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charts/chart3.xml" ContentType="application/vnd.openxmlformats-officedocument.drawingml.char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theme/themeOverride3.xml" ContentType="application/vnd.openxmlformats-officedocument.themeOverr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heme/themeOverride4.xml" ContentType="application/vnd.openxmlformats-officedocument.themeOverrid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Default Extension="fntdata" ContentType="application/x-fontdata"/>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theme/themeOverride2.xml" ContentType="application/vnd.openxmlformats-officedocument.themeOverr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3"/>
  </p:notesMasterIdLst>
  <p:handoutMasterIdLst>
    <p:handoutMasterId r:id="rId184"/>
  </p:handoutMasterIdLst>
  <p:sldIdLst>
    <p:sldId id="260" r:id="rId2"/>
    <p:sldId id="420" r:id="rId3"/>
    <p:sldId id="421" r:id="rId4"/>
    <p:sldId id="422" r:id="rId5"/>
    <p:sldId id="423" r:id="rId6"/>
    <p:sldId id="424" r:id="rId7"/>
    <p:sldId id="425" r:id="rId8"/>
    <p:sldId id="426" r:id="rId9"/>
    <p:sldId id="427" r:id="rId10"/>
    <p:sldId id="428" r:id="rId11"/>
    <p:sldId id="429" r:id="rId12"/>
    <p:sldId id="430" r:id="rId13"/>
    <p:sldId id="273" r:id="rId14"/>
    <p:sldId id="272" r:id="rId15"/>
    <p:sldId id="274" r:id="rId16"/>
    <p:sldId id="432" r:id="rId17"/>
    <p:sldId id="433" r:id="rId18"/>
    <p:sldId id="434" r:id="rId19"/>
    <p:sldId id="435" r:id="rId20"/>
    <p:sldId id="436" r:id="rId21"/>
    <p:sldId id="437" r:id="rId22"/>
    <p:sldId id="438" r:id="rId23"/>
    <p:sldId id="439" r:id="rId24"/>
    <p:sldId id="440" r:id="rId25"/>
    <p:sldId id="441" r:id="rId26"/>
    <p:sldId id="442" r:id="rId27"/>
    <p:sldId id="443" r:id="rId28"/>
    <p:sldId id="444" r:id="rId29"/>
    <p:sldId id="445" r:id="rId30"/>
    <p:sldId id="446" r:id="rId31"/>
    <p:sldId id="447" r:id="rId32"/>
    <p:sldId id="448" r:id="rId33"/>
    <p:sldId id="449" r:id="rId34"/>
    <p:sldId id="450" r:id="rId35"/>
    <p:sldId id="451" r:id="rId36"/>
    <p:sldId id="452" r:id="rId37"/>
    <p:sldId id="453" r:id="rId38"/>
    <p:sldId id="275" r:id="rId39"/>
    <p:sldId id="455" r:id="rId40"/>
    <p:sldId id="456" r:id="rId41"/>
    <p:sldId id="457" r:id="rId42"/>
    <p:sldId id="458" r:id="rId43"/>
    <p:sldId id="459" r:id="rId44"/>
    <p:sldId id="482" r:id="rId45"/>
    <p:sldId id="483" r:id="rId46"/>
    <p:sldId id="484" r:id="rId47"/>
    <p:sldId id="485" r:id="rId48"/>
    <p:sldId id="486" r:id="rId49"/>
    <p:sldId id="487" r:id="rId50"/>
    <p:sldId id="488" r:id="rId51"/>
    <p:sldId id="489" r:id="rId52"/>
    <p:sldId id="490" r:id="rId53"/>
    <p:sldId id="491" r:id="rId54"/>
    <p:sldId id="492" r:id="rId55"/>
    <p:sldId id="493" r:id="rId56"/>
    <p:sldId id="494" r:id="rId57"/>
    <p:sldId id="508" r:id="rId58"/>
    <p:sldId id="509" r:id="rId59"/>
    <p:sldId id="496" r:id="rId60"/>
    <p:sldId id="497" r:id="rId61"/>
    <p:sldId id="498" r:id="rId62"/>
    <p:sldId id="499" r:id="rId63"/>
    <p:sldId id="500" r:id="rId64"/>
    <p:sldId id="501" r:id="rId65"/>
    <p:sldId id="502" r:id="rId66"/>
    <p:sldId id="503" r:id="rId67"/>
    <p:sldId id="504" r:id="rId68"/>
    <p:sldId id="505" r:id="rId69"/>
    <p:sldId id="506" r:id="rId70"/>
    <p:sldId id="507" r:id="rId71"/>
    <p:sldId id="281" r:id="rId72"/>
    <p:sldId id="460" r:id="rId73"/>
    <p:sldId id="461" r:id="rId74"/>
    <p:sldId id="462" r:id="rId75"/>
    <p:sldId id="463" r:id="rId76"/>
    <p:sldId id="464" r:id="rId77"/>
    <p:sldId id="465" r:id="rId78"/>
    <p:sldId id="466" r:id="rId79"/>
    <p:sldId id="467" r:id="rId80"/>
    <p:sldId id="468" r:id="rId81"/>
    <p:sldId id="469" r:id="rId82"/>
    <p:sldId id="293" r:id="rId83"/>
    <p:sldId id="568" r:id="rId84"/>
    <p:sldId id="569" r:id="rId85"/>
    <p:sldId id="591" r:id="rId86"/>
    <p:sldId id="571" r:id="rId87"/>
    <p:sldId id="572" r:id="rId88"/>
    <p:sldId id="573" r:id="rId89"/>
    <p:sldId id="574" r:id="rId90"/>
    <p:sldId id="575" r:id="rId91"/>
    <p:sldId id="576" r:id="rId92"/>
    <p:sldId id="577" r:id="rId93"/>
    <p:sldId id="578" r:id="rId94"/>
    <p:sldId id="579" r:id="rId95"/>
    <p:sldId id="580" r:id="rId96"/>
    <p:sldId id="581" r:id="rId97"/>
    <p:sldId id="582" r:id="rId98"/>
    <p:sldId id="583" r:id="rId99"/>
    <p:sldId id="584" r:id="rId100"/>
    <p:sldId id="585" r:id="rId101"/>
    <p:sldId id="586" r:id="rId102"/>
    <p:sldId id="587" r:id="rId103"/>
    <p:sldId id="588" r:id="rId104"/>
    <p:sldId id="589" r:id="rId105"/>
    <p:sldId id="590" r:id="rId106"/>
    <p:sldId id="470" r:id="rId107"/>
    <p:sldId id="471" r:id="rId108"/>
    <p:sldId id="472" r:id="rId109"/>
    <p:sldId id="473" r:id="rId110"/>
    <p:sldId id="474" r:id="rId111"/>
    <p:sldId id="475" r:id="rId112"/>
    <p:sldId id="476" r:id="rId113"/>
    <p:sldId id="477" r:id="rId114"/>
    <p:sldId id="478" r:id="rId115"/>
    <p:sldId id="479" r:id="rId116"/>
    <p:sldId id="480" r:id="rId117"/>
    <p:sldId id="295" r:id="rId118"/>
    <p:sldId id="296" r:id="rId119"/>
    <p:sldId id="297" r:id="rId120"/>
    <p:sldId id="298" r:id="rId121"/>
    <p:sldId id="299" r:id="rId122"/>
    <p:sldId id="300" r:id="rId123"/>
    <p:sldId id="301" r:id="rId124"/>
    <p:sldId id="302" r:id="rId125"/>
    <p:sldId id="510" r:id="rId126"/>
    <p:sldId id="511" r:id="rId127"/>
    <p:sldId id="512" r:id="rId128"/>
    <p:sldId id="513" r:id="rId129"/>
    <p:sldId id="514" r:id="rId130"/>
    <p:sldId id="515" r:id="rId131"/>
    <p:sldId id="516" r:id="rId132"/>
    <p:sldId id="517" r:id="rId133"/>
    <p:sldId id="518" r:id="rId134"/>
    <p:sldId id="519" r:id="rId135"/>
    <p:sldId id="520" r:id="rId136"/>
    <p:sldId id="521" r:id="rId137"/>
    <p:sldId id="522" r:id="rId138"/>
    <p:sldId id="523" r:id="rId139"/>
    <p:sldId id="524" r:id="rId140"/>
    <p:sldId id="525" r:id="rId141"/>
    <p:sldId id="526" r:id="rId142"/>
    <p:sldId id="527" r:id="rId143"/>
    <p:sldId id="528" r:id="rId144"/>
    <p:sldId id="529" r:id="rId145"/>
    <p:sldId id="530" r:id="rId146"/>
    <p:sldId id="531" r:id="rId147"/>
    <p:sldId id="326" r:id="rId148"/>
    <p:sldId id="533" r:id="rId149"/>
    <p:sldId id="534" r:id="rId150"/>
    <p:sldId id="535" r:id="rId151"/>
    <p:sldId id="536" r:id="rId152"/>
    <p:sldId id="537" r:id="rId153"/>
    <p:sldId id="538" r:id="rId154"/>
    <p:sldId id="539" r:id="rId155"/>
    <p:sldId id="540" r:id="rId156"/>
    <p:sldId id="541" r:id="rId157"/>
    <p:sldId id="542" r:id="rId158"/>
    <p:sldId id="543" r:id="rId159"/>
    <p:sldId id="544" r:id="rId160"/>
    <p:sldId id="545" r:id="rId161"/>
    <p:sldId id="546" r:id="rId162"/>
    <p:sldId id="547" r:id="rId163"/>
    <p:sldId id="548" r:id="rId164"/>
    <p:sldId id="549" r:id="rId165"/>
    <p:sldId id="550" r:id="rId166"/>
    <p:sldId id="551" r:id="rId167"/>
    <p:sldId id="552" r:id="rId168"/>
    <p:sldId id="553" r:id="rId169"/>
    <p:sldId id="554" r:id="rId170"/>
    <p:sldId id="555" r:id="rId171"/>
    <p:sldId id="556" r:id="rId172"/>
    <p:sldId id="342" r:id="rId173"/>
    <p:sldId id="558" r:id="rId174"/>
    <p:sldId id="559" r:id="rId175"/>
    <p:sldId id="560" r:id="rId176"/>
    <p:sldId id="561" r:id="rId177"/>
    <p:sldId id="562" r:id="rId178"/>
    <p:sldId id="348" r:id="rId179"/>
    <p:sldId id="564" r:id="rId180"/>
    <p:sldId id="565" r:id="rId181"/>
    <p:sldId id="566" r:id="rId182"/>
  </p:sldIdLst>
  <p:sldSz cx="9144000" cy="6858000" type="screen4x3"/>
  <p:notesSz cx="6858000" cy="9296400"/>
  <p:embeddedFontLst>
    <p:embeddedFont>
      <p:font typeface="Continuum Medium" pitchFamily="2" charset="0"/>
      <p:regular r:id="rId185"/>
    </p:embeddedFont>
    <p:embeddedFont>
      <p:font typeface="Calibri" pitchFamily="34" charset="0"/>
      <p:regular r:id="rId186"/>
      <p:bold r:id="rId187"/>
      <p:italic r:id="rId188"/>
      <p:boldItalic r:id="rId189"/>
    </p:embeddedFont>
    <p:embeddedFont>
      <p:font typeface="Verdana" pitchFamily="34" charset="0"/>
      <p:regular r:id="rId190"/>
      <p:bold r:id="rId191"/>
      <p:italic r:id="rId192"/>
      <p:boldItalic r:id="rId193"/>
    </p:embeddedFont>
    <p:embeddedFont>
      <p:font typeface="新細明體" pitchFamily="18" charset="-120"/>
      <p:regular r:id="rId19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A3E"/>
    <a:srgbClr val="00D661"/>
    <a:srgbClr val="00C057"/>
    <a:srgbClr val="C1E4FF"/>
    <a:srgbClr val="0000FF"/>
    <a:srgbClr val="000099"/>
    <a:srgbClr val="00F66F"/>
    <a:srgbClr val="B9F9BC"/>
    <a:srgbClr val="C9FFCE"/>
    <a:srgbClr val="DDFFD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07" autoAdjust="0"/>
    <p:restoredTop sz="94602" autoAdjust="0"/>
  </p:normalViewPr>
  <p:slideViewPr>
    <p:cSldViewPr snapToGrid="0">
      <p:cViewPr>
        <p:scale>
          <a:sx n="90" d="100"/>
          <a:sy n="90" d="100"/>
        </p:scale>
        <p:origin x="-2112" y="-192"/>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notesViewPr>
    <p:cSldViewPr snapToGrid="0">
      <p:cViewPr varScale="1">
        <p:scale>
          <a:sx n="74" d="100"/>
          <a:sy n="74" d="100"/>
        </p:scale>
        <p:origin x="-4080" y="-102"/>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font" Target="fonts/font7.fntdata"/><Relationship Id="rId196"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font" Target="fonts/font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font" Target="fonts/font8.fntdata"/><Relationship Id="rId197"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ableStyles" Target="tableStyles.xml"/><Relationship Id="rId172" Type="http://schemas.openxmlformats.org/officeDocument/2006/relationships/slide" Target="slides/slide171.xml"/><Relationship Id="rId193" Type="http://schemas.openxmlformats.org/officeDocument/2006/relationships/font" Target="fonts/font9.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handoutMaster" Target="handoutMasters/handoutMaster1.xml"/><Relationship Id="rId189" Type="http://schemas.openxmlformats.org/officeDocument/2006/relationships/font" Target="fonts/font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presProps" Target="presProps.xml"/><Relationship Id="rId190" Type="http://schemas.openxmlformats.org/officeDocument/2006/relationships/font" Target="fonts/font6.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charts/_rels/chart1.xml.rels><?xml version="1.0" encoding="UTF-8" standalone="yes"?>
<Relationships xmlns="http://schemas.openxmlformats.org/package/2006/relationships"><Relationship Id="rId2" Type="http://schemas.openxmlformats.org/officeDocument/2006/relationships/oleObject" Target="file:///\\bender\homes\piegza\My%20Documents\Faculty%20Work\Szpankowski\STF%20Site%20Visit\Pie%20Figure\Proposal%20for%20NSF%20with%20cost%20sharing%20column%20022509.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bender\homes\piegza\My%20Documents\Faculty%20Work\Szpankowski\STF%20Site%20Visit\Pie%20Figure\Proposal%20for%20NSF%20with%20cost%20sharing%20column%20022509.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bender\homes\piegza\My%20Documents\Faculty%20Work\Szpankowski\STF%20Site%20Visit\Pie%20Figure\Proposal%20for%20NSF%20with%20cost%20sharing%20column%20022509.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bender\homes\piegza\My%20Documents\Faculty%20Work\Szpankowski\STF%20Site%20Visit\Pie%20Figure\Proposal%20for%20NSF%20with%20cost%20sharing%20column%20022509.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6"/>
  <c:clrMapOvr bg1="lt1" tx1="dk1" bg2="lt2" tx2="dk2" accent1="accent1" accent2="accent2" accent3="accent3" accent4="accent4" accent5="accent5" accent6="accent6" hlink="hlink" folHlink="folHlink"/>
  <c:chart>
    <c:plotArea>
      <c:layout/>
      <c:pieChart>
        <c:varyColors val="1"/>
        <c:ser>
          <c:idx val="0"/>
          <c:order val="0"/>
          <c:dLbls>
            <c:dLbl>
              <c:idx val="0"/>
              <c:layout>
                <c:manualLayout>
                  <c:x val="-0.12655516557766491"/>
                  <c:y val="0.17611023867799647"/>
                </c:manualLayout>
              </c:layout>
              <c:showCatName val="1"/>
              <c:showPercent val="1"/>
            </c:dLbl>
            <c:dLbl>
              <c:idx val="1"/>
              <c:layout>
                <c:manualLayout>
                  <c:x val="0.18811571967522306"/>
                  <c:y val="-0.24387445480875916"/>
                </c:manualLayout>
              </c:layout>
              <c:tx>
                <c:rich>
                  <a:bodyPr/>
                  <a:lstStyle/>
                  <a:p>
                    <a:pPr algn="l">
                      <a:defRPr/>
                    </a:pPr>
                    <a:r>
                      <a:rPr lang="en-US" dirty="0" smtClean="0"/>
                      <a:t>Education, Outreach,</a:t>
                    </a:r>
                    <a:r>
                      <a:rPr lang="en-US" baseline="0" dirty="0" smtClean="0"/>
                      <a:t> &amp; Research</a:t>
                    </a:r>
                  </a:p>
                  <a:p>
                    <a:pPr algn="l">
                      <a:defRPr/>
                    </a:pPr>
                    <a:r>
                      <a:rPr lang="en-US" baseline="0" dirty="0" smtClean="0"/>
                      <a:t>85%</a:t>
                    </a:r>
                    <a:endParaRPr lang="en-US" dirty="0"/>
                  </a:p>
                </c:rich>
              </c:tx>
              <c:spPr/>
              <c:showCatName val="1"/>
              <c:showPercent val="1"/>
            </c:dLbl>
            <c:showCatName val="1"/>
            <c:showPercent val="1"/>
            <c:showLeaderLines val="1"/>
          </c:dLbls>
          <c:cat>
            <c:strRef>
              <c:f>'Site Visit Slides'!$A$5:$A$6</c:f>
              <c:strCache>
                <c:ptCount val="2"/>
                <c:pt idx="0">
                  <c:v>Management</c:v>
                </c:pt>
                <c:pt idx="1">
                  <c:v>Research </c:v>
                </c:pt>
              </c:strCache>
            </c:strRef>
          </c:cat>
          <c:val>
            <c:numRef>
              <c:f>'Site Visit Slides'!$B$5:$B$6</c:f>
              <c:numCache>
                <c:formatCode>#,##0</c:formatCode>
                <c:ptCount val="2"/>
                <c:pt idx="0">
                  <c:v>3798142.9</c:v>
                </c:pt>
                <c:pt idx="1">
                  <c:v>21201857</c:v>
                </c:pt>
              </c:numCache>
            </c:numRef>
          </c:val>
        </c:ser>
        <c:firstSliceAng val="0"/>
      </c:pieChart>
    </c:plotArea>
    <c:plotVisOnly val="1"/>
  </c:chart>
  <c:txPr>
    <a:bodyPr/>
    <a:lstStyle/>
    <a:p>
      <a:pPr>
        <a:defRPr sz="1800"/>
      </a:pPr>
      <a:endParaRPr lang="en-US"/>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6"/>
  <c:clrMapOvr bg1="lt1" tx1="dk1" bg2="lt2" tx2="dk2" accent1="accent1" accent2="accent2" accent3="accent3" accent4="accent4" accent5="accent5" accent6="accent6" hlink="hlink" folHlink="folHlink"/>
  <c:chart>
    <c:plotArea>
      <c:layout/>
      <c:pieChart>
        <c:varyColors val="1"/>
        <c:ser>
          <c:idx val="0"/>
          <c:order val="0"/>
          <c:dLbls>
            <c:dLbl>
              <c:idx val="0"/>
              <c:layout>
                <c:manualLayout>
                  <c:x val="-0.25280314862953579"/>
                  <c:y val="-9.5856403547831953E-3"/>
                </c:manualLayout>
              </c:layout>
              <c:showCatName val="1"/>
              <c:showPercent val="1"/>
            </c:dLbl>
            <c:dLbl>
              <c:idx val="1"/>
              <c:layout>
                <c:manualLayout>
                  <c:x val="0.12852524949285196"/>
                  <c:y val="-0.16813979143604399"/>
                </c:manualLayout>
              </c:layout>
              <c:showCatName val="1"/>
              <c:showPercent val="1"/>
            </c:dLbl>
            <c:dLbl>
              <c:idx val="2"/>
              <c:layout>
                <c:manualLayout>
                  <c:x val="0.17920846401128251"/>
                  <c:y val="0.13186929839532799"/>
                </c:manualLayout>
              </c:layout>
              <c:showCatName val="1"/>
              <c:showPercent val="1"/>
            </c:dLbl>
            <c:dLbl>
              <c:idx val="3"/>
              <c:layout>
                <c:manualLayout>
                  <c:x val="-0.10631275869356308"/>
                  <c:y val="3.125E-2"/>
                </c:manualLayout>
              </c:layout>
              <c:showCatName val="1"/>
              <c:showPercent val="1"/>
            </c:dLbl>
            <c:showCatName val="1"/>
            <c:showPercent val="1"/>
            <c:showLeaderLines val="1"/>
          </c:dLbls>
          <c:cat>
            <c:strRef>
              <c:f>'Site Visit Slides'!$C$33:$C$36</c:f>
              <c:strCache>
                <c:ptCount val="4"/>
                <c:pt idx="0">
                  <c:v>Grad Students</c:v>
                </c:pt>
                <c:pt idx="1">
                  <c:v>Post Docs</c:v>
                </c:pt>
                <c:pt idx="2">
                  <c:v>Faculty</c:v>
                </c:pt>
                <c:pt idx="3">
                  <c:v>Undergrad</c:v>
                </c:pt>
              </c:strCache>
            </c:strRef>
          </c:cat>
          <c:val>
            <c:numRef>
              <c:f>'Site Visit Slides'!$D$33:$D$36</c:f>
              <c:numCache>
                <c:formatCode>#,##0</c:formatCode>
                <c:ptCount val="4"/>
                <c:pt idx="0">
                  <c:v>5091573.54</c:v>
                </c:pt>
                <c:pt idx="1">
                  <c:v>1761419</c:v>
                </c:pt>
                <c:pt idx="2">
                  <c:v>3105952</c:v>
                </c:pt>
                <c:pt idx="3">
                  <c:v>154609</c:v>
                </c:pt>
              </c:numCache>
            </c:numRef>
          </c:val>
        </c:ser>
        <c:firstSliceAng val="0"/>
      </c:pieChart>
    </c:plotArea>
    <c:plotVisOnly val="1"/>
  </c:chart>
  <c:txPr>
    <a:bodyPr/>
    <a:lstStyle/>
    <a:p>
      <a:pPr>
        <a:defRPr sz="1800"/>
      </a:pPr>
      <a:endParaRPr lang="en-US"/>
    </a:p>
  </c:tx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26"/>
  <c:clrMapOvr bg1="lt1" tx1="dk1" bg2="lt2" tx2="dk2" accent1="accent1" accent2="accent2" accent3="accent3" accent4="accent4" accent5="accent5" accent6="accent6" hlink="hlink" folHlink="folHlink"/>
  <c:chart>
    <c:plotArea>
      <c:layout/>
      <c:pieChart>
        <c:varyColors val="1"/>
        <c:ser>
          <c:idx val="0"/>
          <c:order val="0"/>
          <c:dLbls>
            <c:dLbl>
              <c:idx val="0"/>
              <c:layout>
                <c:manualLayout>
                  <c:x val="-7.7379330126507023E-2"/>
                  <c:y val="0.12109180952163077"/>
                </c:manualLayout>
              </c:layout>
              <c:showCatName val="1"/>
              <c:showPercent val="1"/>
            </c:dLbl>
            <c:dLbl>
              <c:idx val="1"/>
              <c:layout>
                <c:manualLayout>
                  <c:x val="-1.2343113264183561E-2"/>
                  <c:y val="1.8985257717179703E-2"/>
                </c:manualLayout>
              </c:layout>
              <c:showCatName val="1"/>
              <c:showPercent val="1"/>
            </c:dLbl>
            <c:dLbl>
              <c:idx val="2"/>
              <c:layout>
                <c:manualLayout>
                  <c:x val="0.13041722638562503"/>
                  <c:y val="-0.25562846490228758"/>
                </c:manualLayout>
              </c:layout>
              <c:showCatName val="1"/>
              <c:showPercent val="1"/>
            </c:dLbl>
            <c:showCatName val="1"/>
            <c:showPercent val="1"/>
            <c:showLeaderLines val="1"/>
          </c:dLbls>
          <c:cat>
            <c:strRef>
              <c:f>'Site Visit Slides'!$A$13:$A$15</c:f>
              <c:strCache>
                <c:ptCount val="3"/>
                <c:pt idx="0">
                  <c:v>Purdue University</c:v>
                </c:pt>
                <c:pt idx="1">
                  <c:v>General</c:v>
                </c:pt>
                <c:pt idx="2">
                  <c:v>NSF Funds</c:v>
                </c:pt>
              </c:strCache>
            </c:strRef>
          </c:cat>
          <c:val>
            <c:numRef>
              <c:f>'Site Visit Slides'!$B$13:$B$15</c:f>
              <c:numCache>
                <c:formatCode>#,##0</c:formatCode>
                <c:ptCount val="3"/>
                <c:pt idx="0">
                  <c:v>2402682.2000000002</c:v>
                </c:pt>
                <c:pt idx="1">
                  <c:v>193500</c:v>
                </c:pt>
                <c:pt idx="2">
                  <c:v>25000000</c:v>
                </c:pt>
              </c:numCache>
            </c:numRef>
          </c:val>
        </c:ser>
        <c:firstSliceAng val="0"/>
      </c:pieChart>
    </c:plotArea>
    <c:plotVisOnly val="1"/>
  </c:chart>
  <c:txPr>
    <a:bodyPr/>
    <a:lstStyle/>
    <a:p>
      <a:pPr>
        <a:defRPr sz="1800"/>
      </a:pPr>
      <a:endParaRPr lang="en-US"/>
    </a:p>
  </c:tx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26"/>
  <c:clrMapOvr bg1="lt1" tx1="dk1" bg2="lt2" tx2="dk2" accent1="accent1" accent2="accent2" accent3="accent3" accent4="accent4" accent5="accent5" accent6="accent6" hlink="hlink" folHlink="folHlink"/>
  <c:chart>
    <c:plotArea>
      <c:layout/>
      <c:pieChart>
        <c:varyColors val="1"/>
        <c:ser>
          <c:idx val="0"/>
          <c:order val="0"/>
          <c:dLbls>
            <c:dLbl>
              <c:idx val="0"/>
              <c:layout>
                <c:manualLayout>
                  <c:x val="-0.16721306996221821"/>
                  <c:y val="0.18928715698996992"/>
                </c:manualLayout>
              </c:layout>
              <c:showCatName val="1"/>
              <c:showPercent val="1"/>
            </c:dLbl>
            <c:dLbl>
              <c:idx val="1"/>
              <c:layout/>
              <c:tx>
                <c:rich>
                  <a:bodyPr/>
                  <a:lstStyle/>
                  <a:p>
                    <a:r>
                      <a:rPr lang="en-US" dirty="0"/>
                      <a:t>Bryn </a:t>
                    </a:r>
                    <a:r>
                      <a:rPr lang="en-US" dirty="0" smtClean="0"/>
                      <a:t>Mawr</a:t>
                    </a:r>
                    <a:r>
                      <a:rPr lang="en-US" dirty="0"/>
                      <a:t>
5%</a:t>
                    </a:r>
                  </a:p>
                </c:rich>
              </c:tx>
              <c:showCatName val="1"/>
              <c:showPercent val="1"/>
            </c:dLbl>
            <c:dLbl>
              <c:idx val="3"/>
              <c:layout>
                <c:manualLayout>
                  <c:x val="-7.7430863468233094E-2"/>
                  <c:y val="-0.1658535081504959"/>
                </c:manualLayout>
              </c:layout>
              <c:showCatName val="1"/>
              <c:showPercent val="1"/>
            </c:dLbl>
            <c:dLbl>
              <c:idx val="4"/>
              <c:layout>
                <c:manualLayout>
                  <c:x val="0.10622929731579309"/>
                  <c:y val="-0.18512156695979767"/>
                </c:manualLayout>
              </c:layout>
              <c:showCatName val="1"/>
              <c:showPercent val="1"/>
            </c:dLbl>
            <c:dLbl>
              <c:idx val="5"/>
              <c:layout>
                <c:manualLayout>
                  <c:x val="0.17647540994946351"/>
                  <c:y val="-7.6922856889504204E-2"/>
                </c:manualLayout>
              </c:layout>
              <c:showCatName val="1"/>
              <c:showPercent val="1"/>
            </c:dLbl>
            <c:dLbl>
              <c:idx val="6"/>
              <c:layout>
                <c:manualLayout>
                  <c:x val="0.16572609671482441"/>
                  <c:y val="0.11353898600070585"/>
                </c:manualLayout>
              </c:layout>
              <c:showCatName val="1"/>
              <c:showPercent val="1"/>
            </c:dLbl>
            <c:dLbl>
              <c:idx val="7"/>
              <c:layout>
                <c:manualLayout>
                  <c:x val="5.5711058663158251E-2"/>
                  <c:y val="9.1949365189697166E-2"/>
                </c:manualLayout>
              </c:layout>
              <c:showCatName val="1"/>
              <c:showPercent val="1"/>
            </c:dLbl>
            <c:showCatName val="1"/>
            <c:showPercent val="1"/>
            <c:showLeaderLines val="1"/>
          </c:dLbls>
          <c:cat>
            <c:strRef>
              <c:f>'Site Visit Slides'!$A$40:$A$48</c:f>
              <c:strCache>
                <c:ptCount val="9"/>
                <c:pt idx="0">
                  <c:v>Purdue University</c:v>
                </c:pt>
                <c:pt idx="1">
                  <c:v>Bryn University</c:v>
                </c:pt>
                <c:pt idx="2">
                  <c:v>Howard University</c:v>
                </c:pt>
                <c:pt idx="3">
                  <c:v>MIT</c:v>
                </c:pt>
                <c:pt idx="4">
                  <c:v>Princeton</c:v>
                </c:pt>
                <c:pt idx="5">
                  <c:v>Stanford </c:v>
                </c:pt>
                <c:pt idx="6">
                  <c:v>Berkeley</c:v>
                </c:pt>
                <c:pt idx="7">
                  <c:v>UCSD</c:v>
                </c:pt>
                <c:pt idx="8">
                  <c:v>UIUC  </c:v>
                </c:pt>
              </c:strCache>
            </c:strRef>
          </c:cat>
          <c:val>
            <c:numRef>
              <c:f>'Site Visit Slides'!$B$40:$B$48</c:f>
              <c:numCache>
                <c:formatCode>#,##0</c:formatCode>
                <c:ptCount val="9"/>
                <c:pt idx="0">
                  <c:v>6874999.9000000004</c:v>
                </c:pt>
                <c:pt idx="1">
                  <c:v>1250000</c:v>
                </c:pt>
                <c:pt idx="2">
                  <c:v>750000</c:v>
                </c:pt>
                <c:pt idx="3">
                  <c:v>3500000</c:v>
                </c:pt>
                <c:pt idx="4">
                  <c:v>3250000</c:v>
                </c:pt>
                <c:pt idx="5">
                  <c:v>3375000</c:v>
                </c:pt>
                <c:pt idx="6">
                  <c:v>3750000</c:v>
                </c:pt>
                <c:pt idx="7">
                  <c:v>1000000</c:v>
                </c:pt>
                <c:pt idx="8">
                  <c:v>1250000</c:v>
                </c:pt>
              </c:numCache>
            </c:numRef>
          </c:val>
        </c:ser>
        <c:firstSliceAng val="0"/>
      </c:pieChart>
    </c:plotArea>
    <c:plotVisOnly val="1"/>
  </c:chart>
  <c:txPr>
    <a:bodyPr/>
    <a:lstStyle/>
    <a:p>
      <a:pPr>
        <a:defRPr sz="1800"/>
      </a:pPr>
      <a:endParaRPr lang="en-US"/>
    </a:p>
  </c:txPr>
  <c:externalData r:id="rId2"/>
</c:chartSpace>
</file>

<file path=ppt/drawings/_rels/vmlDrawing2.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0.wmf"/><Relationship Id="rId1" Type="http://schemas.openxmlformats.org/officeDocument/2006/relationships/image" Target="../media/image9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61.wmf"/><Relationship Id="rId2" Type="http://schemas.openxmlformats.org/officeDocument/2006/relationships/image" Target="../media/image160.wmf"/><Relationship Id="rId1" Type="http://schemas.openxmlformats.org/officeDocument/2006/relationships/image" Target="../media/image159.wmf"/><Relationship Id="rId5" Type="http://schemas.openxmlformats.org/officeDocument/2006/relationships/image" Target="../media/image163.wmf"/><Relationship Id="rId4" Type="http://schemas.openxmlformats.org/officeDocument/2006/relationships/image" Target="../media/image16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3177" tIns="46589" rIns="93177" bIns="46589" rtlCol="0"/>
          <a:lstStyle>
            <a:lvl1pPr algn="r">
              <a:defRPr sz="1200"/>
            </a:lvl1pPr>
          </a:lstStyle>
          <a:p>
            <a:endParaRPr lang="en-US"/>
          </a:p>
        </p:txBody>
      </p:sp>
      <p:sp>
        <p:nvSpPr>
          <p:cNvPr id="4" name="Footer Placeholder 3"/>
          <p:cNvSpPr>
            <a:spLocks noGrp="1"/>
          </p:cNvSpPr>
          <p:nvPr>
            <p:ph type="ftr" sz="quarter" idx="2"/>
          </p:nvPr>
        </p:nvSpPr>
        <p:spPr>
          <a:xfrm>
            <a:off x="0" y="8829967"/>
            <a:ext cx="5803900" cy="464820"/>
          </a:xfrm>
          <a:prstGeom prst="rect">
            <a:avLst/>
          </a:prstGeom>
        </p:spPr>
        <p:txBody>
          <a:bodyPr vert="horz" lIns="93177" tIns="46589" rIns="93177" bIns="46589" rtlCol="0" anchor="b"/>
          <a:lstStyle>
            <a:lvl1pPr algn="l">
              <a:defRPr sz="1200"/>
            </a:lvl1pPr>
          </a:lstStyle>
          <a:p>
            <a:r>
              <a:rPr lang="en-US" sz="900" smtClean="0">
                <a:solidFill>
                  <a:schemeClr val="tx1">
                    <a:lumMod val="65000"/>
                    <a:lumOff val="35000"/>
                  </a:schemeClr>
                </a:solidFill>
                <a:latin typeface="Arial" pitchFamily="34" charset="0"/>
                <a:cs typeface="Arial" pitchFamily="34" charset="0"/>
              </a:rPr>
              <a:t>Site Visit: Purdue UniversityScience of Information, September 2009</a:t>
            </a:r>
            <a:endParaRPr lang="en-US" sz="900">
              <a:solidFill>
                <a:schemeClr val="tx1">
                  <a:lumMod val="65000"/>
                  <a:lumOff val="35000"/>
                </a:schemeClr>
              </a:solidFill>
              <a:latin typeface="Arial" pitchFamily="34" charset="0"/>
              <a:cs typeface="Arial" pitchFamily="34" charset="0"/>
            </a:endParaRPr>
          </a:p>
        </p:txBody>
      </p:sp>
      <p:sp>
        <p:nvSpPr>
          <p:cNvPr id="5" name="Slide Number Placeholder 4"/>
          <p:cNvSpPr>
            <a:spLocks noGrp="1"/>
          </p:cNvSpPr>
          <p:nvPr>
            <p:ph type="sldNum" sz="quarter" idx="3"/>
          </p:nvPr>
        </p:nvSpPr>
        <p:spPr>
          <a:xfrm>
            <a:off x="6032499" y="8829967"/>
            <a:ext cx="823913" cy="464820"/>
          </a:xfrm>
          <a:prstGeom prst="rect">
            <a:avLst/>
          </a:prstGeom>
        </p:spPr>
        <p:txBody>
          <a:bodyPr vert="horz" lIns="93177" tIns="46589" rIns="93177" bIns="46589" rtlCol="0" anchor="b"/>
          <a:lstStyle>
            <a:lvl1pPr algn="r">
              <a:defRPr sz="1200"/>
            </a:lvl1pPr>
          </a:lstStyle>
          <a:p>
            <a:fld id="{145622F4-5507-45E0-B836-DD19657F32A0}" type="slidenum">
              <a:rPr lang="en-US" sz="900" smtClean="0">
                <a:solidFill>
                  <a:schemeClr val="tx1">
                    <a:lumMod val="65000"/>
                    <a:lumOff val="35000"/>
                  </a:schemeClr>
                </a:solidFill>
                <a:latin typeface="Arial" pitchFamily="34" charset="0"/>
                <a:cs typeface="Arial" pitchFamily="34" charset="0"/>
              </a:rPr>
              <a:pPr/>
              <a:t>‹#›</a:t>
            </a:fld>
            <a:endParaRPr lang="en-US" sz="900">
              <a:solidFill>
                <a:schemeClr val="tx1">
                  <a:lumMod val="65000"/>
                  <a:lumOff val="35000"/>
                </a:schemeClr>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3177" tIns="46589" rIns="93177" bIns="46589" rtlCol="0"/>
          <a:lstStyle>
            <a:lvl1pPr algn="r">
              <a:defRPr sz="1200"/>
            </a:lvl1pPr>
          </a:lstStyle>
          <a:p>
            <a:fld id="{57ED3D8D-C50E-45D1-8001-947EB5197139}" type="datetimeFigureOut">
              <a:rPr lang="en-US" smtClean="0"/>
              <a:pPr/>
              <a:t>9/16/2009</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3177" tIns="46589" rIns="93177" bIns="46589" rtlCol="0" anchor="b"/>
          <a:lstStyle>
            <a:lvl1pPr algn="r">
              <a:defRPr sz="1200"/>
            </a:lvl1pPr>
          </a:lstStyle>
          <a:p>
            <a:fld id="{F500B074-D852-463B-8AA2-74D9233F87B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00B074-D852-463B-8AA2-74D9233F87B9}" type="slidenum">
              <a:rPr lang="en-US" smtClean="0"/>
              <a:pPr/>
              <a:t>4</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p>
            <a:pPr>
              <a:defRPr/>
            </a:pPr>
            <a:fld id="{C51AAA92-542D-41A7-91A9-ED439E63BB29}" type="slidenum">
              <a:rPr lang="en-US" smtClean="0"/>
              <a:pPr>
                <a:defRPr/>
              </a:pPr>
              <a:t>56</a:t>
            </a:fld>
            <a:endParaRPr lang="en-US" smtClean="0"/>
          </a:p>
        </p:txBody>
      </p:sp>
      <p:sp>
        <p:nvSpPr>
          <p:cNvPr id="44035" name="Rectangle 2"/>
          <p:cNvSpPr>
            <a:spLocks noRot="1" noChangeArrowheads="1" noTextEdit="1"/>
          </p:cNvSpPr>
          <p:nvPr>
            <p:ph type="sldImg"/>
          </p:nvPr>
        </p:nvSpPr>
        <p:spPr bwMode="auto">
          <a:noFill/>
          <a:ln>
            <a:solidFill>
              <a:srgbClr val="000000"/>
            </a:solidFill>
            <a:miter lim="800000"/>
            <a:headEnd/>
            <a:tailEnd/>
          </a:ln>
        </p:spPr>
      </p:sp>
      <p:sp>
        <p:nvSpPr>
          <p:cNvPr id="440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p:txBody>
          <a:bodyPr/>
          <a:lstStyle/>
          <a:p>
            <a:pPr>
              <a:defRPr/>
            </a:pPr>
            <a:fld id="{E0A248C5-D620-4E7A-A94C-9CCABF51A05D}" type="slidenum">
              <a:rPr lang="en-US" smtClean="0"/>
              <a:pPr>
                <a:defRPr/>
              </a:pPr>
              <a:t>61</a:t>
            </a:fld>
            <a:endParaRPr lang="en-US" smtClean="0"/>
          </a:p>
        </p:txBody>
      </p:sp>
      <p:sp>
        <p:nvSpPr>
          <p:cNvPr id="46083" name="Rectangle 2"/>
          <p:cNvSpPr>
            <a:spLocks noRot="1" noChangeArrowheads="1" noTextEdit="1"/>
          </p:cNvSpPr>
          <p:nvPr>
            <p:ph type="sldImg"/>
          </p:nvPr>
        </p:nvSpPr>
        <p:spPr bwMode="auto">
          <a:noFill/>
          <a:ln>
            <a:solidFill>
              <a:srgbClr val="000000"/>
            </a:solidFill>
            <a:miter lim="800000"/>
            <a:headEnd/>
            <a:tailEnd/>
          </a:ln>
        </p:spPr>
      </p:sp>
      <p:sp>
        <p:nvSpPr>
          <p:cNvPr id="460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∗Russell’s reply to Wittgenstein’s precept “whereof one cannot speak, therefore one must be silent” was</a:t>
            </a:r>
          </a:p>
          <a:p>
            <a:r>
              <a:rPr lang="en-US" sz="1200" kern="1200" baseline="0" dirty="0" smtClean="0">
                <a:solidFill>
                  <a:schemeClr val="tx1"/>
                </a:solidFill>
                <a:latin typeface="+mn-lt"/>
                <a:ea typeface="+mn-ea"/>
                <a:cs typeface="+mn-cs"/>
              </a:rPr>
              <a:t>“. . . Mr. Wittgenstein manages to say a good deal about what cannot be said.”</a:t>
            </a:r>
            <a:endParaRPr lang="en-US" dirty="0"/>
          </a:p>
        </p:txBody>
      </p:sp>
      <p:sp>
        <p:nvSpPr>
          <p:cNvPr id="4" name="Slide Number Placeholder 3"/>
          <p:cNvSpPr>
            <a:spLocks noGrp="1"/>
          </p:cNvSpPr>
          <p:nvPr>
            <p:ph type="sldNum" sz="quarter" idx="10"/>
          </p:nvPr>
        </p:nvSpPr>
        <p:spPr/>
        <p:txBody>
          <a:bodyPr/>
          <a:lstStyle/>
          <a:p>
            <a:fld id="{F500B074-D852-463B-8AA2-74D9233F87B9}" type="slidenum">
              <a:rPr lang="en-US" smtClean="0"/>
              <a:pPr/>
              <a:t>72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00B074-D852-463B-8AA2-74D9233F87B9}" type="slidenum">
              <a:rPr lang="en-US" smtClean="0"/>
              <a:pPr/>
              <a:t>78</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2"/>
          <p:cNvSpPr txBox="1">
            <a:spLocks noChangeArrowheads="1" noTextEdit="1"/>
          </p:cNvSpPr>
          <p:nvPr>
            <p:ph type="sldImg"/>
          </p:nvPr>
        </p:nvSpPr>
        <p:spPr bwMode="auto">
          <a:xfrm>
            <a:off x="1104900" y="704850"/>
            <a:ext cx="4648200" cy="3486150"/>
          </a:xfrm>
          <a:noFill/>
          <a:ln>
            <a:solidFill>
              <a:srgbClr val="000000"/>
            </a:solidFill>
            <a:miter lim="800000"/>
            <a:headEnd/>
            <a:tailEnd/>
          </a:ln>
        </p:spPr>
      </p:sp>
      <p:sp>
        <p:nvSpPr>
          <p:cNvPr id="177155" name="Rectangle 3"/>
          <p:cNvSpPr txBox="1">
            <a:spLocks noChangeArrowheads="1"/>
          </p:cNvSpPr>
          <p:nvPr>
            <p:ph type="body" idx="1"/>
          </p:nvPr>
        </p:nvSpPr>
        <p:spPr>
          <a:xfrm>
            <a:off x="685800" y="4414199"/>
            <a:ext cx="5487959" cy="4099011"/>
          </a:xfrm>
          <a:ln/>
        </p:spPr>
        <p:txBody>
          <a:bodyPr wrap="none" anchor="ct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2"/>
          <p:cNvSpPr txBox="1">
            <a:spLocks noChangeArrowheads="1" noTextEdit="1"/>
          </p:cNvSpPr>
          <p:nvPr>
            <p:ph type="sldImg"/>
          </p:nvPr>
        </p:nvSpPr>
        <p:spPr bwMode="auto">
          <a:xfrm>
            <a:off x="1104900" y="704850"/>
            <a:ext cx="4648200" cy="3486150"/>
          </a:xfrm>
          <a:noFill/>
          <a:ln>
            <a:solidFill>
              <a:srgbClr val="000000"/>
            </a:solidFill>
            <a:miter lim="800000"/>
            <a:headEnd/>
            <a:tailEnd/>
          </a:ln>
        </p:spPr>
      </p:sp>
      <p:sp>
        <p:nvSpPr>
          <p:cNvPr id="164867" name="Rectangle 3"/>
          <p:cNvSpPr txBox="1">
            <a:spLocks noChangeArrowheads="1"/>
          </p:cNvSpPr>
          <p:nvPr>
            <p:ph type="body" idx="1"/>
          </p:nvPr>
        </p:nvSpPr>
        <p:spPr>
          <a:xfrm>
            <a:off x="685800" y="4414199"/>
            <a:ext cx="5487959" cy="4099011"/>
          </a:xfrm>
          <a:ln/>
        </p:spPr>
        <p:txBody>
          <a:bodyPr wrap="none" anchor="ct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2"/>
          <p:cNvSpPr txBox="1">
            <a:spLocks noChangeArrowheads="1" noTextEdit="1"/>
          </p:cNvSpPr>
          <p:nvPr>
            <p:ph type="sldImg"/>
          </p:nvPr>
        </p:nvSpPr>
        <p:spPr bwMode="auto">
          <a:xfrm>
            <a:off x="1104900" y="704850"/>
            <a:ext cx="4648200" cy="3486150"/>
          </a:xfrm>
          <a:noFill/>
          <a:ln>
            <a:solidFill>
              <a:srgbClr val="000000"/>
            </a:solidFill>
            <a:miter lim="800000"/>
            <a:headEnd/>
            <a:tailEnd/>
          </a:ln>
        </p:spPr>
      </p:sp>
      <p:sp>
        <p:nvSpPr>
          <p:cNvPr id="119811" name="Rectangle 3"/>
          <p:cNvSpPr txBox="1">
            <a:spLocks noChangeArrowheads="1"/>
          </p:cNvSpPr>
          <p:nvPr>
            <p:ph type="body" idx="1"/>
          </p:nvPr>
        </p:nvSpPr>
        <p:spPr>
          <a:xfrm>
            <a:off x="685800" y="4414199"/>
            <a:ext cx="5487959" cy="4099011"/>
          </a:xfrm>
          <a:ln/>
        </p:spPr>
        <p:txBody>
          <a:bodyPr wrap="none" anchor="ct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2"/>
          <p:cNvSpPr txBox="1">
            <a:spLocks noChangeArrowheads="1" noTextEdit="1"/>
          </p:cNvSpPr>
          <p:nvPr>
            <p:ph type="sldImg"/>
          </p:nvPr>
        </p:nvSpPr>
        <p:spPr bwMode="auto">
          <a:xfrm>
            <a:off x="1104900" y="704850"/>
            <a:ext cx="4648200" cy="3486150"/>
          </a:xfrm>
          <a:noFill/>
          <a:ln>
            <a:solidFill>
              <a:srgbClr val="000000"/>
            </a:solidFill>
            <a:miter lim="800000"/>
            <a:headEnd/>
            <a:tailEnd/>
          </a:ln>
        </p:spPr>
      </p:sp>
      <p:sp>
        <p:nvSpPr>
          <p:cNvPr id="121859" name="Rectangle 3"/>
          <p:cNvSpPr txBox="1">
            <a:spLocks noChangeArrowheads="1"/>
          </p:cNvSpPr>
          <p:nvPr>
            <p:ph type="body" idx="1"/>
          </p:nvPr>
        </p:nvSpPr>
        <p:spPr>
          <a:xfrm>
            <a:off x="685800" y="4414199"/>
            <a:ext cx="5487959" cy="4099011"/>
          </a:xfrm>
          <a:ln/>
        </p:spPr>
        <p:txBody>
          <a:bodyPr wrap="none" anchor="ct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2"/>
          <p:cNvSpPr txBox="1">
            <a:spLocks noChangeArrowheads="1" noTextEdit="1"/>
          </p:cNvSpPr>
          <p:nvPr>
            <p:ph type="sldImg"/>
          </p:nvPr>
        </p:nvSpPr>
        <p:spPr bwMode="auto">
          <a:xfrm>
            <a:off x="1104900" y="704850"/>
            <a:ext cx="4648200" cy="3486150"/>
          </a:xfrm>
          <a:noFill/>
          <a:ln>
            <a:solidFill>
              <a:srgbClr val="000000"/>
            </a:solidFill>
            <a:miter lim="800000"/>
            <a:headEnd/>
            <a:tailEnd/>
          </a:ln>
        </p:spPr>
      </p:sp>
      <p:sp>
        <p:nvSpPr>
          <p:cNvPr id="123907" name="Rectangle 3"/>
          <p:cNvSpPr txBox="1">
            <a:spLocks noChangeArrowheads="1"/>
          </p:cNvSpPr>
          <p:nvPr>
            <p:ph type="body" idx="1"/>
          </p:nvPr>
        </p:nvSpPr>
        <p:spPr>
          <a:xfrm>
            <a:off x="685800" y="4414199"/>
            <a:ext cx="5487959" cy="4099011"/>
          </a:xfrm>
          <a:ln/>
        </p:spPr>
        <p:txBody>
          <a:bodyPr wrap="none" anchor="ct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2"/>
          <p:cNvSpPr txBox="1">
            <a:spLocks noChangeArrowheads="1" noTextEdit="1"/>
          </p:cNvSpPr>
          <p:nvPr>
            <p:ph type="sldImg"/>
          </p:nvPr>
        </p:nvSpPr>
        <p:spPr bwMode="auto">
          <a:xfrm>
            <a:off x="1104900" y="704850"/>
            <a:ext cx="4648200" cy="3486150"/>
          </a:xfrm>
          <a:noFill/>
          <a:ln>
            <a:solidFill>
              <a:srgbClr val="000000"/>
            </a:solidFill>
            <a:miter lim="800000"/>
            <a:headEnd/>
            <a:tailEnd/>
          </a:ln>
        </p:spPr>
      </p:sp>
      <p:sp>
        <p:nvSpPr>
          <p:cNvPr id="128003" name="Rectangle 3"/>
          <p:cNvSpPr txBox="1">
            <a:spLocks noChangeArrowheads="1"/>
          </p:cNvSpPr>
          <p:nvPr>
            <p:ph type="body" idx="1"/>
          </p:nvPr>
        </p:nvSpPr>
        <p:spPr>
          <a:xfrm>
            <a:off x="685800" y="4414199"/>
            <a:ext cx="5487959" cy="4099011"/>
          </a:xfrm>
          <a:ln/>
        </p:spPr>
        <p:txBody>
          <a:bodyPr wrap="none" anchor="ct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00B074-D852-463B-8AA2-74D9233F87B9}" type="slidenum">
              <a:rPr lang="en-US" smtClean="0"/>
              <a:pPr/>
              <a:t>11</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2"/>
          <p:cNvSpPr txBox="1">
            <a:spLocks noChangeArrowheads="1" noTextEdit="1"/>
          </p:cNvSpPr>
          <p:nvPr>
            <p:ph type="sldImg"/>
          </p:nvPr>
        </p:nvSpPr>
        <p:spPr bwMode="auto">
          <a:xfrm>
            <a:off x="1104900" y="704850"/>
            <a:ext cx="4648200" cy="3486150"/>
          </a:xfrm>
          <a:noFill/>
          <a:ln>
            <a:solidFill>
              <a:srgbClr val="000000"/>
            </a:solidFill>
            <a:miter lim="800000"/>
            <a:headEnd/>
            <a:tailEnd/>
          </a:ln>
        </p:spPr>
      </p:sp>
      <p:sp>
        <p:nvSpPr>
          <p:cNvPr id="130051" name="Rectangle 3"/>
          <p:cNvSpPr txBox="1">
            <a:spLocks noChangeArrowheads="1"/>
          </p:cNvSpPr>
          <p:nvPr>
            <p:ph type="body" idx="1"/>
          </p:nvPr>
        </p:nvSpPr>
        <p:spPr>
          <a:xfrm>
            <a:off x="685800" y="4414199"/>
            <a:ext cx="5487959" cy="4099011"/>
          </a:xfrm>
          <a:ln/>
        </p:spPr>
        <p:txBody>
          <a:bodyPr wrap="none" anchor="ct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2"/>
          <p:cNvSpPr txBox="1">
            <a:spLocks noChangeArrowheads="1" noTextEdit="1"/>
          </p:cNvSpPr>
          <p:nvPr>
            <p:ph type="sldImg"/>
          </p:nvPr>
        </p:nvSpPr>
        <p:spPr bwMode="auto">
          <a:xfrm>
            <a:off x="1104900" y="704850"/>
            <a:ext cx="4648200" cy="3486150"/>
          </a:xfrm>
          <a:noFill/>
          <a:ln>
            <a:solidFill>
              <a:srgbClr val="000000"/>
            </a:solidFill>
            <a:miter lim="800000"/>
            <a:headEnd/>
            <a:tailEnd/>
          </a:ln>
        </p:spPr>
      </p:sp>
      <p:sp>
        <p:nvSpPr>
          <p:cNvPr id="168963" name="Rectangle 3"/>
          <p:cNvSpPr txBox="1">
            <a:spLocks noChangeArrowheads="1"/>
          </p:cNvSpPr>
          <p:nvPr>
            <p:ph type="body" idx="1"/>
          </p:nvPr>
        </p:nvSpPr>
        <p:spPr>
          <a:xfrm>
            <a:off x="685800" y="4414199"/>
            <a:ext cx="5487959" cy="4099011"/>
          </a:xfrm>
          <a:ln/>
        </p:spPr>
        <p:txBody>
          <a:bodyPr wrap="none" anchor="ct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2"/>
          <p:cNvSpPr txBox="1">
            <a:spLocks noChangeArrowheads="1" noTextEdit="1"/>
          </p:cNvSpPr>
          <p:nvPr>
            <p:ph type="sldImg"/>
          </p:nvPr>
        </p:nvSpPr>
        <p:spPr bwMode="auto">
          <a:xfrm>
            <a:off x="1104900" y="704850"/>
            <a:ext cx="4648200" cy="3486150"/>
          </a:xfrm>
          <a:noFill/>
          <a:ln>
            <a:solidFill>
              <a:srgbClr val="000000"/>
            </a:solidFill>
            <a:miter lim="800000"/>
            <a:headEnd/>
            <a:tailEnd/>
          </a:ln>
        </p:spPr>
      </p:sp>
      <p:sp>
        <p:nvSpPr>
          <p:cNvPr id="171011" name="Rectangle 3"/>
          <p:cNvSpPr txBox="1">
            <a:spLocks noChangeArrowheads="1"/>
          </p:cNvSpPr>
          <p:nvPr>
            <p:ph type="body" idx="1"/>
          </p:nvPr>
        </p:nvSpPr>
        <p:spPr>
          <a:xfrm>
            <a:off x="685800" y="4414199"/>
            <a:ext cx="5487959" cy="4099011"/>
          </a:xfrm>
          <a:ln/>
        </p:spPr>
        <p:txBody>
          <a:bodyPr wrap="none" anchor="ct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2"/>
          <p:cNvSpPr txBox="1">
            <a:spLocks noChangeArrowheads="1" noTextEdit="1"/>
          </p:cNvSpPr>
          <p:nvPr>
            <p:ph type="sldImg"/>
          </p:nvPr>
        </p:nvSpPr>
        <p:spPr bwMode="auto">
          <a:xfrm>
            <a:off x="1104900" y="704850"/>
            <a:ext cx="4648200" cy="3486150"/>
          </a:xfrm>
          <a:noFill/>
          <a:ln>
            <a:solidFill>
              <a:srgbClr val="000000"/>
            </a:solidFill>
            <a:miter lim="800000"/>
            <a:headEnd/>
            <a:tailEnd/>
          </a:ln>
        </p:spPr>
      </p:sp>
      <p:sp>
        <p:nvSpPr>
          <p:cNvPr id="134147" name="Rectangle 3"/>
          <p:cNvSpPr txBox="1">
            <a:spLocks noChangeArrowheads="1"/>
          </p:cNvSpPr>
          <p:nvPr>
            <p:ph type="body" idx="1"/>
          </p:nvPr>
        </p:nvSpPr>
        <p:spPr>
          <a:xfrm>
            <a:off x="685800" y="4414199"/>
            <a:ext cx="5487959" cy="4099011"/>
          </a:xfrm>
          <a:ln/>
        </p:spPr>
        <p:txBody>
          <a:bodyPr wrap="none" anchor="ct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2"/>
          <p:cNvSpPr txBox="1">
            <a:spLocks noChangeArrowheads="1" noTextEdit="1"/>
          </p:cNvSpPr>
          <p:nvPr>
            <p:ph type="sldImg"/>
          </p:nvPr>
        </p:nvSpPr>
        <p:spPr bwMode="auto">
          <a:xfrm>
            <a:off x="1104900" y="704850"/>
            <a:ext cx="4648200" cy="3486150"/>
          </a:xfrm>
          <a:noFill/>
          <a:ln>
            <a:solidFill>
              <a:srgbClr val="000000"/>
            </a:solidFill>
            <a:miter lim="800000"/>
            <a:headEnd/>
            <a:tailEnd/>
          </a:ln>
        </p:spPr>
      </p:sp>
      <p:sp>
        <p:nvSpPr>
          <p:cNvPr id="136195" name="Rectangle 3"/>
          <p:cNvSpPr txBox="1">
            <a:spLocks noChangeArrowheads="1"/>
          </p:cNvSpPr>
          <p:nvPr>
            <p:ph type="body" idx="1"/>
          </p:nvPr>
        </p:nvSpPr>
        <p:spPr>
          <a:xfrm>
            <a:off x="685800" y="4414199"/>
            <a:ext cx="5487959" cy="4099011"/>
          </a:xfrm>
          <a:ln/>
        </p:spPr>
        <p:txBody>
          <a:bodyPr wrap="none" anchor="ct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2"/>
          <p:cNvSpPr txBox="1">
            <a:spLocks noChangeArrowheads="1" noTextEdit="1"/>
          </p:cNvSpPr>
          <p:nvPr>
            <p:ph type="sldImg"/>
          </p:nvPr>
        </p:nvSpPr>
        <p:spPr bwMode="auto">
          <a:xfrm>
            <a:off x="1104900" y="704850"/>
            <a:ext cx="4648200" cy="3486150"/>
          </a:xfrm>
          <a:noFill/>
          <a:ln>
            <a:solidFill>
              <a:srgbClr val="000000"/>
            </a:solidFill>
            <a:miter lim="800000"/>
            <a:headEnd/>
            <a:tailEnd/>
          </a:ln>
        </p:spPr>
      </p:sp>
      <p:sp>
        <p:nvSpPr>
          <p:cNvPr id="144387" name="Rectangle 3"/>
          <p:cNvSpPr txBox="1">
            <a:spLocks noChangeArrowheads="1"/>
          </p:cNvSpPr>
          <p:nvPr>
            <p:ph type="body" idx="1"/>
          </p:nvPr>
        </p:nvSpPr>
        <p:spPr>
          <a:xfrm>
            <a:off x="685800" y="4414199"/>
            <a:ext cx="5487959" cy="4099011"/>
          </a:xfrm>
          <a:ln/>
        </p:spPr>
        <p:txBody>
          <a:bodyPr wrap="none" anchor="ct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2"/>
          <p:cNvSpPr txBox="1">
            <a:spLocks noChangeArrowheads="1" noTextEdit="1"/>
          </p:cNvSpPr>
          <p:nvPr>
            <p:ph type="sldImg"/>
          </p:nvPr>
        </p:nvSpPr>
        <p:spPr bwMode="auto">
          <a:xfrm>
            <a:off x="1104900" y="704850"/>
            <a:ext cx="4648200" cy="3486150"/>
          </a:xfrm>
          <a:noFill/>
          <a:ln>
            <a:solidFill>
              <a:srgbClr val="000000"/>
            </a:solidFill>
            <a:miter lim="800000"/>
            <a:headEnd/>
            <a:tailEnd/>
          </a:ln>
        </p:spPr>
      </p:sp>
      <p:sp>
        <p:nvSpPr>
          <p:cNvPr id="148483" name="Rectangle 3"/>
          <p:cNvSpPr txBox="1">
            <a:spLocks noChangeArrowheads="1"/>
          </p:cNvSpPr>
          <p:nvPr>
            <p:ph type="body" idx="1"/>
          </p:nvPr>
        </p:nvSpPr>
        <p:spPr>
          <a:xfrm>
            <a:off x="685800" y="4414199"/>
            <a:ext cx="5487959" cy="4099011"/>
          </a:xfrm>
          <a:ln/>
        </p:spPr>
        <p:txBody>
          <a:bodyPr wrap="none" anchor="ct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2"/>
          <p:cNvSpPr txBox="1">
            <a:spLocks noChangeArrowheads="1" noTextEdit="1"/>
          </p:cNvSpPr>
          <p:nvPr>
            <p:ph type="sldImg"/>
          </p:nvPr>
        </p:nvSpPr>
        <p:spPr bwMode="auto">
          <a:xfrm>
            <a:off x="1104900" y="704850"/>
            <a:ext cx="4648200" cy="3486150"/>
          </a:xfrm>
          <a:noFill/>
          <a:ln>
            <a:solidFill>
              <a:srgbClr val="000000"/>
            </a:solidFill>
            <a:miter lim="800000"/>
            <a:headEnd/>
            <a:tailEnd/>
          </a:ln>
        </p:spPr>
      </p:sp>
      <p:sp>
        <p:nvSpPr>
          <p:cNvPr id="150531" name="Rectangle 3"/>
          <p:cNvSpPr txBox="1">
            <a:spLocks noChangeArrowheads="1"/>
          </p:cNvSpPr>
          <p:nvPr>
            <p:ph type="body" idx="1"/>
          </p:nvPr>
        </p:nvSpPr>
        <p:spPr>
          <a:xfrm>
            <a:off x="685800" y="4414199"/>
            <a:ext cx="5487959" cy="4099011"/>
          </a:xfrm>
          <a:ln/>
        </p:spPr>
        <p:txBody>
          <a:bodyPr wrap="none" anchor="ct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The first slide is meant to illustrate that information transfer</a:t>
            </a:r>
          </a:p>
          <a:p>
            <a:r>
              <a:rPr lang="en-US" dirty="0" smtClean="0"/>
              <a:t>in networks is basically a kind of flow on a dynamical system.</a:t>
            </a:r>
          </a:p>
          <a:p>
            <a:r>
              <a:rPr lang="en-US" dirty="0" smtClean="0"/>
              <a:t>The top left figure indicates the traditional DMC network model</a:t>
            </a:r>
          </a:p>
          <a:p>
            <a:r>
              <a:rPr lang="en-US" dirty="0" smtClean="0"/>
              <a:t>with the cut illustrating a barrier across which some information</a:t>
            </a:r>
          </a:p>
          <a:p>
            <a:r>
              <a:rPr lang="en-US" dirty="0" smtClean="0"/>
              <a:t>flows. Note that, as opposed to the traditional view of independent</a:t>
            </a:r>
          </a:p>
          <a:p>
            <a:r>
              <a:rPr lang="en-US" dirty="0" smtClean="0"/>
              <a:t>sources, one should think of the prior information available to the nodes before</a:t>
            </a:r>
          </a:p>
          <a:p>
            <a:r>
              <a:rPr lang="en-US" dirty="0" smtClean="0"/>
              <a:t>communication starts as in general being dependent and the</a:t>
            </a:r>
          </a:p>
          <a:p>
            <a:r>
              <a:rPr lang="en-US" dirty="0" smtClean="0"/>
              <a:t>aim of the communication is basically to arrive at a posterior</a:t>
            </a:r>
          </a:p>
          <a:p>
            <a:r>
              <a:rPr lang="en-US" dirty="0" smtClean="0"/>
              <a:t>information state that allows the desired communication</a:t>
            </a:r>
          </a:p>
          <a:p>
            <a:r>
              <a:rPr lang="en-US" dirty="0" smtClean="0"/>
              <a:t>primitives to be achieved (be they unicast, multicast, anycast,</a:t>
            </a:r>
          </a:p>
          <a:p>
            <a:r>
              <a:rPr lang="en-US" dirty="0" smtClean="0"/>
              <a:t>computational primitives, semantic primitives or whatever).</a:t>
            </a:r>
          </a:p>
          <a:p>
            <a:r>
              <a:rPr lang="en-US" dirty="0" smtClean="0"/>
              <a:t>The bottom left figure illustrates the traditional view of communication</a:t>
            </a:r>
          </a:p>
          <a:p>
            <a:r>
              <a:rPr lang="en-US" dirty="0" smtClean="0"/>
              <a:t>primitives as achieving certain point to point rates of information</a:t>
            </a:r>
          </a:p>
          <a:p>
            <a:r>
              <a:rPr lang="en-US" dirty="0" smtClean="0"/>
              <a:t>transfer. The figure on the right illustrates the dynamical systems viewpoint.</a:t>
            </a:r>
          </a:p>
          <a:p>
            <a:r>
              <a:rPr lang="en-US" dirty="0" smtClean="0"/>
              <a:t>At the bottom of this figure the functional $\Phi$ describes the</a:t>
            </a:r>
          </a:p>
          <a:p>
            <a:r>
              <a:rPr lang="en-US" dirty="0" smtClean="0"/>
              <a:t>set of achievable communication primitives as a functional of the</a:t>
            </a:r>
          </a:p>
          <a:p>
            <a:r>
              <a:rPr lang="en-US" dirty="0" smtClean="0"/>
              <a:t>communication protocol (which gives the posterior information state</a:t>
            </a:r>
          </a:p>
          <a:p>
            <a:r>
              <a:rPr lang="en-US" dirty="0" smtClean="0"/>
              <a:t>conditioned on the prior information state)  and of the</a:t>
            </a:r>
          </a:p>
          <a:p>
            <a:r>
              <a:rPr lang="en-US" dirty="0" smtClean="0"/>
              <a:t>class of prior information states for which the protocol is supposed to work.</a:t>
            </a:r>
          </a:p>
          <a:p>
            <a:endParaRPr lang="en-US" dirty="0" smtClean="0"/>
          </a:p>
          <a:p>
            <a:r>
              <a:rPr lang="en-US" dirty="0" smtClean="0"/>
              <a:t>This viewpoint has been developed in recent papers of Amin Aminzadeh</a:t>
            </a:r>
          </a:p>
          <a:p>
            <a:r>
              <a:rPr lang="en-US" dirty="0" smtClean="0"/>
              <a:t>Gohari and VA and gives the currently best known outer bounds for</a:t>
            </a:r>
          </a:p>
          <a:p>
            <a:r>
              <a:rPr lang="en-US" dirty="0" smtClean="0"/>
              <a:t>several classical communication problems (cut set bound, broadcast</a:t>
            </a:r>
          </a:p>
          <a:p>
            <a:r>
              <a:rPr lang="en-US" dirty="0" smtClean="0"/>
              <a:t>channel, interference channel), in fact generalized in a natural way to</a:t>
            </a:r>
          </a:p>
          <a:p>
            <a:r>
              <a:rPr lang="en-US" dirty="0" smtClean="0"/>
              <a:t>dependent sources in a way that is not easy to do using traditional</a:t>
            </a:r>
          </a:p>
          <a:p>
            <a:r>
              <a:rPr lang="en-US" dirty="0" smtClean="0"/>
              <a:t>approaches. This viewpoint is amenable to substantial development</a:t>
            </a:r>
          </a:p>
          <a:p>
            <a:r>
              <a:rPr lang="en-US" dirty="0" smtClean="0"/>
              <a:t>for more interesting (21-st century) communication primitives,</a:t>
            </a:r>
          </a:p>
          <a:p>
            <a:r>
              <a:rPr lang="en-US" dirty="0" smtClean="0"/>
              <a:t>such as those listed above.</a:t>
            </a:r>
          </a:p>
          <a:p>
            <a:endParaRPr lang="en-US" dirty="0"/>
          </a:p>
        </p:txBody>
      </p:sp>
      <p:sp>
        <p:nvSpPr>
          <p:cNvPr id="4" name="Slide Number Placeholder 3"/>
          <p:cNvSpPr>
            <a:spLocks noGrp="1"/>
          </p:cNvSpPr>
          <p:nvPr>
            <p:ph type="sldNum" sz="quarter" idx="10"/>
          </p:nvPr>
        </p:nvSpPr>
        <p:spPr/>
        <p:txBody>
          <a:bodyPr/>
          <a:lstStyle/>
          <a:p>
            <a:fld id="{F500B074-D852-463B-8AA2-74D9233F87B9}" type="slidenum">
              <a:rPr lang="en-US" smtClean="0"/>
              <a:pPr/>
              <a:t>115</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second slide is meant to illustrate the problem of</a:t>
            </a:r>
          </a:p>
          <a:p>
            <a:r>
              <a:rPr lang="en-US" dirty="0" smtClean="0"/>
              <a:t>information-theoretic security,</a:t>
            </a:r>
          </a:p>
          <a:p>
            <a:r>
              <a:rPr lang="en-US" dirty="0" smtClean="0"/>
              <a:t>which can be viewed as a special kind of communication primitive,</a:t>
            </a:r>
          </a:p>
          <a:p>
            <a:r>
              <a:rPr lang="en-US" dirty="0" smtClean="0"/>
              <a:t>if desired. In the bottom left figure, Alice and Bob are to create</a:t>
            </a:r>
          </a:p>
          <a:p>
            <a:r>
              <a:rPr lang="en-US" dirty="0" smtClean="0"/>
              <a:t>a secret key to be hidden from Eve, starting with some prior</a:t>
            </a:r>
          </a:p>
          <a:p>
            <a:r>
              <a:rPr lang="en-US" dirty="0" smtClean="0"/>
              <a:t>information state for Alice, Bob and Eve, and allowing for discussion</a:t>
            </a:r>
          </a:p>
          <a:p>
            <a:r>
              <a:rPr lang="en-US" dirty="0" smtClean="0"/>
              <a:t>between Alice and Bob over a public channel (i.e. all parties can</a:t>
            </a:r>
          </a:p>
          <a:p>
            <a:r>
              <a:rPr lang="en-US" dirty="0" smtClean="0"/>
              <a:t>hear perfectly what is said over this channel). The best current</a:t>
            </a:r>
          </a:p>
          <a:p>
            <a:r>
              <a:rPr lang="en-US" dirty="0" smtClean="0"/>
              <a:t>upper and  lower bounds for the secrecy rate in the most</a:t>
            </a:r>
          </a:p>
          <a:p>
            <a:r>
              <a:rPr lang="en-US" dirty="0" smtClean="0"/>
              <a:t>widely studied versions of this problem belong to Amin Aminzadeh Gohari</a:t>
            </a:r>
          </a:p>
          <a:p>
            <a:r>
              <a:rPr lang="en-US" dirty="0" smtClean="0"/>
              <a:t>and VA. The top right figure schematically illustrates that the direct</a:t>
            </a:r>
          </a:p>
          <a:p>
            <a:r>
              <a:rPr lang="en-US" dirty="0" smtClean="0"/>
              <a:t>part schemes for these secrecy rates involve multi-layered</a:t>
            </a:r>
          </a:p>
          <a:p>
            <a:r>
              <a:rPr lang="en-US" dirty="0" smtClean="0"/>
              <a:t>constructions. The development of constructive schemes</a:t>
            </a:r>
          </a:p>
          <a:p>
            <a:r>
              <a:rPr lang="en-US" dirty="0" smtClean="0"/>
              <a:t>for 21-st century information transfer primitives over networks</a:t>
            </a:r>
          </a:p>
          <a:p>
            <a:r>
              <a:rPr lang="en-US" dirty="0" smtClean="0"/>
              <a:t>is similarly expected to involve challenging multi-layered code design</a:t>
            </a:r>
          </a:p>
          <a:p>
            <a:r>
              <a:rPr lang="en-US" dirty="0" smtClean="0"/>
              <a:t>problems.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500B074-D852-463B-8AA2-74D9233F87B9}" type="slidenum">
              <a:rPr lang="en-US" smtClean="0"/>
              <a:pPr/>
              <a:t>116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could be split into two slides, one on diversity/outreach,</a:t>
            </a:r>
            <a:r>
              <a:rPr lang="en-US" baseline="0" dirty="0" smtClean="0"/>
              <a:t> and one on knowledge transfer, if combining makes these areas appear diminished in terms of goals. </a:t>
            </a:r>
            <a:endParaRPr lang="en-US" dirty="0"/>
          </a:p>
        </p:txBody>
      </p:sp>
      <p:sp>
        <p:nvSpPr>
          <p:cNvPr id="4" name="Slide Number Placeholder 3"/>
          <p:cNvSpPr>
            <a:spLocks noGrp="1"/>
          </p:cNvSpPr>
          <p:nvPr>
            <p:ph type="sldNum" sz="quarter" idx="10"/>
          </p:nvPr>
        </p:nvSpPr>
        <p:spPr/>
        <p:txBody>
          <a:bodyPr/>
          <a:lstStyle/>
          <a:p>
            <a:fld id="{D8DE332C-08FB-4318-8A87-0C85A4F058B5}" type="slidenum">
              <a:rPr lang="en-US" smtClean="0"/>
              <a:pPr/>
              <a:t>19</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Connect to PR Kumar’s talk:</a:t>
            </a:r>
          </a:p>
          <a:p>
            <a:r>
              <a:rPr lang="en-US" dirty="0" smtClean="0"/>
              <a:t>	increase in the effect of computing/information is everyday life yet there has been a decline in the number of CS majors…</a:t>
            </a:r>
          </a:p>
          <a:p>
            <a:endParaRPr lang="en-US" dirty="0" smtClean="0"/>
          </a:p>
          <a:p>
            <a:r>
              <a:rPr lang="en-US" dirty="0" smtClean="0"/>
              <a:t>More computers than people, over 2 billion PCs in use, &gt; 10 billion CPU’s made</a:t>
            </a:r>
          </a:p>
          <a:p>
            <a:endParaRPr lang="en-US" dirty="0" smtClean="0"/>
          </a:p>
          <a:p>
            <a:r>
              <a:rPr lang="en-US" dirty="0" smtClean="0"/>
              <a:t>We’ve seen how the center will accomplish this in research, now we’ll discuss how this will happen in our education efforts.</a:t>
            </a:r>
          </a:p>
        </p:txBody>
      </p:sp>
      <p:sp>
        <p:nvSpPr>
          <p:cNvPr id="4" name="Slide Number Placeholder 3"/>
          <p:cNvSpPr>
            <a:spLocks noGrp="1"/>
          </p:cNvSpPr>
          <p:nvPr>
            <p:ph type="sldNum" sz="quarter" idx="10"/>
          </p:nvPr>
        </p:nvSpPr>
        <p:spPr/>
        <p:txBody>
          <a:bodyPr/>
          <a:lstStyle/>
          <a:p>
            <a:fld id="{F500B074-D852-463B-8AA2-74D9233F87B9}" type="slidenum">
              <a:rPr lang="en-US" smtClean="0"/>
              <a:pPr/>
              <a:t>126</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Recruitment: How to get them…broaden the pipeline</a:t>
            </a:r>
          </a:p>
          <a:p>
            <a:r>
              <a:rPr lang="en-US" dirty="0" smtClean="0"/>
              <a:t>Retention: How to keep them…Low Attrition</a:t>
            </a:r>
            <a:endParaRPr lang="en-US" dirty="0"/>
          </a:p>
        </p:txBody>
      </p:sp>
      <p:sp>
        <p:nvSpPr>
          <p:cNvPr id="4" name="Slide Number Placeholder 3"/>
          <p:cNvSpPr>
            <a:spLocks noGrp="1"/>
          </p:cNvSpPr>
          <p:nvPr>
            <p:ph type="sldNum" sz="quarter" idx="10"/>
          </p:nvPr>
        </p:nvSpPr>
        <p:spPr/>
        <p:txBody>
          <a:bodyPr/>
          <a:lstStyle/>
          <a:p>
            <a:fld id="{F500B074-D852-463B-8AA2-74D9233F87B9}" type="slidenum">
              <a:rPr lang="en-US" smtClean="0"/>
              <a:pPr/>
              <a:t>128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addition to recruitment, retention, we also focus on career advancement and assistance in setting up peer groups and collaborations.</a:t>
            </a:r>
            <a:endParaRPr lang="en-US" dirty="0"/>
          </a:p>
        </p:txBody>
      </p:sp>
      <p:sp>
        <p:nvSpPr>
          <p:cNvPr id="4" name="Slide Number Placeholder 3"/>
          <p:cNvSpPr>
            <a:spLocks noGrp="1"/>
          </p:cNvSpPr>
          <p:nvPr>
            <p:ph type="sldNum" sz="quarter" idx="10"/>
          </p:nvPr>
        </p:nvSpPr>
        <p:spPr/>
        <p:txBody>
          <a:bodyPr/>
          <a:lstStyle/>
          <a:p>
            <a:fld id="{F500B074-D852-463B-8AA2-74D9233F87B9}" type="slidenum">
              <a:rPr lang="en-US" smtClean="0"/>
              <a:pPr/>
              <a:t>131</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EPICS:  Engineering</a:t>
            </a:r>
            <a:r>
              <a:rPr lang="en-US" baseline="0" dirty="0" smtClean="0"/>
              <a:t> Projects in Community Service</a:t>
            </a:r>
          </a:p>
          <a:p>
            <a:r>
              <a:rPr lang="en-US" baseline="0" dirty="0" err="1" smtClean="0"/>
              <a:t>Greentrofit</a:t>
            </a:r>
            <a:r>
              <a:rPr lang="en-US" baseline="0" dirty="0" smtClean="0"/>
              <a:t> – retrofitting homes to improve energy efficiency.  Estimates of savings based on air exchange rates, etc.</a:t>
            </a:r>
          </a:p>
          <a:p>
            <a:r>
              <a:rPr lang="en-US" baseline="0" dirty="0" smtClean="0"/>
              <a:t>Water Resources Management – analyze impact over time/space of changes</a:t>
            </a:r>
            <a:endParaRPr lang="en-US" dirty="0"/>
          </a:p>
        </p:txBody>
      </p:sp>
      <p:sp>
        <p:nvSpPr>
          <p:cNvPr id="4" name="Slide Number Placeholder 3"/>
          <p:cNvSpPr>
            <a:spLocks noGrp="1"/>
          </p:cNvSpPr>
          <p:nvPr>
            <p:ph type="sldNum" sz="quarter" idx="10"/>
          </p:nvPr>
        </p:nvSpPr>
        <p:spPr/>
        <p:txBody>
          <a:bodyPr/>
          <a:lstStyle/>
          <a:p>
            <a:fld id="{F500B074-D852-463B-8AA2-74D9233F87B9}" type="slidenum">
              <a:rPr lang="en-US" smtClean="0"/>
              <a:pPr/>
              <a:t>137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Mentoring activities</a:t>
            </a:r>
            <a:r>
              <a:rPr lang="en-US" baseline="0" dirty="0" smtClean="0"/>
              <a:t> will improve transition of undergraduates into graduate program</a:t>
            </a:r>
          </a:p>
          <a:p>
            <a:pPr>
              <a:buFont typeface="Arial" pitchFamily="34" charset="0"/>
              <a:buChar char="•"/>
            </a:pPr>
            <a:r>
              <a:rPr lang="en-US" baseline="0" dirty="0" smtClean="0"/>
              <a:t>Graduate student mentors will learn innovative practices at mentee’s home institution through contact with home institution faculty supervisor.</a:t>
            </a:r>
            <a:endParaRPr lang="en-US" dirty="0" smtClean="0"/>
          </a:p>
          <a:p>
            <a:pPr>
              <a:buFont typeface="Arial" pitchFamily="34" charset="0"/>
              <a:buChar char="•"/>
            </a:pPr>
            <a:r>
              <a:rPr lang="en-US" dirty="0" smtClean="0"/>
              <a:t>Co-located</a:t>
            </a:r>
            <a:r>
              <a:rPr lang="en-US" baseline="0" dirty="0" smtClean="0"/>
              <a:t> hosts:  </a:t>
            </a:r>
            <a:r>
              <a:rPr lang="en-US" dirty="0" smtClean="0"/>
              <a:t>Stanford/Berkeley,</a:t>
            </a:r>
            <a:r>
              <a:rPr lang="en-US" baseline="0" dirty="0" smtClean="0"/>
              <a:t> Purdue/Illinois, MIT/Princeton/Bryn </a:t>
            </a:r>
            <a:r>
              <a:rPr lang="en-US" baseline="0" dirty="0" err="1" smtClean="0"/>
              <a:t>Mawr</a:t>
            </a:r>
            <a:r>
              <a:rPr lang="en-US" baseline="0" dirty="0" smtClean="0"/>
              <a:t>/Howard may be possible</a:t>
            </a:r>
            <a:endParaRPr lang="en-US" dirty="0"/>
          </a:p>
        </p:txBody>
      </p:sp>
      <p:sp>
        <p:nvSpPr>
          <p:cNvPr id="4" name="Slide Number Placeholder 3"/>
          <p:cNvSpPr>
            <a:spLocks noGrp="1"/>
          </p:cNvSpPr>
          <p:nvPr>
            <p:ph type="sldNum" sz="quarter" idx="10"/>
          </p:nvPr>
        </p:nvSpPr>
        <p:spPr/>
        <p:txBody>
          <a:bodyPr/>
          <a:lstStyle/>
          <a:p>
            <a:fld id="{F500B074-D852-463B-8AA2-74D9233F87B9}" type="slidenum">
              <a:rPr lang="en-US" smtClean="0"/>
              <a:pPr/>
              <a:t>138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Sharing of industry</a:t>
            </a:r>
            <a:r>
              <a:rPr lang="en-US" baseline="0" dirty="0" smtClean="0"/>
              <a:t> contacts through the center can improve employment opportunities, particularly for students at other than Tier-1 Research Institutions</a:t>
            </a:r>
            <a:endParaRPr lang="en-US" dirty="0"/>
          </a:p>
        </p:txBody>
      </p:sp>
      <p:sp>
        <p:nvSpPr>
          <p:cNvPr id="4" name="Slide Number Placeholder 3"/>
          <p:cNvSpPr>
            <a:spLocks noGrp="1"/>
          </p:cNvSpPr>
          <p:nvPr>
            <p:ph type="sldNum" sz="quarter" idx="10"/>
          </p:nvPr>
        </p:nvSpPr>
        <p:spPr/>
        <p:txBody>
          <a:bodyPr/>
          <a:lstStyle/>
          <a:p>
            <a:fld id="{F500B074-D852-463B-8AA2-74D9233F87B9}" type="slidenum">
              <a:rPr lang="en-US" smtClean="0"/>
              <a:pPr/>
              <a:t>139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00B074-D852-463B-8AA2-74D9233F87B9}" type="slidenum">
              <a:rPr lang="en-US" smtClean="0"/>
              <a:pPr/>
              <a:t>141</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00B074-D852-463B-8AA2-74D9233F87B9}" type="slidenum">
              <a:rPr lang="en-US" smtClean="0"/>
              <a:pPr/>
              <a:t>144</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00B074-D852-463B-8AA2-74D9233F87B9}" type="slidenum">
              <a:rPr lang="en-US" smtClean="0"/>
              <a:pPr/>
              <a:t>148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Anath</a:t>
            </a:r>
            <a:r>
              <a:rPr lang="en-US" dirty="0" smtClean="0"/>
              <a:t> mentioned</a:t>
            </a:r>
            <a:r>
              <a:rPr lang="en-US" baseline="0" dirty="0" smtClean="0"/>
              <a:t> in his talk that Purdue has experience with this type of managing director. Can we elaborate in the notes section of the slide?</a:t>
            </a:r>
            <a:endParaRPr lang="en-US" dirty="0"/>
          </a:p>
        </p:txBody>
      </p:sp>
      <p:sp>
        <p:nvSpPr>
          <p:cNvPr id="4" name="Slide Number Placeholder 3"/>
          <p:cNvSpPr>
            <a:spLocks noGrp="1"/>
          </p:cNvSpPr>
          <p:nvPr>
            <p:ph type="sldNum" sz="quarter" idx="10"/>
          </p:nvPr>
        </p:nvSpPr>
        <p:spPr/>
        <p:txBody>
          <a:bodyPr/>
          <a:lstStyle/>
          <a:p>
            <a:fld id="{F500B074-D852-463B-8AA2-74D9233F87B9}" type="slidenum">
              <a:rPr lang="en-US" smtClean="0"/>
              <a:pPr/>
              <a:t>23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should have some words behind</a:t>
            </a:r>
            <a:r>
              <a:rPr lang="en-US" baseline="0" dirty="0" smtClean="0"/>
              <a:t> this picture – can be added to notes section. </a:t>
            </a:r>
            <a:r>
              <a:rPr lang="en-US" baseline="0" dirty="0" err="1" smtClean="0"/>
              <a:t>Anath</a:t>
            </a:r>
            <a:r>
              <a:rPr lang="en-US" baseline="0" dirty="0" smtClean="0"/>
              <a:t> mentioned examples of internal management within Purdue – please put these in the notes section of this slide. </a:t>
            </a:r>
            <a:endParaRPr lang="en-US" dirty="0"/>
          </a:p>
        </p:txBody>
      </p:sp>
      <p:sp>
        <p:nvSpPr>
          <p:cNvPr id="4" name="Slide Number Placeholder 3"/>
          <p:cNvSpPr>
            <a:spLocks noGrp="1"/>
          </p:cNvSpPr>
          <p:nvPr>
            <p:ph type="sldNum" sz="quarter" idx="10"/>
          </p:nvPr>
        </p:nvSpPr>
        <p:spPr/>
        <p:txBody>
          <a:bodyPr/>
          <a:lstStyle/>
          <a:p>
            <a:fld id="{F500B074-D852-463B-8AA2-74D9233F87B9}" type="slidenum">
              <a:rPr lang="en-US" smtClean="0"/>
              <a:pPr/>
              <a:t>31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Shankar asks for more details on the assessment tools. I’ve added some, please</a:t>
            </a:r>
            <a:r>
              <a:rPr lang="en-US" baseline="0" dirty="0" smtClean="0"/>
              <a:t> feel free to modify or change. </a:t>
            </a:r>
            <a:endParaRPr lang="en-US" dirty="0"/>
          </a:p>
        </p:txBody>
      </p:sp>
      <p:sp>
        <p:nvSpPr>
          <p:cNvPr id="4" name="Slide Number Placeholder 3"/>
          <p:cNvSpPr>
            <a:spLocks noGrp="1"/>
          </p:cNvSpPr>
          <p:nvPr>
            <p:ph type="sldNum" sz="quarter" idx="10"/>
          </p:nvPr>
        </p:nvSpPr>
        <p:spPr/>
        <p:txBody>
          <a:bodyPr/>
          <a:lstStyle/>
          <a:p>
            <a:fld id="{D8DE332C-08FB-4318-8A87-0C85A4F058B5}" type="slidenum">
              <a:rPr lang="en-US" smtClean="0"/>
              <a:pPr/>
              <a:t>34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could be merged</a:t>
            </a:r>
            <a:r>
              <a:rPr lang="en-US" baseline="0" dirty="0" smtClean="0"/>
              <a:t> with the slide </a:t>
            </a:r>
            <a:r>
              <a:rPr lang="en-US" dirty="0" smtClean="0"/>
              <a:t>on diversity/outreach</a:t>
            </a:r>
            <a:r>
              <a:rPr lang="en-US" baseline="0" dirty="0" smtClean="0"/>
              <a:t> to streamline, although combining may make these areas appear diminished in terms of goals. </a:t>
            </a:r>
            <a:endParaRPr lang="en-US" dirty="0"/>
          </a:p>
        </p:txBody>
      </p:sp>
      <p:sp>
        <p:nvSpPr>
          <p:cNvPr id="4" name="Slide Number Placeholder 3"/>
          <p:cNvSpPr>
            <a:spLocks noGrp="1"/>
          </p:cNvSpPr>
          <p:nvPr>
            <p:ph type="sldNum" sz="quarter" idx="10"/>
          </p:nvPr>
        </p:nvSpPr>
        <p:spPr/>
        <p:txBody>
          <a:bodyPr/>
          <a:lstStyle/>
          <a:p>
            <a:fld id="{D8DE332C-08FB-4318-8A87-0C85A4F058B5}" type="slidenum">
              <a:rPr lang="en-US" smtClean="0"/>
              <a:pPr/>
              <a:t>35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258697-9FE8-4125-BAAA-9404300893B6}" type="slidenum">
              <a:rPr lang="en-US" smtClean="0">
                <a:solidFill>
                  <a:srgbClr val="000000"/>
                </a:solidFill>
                <a:cs typeface="Arial" pitchFamily="34" charset="0"/>
              </a:rPr>
              <a:pPr fontAlgn="base">
                <a:spcBef>
                  <a:spcPct val="0"/>
                </a:spcBef>
                <a:spcAft>
                  <a:spcPct val="0"/>
                </a:spcAft>
                <a:defRPr/>
              </a:pPr>
              <a:t>50</a:t>
            </a:fld>
            <a:endParaRPr lang="en-US" smtClean="0">
              <a:solidFill>
                <a:srgbClr val="000000"/>
              </a:solidFill>
              <a:cs typeface="Arial" pitchFamily="34" charset="0"/>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p>
            <a:pPr>
              <a:defRPr/>
            </a:pPr>
            <a:fld id="{800912D8-76DB-42DC-866D-F47E78559DD8}" type="slidenum">
              <a:rPr lang="en-US" smtClean="0"/>
              <a:pPr>
                <a:defRPr/>
              </a:pPr>
              <a:t>55</a:t>
            </a:fld>
            <a:endParaRPr lang="en-US" smtClean="0"/>
          </a:p>
        </p:txBody>
      </p:sp>
      <p:sp>
        <p:nvSpPr>
          <p:cNvPr id="43011" name="Rectangle 2"/>
          <p:cNvSpPr>
            <a:spLocks noRot="1" noChangeArrowheads="1" noTextEdit="1"/>
          </p:cNvSpPr>
          <p:nvPr>
            <p:ph type="sldImg"/>
          </p:nvPr>
        </p:nvSpPr>
        <p:spPr bwMode="auto">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information_full page.jpg"/>
          <p:cNvPicPr>
            <a:picLocks noChangeAspect="1"/>
          </p:cNvPicPr>
          <p:nvPr userDrawn="1"/>
        </p:nvPicPr>
        <p:blipFill>
          <a:blip r:embed="rId2" cstate="print"/>
          <a:stretch>
            <a:fillRect/>
          </a:stretch>
        </p:blipFill>
        <p:spPr bwMode="invGray">
          <a:xfrm>
            <a:off x="0" y="0"/>
            <a:ext cx="9144000" cy="6858000"/>
          </a:xfrm>
          <a:prstGeom prst="rect">
            <a:avLst/>
          </a:prstGeom>
        </p:spPr>
      </p:pic>
      <p:sp>
        <p:nvSpPr>
          <p:cNvPr id="20" name="Rectangle 19"/>
          <p:cNvSpPr/>
          <p:nvPr userDrawn="1"/>
        </p:nvSpPr>
        <p:spPr bwMode="invGray">
          <a:xfrm>
            <a:off x="553844" y="2427248"/>
            <a:ext cx="5943600" cy="1600200"/>
          </a:xfrm>
          <a:prstGeom prst="rect">
            <a:avLst/>
          </a:prstGeom>
          <a:gradFill flip="none" rotWithShape="1">
            <a:gsLst>
              <a:gs pos="0">
                <a:schemeClr val="tx1">
                  <a:alpha val="3000"/>
                </a:schemeClr>
              </a:gs>
              <a:gs pos="13000">
                <a:schemeClr val="tx1">
                  <a:alpha val="35000"/>
                </a:schemeClr>
              </a:gs>
              <a:gs pos="43000">
                <a:schemeClr val="tx1">
                  <a:alpha val="89000"/>
                </a:schemeClr>
              </a:gs>
              <a:gs pos="100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17"/>
          <p:cNvSpPr/>
          <p:nvPr userDrawn="1"/>
        </p:nvSpPr>
        <p:spPr>
          <a:xfrm>
            <a:off x="7086600" y="0"/>
            <a:ext cx="2057400" cy="6324600"/>
          </a:xfrm>
          <a:prstGeom prst="rect">
            <a:avLst/>
          </a:prstGeom>
          <a:gradFill>
            <a:gsLst>
              <a:gs pos="0">
                <a:schemeClr val="tx1">
                  <a:alpha val="32000"/>
                </a:schemeClr>
              </a:gs>
              <a:gs pos="59000">
                <a:schemeClr val="tx1">
                  <a:alpha val="41000"/>
                </a:schemeClr>
              </a:gs>
              <a:gs pos="100000">
                <a:schemeClr val="tx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bwMode="invGray">
          <a:xfrm>
            <a:off x="6947210" y="0"/>
            <a:ext cx="219679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bwMode="gray">
          <a:xfrm>
            <a:off x="0" y="925551"/>
            <a:ext cx="6991815" cy="1524000"/>
          </a:xfrm>
          <a:gradFill>
            <a:gsLst>
              <a:gs pos="0">
                <a:schemeClr val="tx1">
                  <a:alpha val="20000"/>
                </a:schemeClr>
              </a:gs>
              <a:gs pos="8000">
                <a:schemeClr val="tx1">
                  <a:alpha val="95000"/>
                </a:schemeClr>
              </a:gs>
              <a:gs pos="23000">
                <a:schemeClr val="tx2">
                  <a:lumMod val="50000"/>
                </a:schemeClr>
              </a:gs>
              <a:gs pos="50000">
                <a:srgbClr val="00CC5C"/>
              </a:gs>
              <a:gs pos="75000">
                <a:schemeClr val="tx2">
                  <a:lumMod val="50000"/>
                </a:schemeClr>
              </a:gs>
              <a:gs pos="92000">
                <a:schemeClr val="tx1">
                  <a:alpha val="95000"/>
                </a:schemeClr>
              </a:gs>
              <a:gs pos="100000">
                <a:schemeClr val="tx1">
                  <a:alpha val="20000"/>
                </a:schemeClr>
              </a:gs>
            </a:gsLst>
            <a:lin ang="0" scaled="1"/>
          </a:gradFill>
        </p:spPr>
        <p:txBody>
          <a:bodyPr>
            <a:normAutofit/>
          </a:bodyPr>
          <a:lstStyle>
            <a:lvl1pPr>
              <a:defRPr sz="4400" b="1">
                <a:solidFill>
                  <a:schemeClr val="bg1"/>
                </a:solidFill>
                <a:effectLst>
                  <a:innerShdw blurRad="63500" dist="50800" dir="18900000">
                    <a:prstClr val="black"/>
                  </a:innerShdw>
                </a:effectLst>
                <a:latin typeface="Continuum Medium" pitchFamily="2" charset="0"/>
              </a:defRPr>
            </a:lvl1pPr>
          </a:lstStyle>
          <a:p>
            <a:r>
              <a:rPr lang="en-US" smtClean="0"/>
              <a:t>TITLE</a:t>
            </a:r>
            <a:endParaRPr lang="en-US"/>
          </a:p>
        </p:txBody>
      </p:sp>
      <p:sp>
        <p:nvSpPr>
          <p:cNvPr id="3" name="Subtitle 2"/>
          <p:cNvSpPr>
            <a:spLocks noGrp="1"/>
          </p:cNvSpPr>
          <p:nvPr>
            <p:ph type="subTitle" idx="1" hasCustomPrompt="1"/>
          </p:nvPr>
        </p:nvSpPr>
        <p:spPr bwMode="invGray">
          <a:xfrm>
            <a:off x="38100" y="2438400"/>
            <a:ext cx="6976017" cy="914400"/>
          </a:xfrm>
          <a:noFill/>
          <a:ln>
            <a:noFill/>
          </a:ln>
        </p:spPr>
        <p:txBody>
          <a:bodyPr>
            <a:noAutofit/>
          </a:bodyPr>
          <a:lstStyle>
            <a:lvl1pPr marL="0" indent="0" algn="ctr">
              <a:buNone/>
              <a:defRPr sz="2800" b="0" baseline="0">
                <a:solidFill>
                  <a:srgbClr val="0DC0FF"/>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Presenter Name (s)</a:t>
            </a:r>
          </a:p>
          <a:p>
            <a:endParaRPr lang="en-US" smtClean="0"/>
          </a:p>
          <a:p>
            <a:endParaRPr lang="en-US" smtClean="0"/>
          </a:p>
          <a:p>
            <a:endParaRPr lang="en-US"/>
          </a:p>
        </p:txBody>
      </p:sp>
      <p:sp>
        <p:nvSpPr>
          <p:cNvPr id="4" name="Date Placeholder 3"/>
          <p:cNvSpPr>
            <a:spLocks noGrp="1"/>
          </p:cNvSpPr>
          <p:nvPr>
            <p:ph type="dt" sz="half" idx="10"/>
          </p:nvPr>
        </p:nvSpPr>
        <p:spPr>
          <a:xfrm>
            <a:off x="4038600" y="6400800"/>
            <a:ext cx="762000" cy="365125"/>
          </a:xfrm>
        </p:spPr>
        <p:txBody>
          <a:bodyPr/>
          <a:lstStyle>
            <a:lvl1pPr>
              <a:defRPr>
                <a:solidFill>
                  <a:srgbClr val="00B050"/>
                </a:solidFill>
              </a:defRPr>
            </a:lvl1pPr>
          </a:lstStyle>
          <a:p>
            <a:fld id="{6AD40963-EE59-4177-9AEC-1EA89DDF20A3}" type="datetimeFigureOut">
              <a:rPr lang="en-US" smtClean="0"/>
              <a:pPr/>
              <a:t>9/16/2009</a:t>
            </a:fld>
            <a:endParaRPr lang="en-US"/>
          </a:p>
        </p:txBody>
      </p:sp>
      <p:sp>
        <p:nvSpPr>
          <p:cNvPr id="5" name="Footer Placeholder 4"/>
          <p:cNvSpPr>
            <a:spLocks noGrp="1"/>
          </p:cNvSpPr>
          <p:nvPr>
            <p:ph type="ftr" sz="quarter" idx="11"/>
          </p:nvPr>
        </p:nvSpPr>
        <p:spPr>
          <a:xfrm>
            <a:off x="76200" y="6400800"/>
            <a:ext cx="3886200" cy="365125"/>
          </a:xfrm>
        </p:spPr>
        <p:txBody>
          <a:bodyPr/>
          <a:lstStyle>
            <a:lvl1pPr>
              <a:defRPr>
                <a:solidFill>
                  <a:srgbClr val="00B050"/>
                </a:solidFill>
              </a:defRPr>
            </a:lvl1pPr>
          </a:lstStyle>
          <a:p>
            <a:endParaRPr lang="en-US"/>
          </a:p>
        </p:txBody>
      </p:sp>
      <p:sp>
        <p:nvSpPr>
          <p:cNvPr id="6" name="Slide Number Placeholder 5"/>
          <p:cNvSpPr>
            <a:spLocks noGrp="1"/>
          </p:cNvSpPr>
          <p:nvPr>
            <p:ph type="sldNum" sz="quarter" idx="12"/>
          </p:nvPr>
        </p:nvSpPr>
        <p:spPr>
          <a:xfrm>
            <a:off x="4876800" y="6400800"/>
            <a:ext cx="609600" cy="365125"/>
          </a:xfrm>
        </p:spPr>
        <p:txBody>
          <a:bodyPr/>
          <a:lstStyle>
            <a:lvl1pPr>
              <a:defRPr>
                <a:solidFill>
                  <a:srgbClr val="00B050"/>
                </a:solidFill>
              </a:defRPr>
            </a:lvl1pPr>
          </a:lstStyle>
          <a:p>
            <a:fld id="{1D3FCF37-E2E3-430E-B302-F9D7392DFB2D}" type="slidenum">
              <a:rPr lang="en-US" smtClean="0"/>
              <a:pPr/>
              <a:t>‹#›</a:t>
            </a:fld>
            <a:endParaRPr lang="en-US"/>
          </a:p>
        </p:txBody>
      </p:sp>
      <p:sp>
        <p:nvSpPr>
          <p:cNvPr id="9" name="TextBox 8"/>
          <p:cNvSpPr txBox="1"/>
          <p:nvPr userDrawn="1"/>
        </p:nvSpPr>
        <p:spPr>
          <a:xfrm>
            <a:off x="0" y="6400800"/>
            <a:ext cx="3200400" cy="400110"/>
          </a:xfrm>
          <a:prstGeom prst="rect">
            <a:avLst/>
          </a:prstGeom>
          <a:noFill/>
        </p:spPr>
        <p:txBody>
          <a:bodyPr wrap="square" rtlCol="0">
            <a:spAutoFit/>
          </a:bodyPr>
          <a:lstStyle/>
          <a:p>
            <a:pPr algn="l"/>
            <a:r>
              <a:rPr lang="en-US" sz="1000" smtClean="0">
                <a:solidFill>
                  <a:srgbClr val="009900"/>
                </a:solidFill>
              </a:rPr>
              <a:t>National Science Foundation</a:t>
            </a:r>
            <a:br>
              <a:rPr lang="en-US" sz="1000" smtClean="0">
                <a:solidFill>
                  <a:srgbClr val="009900"/>
                </a:solidFill>
              </a:rPr>
            </a:br>
            <a:r>
              <a:rPr lang="en-US" sz="1000" smtClean="0">
                <a:solidFill>
                  <a:srgbClr val="00B050"/>
                </a:solidFill>
              </a:rPr>
              <a:t>Science  &amp; Technology Centers Program</a:t>
            </a:r>
            <a:endParaRPr lang="en-US" sz="1050">
              <a:solidFill>
                <a:srgbClr val="00B050"/>
              </a:solidFill>
            </a:endParaRPr>
          </a:p>
        </p:txBody>
      </p:sp>
      <p:pic>
        <p:nvPicPr>
          <p:cNvPr id="16" name="Picture 15" descr="claude shannon.bmp"/>
          <p:cNvPicPr>
            <a:picLocks noChangeAspect="1"/>
          </p:cNvPicPr>
          <p:nvPr userDrawn="1"/>
        </p:nvPicPr>
        <p:blipFill>
          <a:blip r:embed="rId3" cstate="print">
            <a:lum contrast="12000"/>
          </a:blip>
          <a:stretch>
            <a:fillRect/>
          </a:stretch>
        </p:blipFill>
        <p:spPr>
          <a:xfrm>
            <a:off x="2745960" y="3951248"/>
            <a:ext cx="1639285" cy="2057400"/>
          </a:xfrm>
          <a:prstGeom prst="roundRect">
            <a:avLst>
              <a:gd name="adj" fmla="val 8594"/>
            </a:avLst>
          </a:prstGeom>
          <a:solidFill>
            <a:srgbClr val="FFFFFF">
              <a:shade val="85000"/>
            </a:srgbClr>
          </a:solidFill>
          <a:ln>
            <a:noFill/>
          </a:ln>
          <a:effectLst>
            <a:reflection blurRad="6350" stA="50000" endA="300" endPos="55000" dir="5400000" sy="-100000" algn="bl" rotWithShape="0"/>
          </a:effectLst>
          <a:scene3d>
            <a:camera prst="orthographicFront"/>
            <a:lightRig rig="threePt" dir="t"/>
          </a:scene3d>
          <a:sp3d extrusionH="114300" contourW="38100">
            <a:bevelT w="165100" prst="coolSlant"/>
            <a:bevelB/>
            <a:extrusionClr>
              <a:schemeClr val="tx2">
                <a:lumMod val="75000"/>
              </a:schemeClr>
            </a:extrusionClr>
          </a:sp3d>
        </p:spPr>
      </p:pic>
      <p:sp>
        <p:nvSpPr>
          <p:cNvPr id="17" name="TextBox 16"/>
          <p:cNvSpPr txBox="1"/>
          <p:nvPr userDrawn="1"/>
        </p:nvSpPr>
        <p:spPr>
          <a:xfrm>
            <a:off x="7086600" y="1639226"/>
            <a:ext cx="1905000" cy="4524315"/>
          </a:xfrm>
          <a:prstGeom prst="rect">
            <a:avLst/>
          </a:prstGeom>
          <a:noFill/>
          <a:ln>
            <a:noFill/>
          </a:ln>
        </p:spPr>
        <p:txBody>
          <a:bodyPr wrap="square" rtlCol="0">
            <a:spAutoFit/>
          </a:bodyPr>
          <a:lstStyle/>
          <a:p>
            <a:pPr algn="r">
              <a:lnSpc>
                <a:spcPct val="200000"/>
              </a:lnSpc>
            </a:pPr>
            <a:r>
              <a:rPr lang="en-US" sz="1600" smtClean="0">
                <a:solidFill>
                  <a:srgbClr val="0DC0FF"/>
                </a:solidFill>
              </a:rPr>
              <a:t>Bryn </a:t>
            </a:r>
            <a:r>
              <a:rPr lang="en-US" sz="1600">
                <a:solidFill>
                  <a:srgbClr val="0DC0FF"/>
                </a:solidFill>
              </a:rPr>
              <a:t>Mawr</a:t>
            </a:r>
          </a:p>
          <a:p>
            <a:pPr algn="r">
              <a:lnSpc>
                <a:spcPct val="200000"/>
              </a:lnSpc>
            </a:pPr>
            <a:r>
              <a:rPr lang="en-US" sz="1600" smtClean="0">
                <a:solidFill>
                  <a:srgbClr val="0DC0FF"/>
                </a:solidFill>
              </a:rPr>
              <a:t>Howard</a:t>
            </a:r>
            <a:endParaRPr lang="en-US" sz="1600">
              <a:solidFill>
                <a:srgbClr val="0DC0FF"/>
              </a:solidFill>
            </a:endParaRPr>
          </a:p>
          <a:p>
            <a:pPr algn="r">
              <a:lnSpc>
                <a:spcPct val="200000"/>
              </a:lnSpc>
            </a:pPr>
            <a:r>
              <a:rPr lang="en-US" sz="1600">
                <a:solidFill>
                  <a:srgbClr val="0DC0FF"/>
                </a:solidFill>
              </a:rPr>
              <a:t>MIT</a:t>
            </a:r>
          </a:p>
          <a:p>
            <a:pPr algn="r">
              <a:lnSpc>
                <a:spcPct val="200000"/>
              </a:lnSpc>
            </a:pPr>
            <a:r>
              <a:rPr lang="en-US" sz="1600">
                <a:solidFill>
                  <a:srgbClr val="0DC0FF"/>
                </a:solidFill>
              </a:rPr>
              <a:t>Princeton</a:t>
            </a:r>
          </a:p>
          <a:p>
            <a:pPr algn="r">
              <a:lnSpc>
                <a:spcPct val="200000"/>
              </a:lnSpc>
            </a:pPr>
            <a:r>
              <a:rPr lang="en-US" sz="1600" smtClean="0">
                <a:solidFill>
                  <a:srgbClr val="0DC0FF"/>
                </a:solidFill>
              </a:rPr>
              <a:t>Purdue</a:t>
            </a:r>
            <a:endParaRPr lang="en-US" sz="1600" baseline="0" smtClean="0">
              <a:solidFill>
                <a:srgbClr val="0DC0FF"/>
              </a:solidFill>
            </a:endParaRPr>
          </a:p>
          <a:p>
            <a:pPr algn="r">
              <a:lnSpc>
                <a:spcPct val="200000"/>
              </a:lnSpc>
            </a:pPr>
            <a:r>
              <a:rPr lang="en-US" sz="1600" smtClean="0">
                <a:solidFill>
                  <a:srgbClr val="0DC0FF"/>
                </a:solidFill>
              </a:rPr>
              <a:t>Stanford</a:t>
            </a:r>
            <a:endParaRPr lang="en-US" sz="1600">
              <a:solidFill>
                <a:srgbClr val="0DC0FF"/>
              </a:solidFill>
            </a:endParaRPr>
          </a:p>
          <a:p>
            <a:pPr algn="r">
              <a:lnSpc>
                <a:spcPct val="200000"/>
              </a:lnSpc>
            </a:pPr>
            <a:r>
              <a:rPr lang="en-US" sz="1600">
                <a:solidFill>
                  <a:srgbClr val="0DC0FF"/>
                </a:solidFill>
              </a:rPr>
              <a:t>UC Berkeley</a:t>
            </a:r>
          </a:p>
          <a:p>
            <a:pPr algn="r">
              <a:lnSpc>
                <a:spcPct val="200000"/>
              </a:lnSpc>
            </a:pPr>
            <a:r>
              <a:rPr lang="en-US" sz="1600">
                <a:solidFill>
                  <a:srgbClr val="0DC0FF"/>
                </a:solidFill>
              </a:rPr>
              <a:t>UC San Diego</a:t>
            </a:r>
          </a:p>
          <a:p>
            <a:pPr algn="r">
              <a:lnSpc>
                <a:spcPct val="200000"/>
              </a:lnSpc>
            </a:pPr>
            <a:r>
              <a:rPr lang="en-US" sz="1600" smtClean="0">
                <a:solidFill>
                  <a:srgbClr val="0DC0FF"/>
                </a:solidFill>
              </a:rPr>
              <a:t>UIUC</a:t>
            </a:r>
            <a:endParaRPr lang="en-US">
              <a:solidFill>
                <a:srgbClr val="0DC0FF"/>
              </a:solidFill>
            </a:endParaRPr>
          </a:p>
        </p:txBody>
      </p:sp>
      <p:pic>
        <p:nvPicPr>
          <p:cNvPr id="29" name="Picture 28" descr="Sci-Info-Mark.png"/>
          <p:cNvPicPr>
            <a:picLocks noChangeAspect="1"/>
          </p:cNvPicPr>
          <p:nvPr userDrawn="1"/>
        </p:nvPicPr>
        <p:blipFill>
          <a:blip r:embed="rId4" cstate="print"/>
          <a:stretch>
            <a:fillRect/>
          </a:stretch>
        </p:blipFill>
        <p:spPr>
          <a:xfrm>
            <a:off x="7506891" y="278781"/>
            <a:ext cx="1207676" cy="105936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D40963-EE59-4177-9AEC-1EA89DDF20A3}" type="datetimeFigureOut">
              <a:rPr lang="en-US" smtClean="0"/>
              <a:pPr/>
              <a:t>9/16/2009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FCF37-E2E3-430E-B302-F9D7392DFB2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normAutofit/>
          </a:bodyPr>
          <a:lstStyle>
            <a:lvl1pPr>
              <a:defRPr sz="3200"/>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0"/>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D40963-EE59-4177-9AEC-1EA89DDF20A3}" type="datetimeFigureOut">
              <a:rPr lang="en-US" smtClean="0"/>
              <a:pPr/>
              <a:t>9/16/2009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FCF37-E2E3-430E-B302-F9D7392DFB2D}" type="slidenum">
              <a:rPr lang="en-US" smtClean="0"/>
              <a:pPr/>
              <a:t>‹#›</a:t>
            </a:fld>
            <a:endParaRPr lang="en-US"/>
          </a:p>
        </p:txBody>
      </p:sp>
      <p:pic>
        <p:nvPicPr>
          <p:cNvPr id="13" name="Picture 12" descr="information_verticalstripe2.jpg"/>
          <p:cNvPicPr>
            <a:picLocks noChangeAspect="1"/>
          </p:cNvPicPr>
          <p:nvPr userDrawn="1"/>
        </p:nvPicPr>
        <p:blipFill>
          <a:blip r:embed="rId2" cstate="print"/>
          <a:srcRect r="26471"/>
          <a:stretch>
            <a:fillRect/>
          </a:stretch>
        </p:blipFill>
        <p:spPr>
          <a:xfrm rot="5400000">
            <a:off x="4191000" y="-4191000"/>
            <a:ext cx="762000" cy="9144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flip="none" rotWithShape="1">
          <a:gsLst>
            <a:gs pos="0">
              <a:schemeClr val="bg2"/>
            </a:gs>
            <a:gs pos="59000">
              <a:schemeClr val="bg2"/>
            </a:gs>
            <a:gs pos="100000">
              <a:srgbClr val="00F66F">
                <a:alpha val="17000"/>
              </a:srgb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68351" y="1687551"/>
            <a:ext cx="8229600" cy="4221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D40963-EE59-4177-9AEC-1EA89DDF20A3}" type="datetimeFigureOut">
              <a:rPr lang="en-US" smtClean="0"/>
              <a:pPr/>
              <a:t>9/16/2009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FCF37-E2E3-430E-B302-F9D7392DFB2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D40963-EE59-4177-9AEC-1EA89DDF20A3}" type="datetimeFigureOut">
              <a:rPr lang="en-US" smtClean="0"/>
              <a:pPr/>
              <a:t>9/16/2009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FCF37-E2E3-430E-B302-F9D7392DFB2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D40963-EE59-4177-9AEC-1EA89DDF20A3}" type="datetimeFigureOut">
              <a:rPr lang="en-US" smtClean="0"/>
              <a:pPr/>
              <a:t>9/16/2009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3FCF37-E2E3-430E-B302-F9D7392DFB2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D40963-EE59-4177-9AEC-1EA89DDF20A3}" type="datetimeFigureOut">
              <a:rPr lang="en-US" smtClean="0"/>
              <a:pPr/>
              <a:t>9/16/2009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3FCF37-E2E3-430E-B302-F9D7392DFB2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D40963-EE59-4177-9AEC-1EA89DDF20A3}" type="datetimeFigureOut">
              <a:rPr lang="en-US" smtClean="0"/>
              <a:pPr/>
              <a:t>9/16/2009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3FCF37-E2E3-430E-B302-F9D7392DFB2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D40963-EE59-4177-9AEC-1EA89DDF20A3}" type="datetimeFigureOut">
              <a:rPr lang="en-US" smtClean="0"/>
              <a:pPr/>
              <a:t>9/16/2009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3FCF37-E2E3-430E-B302-F9D7392DFB2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D40963-EE59-4177-9AEC-1EA89DDF20A3}" type="datetimeFigureOut">
              <a:rPr lang="en-US" smtClean="0"/>
              <a:pPr/>
              <a:t>9/16/2009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3FCF37-E2E3-430E-B302-F9D7392DFB2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768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90600"/>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4435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D40963-EE59-4177-9AEC-1EA89DDF20A3}" type="datetimeFigureOut">
              <a:rPr lang="en-US" smtClean="0"/>
              <a:pPr/>
              <a:t>9/16/2009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3FCF37-E2E3-430E-B302-F9D7392DFB2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gs>
            <a:gs pos="59000">
              <a:schemeClr val="bg2"/>
            </a:gs>
            <a:gs pos="100000">
              <a:srgbClr val="00B050">
                <a:alpha val="29000"/>
              </a:srgbClr>
            </a:gs>
          </a:gsLst>
          <a:lin ang="2700000" scaled="1"/>
          <a:tileRect/>
        </a:gradFill>
        <a:effectLst/>
      </p:bgPr>
    </p:bg>
    <p:spTree>
      <p:nvGrpSpPr>
        <p:cNvPr id="1" name=""/>
        <p:cNvGrpSpPr/>
        <p:nvPr/>
      </p:nvGrpSpPr>
      <p:grpSpPr>
        <a:xfrm>
          <a:off x="0" y="0"/>
          <a:ext cx="0" cy="0"/>
          <a:chOff x="0" y="0"/>
          <a:chExt cx="0" cy="0"/>
        </a:xfrm>
      </p:grpSpPr>
      <p:pic>
        <p:nvPicPr>
          <p:cNvPr id="7" name="Picture 6" descr="information_horizontalheader2.jpg"/>
          <p:cNvPicPr>
            <a:picLocks noChangeAspect="1"/>
          </p:cNvPicPr>
          <p:nvPr/>
        </p:nvPicPr>
        <p:blipFill>
          <a:blip r:embed="rId13" cstate="print"/>
          <a:srcRect t="13333" b="13333"/>
          <a:stretch>
            <a:fillRect/>
          </a:stretch>
        </p:blipFill>
        <p:spPr bwMode="invGray">
          <a:xfrm>
            <a:off x="135129" y="0"/>
            <a:ext cx="9008871" cy="838200"/>
          </a:xfrm>
          <a:prstGeom prst="rect">
            <a:avLst/>
          </a:prstGeom>
        </p:spPr>
      </p:pic>
      <p:sp>
        <p:nvSpPr>
          <p:cNvPr id="2" name="Title Placeholder 1"/>
          <p:cNvSpPr>
            <a:spLocks noGrp="1"/>
          </p:cNvSpPr>
          <p:nvPr>
            <p:ph type="title"/>
          </p:nvPr>
        </p:nvSpPr>
        <p:spPr>
          <a:xfrm>
            <a:off x="457200" y="838200"/>
            <a:ext cx="82296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76400"/>
            <a:ext cx="8229600" cy="42211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638800" y="6400800"/>
            <a:ext cx="762000" cy="365125"/>
          </a:xfrm>
          <a:prstGeom prst="rect">
            <a:avLst/>
          </a:prstGeom>
        </p:spPr>
        <p:txBody>
          <a:bodyPr vert="horz" lIns="91440" tIns="45720" rIns="91440" bIns="45720" rtlCol="0" anchor="ctr"/>
          <a:lstStyle>
            <a:lvl1pPr algn="l">
              <a:defRPr sz="900">
                <a:solidFill>
                  <a:schemeClr val="tx1"/>
                </a:solidFill>
                <a:latin typeface="Arial" pitchFamily="34" charset="0"/>
                <a:cs typeface="Arial" pitchFamily="34" charset="0"/>
              </a:defRPr>
            </a:lvl1pPr>
          </a:lstStyle>
          <a:p>
            <a:fld id="{6AD40963-EE59-4177-9AEC-1EA89DDF20A3}" type="datetimeFigureOut">
              <a:rPr lang="en-US" smtClean="0"/>
              <a:pPr/>
              <a:t>9/16/2009</a:t>
            </a:fld>
            <a:endParaRPr lang="en-US"/>
          </a:p>
        </p:txBody>
      </p:sp>
      <p:sp>
        <p:nvSpPr>
          <p:cNvPr id="5" name="Footer Placeholder 4"/>
          <p:cNvSpPr>
            <a:spLocks noGrp="1"/>
          </p:cNvSpPr>
          <p:nvPr>
            <p:ph type="ftr" sz="quarter" idx="3"/>
          </p:nvPr>
        </p:nvSpPr>
        <p:spPr>
          <a:xfrm>
            <a:off x="228600" y="6400800"/>
            <a:ext cx="5334000" cy="365125"/>
          </a:xfrm>
          <a:prstGeom prst="rect">
            <a:avLst/>
          </a:prstGeom>
        </p:spPr>
        <p:txBody>
          <a:bodyPr vert="horz" lIns="91440" tIns="45720" rIns="91440" bIns="45720" rtlCol="0" anchor="ctr"/>
          <a:lstStyle>
            <a:lvl1pPr algn="l">
              <a:defRPr sz="900">
                <a:solidFill>
                  <a:schemeClr val="tx1"/>
                </a:solidFill>
                <a:latin typeface="Arial" pitchFamily="34" charset="0"/>
                <a:cs typeface="Arial" pitchFamily="34" charset="0"/>
              </a:defRPr>
            </a:lvl1pPr>
          </a:lstStyle>
          <a:p>
            <a:endParaRPr lang="en-US"/>
          </a:p>
        </p:txBody>
      </p:sp>
      <p:sp>
        <p:nvSpPr>
          <p:cNvPr id="6" name="Slide Number Placeholder 5"/>
          <p:cNvSpPr>
            <a:spLocks noGrp="1"/>
          </p:cNvSpPr>
          <p:nvPr>
            <p:ph type="sldNum" sz="quarter" idx="4"/>
          </p:nvPr>
        </p:nvSpPr>
        <p:spPr>
          <a:xfrm>
            <a:off x="6477000" y="6400800"/>
            <a:ext cx="609600" cy="365125"/>
          </a:xfrm>
          <a:prstGeom prst="rect">
            <a:avLst/>
          </a:prstGeom>
        </p:spPr>
        <p:txBody>
          <a:bodyPr vert="horz" lIns="91440" tIns="45720" rIns="91440" bIns="45720" rtlCol="0" anchor="ctr"/>
          <a:lstStyle>
            <a:lvl1pPr algn="r">
              <a:defRPr sz="900">
                <a:solidFill>
                  <a:schemeClr val="tx1"/>
                </a:solidFill>
                <a:latin typeface="Arial" pitchFamily="34" charset="0"/>
                <a:cs typeface="Arial" pitchFamily="34" charset="0"/>
              </a:defRPr>
            </a:lvl1pPr>
          </a:lstStyle>
          <a:p>
            <a:fld id="{1D3FCF37-E2E3-430E-B302-F9D7392DFB2D}" type="slidenum">
              <a:rPr lang="en-US" smtClean="0"/>
              <a:pPr/>
              <a:t>‹#›</a:t>
            </a:fld>
            <a:endParaRPr lang="en-US"/>
          </a:p>
        </p:txBody>
      </p:sp>
      <p:sp>
        <p:nvSpPr>
          <p:cNvPr id="13" name="TextBox 12"/>
          <p:cNvSpPr txBox="1"/>
          <p:nvPr/>
        </p:nvSpPr>
        <p:spPr>
          <a:xfrm>
            <a:off x="7058721" y="6566356"/>
            <a:ext cx="2053683" cy="215444"/>
          </a:xfrm>
          <a:prstGeom prst="rect">
            <a:avLst/>
          </a:prstGeom>
          <a:noFill/>
        </p:spPr>
        <p:txBody>
          <a:bodyPr wrap="square" rtlCol="0">
            <a:spAutoFit/>
          </a:bodyPr>
          <a:lstStyle/>
          <a:p>
            <a:pPr algn="r"/>
            <a:r>
              <a:rPr lang="en-US" sz="800" smtClean="0">
                <a:solidFill>
                  <a:schemeClr val="tx1"/>
                </a:solidFill>
              </a:rPr>
              <a:t>Science &amp; Technology Centers Program</a:t>
            </a:r>
            <a:endParaRPr lang="en-US" sz="800">
              <a:solidFill>
                <a:schemeClr val="tx1"/>
              </a:solidFill>
            </a:endParaRPr>
          </a:p>
        </p:txBody>
      </p:sp>
      <p:sp>
        <p:nvSpPr>
          <p:cNvPr id="8" name="TextBox 7"/>
          <p:cNvSpPr txBox="1"/>
          <p:nvPr/>
        </p:nvSpPr>
        <p:spPr>
          <a:xfrm>
            <a:off x="152400" y="152400"/>
            <a:ext cx="4724400" cy="400110"/>
          </a:xfrm>
          <a:prstGeom prst="rect">
            <a:avLst/>
          </a:prstGeom>
          <a:gradFill>
            <a:gsLst>
              <a:gs pos="0">
                <a:srgbClr val="00B050">
                  <a:alpha val="0"/>
                </a:srgbClr>
              </a:gs>
              <a:gs pos="13000">
                <a:srgbClr val="00B050">
                  <a:alpha val="85000"/>
                </a:srgbClr>
              </a:gs>
              <a:gs pos="50000">
                <a:srgbClr val="00B050"/>
              </a:gs>
              <a:gs pos="85000">
                <a:srgbClr val="00B050">
                  <a:alpha val="85000"/>
                </a:srgbClr>
              </a:gs>
              <a:gs pos="100000">
                <a:srgbClr val="00B050">
                  <a:alpha val="0"/>
                </a:srgbClr>
              </a:gs>
            </a:gsLst>
            <a:lin ang="0" scaled="1"/>
          </a:gradFill>
        </p:spPr>
        <p:txBody>
          <a:bodyPr wrap="square" rtlCol="0">
            <a:spAutoFit/>
          </a:bodyPr>
          <a:lstStyle/>
          <a:p>
            <a:pPr algn="ctr"/>
            <a:r>
              <a:rPr lang="en-US" sz="2000" b="1" smtClean="0">
                <a:effectLst>
                  <a:innerShdw blurRad="63500" dist="50800" dir="18900000">
                    <a:srgbClr val="A7FFCF">
                      <a:alpha val="49804"/>
                    </a:srgbClr>
                  </a:innerShdw>
                </a:effectLst>
                <a:latin typeface="Continuum Medium" pitchFamily="2" charset="0"/>
              </a:rPr>
              <a:t>Center for Science of Informatio</a:t>
            </a:r>
            <a:r>
              <a:rPr lang="en-US" sz="2000" b="1" smtClean="0">
                <a:effectLst>
                  <a:innerShdw blurRad="63500" dist="50800" dir="18900000">
                    <a:srgbClr val="00B050">
                      <a:alpha val="50000"/>
                    </a:srgbClr>
                  </a:innerShdw>
                </a:effectLst>
                <a:latin typeface="Continuum Medium" pitchFamily="2" charset="0"/>
              </a:rPr>
              <a:t>n</a:t>
            </a:r>
            <a:endParaRPr lang="en-US" sz="2000" b="1">
              <a:effectLst>
                <a:innerShdw blurRad="63500" dist="50800" dir="18900000">
                  <a:srgbClr val="00B050">
                    <a:alpha val="50000"/>
                  </a:srgbClr>
                </a:innerShdw>
              </a:effectLst>
              <a:latin typeface="Continuum Medium" pitchFamily="2" charset="0"/>
            </a:endParaRPr>
          </a:p>
        </p:txBody>
      </p:sp>
      <p:pic>
        <p:nvPicPr>
          <p:cNvPr id="21" name="Picture 20" descr="VerticalSkinnyStripShort2.jpg"/>
          <p:cNvPicPr>
            <a:picLocks noChangeAspect="1"/>
          </p:cNvPicPr>
          <p:nvPr/>
        </p:nvPicPr>
        <p:blipFill>
          <a:blip r:embed="rId14" cstate="print"/>
          <a:srcRect l="53481" t="2740"/>
          <a:stretch>
            <a:fillRect/>
          </a:stretch>
        </p:blipFill>
        <p:spPr>
          <a:xfrm>
            <a:off x="0" y="0"/>
            <a:ext cx="132557" cy="5410201"/>
          </a:xfrm>
          <a:prstGeom prst="rect">
            <a:avLst/>
          </a:prstGeom>
        </p:spPr>
      </p:pic>
      <p:sp>
        <p:nvSpPr>
          <p:cNvPr id="22" name="Rectangle 21"/>
          <p:cNvSpPr/>
          <p:nvPr/>
        </p:nvSpPr>
        <p:spPr>
          <a:xfrm flipH="1">
            <a:off x="-4603" y="5029200"/>
            <a:ext cx="13716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bwMode="invGray">
          <a:xfrm>
            <a:off x="7426712" y="0"/>
            <a:ext cx="1717288"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ci-Info-Mark.png"/>
          <p:cNvPicPr>
            <a:picLocks noChangeAspect="1"/>
          </p:cNvPicPr>
          <p:nvPr/>
        </p:nvPicPr>
        <p:blipFill>
          <a:blip r:embed="rId15" cstate="print"/>
          <a:stretch>
            <a:fillRect/>
          </a:stretch>
        </p:blipFill>
        <p:spPr>
          <a:xfrm>
            <a:off x="8047549" y="55756"/>
            <a:ext cx="800881" cy="70252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000" b="1" kern="1200">
          <a:solidFill>
            <a:srgbClr val="008A3E"/>
          </a:solidFill>
          <a:effectLst>
            <a:innerShdw blurRad="63500" dist="50800" dir="18900000">
              <a:prstClr val="black">
                <a:alpha val="50000"/>
              </a:prstClr>
            </a:innerShdw>
          </a:effectLst>
          <a:latin typeface="Continuum Medium" pitchFamily="2" charset="0"/>
          <a:ea typeface="+mj-ea"/>
          <a:cs typeface="Arial" pitchFamily="34" charset="0"/>
        </a:defRPr>
      </a:lvl1pPr>
    </p:titleStyle>
    <p:bodyStyle>
      <a:lvl1pPr marL="342900" indent="-342900" algn="l" defTabSz="914400" rtl="0" eaLnBrk="1" latinLnBrk="0" hangingPunct="1">
        <a:spcBef>
          <a:spcPct val="20000"/>
        </a:spcBef>
        <a:buClr>
          <a:srgbClr val="00B050"/>
        </a:buClr>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7E39"/>
        </a:buClr>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0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http://www.cs.purdue.edu/people/images/faculty/spa.jpg" TargetMode="External"/><Relationship Id="rId7"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people.csail.mit.edu/madhu/img/mugshot-08.jpg" TargetMode="External"/><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2.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1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1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167.xml"/><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117.jpe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isi.hubzero.org/"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5.gif"/><Relationship Id="rId2" Type="http://schemas.openxmlformats.org/officeDocument/2006/relationships/image" Target="../media/image134.gif"/><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gif"/><Relationship Id="rId4" Type="http://schemas.openxmlformats.org/officeDocument/2006/relationships/image" Target="../media/image136.png"/></Relationships>
</file>

<file path=ppt/slides/_rels/slide16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gif"/><Relationship Id="rId1" Type="http://schemas.openxmlformats.org/officeDocument/2006/relationships/slideLayout" Target="../slideLayouts/slideLayout2.xml"/><Relationship Id="rId5" Type="http://schemas.openxmlformats.org/officeDocument/2006/relationships/image" Target="../media/image142.jpeg"/><Relationship Id="rId4" Type="http://schemas.openxmlformats.org/officeDocument/2006/relationships/image" Target="../media/image141.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8" Type="http://schemas.openxmlformats.org/officeDocument/2006/relationships/image" Target="../media/image150.gif"/><Relationship Id="rId3" Type="http://schemas.openxmlformats.org/officeDocument/2006/relationships/image" Target="../media/image145.gif"/><Relationship Id="rId7" Type="http://schemas.openxmlformats.org/officeDocument/2006/relationships/image" Target="../media/image149.gif"/><Relationship Id="rId2" Type="http://schemas.openxmlformats.org/officeDocument/2006/relationships/image" Target="../media/image144.gif"/><Relationship Id="rId1" Type="http://schemas.openxmlformats.org/officeDocument/2006/relationships/slideLayout" Target="../slideLayouts/slideLayout2.xml"/><Relationship Id="rId6" Type="http://schemas.openxmlformats.org/officeDocument/2006/relationships/image" Target="../media/image148.gif"/><Relationship Id="rId11" Type="http://schemas.openxmlformats.org/officeDocument/2006/relationships/image" Target="../media/image153.gif"/><Relationship Id="rId5" Type="http://schemas.openxmlformats.org/officeDocument/2006/relationships/image" Target="../media/image147.gif"/><Relationship Id="rId10" Type="http://schemas.openxmlformats.org/officeDocument/2006/relationships/image" Target="../media/image152.gif"/><Relationship Id="rId4" Type="http://schemas.openxmlformats.org/officeDocument/2006/relationships/image" Target="../media/image146.gif"/><Relationship Id="rId9" Type="http://schemas.openxmlformats.org/officeDocument/2006/relationships/image" Target="../media/image151.gif"/></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7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35.gif"/><Relationship Id="rId7" Type="http://schemas.openxmlformats.org/officeDocument/2006/relationships/image" Target="../media/image39.gif"/><Relationship Id="rId2" Type="http://schemas.openxmlformats.org/officeDocument/2006/relationships/image" Target="../media/image34.gif"/><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gif"/><Relationship Id="rId10" Type="http://schemas.openxmlformats.org/officeDocument/2006/relationships/image" Target="../media/image42.gif"/><Relationship Id="rId4" Type="http://schemas.openxmlformats.org/officeDocument/2006/relationships/image" Target="../media/image36.gif"/><Relationship Id="rId9" Type="http://schemas.openxmlformats.org/officeDocument/2006/relationships/image" Target="../media/image41.gif"/></Relationships>
</file>

<file path=ppt/slides/_rels/slide7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image" Target="../media/image45.gif"/><Relationship Id="rId7" Type="http://schemas.openxmlformats.org/officeDocument/2006/relationships/image" Target="../media/image49.gi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8.gif"/><Relationship Id="rId5" Type="http://schemas.openxmlformats.org/officeDocument/2006/relationships/image" Target="../media/image47.gif"/><Relationship Id="rId10" Type="http://schemas.openxmlformats.org/officeDocument/2006/relationships/image" Target="../media/image52.png"/><Relationship Id="rId4" Type="http://schemas.openxmlformats.org/officeDocument/2006/relationships/image" Target="../media/image46.gif"/><Relationship Id="rId9" Type="http://schemas.openxmlformats.org/officeDocument/2006/relationships/image" Target="../media/image51.gif"/></Relationships>
</file>

<file path=ppt/slides/_rels/slide77.xml.rels><?xml version="1.0" encoding="UTF-8" standalone="yes"?>
<Relationships xmlns="http://schemas.openxmlformats.org/package/2006/relationships"><Relationship Id="rId8" Type="http://schemas.openxmlformats.org/officeDocument/2006/relationships/image" Target="../media/image58.gif"/><Relationship Id="rId13" Type="http://schemas.openxmlformats.org/officeDocument/2006/relationships/image" Target="../media/image63.gif"/><Relationship Id="rId3" Type="http://schemas.openxmlformats.org/officeDocument/2006/relationships/image" Target="../media/image53.jpeg"/><Relationship Id="rId7" Type="http://schemas.openxmlformats.org/officeDocument/2006/relationships/image" Target="../media/image57.gif"/><Relationship Id="rId12" Type="http://schemas.openxmlformats.org/officeDocument/2006/relationships/image" Target="../media/image62.gif"/><Relationship Id="rId2" Type="http://schemas.openxmlformats.org/officeDocument/2006/relationships/hyperlink" Target="SeperatingDataStreamsDemo.exe" TargetMode="External"/><Relationship Id="rId1" Type="http://schemas.openxmlformats.org/officeDocument/2006/relationships/slideLayout" Target="../slideLayouts/slideLayout2.xml"/><Relationship Id="rId6" Type="http://schemas.openxmlformats.org/officeDocument/2006/relationships/image" Target="../media/image56.gif"/><Relationship Id="rId11" Type="http://schemas.openxmlformats.org/officeDocument/2006/relationships/image" Target="../media/image61.gif"/><Relationship Id="rId5" Type="http://schemas.openxmlformats.org/officeDocument/2006/relationships/image" Target="../media/image55.gif"/><Relationship Id="rId15" Type="http://schemas.openxmlformats.org/officeDocument/2006/relationships/image" Target="../media/image65.gif"/><Relationship Id="rId10" Type="http://schemas.openxmlformats.org/officeDocument/2006/relationships/image" Target="../media/image60.gif"/><Relationship Id="rId4" Type="http://schemas.openxmlformats.org/officeDocument/2006/relationships/image" Target="../media/image54.gif"/><Relationship Id="rId9" Type="http://schemas.openxmlformats.org/officeDocument/2006/relationships/image" Target="../media/image59.gif"/><Relationship Id="rId14" Type="http://schemas.openxmlformats.org/officeDocument/2006/relationships/image" Target="../media/image64.gif"/></Relationships>
</file>

<file path=ppt/slides/_rels/slide78.xml.rels><?xml version="1.0" encoding="UTF-8" standalone="yes"?>
<Relationships xmlns="http://schemas.openxmlformats.org/package/2006/relationships"><Relationship Id="rId3" Type="http://schemas.openxmlformats.org/officeDocument/2006/relationships/image" Target="../media/image66.gif"/><Relationship Id="rId7" Type="http://schemas.openxmlformats.org/officeDocument/2006/relationships/image" Target="../media/image70.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9.gif"/><Relationship Id="rId5" Type="http://schemas.openxmlformats.org/officeDocument/2006/relationships/image" Target="../media/image68.gif"/><Relationship Id="rId4" Type="http://schemas.openxmlformats.org/officeDocument/2006/relationships/image" Target="../media/image67.gi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2.gif"/><Relationship Id="rId7" Type="http://schemas.openxmlformats.org/officeDocument/2006/relationships/image" Target="../media/image75.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74.jpeg"/><Relationship Id="rId10" Type="http://schemas.openxmlformats.org/officeDocument/2006/relationships/image" Target="../media/image78.jpeg"/><Relationship Id="rId4" Type="http://schemas.openxmlformats.org/officeDocument/2006/relationships/image" Target="../media/image73.jpeg"/><Relationship Id="rId9" Type="http://schemas.openxmlformats.org/officeDocument/2006/relationships/image" Target="../media/image77.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87.png"/><Relationship Id="rId4" Type="http://schemas.openxmlformats.org/officeDocument/2006/relationships/image" Target="../media/image86.png"/></Relationships>
</file>

<file path=ppt/slides/_rels/slide9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Emerging Frontiers of </a:t>
            </a:r>
            <a:br>
              <a:rPr lang="en-US" smtClean="0"/>
            </a:br>
            <a:r>
              <a:rPr lang="en-US" smtClean="0"/>
              <a:t>Science of Information</a:t>
            </a:r>
            <a:endParaRPr lang="en-US"/>
          </a:p>
        </p:txBody>
      </p:sp>
      <p:sp>
        <p:nvSpPr>
          <p:cNvPr id="3" name="Subtitle 2"/>
          <p:cNvSpPr>
            <a:spLocks noGrp="1"/>
          </p:cNvSpPr>
          <p:nvPr>
            <p:ph type="subTitle" idx="1"/>
          </p:nvPr>
        </p:nvSpPr>
        <p:spPr/>
        <p:txBody>
          <a:bodyPr/>
          <a:lstStyle/>
          <a:p>
            <a:pPr>
              <a:spcBef>
                <a:spcPts val="600"/>
              </a:spcBef>
            </a:pPr>
            <a:endParaRPr lang="en-US" sz="600" smtClean="0"/>
          </a:p>
          <a:p>
            <a:pPr>
              <a:lnSpc>
                <a:spcPts val="3360"/>
              </a:lnSpc>
              <a:spcBef>
                <a:spcPts val="600"/>
              </a:spcBef>
            </a:pPr>
            <a:r>
              <a:rPr lang="en-US" sz="3200" smtClean="0"/>
              <a:t>STC Rationale &amp; Goals</a:t>
            </a:r>
            <a:endParaRPr lang="en-US" sz="3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Goals of the Center</a:t>
            </a:r>
            <a:endParaRPr lang="en-US" dirty="0"/>
          </a:p>
        </p:txBody>
      </p:sp>
      <p:sp>
        <p:nvSpPr>
          <p:cNvPr id="3" name="Content Placeholder 2"/>
          <p:cNvSpPr>
            <a:spLocks noGrp="1"/>
          </p:cNvSpPr>
          <p:nvPr>
            <p:ph idx="1"/>
          </p:nvPr>
        </p:nvSpPr>
        <p:spPr>
          <a:xfrm>
            <a:off x="457200" y="1623234"/>
            <a:ext cx="8463516" cy="4968949"/>
          </a:xfrm>
        </p:spPr>
        <p:txBody>
          <a:bodyPr>
            <a:noAutofit/>
          </a:bodyPr>
          <a:lstStyle/>
          <a:p>
            <a:pPr marL="0" indent="0">
              <a:spcAft>
                <a:spcPts val="600"/>
              </a:spcAft>
              <a:buNone/>
            </a:pPr>
            <a:r>
              <a:rPr lang="en-US" sz="2000" dirty="0" smtClean="0"/>
              <a:t>The </a:t>
            </a:r>
            <a:r>
              <a:rPr lang="en-US" sz="2000" dirty="0" smtClean="0">
                <a:solidFill>
                  <a:schemeClr val="accent5">
                    <a:lumMod val="75000"/>
                  </a:schemeClr>
                </a:solidFill>
              </a:rPr>
              <a:t>STC</a:t>
            </a:r>
            <a:r>
              <a:rPr lang="en-US" sz="2000" dirty="0" smtClean="0"/>
              <a:t> </a:t>
            </a:r>
            <a:r>
              <a:rPr lang="en-US" sz="2000" dirty="0" smtClean="0">
                <a:solidFill>
                  <a:schemeClr val="tx2"/>
                </a:solidFill>
              </a:rPr>
              <a:t>Science of Information </a:t>
            </a:r>
            <a:r>
              <a:rPr lang="en-US" sz="2000" dirty="0" smtClean="0">
                <a:solidFill>
                  <a:srgbClr val="008A3E"/>
                </a:solidFill>
              </a:rPr>
              <a:t>Center</a:t>
            </a:r>
            <a:r>
              <a:rPr lang="en-US" sz="2000" dirty="0" smtClean="0"/>
              <a:t> aims at integrating </a:t>
            </a:r>
            <a:r>
              <a:rPr lang="en-US" sz="2000" dirty="0" smtClean="0">
                <a:solidFill>
                  <a:srgbClr val="0070C0"/>
                </a:solidFill>
              </a:rPr>
              <a:t>research and teaching</a:t>
            </a:r>
            <a:r>
              <a:rPr lang="en-US" sz="2000" dirty="0" smtClean="0"/>
              <a:t> activities aimed at investigating the role of </a:t>
            </a:r>
            <a:r>
              <a:rPr lang="en-US" sz="2000" dirty="0" smtClean="0">
                <a:solidFill>
                  <a:schemeClr val="tx2"/>
                </a:solidFill>
              </a:rPr>
              <a:t>information</a:t>
            </a:r>
            <a:r>
              <a:rPr lang="en-US" sz="2000" dirty="0" smtClean="0"/>
              <a:t> from various viewpoints: from the fundamental theoretical underpinnings of </a:t>
            </a:r>
            <a:r>
              <a:rPr lang="en-US" sz="2000" dirty="0" smtClean="0">
                <a:solidFill>
                  <a:schemeClr val="tx2"/>
                </a:solidFill>
              </a:rPr>
              <a:t>information</a:t>
            </a:r>
            <a:r>
              <a:rPr lang="en-US" sz="2000" dirty="0" smtClean="0"/>
              <a:t> to the science and engineering of novel </a:t>
            </a:r>
            <a:r>
              <a:rPr lang="en-US" sz="2000" dirty="0" smtClean="0">
                <a:solidFill>
                  <a:srgbClr val="0070C0"/>
                </a:solidFill>
              </a:rPr>
              <a:t>information substrates, biological pathways, communication networks, economics, and complex social </a:t>
            </a:r>
            <a:r>
              <a:rPr lang="en-US" sz="2000" smtClean="0">
                <a:solidFill>
                  <a:srgbClr val="0070C0"/>
                </a:solidFill>
              </a:rPr>
              <a:t>systems</a:t>
            </a:r>
            <a:r>
              <a:rPr lang="en-US" sz="2000" smtClean="0">
                <a:solidFill>
                  <a:schemeClr val="accent5">
                    <a:lumMod val="75000"/>
                  </a:schemeClr>
                </a:solidFill>
              </a:rPr>
              <a:t>.</a:t>
            </a:r>
            <a:endParaRPr lang="en-US" sz="2000" dirty="0" smtClean="0">
              <a:solidFill>
                <a:schemeClr val="accent5">
                  <a:lumMod val="75000"/>
                </a:schemeClr>
              </a:solidFill>
            </a:endParaRPr>
          </a:p>
          <a:p>
            <a:pPr>
              <a:buNone/>
            </a:pPr>
            <a:r>
              <a:rPr lang="en-US" sz="2000" dirty="0" smtClean="0">
                <a:solidFill>
                  <a:schemeClr val="tx2"/>
                </a:solidFill>
              </a:rPr>
              <a:t>Center’s Goals</a:t>
            </a:r>
            <a:r>
              <a:rPr lang="en-US" sz="2000" dirty="0" smtClean="0"/>
              <a:t>:</a:t>
            </a:r>
          </a:p>
          <a:p>
            <a:r>
              <a:rPr lang="en-US" sz="1800" dirty="0" smtClean="0">
                <a:solidFill>
                  <a:srgbClr val="0070C0"/>
                </a:solidFill>
              </a:rPr>
              <a:t>define</a:t>
            </a:r>
            <a:r>
              <a:rPr lang="en-US" sz="1800" dirty="0" smtClean="0"/>
              <a:t> core theoretical principles governing transfer of </a:t>
            </a:r>
            <a:r>
              <a:rPr lang="en-US" sz="1800" dirty="0" smtClean="0">
                <a:solidFill>
                  <a:schemeClr val="tx2"/>
                </a:solidFill>
              </a:rPr>
              <a:t>information</a:t>
            </a:r>
            <a:r>
              <a:rPr lang="en-US" sz="1800" dirty="0" smtClean="0"/>
              <a:t>,</a:t>
            </a:r>
          </a:p>
          <a:p>
            <a:r>
              <a:rPr lang="en-US" sz="1800" dirty="0" smtClean="0">
                <a:solidFill>
                  <a:srgbClr val="0070C0"/>
                </a:solidFill>
              </a:rPr>
              <a:t>develop</a:t>
            </a:r>
            <a:r>
              <a:rPr lang="en-US" sz="1800" dirty="0" smtClean="0"/>
              <a:t> meters and methods for </a:t>
            </a:r>
            <a:r>
              <a:rPr lang="en-US" sz="1800" dirty="0" smtClean="0">
                <a:solidFill>
                  <a:schemeClr val="tx2"/>
                </a:solidFill>
              </a:rPr>
              <a:t>information</a:t>
            </a:r>
            <a:r>
              <a:rPr lang="en-US" sz="1800" dirty="0" smtClean="0"/>
              <a:t>,</a:t>
            </a:r>
          </a:p>
          <a:p>
            <a:r>
              <a:rPr lang="en-US" sz="1800" dirty="0" smtClean="0">
                <a:solidFill>
                  <a:srgbClr val="0070C0"/>
                </a:solidFill>
              </a:rPr>
              <a:t>apply</a:t>
            </a:r>
            <a:r>
              <a:rPr lang="en-US" sz="1800" dirty="0" smtClean="0"/>
              <a:t> to problems in </a:t>
            </a:r>
            <a:r>
              <a:rPr lang="en-US" sz="1800" i="1" dirty="0" smtClean="0"/>
              <a:t>physical </a:t>
            </a:r>
            <a:r>
              <a:rPr lang="en-US" sz="1800" dirty="0" smtClean="0"/>
              <a:t>and </a:t>
            </a:r>
            <a:r>
              <a:rPr lang="en-US" sz="1800" i="1" dirty="0" smtClean="0"/>
              <a:t>social sciences</a:t>
            </a:r>
            <a:r>
              <a:rPr lang="en-US" sz="1800" dirty="0" smtClean="0"/>
              <a:t>, and </a:t>
            </a:r>
            <a:r>
              <a:rPr lang="en-US" sz="1800" i="1" dirty="0" smtClean="0"/>
              <a:t>engineering</a:t>
            </a:r>
            <a:r>
              <a:rPr lang="en-US" sz="1800" dirty="0" smtClean="0"/>
              <a:t>,</a:t>
            </a:r>
          </a:p>
          <a:p>
            <a:r>
              <a:rPr lang="en-US" sz="1800" dirty="0" smtClean="0">
                <a:solidFill>
                  <a:srgbClr val="0070C0"/>
                </a:solidFill>
              </a:rPr>
              <a:t>offer</a:t>
            </a:r>
            <a:r>
              <a:rPr lang="en-US" sz="1800" dirty="0" smtClean="0"/>
              <a:t> a venue for multi-disciplinary long-term </a:t>
            </a:r>
            <a:r>
              <a:rPr lang="en-US" sz="1800" dirty="0" smtClean="0">
                <a:solidFill>
                  <a:srgbClr val="0070C0"/>
                </a:solidFill>
              </a:rPr>
              <a:t>collaborations</a:t>
            </a:r>
            <a:r>
              <a:rPr lang="en-US" sz="1800" dirty="0" smtClean="0"/>
              <a:t>,</a:t>
            </a:r>
          </a:p>
          <a:p>
            <a:r>
              <a:rPr lang="en-US" sz="1800" dirty="0" smtClean="0">
                <a:solidFill>
                  <a:srgbClr val="0070C0"/>
                </a:solidFill>
              </a:rPr>
              <a:t>explore</a:t>
            </a:r>
            <a:r>
              <a:rPr lang="en-US" sz="1800" dirty="0" smtClean="0"/>
              <a:t> effective ways to educate students,</a:t>
            </a:r>
          </a:p>
          <a:p>
            <a:r>
              <a:rPr lang="en-US" sz="1800" dirty="0" smtClean="0">
                <a:solidFill>
                  <a:srgbClr val="0070C0"/>
                </a:solidFill>
              </a:rPr>
              <a:t>train</a:t>
            </a:r>
            <a:r>
              <a:rPr lang="en-US" sz="1800" dirty="0" smtClean="0"/>
              <a:t> the next generation of researchers,</a:t>
            </a:r>
          </a:p>
          <a:p>
            <a:r>
              <a:rPr lang="en-US" sz="1800" dirty="0" smtClean="0">
                <a:solidFill>
                  <a:srgbClr val="0070C0"/>
                </a:solidFill>
              </a:rPr>
              <a:t>broaden</a:t>
            </a:r>
            <a:r>
              <a:rPr lang="en-US" sz="1800" dirty="0" smtClean="0">
                <a:solidFill>
                  <a:schemeClr val="accent5">
                    <a:lumMod val="75000"/>
                  </a:schemeClr>
                </a:solidFill>
              </a:rPr>
              <a:t> </a:t>
            </a:r>
            <a:r>
              <a:rPr lang="en-US" sz="1800" dirty="0" smtClean="0">
                <a:solidFill>
                  <a:srgbClr val="0070C0"/>
                </a:solidFill>
              </a:rPr>
              <a:t>participation</a:t>
            </a:r>
            <a:r>
              <a:rPr lang="en-US" sz="1800" dirty="0" smtClean="0">
                <a:solidFill>
                  <a:schemeClr val="accent5">
                    <a:lumMod val="75000"/>
                  </a:schemeClr>
                </a:solidFill>
              </a:rPr>
              <a:t> </a:t>
            </a:r>
            <a:r>
              <a:rPr lang="en-US" sz="1800" dirty="0" smtClean="0"/>
              <a:t>of underrepresented groups,</a:t>
            </a:r>
          </a:p>
          <a:p>
            <a:r>
              <a:rPr lang="en-US" sz="1800" dirty="0" smtClean="0">
                <a:solidFill>
                  <a:srgbClr val="0070C0"/>
                </a:solidFill>
              </a:rPr>
              <a:t>transfer</a:t>
            </a:r>
            <a:r>
              <a:rPr lang="en-US" sz="1800" dirty="0" smtClean="0"/>
              <a:t> advances in research to </a:t>
            </a:r>
            <a:r>
              <a:rPr lang="en-US" sz="1800" i="1" dirty="0" smtClean="0"/>
              <a:t>education</a:t>
            </a:r>
            <a:r>
              <a:rPr lang="en-US" sz="1800" dirty="0" smtClean="0"/>
              <a:t> and </a:t>
            </a:r>
            <a:r>
              <a:rPr lang="en-US" sz="1800" i="1" dirty="0" smtClean="0"/>
              <a:t>industry</a:t>
            </a:r>
            <a:r>
              <a:rPr lang="en-US" sz="1800" dirty="0" smtClean="0"/>
              <a:t>.</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p:cNvSpPr>
          <p:nvPr>
            <p:ph type="title" idx="4294967295"/>
          </p:nvPr>
        </p:nvSpPr>
        <p:spPr bwMode="auto">
          <a:xfrm>
            <a:off x="457200" y="914400"/>
            <a:ext cx="8228013" cy="601663"/>
          </a:xfrm>
          <a:noFill/>
        </p:spPr>
        <p:txBody>
          <a:bodyPr wrap="square" lIns="0" tIns="10058" rIns="0" bIns="0" numCol="1" anchorCtr="0" compatLnSpc="1">
            <a:prstTxWarp prst="textNoShape">
              <a:avLst/>
            </a:prstTxWarp>
            <a:normAutofit fontScale="90000"/>
          </a:bodyPr>
          <a:lstStyle/>
          <a:p>
            <a:pPr defTabSz="4572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mtClean="0">
                <a:effectLst/>
                <a:cs typeface="Arial" charset="0"/>
              </a:rPr>
              <a:t>Spatio-temporal flow of information</a:t>
            </a:r>
          </a:p>
        </p:txBody>
      </p:sp>
      <p:pic>
        <p:nvPicPr>
          <p:cNvPr id="135171" name="Picture 3"/>
          <p:cNvPicPr>
            <a:picLocks noChangeAspect="1" noChangeArrowheads="1"/>
          </p:cNvPicPr>
          <p:nvPr/>
        </p:nvPicPr>
        <p:blipFill>
          <a:blip r:embed="rId3" cstate="print"/>
          <a:srcRect/>
          <a:stretch>
            <a:fillRect/>
          </a:stretch>
        </p:blipFill>
        <p:spPr bwMode="auto">
          <a:xfrm>
            <a:off x="1219200" y="1656903"/>
            <a:ext cx="7239000" cy="2581275"/>
          </a:xfrm>
          <a:prstGeom prst="rect">
            <a:avLst/>
          </a:prstGeom>
          <a:ln>
            <a:noFill/>
          </a:ln>
          <a:effectLst>
            <a:outerShdw blurRad="292100" dist="139700" dir="2700000" algn="tl" rotWithShape="0">
              <a:srgbClr val="333333">
                <a:alpha val="65000"/>
              </a:srgbClr>
            </a:outerShdw>
          </a:effectLst>
        </p:spPr>
      </p:pic>
      <p:pic>
        <p:nvPicPr>
          <p:cNvPr id="135172" name="Picture 4"/>
          <p:cNvPicPr>
            <a:picLocks noChangeAspect="1" noChangeArrowheads="1"/>
          </p:cNvPicPr>
          <p:nvPr/>
        </p:nvPicPr>
        <p:blipFill>
          <a:blip r:embed="rId4" cstate="print"/>
          <a:srcRect/>
          <a:stretch>
            <a:fillRect/>
          </a:stretch>
        </p:blipFill>
        <p:spPr bwMode="auto">
          <a:xfrm>
            <a:off x="1219200" y="4346906"/>
            <a:ext cx="7239000" cy="23526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p:cNvSpPr>
          <p:nvPr>
            <p:ph type="title" idx="4294967295"/>
          </p:nvPr>
        </p:nvSpPr>
        <p:spPr bwMode="auto">
          <a:xfrm>
            <a:off x="127591" y="786804"/>
            <a:ext cx="9016409" cy="1435395"/>
          </a:xfrm>
          <a:noFill/>
        </p:spPr>
        <p:txBody>
          <a:bodyPr wrap="square" lIns="0" tIns="10058" rIns="0" bIns="0" numCol="1" anchorCtr="0" compatLnSpc="1">
            <a:prstTxWarp prst="textNoShape">
              <a:avLst/>
            </a:prstTxWarp>
            <a:normAutofit fontScale="90000"/>
          </a:bodyPr>
          <a:lstStyle/>
          <a:p>
            <a:pPr defTabSz="4572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mtClean="0">
                <a:effectLst/>
                <a:cs typeface="Arial" charset="0"/>
              </a:rPr>
              <a:t>Scaling abstractions through information gain: from molecules to pathways/ macromachines</a:t>
            </a:r>
          </a:p>
        </p:txBody>
      </p:sp>
      <p:pic>
        <p:nvPicPr>
          <p:cNvPr id="143363" name="Picture 3"/>
          <p:cNvPicPr>
            <a:picLocks noChangeAspect="1" noChangeArrowheads="1"/>
          </p:cNvPicPr>
          <p:nvPr/>
        </p:nvPicPr>
        <p:blipFill>
          <a:blip r:embed="rId3" cstate="print"/>
          <a:srcRect/>
          <a:stretch>
            <a:fillRect/>
          </a:stretch>
        </p:blipFill>
        <p:spPr bwMode="auto">
          <a:xfrm>
            <a:off x="914400" y="2321437"/>
            <a:ext cx="7545388" cy="39671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p:cNvSpPr>
          <p:nvPr>
            <p:ph type="title" idx="4294967295"/>
          </p:nvPr>
        </p:nvSpPr>
        <p:spPr bwMode="auto">
          <a:xfrm>
            <a:off x="457200" y="914400"/>
            <a:ext cx="8228013" cy="830263"/>
          </a:xfrm>
          <a:noFill/>
        </p:spPr>
        <p:txBody>
          <a:bodyPr wrap="square" lIns="0" tIns="10058" rIns="0" bIns="0" numCol="1" anchorCtr="0" compatLnSpc="1">
            <a:prstTxWarp prst="textNoShape">
              <a:avLst/>
            </a:prstTxWarp>
            <a:normAutofit fontScale="90000"/>
          </a:bodyPr>
          <a:lstStyle/>
          <a:p>
            <a:pPr defTabSz="4572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mtClean="0">
                <a:effectLst/>
                <a:cs typeface="Arial" charset="0"/>
              </a:rPr>
              <a:t>Information and phenotype: functional annotation through information Gain</a:t>
            </a:r>
          </a:p>
        </p:txBody>
      </p:sp>
      <p:pic>
        <p:nvPicPr>
          <p:cNvPr id="147459" name="Picture 3"/>
          <p:cNvPicPr>
            <a:picLocks noChangeAspect="1" noChangeArrowheads="1"/>
          </p:cNvPicPr>
          <p:nvPr/>
        </p:nvPicPr>
        <p:blipFill>
          <a:blip r:embed="rId3" cstate="print"/>
          <a:srcRect/>
          <a:stretch>
            <a:fillRect/>
          </a:stretch>
        </p:blipFill>
        <p:spPr bwMode="auto">
          <a:xfrm>
            <a:off x="990600" y="1903231"/>
            <a:ext cx="7258050" cy="4418013"/>
          </a:xfrm>
          <a:prstGeom prst="rect">
            <a:avLst/>
          </a:prstGeom>
          <a:noFill/>
          <a:ln w="9525">
            <a:noFill/>
            <a:round/>
            <a:headEnd/>
            <a:tailEnd/>
          </a:ln>
          <a:effectLst/>
        </p:spPr>
      </p:pic>
      <p:sp>
        <p:nvSpPr>
          <p:cNvPr id="147460" name="Text Box 4"/>
          <p:cNvSpPr txBox="1">
            <a:spLocks noChangeArrowheads="1"/>
          </p:cNvSpPr>
          <p:nvPr/>
        </p:nvSpPr>
        <p:spPr bwMode="auto">
          <a:xfrm>
            <a:off x="1447800" y="6324600"/>
            <a:ext cx="6635750" cy="322263"/>
          </a:xfrm>
          <a:prstGeom prst="rect">
            <a:avLst/>
          </a:prstGeom>
          <a:noFill/>
          <a:ln w="9525">
            <a:noFill/>
            <a:round/>
            <a:headEnd/>
            <a:tailEnd/>
          </a:ln>
          <a:effectLst/>
        </p:spPr>
        <p:txBody>
          <a:bodyPr lIns="81639" tIns="44934" rIns="81639" bIns="40820"/>
          <a:lstStyle/>
          <a:p>
            <a:pPr defTabSz="414338" hangingPunct="0">
              <a:lnSpc>
                <a:spcPct val="98000"/>
              </a:lnSpc>
              <a:buClr>
                <a:srgbClr val="000000"/>
              </a:buClr>
              <a:buSzPct val="100000"/>
              <a:buFont typeface="Times New Roman" pitchFamily="18" charset="0"/>
              <a:buNone/>
              <a:tabLst>
                <a:tab pos="657225" algn="l"/>
                <a:tab pos="1312863" algn="l"/>
                <a:tab pos="1970088" algn="l"/>
                <a:tab pos="2627313" algn="l"/>
                <a:tab pos="3282950" algn="l"/>
                <a:tab pos="3940175" algn="l"/>
                <a:tab pos="4595813" algn="l"/>
                <a:tab pos="5253038" algn="l"/>
                <a:tab pos="5910263" algn="l"/>
                <a:tab pos="6565900" algn="l"/>
              </a:tabLst>
            </a:pPr>
            <a:r>
              <a:rPr lang="en-US" sz="1600">
                <a:solidFill>
                  <a:srgbClr val="000000"/>
                </a:solidFill>
              </a:rPr>
              <a:t>Yeast vs. Fruit Fly alignment reveals a number of molecular machines</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p:cNvSpPr>
          <p:nvPr>
            <p:ph type="title" idx="4294967295"/>
          </p:nvPr>
        </p:nvSpPr>
        <p:spPr bwMode="auto">
          <a:xfrm>
            <a:off x="457200" y="749598"/>
            <a:ext cx="8228013" cy="830263"/>
          </a:xfrm>
          <a:noFill/>
        </p:spPr>
        <p:txBody>
          <a:bodyPr wrap="square" lIns="0" tIns="10058" rIns="0" bIns="0" numCol="1" anchorCtr="0" compatLnSpc="1">
            <a:prstTxWarp prst="textNoShape">
              <a:avLst/>
            </a:prstTxWarp>
          </a:bodyPr>
          <a:lstStyle/>
          <a:p>
            <a:pPr defTabSz="4572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mtClean="0">
                <a:effectLst/>
                <a:cs typeface="Arial" charset="0"/>
              </a:rPr>
              <a:t>Pathways Analysis Toolkits</a:t>
            </a:r>
          </a:p>
        </p:txBody>
      </p:sp>
      <p:pic>
        <p:nvPicPr>
          <p:cNvPr id="149507" name="Picture 3"/>
          <p:cNvPicPr>
            <a:picLocks noChangeAspect="1" noChangeArrowheads="1"/>
          </p:cNvPicPr>
          <p:nvPr/>
        </p:nvPicPr>
        <p:blipFill>
          <a:blip r:embed="rId3" cstate="print"/>
          <a:srcRect/>
          <a:stretch>
            <a:fillRect/>
          </a:stretch>
        </p:blipFill>
        <p:spPr bwMode="auto">
          <a:xfrm>
            <a:off x="990600" y="1587798"/>
            <a:ext cx="7413625" cy="5083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p:cNvSpPr>
          <p:nvPr>
            <p:ph type="title" idx="4294967295"/>
          </p:nvPr>
        </p:nvSpPr>
        <p:spPr bwMode="auto">
          <a:noFill/>
        </p:spPr>
        <p:txBody>
          <a:bodyPr wrap="square" numCol="1" anchorCtr="0" compatLnSpc="1">
            <a:prstTxWarp prst="textNoShape">
              <a:avLst/>
            </a:prstTxWarp>
          </a:bodyPr>
          <a:lstStyle/>
          <a:p>
            <a:r>
              <a:rPr lang="en-US" smtClean="0">
                <a:effectLst/>
                <a:cs typeface="Arial" charset="0"/>
              </a:rPr>
              <a:t>Frameworks and Portals</a:t>
            </a:r>
          </a:p>
        </p:txBody>
      </p:sp>
      <p:pic>
        <p:nvPicPr>
          <p:cNvPr id="172036" name="Picture 4" descr="image2"/>
          <p:cNvPicPr>
            <a:picLocks noChangeAspect="1" noChangeArrowheads="1"/>
          </p:cNvPicPr>
          <p:nvPr/>
        </p:nvPicPr>
        <p:blipFill>
          <a:blip r:embed="rId2" cstate="print"/>
          <a:srcRect/>
          <a:stretch>
            <a:fillRect/>
          </a:stretch>
        </p:blipFill>
        <p:spPr bwMode="auto">
          <a:xfrm>
            <a:off x="5038064" y="1752600"/>
            <a:ext cx="3886200" cy="2757488"/>
          </a:xfrm>
          <a:prstGeom prst="rect">
            <a:avLst/>
          </a:prstGeom>
          <a:ln>
            <a:noFill/>
          </a:ln>
          <a:effectLst>
            <a:outerShdw blurRad="292100" dist="139700" dir="2700000" algn="tl" rotWithShape="0">
              <a:srgbClr val="333333">
                <a:alpha val="65000"/>
              </a:srgbClr>
            </a:outerShdw>
          </a:effectLst>
        </p:spPr>
      </p:pic>
      <p:pic>
        <p:nvPicPr>
          <p:cNvPr id="172037" name="Picture 5" descr="moodle"/>
          <p:cNvPicPr>
            <a:picLocks noChangeAspect="1" noChangeArrowheads="1"/>
          </p:cNvPicPr>
          <p:nvPr/>
        </p:nvPicPr>
        <p:blipFill>
          <a:blip r:embed="rId3" cstate="print"/>
          <a:srcRect/>
          <a:stretch>
            <a:fillRect/>
          </a:stretch>
        </p:blipFill>
        <p:spPr bwMode="auto">
          <a:xfrm>
            <a:off x="357965" y="1752600"/>
            <a:ext cx="4495800" cy="4214813"/>
          </a:xfrm>
          <a:prstGeom prst="rect">
            <a:avLst/>
          </a:prstGeom>
          <a:ln>
            <a:noFill/>
          </a:ln>
          <a:effectLst>
            <a:outerShdw blurRad="292100" dist="139700" dir="2700000" algn="tl" rotWithShape="0">
              <a:srgbClr val="333333">
                <a:alpha val="65000"/>
              </a:srgbClr>
            </a:outerShdw>
          </a:effectLst>
        </p:spPr>
      </p:pic>
      <p:sp>
        <p:nvSpPr>
          <p:cNvPr id="172038" name="Text Box 6"/>
          <p:cNvSpPr txBox="1">
            <a:spLocks noChangeArrowheads="1"/>
          </p:cNvSpPr>
          <p:nvPr/>
        </p:nvSpPr>
        <p:spPr bwMode="auto">
          <a:xfrm>
            <a:off x="5029200" y="4800599"/>
            <a:ext cx="3891516" cy="830997"/>
          </a:xfrm>
          <a:prstGeom prst="rect">
            <a:avLst/>
          </a:prstGeom>
          <a:noFill/>
          <a:ln w="9525">
            <a:noFill/>
            <a:miter lim="800000"/>
            <a:headEnd/>
            <a:tailEnd/>
          </a:ln>
          <a:effectLst/>
        </p:spPr>
        <p:txBody>
          <a:bodyPr wrap="square">
            <a:spAutoFit/>
          </a:bodyPr>
          <a:lstStyle/>
          <a:p>
            <a:pPr>
              <a:spcBef>
                <a:spcPct val="50000"/>
              </a:spcBef>
            </a:pPr>
            <a:r>
              <a:rPr lang="en-US" sz="2400" u="sng"/>
              <a:t>Over a million sessions and counting!</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p:cNvSpPr>
          <p:nvPr>
            <p:ph type="title" idx="4294967295"/>
          </p:nvPr>
        </p:nvSpPr>
        <p:spPr bwMode="auto">
          <a:xfrm>
            <a:off x="31899" y="861240"/>
            <a:ext cx="9144000" cy="1105786"/>
          </a:xfrm>
          <a:noFill/>
        </p:spPr>
        <p:txBody>
          <a:bodyPr wrap="square" numCol="1" anchorCtr="0" compatLnSpc="1">
            <a:prstTxWarp prst="textNoShape">
              <a:avLst/>
            </a:prstTxWarp>
            <a:noAutofit/>
          </a:bodyPr>
          <a:lstStyle/>
          <a:p>
            <a:r>
              <a:rPr lang="en-US" smtClean="0">
                <a:effectLst/>
                <a:cs typeface="Arial" charset="0"/>
              </a:rPr>
              <a:t>Science of </a:t>
            </a:r>
            <a:r>
              <a:rPr lang="en-US" smtClean="0">
                <a:effectLst/>
                <a:cs typeface="Arial" charset="0"/>
              </a:rPr>
              <a:t>Information </a:t>
            </a:r>
            <a:r>
              <a:rPr lang="en-US" smtClean="0">
                <a:effectLst/>
                <a:cs typeface="Arial" charset="0"/>
              </a:rPr>
              <a:t/>
            </a:r>
            <a:br>
              <a:rPr lang="en-US" smtClean="0">
                <a:effectLst/>
                <a:cs typeface="Arial" charset="0"/>
              </a:rPr>
            </a:br>
            <a:r>
              <a:rPr lang="en-US" smtClean="0">
                <a:effectLst/>
                <a:cs typeface="Arial" charset="0"/>
              </a:rPr>
              <a:t>and Life </a:t>
            </a:r>
            <a:r>
              <a:rPr lang="en-US" smtClean="0">
                <a:effectLst/>
                <a:cs typeface="Arial" charset="0"/>
              </a:rPr>
              <a:t>Sciences</a:t>
            </a:r>
          </a:p>
        </p:txBody>
      </p:sp>
      <p:sp>
        <p:nvSpPr>
          <p:cNvPr id="173059" name="Rectangle 3"/>
          <p:cNvSpPr>
            <a:spLocks noGrp="1"/>
          </p:cNvSpPr>
          <p:nvPr>
            <p:ph type="body" idx="4294967295"/>
          </p:nvPr>
        </p:nvSpPr>
        <p:spPr>
          <a:xfrm>
            <a:off x="838200" y="2360429"/>
            <a:ext cx="7848600" cy="3547768"/>
          </a:xfrm>
        </p:spPr>
        <p:txBody>
          <a:bodyPr/>
          <a:lstStyle/>
          <a:p>
            <a:pPr>
              <a:spcAft>
                <a:spcPts val="1200"/>
              </a:spcAft>
            </a:pPr>
            <a:r>
              <a:rPr lang="en-US" smtClean="0">
                <a:latin typeface="Arial" charset="0"/>
                <a:cs typeface="Arial" charset="0"/>
              </a:rPr>
              <a:t>Barely scratching the surface</a:t>
            </a:r>
          </a:p>
          <a:p>
            <a:pPr>
              <a:spcAft>
                <a:spcPts val="1200"/>
              </a:spcAft>
            </a:pPr>
            <a:r>
              <a:rPr lang="en-US" smtClean="0">
                <a:latin typeface="Arial" charset="0"/>
                <a:cs typeface="Arial" charset="0"/>
              </a:rPr>
              <a:t>Formidable challenges remain</a:t>
            </a:r>
          </a:p>
          <a:p>
            <a:pPr>
              <a:spcAft>
                <a:spcPts val="1200"/>
              </a:spcAft>
            </a:pPr>
            <a:r>
              <a:rPr lang="en-US" smtClean="0">
                <a:latin typeface="Arial" charset="0"/>
                <a:cs typeface="Arial" charset="0"/>
              </a:rPr>
              <a:t>Synergistic development is key</a:t>
            </a:r>
          </a:p>
          <a:p>
            <a:pPr>
              <a:spcAft>
                <a:spcPts val="1200"/>
              </a:spcAft>
            </a:pPr>
            <a:r>
              <a:rPr lang="en-US" smtClean="0">
                <a:latin typeface="Arial" charset="0"/>
                <a:cs typeface="Arial" charset="0"/>
              </a:rPr>
              <a:t>A marriage of inevitability!</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mtClean="0"/>
              <a:t>Emerging Frontiers of </a:t>
            </a:r>
            <a:br>
              <a:rPr lang="en-US" smtClean="0"/>
            </a:br>
            <a:r>
              <a:rPr lang="en-US" smtClean="0"/>
              <a:t>Science of Information</a:t>
            </a:r>
            <a:endParaRPr lang="en-US"/>
          </a:p>
        </p:txBody>
      </p:sp>
      <p:sp>
        <p:nvSpPr>
          <p:cNvPr id="5" name="Subtitle 4"/>
          <p:cNvSpPr>
            <a:spLocks noGrp="1"/>
          </p:cNvSpPr>
          <p:nvPr>
            <p:ph type="subTitle" idx="1"/>
          </p:nvPr>
        </p:nvSpPr>
        <p:spPr>
          <a:xfrm>
            <a:off x="38100" y="2438400"/>
            <a:ext cx="6976017" cy="1497980"/>
          </a:xfrm>
        </p:spPr>
        <p:txBody>
          <a:bodyPr/>
          <a:lstStyle/>
          <a:p>
            <a:pPr>
              <a:spcBef>
                <a:spcPts val="600"/>
              </a:spcBef>
            </a:pPr>
            <a:endParaRPr lang="en-US" sz="100" smtClean="0"/>
          </a:p>
          <a:p>
            <a:pPr>
              <a:lnSpc>
                <a:spcPts val="3360"/>
              </a:lnSpc>
              <a:spcBef>
                <a:spcPts val="600"/>
              </a:spcBef>
            </a:pPr>
            <a:r>
              <a:rPr lang="en-US" smtClean="0"/>
              <a:t>Research: Communication</a:t>
            </a:r>
            <a:br>
              <a:rPr lang="en-US" smtClean="0"/>
            </a:br>
            <a:r>
              <a:rPr lang="en-US" sz="2400" b="1" smtClean="0"/>
              <a:t>Information Transfer in Networks</a:t>
            </a:r>
            <a:endParaRPr lang="en-US" b="1" smtClean="0"/>
          </a:p>
          <a:p>
            <a:pPr>
              <a:lnSpc>
                <a:spcPts val="3360"/>
              </a:lnSpc>
              <a:spcBef>
                <a:spcPts val="600"/>
              </a:spcBef>
            </a:pPr>
            <a:endParaRPr lang="en-US" smtClean="0"/>
          </a:p>
          <a:p>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historical view</a:t>
            </a:r>
            <a:endParaRPr lang="en-US" dirty="0"/>
          </a:p>
        </p:txBody>
      </p:sp>
      <p:sp>
        <p:nvSpPr>
          <p:cNvPr id="3" name="Content Placeholder 2"/>
          <p:cNvSpPr>
            <a:spLocks noGrp="1"/>
          </p:cNvSpPr>
          <p:nvPr>
            <p:ph idx="1"/>
          </p:nvPr>
        </p:nvSpPr>
        <p:spPr>
          <a:xfrm>
            <a:off x="990600" y="1793875"/>
            <a:ext cx="7772400" cy="5292725"/>
          </a:xfrm>
        </p:spPr>
        <p:txBody>
          <a:bodyPr>
            <a:normAutofit/>
          </a:bodyPr>
          <a:lstStyle/>
          <a:p>
            <a:pPr>
              <a:buNone/>
            </a:pPr>
            <a:r>
              <a:rPr lang="en-US" sz="2000" dirty="0" smtClean="0"/>
              <a:t>Telegraphy is 172 years old</a:t>
            </a:r>
          </a:p>
          <a:p>
            <a:pPr>
              <a:buNone/>
            </a:pPr>
            <a:endParaRPr lang="en-US" sz="2000" dirty="0" smtClean="0"/>
          </a:p>
          <a:p>
            <a:pPr>
              <a:buNone/>
            </a:pPr>
            <a:r>
              <a:rPr lang="en-US" sz="2000" dirty="0" smtClean="0"/>
              <a:t>Telephony 133 years</a:t>
            </a:r>
          </a:p>
          <a:p>
            <a:pPr>
              <a:buNone/>
            </a:pPr>
            <a:endParaRPr lang="en-US" sz="2000" dirty="0" smtClean="0"/>
          </a:p>
          <a:p>
            <a:pPr>
              <a:buNone/>
            </a:pPr>
            <a:endParaRPr lang="en-US" sz="2000" dirty="0" smtClean="0"/>
          </a:p>
          <a:p>
            <a:pPr>
              <a:buNone/>
            </a:pPr>
            <a:r>
              <a:rPr lang="en-US" sz="2000" dirty="0" smtClean="0"/>
              <a:t>Computers 64 years</a:t>
            </a:r>
          </a:p>
          <a:p>
            <a:pPr>
              <a:buNone/>
            </a:pPr>
            <a:endParaRPr lang="en-US" sz="2000" dirty="0" smtClean="0"/>
          </a:p>
          <a:p>
            <a:pPr>
              <a:buNone/>
            </a:pPr>
            <a:r>
              <a:rPr lang="en-US" sz="2000" dirty="0" smtClean="0"/>
              <a:t>Computer networks 39 years</a:t>
            </a:r>
          </a:p>
          <a:p>
            <a:pPr>
              <a:buNone/>
            </a:pPr>
            <a:r>
              <a:rPr lang="en-US" sz="2000" dirty="0" smtClean="0"/>
              <a:t>Cell phones 36 years old</a:t>
            </a:r>
          </a:p>
          <a:p>
            <a:pPr>
              <a:buNone/>
            </a:pPr>
            <a:endParaRPr lang="en-US" sz="2000" dirty="0" smtClean="0"/>
          </a:p>
          <a:p>
            <a:pPr>
              <a:buNone/>
            </a:pPr>
            <a:r>
              <a:rPr lang="en-US" sz="2000" dirty="0" smtClean="0">
                <a:solidFill>
                  <a:srgbClr val="008000"/>
                </a:solidFill>
              </a:rPr>
              <a:t>Today</a:t>
            </a:r>
          </a:p>
          <a:p>
            <a:pPr>
              <a:buNone/>
            </a:pPr>
            <a:endParaRPr lang="en-US" sz="2000" dirty="0" smtClean="0"/>
          </a:p>
          <a:p>
            <a:pPr>
              <a:buNone/>
            </a:pPr>
            <a:r>
              <a:rPr lang="en-US" sz="2000" dirty="0" smtClean="0"/>
              <a:t>25 years hence?</a:t>
            </a:r>
          </a:p>
        </p:txBody>
      </p:sp>
      <p:sp>
        <p:nvSpPr>
          <p:cNvPr id="11" name="Rectangle 10"/>
          <p:cNvSpPr/>
          <p:nvPr/>
        </p:nvSpPr>
        <p:spPr bwMode="auto">
          <a:xfrm>
            <a:off x="5492750" y="5725305"/>
            <a:ext cx="2952750" cy="777875"/>
          </a:xfrm>
          <a:prstGeom prst="rect">
            <a:avLst/>
          </a:prstGeom>
          <a:gradFill>
            <a:gsLst>
              <a:gs pos="0">
                <a:schemeClr val="bg1"/>
              </a:gs>
              <a:gs pos="59000">
                <a:srgbClr val="00C459">
                  <a:alpha val="9000"/>
                </a:srgbClr>
              </a:gs>
              <a:gs pos="100000">
                <a:srgbClr val="00D661">
                  <a:alpha val="69000"/>
                </a:srgbClr>
              </a:gs>
            </a:gsLst>
            <a:lin ang="2700000" scaled="1"/>
          </a:gra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Helvetica" pitchFamily="-109" charset="0"/>
            </a:endParaRPr>
          </a:p>
        </p:txBody>
      </p:sp>
      <p:sp>
        <p:nvSpPr>
          <p:cNvPr id="7" name="Rectangle 6"/>
          <p:cNvSpPr/>
          <p:nvPr/>
        </p:nvSpPr>
        <p:spPr>
          <a:xfrm>
            <a:off x="5539144" y="5752957"/>
            <a:ext cx="2623550" cy="646331"/>
          </a:xfrm>
          <a:prstGeom prst="rect">
            <a:avLst/>
          </a:prstGeom>
        </p:spPr>
        <p:txBody>
          <a:bodyPr wrap="square">
            <a:spAutoFit/>
          </a:bodyPr>
          <a:lstStyle/>
          <a:p>
            <a:pPr marL="166688" lvl="1" algn="ctr"/>
            <a:r>
              <a:rPr lang="en-US" dirty="0" smtClean="0"/>
              <a:t>10 year research</a:t>
            </a:r>
            <a:br>
              <a:rPr lang="en-US" dirty="0" smtClean="0"/>
            </a:br>
            <a:r>
              <a:rPr lang="en-US" dirty="0" smtClean="0"/>
              <a:t>program will set stage</a:t>
            </a:r>
          </a:p>
        </p:txBody>
      </p:sp>
      <p:cxnSp>
        <p:nvCxnSpPr>
          <p:cNvPr id="13" name="Straight Connector 12"/>
          <p:cNvCxnSpPr/>
          <p:nvPr/>
        </p:nvCxnSpPr>
        <p:spPr bwMode="auto">
          <a:xfrm rot="5400000">
            <a:off x="-1865312" y="4395788"/>
            <a:ext cx="4937125"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428625" y="1958976"/>
            <a:ext cx="365125"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a:off x="428625" y="2752726"/>
            <a:ext cx="365125"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428625" y="3832226"/>
            <a:ext cx="365125"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428625" y="4562476"/>
            <a:ext cx="365125"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428625" y="4959351"/>
            <a:ext cx="365125"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a:off x="428625" y="5689601"/>
            <a:ext cx="365125" cy="1588"/>
          </a:xfrm>
          <a:prstGeom prst="line">
            <a:avLst/>
          </a:prstGeom>
          <a:solidFill>
            <a:schemeClr val="accent1"/>
          </a:solidFill>
          <a:ln w="12700" cap="flat" cmpd="sng" algn="ctr">
            <a:solidFill>
              <a:srgbClr val="067E1A"/>
            </a:solidFill>
            <a:prstDash val="solid"/>
            <a:round/>
            <a:headEnd type="none" w="med" len="med"/>
            <a:tailEnd type="none" w="med" len="med"/>
          </a:ln>
          <a:effectLst/>
        </p:spPr>
      </p:cxnSp>
      <p:cxnSp>
        <p:nvCxnSpPr>
          <p:cNvPr id="23" name="Straight Connector 22"/>
          <p:cNvCxnSpPr/>
          <p:nvPr/>
        </p:nvCxnSpPr>
        <p:spPr bwMode="auto">
          <a:xfrm>
            <a:off x="428625" y="6451601"/>
            <a:ext cx="365125"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animBg="1"/>
      <p:bldP spid="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t>
            </a:r>
            <a:endParaRPr lang="en-US" dirty="0"/>
          </a:p>
        </p:txBody>
      </p:sp>
      <p:sp>
        <p:nvSpPr>
          <p:cNvPr id="3" name="Content Placeholder 2"/>
          <p:cNvSpPr>
            <a:spLocks noGrp="1"/>
          </p:cNvSpPr>
          <p:nvPr>
            <p:ph idx="1"/>
          </p:nvPr>
        </p:nvSpPr>
        <p:spPr>
          <a:xfrm>
            <a:off x="762000" y="1677410"/>
            <a:ext cx="7772400" cy="4784725"/>
          </a:xfrm>
        </p:spPr>
        <p:txBody>
          <a:bodyPr>
            <a:normAutofit fontScale="85000" lnSpcReduction="10000"/>
          </a:bodyPr>
          <a:lstStyle/>
          <a:p>
            <a:pPr>
              <a:spcAft>
                <a:spcPts val="1200"/>
              </a:spcAft>
            </a:pPr>
            <a:r>
              <a:rPr lang="en-US" dirty="0" smtClean="0"/>
              <a:t>Future wireless networks may be revolutionary by today’s standards</a:t>
            </a:r>
          </a:p>
          <a:p>
            <a:pPr>
              <a:spcAft>
                <a:spcPts val="1200"/>
              </a:spcAft>
            </a:pPr>
            <a:r>
              <a:rPr lang="en-US" smtClean="0"/>
              <a:t>Sophisticated </a:t>
            </a:r>
            <a:r>
              <a:rPr lang="en-US" dirty="0" smtClean="0"/>
              <a:t>information transfer requirements</a:t>
            </a:r>
          </a:p>
          <a:p>
            <a:pPr>
              <a:spcAft>
                <a:spcPts val="1200"/>
              </a:spcAft>
            </a:pPr>
            <a:r>
              <a:rPr lang="en-US" dirty="0" smtClean="0"/>
              <a:t>Collate information correlated in time as well as space, produced dynamically by sources</a:t>
            </a:r>
          </a:p>
          <a:p>
            <a:pPr>
              <a:spcAft>
                <a:spcPts val="1200"/>
              </a:spcAft>
            </a:pPr>
            <a:r>
              <a:rPr lang="en-US" smtClean="0"/>
              <a:t>Network </a:t>
            </a:r>
            <a:r>
              <a:rPr lang="en-US" dirty="0" smtClean="0"/>
              <a:t>itself must be the information processing fabric</a:t>
            </a:r>
          </a:p>
          <a:p>
            <a:pPr>
              <a:spcAft>
                <a:spcPts val="600"/>
              </a:spcAft>
            </a:pPr>
            <a:r>
              <a:rPr lang="en-US" smtClean="0"/>
              <a:t>Rephrasing </a:t>
            </a:r>
            <a:r>
              <a:rPr lang="en-US" dirty="0" smtClean="0"/>
              <a:t>Marshall McLuhan</a:t>
            </a:r>
          </a:p>
          <a:p>
            <a:pPr lvl="1">
              <a:spcAft>
                <a:spcPts val="1200"/>
              </a:spcAft>
            </a:pPr>
            <a:r>
              <a:rPr lang="en-US" dirty="0" smtClean="0"/>
              <a:t>Communication fabric will determine the message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762000"/>
          </a:xfrm>
        </p:spPr>
        <p:txBody>
          <a:bodyPr>
            <a:normAutofit fontScale="90000"/>
          </a:bodyPr>
          <a:lstStyle/>
          <a:p>
            <a:r>
              <a:rPr lang="en-US" dirty="0" smtClean="0"/>
              <a:t>Transformations</a:t>
            </a:r>
            <a:br>
              <a:rPr lang="en-US" dirty="0" smtClean="0"/>
            </a:br>
            <a:endParaRPr lang="en-US" dirty="0"/>
          </a:p>
        </p:txBody>
      </p:sp>
      <p:sp>
        <p:nvSpPr>
          <p:cNvPr id="3" name="Content Placeholder 2"/>
          <p:cNvSpPr>
            <a:spLocks noGrp="1"/>
          </p:cNvSpPr>
          <p:nvPr>
            <p:ph idx="1"/>
          </p:nvPr>
        </p:nvSpPr>
        <p:spPr>
          <a:xfrm>
            <a:off x="321733" y="1862667"/>
            <a:ext cx="1659467" cy="728133"/>
          </a:xfrm>
        </p:spPr>
        <p:txBody>
          <a:bodyPr/>
          <a:lstStyle/>
          <a:p>
            <a:r>
              <a:rPr lang="en-US" sz="2800" kern="0" dirty="0" smtClean="0">
                <a:latin typeface="+mn-lt"/>
                <a:ea typeface="ＭＳ Ｐゴシック" pitchFamily="-109" charset="-128"/>
                <a:cs typeface="ＭＳ Ｐゴシック" pitchFamily="-109" charset="-128"/>
              </a:rPr>
              <a:t>From</a:t>
            </a:r>
            <a:endParaRPr lang="en-US" sz="2000" kern="0" dirty="0" smtClean="0">
              <a:latin typeface="+mn-lt"/>
              <a:ea typeface="ＭＳ Ｐゴシック" pitchFamily="-109" charset="-128"/>
              <a:cs typeface="ＭＳ Ｐゴシック" pitchFamily="-109" charset="-128"/>
            </a:endParaRPr>
          </a:p>
          <a:p>
            <a:pPr lvl="1"/>
            <a:endParaRPr lang="en-US" dirty="0"/>
          </a:p>
        </p:txBody>
      </p:sp>
      <p:sp>
        <p:nvSpPr>
          <p:cNvPr id="5" name="Rectangle 4"/>
          <p:cNvSpPr/>
          <p:nvPr/>
        </p:nvSpPr>
        <p:spPr>
          <a:xfrm>
            <a:off x="406399" y="2631281"/>
            <a:ext cx="3979334" cy="3693319"/>
          </a:xfrm>
          <a:prstGeom prst="rect">
            <a:avLst/>
          </a:prstGeom>
          <a:solidFill>
            <a:srgbClr val="C9FFCE"/>
          </a:solidFill>
          <a:ln w="38100">
            <a:solidFill>
              <a:schemeClr val="bg1"/>
            </a:solidFill>
          </a:ln>
          <a:effectLst>
            <a:outerShdw blurRad="50800" dist="38100" dir="2700000" algn="tl" rotWithShape="0">
              <a:prstClr val="black">
                <a:alpha val="40000"/>
              </a:prstClr>
            </a:outerShdw>
          </a:effectLst>
        </p:spPr>
        <p:txBody>
          <a:bodyPr wrap="square">
            <a:spAutoFit/>
          </a:bodyPr>
          <a:lstStyle/>
          <a:p>
            <a:pPr lvl="1"/>
            <a:r>
              <a:rPr lang="en-US" sz="1800" dirty="0" smtClean="0"/>
              <a:t>Ad hoc design</a:t>
            </a:r>
          </a:p>
          <a:p>
            <a:pPr lvl="1"/>
            <a:endParaRPr lang="en-US" sz="1800" dirty="0" smtClean="0"/>
          </a:p>
          <a:p>
            <a:pPr lvl="1"/>
            <a:r>
              <a:rPr lang="en-US" sz="1800" dirty="0" smtClean="0"/>
              <a:t>Simple radios</a:t>
            </a:r>
          </a:p>
          <a:p>
            <a:pPr lvl="1"/>
            <a:endParaRPr lang="en-US" sz="1800" dirty="0" smtClean="0"/>
          </a:p>
          <a:p>
            <a:pPr lvl="1"/>
            <a:r>
              <a:rPr lang="en-US" sz="1800" dirty="0" smtClean="0"/>
              <a:t>Simulation based evaluation</a:t>
            </a:r>
          </a:p>
          <a:p>
            <a:pPr lvl="1"/>
            <a:endParaRPr lang="en-US" sz="1800" dirty="0" smtClean="0"/>
          </a:p>
          <a:p>
            <a:pPr lvl="1"/>
            <a:r>
              <a:rPr lang="en-US" sz="1800" dirty="0" smtClean="0"/>
              <a:t>Fundamentals of single links</a:t>
            </a:r>
          </a:p>
          <a:p>
            <a:pPr lvl="1"/>
            <a:endParaRPr lang="en-US" sz="1800" dirty="0" smtClean="0"/>
          </a:p>
          <a:p>
            <a:pPr lvl="1"/>
            <a:r>
              <a:rPr lang="en-US" sz="1800" dirty="0" smtClean="0"/>
              <a:t>Security as afterthought</a:t>
            </a:r>
          </a:p>
          <a:p>
            <a:pPr lvl="1"/>
            <a:endParaRPr lang="en-US" sz="1800" dirty="0" smtClean="0"/>
          </a:p>
          <a:p>
            <a:pPr lvl="1"/>
            <a:r>
              <a:rPr lang="en-US" sz="1800" dirty="0" smtClean="0"/>
              <a:t>Wireline centric design</a:t>
            </a:r>
          </a:p>
          <a:p>
            <a:pPr lvl="1"/>
            <a:endParaRPr lang="en-US" sz="1800" dirty="0" smtClean="0"/>
          </a:p>
          <a:p>
            <a:pPr lvl="1"/>
            <a:r>
              <a:rPr lang="en-US" sz="1800" dirty="0" smtClean="0"/>
              <a:t>Networks</a:t>
            </a:r>
          </a:p>
        </p:txBody>
      </p:sp>
      <p:sp>
        <p:nvSpPr>
          <p:cNvPr id="7" name="Content Placeholder 2"/>
          <p:cNvSpPr txBox="1">
            <a:spLocks/>
          </p:cNvSpPr>
          <p:nvPr/>
        </p:nvSpPr>
        <p:spPr bwMode="auto">
          <a:xfrm>
            <a:off x="4817533" y="1862667"/>
            <a:ext cx="1659467" cy="728133"/>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tx2"/>
              </a:buClr>
              <a:buSzPct val="100000"/>
              <a:buFont typeface="Arial"/>
              <a:buChar char="•"/>
              <a:tabLst/>
              <a:defRPr/>
            </a:pPr>
            <a:r>
              <a:rPr kumimoji="0" lang="en-US" sz="2800" b="0" i="0" u="none" strike="noStrike" kern="0" cap="none" spc="0" normalizeH="0" baseline="0" noProof="0" dirty="0" smtClean="0">
                <a:ln>
                  <a:noFill/>
                </a:ln>
                <a:solidFill>
                  <a:schemeClr val="tx1"/>
                </a:solidFill>
                <a:effectLst/>
                <a:uLnTx/>
                <a:uFillTx/>
                <a:latin typeface="+mn-lt"/>
                <a:ea typeface="ＭＳ Ｐゴシック" pitchFamily="-109" charset="-128"/>
                <a:cs typeface="ＭＳ Ｐゴシック" pitchFamily="-109" charset="-128"/>
              </a:rPr>
              <a:t>To</a:t>
            </a:r>
            <a:endParaRPr kumimoji="0" lang="en-US" sz="2000" b="0" i="0" u="none" strike="noStrike" kern="0" cap="none" spc="0" normalizeH="0" baseline="0" noProof="0" dirty="0" smtClean="0">
              <a:ln>
                <a:noFill/>
              </a:ln>
              <a:solidFill>
                <a:schemeClr val="tx1"/>
              </a:solidFill>
              <a:effectLst/>
              <a:uLnTx/>
              <a:uFillTx/>
              <a:latin typeface="+mn-lt"/>
              <a:ea typeface="ＭＳ Ｐゴシック" pitchFamily="-109" charset="-128"/>
              <a:cs typeface="ＭＳ Ｐゴシック" pitchFamily="-109" charset="-128"/>
            </a:endParaRPr>
          </a:p>
          <a:p>
            <a:pPr marL="742950" marR="0" lvl="1" indent="-285750" algn="l" defTabSz="914400" rtl="0" eaLnBrk="0" fontAlgn="base" latinLnBrk="0" hangingPunct="0">
              <a:lnSpc>
                <a:spcPct val="100000"/>
              </a:lnSpc>
              <a:spcBef>
                <a:spcPct val="20000"/>
              </a:spcBef>
              <a:spcAft>
                <a:spcPct val="0"/>
              </a:spcAft>
              <a:buClr>
                <a:schemeClr val="tx2"/>
              </a:buClr>
              <a:buSzPct val="100000"/>
              <a:buFont typeface="Arial"/>
              <a:buChar char="•"/>
              <a:tabLst/>
              <a:defRPr/>
            </a:pPr>
            <a:endParaRPr kumimoji="0" lang="en-US" sz="1800" b="0" i="0" u="none" strike="noStrike" kern="0" cap="none" spc="0" normalizeH="0" baseline="0" noProof="0" dirty="0">
              <a:ln>
                <a:noFill/>
              </a:ln>
              <a:solidFill>
                <a:schemeClr val="tx1"/>
              </a:solidFill>
              <a:effectLst/>
              <a:uLnTx/>
              <a:uFillTx/>
              <a:latin typeface="+mn-lt"/>
              <a:ea typeface="ＭＳ Ｐゴシック" pitchFamily="-109" charset="-128"/>
            </a:endParaRPr>
          </a:p>
        </p:txBody>
      </p:sp>
      <p:sp>
        <p:nvSpPr>
          <p:cNvPr id="8" name="Rectangle 7"/>
          <p:cNvSpPr/>
          <p:nvPr/>
        </p:nvSpPr>
        <p:spPr>
          <a:xfrm>
            <a:off x="4919545" y="2620130"/>
            <a:ext cx="3979333" cy="3693319"/>
          </a:xfrm>
          <a:prstGeom prst="rect">
            <a:avLst/>
          </a:prstGeom>
          <a:solidFill>
            <a:schemeClr val="bg1"/>
          </a:solidFill>
          <a:ln w="38100">
            <a:solidFill>
              <a:srgbClr val="B9F9BC"/>
            </a:solidFill>
          </a:ln>
          <a:effectLst>
            <a:outerShdw blurRad="50800" dist="38100" dir="2700000" algn="tl" rotWithShape="0">
              <a:prstClr val="black">
                <a:alpha val="40000"/>
              </a:prstClr>
            </a:outerShdw>
          </a:effectLst>
        </p:spPr>
        <p:txBody>
          <a:bodyPr wrap="square">
            <a:spAutoFit/>
          </a:bodyPr>
          <a:lstStyle/>
          <a:p>
            <a:pPr lvl="1"/>
            <a:r>
              <a:rPr lang="en-US" sz="1800" dirty="0" smtClean="0"/>
              <a:t>Scientific design</a:t>
            </a:r>
          </a:p>
          <a:p>
            <a:pPr lvl="1"/>
            <a:endParaRPr lang="en-US" sz="1800" dirty="0" smtClean="0"/>
          </a:p>
          <a:p>
            <a:pPr lvl="1"/>
            <a:r>
              <a:rPr lang="en-US" sz="1800" dirty="0" smtClean="0"/>
              <a:t>New technologies</a:t>
            </a:r>
          </a:p>
          <a:p>
            <a:pPr lvl="1"/>
            <a:endParaRPr lang="en-US" sz="1800" dirty="0" smtClean="0"/>
          </a:p>
          <a:p>
            <a:pPr lvl="1"/>
            <a:r>
              <a:rPr lang="en-US" sz="1800" dirty="0" smtClean="0"/>
              <a:t>Analytical understanding</a:t>
            </a:r>
          </a:p>
          <a:p>
            <a:pPr lvl="1"/>
            <a:endParaRPr lang="en-US" sz="1800" dirty="0" smtClean="0"/>
          </a:p>
          <a:p>
            <a:pPr lvl="1"/>
            <a:r>
              <a:rPr lang="en-US" sz="1800" dirty="0" smtClean="0"/>
              <a:t>Fundamentals of networks</a:t>
            </a:r>
          </a:p>
          <a:p>
            <a:pPr lvl="1"/>
            <a:endParaRPr lang="en-US" sz="1800" dirty="0" smtClean="0"/>
          </a:p>
          <a:p>
            <a:pPr lvl="1"/>
            <a:r>
              <a:rPr lang="en-US" sz="1800" dirty="0" smtClean="0"/>
              <a:t>Security from inside out</a:t>
            </a:r>
          </a:p>
          <a:p>
            <a:pPr lvl="1"/>
            <a:endParaRPr lang="en-US" sz="1800" dirty="0" smtClean="0"/>
          </a:p>
          <a:p>
            <a:pPr lvl="1"/>
            <a:r>
              <a:rPr lang="en-US" sz="1800" dirty="0" smtClean="0"/>
              <a:t>Intelligent cross-layer design</a:t>
            </a:r>
          </a:p>
          <a:p>
            <a:pPr lvl="1"/>
            <a:endParaRPr lang="en-US" sz="1800" dirty="0" smtClean="0"/>
          </a:p>
          <a:p>
            <a:pPr lvl="1"/>
            <a:r>
              <a:rPr lang="en-US" sz="1800" dirty="0" smtClean="0"/>
              <a:t>Systems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animBg="1"/>
      <p:bldP spid="7" grpId="0"/>
      <p:bldP spid="8"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754080" y="3568993"/>
            <a:ext cx="1993392" cy="467833"/>
          </a:xfrm>
          <a:prstGeom prst="rect">
            <a:avLst/>
          </a:prstGeom>
          <a:solidFill>
            <a:srgbClr val="00C057">
              <a:alpha val="10000"/>
            </a:srgbClr>
          </a:solidFill>
          <a:ln>
            <a:noFill/>
          </a:ln>
          <a:effectLst>
            <a:outerShdw blurRad="76200" dir="8460000" sx="121000" sy="121000" algn="tl" rotWithShape="0">
              <a:prstClr val="black">
                <a:alpha val="9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754080" y="5886891"/>
            <a:ext cx="1993392" cy="467833"/>
          </a:xfrm>
          <a:prstGeom prst="rect">
            <a:avLst/>
          </a:prstGeom>
          <a:solidFill>
            <a:srgbClr val="00C057">
              <a:alpha val="10000"/>
            </a:srgbClr>
          </a:solidFill>
          <a:ln>
            <a:noFill/>
          </a:ln>
          <a:effectLst>
            <a:outerShdw blurRad="76200" dir="8460000" sx="121000" sy="121000" algn="tl" rotWithShape="0">
              <a:prstClr val="black">
                <a:alpha val="9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754080" y="4777561"/>
            <a:ext cx="1993392" cy="467833"/>
          </a:xfrm>
          <a:prstGeom prst="rect">
            <a:avLst/>
          </a:prstGeom>
          <a:solidFill>
            <a:srgbClr val="00C057">
              <a:alpha val="10000"/>
            </a:srgbClr>
          </a:solidFill>
          <a:ln>
            <a:noFill/>
          </a:ln>
          <a:effectLst>
            <a:outerShdw blurRad="76200" dir="8460000" sx="121000" sy="121000" algn="tl" rotWithShape="0">
              <a:prstClr val="black">
                <a:alpha val="9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STC Team</a:t>
            </a:r>
            <a:endParaRPr lang="en-US" dirty="0"/>
          </a:p>
        </p:txBody>
      </p:sp>
      <p:sp>
        <p:nvSpPr>
          <p:cNvPr id="3" name="Content Placeholder 2"/>
          <p:cNvSpPr>
            <a:spLocks noGrp="1"/>
          </p:cNvSpPr>
          <p:nvPr>
            <p:ph idx="1"/>
          </p:nvPr>
        </p:nvSpPr>
        <p:spPr>
          <a:xfrm>
            <a:off x="329611" y="1573619"/>
            <a:ext cx="5497032" cy="5061097"/>
          </a:xfrm>
        </p:spPr>
        <p:txBody>
          <a:bodyPr>
            <a:normAutofit fontScale="92500" lnSpcReduction="10000"/>
          </a:bodyPr>
          <a:lstStyle/>
          <a:p>
            <a:pPr marL="0" indent="0">
              <a:lnSpc>
                <a:spcPct val="110000"/>
              </a:lnSpc>
              <a:buNone/>
            </a:pPr>
            <a:r>
              <a:rPr lang="en-US" sz="1800" dirty="0" smtClean="0">
                <a:solidFill>
                  <a:srgbClr val="0070C0"/>
                </a:solidFill>
              </a:rPr>
              <a:t>Bryn Mawr College</a:t>
            </a:r>
            <a:r>
              <a:rPr lang="en-US" sz="1800" dirty="0" smtClean="0"/>
              <a:t>: D. Kumar</a:t>
            </a:r>
          </a:p>
          <a:p>
            <a:pPr marL="0" indent="0">
              <a:lnSpc>
                <a:spcPct val="110000"/>
              </a:lnSpc>
              <a:buNone/>
            </a:pPr>
            <a:r>
              <a:rPr lang="en-US" sz="1800" dirty="0" smtClean="0">
                <a:solidFill>
                  <a:srgbClr val="0070C0"/>
                </a:solidFill>
              </a:rPr>
              <a:t>Howard University</a:t>
            </a:r>
            <a:r>
              <a:rPr lang="en-US" sz="1800" dirty="0" smtClean="0"/>
              <a:t>: C. Liu</a:t>
            </a:r>
          </a:p>
          <a:p>
            <a:pPr marL="0" indent="0">
              <a:lnSpc>
                <a:spcPct val="110000"/>
              </a:lnSpc>
              <a:buNone/>
            </a:pPr>
            <a:r>
              <a:rPr lang="en-US" sz="1800" dirty="0" smtClean="0">
                <a:solidFill>
                  <a:srgbClr val="0070C0"/>
                </a:solidFill>
              </a:rPr>
              <a:t>MIT</a:t>
            </a:r>
            <a:r>
              <a:rPr lang="en-US" sz="1800" dirty="0" smtClean="0"/>
              <a:t>: </a:t>
            </a:r>
            <a:r>
              <a:rPr lang="en-US" sz="1800" dirty="0" smtClean="0">
                <a:solidFill>
                  <a:schemeClr val="accent1"/>
                </a:solidFill>
              </a:rPr>
              <a:t>M. Sudan (co-PI)</a:t>
            </a:r>
          </a:p>
          <a:p>
            <a:pPr marL="0" indent="0">
              <a:lnSpc>
                <a:spcPct val="110000"/>
              </a:lnSpc>
              <a:buNone/>
            </a:pPr>
            <a:r>
              <a:rPr lang="en-US" sz="1800" dirty="0" smtClean="0">
                <a:solidFill>
                  <a:srgbClr val="0070C0"/>
                </a:solidFill>
              </a:rPr>
              <a:t>Purdue University </a:t>
            </a:r>
            <a:r>
              <a:rPr lang="en-US" sz="1800" dirty="0" smtClean="0"/>
              <a:t>(lead): </a:t>
            </a:r>
            <a:r>
              <a:rPr lang="en-US" sz="1800" dirty="0" smtClean="0">
                <a:solidFill>
                  <a:schemeClr val="accent1"/>
                </a:solidFill>
              </a:rPr>
              <a:t>W. Szpankowski (PI)</a:t>
            </a:r>
          </a:p>
          <a:p>
            <a:pPr marL="0" indent="0">
              <a:lnSpc>
                <a:spcPct val="110000"/>
              </a:lnSpc>
              <a:buNone/>
            </a:pPr>
            <a:r>
              <a:rPr lang="en-US" sz="1800" dirty="0" smtClean="0">
                <a:solidFill>
                  <a:srgbClr val="0070C0"/>
                </a:solidFill>
              </a:rPr>
              <a:t>Princeton University</a:t>
            </a:r>
            <a:r>
              <a:rPr lang="en-US" sz="1800" dirty="0" smtClean="0"/>
              <a:t>: </a:t>
            </a:r>
            <a:r>
              <a:rPr lang="en-US" sz="1800" dirty="0" smtClean="0">
                <a:solidFill>
                  <a:schemeClr val="accent1"/>
                </a:solidFill>
              </a:rPr>
              <a:t>S. Verdu (co-PI)</a:t>
            </a:r>
          </a:p>
          <a:p>
            <a:pPr marL="0" indent="0">
              <a:lnSpc>
                <a:spcPct val="110000"/>
              </a:lnSpc>
              <a:buNone/>
            </a:pPr>
            <a:r>
              <a:rPr lang="en-US" sz="1800" dirty="0" smtClean="0">
                <a:solidFill>
                  <a:srgbClr val="0070C0"/>
                </a:solidFill>
              </a:rPr>
              <a:t>Stanford University</a:t>
            </a:r>
            <a:r>
              <a:rPr lang="en-US" sz="1800" dirty="0" smtClean="0"/>
              <a:t>: </a:t>
            </a:r>
            <a:r>
              <a:rPr lang="en-US" sz="1800" dirty="0" smtClean="0">
                <a:solidFill>
                  <a:schemeClr val="accent1"/>
                </a:solidFill>
              </a:rPr>
              <a:t>A. Goldsmith (co-PI)</a:t>
            </a:r>
          </a:p>
          <a:p>
            <a:pPr marL="0" indent="0">
              <a:lnSpc>
                <a:spcPct val="110000"/>
              </a:lnSpc>
              <a:buNone/>
            </a:pPr>
            <a:r>
              <a:rPr lang="en-US" sz="1800" dirty="0" smtClean="0">
                <a:solidFill>
                  <a:srgbClr val="0070C0"/>
                </a:solidFill>
              </a:rPr>
              <a:t>University of California, Berkeley</a:t>
            </a:r>
            <a:r>
              <a:rPr lang="en-US" sz="1800" dirty="0" smtClean="0"/>
              <a:t>: </a:t>
            </a:r>
            <a:r>
              <a:rPr lang="en-US" sz="1800" dirty="0" smtClean="0">
                <a:solidFill>
                  <a:schemeClr val="accent1"/>
                </a:solidFill>
              </a:rPr>
              <a:t>Bin Yu (co-PI)</a:t>
            </a:r>
          </a:p>
          <a:p>
            <a:pPr marL="0" indent="0">
              <a:lnSpc>
                <a:spcPct val="110000"/>
              </a:lnSpc>
              <a:buNone/>
            </a:pPr>
            <a:r>
              <a:rPr lang="en-US" sz="1800" dirty="0" smtClean="0">
                <a:solidFill>
                  <a:srgbClr val="0070C0"/>
                </a:solidFill>
              </a:rPr>
              <a:t>University of California, San Diego</a:t>
            </a:r>
            <a:r>
              <a:rPr lang="en-US" sz="1800" dirty="0" smtClean="0"/>
              <a:t>: S. Subramaniam</a:t>
            </a:r>
          </a:p>
          <a:p>
            <a:pPr marL="0" indent="0">
              <a:lnSpc>
                <a:spcPct val="110000"/>
              </a:lnSpc>
              <a:buNone/>
            </a:pPr>
            <a:r>
              <a:rPr lang="en-US" sz="1800" dirty="0" smtClean="0">
                <a:solidFill>
                  <a:srgbClr val="0070C0"/>
                </a:solidFill>
              </a:rPr>
              <a:t>University of Illinois, Urbana-Champaign</a:t>
            </a:r>
            <a:r>
              <a:rPr lang="en-US" sz="1800" dirty="0" smtClean="0"/>
              <a:t>: P.R. Kumar</a:t>
            </a:r>
          </a:p>
          <a:p>
            <a:pPr marL="0" indent="0">
              <a:lnSpc>
                <a:spcPct val="110000"/>
              </a:lnSpc>
              <a:buNone/>
            </a:pPr>
            <a:endParaRPr lang="en-US" sz="1800" dirty="0" smtClean="0">
              <a:solidFill>
                <a:schemeClr val="accent5">
                  <a:lumMod val="75000"/>
                </a:schemeClr>
              </a:solidFill>
            </a:endParaRPr>
          </a:p>
          <a:p>
            <a:pPr marL="0" indent="0">
              <a:lnSpc>
                <a:spcPct val="110000"/>
              </a:lnSpc>
              <a:buNone/>
            </a:pPr>
            <a:r>
              <a:rPr lang="en-US" sz="1800" smtClean="0">
                <a:solidFill>
                  <a:srgbClr val="0070C0"/>
                </a:solidFill>
              </a:rPr>
              <a:t>National/Foreign Academies: </a:t>
            </a:r>
            <a:r>
              <a:rPr lang="en-US" sz="1800" smtClean="0"/>
              <a:t>Cover, Lynch, Flajolet, </a:t>
            </a:r>
            <a:br>
              <a:rPr lang="en-US" sz="1800" smtClean="0"/>
            </a:br>
            <a:r>
              <a:rPr lang="en-US" sz="1800" smtClean="0"/>
              <a:t>Fung, Janson, Kumar, Ramkrishna, Rice, Rivest, Shor, </a:t>
            </a:r>
            <a:br>
              <a:rPr lang="en-US" sz="1800" smtClean="0"/>
            </a:br>
            <a:r>
              <a:rPr lang="en-US" sz="1800" smtClean="0"/>
              <a:t>Sims, Verdu, Ziv;</a:t>
            </a:r>
          </a:p>
          <a:p>
            <a:pPr marL="0" indent="0">
              <a:lnSpc>
                <a:spcPct val="110000"/>
              </a:lnSpc>
              <a:buNone/>
            </a:pPr>
            <a:r>
              <a:rPr lang="en-US" sz="1800" smtClean="0">
                <a:solidFill>
                  <a:srgbClr val="0070C0"/>
                </a:solidFill>
              </a:rPr>
              <a:t>Turing </a:t>
            </a:r>
            <a:r>
              <a:rPr lang="en-US" sz="1800" dirty="0" smtClean="0">
                <a:solidFill>
                  <a:srgbClr val="0070C0"/>
                </a:solidFill>
              </a:rPr>
              <a:t>Award</a:t>
            </a:r>
            <a:r>
              <a:rPr lang="en-US" sz="1800" smtClean="0">
                <a:solidFill>
                  <a:srgbClr val="0070C0"/>
                </a:solidFill>
              </a:rPr>
              <a:t>: </a:t>
            </a:r>
            <a:r>
              <a:rPr lang="en-US" sz="1800" smtClean="0"/>
              <a:t>Rivest</a:t>
            </a:r>
            <a:endParaRPr lang="en-US" sz="1800" dirty="0" smtClean="0"/>
          </a:p>
          <a:p>
            <a:pPr marL="0" indent="0">
              <a:lnSpc>
                <a:spcPct val="110000"/>
              </a:lnSpc>
              <a:buNone/>
            </a:pPr>
            <a:r>
              <a:rPr lang="en-US" sz="1800" dirty="0" smtClean="0">
                <a:solidFill>
                  <a:srgbClr val="0070C0"/>
                </a:solidFill>
              </a:rPr>
              <a:t>Shannon Award: </a:t>
            </a:r>
            <a:r>
              <a:rPr lang="en-US" sz="1800" dirty="0" smtClean="0"/>
              <a:t>Cover, Verdu, Ziv;</a:t>
            </a:r>
          </a:p>
          <a:p>
            <a:pPr marL="0" indent="0">
              <a:lnSpc>
                <a:spcPct val="110000"/>
              </a:lnSpc>
              <a:buNone/>
            </a:pPr>
            <a:r>
              <a:rPr lang="en-US" sz="1800" dirty="0" smtClean="0">
                <a:solidFill>
                  <a:srgbClr val="0070C0"/>
                </a:solidFill>
              </a:rPr>
              <a:t>Nevanlinna Prize: </a:t>
            </a:r>
            <a:r>
              <a:rPr lang="en-US" sz="1800" dirty="0" smtClean="0"/>
              <a:t>Sudan, Shor</a:t>
            </a:r>
          </a:p>
          <a:p>
            <a:pPr marL="0" indent="0">
              <a:lnSpc>
                <a:spcPct val="110000"/>
              </a:lnSpc>
              <a:buNone/>
            </a:pPr>
            <a:endParaRPr lang="en-US" sz="2000" dirty="0" smtClean="0"/>
          </a:p>
          <a:p>
            <a:pPr marL="0" indent="0">
              <a:lnSpc>
                <a:spcPct val="110000"/>
              </a:lnSpc>
              <a:buNone/>
            </a:pPr>
            <a:endParaRPr lang="en-US" sz="2000" dirty="0"/>
          </a:p>
        </p:txBody>
      </p:sp>
      <p:pic>
        <p:nvPicPr>
          <p:cNvPr id="4" name="Picture 23" descr="Wojciech Szpankowski">
            <a:hlinkClick r:id="rId3"/>
          </p:cNvPr>
          <p:cNvPicPr>
            <a:picLocks noChangeAspect="1" noChangeArrowheads="1"/>
          </p:cNvPicPr>
          <p:nvPr/>
        </p:nvPicPr>
        <p:blipFill>
          <a:blip r:embed="rId4" cstate="print"/>
          <a:srcRect t="6331" b="18687"/>
          <a:stretch>
            <a:fillRect/>
          </a:stretch>
        </p:blipFill>
        <p:spPr bwMode="auto">
          <a:xfrm>
            <a:off x="7851676" y="956930"/>
            <a:ext cx="914400" cy="1010093"/>
          </a:xfrm>
          <a:prstGeom prst="rect">
            <a:avLst/>
          </a:prstGeom>
          <a:ln>
            <a:noFill/>
          </a:ln>
          <a:effectLst>
            <a:outerShdw blurRad="292100" dist="139700" dir="2700000" algn="tl" rotWithShape="0">
              <a:srgbClr val="333333">
                <a:alpha val="65000"/>
              </a:srgbClr>
            </a:outerShdw>
          </a:effectLst>
        </p:spPr>
      </p:pic>
      <p:pic>
        <p:nvPicPr>
          <p:cNvPr id="5" name="Picture 2" descr="http://www-ee.stanford.edu/~andrea/AGoldsmith.jpg"/>
          <p:cNvPicPr>
            <a:picLocks noChangeAspect="1" noChangeArrowheads="1"/>
          </p:cNvPicPr>
          <p:nvPr/>
        </p:nvPicPr>
        <p:blipFill>
          <a:blip r:embed="rId5" cstate="print"/>
          <a:srcRect r="-5575" b="-5575"/>
          <a:stretch>
            <a:fillRect/>
          </a:stretch>
        </p:blipFill>
        <p:spPr bwMode="auto">
          <a:xfrm>
            <a:off x="7868104" y="2041454"/>
            <a:ext cx="956930" cy="1022414"/>
          </a:xfrm>
          <a:prstGeom prst="rect">
            <a:avLst/>
          </a:prstGeom>
          <a:ln>
            <a:noFill/>
          </a:ln>
          <a:effectLst>
            <a:outerShdw blurRad="292100" dist="139700" dir="2700000" algn="tl" rotWithShape="0">
              <a:srgbClr val="333333">
                <a:alpha val="65000"/>
              </a:srgbClr>
            </a:outerShdw>
          </a:effectLst>
        </p:spPr>
      </p:pic>
      <p:pic>
        <p:nvPicPr>
          <p:cNvPr id="6" name="Picture 5" descr="http://people.csail.mit.edu/madhu/img/Mugshot-08-comp.jpg">
            <a:hlinkClick r:id="rId6"/>
          </p:cNvPr>
          <p:cNvPicPr>
            <a:picLocks noChangeAspect="1"/>
          </p:cNvPicPr>
          <p:nvPr/>
        </p:nvPicPr>
        <p:blipFill>
          <a:blip r:embed="rId7" cstate="print"/>
          <a:stretch>
            <a:fillRect/>
          </a:stretch>
        </p:blipFill>
        <p:spPr bwMode="auto">
          <a:xfrm>
            <a:off x="7856406" y="3088760"/>
            <a:ext cx="914400" cy="960273"/>
          </a:xfrm>
          <a:prstGeom prst="rect">
            <a:avLst/>
          </a:prstGeom>
          <a:ln>
            <a:noFill/>
          </a:ln>
          <a:effectLst>
            <a:outerShdw blurRad="292100" dist="139700" dir="2700000" algn="tl" rotWithShape="0">
              <a:srgbClr val="333333">
                <a:alpha val="65000"/>
              </a:srgbClr>
            </a:outerShdw>
          </a:effectLst>
        </p:spPr>
      </p:pic>
      <p:pic>
        <p:nvPicPr>
          <p:cNvPr id="7" name="Picture 6" descr="Sergio Verdú"/>
          <p:cNvPicPr>
            <a:picLocks noChangeAspect="1"/>
          </p:cNvPicPr>
          <p:nvPr/>
        </p:nvPicPr>
        <p:blipFill>
          <a:blip r:embed="rId8" cstate="print"/>
          <a:srcRect b="3038"/>
          <a:stretch>
            <a:fillRect/>
          </a:stretch>
        </p:blipFill>
        <p:spPr bwMode="auto">
          <a:xfrm>
            <a:off x="7863268" y="4136066"/>
            <a:ext cx="914400" cy="1105785"/>
          </a:xfrm>
          <a:prstGeom prst="rect">
            <a:avLst/>
          </a:prstGeom>
          <a:ln>
            <a:noFill/>
          </a:ln>
          <a:effectLst>
            <a:outerShdw blurRad="292100" dist="139700" dir="2700000" algn="tl" rotWithShape="0">
              <a:srgbClr val="333333">
                <a:alpha val="65000"/>
              </a:srgbClr>
            </a:outerShdw>
          </a:effectLst>
        </p:spPr>
      </p:pic>
      <p:pic>
        <p:nvPicPr>
          <p:cNvPr id="8" name="Picture 7" descr="http://www.stat.berkeley.edu/~binyu/Site/Welcome_files/Yu_Bin.jpg"/>
          <p:cNvPicPr>
            <a:picLocks noChangeAspect="1"/>
          </p:cNvPicPr>
          <p:nvPr/>
        </p:nvPicPr>
        <p:blipFill>
          <a:blip r:embed="rId9" cstate="print">
            <a:lum bright="30000" contrast="34000"/>
          </a:blip>
          <a:stretch>
            <a:fillRect/>
          </a:stretch>
        </p:blipFill>
        <p:spPr bwMode="auto">
          <a:xfrm>
            <a:off x="7897619" y="5390708"/>
            <a:ext cx="914400" cy="980765"/>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6401930" y="5849309"/>
            <a:ext cx="1371600" cy="523220"/>
          </a:xfrm>
          <a:prstGeom prst="rect">
            <a:avLst/>
          </a:prstGeom>
          <a:noFill/>
        </p:spPr>
        <p:txBody>
          <a:bodyPr wrap="none">
            <a:spAutoFit/>
          </a:bodyPr>
          <a:lstStyle/>
          <a:p>
            <a:pPr lvl="0" algn="r" fontAlgn="base">
              <a:spcBef>
                <a:spcPct val="0"/>
              </a:spcBef>
              <a:spcAft>
                <a:spcPct val="0"/>
              </a:spcAft>
            </a:pPr>
            <a:r>
              <a:rPr lang="en-US" sz="1400" smtClean="0"/>
              <a:t>Bin </a:t>
            </a:r>
            <a:r>
              <a:rPr lang="en-US" sz="1400" smtClean="0"/>
              <a:t>Yu</a:t>
            </a:r>
            <a:r>
              <a:rPr lang="en-US" sz="1400" smtClean="0"/>
              <a:t>, </a:t>
            </a:r>
            <a:r>
              <a:rPr lang="en-US" sz="1400" smtClean="0"/>
              <a:t/>
            </a:r>
            <a:br>
              <a:rPr lang="en-US" sz="1400" smtClean="0"/>
            </a:br>
            <a:r>
              <a:rPr lang="en-US" sz="1400" smtClean="0"/>
              <a:t> </a:t>
            </a:r>
            <a:r>
              <a:rPr lang="en-US" sz="1400" i="1" smtClean="0"/>
              <a:t>U.C</a:t>
            </a:r>
            <a:r>
              <a:rPr lang="en-US" sz="1400" i="1" smtClean="0"/>
              <a:t>. Berkeley</a:t>
            </a:r>
            <a:endParaRPr lang="en-US" sz="1400" i="1" dirty="0" smtClean="0">
              <a:latin typeface="Arial" pitchFamily="34" charset="0"/>
            </a:endParaRPr>
          </a:p>
        </p:txBody>
      </p:sp>
      <p:sp>
        <p:nvSpPr>
          <p:cNvPr id="12" name="Rectangle 11"/>
          <p:cNvSpPr/>
          <p:nvPr/>
        </p:nvSpPr>
        <p:spPr>
          <a:xfrm>
            <a:off x="6503888" y="4747067"/>
            <a:ext cx="1269642" cy="523220"/>
          </a:xfrm>
          <a:prstGeom prst="rect">
            <a:avLst/>
          </a:prstGeom>
          <a:noFill/>
        </p:spPr>
        <p:txBody>
          <a:bodyPr wrap="none">
            <a:spAutoFit/>
          </a:bodyPr>
          <a:lstStyle/>
          <a:p>
            <a:pPr algn="r" fontAlgn="base">
              <a:spcBef>
                <a:spcPct val="0"/>
              </a:spcBef>
              <a:spcAft>
                <a:spcPct val="0"/>
              </a:spcAft>
            </a:pPr>
            <a:r>
              <a:rPr lang="en-US" sz="1400" i="1" smtClean="0">
                <a:latin typeface="Arial" pitchFamily="34" charset="0"/>
                <a:cs typeface="Arial" pitchFamily="34" charset="0"/>
              </a:rPr>
              <a:t>Sergio </a:t>
            </a:r>
            <a:r>
              <a:rPr lang="en-US" sz="1400" i="1" smtClean="0">
                <a:latin typeface="Arial" pitchFamily="34" charset="0"/>
                <a:cs typeface="Arial" pitchFamily="34" charset="0"/>
              </a:rPr>
              <a:t>Verdú</a:t>
            </a:r>
            <a:r>
              <a:rPr lang="en-US" sz="1400" i="1" smtClean="0">
                <a:latin typeface="Arial" pitchFamily="34" charset="0"/>
                <a:cs typeface="Arial" pitchFamily="34" charset="0"/>
              </a:rPr>
              <a:t>,</a:t>
            </a:r>
            <a:br>
              <a:rPr lang="en-US" sz="1400" i="1" smtClean="0">
                <a:latin typeface="Arial" pitchFamily="34" charset="0"/>
                <a:cs typeface="Arial" pitchFamily="34" charset="0"/>
              </a:rPr>
            </a:br>
            <a:r>
              <a:rPr lang="en-US" sz="1400" i="1" smtClean="0"/>
              <a:t>Princeton</a:t>
            </a:r>
            <a:endParaRPr lang="en-US" sz="1400" i="1" smtClean="0"/>
          </a:p>
        </p:txBody>
      </p:sp>
      <p:sp>
        <p:nvSpPr>
          <p:cNvPr id="14" name="Rectangle 13"/>
          <p:cNvSpPr/>
          <p:nvPr/>
        </p:nvSpPr>
        <p:spPr>
          <a:xfrm>
            <a:off x="6425084" y="3559767"/>
            <a:ext cx="1348446" cy="523220"/>
          </a:xfrm>
          <a:prstGeom prst="rect">
            <a:avLst/>
          </a:prstGeom>
          <a:noFill/>
        </p:spPr>
        <p:txBody>
          <a:bodyPr wrap="none">
            <a:spAutoFit/>
          </a:bodyPr>
          <a:lstStyle/>
          <a:p>
            <a:pPr algn="r" fontAlgn="base">
              <a:spcBef>
                <a:spcPct val="0"/>
              </a:spcBef>
              <a:spcAft>
                <a:spcPct val="0"/>
              </a:spcAft>
            </a:pPr>
            <a:r>
              <a:rPr lang="en-US" sz="1400" smtClean="0">
                <a:latin typeface="Arial" pitchFamily="34" charset="0"/>
                <a:cs typeface="Arial" pitchFamily="34" charset="0"/>
              </a:rPr>
              <a:t>Madhu Sudan,</a:t>
            </a:r>
            <a:br>
              <a:rPr lang="en-US" sz="1400" smtClean="0">
                <a:latin typeface="Arial" pitchFamily="34" charset="0"/>
                <a:cs typeface="Arial" pitchFamily="34" charset="0"/>
              </a:rPr>
            </a:br>
            <a:r>
              <a:rPr lang="en-US" sz="1400" i="1" smtClean="0"/>
              <a:t>MIT</a:t>
            </a:r>
            <a:endParaRPr lang="en-US" sz="1400" i="1" smtClean="0"/>
          </a:p>
        </p:txBody>
      </p:sp>
      <p:sp>
        <p:nvSpPr>
          <p:cNvPr id="19" name="Rectangle 18"/>
          <p:cNvSpPr/>
          <p:nvPr/>
        </p:nvSpPr>
        <p:spPr>
          <a:xfrm>
            <a:off x="5754080" y="2548270"/>
            <a:ext cx="1993392" cy="467833"/>
          </a:xfrm>
          <a:prstGeom prst="rect">
            <a:avLst/>
          </a:prstGeom>
          <a:solidFill>
            <a:srgbClr val="00C057">
              <a:alpha val="10000"/>
            </a:srgbClr>
          </a:solidFill>
          <a:ln>
            <a:noFill/>
          </a:ln>
          <a:effectLst>
            <a:outerShdw blurRad="76200" dir="8460000" sx="121000" sy="121000" algn="tl" rotWithShape="0">
              <a:prstClr val="black">
                <a:alpha val="9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081832" y="2542585"/>
            <a:ext cx="1691698" cy="523220"/>
          </a:xfrm>
          <a:prstGeom prst="rect">
            <a:avLst/>
          </a:prstGeom>
          <a:noFill/>
        </p:spPr>
        <p:txBody>
          <a:bodyPr wrap="square">
            <a:spAutoFit/>
          </a:bodyPr>
          <a:lstStyle/>
          <a:p>
            <a:pPr algn="r" fontAlgn="base">
              <a:spcBef>
                <a:spcPct val="0"/>
              </a:spcBef>
              <a:spcAft>
                <a:spcPct val="0"/>
              </a:spcAft>
            </a:pPr>
            <a:r>
              <a:rPr lang="en-US" sz="1400" smtClean="0">
                <a:latin typeface="Arial" pitchFamily="34" charset="0"/>
                <a:cs typeface="Arial" pitchFamily="34" charset="0"/>
              </a:rPr>
              <a:t>Andrea Goldsmith,</a:t>
            </a:r>
            <a:br>
              <a:rPr lang="en-US" sz="1400" smtClean="0">
                <a:latin typeface="Arial" pitchFamily="34" charset="0"/>
                <a:cs typeface="Arial" pitchFamily="34" charset="0"/>
              </a:rPr>
            </a:br>
            <a:r>
              <a:rPr lang="en-US" sz="1400" i="1" smtClean="0"/>
              <a:t>Stanford</a:t>
            </a:r>
            <a:endParaRPr lang="en-US" sz="1400" i="1" smtClean="0"/>
          </a:p>
        </p:txBody>
      </p:sp>
      <p:sp>
        <p:nvSpPr>
          <p:cNvPr id="23" name="Rectangle 22"/>
          <p:cNvSpPr/>
          <p:nvPr/>
        </p:nvSpPr>
        <p:spPr>
          <a:xfrm>
            <a:off x="5794755" y="1488558"/>
            <a:ext cx="1996084" cy="467833"/>
          </a:xfrm>
          <a:prstGeom prst="rect">
            <a:avLst/>
          </a:prstGeom>
          <a:solidFill>
            <a:srgbClr val="00C057">
              <a:alpha val="10000"/>
            </a:srgbClr>
          </a:solidFill>
          <a:ln>
            <a:noFill/>
          </a:ln>
          <a:effectLst>
            <a:outerShdw blurRad="76200" dir="8460000" sx="121000" sy="121000" algn="tl" rotWithShape="0">
              <a:prstClr val="black">
                <a:alpha val="9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703855" y="1458062"/>
            <a:ext cx="2069675" cy="523220"/>
          </a:xfrm>
          <a:prstGeom prst="rect">
            <a:avLst/>
          </a:prstGeom>
        </p:spPr>
        <p:txBody>
          <a:bodyPr wrap="square">
            <a:spAutoFit/>
          </a:bodyPr>
          <a:lstStyle/>
          <a:p>
            <a:pPr algn="r"/>
            <a:r>
              <a:rPr lang="en-US" sz="1400" smtClean="0">
                <a:latin typeface="Arial" pitchFamily="34" charset="0"/>
                <a:ea typeface="Calibri" pitchFamily="34" charset="0"/>
                <a:cs typeface="Arial" pitchFamily="34" charset="0"/>
              </a:rPr>
              <a:t>Wojciech Szpankowski</a:t>
            </a:r>
            <a:r>
              <a:rPr lang="en-US" sz="1400" smtClean="0">
                <a:latin typeface="Arial" pitchFamily="34" charset="0"/>
                <a:ea typeface="Calibri" pitchFamily="34" charset="0"/>
                <a:cs typeface="Arial" pitchFamily="34" charset="0"/>
              </a:rPr>
              <a:t>, </a:t>
            </a:r>
            <a:endParaRPr lang="en-US" sz="1400" smtClean="0">
              <a:latin typeface="Arial" pitchFamily="34" charset="0"/>
              <a:ea typeface="Calibri" pitchFamily="34" charset="0"/>
              <a:cs typeface="Arial" pitchFamily="34" charset="0"/>
            </a:endParaRPr>
          </a:p>
          <a:p>
            <a:pPr algn="r"/>
            <a:r>
              <a:rPr lang="en-US" sz="1400" i="1" smtClean="0">
                <a:latin typeface="Arial" pitchFamily="34" charset="0"/>
                <a:ea typeface="Calibri" pitchFamily="34" charset="0"/>
                <a:cs typeface="Arial" pitchFamily="34" charset="0"/>
              </a:rPr>
              <a:t>Purdue</a:t>
            </a:r>
            <a:endParaRPr lang="en-US" sz="1400" i="1"/>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Shannon’s approach</a:t>
            </a:r>
            <a:endParaRPr lang="en-US" dirty="0"/>
          </a:p>
        </p:txBody>
      </p:sp>
      <p:sp>
        <p:nvSpPr>
          <p:cNvPr id="3" name="Content Placeholder 2"/>
          <p:cNvSpPr>
            <a:spLocks noGrp="1"/>
          </p:cNvSpPr>
          <p:nvPr>
            <p:ph idx="1"/>
          </p:nvPr>
        </p:nvSpPr>
        <p:spPr>
          <a:xfrm>
            <a:off x="457200" y="2255837"/>
            <a:ext cx="8229600" cy="4221163"/>
          </a:xfrm>
        </p:spPr>
        <p:txBody>
          <a:bodyPr/>
          <a:lstStyle/>
          <a:p>
            <a:r>
              <a:rPr lang="en-US" dirty="0" smtClean="0"/>
              <a:t>Formulation of problem</a:t>
            </a:r>
          </a:p>
          <a:p>
            <a:r>
              <a:rPr lang="en-US" dirty="0" smtClean="0"/>
              <a:t>Explore fundamental limits</a:t>
            </a:r>
          </a:p>
          <a:p>
            <a:r>
              <a:rPr lang="en-US" dirty="0" smtClean="0"/>
              <a:t>Develop theoretical tools</a:t>
            </a:r>
          </a:p>
          <a:p>
            <a:r>
              <a:rPr lang="en-US" dirty="0" smtClean="0"/>
              <a:t>Provide architectural guidance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 of people in team</a:t>
            </a:r>
            <a:endParaRPr lang="en-US" dirty="0"/>
          </a:p>
        </p:txBody>
      </p:sp>
      <p:sp>
        <p:nvSpPr>
          <p:cNvPr id="3" name="Content Placeholder 2"/>
          <p:cNvSpPr>
            <a:spLocks noGrp="1"/>
          </p:cNvSpPr>
          <p:nvPr>
            <p:ph idx="1"/>
          </p:nvPr>
        </p:nvSpPr>
        <p:spPr>
          <a:xfrm>
            <a:off x="457200" y="2027237"/>
            <a:ext cx="8229600" cy="4221163"/>
          </a:xfrm>
        </p:spPr>
        <p:txBody>
          <a:bodyPr>
            <a:normAutofit/>
          </a:bodyPr>
          <a:lstStyle/>
          <a:p>
            <a:pPr marL="342900" lvl="1" indent="-342900">
              <a:buClr>
                <a:srgbClr val="00B050"/>
              </a:buClr>
              <a:buFont typeface="Arial" pitchFamily="34" charset="0"/>
              <a:buChar char="•"/>
            </a:pPr>
            <a:r>
              <a:rPr lang="en-US" sz="3200" dirty="0" smtClean="0"/>
              <a:t>The cut set bound</a:t>
            </a:r>
          </a:p>
          <a:p>
            <a:r>
              <a:rPr lang="en-US" dirty="0" smtClean="0"/>
              <a:t>Multi-user detection and estimation</a:t>
            </a:r>
          </a:p>
          <a:p>
            <a:r>
              <a:rPr lang="en-US" dirty="0" smtClean="0"/>
              <a:t>Information flow through queueing processes</a:t>
            </a:r>
          </a:p>
          <a:p>
            <a:r>
              <a:rPr lang="en-US" dirty="0" smtClean="0"/>
              <a:t>Deterministic abstractions of networks</a:t>
            </a:r>
          </a:p>
          <a:p>
            <a:r>
              <a:rPr lang="en-US" dirty="0" smtClean="0"/>
              <a:t>Diversity and multiplexing in MIMO</a:t>
            </a:r>
          </a:p>
          <a:p>
            <a:r>
              <a:rPr lang="en-US" smtClean="0"/>
              <a:t>. . . </a:t>
            </a:r>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Several themes and problems …</a:t>
            </a:r>
            <a:endParaRPr lang="en-US" dirty="0"/>
          </a:p>
        </p:txBody>
      </p:sp>
      <p:sp>
        <p:nvSpPr>
          <p:cNvPr id="3" name="Content Placeholder 2"/>
          <p:cNvSpPr>
            <a:spLocks noGrp="1"/>
          </p:cNvSpPr>
          <p:nvPr>
            <p:ph idx="1"/>
          </p:nvPr>
        </p:nvSpPr>
        <p:spPr>
          <a:xfrm>
            <a:off x="241608" y="1849245"/>
            <a:ext cx="8768576" cy="4306229"/>
          </a:xfrm>
        </p:spPr>
        <p:txBody>
          <a:bodyPr>
            <a:noAutofit/>
          </a:bodyPr>
          <a:lstStyle/>
          <a:p>
            <a:pPr>
              <a:spcAft>
                <a:spcPts val="1200"/>
              </a:spcAft>
            </a:pPr>
            <a:r>
              <a:rPr lang="en-US" sz="2400" dirty="0" smtClean="0"/>
              <a:t>Abstraction of the wireless physical layer which captures important PHY layer advances (cooperation, MIMO, beamforming, etc) in the right way for networks</a:t>
            </a:r>
          </a:p>
          <a:p>
            <a:pPr>
              <a:spcAft>
                <a:spcPts val="1200"/>
              </a:spcAft>
            </a:pPr>
            <a:r>
              <a:rPr lang="en-US" sz="2400" dirty="0" smtClean="0"/>
              <a:t>Efficient distributed resource allocation for wireless networks</a:t>
            </a:r>
          </a:p>
          <a:p>
            <a:pPr>
              <a:spcAft>
                <a:spcPts val="1200"/>
              </a:spcAft>
            </a:pPr>
            <a:r>
              <a:rPr lang="en-US" sz="2400" dirty="0" smtClean="0"/>
              <a:t>Multidimensional network QoS: Throughput, latency, reliability, security, robustness</a:t>
            </a:r>
          </a:p>
          <a:p>
            <a:pPr>
              <a:spcAft>
                <a:spcPts val="1200"/>
              </a:spcAft>
            </a:pPr>
            <a:r>
              <a:rPr lang="en-US" sz="2400" dirty="0" smtClean="0"/>
              <a:t>Information fusion and network information processing</a:t>
            </a:r>
          </a:p>
          <a:p>
            <a:pPr>
              <a:spcAft>
                <a:spcPts val="1200"/>
              </a:spcAft>
            </a:pPr>
            <a:r>
              <a:rPr lang="en-US" sz="2400" smtClean="0"/>
              <a:t>. . . </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Rectangle 193"/>
          <p:cNvSpPr/>
          <p:nvPr/>
        </p:nvSpPr>
        <p:spPr>
          <a:xfrm>
            <a:off x="5386039" y="1795346"/>
            <a:ext cx="3568390" cy="238636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A theory of time-based QoS</a:t>
            </a:r>
            <a:endParaRPr lang="en-US" dirty="0"/>
          </a:p>
        </p:txBody>
      </p:sp>
      <p:sp>
        <p:nvSpPr>
          <p:cNvPr id="3" name="Content Placeholder 2"/>
          <p:cNvSpPr>
            <a:spLocks noGrp="1"/>
          </p:cNvSpPr>
          <p:nvPr>
            <p:ph idx="1"/>
          </p:nvPr>
        </p:nvSpPr>
        <p:spPr>
          <a:xfrm>
            <a:off x="457199" y="1676400"/>
            <a:ext cx="4984595" cy="5181600"/>
          </a:xfrm>
        </p:spPr>
        <p:txBody>
          <a:bodyPr>
            <a:normAutofit fontScale="92500" lnSpcReduction="10000"/>
          </a:bodyPr>
          <a:lstStyle/>
          <a:p>
            <a:r>
              <a:rPr lang="en-US" sz="2800" dirty="0" smtClean="0"/>
              <a:t>How to transport information across an unreliable wireless network with bounded delays and specified throughput reliabilities?</a:t>
            </a:r>
          </a:p>
          <a:p>
            <a:r>
              <a:rPr lang="en-US" sz="2800" dirty="0" smtClean="0"/>
              <a:t>Recent progress on collocated case</a:t>
            </a:r>
          </a:p>
          <a:p>
            <a:pPr lvl="1"/>
            <a:r>
              <a:rPr lang="en-US" altLang="zh-TW" sz="2400" dirty="0" smtClean="0">
                <a:ea typeface="新細明體" pitchFamily="-112" charset="-120"/>
                <a:cs typeface="新細明體" pitchFamily="-112" charset="-120"/>
              </a:rPr>
              <a:t>fading channels</a:t>
            </a:r>
          </a:p>
          <a:p>
            <a:pPr lvl="1"/>
            <a:r>
              <a:rPr lang="en-US" altLang="zh-TW" sz="2400" dirty="0" smtClean="0">
                <a:ea typeface="新細明體" pitchFamily="-112" charset="-120"/>
                <a:cs typeface="新細明體" pitchFamily="-112" charset="-120"/>
              </a:rPr>
              <a:t>general arrivals</a:t>
            </a:r>
          </a:p>
          <a:p>
            <a:pPr lvl="1"/>
            <a:r>
              <a:rPr lang="en-US" altLang="zh-TW" sz="2400" dirty="0" smtClean="0">
                <a:ea typeface="新細明體" pitchFamily="-112" charset="-120"/>
                <a:cs typeface="新細明體" pitchFamily="-112" charset="-120"/>
              </a:rPr>
              <a:t>rate adaptation</a:t>
            </a:r>
          </a:p>
          <a:p>
            <a:pPr lvl="1"/>
            <a:r>
              <a:rPr lang="en-US" altLang="zh-TW" sz="2400" dirty="0" smtClean="0">
                <a:ea typeface="新細明體" pitchFamily="-112" charset="-120"/>
                <a:cs typeface="新細明體" pitchFamily="-112" charset="-120"/>
              </a:rPr>
              <a:t>client utilities, etc</a:t>
            </a:r>
          </a:p>
          <a:p>
            <a:pPr lvl="1"/>
            <a:r>
              <a:rPr lang="en-US" altLang="zh-TW" sz="2400" dirty="0" smtClean="0">
                <a:ea typeface="新細明體" pitchFamily="-112" charset="-120"/>
                <a:cs typeface="新細明體" pitchFamily="-112" charset="-120"/>
              </a:rPr>
              <a:t>admission control and scheduling</a:t>
            </a:r>
          </a:p>
          <a:p>
            <a:pPr lvl="1"/>
            <a:endParaRPr lang="en-US" sz="2400" dirty="0"/>
          </a:p>
        </p:txBody>
      </p:sp>
      <p:grpSp>
        <p:nvGrpSpPr>
          <p:cNvPr id="4" name="Group 56"/>
          <p:cNvGrpSpPr>
            <a:grpSpLocks/>
          </p:cNvGrpSpPr>
          <p:nvPr/>
        </p:nvGrpSpPr>
        <p:grpSpPr bwMode="auto">
          <a:xfrm>
            <a:off x="5559231" y="2359258"/>
            <a:ext cx="3165475" cy="1779587"/>
            <a:chOff x="80" y="1158"/>
            <a:chExt cx="1994" cy="1121"/>
          </a:xfrm>
        </p:grpSpPr>
        <p:grpSp>
          <p:nvGrpSpPr>
            <p:cNvPr id="5" name="Group 57"/>
            <p:cNvGrpSpPr>
              <a:grpSpLocks/>
            </p:cNvGrpSpPr>
            <p:nvPr/>
          </p:nvGrpSpPr>
          <p:grpSpPr bwMode="auto">
            <a:xfrm>
              <a:off x="80" y="1462"/>
              <a:ext cx="256" cy="277"/>
              <a:chOff x="80" y="1462"/>
              <a:chExt cx="256" cy="277"/>
            </a:xfrm>
          </p:grpSpPr>
          <p:sp>
            <p:nvSpPr>
              <p:cNvPr id="191" name="Oval 58"/>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92" name="Text Box 59"/>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7" name="Group 60"/>
            <p:cNvGrpSpPr>
              <a:grpSpLocks/>
            </p:cNvGrpSpPr>
            <p:nvPr/>
          </p:nvGrpSpPr>
          <p:grpSpPr bwMode="auto">
            <a:xfrm>
              <a:off x="158" y="1432"/>
              <a:ext cx="256" cy="277"/>
              <a:chOff x="80" y="1462"/>
              <a:chExt cx="256" cy="277"/>
            </a:xfrm>
          </p:grpSpPr>
          <p:sp>
            <p:nvSpPr>
              <p:cNvPr id="189" name="Oval 61"/>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90" name="Text Box 62"/>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8" name="Group 63"/>
            <p:cNvGrpSpPr>
              <a:grpSpLocks/>
            </p:cNvGrpSpPr>
            <p:nvPr/>
          </p:nvGrpSpPr>
          <p:grpSpPr bwMode="auto">
            <a:xfrm>
              <a:off x="240" y="1512"/>
              <a:ext cx="256" cy="277"/>
              <a:chOff x="80" y="1462"/>
              <a:chExt cx="256" cy="277"/>
            </a:xfrm>
          </p:grpSpPr>
          <p:sp>
            <p:nvSpPr>
              <p:cNvPr id="187" name="Oval 64"/>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88" name="Text Box 65"/>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9" name="Group 66"/>
            <p:cNvGrpSpPr>
              <a:grpSpLocks/>
            </p:cNvGrpSpPr>
            <p:nvPr/>
          </p:nvGrpSpPr>
          <p:grpSpPr bwMode="auto">
            <a:xfrm>
              <a:off x="334" y="1480"/>
              <a:ext cx="256" cy="277"/>
              <a:chOff x="80" y="1462"/>
              <a:chExt cx="256" cy="277"/>
            </a:xfrm>
          </p:grpSpPr>
          <p:sp>
            <p:nvSpPr>
              <p:cNvPr id="185" name="Oval 67"/>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86" name="Text Box 68"/>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10" name="Group 69"/>
            <p:cNvGrpSpPr>
              <a:grpSpLocks/>
            </p:cNvGrpSpPr>
            <p:nvPr/>
          </p:nvGrpSpPr>
          <p:grpSpPr bwMode="auto">
            <a:xfrm>
              <a:off x="368" y="1402"/>
              <a:ext cx="256" cy="277"/>
              <a:chOff x="80" y="1462"/>
              <a:chExt cx="256" cy="277"/>
            </a:xfrm>
          </p:grpSpPr>
          <p:sp>
            <p:nvSpPr>
              <p:cNvPr id="183" name="Oval 70"/>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84" name="Text Box 71"/>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11" name="Group 72"/>
            <p:cNvGrpSpPr>
              <a:grpSpLocks/>
            </p:cNvGrpSpPr>
            <p:nvPr/>
          </p:nvGrpSpPr>
          <p:grpSpPr bwMode="auto">
            <a:xfrm>
              <a:off x="436" y="1320"/>
              <a:ext cx="256" cy="277"/>
              <a:chOff x="80" y="1462"/>
              <a:chExt cx="256" cy="277"/>
            </a:xfrm>
          </p:grpSpPr>
          <p:sp>
            <p:nvSpPr>
              <p:cNvPr id="181" name="Oval 73"/>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82" name="Text Box 74"/>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12" name="Group 75"/>
            <p:cNvGrpSpPr>
              <a:grpSpLocks/>
            </p:cNvGrpSpPr>
            <p:nvPr/>
          </p:nvGrpSpPr>
          <p:grpSpPr bwMode="auto">
            <a:xfrm>
              <a:off x="538" y="1346"/>
              <a:ext cx="256" cy="277"/>
              <a:chOff x="80" y="1462"/>
              <a:chExt cx="256" cy="277"/>
            </a:xfrm>
          </p:grpSpPr>
          <p:sp>
            <p:nvSpPr>
              <p:cNvPr id="179" name="Oval 76"/>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80" name="Text Box 77"/>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13" name="Group 78"/>
            <p:cNvGrpSpPr>
              <a:grpSpLocks/>
            </p:cNvGrpSpPr>
            <p:nvPr/>
          </p:nvGrpSpPr>
          <p:grpSpPr bwMode="auto">
            <a:xfrm>
              <a:off x="654" y="1364"/>
              <a:ext cx="256" cy="277"/>
              <a:chOff x="80" y="1462"/>
              <a:chExt cx="256" cy="277"/>
            </a:xfrm>
          </p:grpSpPr>
          <p:sp>
            <p:nvSpPr>
              <p:cNvPr id="177" name="Oval 79"/>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78" name="Text Box 80"/>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14" name="Group 81"/>
            <p:cNvGrpSpPr>
              <a:grpSpLocks/>
            </p:cNvGrpSpPr>
            <p:nvPr/>
          </p:nvGrpSpPr>
          <p:grpSpPr bwMode="auto">
            <a:xfrm>
              <a:off x="720" y="1276"/>
              <a:ext cx="256" cy="277"/>
              <a:chOff x="80" y="1462"/>
              <a:chExt cx="256" cy="277"/>
            </a:xfrm>
          </p:grpSpPr>
          <p:sp>
            <p:nvSpPr>
              <p:cNvPr id="175" name="Oval 82"/>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76" name="Text Box 83"/>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15" name="Group 84"/>
            <p:cNvGrpSpPr>
              <a:grpSpLocks/>
            </p:cNvGrpSpPr>
            <p:nvPr/>
          </p:nvGrpSpPr>
          <p:grpSpPr bwMode="auto">
            <a:xfrm>
              <a:off x="736" y="1436"/>
              <a:ext cx="256" cy="277"/>
              <a:chOff x="80" y="1462"/>
              <a:chExt cx="256" cy="277"/>
            </a:xfrm>
          </p:grpSpPr>
          <p:sp>
            <p:nvSpPr>
              <p:cNvPr id="173" name="Oval 85"/>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74" name="Text Box 86"/>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16" name="Group 87"/>
            <p:cNvGrpSpPr>
              <a:grpSpLocks/>
            </p:cNvGrpSpPr>
            <p:nvPr/>
          </p:nvGrpSpPr>
          <p:grpSpPr bwMode="auto">
            <a:xfrm>
              <a:off x="814" y="1494"/>
              <a:ext cx="256" cy="277"/>
              <a:chOff x="80" y="1462"/>
              <a:chExt cx="256" cy="277"/>
            </a:xfrm>
          </p:grpSpPr>
          <p:sp>
            <p:nvSpPr>
              <p:cNvPr id="171" name="Oval 88"/>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72" name="Text Box 89"/>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17" name="Group 90"/>
            <p:cNvGrpSpPr>
              <a:grpSpLocks/>
            </p:cNvGrpSpPr>
            <p:nvPr/>
          </p:nvGrpSpPr>
          <p:grpSpPr bwMode="auto">
            <a:xfrm>
              <a:off x="414" y="1550"/>
              <a:ext cx="256" cy="277"/>
              <a:chOff x="80" y="1462"/>
              <a:chExt cx="256" cy="277"/>
            </a:xfrm>
          </p:grpSpPr>
          <p:sp>
            <p:nvSpPr>
              <p:cNvPr id="169" name="Oval 91"/>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70" name="Text Box 92"/>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18" name="Group 93"/>
            <p:cNvGrpSpPr>
              <a:grpSpLocks/>
            </p:cNvGrpSpPr>
            <p:nvPr/>
          </p:nvGrpSpPr>
          <p:grpSpPr bwMode="auto">
            <a:xfrm>
              <a:off x="562" y="1454"/>
              <a:ext cx="256" cy="277"/>
              <a:chOff x="80" y="1462"/>
              <a:chExt cx="256" cy="277"/>
            </a:xfrm>
          </p:grpSpPr>
          <p:sp>
            <p:nvSpPr>
              <p:cNvPr id="167" name="Oval 94"/>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68" name="Text Box 95"/>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19" name="Group 96"/>
            <p:cNvGrpSpPr>
              <a:grpSpLocks/>
            </p:cNvGrpSpPr>
            <p:nvPr/>
          </p:nvGrpSpPr>
          <p:grpSpPr bwMode="auto">
            <a:xfrm>
              <a:off x="840" y="1296"/>
              <a:ext cx="256" cy="277"/>
              <a:chOff x="80" y="1462"/>
              <a:chExt cx="256" cy="277"/>
            </a:xfrm>
          </p:grpSpPr>
          <p:sp>
            <p:nvSpPr>
              <p:cNvPr id="165" name="Oval 97"/>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66" name="Text Box 98"/>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0" name="Group 99"/>
            <p:cNvGrpSpPr>
              <a:grpSpLocks/>
            </p:cNvGrpSpPr>
            <p:nvPr/>
          </p:nvGrpSpPr>
          <p:grpSpPr bwMode="auto">
            <a:xfrm>
              <a:off x="920" y="1536"/>
              <a:ext cx="256" cy="277"/>
              <a:chOff x="80" y="1462"/>
              <a:chExt cx="256" cy="277"/>
            </a:xfrm>
          </p:grpSpPr>
          <p:sp>
            <p:nvSpPr>
              <p:cNvPr id="163" name="Oval 100"/>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64" name="Text Box 101"/>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1" name="Group 102"/>
            <p:cNvGrpSpPr>
              <a:grpSpLocks/>
            </p:cNvGrpSpPr>
            <p:nvPr/>
          </p:nvGrpSpPr>
          <p:grpSpPr bwMode="auto">
            <a:xfrm>
              <a:off x="444" y="1202"/>
              <a:ext cx="256" cy="277"/>
              <a:chOff x="80" y="1462"/>
              <a:chExt cx="256" cy="277"/>
            </a:xfrm>
          </p:grpSpPr>
          <p:sp>
            <p:nvSpPr>
              <p:cNvPr id="161" name="Oval 103"/>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62" name="Text Box 104"/>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2" name="Group 105"/>
            <p:cNvGrpSpPr>
              <a:grpSpLocks/>
            </p:cNvGrpSpPr>
            <p:nvPr/>
          </p:nvGrpSpPr>
          <p:grpSpPr bwMode="auto">
            <a:xfrm>
              <a:off x="562" y="1176"/>
              <a:ext cx="256" cy="277"/>
              <a:chOff x="80" y="1462"/>
              <a:chExt cx="256" cy="277"/>
            </a:xfrm>
          </p:grpSpPr>
          <p:sp>
            <p:nvSpPr>
              <p:cNvPr id="159" name="Oval 106"/>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60" name="Text Box 107"/>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3" name="Group 108"/>
            <p:cNvGrpSpPr>
              <a:grpSpLocks/>
            </p:cNvGrpSpPr>
            <p:nvPr/>
          </p:nvGrpSpPr>
          <p:grpSpPr bwMode="auto">
            <a:xfrm>
              <a:off x="936" y="1256"/>
              <a:ext cx="256" cy="277"/>
              <a:chOff x="80" y="1462"/>
              <a:chExt cx="256" cy="277"/>
            </a:xfrm>
          </p:grpSpPr>
          <p:sp>
            <p:nvSpPr>
              <p:cNvPr id="157" name="Oval 109"/>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58" name="Text Box 110"/>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4" name="Group 111"/>
            <p:cNvGrpSpPr>
              <a:grpSpLocks/>
            </p:cNvGrpSpPr>
            <p:nvPr/>
          </p:nvGrpSpPr>
          <p:grpSpPr bwMode="auto">
            <a:xfrm>
              <a:off x="608" y="1556"/>
              <a:ext cx="256" cy="277"/>
              <a:chOff x="80" y="1462"/>
              <a:chExt cx="256" cy="277"/>
            </a:xfrm>
          </p:grpSpPr>
          <p:sp>
            <p:nvSpPr>
              <p:cNvPr id="155" name="Oval 112"/>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56" name="Text Box 113"/>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5" name="Group 114"/>
            <p:cNvGrpSpPr>
              <a:grpSpLocks/>
            </p:cNvGrpSpPr>
            <p:nvPr/>
          </p:nvGrpSpPr>
          <p:grpSpPr bwMode="auto">
            <a:xfrm>
              <a:off x="930" y="1168"/>
              <a:ext cx="256" cy="277"/>
              <a:chOff x="80" y="1462"/>
              <a:chExt cx="256" cy="277"/>
            </a:xfrm>
          </p:grpSpPr>
          <p:sp>
            <p:nvSpPr>
              <p:cNvPr id="153" name="Oval 115"/>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54" name="Text Box 116"/>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6" name="Group 117"/>
            <p:cNvGrpSpPr>
              <a:grpSpLocks/>
            </p:cNvGrpSpPr>
            <p:nvPr/>
          </p:nvGrpSpPr>
          <p:grpSpPr bwMode="auto">
            <a:xfrm>
              <a:off x="918" y="1384"/>
              <a:ext cx="256" cy="277"/>
              <a:chOff x="80" y="1462"/>
              <a:chExt cx="256" cy="277"/>
            </a:xfrm>
          </p:grpSpPr>
          <p:sp>
            <p:nvSpPr>
              <p:cNvPr id="151" name="Oval 118"/>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52" name="Text Box 119"/>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7" name="Group 120"/>
            <p:cNvGrpSpPr>
              <a:grpSpLocks/>
            </p:cNvGrpSpPr>
            <p:nvPr/>
          </p:nvGrpSpPr>
          <p:grpSpPr bwMode="auto">
            <a:xfrm>
              <a:off x="1020" y="1410"/>
              <a:ext cx="256" cy="277"/>
              <a:chOff x="80" y="1462"/>
              <a:chExt cx="256" cy="277"/>
            </a:xfrm>
          </p:grpSpPr>
          <p:sp>
            <p:nvSpPr>
              <p:cNvPr id="149" name="Oval 121"/>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50" name="Text Box 122"/>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8" name="Group 123"/>
            <p:cNvGrpSpPr>
              <a:grpSpLocks/>
            </p:cNvGrpSpPr>
            <p:nvPr/>
          </p:nvGrpSpPr>
          <p:grpSpPr bwMode="auto">
            <a:xfrm>
              <a:off x="1120" y="1422"/>
              <a:ext cx="256" cy="277"/>
              <a:chOff x="80" y="1462"/>
              <a:chExt cx="256" cy="277"/>
            </a:xfrm>
          </p:grpSpPr>
          <p:sp>
            <p:nvSpPr>
              <p:cNvPr id="147" name="Oval 124"/>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48" name="Text Box 125"/>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9" name="Group 126"/>
            <p:cNvGrpSpPr>
              <a:grpSpLocks/>
            </p:cNvGrpSpPr>
            <p:nvPr/>
          </p:nvGrpSpPr>
          <p:grpSpPr bwMode="auto">
            <a:xfrm>
              <a:off x="1216" y="1518"/>
              <a:ext cx="256" cy="277"/>
              <a:chOff x="80" y="1462"/>
              <a:chExt cx="256" cy="277"/>
            </a:xfrm>
          </p:grpSpPr>
          <p:sp>
            <p:nvSpPr>
              <p:cNvPr id="145" name="Oval 127"/>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46" name="Text Box 128"/>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30" name="Group 129"/>
            <p:cNvGrpSpPr>
              <a:grpSpLocks/>
            </p:cNvGrpSpPr>
            <p:nvPr/>
          </p:nvGrpSpPr>
          <p:grpSpPr bwMode="auto">
            <a:xfrm>
              <a:off x="674" y="1646"/>
              <a:ext cx="256" cy="277"/>
              <a:chOff x="80" y="1462"/>
              <a:chExt cx="256" cy="277"/>
            </a:xfrm>
          </p:grpSpPr>
          <p:sp>
            <p:nvSpPr>
              <p:cNvPr id="143" name="Oval 130"/>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44" name="Text Box 131"/>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31" name="Group 132"/>
            <p:cNvGrpSpPr>
              <a:grpSpLocks/>
            </p:cNvGrpSpPr>
            <p:nvPr/>
          </p:nvGrpSpPr>
          <p:grpSpPr bwMode="auto">
            <a:xfrm>
              <a:off x="1206" y="1368"/>
              <a:ext cx="256" cy="277"/>
              <a:chOff x="80" y="1462"/>
              <a:chExt cx="256" cy="277"/>
            </a:xfrm>
          </p:grpSpPr>
          <p:sp>
            <p:nvSpPr>
              <p:cNvPr id="141" name="Oval 133"/>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42" name="Text Box 134"/>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24" name="Group 135"/>
            <p:cNvGrpSpPr>
              <a:grpSpLocks/>
            </p:cNvGrpSpPr>
            <p:nvPr/>
          </p:nvGrpSpPr>
          <p:grpSpPr bwMode="auto">
            <a:xfrm>
              <a:off x="760" y="1686"/>
              <a:ext cx="256" cy="277"/>
              <a:chOff x="80" y="1462"/>
              <a:chExt cx="256" cy="277"/>
            </a:xfrm>
          </p:grpSpPr>
          <p:sp>
            <p:nvSpPr>
              <p:cNvPr id="139" name="Oval 136"/>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40" name="Text Box 137"/>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25" name="Group 138"/>
            <p:cNvGrpSpPr>
              <a:grpSpLocks/>
            </p:cNvGrpSpPr>
            <p:nvPr/>
          </p:nvGrpSpPr>
          <p:grpSpPr bwMode="auto">
            <a:xfrm>
              <a:off x="988" y="1674"/>
              <a:ext cx="256" cy="277"/>
              <a:chOff x="80" y="1462"/>
              <a:chExt cx="256" cy="277"/>
            </a:xfrm>
          </p:grpSpPr>
          <p:sp>
            <p:nvSpPr>
              <p:cNvPr id="137" name="Oval 139"/>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38" name="Text Box 140"/>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26" name="Group 141"/>
            <p:cNvGrpSpPr>
              <a:grpSpLocks/>
            </p:cNvGrpSpPr>
            <p:nvPr/>
          </p:nvGrpSpPr>
          <p:grpSpPr bwMode="auto">
            <a:xfrm>
              <a:off x="1016" y="1582"/>
              <a:ext cx="256" cy="277"/>
              <a:chOff x="80" y="1462"/>
              <a:chExt cx="256" cy="277"/>
            </a:xfrm>
          </p:grpSpPr>
          <p:sp>
            <p:nvSpPr>
              <p:cNvPr id="135" name="Oval 142"/>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36" name="Text Box 143"/>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27" name="Group 144"/>
            <p:cNvGrpSpPr>
              <a:grpSpLocks/>
            </p:cNvGrpSpPr>
            <p:nvPr/>
          </p:nvGrpSpPr>
          <p:grpSpPr bwMode="auto">
            <a:xfrm>
              <a:off x="1034" y="1158"/>
              <a:ext cx="256" cy="277"/>
              <a:chOff x="80" y="1462"/>
              <a:chExt cx="256" cy="277"/>
            </a:xfrm>
          </p:grpSpPr>
          <p:sp>
            <p:nvSpPr>
              <p:cNvPr id="133" name="Oval 145"/>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34" name="Text Box 146"/>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28" name="Group 147"/>
            <p:cNvGrpSpPr>
              <a:grpSpLocks/>
            </p:cNvGrpSpPr>
            <p:nvPr/>
          </p:nvGrpSpPr>
          <p:grpSpPr bwMode="auto">
            <a:xfrm>
              <a:off x="1302" y="1464"/>
              <a:ext cx="256" cy="277"/>
              <a:chOff x="80" y="1462"/>
              <a:chExt cx="256" cy="277"/>
            </a:xfrm>
          </p:grpSpPr>
          <p:sp>
            <p:nvSpPr>
              <p:cNvPr id="131" name="Oval 148"/>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32" name="Text Box 149"/>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29" name="Group 150"/>
            <p:cNvGrpSpPr>
              <a:grpSpLocks/>
            </p:cNvGrpSpPr>
            <p:nvPr/>
          </p:nvGrpSpPr>
          <p:grpSpPr bwMode="auto">
            <a:xfrm>
              <a:off x="1122" y="1216"/>
              <a:ext cx="256" cy="277"/>
              <a:chOff x="80" y="1462"/>
              <a:chExt cx="256" cy="277"/>
            </a:xfrm>
          </p:grpSpPr>
          <p:sp>
            <p:nvSpPr>
              <p:cNvPr id="129" name="Oval 151"/>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30" name="Text Box 152"/>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30" name="Group 153"/>
            <p:cNvGrpSpPr>
              <a:grpSpLocks/>
            </p:cNvGrpSpPr>
            <p:nvPr/>
          </p:nvGrpSpPr>
          <p:grpSpPr bwMode="auto">
            <a:xfrm>
              <a:off x="1424" y="1436"/>
              <a:ext cx="256" cy="277"/>
              <a:chOff x="80" y="1462"/>
              <a:chExt cx="256" cy="277"/>
            </a:xfrm>
          </p:grpSpPr>
          <p:sp>
            <p:nvSpPr>
              <p:cNvPr id="127" name="Oval 154"/>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28" name="Text Box 155"/>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31" name="Group 156"/>
            <p:cNvGrpSpPr>
              <a:grpSpLocks/>
            </p:cNvGrpSpPr>
            <p:nvPr/>
          </p:nvGrpSpPr>
          <p:grpSpPr bwMode="auto">
            <a:xfrm>
              <a:off x="1318" y="1758"/>
              <a:ext cx="256" cy="277"/>
              <a:chOff x="80" y="1462"/>
              <a:chExt cx="256" cy="277"/>
            </a:xfrm>
          </p:grpSpPr>
          <p:sp>
            <p:nvSpPr>
              <p:cNvPr id="125" name="Oval 157"/>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26" name="Text Box 158"/>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32" name="Group 159"/>
            <p:cNvGrpSpPr>
              <a:grpSpLocks/>
            </p:cNvGrpSpPr>
            <p:nvPr/>
          </p:nvGrpSpPr>
          <p:grpSpPr bwMode="auto">
            <a:xfrm>
              <a:off x="1238" y="1688"/>
              <a:ext cx="256" cy="277"/>
              <a:chOff x="80" y="1462"/>
              <a:chExt cx="256" cy="277"/>
            </a:xfrm>
          </p:grpSpPr>
          <p:sp>
            <p:nvSpPr>
              <p:cNvPr id="123" name="Oval 160"/>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24" name="Text Box 161"/>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33" name="Group 162"/>
            <p:cNvGrpSpPr>
              <a:grpSpLocks/>
            </p:cNvGrpSpPr>
            <p:nvPr/>
          </p:nvGrpSpPr>
          <p:grpSpPr bwMode="auto">
            <a:xfrm>
              <a:off x="1028" y="1754"/>
              <a:ext cx="256" cy="277"/>
              <a:chOff x="80" y="1462"/>
              <a:chExt cx="256" cy="277"/>
            </a:xfrm>
          </p:grpSpPr>
          <p:sp>
            <p:nvSpPr>
              <p:cNvPr id="121" name="Oval 163"/>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22" name="Text Box 164"/>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34" name="Group 165"/>
            <p:cNvGrpSpPr>
              <a:grpSpLocks/>
            </p:cNvGrpSpPr>
            <p:nvPr/>
          </p:nvGrpSpPr>
          <p:grpSpPr bwMode="auto">
            <a:xfrm>
              <a:off x="1214" y="1608"/>
              <a:ext cx="256" cy="277"/>
              <a:chOff x="80" y="1462"/>
              <a:chExt cx="256" cy="277"/>
            </a:xfrm>
          </p:grpSpPr>
          <p:sp>
            <p:nvSpPr>
              <p:cNvPr id="119" name="Oval 166"/>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20" name="Text Box 167"/>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35" name="Group 168"/>
            <p:cNvGrpSpPr>
              <a:grpSpLocks/>
            </p:cNvGrpSpPr>
            <p:nvPr/>
          </p:nvGrpSpPr>
          <p:grpSpPr bwMode="auto">
            <a:xfrm>
              <a:off x="1344" y="1568"/>
              <a:ext cx="256" cy="277"/>
              <a:chOff x="80" y="1462"/>
              <a:chExt cx="256" cy="277"/>
            </a:xfrm>
          </p:grpSpPr>
          <p:sp>
            <p:nvSpPr>
              <p:cNvPr id="117" name="Oval 169"/>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18" name="Text Box 170"/>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36" name="Group 171"/>
            <p:cNvGrpSpPr>
              <a:grpSpLocks/>
            </p:cNvGrpSpPr>
            <p:nvPr/>
          </p:nvGrpSpPr>
          <p:grpSpPr bwMode="auto">
            <a:xfrm>
              <a:off x="1482" y="1536"/>
              <a:ext cx="256" cy="277"/>
              <a:chOff x="80" y="1462"/>
              <a:chExt cx="256" cy="277"/>
            </a:xfrm>
          </p:grpSpPr>
          <p:sp>
            <p:nvSpPr>
              <p:cNvPr id="115" name="Oval 172"/>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16" name="Text Box 173"/>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37" name="Group 174"/>
            <p:cNvGrpSpPr>
              <a:grpSpLocks/>
            </p:cNvGrpSpPr>
            <p:nvPr/>
          </p:nvGrpSpPr>
          <p:grpSpPr bwMode="auto">
            <a:xfrm>
              <a:off x="1418" y="1758"/>
              <a:ext cx="256" cy="277"/>
              <a:chOff x="80" y="1462"/>
              <a:chExt cx="256" cy="277"/>
            </a:xfrm>
          </p:grpSpPr>
          <p:sp>
            <p:nvSpPr>
              <p:cNvPr id="113" name="Oval 175"/>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14" name="Text Box 176"/>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38" name="Group 177"/>
            <p:cNvGrpSpPr>
              <a:grpSpLocks/>
            </p:cNvGrpSpPr>
            <p:nvPr/>
          </p:nvGrpSpPr>
          <p:grpSpPr bwMode="auto">
            <a:xfrm>
              <a:off x="1538" y="1630"/>
              <a:ext cx="256" cy="277"/>
              <a:chOff x="80" y="1462"/>
              <a:chExt cx="256" cy="277"/>
            </a:xfrm>
          </p:grpSpPr>
          <p:sp>
            <p:nvSpPr>
              <p:cNvPr id="111" name="Oval 178"/>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12" name="Text Box 179"/>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39" name="Group 180"/>
            <p:cNvGrpSpPr>
              <a:grpSpLocks/>
            </p:cNvGrpSpPr>
            <p:nvPr/>
          </p:nvGrpSpPr>
          <p:grpSpPr bwMode="auto">
            <a:xfrm>
              <a:off x="1596" y="1714"/>
              <a:ext cx="256" cy="277"/>
              <a:chOff x="80" y="1462"/>
              <a:chExt cx="256" cy="277"/>
            </a:xfrm>
          </p:grpSpPr>
          <p:sp>
            <p:nvSpPr>
              <p:cNvPr id="109" name="Oval 181"/>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10" name="Text Box 182"/>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40" name="Group 183"/>
            <p:cNvGrpSpPr>
              <a:grpSpLocks/>
            </p:cNvGrpSpPr>
            <p:nvPr/>
          </p:nvGrpSpPr>
          <p:grpSpPr bwMode="auto">
            <a:xfrm>
              <a:off x="1476" y="1346"/>
              <a:ext cx="256" cy="277"/>
              <a:chOff x="80" y="1462"/>
              <a:chExt cx="256" cy="277"/>
            </a:xfrm>
          </p:grpSpPr>
          <p:sp>
            <p:nvSpPr>
              <p:cNvPr id="107" name="Oval 184"/>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08" name="Text Box 185"/>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41" name="Group 186"/>
            <p:cNvGrpSpPr>
              <a:grpSpLocks/>
            </p:cNvGrpSpPr>
            <p:nvPr/>
          </p:nvGrpSpPr>
          <p:grpSpPr bwMode="auto">
            <a:xfrm>
              <a:off x="1572" y="1442"/>
              <a:ext cx="256" cy="277"/>
              <a:chOff x="80" y="1462"/>
              <a:chExt cx="256" cy="277"/>
            </a:xfrm>
          </p:grpSpPr>
          <p:sp>
            <p:nvSpPr>
              <p:cNvPr id="105" name="Oval 187"/>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06" name="Text Box 188"/>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42" name="Group 189"/>
            <p:cNvGrpSpPr>
              <a:grpSpLocks/>
            </p:cNvGrpSpPr>
            <p:nvPr/>
          </p:nvGrpSpPr>
          <p:grpSpPr bwMode="auto">
            <a:xfrm>
              <a:off x="1668" y="1538"/>
              <a:ext cx="256" cy="277"/>
              <a:chOff x="80" y="1462"/>
              <a:chExt cx="256" cy="277"/>
            </a:xfrm>
          </p:grpSpPr>
          <p:sp>
            <p:nvSpPr>
              <p:cNvPr id="103" name="Oval 190"/>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04" name="Text Box 191"/>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43" name="Group 192"/>
            <p:cNvGrpSpPr>
              <a:grpSpLocks/>
            </p:cNvGrpSpPr>
            <p:nvPr/>
          </p:nvGrpSpPr>
          <p:grpSpPr bwMode="auto">
            <a:xfrm>
              <a:off x="1764" y="1634"/>
              <a:ext cx="256" cy="277"/>
              <a:chOff x="80" y="1462"/>
              <a:chExt cx="256" cy="277"/>
            </a:xfrm>
          </p:grpSpPr>
          <p:sp>
            <p:nvSpPr>
              <p:cNvPr id="101" name="Oval 193"/>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02" name="Text Box 194"/>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44" name="Group 195"/>
            <p:cNvGrpSpPr>
              <a:grpSpLocks/>
            </p:cNvGrpSpPr>
            <p:nvPr/>
          </p:nvGrpSpPr>
          <p:grpSpPr bwMode="auto">
            <a:xfrm>
              <a:off x="1434" y="1204"/>
              <a:ext cx="256" cy="277"/>
              <a:chOff x="80" y="1462"/>
              <a:chExt cx="256" cy="277"/>
            </a:xfrm>
          </p:grpSpPr>
          <p:sp>
            <p:nvSpPr>
              <p:cNvPr id="99" name="Oval 196"/>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100" name="Text Box 197"/>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46" name="Group 198"/>
            <p:cNvGrpSpPr>
              <a:grpSpLocks/>
            </p:cNvGrpSpPr>
            <p:nvPr/>
          </p:nvGrpSpPr>
          <p:grpSpPr bwMode="auto">
            <a:xfrm>
              <a:off x="1198" y="1170"/>
              <a:ext cx="256" cy="277"/>
              <a:chOff x="80" y="1462"/>
              <a:chExt cx="256" cy="277"/>
            </a:xfrm>
          </p:grpSpPr>
          <p:sp>
            <p:nvSpPr>
              <p:cNvPr id="97" name="Oval 199"/>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98" name="Text Box 200"/>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47" name="Group 201"/>
            <p:cNvGrpSpPr>
              <a:grpSpLocks/>
            </p:cNvGrpSpPr>
            <p:nvPr/>
          </p:nvGrpSpPr>
          <p:grpSpPr bwMode="auto">
            <a:xfrm>
              <a:off x="1274" y="1300"/>
              <a:ext cx="256" cy="277"/>
              <a:chOff x="80" y="1462"/>
              <a:chExt cx="256" cy="277"/>
            </a:xfrm>
          </p:grpSpPr>
          <p:sp>
            <p:nvSpPr>
              <p:cNvPr id="95" name="Oval 202"/>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96" name="Text Box 203"/>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48" name="Group 204"/>
            <p:cNvGrpSpPr>
              <a:grpSpLocks/>
            </p:cNvGrpSpPr>
            <p:nvPr/>
          </p:nvGrpSpPr>
          <p:grpSpPr bwMode="auto">
            <a:xfrm>
              <a:off x="1442" y="1286"/>
              <a:ext cx="256" cy="277"/>
              <a:chOff x="80" y="1462"/>
              <a:chExt cx="256" cy="277"/>
            </a:xfrm>
          </p:grpSpPr>
          <p:sp>
            <p:nvSpPr>
              <p:cNvPr id="93" name="Oval 205"/>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94" name="Text Box 206"/>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49" name="Group 207"/>
            <p:cNvGrpSpPr>
              <a:grpSpLocks/>
            </p:cNvGrpSpPr>
            <p:nvPr/>
          </p:nvGrpSpPr>
          <p:grpSpPr bwMode="auto">
            <a:xfrm>
              <a:off x="1530" y="1300"/>
              <a:ext cx="256" cy="277"/>
              <a:chOff x="80" y="1462"/>
              <a:chExt cx="256" cy="277"/>
            </a:xfrm>
          </p:grpSpPr>
          <p:sp>
            <p:nvSpPr>
              <p:cNvPr id="91" name="Oval 208"/>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92" name="Text Box 209"/>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50" name="Group 210"/>
            <p:cNvGrpSpPr>
              <a:grpSpLocks/>
            </p:cNvGrpSpPr>
            <p:nvPr/>
          </p:nvGrpSpPr>
          <p:grpSpPr bwMode="auto">
            <a:xfrm>
              <a:off x="1626" y="1396"/>
              <a:ext cx="256" cy="277"/>
              <a:chOff x="80" y="1462"/>
              <a:chExt cx="256" cy="277"/>
            </a:xfrm>
          </p:grpSpPr>
          <p:sp>
            <p:nvSpPr>
              <p:cNvPr id="89" name="Oval 211"/>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90" name="Text Box 212"/>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51" name="Group 213"/>
            <p:cNvGrpSpPr>
              <a:grpSpLocks/>
            </p:cNvGrpSpPr>
            <p:nvPr/>
          </p:nvGrpSpPr>
          <p:grpSpPr bwMode="auto">
            <a:xfrm>
              <a:off x="1722" y="1492"/>
              <a:ext cx="256" cy="277"/>
              <a:chOff x="80" y="1462"/>
              <a:chExt cx="256" cy="277"/>
            </a:xfrm>
          </p:grpSpPr>
          <p:sp>
            <p:nvSpPr>
              <p:cNvPr id="87" name="Oval 214"/>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88" name="Text Box 215"/>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52" name="Group 216"/>
            <p:cNvGrpSpPr>
              <a:grpSpLocks/>
            </p:cNvGrpSpPr>
            <p:nvPr/>
          </p:nvGrpSpPr>
          <p:grpSpPr bwMode="auto">
            <a:xfrm>
              <a:off x="1818" y="1588"/>
              <a:ext cx="256" cy="277"/>
              <a:chOff x="80" y="1462"/>
              <a:chExt cx="256" cy="277"/>
            </a:xfrm>
          </p:grpSpPr>
          <p:sp>
            <p:nvSpPr>
              <p:cNvPr id="85" name="Oval 217"/>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86" name="Text Box 218"/>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53" name="Group 219"/>
            <p:cNvGrpSpPr>
              <a:grpSpLocks/>
            </p:cNvGrpSpPr>
            <p:nvPr/>
          </p:nvGrpSpPr>
          <p:grpSpPr bwMode="auto">
            <a:xfrm>
              <a:off x="1606" y="1810"/>
              <a:ext cx="256" cy="277"/>
              <a:chOff x="80" y="1462"/>
              <a:chExt cx="256" cy="277"/>
            </a:xfrm>
          </p:grpSpPr>
          <p:sp>
            <p:nvSpPr>
              <p:cNvPr id="83" name="Oval 220"/>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84" name="Text Box 221"/>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54" name="Group 222"/>
            <p:cNvGrpSpPr>
              <a:grpSpLocks/>
            </p:cNvGrpSpPr>
            <p:nvPr/>
          </p:nvGrpSpPr>
          <p:grpSpPr bwMode="auto">
            <a:xfrm>
              <a:off x="1748" y="1282"/>
              <a:ext cx="256" cy="277"/>
              <a:chOff x="80" y="1462"/>
              <a:chExt cx="256" cy="277"/>
            </a:xfrm>
          </p:grpSpPr>
          <p:sp>
            <p:nvSpPr>
              <p:cNvPr id="81" name="Oval 223"/>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82" name="Text Box 224"/>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255" name="Group 225"/>
            <p:cNvGrpSpPr>
              <a:grpSpLocks/>
            </p:cNvGrpSpPr>
            <p:nvPr/>
          </p:nvGrpSpPr>
          <p:grpSpPr bwMode="auto">
            <a:xfrm>
              <a:off x="1688" y="1340"/>
              <a:ext cx="256" cy="277"/>
              <a:chOff x="80" y="1462"/>
              <a:chExt cx="256" cy="277"/>
            </a:xfrm>
          </p:grpSpPr>
          <p:sp>
            <p:nvSpPr>
              <p:cNvPr id="79" name="Oval 226"/>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80" name="Text Box 227"/>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64" name="Group 228"/>
            <p:cNvGrpSpPr>
              <a:grpSpLocks/>
            </p:cNvGrpSpPr>
            <p:nvPr/>
          </p:nvGrpSpPr>
          <p:grpSpPr bwMode="auto">
            <a:xfrm>
              <a:off x="1702" y="1906"/>
              <a:ext cx="256" cy="277"/>
              <a:chOff x="80" y="1462"/>
              <a:chExt cx="256" cy="277"/>
            </a:xfrm>
          </p:grpSpPr>
          <p:sp>
            <p:nvSpPr>
              <p:cNvPr id="77" name="Oval 229"/>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78" name="Text Box 230"/>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65" name="Group 231"/>
            <p:cNvGrpSpPr>
              <a:grpSpLocks/>
            </p:cNvGrpSpPr>
            <p:nvPr/>
          </p:nvGrpSpPr>
          <p:grpSpPr bwMode="auto">
            <a:xfrm>
              <a:off x="1798" y="2002"/>
              <a:ext cx="256" cy="277"/>
              <a:chOff x="80" y="1462"/>
              <a:chExt cx="256" cy="277"/>
            </a:xfrm>
          </p:grpSpPr>
          <p:sp>
            <p:nvSpPr>
              <p:cNvPr id="75" name="Oval 232"/>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76" name="Text Box 233"/>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66" name="Group 234"/>
            <p:cNvGrpSpPr>
              <a:grpSpLocks/>
            </p:cNvGrpSpPr>
            <p:nvPr/>
          </p:nvGrpSpPr>
          <p:grpSpPr bwMode="auto">
            <a:xfrm>
              <a:off x="850" y="1770"/>
              <a:ext cx="256" cy="277"/>
              <a:chOff x="80" y="1462"/>
              <a:chExt cx="256" cy="277"/>
            </a:xfrm>
          </p:grpSpPr>
          <p:sp>
            <p:nvSpPr>
              <p:cNvPr id="73" name="Oval 235"/>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74" name="Text Box 236"/>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67" name="Group 237"/>
            <p:cNvGrpSpPr>
              <a:grpSpLocks/>
            </p:cNvGrpSpPr>
            <p:nvPr/>
          </p:nvGrpSpPr>
          <p:grpSpPr bwMode="auto">
            <a:xfrm>
              <a:off x="1358" y="1928"/>
              <a:ext cx="256" cy="277"/>
              <a:chOff x="80" y="1462"/>
              <a:chExt cx="256" cy="277"/>
            </a:xfrm>
          </p:grpSpPr>
          <p:sp>
            <p:nvSpPr>
              <p:cNvPr id="71" name="Oval 238"/>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72" name="Text Box 239"/>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nvGrpSpPr>
            <p:cNvPr id="68" name="Group 240"/>
            <p:cNvGrpSpPr>
              <a:grpSpLocks/>
            </p:cNvGrpSpPr>
            <p:nvPr/>
          </p:nvGrpSpPr>
          <p:grpSpPr bwMode="auto">
            <a:xfrm>
              <a:off x="1308" y="1858"/>
              <a:ext cx="256" cy="277"/>
              <a:chOff x="80" y="1462"/>
              <a:chExt cx="256" cy="277"/>
            </a:xfrm>
          </p:grpSpPr>
          <p:sp>
            <p:nvSpPr>
              <p:cNvPr id="69" name="Oval 241"/>
              <p:cNvSpPr>
                <a:spLocks noChangeArrowheads="1"/>
              </p:cNvSpPr>
              <p:nvPr/>
            </p:nvSpPr>
            <p:spPr bwMode="auto">
              <a:xfrm>
                <a:off x="80" y="1483"/>
                <a:ext cx="256" cy="256"/>
              </a:xfrm>
              <a:prstGeom prst="ellipse">
                <a:avLst/>
              </a:prstGeom>
              <a:solidFill>
                <a:srgbClr val="FCE4ED">
                  <a:alpha val="45097"/>
                </a:srgbClr>
              </a:solidFill>
              <a:ln w="3175">
                <a:solidFill>
                  <a:schemeClr val="tx1"/>
                </a:solidFill>
                <a:round/>
                <a:headEnd/>
                <a:tailEnd/>
              </a:ln>
            </p:spPr>
            <p:txBody>
              <a:bodyPr wrap="none" anchor="ctr">
                <a:prstTxWarp prst="textNoShape">
                  <a:avLst/>
                </a:prstTxWarp>
              </a:bodyPr>
              <a:lstStyle/>
              <a:p>
                <a:pPr eaLnBrk="0" hangingPunct="0"/>
                <a:endParaRPr lang="en-US" dirty="0"/>
              </a:p>
            </p:txBody>
          </p:sp>
          <p:sp>
            <p:nvSpPr>
              <p:cNvPr id="70" name="Text Box 242"/>
              <p:cNvSpPr txBox="1">
                <a:spLocks noChangeArrowheads="1"/>
              </p:cNvSpPr>
              <p:nvPr/>
            </p:nvSpPr>
            <p:spPr bwMode="auto">
              <a:xfrm>
                <a:off x="124" y="1462"/>
                <a:ext cx="156" cy="231"/>
              </a:xfrm>
              <a:prstGeom prst="rect">
                <a:avLst/>
              </a:prstGeom>
              <a:noFill/>
              <a:ln w="12700">
                <a:noFill/>
                <a:miter lim="800000"/>
                <a:headEnd/>
                <a:tailEnd/>
              </a:ln>
            </p:spPr>
            <p:txBody>
              <a:bodyPr wrap="none">
                <a:prstTxWarp prst="textNoShape">
                  <a:avLst/>
                </a:prstTxWarp>
                <a:spAutoFit/>
              </a:bodyPr>
              <a:lstStyle/>
              <a:p>
                <a:pPr eaLnBrk="0" hangingPunct="0"/>
                <a:r>
                  <a:rPr lang="en-US" sz="1800" dirty="0"/>
                  <a:t>.</a:t>
                </a:r>
              </a:p>
            </p:txBody>
          </p:sp>
        </p:grpSp>
      </p:grpSp>
      <p:sp>
        <p:nvSpPr>
          <p:cNvPr id="6" name="Rectangle 243"/>
          <p:cNvSpPr>
            <a:spLocks noChangeArrowheads="1"/>
          </p:cNvSpPr>
          <p:nvPr/>
        </p:nvSpPr>
        <p:spPr bwMode="auto">
          <a:xfrm>
            <a:off x="5964044" y="1819508"/>
            <a:ext cx="2466278" cy="449262"/>
          </a:xfrm>
          <a:prstGeom prst="rect">
            <a:avLst/>
          </a:prstGeom>
          <a:noFill/>
          <a:ln w="12700">
            <a:noFill/>
            <a:miter lim="800000"/>
            <a:headEnd/>
            <a:tailEnd/>
          </a:ln>
        </p:spPr>
        <p:txBody>
          <a:bodyPr lIns="90487" tIns="44450" rIns="90487" bIns="44450">
            <a:prstTxWarp prst="textNoShape">
              <a:avLst/>
            </a:prstTxWarp>
          </a:bodyPr>
          <a:lstStyle/>
          <a:p>
            <a:pPr marL="342900" indent="-342900" eaLnBrk="0" hangingPunct="0">
              <a:spcBef>
                <a:spcPct val="20000"/>
              </a:spcBef>
              <a:buClr>
                <a:schemeClr val="accent2"/>
              </a:buClr>
              <a:buSzPct val="75000"/>
            </a:pPr>
            <a:r>
              <a:rPr lang="en-US" sz="1900" dirty="0" smtClean="0"/>
              <a:t>Multi</a:t>
            </a:r>
            <a:r>
              <a:rPr lang="en-US" sz="1900" dirty="0"/>
              <a:t>-hop </a:t>
            </a:r>
            <a:r>
              <a:rPr lang="en-US" sz="1900" dirty="0" smtClean="0"/>
              <a:t>network</a:t>
            </a:r>
            <a:endParaRPr lang="en-US" sz="1900" dirty="0"/>
          </a:p>
        </p:txBody>
      </p:sp>
      <p:pic>
        <p:nvPicPr>
          <p:cNvPr id="245" name="Picture 244"/>
          <p:cNvPicPr>
            <a:picLocks noChangeAspect="1"/>
          </p:cNvPicPr>
          <p:nvPr/>
        </p:nvPicPr>
        <p:blipFill>
          <a:blip r:embed="rId2" cstate="print"/>
          <a:stretch>
            <a:fillRect/>
          </a:stretch>
        </p:blipFill>
        <p:spPr>
          <a:xfrm>
            <a:off x="6400800" y="4343400"/>
            <a:ext cx="2025061" cy="1828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3237"/>
            <a:ext cx="8686800" cy="762000"/>
          </a:xfrm>
        </p:spPr>
        <p:txBody>
          <a:bodyPr>
            <a:normAutofit/>
          </a:bodyPr>
          <a:lstStyle/>
          <a:p>
            <a:r>
              <a:rPr lang="en-US" dirty="0" smtClean="0"/>
              <a:t>In-network information processing</a:t>
            </a:r>
            <a:endParaRPr lang="en-US" dirty="0"/>
          </a:p>
        </p:txBody>
      </p:sp>
      <p:sp>
        <p:nvSpPr>
          <p:cNvPr id="3" name="Content Placeholder 2"/>
          <p:cNvSpPr>
            <a:spLocks noGrp="1"/>
          </p:cNvSpPr>
          <p:nvPr>
            <p:ph idx="1"/>
          </p:nvPr>
        </p:nvSpPr>
        <p:spPr>
          <a:xfrm>
            <a:off x="304800" y="1375323"/>
            <a:ext cx="7162800" cy="2594502"/>
          </a:xfrm>
        </p:spPr>
        <p:txBody>
          <a:bodyPr>
            <a:normAutofit/>
          </a:bodyPr>
          <a:lstStyle/>
          <a:p>
            <a:pPr>
              <a:lnSpc>
                <a:spcPct val="90000"/>
              </a:lnSpc>
            </a:pPr>
            <a:r>
              <a:rPr lang="en-US" sz="2400" dirty="0" smtClean="0">
                <a:ea typeface="ＭＳ Ｐゴシック" pitchFamily="-112" charset="-128"/>
                <a:cs typeface="ＭＳ Ｐゴシック" pitchFamily="-112" charset="-128"/>
              </a:rPr>
              <a:t>Sensor networks are not data networks</a:t>
            </a:r>
          </a:p>
          <a:p>
            <a:pPr lvl="1">
              <a:lnSpc>
                <a:spcPct val="90000"/>
              </a:lnSpc>
            </a:pPr>
            <a:r>
              <a:rPr lang="en-US" sz="2000" dirty="0" smtClean="0">
                <a:ea typeface="ＭＳ Ｐゴシック" pitchFamily="-112" charset="-128"/>
                <a:cs typeface="ＭＳ Ｐゴシック" pitchFamily="-112" charset="-128"/>
              </a:rPr>
              <a:t>Nodes can process information</a:t>
            </a:r>
          </a:p>
          <a:p>
            <a:pPr lvl="1">
              <a:lnSpc>
                <a:spcPct val="90000"/>
              </a:lnSpc>
            </a:pPr>
            <a:r>
              <a:rPr lang="en-US" sz="2000" dirty="0" smtClean="0">
                <a:ea typeface="ＭＳ Ｐゴシック" pitchFamily="-112" charset="-128"/>
                <a:cs typeface="ＭＳ Ｐゴシック" pitchFamily="-112" charset="-128"/>
              </a:rPr>
              <a:t>Network coding</a:t>
            </a:r>
            <a:endParaRPr lang="en-US" sz="2400" dirty="0" smtClean="0">
              <a:ea typeface="ＭＳ Ｐゴシック" pitchFamily="-112" charset="-128"/>
              <a:cs typeface="ＭＳ Ｐゴシック" pitchFamily="-112" charset="-128"/>
            </a:endParaRPr>
          </a:p>
          <a:p>
            <a:pPr>
              <a:lnSpc>
                <a:spcPct val="90000"/>
              </a:lnSpc>
            </a:pPr>
            <a:r>
              <a:rPr lang="en-US" sz="2400" dirty="0" smtClean="0">
                <a:ea typeface="ＭＳ Ｐゴシック" pitchFamily="-112" charset="-128"/>
                <a:cs typeface="ＭＳ Ｐゴシック" pitchFamily="-112" charset="-128"/>
              </a:rPr>
              <a:t>How should we </a:t>
            </a:r>
            <a:r>
              <a:rPr lang="en-US" sz="2400" dirty="0" smtClean="0">
                <a:solidFill>
                  <a:srgbClr val="008A3E"/>
                </a:solidFill>
                <a:ea typeface="ＭＳ Ｐゴシック" pitchFamily="-112" charset="-128"/>
                <a:cs typeface="ＭＳ Ｐゴシック" pitchFamily="-112" charset="-128"/>
              </a:rPr>
              <a:t>process information in-network </a:t>
            </a:r>
            <a:r>
              <a:rPr lang="en-US" sz="2400" dirty="0" smtClean="0">
                <a:ea typeface="ＭＳ Ｐゴシック" pitchFamily="-112" charset="-128"/>
                <a:cs typeface="ＭＳ Ｐゴシック" pitchFamily="-112" charset="-128"/>
              </a:rPr>
              <a:t>to compute and disseminate functions of interest?</a:t>
            </a:r>
          </a:p>
          <a:p>
            <a:pPr>
              <a:lnSpc>
                <a:spcPct val="90000"/>
              </a:lnSpc>
            </a:pPr>
            <a:r>
              <a:rPr lang="en-US" sz="2400" dirty="0" smtClean="0">
                <a:ea typeface="ＭＳ Ｐゴシック" pitchFamily="-112" charset="-128"/>
                <a:cs typeface="ＭＳ Ｐゴシック" pitchFamily="-112" charset="-128"/>
              </a:rPr>
              <a:t>Develop a complexity hierarchy</a:t>
            </a:r>
            <a:endParaRPr lang="en-US" sz="2400" dirty="0"/>
          </a:p>
        </p:txBody>
      </p:sp>
      <p:grpSp>
        <p:nvGrpSpPr>
          <p:cNvPr id="4" name="Group 3"/>
          <p:cNvGrpSpPr>
            <a:grpSpLocks/>
          </p:cNvGrpSpPr>
          <p:nvPr/>
        </p:nvGrpSpPr>
        <p:grpSpPr bwMode="auto">
          <a:xfrm>
            <a:off x="7473294" y="1762293"/>
            <a:ext cx="1379538" cy="2376488"/>
            <a:chOff x="4160" y="2502"/>
            <a:chExt cx="1055" cy="1818"/>
          </a:xfrm>
        </p:grpSpPr>
        <p:grpSp>
          <p:nvGrpSpPr>
            <p:cNvPr id="5" name="Group 4"/>
            <p:cNvGrpSpPr>
              <a:grpSpLocks/>
            </p:cNvGrpSpPr>
            <p:nvPr/>
          </p:nvGrpSpPr>
          <p:grpSpPr bwMode="auto">
            <a:xfrm>
              <a:off x="4160" y="2502"/>
              <a:ext cx="1055" cy="1818"/>
              <a:chOff x="3880" y="968"/>
              <a:chExt cx="1423" cy="2452"/>
            </a:xfrm>
          </p:grpSpPr>
          <p:grpSp>
            <p:nvGrpSpPr>
              <p:cNvPr id="6" name="Group 22"/>
              <p:cNvGrpSpPr>
                <a:grpSpLocks/>
              </p:cNvGrpSpPr>
              <p:nvPr/>
            </p:nvGrpSpPr>
            <p:grpSpPr bwMode="auto">
              <a:xfrm>
                <a:off x="3880" y="968"/>
                <a:ext cx="1423" cy="2452"/>
                <a:chOff x="3880" y="968"/>
                <a:chExt cx="1423" cy="2452"/>
              </a:xfrm>
            </p:grpSpPr>
            <p:grpSp>
              <p:nvGrpSpPr>
                <p:cNvPr id="23" name="Group 39"/>
                <p:cNvGrpSpPr>
                  <a:grpSpLocks/>
                </p:cNvGrpSpPr>
                <p:nvPr/>
              </p:nvGrpSpPr>
              <p:grpSpPr bwMode="auto">
                <a:xfrm>
                  <a:off x="3880" y="968"/>
                  <a:ext cx="1308" cy="2452"/>
                  <a:chOff x="3880" y="968"/>
                  <a:chExt cx="1308" cy="2452"/>
                </a:xfrm>
              </p:grpSpPr>
              <p:sp>
                <p:nvSpPr>
                  <p:cNvPr id="59" name="Oval 58"/>
                  <p:cNvSpPr>
                    <a:spLocks noChangeArrowheads="1"/>
                  </p:cNvSpPr>
                  <p:nvPr/>
                </p:nvSpPr>
                <p:spPr bwMode="auto">
                  <a:xfrm rot="-1996754">
                    <a:off x="3880" y="968"/>
                    <a:ext cx="1308" cy="2452"/>
                  </a:xfrm>
                  <a:prstGeom prst="ellipse">
                    <a:avLst/>
                  </a:prstGeom>
                  <a:solidFill>
                    <a:srgbClr val="FCE1F1"/>
                  </a:solidFill>
                  <a:ln w="12700">
                    <a:noFill/>
                    <a:round/>
                    <a:headEnd/>
                    <a:tailEnd/>
                  </a:ln>
                </p:spPr>
                <p:txBody>
                  <a:bodyPr wrap="none" anchor="ctr">
                    <a:prstTxWarp prst="textNoShape">
                      <a:avLst/>
                    </a:prstTxWarp>
                  </a:bodyPr>
                  <a:lstStyle/>
                  <a:p>
                    <a:pPr eaLnBrk="0" hangingPunct="0"/>
                    <a:endParaRPr lang="en-US" dirty="0"/>
                  </a:p>
                </p:txBody>
              </p:sp>
              <p:sp>
                <p:nvSpPr>
                  <p:cNvPr id="60" name="Oval 59"/>
                  <p:cNvSpPr>
                    <a:spLocks noChangeArrowheads="1"/>
                  </p:cNvSpPr>
                  <p:nvPr/>
                </p:nvSpPr>
                <p:spPr bwMode="auto">
                  <a:xfrm rot="-1996754">
                    <a:off x="4051" y="1262"/>
                    <a:ext cx="1020" cy="1912"/>
                  </a:xfrm>
                  <a:prstGeom prst="ellipse">
                    <a:avLst/>
                  </a:prstGeom>
                  <a:solidFill>
                    <a:srgbClr val="FCBEEC"/>
                  </a:solidFill>
                  <a:ln w="12700">
                    <a:noFill/>
                    <a:round/>
                    <a:headEnd/>
                    <a:tailEnd/>
                  </a:ln>
                </p:spPr>
                <p:txBody>
                  <a:bodyPr wrap="none" anchor="ctr">
                    <a:prstTxWarp prst="textNoShape">
                      <a:avLst/>
                    </a:prstTxWarp>
                  </a:bodyPr>
                  <a:lstStyle/>
                  <a:p>
                    <a:pPr eaLnBrk="0" hangingPunct="0"/>
                    <a:endParaRPr lang="en-US" dirty="0"/>
                  </a:p>
                </p:txBody>
              </p:sp>
              <p:sp>
                <p:nvSpPr>
                  <p:cNvPr id="61" name="Oval 60"/>
                  <p:cNvSpPr>
                    <a:spLocks noChangeArrowheads="1"/>
                  </p:cNvSpPr>
                  <p:nvPr/>
                </p:nvSpPr>
                <p:spPr bwMode="auto">
                  <a:xfrm rot="-1996754">
                    <a:off x="4159" y="1435"/>
                    <a:ext cx="784" cy="1470"/>
                  </a:xfrm>
                  <a:prstGeom prst="ellipse">
                    <a:avLst/>
                  </a:prstGeom>
                  <a:solidFill>
                    <a:srgbClr val="FCA1E7"/>
                  </a:solidFill>
                  <a:ln w="12700">
                    <a:noFill/>
                    <a:round/>
                    <a:headEnd/>
                    <a:tailEnd/>
                  </a:ln>
                </p:spPr>
                <p:txBody>
                  <a:bodyPr wrap="none" anchor="ctr">
                    <a:prstTxWarp prst="textNoShape">
                      <a:avLst/>
                    </a:prstTxWarp>
                  </a:bodyPr>
                  <a:lstStyle/>
                  <a:p>
                    <a:pPr eaLnBrk="0" hangingPunct="0"/>
                    <a:endParaRPr lang="en-US" dirty="0"/>
                  </a:p>
                </p:txBody>
              </p:sp>
              <p:sp>
                <p:nvSpPr>
                  <p:cNvPr id="62" name="Oval 61"/>
                  <p:cNvSpPr>
                    <a:spLocks noChangeArrowheads="1"/>
                  </p:cNvSpPr>
                  <p:nvPr/>
                </p:nvSpPr>
                <p:spPr bwMode="auto">
                  <a:xfrm rot="-1996754">
                    <a:off x="4261" y="1628"/>
                    <a:ext cx="576" cy="1080"/>
                  </a:xfrm>
                  <a:prstGeom prst="ellipse">
                    <a:avLst/>
                  </a:prstGeom>
                  <a:solidFill>
                    <a:srgbClr val="FC82E8"/>
                  </a:solidFill>
                  <a:ln w="12700">
                    <a:noFill/>
                    <a:round/>
                    <a:headEnd/>
                    <a:tailEnd/>
                  </a:ln>
                </p:spPr>
                <p:txBody>
                  <a:bodyPr wrap="none" anchor="ctr">
                    <a:prstTxWarp prst="textNoShape">
                      <a:avLst/>
                    </a:prstTxWarp>
                  </a:bodyPr>
                  <a:lstStyle/>
                  <a:p>
                    <a:pPr eaLnBrk="0" hangingPunct="0"/>
                    <a:endParaRPr lang="en-US" dirty="0"/>
                  </a:p>
                </p:txBody>
              </p:sp>
              <p:sp>
                <p:nvSpPr>
                  <p:cNvPr id="63" name="Oval 62"/>
                  <p:cNvSpPr>
                    <a:spLocks noChangeArrowheads="1"/>
                  </p:cNvSpPr>
                  <p:nvPr/>
                </p:nvSpPr>
                <p:spPr bwMode="auto">
                  <a:xfrm rot="-1996754">
                    <a:off x="4355" y="1804"/>
                    <a:ext cx="384" cy="720"/>
                  </a:xfrm>
                  <a:prstGeom prst="ellipse">
                    <a:avLst/>
                  </a:prstGeom>
                  <a:solidFill>
                    <a:srgbClr val="FC4EE9"/>
                  </a:solidFill>
                  <a:ln w="12700">
                    <a:noFill/>
                    <a:round/>
                    <a:headEnd/>
                    <a:tailEnd/>
                  </a:ln>
                </p:spPr>
                <p:txBody>
                  <a:bodyPr wrap="none" anchor="ctr">
                    <a:prstTxWarp prst="textNoShape">
                      <a:avLst/>
                    </a:prstTxWarp>
                  </a:bodyPr>
                  <a:lstStyle/>
                  <a:p>
                    <a:pPr eaLnBrk="0" hangingPunct="0"/>
                    <a:endParaRPr lang="en-US" dirty="0"/>
                  </a:p>
                </p:txBody>
              </p:sp>
            </p:grpSp>
            <p:grpSp>
              <p:nvGrpSpPr>
                <p:cNvPr id="2444288" name="Group 40"/>
                <p:cNvGrpSpPr>
                  <a:grpSpLocks/>
                </p:cNvGrpSpPr>
                <p:nvPr/>
              </p:nvGrpSpPr>
              <p:grpSpPr bwMode="auto">
                <a:xfrm>
                  <a:off x="3893" y="1523"/>
                  <a:ext cx="1410" cy="1415"/>
                  <a:chOff x="3445" y="3107"/>
                  <a:chExt cx="1410" cy="1415"/>
                </a:xfrm>
              </p:grpSpPr>
              <p:grpSp>
                <p:nvGrpSpPr>
                  <p:cNvPr id="2444289" name="Group 41"/>
                  <p:cNvGrpSpPr>
                    <a:grpSpLocks/>
                  </p:cNvGrpSpPr>
                  <p:nvPr/>
                </p:nvGrpSpPr>
                <p:grpSpPr bwMode="auto">
                  <a:xfrm>
                    <a:off x="3445" y="3299"/>
                    <a:ext cx="1296" cy="1021"/>
                    <a:chOff x="3445" y="3299"/>
                    <a:chExt cx="1296" cy="1021"/>
                  </a:xfrm>
                </p:grpSpPr>
                <p:sp>
                  <p:nvSpPr>
                    <p:cNvPr id="45" name="Oval 44"/>
                    <p:cNvSpPr>
                      <a:spLocks noChangeArrowheads="1"/>
                    </p:cNvSpPr>
                    <p:nvPr/>
                  </p:nvSpPr>
                  <p:spPr bwMode="auto">
                    <a:xfrm>
                      <a:off x="3485" y="3495"/>
                      <a:ext cx="39" cy="40"/>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pPr eaLnBrk="0" hangingPunct="0"/>
                      <a:endParaRPr lang="en-US" dirty="0"/>
                    </a:p>
                  </p:txBody>
                </p:sp>
                <p:sp>
                  <p:nvSpPr>
                    <p:cNvPr id="46" name="Oval 45"/>
                    <p:cNvSpPr>
                      <a:spLocks noChangeArrowheads="1"/>
                    </p:cNvSpPr>
                    <p:nvPr/>
                  </p:nvSpPr>
                  <p:spPr bwMode="auto">
                    <a:xfrm>
                      <a:off x="4152" y="3299"/>
                      <a:ext cx="39" cy="39"/>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pPr eaLnBrk="0" hangingPunct="0"/>
                      <a:endParaRPr lang="en-US" dirty="0"/>
                    </a:p>
                  </p:txBody>
                </p:sp>
                <p:sp>
                  <p:nvSpPr>
                    <p:cNvPr id="47" name="Oval 46"/>
                    <p:cNvSpPr>
                      <a:spLocks noChangeArrowheads="1"/>
                    </p:cNvSpPr>
                    <p:nvPr/>
                  </p:nvSpPr>
                  <p:spPr bwMode="auto">
                    <a:xfrm>
                      <a:off x="4701" y="3888"/>
                      <a:ext cx="40" cy="39"/>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pPr eaLnBrk="0" hangingPunct="0"/>
                      <a:endParaRPr lang="en-US" dirty="0"/>
                    </a:p>
                  </p:txBody>
                </p:sp>
                <p:sp>
                  <p:nvSpPr>
                    <p:cNvPr id="48" name="Oval 47"/>
                    <p:cNvSpPr>
                      <a:spLocks noChangeArrowheads="1"/>
                    </p:cNvSpPr>
                    <p:nvPr/>
                  </p:nvSpPr>
                  <p:spPr bwMode="auto">
                    <a:xfrm>
                      <a:off x="3720" y="3731"/>
                      <a:ext cx="39" cy="39"/>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pPr eaLnBrk="0" hangingPunct="0"/>
                      <a:endParaRPr lang="en-US" dirty="0"/>
                    </a:p>
                  </p:txBody>
                </p:sp>
                <p:sp>
                  <p:nvSpPr>
                    <p:cNvPr id="49" name="Oval 48"/>
                    <p:cNvSpPr>
                      <a:spLocks noChangeArrowheads="1"/>
                    </p:cNvSpPr>
                    <p:nvPr/>
                  </p:nvSpPr>
                  <p:spPr bwMode="auto">
                    <a:xfrm>
                      <a:off x="3445" y="3888"/>
                      <a:ext cx="40" cy="39"/>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pPr eaLnBrk="0" hangingPunct="0"/>
                      <a:endParaRPr lang="en-US" dirty="0"/>
                    </a:p>
                  </p:txBody>
                </p:sp>
                <p:sp>
                  <p:nvSpPr>
                    <p:cNvPr id="50" name="Oval 49"/>
                    <p:cNvSpPr>
                      <a:spLocks noChangeArrowheads="1"/>
                    </p:cNvSpPr>
                    <p:nvPr/>
                  </p:nvSpPr>
                  <p:spPr bwMode="auto">
                    <a:xfrm>
                      <a:off x="3877" y="3888"/>
                      <a:ext cx="39" cy="39"/>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pPr eaLnBrk="0" hangingPunct="0"/>
                      <a:endParaRPr lang="en-US" dirty="0"/>
                    </a:p>
                  </p:txBody>
                </p:sp>
                <p:sp>
                  <p:nvSpPr>
                    <p:cNvPr id="51" name="Oval 50"/>
                    <p:cNvSpPr>
                      <a:spLocks noChangeArrowheads="1"/>
                    </p:cNvSpPr>
                    <p:nvPr/>
                  </p:nvSpPr>
                  <p:spPr bwMode="auto">
                    <a:xfrm>
                      <a:off x="3877" y="4241"/>
                      <a:ext cx="39" cy="39"/>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pPr eaLnBrk="0" hangingPunct="0"/>
                      <a:endParaRPr lang="en-US" dirty="0"/>
                    </a:p>
                  </p:txBody>
                </p:sp>
                <p:sp>
                  <p:nvSpPr>
                    <p:cNvPr id="52" name="Oval 51"/>
                    <p:cNvSpPr>
                      <a:spLocks noChangeArrowheads="1"/>
                    </p:cNvSpPr>
                    <p:nvPr/>
                  </p:nvSpPr>
                  <p:spPr bwMode="auto">
                    <a:xfrm>
                      <a:off x="4466" y="3692"/>
                      <a:ext cx="39" cy="39"/>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pPr eaLnBrk="0" hangingPunct="0"/>
                      <a:endParaRPr lang="en-US" dirty="0"/>
                    </a:p>
                  </p:txBody>
                </p:sp>
                <p:sp>
                  <p:nvSpPr>
                    <p:cNvPr id="53" name="Oval 52"/>
                    <p:cNvSpPr>
                      <a:spLocks noChangeArrowheads="1"/>
                    </p:cNvSpPr>
                    <p:nvPr/>
                  </p:nvSpPr>
                  <p:spPr bwMode="auto">
                    <a:xfrm>
                      <a:off x="4230" y="3692"/>
                      <a:ext cx="40" cy="39"/>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pPr eaLnBrk="0" hangingPunct="0"/>
                      <a:endParaRPr lang="en-US" dirty="0"/>
                    </a:p>
                  </p:txBody>
                </p:sp>
                <p:sp>
                  <p:nvSpPr>
                    <p:cNvPr id="54" name="Oval 53"/>
                    <p:cNvSpPr>
                      <a:spLocks noChangeArrowheads="1"/>
                    </p:cNvSpPr>
                    <p:nvPr/>
                  </p:nvSpPr>
                  <p:spPr bwMode="auto">
                    <a:xfrm>
                      <a:off x="4113" y="4202"/>
                      <a:ext cx="39" cy="39"/>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pPr eaLnBrk="0" hangingPunct="0"/>
                      <a:endParaRPr lang="en-US" dirty="0"/>
                    </a:p>
                  </p:txBody>
                </p:sp>
                <p:sp>
                  <p:nvSpPr>
                    <p:cNvPr id="55" name="Oval 54"/>
                    <p:cNvSpPr>
                      <a:spLocks noChangeArrowheads="1"/>
                    </p:cNvSpPr>
                    <p:nvPr/>
                  </p:nvSpPr>
                  <p:spPr bwMode="auto">
                    <a:xfrm>
                      <a:off x="4270" y="4280"/>
                      <a:ext cx="39" cy="40"/>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pPr eaLnBrk="0" hangingPunct="0"/>
                      <a:endParaRPr lang="en-US" dirty="0"/>
                    </a:p>
                  </p:txBody>
                </p:sp>
                <p:sp>
                  <p:nvSpPr>
                    <p:cNvPr id="56" name="Oval 55"/>
                    <p:cNvSpPr>
                      <a:spLocks noChangeArrowheads="1"/>
                    </p:cNvSpPr>
                    <p:nvPr/>
                  </p:nvSpPr>
                  <p:spPr bwMode="auto">
                    <a:xfrm>
                      <a:off x="4387" y="4006"/>
                      <a:ext cx="40" cy="39"/>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pPr eaLnBrk="0" hangingPunct="0"/>
                      <a:endParaRPr lang="en-US" dirty="0"/>
                    </a:p>
                  </p:txBody>
                </p:sp>
                <p:sp>
                  <p:nvSpPr>
                    <p:cNvPr id="57" name="Oval 56"/>
                    <p:cNvSpPr>
                      <a:spLocks noChangeArrowheads="1"/>
                    </p:cNvSpPr>
                    <p:nvPr/>
                  </p:nvSpPr>
                  <p:spPr bwMode="auto">
                    <a:xfrm>
                      <a:off x="4623" y="3456"/>
                      <a:ext cx="39" cy="39"/>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pPr eaLnBrk="0" hangingPunct="0"/>
                      <a:endParaRPr lang="en-US" dirty="0"/>
                    </a:p>
                  </p:txBody>
                </p:sp>
                <p:sp>
                  <p:nvSpPr>
                    <p:cNvPr id="58" name="Oval 57"/>
                    <p:cNvSpPr>
                      <a:spLocks noChangeArrowheads="1"/>
                    </p:cNvSpPr>
                    <p:nvPr/>
                  </p:nvSpPr>
                  <p:spPr bwMode="auto">
                    <a:xfrm>
                      <a:off x="3563" y="4006"/>
                      <a:ext cx="39" cy="39"/>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pPr eaLnBrk="0" hangingPunct="0"/>
                      <a:endParaRPr lang="en-US" dirty="0"/>
                    </a:p>
                  </p:txBody>
                </p:sp>
              </p:grpSp>
              <p:sp>
                <p:nvSpPr>
                  <p:cNvPr id="43" name="Oval 42"/>
                  <p:cNvSpPr>
                    <a:spLocks noChangeArrowheads="1"/>
                  </p:cNvSpPr>
                  <p:nvPr/>
                </p:nvSpPr>
                <p:spPr bwMode="auto">
                  <a:xfrm>
                    <a:off x="3568" y="3107"/>
                    <a:ext cx="39" cy="39"/>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pPr eaLnBrk="0" hangingPunct="0"/>
                    <a:endParaRPr lang="en-US" dirty="0"/>
                  </a:p>
                </p:txBody>
              </p:sp>
              <p:sp>
                <p:nvSpPr>
                  <p:cNvPr id="44" name="Oval 43"/>
                  <p:cNvSpPr>
                    <a:spLocks noChangeArrowheads="1"/>
                  </p:cNvSpPr>
                  <p:nvPr/>
                </p:nvSpPr>
                <p:spPr bwMode="auto">
                  <a:xfrm>
                    <a:off x="4816" y="4483"/>
                    <a:ext cx="39" cy="39"/>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pPr eaLnBrk="0" hangingPunct="0"/>
                    <a:endParaRPr lang="en-US" dirty="0"/>
                  </a:p>
                </p:txBody>
              </p:sp>
            </p:grpSp>
          </p:grpSp>
          <p:sp>
            <p:nvSpPr>
              <p:cNvPr id="24" name="Line 33"/>
              <p:cNvSpPr>
                <a:spLocks noChangeShapeType="1"/>
              </p:cNvSpPr>
              <p:nvPr/>
            </p:nvSpPr>
            <p:spPr bwMode="auto">
              <a:xfrm flipV="1">
                <a:off x="4032" y="1392"/>
                <a:ext cx="0" cy="136"/>
              </a:xfrm>
              <a:prstGeom prst="line">
                <a:avLst/>
              </a:prstGeom>
              <a:noFill/>
              <a:ln w="25400">
                <a:solidFill>
                  <a:schemeClr val="accent1"/>
                </a:solidFill>
                <a:round/>
                <a:headEnd/>
                <a:tailEnd/>
              </a:ln>
            </p:spPr>
            <p:txBody>
              <a:bodyPr wrap="none" anchor="ctr">
                <a:prstTxWarp prst="textNoShape">
                  <a:avLst/>
                </a:prstTxWarp>
              </a:bodyPr>
              <a:lstStyle/>
              <a:p>
                <a:endParaRPr lang="en-US" dirty="0"/>
              </a:p>
            </p:txBody>
          </p:sp>
          <p:sp>
            <p:nvSpPr>
              <p:cNvPr id="25" name="Line 34"/>
              <p:cNvSpPr>
                <a:spLocks noChangeShapeType="1"/>
              </p:cNvSpPr>
              <p:nvPr/>
            </p:nvSpPr>
            <p:spPr bwMode="auto">
              <a:xfrm flipV="1">
                <a:off x="3952" y="1776"/>
                <a:ext cx="0" cy="136"/>
              </a:xfrm>
              <a:prstGeom prst="line">
                <a:avLst/>
              </a:prstGeom>
              <a:noFill/>
              <a:ln w="25400">
                <a:solidFill>
                  <a:schemeClr val="accent1"/>
                </a:solidFill>
                <a:round/>
                <a:headEnd/>
                <a:tailEnd/>
              </a:ln>
            </p:spPr>
            <p:txBody>
              <a:bodyPr wrap="none" anchor="ctr">
                <a:prstTxWarp prst="textNoShape">
                  <a:avLst/>
                </a:prstTxWarp>
              </a:bodyPr>
              <a:lstStyle/>
              <a:p>
                <a:endParaRPr lang="en-US" dirty="0"/>
              </a:p>
            </p:txBody>
          </p:sp>
          <p:sp>
            <p:nvSpPr>
              <p:cNvPr id="26" name="Line 35"/>
              <p:cNvSpPr>
                <a:spLocks noChangeShapeType="1"/>
              </p:cNvSpPr>
              <p:nvPr/>
            </p:nvSpPr>
            <p:spPr bwMode="auto">
              <a:xfrm flipV="1">
                <a:off x="4024" y="2336"/>
                <a:ext cx="0" cy="96"/>
              </a:xfrm>
              <a:prstGeom prst="line">
                <a:avLst/>
              </a:prstGeom>
              <a:noFill/>
              <a:ln w="25400">
                <a:solidFill>
                  <a:schemeClr val="accent1"/>
                </a:solidFill>
                <a:round/>
                <a:headEnd/>
                <a:tailEnd/>
              </a:ln>
            </p:spPr>
            <p:txBody>
              <a:bodyPr wrap="none" anchor="ctr">
                <a:prstTxWarp prst="textNoShape">
                  <a:avLst/>
                </a:prstTxWarp>
              </a:bodyPr>
              <a:lstStyle/>
              <a:p>
                <a:endParaRPr lang="en-US" dirty="0"/>
              </a:p>
            </p:txBody>
          </p:sp>
          <p:sp>
            <p:nvSpPr>
              <p:cNvPr id="27" name="Line 36"/>
              <p:cNvSpPr>
                <a:spLocks noChangeShapeType="1"/>
              </p:cNvSpPr>
              <p:nvPr/>
            </p:nvSpPr>
            <p:spPr bwMode="auto">
              <a:xfrm flipV="1">
                <a:off x="4184" y="1936"/>
                <a:ext cx="0" cy="200"/>
              </a:xfrm>
              <a:prstGeom prst="line">
                <a:avLst/>
              </a:prstGeom>
              <a:noFill/>
              <a:ln w="25400">
                <a:solidFill>
                  <a:schemeClr val="accent1"/>
                </a:solidFill>
                <a:round/>
                <a:headEnd/>
                <a:tailEnd/>
              </a:ln>
            </p:spPr>
            <p:txBody>
              <a:bodyPr wrap="none" anchor="ctr">
                <a:prstTxWarp prst="textNoShape">
                  <a:avLst/>
                </a:prstTxWarp>
              </a:bodyPr>
              <a:lstStyle/>
              <a:p>
                <a:endParaRPr lang="en-US" dirty="0"/>
              </a:p>
            </p:txBody>
          </p:sp>
          <p:sp>
            <p:nvSpPr>
              <p:cNvPr id="28" name="Line 37"/>
              <p:cNvSpPr>
                <a:spLocks noChangeShapeType="1"/>
              </p:cNvSpPr>
              <p:nvPr/>
            </p:nvSpPr>
            <p:spPr bwMode="auto">
              <a:xfrm flipV="1">
                <a:off x="4696" y="1808"/>
                <a:ext cx="0" cy="320"/>
              </a:xfrm>
              <a:prstGeom prst="line">
                <a:avLst/>
              </a:prstGeom>
              <a:noFill/>
              <a:ln w="25400">
                <a:solidFill>
                  <a:schemeClr val="accent1"/>
                </a:solidFill>
                <a:round/>
                <a:headEnd/>
                <a:tailEnd/>
              </a:ln>
            </p:spPr>
            <p:txBody>
              <a:bodyPr wrap="none" anchor="ctr">
                <a:prstTxWarp prst="textNoShape">
                  <a:avLst/>
                </a:prstTxWarp>
              </a:bodyPr>
              <a:lstStyle/>
              <a:p>
                <a:endParaRPr lang="en-US" dirty="0"/>
              </a:p>
            </p:txBody>
          </p:sp>
          <p:sp>
            <p:nvSpPr>
              <p:cNvPr id="29" name="Line 38"/>
              <p:cNvSpPr>
                <a:spLocks noChangeShapeType="1"/>
              </p:cNvSpPr>
              <p:nvPr/>
            </p:nvSpPr>
            <p:spPr bwMode="auto">
              <a:xfrm flipV="1">
                <a:off x="4616" y="1592"/>
                <a:ext cx="0" cy="136"/>
              </a:xfrm>
              <a:prstGeom prst="line">
                <a:avLst/>
              </a:prstGeom>
              <a:noFill/>
              <a:ln w="25400">
                <a:solidFill>
                  <a:schemeClr val="accent1"/>
                </a:solidFill>
                <a:round/>
                <a:headEnd/>
                <a:tailEnd/>
              </a:ln>
            </p:spPr>
            <p:txBody>
              <a:bodyPr wrap="none" anchor="ctr">
                <a:prstTxWarp prst="textNoShape">
                  <a:avLst/>
                </a:prstTxWarp>
              </a:bodyPr>
              <a:lstStyle/>
              <a:p>
                <a:endParaRPr lang="en-US" dirty="0"/>
              </a:p>
            </p:txBody>
          </p:sp>
          <p:sp>
            <p:nvSpPr>
              <p:cNvPr id="30" name="Line 39"/>
              <p:cNvSpPr>
                <a:spLocks noChangeShapeType="1"/>
              </p:cNvSpPr>
              <p:nvPr/>
            </p:nvSpPr>
            <p:spPr bwMode="auto">
              <a:xfrm flipV="1">
                <a:off x="4352" y="2104"/>
                <a:ext cx="0" cy="216"/>
              </a:xfrm>
              <a:prstGeom prst="line">
                <a:avLst/>
              </a:prstGeom>
              <a:noFill/>
              <a:ln w="25400">
                <a:solidFill>
                  <a:schemeClr val="accent1"/>
                </a:solidFill>
                <a:round/>
                <a:headEnd/>
                <a:tailEnd/>
              </a:ln>
            </p:spPr>
            <p:txBody>
              <a:bodyPr wrap="none" anchor="ctr">
                <a:prstTxWarp prst="textNoShape">
                  <a:avLst/>
                </a:prstTxWarp>
              </a:bodyPr>
              <a:lstStyle/>
              <a:p>
                <a:endParaRPr lang="en-US" dirty="0"/>
              </a:p>
            </p:txBody>
          </p:sp>
          <p:sp>
            <p:nvSpPr>
              <p:cNvPr id="31" name="Line 40"/>
              <p:cNvSpPr>
                <a:spLocks noChangeShapeType="1"/>
              </p:cNvSpPr>
              <p:nvPr/>
            </p:nvSpPr>
            <p:spPr bwMode="auto">
              <a:xfrm flipV="1">
                <a:off x="4568" y="2568"/>
                <a:ext cx="0" cy="88"/>
              </a:xfrm>
              <a:prstGeom prst="line">
                <a:avLst/>
              </a:prstGeom>
              <a:noFill/>
              <a:ln w="25400">
                <a:solidFill>
                  <a:schemeClr val="accent1"/>
                </a:solidFill>
                <a:round/>
                <a:headEnd/>
                <a:tailEnd/>
              </a:ln>
            </p:spPr>
            <p:txBody>
              <a:bodyPr wrap="none" anchor="ctr">
                <a:prstTxWarp prst="textNoShape">
                  <a:avLst/>
                </a:prstTxWarp>
              </a:bodyPr>
              <a:lstStyle/>
              <a:p>
                <a:endParaRPr lang="en-US" dirty="0"/>
              </a:p>
            </p:txBody>
          </p:sp>
          <p:sp>
            <p:nvSpPr>
              <p:cNvPr id="32" name="Line 41"/>
              <p:cNvSpPr>
                <a:spLocks noChangeShapeType="1"/>
              </p:cNvSpPr>
              <p:nvPr/>
            </p:nvSpPr>
            <p:spPr bwMode="auto">
              <a:xfrm flipV="1">
                <a:off x="4744" y="2504"/>
                <a:ext cx="0" cy="216"/>
              </a:xfrm>
              <a:prstGeom prst="line">
                <a:avLst/>
              </a:prstGeom>
              <a:noFill/>
              <a:ln w="25400">
                <a:solidFill>
                  <a:schemeClr val="accent1"/>
                </a:solidFill>
                <a:round/>
                <a:headEnd/>
                <a:tailEnd/>
              </a:ln>
            </p:spPr>
            <p:txBody>
              <a:bodyPr wrap="none" anchor="ctr">
                <a:prstTxWarp prst="textNoShape">
                  <a:avLst/>
                </a:prstTxWarp>
              </a:bodyPr>
              <a:lstStyle/>
              <a:p>
                <a:endParaRPr lang="en-US" dirty="0"/>
              </a:p>
            </p:txBody>
          </p:sp>
          <p:sp>
            <p:nvSpPr>
              <p:cNvPr id="33" name="Line 42"/>
              <p:cNvSpPr>
                <a:spLocks noChangeShapeType="1"/>
              </p:cNvSpPr>
              <p:nvPr/>
            </p:nvSpPr>
            <p:spPr bwMode="auto">
              <a:xfrm flipV="1">
                <a:off x="5088" y="1800"/>
                <a:ext cx="0" cy="64"/>
              </a:xfrm>
              <a:prstGeom prst="line">
                <a:avLst/>
              </a:prstGeom>
              <a:noFill/>
              <a:ln w="25400">
                <a:solidFill>
                  <a:schemeClr val="accent1"/>
                </a:solidFill>
                <a:round/>
                <a:headEnd/>
                <a:tailEnd/>
              </a:ln>
            </p:spPr>
            <p:txBody>
              <a:bodyPr wrap="none" anchor="ctr">
                <a:prstTxWarp prst="textNoShape">
                  <a:avLst/>
                </a:prstTxWarp>
              </a:bodyPr>
              <a:lstStyle/>
              <a:p>
                <a:endParaRPr lang="en-US" dirty="0"/>
              </a:p>
            </p:txBody>
          </p:sp>
          <p:sp>
            <p:nvSpPr>
              <p:cNvPr id="34" name="Line 43"/>
              <p:cNvSpPr>
                <a:spLocks noChangeShapeType="1"/>
              </p:cNvSpPr>
              <p:nvPr/>
            </p:nvSpPr>
            <p:spPr bwMode="auto">
              <a:xfrm flipV="1">
                <a:off x="5168" y="2192"/>
                <a:ext cx="0" cy="136"/>
              </a:xfrm>
              <a:prstGeom prst="line">
                <a:avLst/>
              </a:prstGeom>
              <a:noFill/>
              <a:ln w="25400">
                <a:solidFill>
                  <a:schemeClr val="accent1"/>
                </a:solidFill>
                <a:round/>
                <a:headEnd/>
                <a:tailEnd/>
              </a:ln>
            </p:spPr>
            <p:txBody>
              <a:bodyPr wrap="none" anchor="ctr">
                <a:prstTxWarp prst="textNoShape">
                  <a:avLst/>
                </a:prstTxWarp>
              </a:bodyPr>
              <a:lstStyle/>
              <a:p>
                <a:endParaRPr lang="en-US" dirty="0"/>
              </a:p>
            </p:txBody>
          </p:sp>
          <p:sp>
            <p:nvSpPr>
              <p:cNvPr id="35" name="Line 44"/>
              <p:cNvSpPr>
                <a:spLocks noChangeShapeType="1"/>
              </p:cNvSpPr>
              <p:nvPr/>
            </p:nvSpPr>
            <p:spPr bwMode="auto">
              <a:xfrm flipV="1">
                <a:off x="5272" y="2760"/>
                <a:ext cx="0" cy="136"/>
              </a:xfrm>
              <a:prstGeom prst="line">
                <a:avLst/>
              </a:prstGeom>
              <a:noFill/>
              <a:ln w="25400">
                <a:solidFill>
                  <a:schemeClr val="accent1"/>
                </a:solidFill>
                <a:round/>
                <a:headEnd/>
                <a:tailEnd/>
              </a:ln>
            </p:spPr>
            <p:txBody>
              <a:bodyPr wrap="none" anchor="ctr">
                <a:prstTxWarp prst="textNoShape">
                  <a:avLst/>
                </a:prstTxWarp>
              </a:bodyPr>
              <a:lstStyle/>
              <a:p>
                <a:endParaRPr lang="en-US" dirty="0"/>
              </a:p>
            </p:txBody>
          </p:sp>
          <p:sp>
            <p:nvSpPr>
              <p:cNvPr id="36" name="Line 45"/>
              <p:cNvSpPr>
                <a:spLocks noChangeShapeType="1"/>
              </p:cNvSpPr>
              <p:nvPr/>
            </p:nvSpPr>
            <p:spPr bwMode="auto">
              <a:xfrm flipV="1">
                <a:off x="3912" y="2224"/>
                <a:ext cx="0" cy="88"/>
              </a:xfrm>
              <a:prstGeom prst="line">
                <a:avLst/>
              </a:prstGeom>
              <a:noFill/>
              <a:ln w="25400">
                <a:solidFill>
                  <a:schemeClr val="accent1"/>
                </a:solidFill>
                <a:round/>
                <a:headEnd/>
                <a:tailEnd/>
              </a:ln>
            </p:spPr>
            <p:txBody>
              <a:bodyPr wrap="none" anchor="ctr">
                <a:prstTxWarp prst="textNoShape">
                  <a:avLst/>
                </a:prstTxWarp>
              </a:bodyPr>
              <a:lstStyle/>
              <a:p>
                <a:endParaRPr lang="en-US" dirty="0"/>
              </a:p>
            </p:txBody>
          </p:sp>
          <p:sp>
            <p:nvSpPr>
              <p:cNvPr id="37" name="Line 46"/>
              <p:cNvSpPr>
                <a:spLocks noChangeShapeType="1"/>
              </p:cNvSpPr>
              <p:nvPr/>
            </p:nvSpPr>
            <p:spPr bwMode="auto">
              <a:xfrm flipV="1">
                <a:off x="4352" y="2584"/>
                <a:ext cx="0" cy="88"/>
              </a:xfrm>
              <a:prstGeom prst="line">
                <a:avLst/>
              </a:prstGeom>
              <a:noFill/>
              <a:ln w="25400">
                <a:solidFill>
                  <a:schemeClr val="accent1"/>
                </a:solidFill>
                <a:round/>
                <a:headEnd/>
                <a:tailEnd/>
              </a:ln>
            </p:spPr>
            <p:txBody>
              <a:bodyPr wrap="none" anchor="ctr">
                <a:prstTxWarp prst="textNoShape">
                  <a:avLst/>
                </a:prstTxWarp>
              </a:bodyPr>
              <a:lstStyle/>
              <a:p>
                <a:endParaRPr lang="en-US" dirty="0"/>
              </a:p>
            </p:txBody>
          </p:sp>
          <p:sp>
            <p:nvSpPr>
              <p:cNvPr id="38" name="Line 47"/>
              <p:cNvSpPr>
                <a:spLocks noChangeShapeType="1"/>
              </p:cNvSpPr>
              <p:nvPr/>
            </p:nvSpPr>
            <p:spPr bwMode="auto">
              <a:xfrm flipV="1">
                <a:off x="4848" y="2216"/>
                <a:ext cx="0" cy="216"/>
              </a:xfrm>
              <a:prstGeom prst="line">
                <a:avLst/>
              </a:prstGeom>
              <a:noFill/>
              <a:ln w="25400">
                <a:solidFill>
                  <a:schemeClr val="accent1"/>
                </a:solidFill>
                <a:round/>
                <a:headEnd/>
                <a:tailEnd/>
              </a:ln>
            </p:spPr>
            <p:txBody>
              <a:bodyPr wrap="none" anchor="ctr">
                <a:prstTxWarp prst="textNoShape">
                  <a:avLst/>
                </a:prstTxWarp>
              </a:bodyPr>
              <a:lstStyle/>
              <a:p>
                <a:endParaRPr lang="en-US" dirty="0"/>
              </a:p>
            </p:txBody>
          </p:sp>
          <p:sp>
            <p:nvSpPr>
              <p:cNvPr id="39" name="Line 48"/>
              <p:cNvSpPr>
                <a:spLocks noChangeShapeType="1"/>
              </p:cNvSpPr>
              <p:nvPr/>
            </p:nvSpPr>
            <p:spPr bwMode="auto">
              <a:xfrm flipV="1">
                <a:off x="4936" y="1856"/>
                <a:ext cx="0" cy="264"/>
              </a:xfrm>
              <a:prstGeom prst="line">
                <a:avLst/>
              </a:prstGeom>
              <a:noFill/>
              <a:ln w="25400">
                <a:solidFill>
                  <a:schemeClr val="accent1"/>
                </a:solidFill>
                <a:round/>
                <a:headEnd/>
                <a:tailEnd/>
              </a:ln>
            </p:spPr>
            <p:txBody>
              <a:bodyPr wrap="none" anchor="ctr">
                <a:prstTxWarp prst="textNoShape">
                  <a:avLst/>
                </a:prstTxWarp>
              </a:bodyPr>
              <a:lstStyle/>
              <a:p>
                <a:endParaRPr lang="en-US" dirty="0"/>
              </a:p>
            </p:txBody>
          </p:sp>
        </p:grpSp>
        <p:grpSp>
          <p:nvGrpSpPr>
            <p:cNvPr id="2444290" name="Group 5"/>
            <p:cNvGrpSpPr>
              <a:grpSpLocks/>
            </p:cNvGrpSpPr>
            <p:nvPr/>
          </p:nvGrpSpPr>
          <p:grpSpPr bwMode="auto">
            <a:xfrm>
              <a:off x="4199" y="2947"/>
              <a:ext cx="985" cy="986"/>
              <a:chOff x="4199" y="2947"/>
              <a:chExt cx="985" cy="986"/>
            </a:xfrm>
          </p:grpSpPr>
          <p:sp>
            <p:nvSpPr>
              <p:cNvPr id="7" name="Line 50"/>
              <p:cNvSpPr>
                <a:spLocks noChangeShapeType="1"/>
              </p:cNvSpPr>
              <p:nvPr/>
            </p:nvSpPr>
            <p:spPr bwMode="auto">
              <a:xfrm>
                <a:off x="4295" y="2947"/>
                <a:ext cx="398" cy="113"/>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8" name="Line 51"/>
              <p:cNvSpPr>
                <a:spLocks noChangeShapeType="1"/>
              </p:cNvSpPr>
              <p:nvPr/>
            </p:nvSpPr>
            <p:spPr bwMode="auto">
              <a:xfrm>
                <a:off x="4224" y="3209"/>
                <a:ext cx="133" cy="149"/>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9" name="Line 52"/>
              <p:cNvSpPr>
                <a:spLocks noChangeShapeType="1"/>
              </p:cNvSpPr>
              <p:nvPr/>
            </p:nvSpPr>
            <p:spPr bwMode="auto">
              <a:xfrm flipH="1">
                <a:off x="4199" y="2968"/>
                <a:ext cx="45" cy="216"/>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10" name="Line 53"/>
              <p:cNvSpPr>
                <a:spLocks noChangeShapeType="1"/>
              </p:cNvSpPr>
              <p:nvPr/>
            </p:nvSpPr>
            <p:spPr bwMode="auto">
              <a:xfrm flipH="1">
                <a:off x="4957" y="3195"/>
                <a:ext cx="87" cy="131"/>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11" name="Line 54"/>
              <p:cNvSpPr>
                <a:spLocks noChangeShapeType="1"/>
              </p:cNvSpPr>
              <p:nvPr/>
            </p:nvSpPr>
            <p:spPr bwMode="auto">
              <a:xfrm flipH="1" flipV="1">
                <a:off x="4806" y="3800"/>
                <a:ext cx="378" cy="133"/>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12" name="Line 55"/>
              <p:cNvSpPr>
                <a:spLocks noChangeShapeType="1"/>
              </p:cNvSpPr>
              <p:nvPr/>
            </p:nvSpPr>
            <p:spPr bwMode="auto">
              <a:xfrm flipV="1">
                <a:off x="4538" y="3736"/>
                <a:ext cx="129" cy="21"/>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13" name="Line 56"/>
              <p:cNvSpPr>
                <a:spLocks noChangeShapeType="1"/>
              </p:cNvSpPr>
              <p:nvPr/>
            </p:nvSpPr>
            <p:spPr bwMode="auto">
              <a:xfrm>
                <a:off x="4397" y="3402"/>
                <a:ext cx="94" cy="82"/>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14" name="Line 57"/>
              <p:cNvSpPr>
                <a:spLocks noChangeShapeType="1"/>
              </p:cNvSpPr>
              <p:nvPr/>
            </p:nvSpPr>
            <p:spPr bwMode="auto">
              <a:xfrm flipV="1">
                <a:off x="4285" y="3510"/>
                <a:ext cx="168" cy="84"/>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15" name="Line 58"/>
              <p:cNvSpPr>
                <a:spLocks noChangeShapeType="1"/>
              </p:cNvSpPr>
              <p:nvPr/>
            </p:nvSpPr>
            <p:spPr bwMode="auto">
              <a:xfrm flipV="1">
                <a:off x="4502" y="3350"/>
                <a:ext cx="271" cy="139"/>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16" name="Line 59"/>
              <p:cNvSpPr>
                <a:spLocks noChangeShapeType="1"/>
              </p:cNvSpPr>
              <p:nvPr/>
            </p:nvSpPr>
            <p:spPr bwMode="auto">
              <a:xfrm flipH="1" flipV="1">
                <a:off x="4691" y="3716"/>
                <a:ext cx="100" cy="66"/>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17" name="Line 60"/>
              <p:cNvSpPr>
                <a:spLocks noChangeShapeType="1"/>
              </p:cNvSpPr>
              <p:nvPr/>
            </p:nvSpPr>
            <p:spPr bwMode="auto">
              <a:xfrm flipH="1" flipV="1">
                <a:off x="4943" y="3352"/>
                <a:ext cx="155" cy="156"/>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18" name="Line 61"/>
              <p:cNvSpPr>
                <a:spLocks noChangeShapeType="1"/>
              </p:cNvSpPr>
              <p:nvPr/>
            </p:nvSpPr>
            <p:spPr bwMode="auto">
              <a:xfrm flipV="1">
                <a:off x="4203" y="3378"/>
                <a:ext cx="170" cy="115"/>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19" name="Line 62"/>
              <p:cNvSpPr>
                <a:spLocks noChangeShapeType="1"/>
              </p:cNvSpPr>
              <p:nvPr/>
            </p:nvSpPr>
            <p:spPr bwMode="auto">
              <a:xfrm flipV="1">
                <a:off x="4681" y="3590"/>
                <a:ext cx="190" cy="159"/>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20" name="Line 63"/>
              <p:cNvSpPr>
                <a:spLocks noChangeShapeType="1"/>
              </p:cNvSpPr>
              <p:nvPr/>
            </p:nvSpPr>
            <p:spPr bwMode="auto">
              <a:xfrm flipH="1" flipV="1">
                <a:off x="4771" y="3368"/>
                <a:ext cx="139" cy="4"/>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21" name="Line 64"/>
              <p:cNvSpPr>
                <a:spLocks noChangeShapeType="1"/>
              </p:cNvSpPr>
              <p:nvPr/>
            </p:nvSpPr>
            <p:spPr bwMode="auto">
              <a:xfrm>
                <a:off x="4718" y="3065"/>
                <a:ext cx="31" cy="293"/>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22" name="Line 65"/>
              <p:cNvSpPr>
                <a:spLocks noChangeShapeType="1"/>
              </p:cNvSpPr>
              <p:nvPr/>
            </p:nvSpPr>
            <p:spPr bwMode="auto">
              <a:xfrm flipH="1" flipV="1">
                <a:off x="4773" y="3321"/>
                <a:ext cx="113" cy="259"/>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grpSp>
      </p:grpSp>
      <p:graphicFrame>
        <p:nvGraphicFramePr>
          <p:cNvPr id="71" name="Table 70"/>
          <p:cNvGraphicFramePr>
            <a:graphicFrameLocks noGrp="1"/>
          </p:cNvGraphicFramePr>
          <p:nvPr/>
        </p:nvGraphicFramePr>
        <p:xfrm>
          <a:off x="609600" y="4005147"/>
          <a:ext cx="6931068" cy="2719818"/>
        </p:xfrm>
        <a:graphic>
          <a:graphicData uri="http://schemas.openxmlformats.org/drawingml/2006/table">
            <a:tbl>
              <a:tblPr firstRow="1" bandRow="1">
                <a:tableStyleId>{5C22544A-7EE6-4342-B048-85BDC9FD1C3A}</a:tableStyleId>
              </a:tblPr>
              <a:tblGrid>
                <a:gridCol w="2310356"/>
                <a:gridCol w="2310356"/>
                <a:gridCol w="2310356"/>
              </a:tblGrid>
              <a:tr h="701040">
                <a:tc>
                  <a:txBody>
                    <a:bodyPr/>
                    <a:lstStyle/>
                    <a:p>
                      <a:endParaRPr lang="en-US" sz="2000" dirty="0"/>
                    </a:p>
                  </a:txBody>
                  <a:tcPr marL="103966" marR="103966" marT="51983" marB="5198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Collocated network:</a:t>
                      </a:r>
                      <a:r>
                        <a:rPr lang="en-US" sz="1600" i="1" dirty="0" smtClean="0"/>
                        <a:t/>
                      </a:r>
                      <a:br>
                        <a:rPr lang="en-US" sz="1600" i="1" dirty="0" smtClean="0"/>
                      </a:br>
                      <a:r>
                        <a:rPr lang="en-US" sz="1600" i="1" dirty="0" smtClean="0"/>
                        <a:t>Mean, Mode, Type</a:t>
                      </a:r>
                      <a:endParaRPr lang="en-US" sz="1050" i="1" dirty="0" smtClean="0"/>
                    </a:p>
                    <a:p>
                      <a:endParaRPr lang="en-US" sz="1800" dirty="0"/>
                    </a:p>
                  </a:txBody>
                  <a:tcPr marL="103966" marR="103966" marT="51983" marB="5198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i="1" dirty="0" smtClean="0"/>
                        <a:t>Downloading</a:t>
                      </a:r>
                      <a:r>
                        <a:rPr lang="en-US" sz="1800" dirty="0" smtClean="0"/>
                        <a:t> </a:t>
                      </a:r>
                      <a:r>
                        <a:rPr lang="en-US" sz="1800" i="1" dirty="0" smtClean="0"/>
                        <a:t>all</a:t>
                      </a:r>
                      <a:br>
                        <a:rPr lang="en-US" sz="1800" i="1" dirty="0" smtClean="0"/>
                      </a:br>
                      <a:r>
                        <a:rPr lang="en-US" sz="1800" i="1" dirty="0" smtClean="0"/>
                        <a:t>data</a:t>
                      </a:r>
                      <a:r>
                        <a:rPr lang="en-US" sz="1800" dirty="0" smtClean="0"/>
                        <a:t> from all nodes</a:t>
                      </a:r>
                    </a:p>
                  </a:txBody>
                  <a:tcPr marL="103966" marR="103966" marT="51983" marB="51983"/>
                </a:tc>
              </a:tr>
              <a:tr h="701040">
                <a:tc>
                  <a:txBody>
                    <a:bodyPr/>
                    <a:lstStyle/>
                    <a:p>
                      <a:endParaRPr lang="en-US" sz="2000" dirty="0"/>
                    </a:p>
                  </a:txBody>
                  <a:tcPr marL="103966" marR="103966" marT="51983" marB="5198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Collocated network:</a:t>
                      </a:r>
                      <a:r>
                        <a:rPr lang="en-US" sz="1800" i="1" dirty="0" smtClean="0"/>
                        <a:t/>
                      </a:r>
                      <a:br>
                        <a:rPr lang="en-US" sz="1800" i="1" dirty="0" smtClean="0"/>
                      </a:br>
                      <a:r>
                        <a:rPr lang="en-US" sz="1800" i="1" dirty="0" smtClean="0"/>
                        <a:t>Max</a:t>
                      </a:r>
                      <a:endParaRPr lang="en-US" sz="1100" i="1" dirty="0" smtClean="0"/>
                    </a:p>
                  </a:txBody>
                  <a:tcPr marL="103966" marR="103966" marT="51983" marB="5198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Random multi-hop network:</a:t>
                      </a:r>
                      <a:r>
                        <a:rPr lang="en-US" sz="1800" i="1" dirty="0" smtClean="0"/>
                        <a:t/>
                      </a:r>
                      <a:br>
                        <a:rPr lang="en-US" sz="1800" i="1" dirty="0" smtClean="0"/>
                      </a:br>
                      <a:r>
                        <a:rPr lang="en-US" sz="1800" i="1" dirty="0" smtClean="0"/>
                        <a:t>Mean, Mode, Type</a:t>
                      </a:r>
                    </a:p>
                  </a:txBody>
                  <a:tcPr marL="103966" marR="103966" marT="51983" marB="51983"/>
                </a:tc>
              </a:tr>
              <a:tr h="701040">
                <a:tc>
                  <a:txBody>
                    <a:bodyPr/>
                    <a:lstStyle/>
                    <a:p>
                      <a:endParaRPr lang="en-US" sz="2000" dirty="0"/>
                    </a:p>
                  </a:txBody>
                  <a:tcPr marL="103966" marR="103966" marT="51983" marB="5198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Random multi-hop network:</a:t>
                      </a:r>
                      <a:r>
                        <a:rPr lang="en-US" sz="1800" i="1" dirty="0" smtClean="0"/>
                        <a:t/>
                      </a:r>
                      <a:br>
                        <a:rPr lang="en-US" sz="1800" i="1" dirty="0" smtClean="0"/>
                      </a:br>
                      <a:r>
                        <a:rPr lang="en-US" sz="1800" i="1" dirty="0" smtClean="0"/>
                        <a:t>Max</a:t>
                      </a:r>
                      <a:endParaRPr lang="en-US" sz="1100" i="1" dirty="0" smtClean="0"/>
                    </a:p>
                  </a:txBody>
                  <a:tcPr marL="103966" marR="103966" marT="51983" marB="51983"/>
                </a:tc>
                <a:tc>
                  <a:txBody>
                    <a:bodyPr/>
                    <a:lstStyle/>
                    <a:p>
                      <a:endParaRPr lang="en-US" sz="1800" dirty="0"/>
                    </a:p>
                  </a:txBody>
                  <a:tcPr marL="103966" marR="103966" marT="51983" marB="51983"/>
                </a:tc>
              </a:tr>
            </a:tbl>
          </a:graphicData>
        </a:graphic>
      </p:graphicFrame>
      <p:graphicFrame>
        <p:nvGraphicFramePr>
          <p:cNvPr id="2444297" name="Object 2"/>
          <p:cNvGraphicFramePr>
            <a:graphicFrameLocks noChangeAspect="1"/>
          </p:cNvGraphicFramePr>
          <p:nvPr/>
        </p:nvGraphicFramePr>
        <p:xfrm>
          <a:off x="1447800" y="4343400"/>
          <a:ext cx="499581" cy="531812"/>
        </p:xfrm>
        <a:graphic>
          <a:graphicData uri="http://schemas.openxmlformats.org/presentationml/2006/ole">
            <p:oleObj spid="_x0000_s382978" name="Equation" r:id="rId3" imgW="787400" imgH="838200" progId="Equation.DSMT4">
              <p:embed/>
            </p:oleObj>
          </a:graphicData>
        </a:graphic>
      </p:graphicFrame>
      <p:graphicFrame>
        <p:nvGraphicFramePr>
          <p:cNvPr id="2444299" name="Object 3"/>
          <p:cNvGraphicFramePr>
            <a:graphicFrameLocks noChangeAspect="1"/>
          </p:cNvGraphicFramePr>
          <p:nvPr/>
        </p:nvGraphicFramePr>
        <p:xfrm>
          <a:off x="1143000" y="5181600"/>
          <a:ext cx="1029144" cy="622903"/>
        </p:xfrm>
        <a:graphic>
          <a:graphicData uri="http://schemas.openxmlformats.org/presentationml/2006/ole">
            <p:oleObj spid="_x0000_s382979" name="Equation" r:id="rId4" imgW="1447800" imgH="876300" progId="Equation.DSMT4">
              <p:embed/>
            </p:oleObj>
          </a:graphicData>
        </a:graphic>
      </p:graphicFrame>
      <p:graphicFrame>
        <p:nvGraphicFramePr>
          <p:cNvPr id="2444300" name="Object 4"/>
          <p:cNvGraphicFramePr>
            <a:graphicFrameLocks noChangeAspect="1"/>
          </p:cNvGraphicFramePr>
          <p:nvPr/>
        </p:nvGraphicFramePr>
        <p:xfrm>
          <a:off x="990600" y="6006497"/>
          <a:ext cx="1354137" cy="622903"/>
        </p:xfrm>
        <a:graphic>
          <a:graphicData uri="http://schemas.openxmlformats.org/presentationml/2006/ole">
            <p:oleObj spid="_x0000_s382980" name="Equation" r:id="rId5" imgW="1905000" imgH="876300" progId="Equation.DSMT4">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499"/>
                                          </p:stCondLst>
                                        </p:cTn>
                                        <p:tgtEl>
                                          <p:spTgt spid="244429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499"/>
                                          </p:stCondLst>
                                        </p:cTn>
                                        <p:tgtEl>
                                          <p:spTgt spid="244429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499"/>
                                          </p:stCondLst>
                                        </p:cTn>
                                        <p:tgtEl>
                                          <p:spTgt spid="2444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063" y="979448"/>
            <a:ext cx="7404409" cy="762000"/>
          </a:xfrm>
        </p:spPr>
        <p:txBody>
          <a:bodyPr>
            <a:normAutofit fontScale="90000"/>
          </a:bodyPr>
          <a:lstStyle/>
          <a:p>
            <a:r>
              <a:rPr lang="en-US" dirty="0" smtClean="0"/>
              <a:t>Architecture and operation </a:t>
            </a:r>
            <a:r>
              <a:rPr lang="en-US" smtClean="0"/>
              <a:t>of wireless </a:t>
            </a:r>
            <a:r>
              <a:rPr lang="en-US" dirty="0" smtClean="0"/>
              <a:t>networks</a:t>
            </a:r>
            <a:endParaRPr lang="en-US" dirty="0"/>
          </a:p>
        </p:txBody>
      </p:sp>
      <p:sp>
        <p:nvSpPr>
          <p:cNvPr id="3" name="Content Placeholder 2"/>
          <p:cNvSpPr>
            <a:spLocks noGrp="1"/>
          </p:cNvSpPr>
          <p:nvPr>
            <p:ph idx="1"/>
          </p:nvPr>
        </p:nvSpPr>
        <p:spPr>
          <a:xfrm>
            <a:off x="185853" y="2051825"/>
            <a:ext cx="5562600" cy="4293219"/>
          </a:xfrm>
        </p:spPr>
        <p:txBody>
          <a:bodyPr>
            <a:normAutofit/>
          </a:bodyPr>
          <a:lstStyle/>
          <a:p>
            <a:r>
              <a:rPr lang="en-US" sz="2800" dirty="0" smtClean="0"/>
              <a:t>How should we design and operate wireless networks?</a:t>
            </a:r>
          </a:p>
          <a:p>
            <a:endParaRPr lang="en-US" sz="2400" dirty="0" smtClean="0"/>
          </a:p>
          <a:p>
            <a:r>
              <a:rPr lang="en-US" sz="2800" dirty="0" smtClean="0"/>
              <a:t>Advances in channels</a:t>
            </a:r>
          </a:p>
          <a:p>
            <a:pPr>
              <a:buNone/>
            </a:pPr>
            <a:endParaRPr lang="en-US" sz="2800" dirty="0" smtClean="0"/>
          </a:p>
          <a:p>
            <a:r>
              <a:rPr lang="en-US" sz="2800" dirty="0" smtClean="0"/>
              <a:t>Advances in large networks</a:t>
            </a:r>
          </a:p>
          <a:p>
            <a:pPr>
              <a:buNone/>
            </a:pPr>
            <a:endParaRPr lang="en-US" sz="2800" dirty="0" smtClean="0"/>
          </a:p>
          <a:p>
            <a:r>
              <a:rPr lang="en-US" sz="2800" dirty="0" smtClean="0"/>
              <a:t>Advances in abstractions</a:t>
            </a:r>
            <a:endParaRPr lang="en-US" dirty="0"/>
          </a:p>
        </p:txBody>
      </p:sp>
      <p:pic>
        <p:nvPicPr>
          <p:cNvPr id="279" name="Picture 278"/>
          <p:cNvPicPr>
            <a:picLocks noChangeAspect="1"/>
          </p:cNvPicPr>
          <p:nvPr/>
        </p:nvPicPr>
        <p:blipFill>
          <a:blip r:embed="rId3" cstate="print"/>
          <a:stretch>
            <a:fillRect/>
          </a:stretch>
        </p:blipFill>
        <p:spPr>
          <a:xfrm>
            <a:off x="5741371" y="1927685"/>
            <a:ext cx="2880515" cy="1388928"/>
          </a:xfrm>
          <a:prstGeom prst="rect">
            <a:avLst/>
          </a:prstGeom>
        </p:spPr>
      </p:pic>
      <p:pic>
        <p:nvPicPr>
          <p:cNvPr id="282" name="Picture 281" descr="det_mimo.eps"/>
          <p:cNvPicPr>
            <a:picLocks noChangeAspect="1"/>
          </p:cNvPicPr>
          <p:nvPr/>
        </p:nvPicPr>
        <p:blipFill>
          <a:blip r:embed="rId4" cstate="print"/>
          <a:stretch>
            <a:fillRect/>
          </a:stretch>
        </p:blipFill>
        <p:spPr>
          <a:xfrm>
            <a:off x="6317107" y="6270679"/>
            <a:ext cx="1752600" cy="553453"/>
          </a:xfrm>
          <a:prstGeom prst="rect">
            <a:avLst/>
          </a:prstGeom>
        </p:spPr>
      </p:pic>
      <p:pic>
        <p:nvPicPr>
          <p:cNvPr id="284" name="Picture 283"/>
          <p:cNvPicPr>
            <a:picLocks noChangeAspect="1"/>
          </p:cNvPicPr>
          <p:nvPr/>
        </p:nvPicPr>
        <p:blipFill>
          <a:blip r:embed="rId5" cstate="print"/>
          <a:stretch>
            <a:fillRect/>
          </a:stretch>
        </p:blipFill>
        <p:spPr>
          <a:xfrm>
            <a:off x="6095997" y="3401421"/>
            <a:ext cx="2174085" cy="1633380"/>
          </a:xfrm>
          <a:prstGeom prst="rect">
            <a:avLst/>
          </a:prstGeom>
        </p:spPr>
      </p:pic>
      <p:grpSp>
        <p:nvGrpSpPr>
          <p:cNvPr id="4" name="Group 11"/>
          <p:cNvGrpSpPr/>
          <p:nvPr/>
        </p:nvGrpSpPr>
        <p:grpSpPr>
          <a:xfrm>
            <a:off x="6398952" y="5085644"/>
            <a:ext cx="1595860" cy="1130699"/>
            <a:chOff x="6398952" y="5085644"/>
            <a:chExt cx="1595860" cy="1130699"/>
          </a:xfrm>
        </p:grpSpPr>
        <p:pic>
          <p:nvPicPr>
            <p:cNvPr id="280" name="Picture 279"/>
            <p:cNvPicPr>
              <a:picLocks noChangeAspect="1"/>
            </p:cNvPicPr>
            <p:nvPr/>
          </p:nvPicPr>
          <p:blipFill>
            <a:blip r:embed="rId6" cstate="print"/>
            <a:stretch>
              <a:fillRect/>
            </a:stretch>
          </p:blipFill>
          <p:spPr>
            <a:xfrm>
              <a:off x="6398952" y="5085644"/>
              <a:ext cx="1595860" cy="1130699"/>
            </a:xfrm>
            <a:prstGeom prst="rect">
              <a:avLst/>
            </a:prstGeom>
          </p:spPr>
        </p:pic>
        <p:sp>
          <p:nvSpPr>
            <p:cNvPr id="10" name="Oval 9"/>
            <p:cNvSpPr/>
            <p:nvPr/>
          </p:nvSpPr>
          <p:spPr>
            <a:xfrm>
              <a:off x="7753350" y="5734050"/>
              <a:ext cx="45719" cy="4571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883400" y="5600700"/>
              <a:ext cx="45719" cy="4571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01844" y="1717288"/>
            <a:ext cx="5542156" cy="227484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Information theoretic security</a:t>
            </a:r>
            <a:endParaRPr lang="en-US" dirty="0"/>
          </a:p>
        </p:txBody>
      </p:sp>
      <p:pic>
        <p:nvPicPr>
          <p:cNvPr id="4" name="Picture 3"/>
          <p:cNvPicPr>
            <a:picLocks noChangeAspect="1"/>
          </p:cNvPicPr>
          <p:nvPr/>
        </p:nvPicPr>
        <p:blipFill>
          <a:blip r:embed="rId3" cstate="print"/>
          <a:stretch>
            <a:fillRect/>
          </a:stretch>
        </p:blipFill>
        <p:spPr>
          <a:xfrm>
            <a:off x="3684104" y="1752600"/>
            <a:ext cx="5383696" cy="2228850"/>
          </a:xfrm>
          <a:prstGeom prst="rect">
            <a:avLst/>
          </a:prstGeom>
          <a:ln w="6350">
            <a:solidFill>
              <a:schemeClr val="bg1">
                <a:lumMod val="85000"/>
              </a:schemeClr>
            </a:solidFill>
          </a:ln>
        </p:spPr>
      </p:pic>
      <p:pic>
        <p:nvPicPr>
          <p:cNvPr id="5" name="Picture 4"/>
          <p:cNvPicPr>
            <a:picLocks noChangeAspect="1"/>
          </p:cNvPicPr>
          <p:nvPr/>
        </p:nvPicPr>
        <p:blipFill>
          <a:blip r:embed="rId4" cstate="print"/>
          <a:stretch>
            <a:fillRect/>
          </a:stretch>
        </p:blipFill>
        <p:spPr>
          <a:xfrm>
            <a:off x="5334000" y="4241800"/>
            <a:ext cx="2692400" cy="2235200"/>
          </a:xfrm>
          <a:prstGeom prst="rect">
            <a:avLst/>
          </a:prstGeom>
        </p:spPr>
      </p:pic>
      <p:sp>
        <p:nvSpPr>
          <p:cNvPr id="3" name="Content Placeholder 2"/>
          <p:cNvSpPr>
            <a:spLocks noGrp="1"/>
          </p:cNvSpPr>
          <p:nvPr>
            <p:ph idx="1"/>
          </p:nvPr>
        </p:nvSpPr>
        <p:spPr>
          <a:xfrm>
            <a:off x="232317" y="1716862"/>
            <a:ext cx="3657600" cy="4906963"/>
          </a:xfrm>
        </p:spPr>
        <p:txBody>
          <a:bodyPr>
            <a:normAutofit fontScale="85000" lnSpcReduction="10000"/>
          </a:bodyPr>
          <a:lstStyle/>
          <a:p>
            <a:r>
              <a:rPr lang="en-US" dirty="0" smtClean="0"/>
              <a:t>Physical layer security</a:t>
            </a:r>
          </a:p>
          <a:p>
            <a:endParaRPr lang="en-US" dirty="0" smtClean="0"/>
          </a:p>
          <a:p>
            <a:r>
              <a:rPr lang="en-US" dirty="0" smtClean="0"/>
              <a:t>Generating keys over public channels</a:t>
            </a:r>
          </a:p>
          <a:p>
            <a:endParaRPr lang="en-US" dirty="0" smtClean="0"/>
          </a:p>
          <a:p>
            <a:r>
              <a:rPr lang="en-US" dirty="0" smtClean="0"/>
              <a:t>Characterization of secrecy rates</a:t>
            </a:r>
          </a:p>
          <a:p>
            <a:endParaRPr lang="en-US" dirty="0" smtClean="0"/>
          </a:p>
          <a:p>
            <a:r>
              <a:rPr lang="en-US" dirty="0" smtClean="0"/>
              <a:t>Multi-layered code designs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hidden">
          <a:xfrm>
            <a:off x="620751" y="2438400"/>
            <a:ext cx="5943600" cy="2356624"/>
          </a:xfrm>
          <a:prstGeom prst="rect">
            <a:avLst/>
          </a:prstGeom>
          <a:gradFill flip="none" rotWithShape="1">
            <a:gsLst>
              <a:gs pos="0">
                <a:schemeClr val="tx1">
                  <a:alpha val="3000"/>
                </a:schemeClr>
              </a:gs>
              <a:gs pos="13000">
                <a:schemeClr val="tx1">
                  <a:alpha val="35000"/>
                </a:schemeClr>
              </a:gs>
              <a:gs pos="43000">
                <a:schemeClr val="tx1">
                  <a:alpha val="89000"/>
                </a:schemeClr>
              </a:gs>
              <a:gs pos="100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itle 3"/>
          <p:cNvSpPr>
            <a:spLocks noGrp="1"/>
          </p:cNvSpPr>
          <p:nvPr>
            <p:ph type="ctrTitle"/>
          </p:nvPr>
        </p:nvSpPr>
        <p:spPr/>
        <p:txBody>
          <a:bodyPr/>
          <a:lstStyle/>
          <a:p>
            <a:r>
              <a:rPr lang="en-US" smtClean="0"/>
              <a:t>Emerging Frontiers of </a:t>
            </a:r>
            <a:br>
              <a:rPr lang="en-US" smtClean="0"/>
            </a:br>
            <a:r>
              <a:rPr lang="en-US" smtClean="0"/>
              <a:t>Science of Information</a:t>
            </a:r>
            <a:endParaRPr lang="en-US"/>
          </a:p>
        </p:txBody>
      </p:sp>
      <p:sp>
        <p:nvSpPr>
          <p:cNvPr id="5" name="Subtitle 4"/>
          <p:cNvSpPr>
            <a:spLocks noGrp="1"/>
          </p:cNvSpPr>
          <p:nvPr>
            <p:ph type="subTitle" idx="1"/>
          </p:nvPr>
        </p:nvSpPr>
        <p:spPr>
          <a:xfrm>
            <a:off x="0" y="2438398"/>
            <a:ext cx="6969512" cy="1464529"/>
          </a:xfrm>
        </p:spPr>
        <p:txBody>
          <a:bodyPr/>
          <a:lstStyle/>
          <a:p>
            <a:pPr>
              <a:spcBef>
                <a:spcPts val="600"/>
              </a:spcBef>
            </a:pPr>
            <a:endParaRPr lang="en-US" sz="100" smtClean="0"/>
          </a:p>
          <a:p>
            <a:pPr>
              <a:lnSpc>
                <a:spcPts val="3360"/>
              </a:lnSpc>
              <a:spcBef>
                <a:spcPts val="600"/>
              </a:spcBef>
            </a:pPr>
            <a:r>
              <a:rPr lang="en-US" smtClean="0"/>
              <a:t>Research: Complexity &amp; Quantum</a:t>
            </a:r>
            <a:br>
              <a:rPr lang="en-US" smtClean="0"/>
            </a:br>
            <a:r>
              <a:rPr lang="en-US" sz="2400" smtClean="0"/>
              <a:t>Information, Computation &amp; Physics</a:t>
            </a:r>
            <a:endParaRPr lang="en-US" smtClean="0"/>
          </a:p>
          <a:p>
            <a:pPr>
              <a:lnSpc>
                <a:spcPts val="3360"/>
              </a:lnSpc>
              <a:spcBef>
                <a:spcPts val="600"/>
              </a:spcBef>
            </a:pPr>
            <a:endParaRPr lang="en-US"/>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20</a:t>
            </a:r>
            <a:r>
              <a:rPr lang="en-US" baseline="30000" dirty="0" smtClean="0"/>
              <a:t>th</a:t>
            </a:r>
            <a:r>
              <a:rPr lang="en-US" dirty="0" smtClean="0"/>
              <a:t> Century</a:t>
            </a:r>
            <a:endParaRPr lang="en-US" dirty="0"/>
          </a:p>
        </p:txBody>
      </p:sp>
      <p:grpSp>
        <p:nvGrpSpPr>
          <p:cNvPr id="3" name="Group 8"/>
          <p:cNvGrpSpPr/>
          <p:nvPr/>
        </p:nvGrpSpPr>
        <p:grpSpPr>
          <a:xfrm>
            <a:off x="1676400" y="2209800"/>
            <a:ext cx="6019800" cy="1066800"/>
            <a:chOff x="1981200" y="2743200"/>
            <a:chExt cx="6019800" cy="2209800"/>
          </a:xfrm>
        </p:grpSpPr>
        <p:sp>
          <p:nvSpPr>
            <p:cNvPr id="4" name="Oval 3"/>
            <p:cNvSpPr/>
            <p:nvPr/>
          </p:nvSpPr>
          <p:spPr>
            <a:xfrm>
              <a:off x="1981200" y="2743200"/>
              <a:ext cx="685800" cy="2209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86000" y="2743200"/>
              <a:ext cx="5334000" cy="2209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315200" y="2743200"/>
              <a:ext cx="685800" cy="2209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7772400" y="2362200"/>
            <a:ext cx="1371600" cy="707886"/>
          </a:xfrm>
          <a:prstGeom prst="rect">
            <a:avLst/>
          </a:prstGeom>
          <a:noFill/>
        </p:spPr>
        <p:txBody>
          <a:bodyPr wrap="square" rtlCol="0">
            <a:spAutoFit/>
          </a:bodyPr>
          <a:lstStyle/>
          <a:p>
            <a:r>
              <a:rPr lang="en-US" sz="4000" dirty="0" smtClean="0"/>
              <a:t>Bob</a:t>
            </a:r>
            <a:endParaRPr lang="en-US" sz="4000" dirty="0"/>
          </a:p>
        </p:txBody>
      </p:sp>
      <p:grpSp>
        <p:nvGrpSpPr>
          <p:cNvPr id="6" name="Group 15"/>
          <p:cNvGrpSpPr/>
          <p:nvPr/>
        </p:nvGrpSpPr>
        <p:grpSpPr>
          <a:xfrm>
            <a:off x="2971800" y="2438400"/>
            <a:ext cx="2895600" cy="685800"/>
            <a:chOff x="2895600" y="3200400"/>
            <a:chExt cx="2895600" cy="1371600"/>
          </a:xfrm>
        </p:grpSpPr>
        <p:sp>
          <p:nvSpPr>
            <p:cNvPr id="11" name="Oval 10"/>
            <p:cNvSpPr/>
            <p:nvPr/>
          </p:nvSpPr>
          <p:spPr>
            <a:xfrm>
              <a:off x="2895600" y="3429000"/>
              <a:ext cx="228600" cy="22860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648200" y="3200400"/>
              <a:ext cx="228600" cy="22860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733800" y="4343400"/>
              <a:ext cx="228600" cy="22860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562600" y="4267200"/>
              <a:ext cx="228600" cy="22860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810000" y="3200400"/>
              <a:ext cx="228600" cy="22860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685800" y="3581401"/>
            <a:ext cx="7848600" cy="3046988"/>
          </a:xfrm>
          <a:prstGeom prst="rect">
            <a:avLst/>
          </a:prstGeom>
          <a:noFill/>
        </p:spPr>
        <p:txBody>
          <a:bodyPr wrap="square" rtlCol="0">
            <a:spAutoFit/>
          </a:bodyPr>
          <a:lstStyle/>
          <a:p>
            <a:pPr>
              <a:buFont typeface="Wingdings" pitchFamily="2" charset="2"/>
              <a:buChar char="§"/>
            </a:pPr>
            <a:r>
              <a:rPr lang="en-US" dirty="0" smtClean="0"/>
              <a:t> </a:t>
            </a:r>
            <a:r>
              <a:rPr lang="en-US" sz="2400" dirty="0" smtClean="0"/>
              <a:t>Single channel of communication </a:t>
            </a:r>
          </a:p>
          <a:p>
            <a:pPr lvl="1">
              <a:buFont typeface="Courier New" pitchFamily="49" charset="0"/>
              <a:buChar char="o"/>
            </a:pPr>
            <a:r>
              <a:rPr lang="en-US" sz="2400" dirty="0" smtClean="0"/>
              <a:t> (one pair of communicators);</a:t>
            </a:r>
          </a:p>
          <a:p>
            <a:pPr>
              <a:buFont typeface="Wingdings" pitchFamily="2" charset="2"/>
              <a:buChar char="§"/>
            </a:pPr>
            <a:r>
              <a:rPr lang="en-US" sz="2400" dirty="0" smtClean="0"/>
              <a:t> Perfect understanding at endpoints</a:t>
            </a:r>
          </a:p>
          <a:p>
            <a:pPr>
              <a:buFont typeface="Wingdings" pitchFamily="2" charset="2"/>
              <a:buChar char="§"/>
            </a:pPr>
            <a:r>
              <a:rPr lang="en-US" sz="2400" dirty="0" smtClean="0"/>
              <a:t> Simple privacy concerns (maybe an eavesdropper)</a:t>
            </a:r>
          </a:p>
          <a:p>
            <a:pPr>
              <a:buFont typeface="Wingdings" pitchFamily="2" charset="2"/>
              <a:buChar char="§"/>
            </a:pPr>
            <a:r>
              <a:rPr lang="en-US" sz="2400" dirty="0" smtClean="0"/>
              <a:t> Main concern: </a:t>
            </a:r>
          </a:p>
          <a:p>
            <a:pPr lvl="1">
              <a:buFont typeface="Wingdings" pitchFamily="2" charset="2"/>
              <a:buChar char="§"/>
            </a:pPr>
            <a:r>
              <a:rPr lang="en-US" sz="2400" dirty="0" smtClean="0"/>
              <a:t>optimizing channel use; dealing with few errors.</a:t>
            </a:r>
          </a:p>
          <a:p>
            <a:pPr lvl="1">
              <a:buFont typeface="Wingdings" pitchFamily="2" charset="2"/>
              <a:buChar char="§"/>
            </a:pPr>
            <a:endParaRPr lang="en-US" sz="2400" dirty="0" smtClean="0"/>
          </a:p>
          <a:p>
            <a:pPr>
              <a:buFont typeface="Wingdings" pitchFamily="2" charset="2"/>
              <a:buChar char="§"/>
            </a:pPr>
            <a:r>
              <a:rPr lang="en-US" sz="2400" dirty="0" smtClean="0"/>
              <a:t>Analogy: Compute flow across (well-behaved) canal.</a:t>
            </a:r>
            <a:endParaRPr lang="en-US" dirty="0" smtClean="0"/>
          </a:p>
        </p:txBody>
      </p:sp>
      <p:sp>
        <p:nvSpPr>
          <p:cNvPr id="18" name="TextBox 17"/>
          <p:cNvSpPr txBox="1"/>
          <p:nvPr/>
        </p:nvSpPr>
        <p:spPr>
          <a:xfrm>
            <a:off x="228600" y="2362200"/>
            <a:ext cx="1371600" cy="707886"/>
          </a:xfrm>
          <a:prstGeom prst="rect">
            <a:avLst/>
          </a:prstGeom>
          <a:noFill/>
        </p:spPr>
        <p:txBody>
          <a:bodyPr wrap="square" rtlCol="0">
            <a:spAutoFit/>
          </a:bodyPr>
          <a:lstStyle/>
          <a:p>
            <a:r>
              <a:rPr lang="en-US" sz="4000" dirty="0" smtClean="0"/>
              <a:t>Alice</a:t>
            </a:r>
            <a:endParaRPr lang="en-US" sz="40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2000"/>
                                        <p:tgtEl>
                                          <p:spTgt spid="1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fade">
                                      <p:cBhvr>
                                        <p:cTn id="10" dur="2000"/>
                                        <p:tgtEl>
                                          <p:spTgt spid="1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fade">
                                      <p:cBhvr>
                                        <p:cTn id="15" dur="2000"/>
                                        <p:tgtEl>
                                          <p:spTgt spid="1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xEl>
                                              <p:pRg st="3" end="3"/>
                                            </p:txEl>
                                          </p:spTgt>
                                        </p:tgtEl>
                                        <p:attrNameLst>
                                          <p:attrName>style.visibility</p:attrName>
                                        </p:attrNameLst>
                                      </p:cBhvr>
                                      <p:to>
                                        <p:strVal val="visible"/>
                                      </p:to>
                                    </p:set>
                                    <p:animEffect transition="in" filter="fade">
                                      <p:cBhvr>
                                        <p:cTn id="20" dur="2000"/>
                                        <p:tgtEl>
                                          <p:spTgt spid="1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animEffect transition="in" filter="fade">
                                      <p:cBhvr>
                                        <p:cTn id="25" dur="2000"/>
                                        <p:tgtEl>
                                          <p:spTgt spid="17">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xEl>
                                              <p:pRg st="5" end="5"/>
                                            </p:txEl>
                                          </p:spTgt>
                                        </p:tgtEl>
                                        <p:attrNameLst>
                                          <p:attrName>style.visibility</p:attrName>
                                        </p:attrNameLst>
                                      </p:cBhvr>
                                      <p:to>
                                        <p:strVal val="visible"/>
                                      </p:to>
                                    </p:set>
                                    <p:animEffect transition="in" filter="fade">
                                      <p:cBhvr>
                                        <p:cTn id="28" dur="2000"/>
                                        <p:tgtEl>
                                          <p:spTgt spid="17">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xEl>
                                              <p:pRg st="7" end="7"/>
                                            </p:txEl>
                                          </p:spTgt>
                                        </p:tgtEl>
                                        <p:attrNameLst>
                                          <p:attrName>style.visibility</p:attrName>
                                        </p:attrNameLst>
                                      </p:cBhvr>
                                      <p:to>
                                        <p:strVal val="visible"/>
                                      </p:to>
                                    </p:set>
                                    <p:animEffect transition="in" filter="fade">
                                      <p:cBhvr>
                                        <p:cTn id="33" dur="2000"/>
                                        <p:tgtEl>
                                          <p:spTgt spid="17">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21</a:t>
            </a:r>
            <a:r>
              <a:rPr lang="en-US" baseline="30000" dirty="0" smtClean="0"/>
              <a:t>st</a:t>
            </a:r>
            <a:r>
              <a:rPr lang="en-US" dirty="0" smtClean="0"/>
              <a:t> Century</a:t>
            </a:r>
            <a:endParaRPr lang="en-US" dirty="0"/>
          </a:p>
        </p:txBody>
      </p:sp>
      <p:sp>
        <p:nvSpPr>
          <p:cNvPr id="3" name="Content Placeholder 2"/>
          <p:cNvSpPr>
            <a:spLocks noGrp="1"/>
          </p:cNvSpPr>
          <p:nvPr>
            <p:ph idx="1"/>
          </p:nvPr>
        </p:nvSpPr>
        <p:spPr>
          <a:xfrm>
            <a:off x="457200" y="1676400"/>
            <a:ext cx="8229600" cy="5029200"/>
          </a:xfrm>
        </p:spPr>
        <p:txBody>
          <a:bodyPr>
            <a:normAutofit fontScale="92500" lnSpcReduction="10000"/>
          </a:bodyPr>
          <a:lstStyle/>
          <a:p>
            <a:r>
              <a:rPr lang="en-US" dirty="0" smtClean="0"/>
              <a:t>Complex Networks</a:t>
            </a:r>
          </a:p>
          <a:p>
            <a:r>
              <a:rPr lang="en-US" dirty="0" smtClean="0"/>
              <a:t>Issues:</a:t>
            </a:r>
          </a:p>
          <a:p>
            <a:pPr lvl="1"/>
            <a:r>
              <a:rPr lang="en-US" dirty="0" smtClean="0"/>
              <a:t>Scale</a:t>
            </a:r>
          </a:p>
          <a:p>
            <a:pPr lvl="1"/>
            <a:r>
              <a:rPr lang="en-US" dirty="0" err="1" smtClean="0"/>
              <a:t>Heterogeniety</a:t>
            </a:r>
            <a:endParaRPr lang="en-US" dirty="0" smtClean="0"/>
          </a:p>
          <a:p>
            <a:pPr lvl="1"/>
            <a:r>
              <a:rPr lang="en-US" dirty="0" err="1" smtClean="0"/>
              <a:t>Asynchronicity</a:t>
            </a:r>
            <a:endParaRPr lang="en-US" dirty="0" smtClean="0"/>
          </a:p>
          <a:p>
            <a:pPr lvl="1"/>
            <a:r>
              <a:rPr lang="en-US" dirty="0" smtClean="0"/>
              <a:t>Individuality</a:t>
            </a:r>
          </a:p>
          <a:p>
            <a:pPr lvl="1"/>
            <a:endParaRPr lang="en-US" dirty="0" smtClean="0"/>
          </a:p>
          <a:p>
            <a:r>
              <a:rPr lang="en-US" smtClean="0"/>
              <a:t>STC </a:t>
            </a:r>
            <a:r>
              <a:rPr lang="en-US" dirty="0" smtClean="0"/>
              <a:t>Team’s focus: Computational &amp; Physical Issues.</a:t>
            </a:r>
          </a:p>
          <a:p>
            <a:pPr lvl="1"/>
            <a:r>
              <a:rPr lang="en-US" dirty="0" smtClean="0"/>
              <a:t>Physical processes produce information.</a:t>
            </a:r>
          </a:p>
          <a:p>
            <a:pPr lvl="1"/>
            <a:r>
              <a:rPr lang="en-US" dirty="0" smtClean="0"/>
              <a:t>Computation mangles it.</a:t>
            </a:r>
          </a:p>
          <a:p>
            <a:pPr lvl="1"/>
            <a:endParaRPr lang="en-US" dirty="0"/>
          </a:p>
        </p:txBody>
      </p:sp>
      <p:pic>
        <p:nvPicPr>
          <p:cNvPr id="1026" name="Picture 2" descr="C:\Documents and Settings\Madhu\Desktop\GC029_07.GIF"/>
          <p:cNvPicPr>
            <a:picLocks noChangeAspect="1" noChangeArrowheads="1"/>
          </p:cNvPicPr>
          <p:nvPr/>
        </p:nvPicPr>
        <p:blipFill>
          <a:blip r:embed="rId2" cstate="print"/>
          <a:srcRect/>
          <a:stretch>
            <a:fillRect/>
          </a:stretch>
        </p:blipFill>
        <p:spPr bwMode="auto">
          <a:xfrm>
            <a:off x="4648200" y="1752600"/>
            <a:ext cx="4114800" cy="30861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572000" y="2819400"/>
            <a:ext cx="914400" cy="369332"/>
          </a:xfrm>
          <a:prstGeom prst="rect">
            <a:avLst/>
          </a:prstGeom>
          <a:noFill/>
        </p:spPr>
        <p:txBody>
          <a:bodyPr wrap="square" rtlCol="0">
            <a:spAutoFit/>
          </a:bodyPr>
          <a:lstStyle/>
          <a:p>
            <a:r>
              <a:rPr lang="en-US" dirty="0" smtClean="0"/>
              <a:t>Locks</a:t>
            </a:r>
            <a:endParaRPr lang="en-US" dirty="0"/>
          </a:p>
        </p:txBody>
      </p:sp>
      <p:cxnSp>
        <p:nvCxnSpPr>
          <p:cNvPr id="7" name="Straight Arrow Connector 6"/>
          <p:cNvCxnSpPr/>
          <p:nvPr/>
        </p:nvCxnSpPr>
        <p:spPr>
          <a:xfrm>
            <a:off x="5334000" y="3048000"/>
            <a:ext cx="20574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334000" y="2362200"/>
            <a:ext cx="19050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6200000" flipH="1">
            <a:off x="5143500" y="3162300"/>
            <a:ext cx="137160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flipH="1">
            <a:off x="4419600" y="3657600"/>
            <a:ext cx="1143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181600" y="2133600"/>
            <a:ext cx="12192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848600" y="2209800"/>
            <a:ext cx="914400" cy="369332"/>
          </a:xfrm>
          <a:prstGeom prst="rect">
            <a:avLst/>
          </a:prstGeom>
          <a:noFill/>
        </p:spPr>
        <p:txBody>
          <a:bodyPr wrap="square" rtlCol="0">
            <a:spAutoFit/>
          </a:bodyPr>
          <a:lstStyle/>
          <a:p>
            <a:r>
              <a:rPr lang="en-US" dirty="0" smtClean="0"/>
              <a:t>Dams</a:t>
            </a:r>
            <a:endParaRPr lang="en-US" dirty="0"/>
          </a:p>
        </p:txBody>
      </p:sp>
      <p:cxnSp>
        <p:nvCxnSpPr>
          <p:cNvPr id="19" name="Straight Arrow Connector 18"/>
          <p:cNvCxnSpPr/>
          <p:nvPr/>
        </p:nvCxnSpPr>
        <p:spPr>
          <a:xfrm rot="10800000" flipV="1">
            <a:off x="6477000" y="2514600"/>
            <a:ext cx="14478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6781800" y="1905000"/>
            <a:ext cx="1295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6705600" y="2209800"/>
            <a:ext cx="12192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7543800" y="3200400"/>
            <a:ext cx="1295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0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20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2000"/>
                                        <p:tgtEl>
                                          <p:spTgt spid="3">
                                            <p:txEl>
                                              <p:pRg st="7" end="7"/>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2000"/>
                                        <p:tgtEl>
                                          <p:spTgt spid="3">
                                            <p:txEl>
                                              <p:pRg st="8" end="8"/>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Synergies and Synthesis</a:t>
            </a:r>
            <a:endParaRPr lang="en-US" dirty="0"/>
          </a:p>
        </p:txBody>
      </p:sp>
      <p:pic>
        <p:nvPicPr>
          <p:cNvPr id="4" name="Picture 3" descr="pie_figure1.gif"/>
          <p:cNvPicPr>
            <a:picLocks noChangeAspect="1"/>
          </p:cNvPicPr>
          <p:nvPr/>
        </p:nvPicPr>
        <p:blipFill>
          <a:blip r:embed="rId2" cstate="print"/>
          <a:stretch>
            <a:fillRect/>
          </a:stretch>
        </p:blipFill>
        <p:spPr>
          <a:xfrm>
            <a:off x="1166037" y="783265"/>
            <a:ext cx="6705600" cy="6705600"/>
          </a:xfrm>
          <a:prstGeom prst="rect">
            <a:avLst/>
          </a:prstGeom>
          <a:ln>
            <a:noFill/>
          </a:ln>
          <a:effectLst>
            <a:outerShdw blurRad="292100" dist="139700" dir="2700000" algn="tl" rotWithShape="0">
              <a:srgbClr val="333333">
                <a:alpha val="65000"/>
              </a:srgbClr>
            </a:outerShdw>
          </a:effectLst>
        </p:spPr>
      </p:pic>
      <p:sp>
        <p:nvSpPr>
          <p:cNvPr id="5" name="Oval 4">
            <a:hlinkClick r:id="rId3" action="ppaction://hlinksldjump" tooltip="W. Bialek, T. Coleman, J. Gallant"/>
          </p:cNvPr>
          <p:cNvSpPr/>
          <p:nvPr/>
        </p:nvSpPr>
        <p:spPr>
          <a:xfrm>
            <a:off x="4876800" y="16764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hlinkClick r:id="rId3" action="ppaction://hlinksldjump" tooltip="V. Anantharam, T. Cover, A. Goldsmith, S. Jagannathan, P.R. Kumar, N. Lynch, D. Tse, T. Weissman"/>
          </p:cNvPr>
          <p:cNvSpPr/>
          <p:nvPr/>
        </p:nvSpPr>
        <p:spPr>
          <a:xfrm>
            <a:off x="5841274" y="2627811"/>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hlinkClick r:id="rId3" action="ppaction://hlinksldjump" tooltip="V. Anantharam, T. Coleman, T. Cover, A. Goldsmith, S. Kulkarni, P.R. Kumar, O. Milenkovic, W. Szpankowski, D. Tse, S. Verdu, T. Weissman"/>
          </p:cNvPr>
          <p:cNvSpPr/>
          <p:nvPr/>
        </p:nvSpPr>
        <p:spPr>
          <a:xfrm>
            <a:off x="6069874" y="3860074"/>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hlinkClick r:id="rId3" action="ppaction://hlinksldjump" tooltip="M. Atallah, C. Cliffton, A. Grama, J. Neville, A. Qi"/>
          </p:cNvPr>
          <p:cNvSpPr/>
          <p:nvPr/>
        </p:nvSpPr>
        <p:spPr>
          <a:xfrm>
            <a:off x="5486400" y="50292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hlinkClick r:id="rId3" action="ppaction://hlinksldjump" tooltip="M. Atallah, C. Cliffton, A. Mathur, A. Qi"/>
          </p:cNvPr>
          <p:cNvSpPr/>
          <p:nvPr/>
        </p:nvSpPr>
        <p:spPr>
          <a:xfrm>
            <a:off x="4317274" y="54864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hlinkClick r:id="rId3" action="ppaction://hlinksldjump" tooltip="I. Fung, C. Kaufman, B. Yu"/>
          </p:cNvPr>
          <p:cNvSpPr/>
          <p:nvPr/>
        </p:nvSpPr>
        <p:spPr>
          <a:xfrm>
            <a:off x="3087189" y="53340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hlinkClick r:id="rId3" action="ppaction://hlinksldjump" tooltip="V. Rego, J. Rice, C. Sims"/>
          </p:cNvPr>
          <p:cNvSpPr/>
          <p:nvPr/>
        </p:nvSpPr>
        <p:spPr>
          <a:xfrm>
            <a:off x="2057400" y="44958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hlinkClick r:id="rId3" action="ppaction://hlinksldjump" tooltip="S. Aaronson, W. Bialek, S. Datta, P. Shor"/>
          </p:cNvPr>
          <p:cNvSpPr/>
          <p:nvPr/>
        </p:nvSpPr>
        <p:spPr>
          <a:xfrm>
            <a:off x="1905000" y="32766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hlinkClick r:id="rId3" action="ppaction://hlinksldjump" tooltip="S. Aaronson, M. Atallah, L. Burge, M. Garuba, D. Kumar, C. Liu, A. Mathur, Z. Pizlo, R. Rivest, P. Shor, M. Sudan, W. Szpankowski, M. Ward, D. Xu"/>
          </p:cNvPr>
          <p:cNvSpPr/>
          <p:nvPr/>
        </p:nvSpPr>
        <p:spPr>
          <a:xfrm>
            <a:off x="2438400" y="21336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hlinkClick r:id="rId3" action="ppaction://hlinksldjump" tooltip="R. Aguilar, G. Bejerano, W. Bialek, T. Coleman, M. Francl, A. Grama, P. Grobstein, O. Milenkovic, A. Qi, D. Ramkrishna, S. Subramaniam, W. Szpankowski, B. Yu"/>
          </p:cNvPr>
          <p:cNvSpPr/>
          <p:nvPr/>
        </p:nvSpPr>
        <p:spPr>
          <a:xfrm>
            <a:off x="3618411" y="1587137"/>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Fundamental  Issues</a:t>
            </a:r>
            <a:endParaRPr lang="en-US" dirty="0"/>
          </a:p>
        </p:txBody>
      </p:sp>
      <p:sp>
        <p:nvSpPr>
          <p:cNvPr id="3" name="Content Placeholder 2"/>
          <p:cNvSpPr>
            <a:spLocks noGrp="1"/>
          </p:cNvSpPr>
          <p:nvPr>
            <p:ph idx="1"/>
          </p:nvPr>
        </p:nvSpPr>
        <p:spPr/>
        <p:txBody>
          <a:bodyPr>
            <a:normAutofit/>
          </a:bodyPr>
          <a:lstStyle/>
          <a:p>
            <a:r>
              <a:rPr lang="en-US" dirty="0" smtClean="0"/>
              <a:t>Information may be </a:t>
            </a:r>
            <a:r>
              <a:rPr lang="en-US" i="1" dirty="0" smtClean="0"/>
              <a:t>hard </a:t>
            </a:r>
            <a:r>
              <a:rPr lang="en-US" dirty="0" smtClean="0"/>
              <a:t>to extract: </a:t>
            </a:r>
          </a:p>
          <a:p>
            <a:pPr lvl="1"/>
            <a:r>
              <a:rPr lang="en-US" dirty="0" smtClean="0"/>
              <a:t>Knowledge </a:t>
            </a:r>
            <a:r>
              <a:rPr lang="en-US" dirty="0" smtClean="0">
                <a:latin typeface="Symbol"/>
                <a:sym typeface="Symbol"/>
              </a:rPr>
              <a:t></a:t>
            </a:r>
            <a:r>
              <a:rPr lang="en-US" dirty="0" smtClean="0"/>
              <a:t> Information;</a:t>
            </a:r>
          </a:p>
          <a:p>
            <a:pPr lvl="1"/>
            <a:r>
              <a:rPr lang="en-US" dirty="0" smtClean="0"/>
              <a:t>Enables cryptography; </a:t>
            </a:r>
          </a:p>
          <a:p>
            <a:pPr lvl="1"/>
            <a:r>
              <a:rPr lang="en-US" dirty="0" smtClean="0"/>
              <a:t>Enables possibility of blending </a:t>
            </a:r>
            <a:r>
              <a:rPr lang="en-US" i="1" dirty="0" smtClean="0"/>
              <a:t>privacy</a:t>
            </a:r>
            <a:r>
              <a:rPr lang="en-US" dirty="0" smtClean="0"/>
              <a:t> with </a:t>
            </a:r>
            <a:r>
              <a:rPr lang="en-US" i="1" dirty="0" smtClean="0"/>
              <a:t>utility</a:t>
            </a:r>
            <a:r>
              <a:rPr lang="en-US" dirty="0" smtClean="0"/>
              <a:t>.</a:t>
            </a:r>
          </a:p>
          <a:p>
            <a:pPr lvl="1"/>
            <a:endParaRPr lang="en-US" dirty="0" smtClean="0"/>
          </a:p>
          <a:p>
            <a:r>
              <a:rPr lang="en-US" dirty="0" smtClean="0"/>
              <a:t>Sample playgrounds: </a:t>
            </a:r>
          </a:p>
          <a:p>
            <a:pPr lvl="1"/>
            <a:r>
              <a:rPr lang="en-US" dirty="0" smtClean="0"/>
              <a:t>Electronic voting, Spam filtering.</a:t>
            </a:r>
            <a:endParaRPr lang="en-US" dirty="0"/>
          </a:p>
        </p:txBody>
      </p:sp>
      <p:pic>
        <p:nvPicPr>
          <p:cNvPr id="1026" name="Picture 2" descr="C:\Documents and Settings\Madhu\Desktop\rivest.jpg"/>
          <p:cNvPicPr>
            <a:picLocks noChangeAspect="1" noChangeArrowheads="1"/>
          </p:cNvPicPr>
          <p:nvPr/>
        </p:nvPicPr>
        <p:blipFill>
          <a:blip r:embed="rId2" cstate="print"/>
          <a:srcRect/>
          <a:stretch>
            <a:fillRect/>
          </a:stretch>
        </p:blipFill>
        <p:spPr bwMode="auto">
          <a:xfrm>
            <a:off x="7162800" y="3886200"/>
            <a:ext cx="1123813" cy="162718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20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Fundamental  Issues (contd.)</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Information </a:t>
            </a:r>
            <a:r>
              <a:rPr lang="en-US" i="1" dirty="0" smtClean="0"/>
              <a:t>distributed</a:t>
            </a:r>
            <a:r>
              <a:rPr lang="en-US" dirty="0" smtClean="0"/>
              <a:t> over network</a:t>
            </a:r>
          </a:p>
          <a:p>
            <a:r>
              <a:rPr lang="en-US" dirty="0" smtClean="0"/>
              <a:t>Issues:</a:t>
            </a:r>
          </a:p>
          <a:p>
            <a:pPr lvl="1"/>
            <a:r>
              <a:rPr lang="en-US" dirty="0" smtClean="0"/>
              <a:t>Information </a:t>
            </a:r>
            <a:r>
              <a:rPr lang="en-US" i="1" dirty="0" smtClean="0"/>
              <a:t>replicated</a:t>
            </a:r>
            <a:r>
              <a:rPr lang="en-US" dirty="0" smtClean="0"/>
              <a:t>! </a:t>
            </a:r>
            <a:r>
              <a:rPr lang="en-US" dirty="0" smtClean="0">
                <a:solidFill>
                  <a:srgbClr val="008A3E"/>
                </a:solidFill>
              </a:rPr>
              <a:t>Consistency</a:t>
            </a:r>
            <a:r>
              <a:rPr lang="en-US" dirty="0" smtClean="0"/>
              <a:t>?</a:t>
            </a:r>
          </a:p>
          <a:p>
            <a:pPr lvl="1"/>
            <a:r>
              <a:rPr lang="en-US" dirty="0" smtClean="0"/>
              <a:t>Information captures </a:t>
            </a:r>
            <a:r>
              <a:rPr lang="en-US" i="1" dirty="0" smtClean="0"/>
              <a:t>time</a:t>
            </a:r>
            <a:r>
              <a:rPr lang="en-US" dirty="0" smtClean="0"/>
              <a:t>! </a:t>
            </a:r>
            <a:r>
              <a:rPr lang="en-US" dirty="0" smtClean="0">
                <a:solidFill>
                  <a:srgbClr val="008A3E"/>
                </a:solidFill>
              </a:rPr>
              <a:t>Synchronization</a:t>
            </a:r>
            <a:r>
              <a:rPr lang="en-US" dirty="0" smtClean="0"/>
              <a:t>?</a:t>
            </a:r>
          </a:p>
          <a:p>
            <a:pPr lvl="1"/>
            <a:r>
              <a:rPr lang="en-US" dirty="0" smtClean="0"/>
              <a:t>Information relates to </a:t>
            </a:r>
            <a:r>
              <a:rPr lang="en-US" i="1" dirty="0" smtClean="0"/>
              <a:t>geography</a:t>
            </a:r>
            <a:r>
              <a:rPr lang="en-US" dirty="0" smtClean="0"/>
              <a:t>! </a:t>
            </a:r>
            <a:r>
              <a:rPr lang="en-US" dirty="0" smtClean="0">
                <a:solidFill>
                  <a:srgbClr val="008A3E"/>
                </a:solidFill>
              </a:rPr>
              <a:t>Localization</a:t>
            </a:r>
            <a:r>
              <a:rPr lang="en-US" dirty="0" smtClean="0"/>
              <a:t>? </a:t>
            </a:r>
            <a:r>
              <a:rPr lang="en-US" dirty="0" smtClean="0">
                <a:solidFill>
                  <a:srgbClr val="008A3E"/>
                </a:solidFill>
              </a:rPr>
              <a:t>Spatial Routing</a:t>
            </a:r>
            <a:r>
              <a:rPr lang="en-US" dirty="0" smtClean="0"/>
              <a:t>?</a:t>
            </a:r>
          </a:p>
          <a:p>
            <a:pPr lvl="2"/>
            <a:endParaRPr lang="en-US" dirty="0" smtClean="0"/>
          </a:p>
          <a:p>
            <a:r>
              <a:rPr lang="en-US" dirty="0" smtClean="0"/>
              <a:t>Application domains: </a:t>
            </a:r>
          </a:p>
          <a:p>
            <a:pPr lvl="1"/>
            <a:r>
              <a:rPr lang="en-US" dirty="0" smtClean="0"/>
              <a:t>Wireless networks, sensor networks.</a:t>
            </a:r>
          </a:p>
        </p:txBody>
      </p:sp>
      <p:pic>
        <p:nvPicPr>
          <p:cNvPr id="2050" name="Picture 2" descr="C:\Documents and Settings\Madhu\Desktop\lynchphoto1-25.jpg"/>
          <p:cNvPicPr>
            <a:picLocks noChangeAspect="1" noChangeArrowheads="1"/>
          </p:cNvPicPr>
          <p:nvPr/>
        </p:nvPicPr>
        <p:blipFill>
          <a:blip r:embed="rId2" cstate="print"/>
          <a:srcRect/>
          <a:stretch>
            <a:fillRect/>
          </a:stretch>
        </p:blipFill>
        <p:spPr bwMode="auto">
          <a:xfrm>
            <a:off x="7086600" y="4419600"/>
            <a:ext cx="1392237" cy="148978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0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2000"/>
                                        <p:tgtEl>
                                          <p:spTgt spid="3">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Fundamental  Issues (contd.)</a:t>
            </a:r>
            <a:endParaRPr lang="en-US" dirty="0"/>
          </a:p>
        </p:txBody>
      </p:sp>
      <p:sp>
        <p:nvSpPr>
          <p:cNvPr id="3" name="Content Placeholder 2"/>
          <p:cNvSpPr>
            <a:spLocks noGrp="1"/>
          </p:cNvSpPr>
          <p:nvPr>
            <p:ph idx="1"/>
          </p:nvPr>
        </p:nvSpPr>
        <p:spPr>
          <a:xfrm>
            <a:off x="304800" y="1676400"/>
            <a:ext cx="8686800" cy="4221163"/>
          </a:xfrm>
        </p:spPr>
        <p:txBody>
          <a:bodyPr>
            <a:normAutofit fontScale="92500" lnSpcReduction="10000"/>
          </a:bodyPr>
          <a:lstStyle/>
          <a:p>
            <a:r>
              <a:rPr lang="en-US" dirty="0" smtClean="0"/>
              <a:t>Semantics of Information</a:t>
            </a:r>
          </a:p>
          <a:p>
            <a:pPr lvl="1"/>
            <a:r>
              <a:rPr lang="en-US" i="1" dirty="0" smtClean="0"/>
              <a:t>Communication </a:t>
            </a:r>
            <a:r>
              <a:rPr lang="en-US" dirty="0" smtClean="0"/>
              <a:t>is not an </a:t>
            </a:r>
            <a:r>
              <a:rPr lang="en-US" i="1" dirty="0" smtClean="0"/>
              <a:t>end</a:t>
            </a:r>
            <a:r>
              <a:rPr lang="en-US" dirty="0" smtClean="0"/>
              <a:t> in itself, it is a means to achieving some </a:t>
            </a:r>
            <a:r>
              <a:rPr lang="en-US" i="1" dirty="0" smtClean="0"/>
              <a:t>goals</a:t>
            </a:r>
            <a:r>
              <a:rPr lang="en-US" dirty="0" smtClean="0"/>
              <a:t>.</a:t>
            </a:r>
          </a:p>
          <a:p>
            <a:pPr lvl="1"/>
            <a:r>
              <a:rPr lang="en-US" i="1" dirty="0" smtClean="0"/>
              <a:t>Semantics</a:t>
            </a:r>
            <a:r>
              <a:rPr lang="en-US" dirty="0" smtClean="0"/>
              <a:t>: Capture ability to achieve </a:t>
            </a:r>
            <a:r>
              <a:rPr lang="en-US" i="1" dirty="0" smtClean="0"/>
              <a:t>goals</a:t>
            </a:r>
            <a:r>
              <a:rPr lang="en-US" dirty="0" smtClean="0"/>
              <a:t>.</a:t>
            </a:r>
          </a:p>
          <a:p>
            <a:pPr lvl="1"/>
            <a:endParaRPr lang="en-US" dirty="0" smtClean="0"/>
          </a:p>
          <a:p>
            <a:r>
              <a:rPr lang="en-US" dirty="0" smtClean="0"/>
              <a:t>Current Investigation:</a:t>
            </a:r>
          </a:p>
          <a:p>
            <a:pPr lvl="1"/>
            <a:r>
              <a:rPr lang="en-US" dirty="0" smtClean="0"/>
              <a:t>What are </a:t>
            </a:r>
            <a:r>
              <a:rPr lang="en-US" dirty="0" smtClean="0">
                <a:solidFill>
                  <a:srgbClr val="008A3E"/>
                </a:solidFill>
              </a:rPr>
              <a:t>goals</a:t>
            </a:r>
            <a:r>
              <a:rPr lang="en-US" dirty="0" smtClean="0"/>
              <a:t> of communication?</a:t>
            </a:r>
          </a:p>
          <a:p>
            <a:pPr lvl="1"/>
            <a:r>
              <a:rPr lang="en-US" dirty="0" smtClean="0"/>
              <a:t>What is </a:t>
            </a:r>
            <a:r>
              <a:rPr lang="en-US" dirty="0" smtClean="0">
                <a:solidFill>
                  <a:srgbClr val="008A3E"/>
                </a:solidFill>
              </a:rPr>
              <a:t>(</a:t>
            </a:r>
            <a:r>
              <a:rPr lang="en-US" dirty="0" err="1" smtClean="0">
                <a:solidFill>
                  <a:srgbClr val="008A3E"/>
                </a:solidFill>
              </a:rPr>
              <a:t>mis</a:t>
            </a:r>
            <a:r>
              <a:rPr lang="en-US" dirty="0" smtClean="0">
                <a:solidFill>
                  <a:srgbClr val="008A3E"/>
                </a:solidFill>
              </a:rPr>
              <a:t>)understanding</a:t>
            </a:r>
            <a:r>
              <a:rPr lang="en-US" dirty="0" smtClean="0"/>
              <a:t>?</a:t>
            </a:r>
          </a:p>
          <a:p>
            <a:pPr lvl="1"/>
            <a:r>
              <a:rPr lang="en-US" dirty="0" smtClean="0"/>
              <a:t>What mechanisms </a:t>
            </a:r>
            <a:r>
              <a:rPr lang="en-US" dirty="0" smtClean="0">
                <a:solidFill>
                  <a:srgbClr val="008A3E"/>
                </a:solidFill>
              </a:rPr>
              <a:t>reveal/resolve</a:t>
            </a:r>
            <a:r>
              <a:rPr lang="en-US" dirty="0" smtClean="0"/>
              <a:t> misunderstanding?</a:t>
            </a:r>
          </a:p>
        </p:txBody>
      </p:sp>
      <p:pic>
        <p:nvPicPr>
          <p:cNvPr id="3074" name="Picture 2" descr="C:\Documents and Settings\Madhu\Desktop\Mugshot-08-comp.jpg"/>
          <p:cNvPicPr>
            <a:picLocks noChangeAspect="1" noChangeArrowheads="1"/>
          </p:cNvPicPr>
          <p:nvPr/>
        </p:nvPicPr>
        <p:blipFill>
          <a:blip r:embed="rId2" cstate="print"/>
          <a:srcRect/>
          <a:stretch>
            <a:fillRect/>
          </a:stretch>
        </p:blipFill>
        <p:spPr bwMode="auto">
          <a:xfrm>
            <a:off x="7086600" y="3657600"/>
            <a:ext cx="1339850" cy="140702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20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20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20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&amp; (Quantum) Physics</a:t>
            </a:r>
            <a:endParaRPr lang="en-US" dirty="0"/>
          </a:p>
        </p:txBody>
      </p:sp>
      <p:sp>
        <p:nvSpPr>
          <p:cNvPr id="3" name="Content Placeholder 2"/>
          <p:cNvSpPr>
            <a:spLocks noGrp="1"/>
          </p:cNvSpPr>
          <p:nvPr>
            <p:ph idx="1"/>
          </p:nvPr>
        </p:nvSpPr>
        <p:spPr/>
        <p:txBody>
          <a:bodyPr>
            <a:normAutofit lnSpcReduction="10000"/>
          </a:bodyPr>
          <a:lstStyle/>
          <a:p>
            <a:pPr>
              <a:spcAft>
                <a:spcPts val="600"/>
              </a:spcAft>
            </a:pPr>
            <a:r>
              <a:rPr lang="en-US" smtClean="0"/>
              <a:t>Information embedded into </a:t>
            </a:r>
            <a:r>
              <a:rPr lang="en-US" dirty="0" smtClean="0"/>
              <a:t>physical media</a:t>
            </a:r>
          </a:p>
          <a:p>
            <a:pPr>
              <a:spcAft>
                <a:spcPts val="600"/>
              </a:spcAft>
            </a:pPr>
            <a:r>
              <a:rPr lang="en-US" dirty="0" smtClean="0"/>
              <a:t>Information acts on physical entities</a:t>
            </a:r>
          </a:p>
          <a:p>
            <a:r>
              <a:rPr lang="en-US" dirty="0" smtClean="0"/>
              <a:t>Laws of physics </a:t>
            </a:r>
            <a:r>
              <a:rPr lang="en-US" dirty="0" smtClean="0">
                <a:latin typeface="cmsy10"/>
              </a:rPr>
              <a:t>,</a:t>
            </a:r>
            <a:r>
              <a:rPr lang="en-US" dirty="0" smtClean="0"/>
              <a:t> Laws of information </a:t>
            </a:r>
          </a:p>
          <a:p>
            <a:pPr lvl="1"/>
            <a:r>
              <a:rPr lang="en-US" dirty="0" smtClean="0"/>
              <a:t>Capacities of channels </a:t>
            </a:r>
          </a:p>
          <a:p>
            <a:pPr lvl="1"/>
            <a:r>
              <a:rPr lang="en-US" dirty="0" smtClean="0"/>
              <a:t>Quantifying entanglement </a:t>
            </a:r>
          </a:p>
          <a:p>
            <a:pPr lvl="1"/>
            <a:r>
              <a:rPr lang="en-US" dirty="0" smtClean="0"/>
              <a:t>Quantum error correction </a:t>
            </a:r>
          </a:p>
          <a:p>
            <a:pPr lvl="1"/>
            <a:r>
              <a:rPr lang="en-US" dirty="0" smtClean="0"/>
              <a:t>Learning quantum states </a:t>
            </a:r>
          </a:p>
          <a:p>
            <a:pPr lvl="1"/>
            <a:r>
              <a:rPr lang="en-US" dirty="0" err="1" smtClean="0"/>
              <a:t>Unforgeable</a:t>
            </a:r>
            <a:r>
              <a:rPr lang="en-US" dirty="0" smtClean="0"/>
              <a:t> quantum states ($$$)</a:t>
            </a:r>
            <a:endParaRPr lang="en-US" dirty="0"/>
          </a:p>
        </p:txBody>
      </p:sp>
      <p:pic>
        <p:nvPicPr>
          <p:cNvPr id="4099" name="Picture 3" descr="C:\Documents and Settings\Madhu\Desktop\aaronson.jpg"/>
          <p:cNvPicPr>
            <a:picLocks noChangeAspect="1" noChangeArrowheads="1"/>
          </p:cNvPicPr>
          <p:nvPr/>
        </p:nvPicPr>
        <p:blipFill>
          <a:blip r:embed="rId2" cstate="print"/>
          <a:srcRect/>
          <a:stretch>
            <a:fillRect/>
          </a:stretch>
        </p:blipFill>
        <p:spPr bwMode="auto">
          <a:xfrm>
            <a:off x="7315200" y="3482210"/>
            <a:ext cx="1646238" cy="1646238"/>
          </a:xfrm>
          <a:prstGeom prst="rect">
            <a:avLst/>
          </a:prstGeom>
          <a:ln>
            <a:noFill/>
          </a:ln>
          <a:effectLst>
            <a:outerShdw blurRad="292100" dist="139700" dir="2700000" algn="tl" rotWithShape="0">
              <a:srgbClr val="333333">
                <a:alpha val="65000"/>
              </a:srgbClr>
            </a:outerShdw>
          </a:effectLst>
        </p:spPr>
      </p:pic>
      <p:pic>
        <p:nvPicPr>
          <p:cNvPr id="4100" name="Picture 4" descr="C:\Documents and Settings\Madhu\Desktop\shor.jpg"/>
          <p:cNvPicPr>
            <a:picLocks noChangeAspect="1" noChangeArrowheads="1"/>
          </p:cNvPicPr>
          <p:nvPr/>
        </p:nvPicPr>
        <p:blipFill>
          <a:blip r:embed="rId3" cstate="print">
            <a:lum bright="-1000" contrast="15000"/>
          </a:blip>
          <a:srcRect t="3489"/>
          <a:stretch>
            <a:fillRect/>
          </a:stretch>
        </p:blipFill>
        <p:spPr bwMode="auto">
          <a:xfrm>
            <a:off x="5529147" y="3471745"/>
            <a:ext cx="1676400" cy="164486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Synergies</a:t>
            </a:r>
            <a:endParaRPr lang="en-US" dirty="0"/>
          </a:p>
        </p:txBody>
      </p:sp>
      <p:sp>
        <p:nvSpPr>
          <p:cNvPr id="3" name="Content Placeholder 2"/>
          <p:cNvSpPr>
            <a:spLocks noGrp="1"/>
          </p:cNvSpPr>
          <p:nvPr>
            <p:ph idx="1"/>
          </p:nvPr>
        </p:nvSpPr>
        <p:spPr/>
        <p:txBody>
          <a:bodyPr>
            <a:normAutofit/>
          </a:bodyPr>
          <a:lstStyle/>
          <a:p>
            <a:r>
              <a:rPr lang="en-US" dirty="0" smtClean="0"/>
              <a:t>Information: Consequence of physical universe &amp; mental processes.</a:t>
            </a:r>
          </a:p>
          <a:p>
            <a:r>
              <a:rPr lang="en-US" dirty="0" smtClean="0"/>
              <a:t>Robust, unified, theory needed to understand/apply it better:</a:t>
            </a:r>
          </a:p>
          <a:p>
            <a:pPr lvl="1"/>
            <a:r>
              <a:rPr lang="en-US" smtClean="0"/>
              <a:t>STC team </a:t>
            </a:r>
            <a:r>
              <a:rPr lang="en-US" smtClean="0"/>
              <a:t>focus </a:t>
            </a:r>
            <a:r>
              <a:rPr lang="en-US" dirty="0" smtClean="0"/>
              <a:t>on theoretical aspects.</a:t>
            </a:r>
          </a:p>
          <a:p>
            <a:pPr lvl="1"/>
            <a:r>
              <a:rPr lang="en-US" dirty="0" smtClean="0"/>
              <a:t>Will influence/be influenced by its many applications: Biology, Massive Data, Society.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hidden">
          <a:xfrm>
            <a:off x="356839" y="2438400"/>
            <a:ext cx="6207512" cy="1854820"/>
          </a:xfrm>
          <a:prstGeom prst="rect">
            <a:avLst/>
          </a:prstGeom>
          <a:gradFill flip="none" rotWithShape="1">
            <a:gsLst>
              <a:gs pos="0">
                <a:schemeClr val="tx1">
                  <a:alpha val="3000"/>
                </a:schemeClr>
              </a:gs>
              <a:gs pos="13000">
                <a:schemeClr val="tx1">
                  <a:alpha val="35000"/>
                </a:schemeClr>
              </a:gs>
              <a:gs pos="43000">
                <a:schemeClr val="tx1">
                  <a:alpha val="89000"/>
                </a:schemeClr>
              </a:gs>
              <a:gs pos="100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itle 3"/>
          <p:cNvSpPr>
            <a:spLocks noGrp="1"/>
          </p:cNvSpPr>
          <p:nvPr>
            <p:ph type="ctrTitle"/>
          </p:nvPr>
        </p:nvSpPr>
        <p:spPr/>
        <p:txBody>
          <a:bodyPr/>
          <a:lstStyle/>
          <a:p>
            <a:r>
              <a:rPr lang="en-US" dirty="0" smtClean="0"/>
              <a:t>Emerging Frontiers of </a:t>
            </a:r>
            <a:br>
              <a:rPr lang="en-US" dirty="0" smtClean="0"/>
            </a:br>
            <a:r>
              <a:rPr lang="en-US" dirty="0" smtClean="0"/>
              <a:t>Science of Information</a:t>
            </a:r>
            <a:endParaRPr lang="en-US" dirty="0"/>
          </a:p>
        </p:txBody>
      </p:sp>
      <p:sp>
        <p:nvSpPr>
          <p:cNvPr id="5" name="Subtitle 4"/>
          <p:cNvSpPr>
            <a:spLocks noGrp="1"/>
          </p:cNvSpPr>
          <p:nvPr>
            <p:ph type="subTitle" idx="1"/>
          </p:nvPr>
        </p:nvSpPr>
        <p:spPr/>
        <p:txBody>
          <a:bodyPr/>
          <a:lstStyle/>
          <a:p>
            <a:pPr>
              <a:spcBef>
                <a:spcPts val="600"/>
              </a:spcBef>
            </a:pPr>
            <a:endParaRPr lang="en-US" sz="600" dirty="0" smtClean="0"/>
          </a:p>
          <a:p>
            <a:pPr>
              <a:lnSpc>
                <a:spcPts val="3360"/>
              </a:lnSpc>
              <a:spcBef>
                <a:spcPts val="600"/>
              </a:spcBef>
            </a:pPr>
            <a:r>
              <a:rPr lang="en-US" dirty="0" smtClean="0"/>
              <a:t>Integrating Research &amp; Education ― Developing Human Resources</a:t>
            </a:r>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synergistic vision…</a:t>
            </a:r>
            <a:endParaRPr lang="en-US" dirty="0"/>
          </a:p>
        </p:txBody>
      </p:sp>
      <p:sp>
        <p:nvSpPr>
          <p:cNvPr id="3" name="Content Placeholder 2"/>
          <p:cNvSpPr>
            <a:spLocks noGrp="1"/>
          </p:cNvSpPr>
          <p:nvPr>
            <p:ph idx="1"/>
          </p:nvPr>
        </p:nvSpPr>
        <p:spPr>
          <a:xfrm>
            <a:off x="457200" y="1828800"/>
            <a:ext cx="8229600" cy="4648200"/>
          </a:xfrm>
        </p:spPr>
        <p:txBody>
          <a:bodyPr>
            <a:normAutofit fontScale="77500" lnSpcReduction="20000"/>
          </a:bodyPr>
          <a:lstStyle/>
          <a:p>
            <a:pPr>
              <a:buNone/>
            </a:pPr>
            <a:r>
              <a:rPr lang="en-US" sz="3600" b="1" dirty="0" smtClean="0"/>
              <a:t>Science of Information provides:</a:t>
            </a:r>
          </a:p>
          <a:p>
            <a:r>
              <a:rPr lang="en-US" sz="3600" dirty="0" smtClean="0"/>
              <a:t>Contexts and tools for problem solving</a:t>
            </a:r>
          </a:p>
          <a:p>
            <a:r>
              <a:rPr lang="en-US" sz="3600" dirty="0" smtClean="0"/>
              <a:t>Interdisciplinary; relevant to student interests</a:t>
            </a:r>
          </a:p>
          <a:p>
            <a:r>
              <a:rPr lang="en-US" sz="3600" dirty="0" smtClean="0"/>
              <a:t>Broad application of student’s major in workforce</a:t>
            </a:r>
          </a:p>
          <a:p>
            <a:pPr>
              <a:buNone/>
            </a:pPr>
            <a:endParaRPr lang="en-US" sz="3600" dirty="0" smtClean="0"/>
          </a:p>
          <a:p>
            <a:pPr>
              <a:buNone/>
            </a:pPr>
            <a:r>
              <a:rPr lang="en-US" sz="3600" dirty="0" smtClean="0"/>
              <a:t>“To reading, writing, and arithmetic we should add </a:t>
            </a:r>
            <a:r>
              <a:rPr lang="en-US" sz="3600" dirty="0" smtClean="0">
                <a:solidFill>
                  <a:schemeClr val="accent1">
                    <a:lumMod val="75000"/>
                  </a:schemeClr>
                </a:solidFill>
              </a:rPr>
              <a:t>computational thinking </a:t>
            </a:r>
            <a:r>
              <a:rPr lang="en-US" sz="3600" dirty="0" smtClean="0"/>
              <a:t>to every child’s analytical ability.”</a:t>
            </a:r>
          </a:p>
          <a:p>
            <a:pPr>
              <a:buNone/>
            </a:pPr>
            <a:r>
              <a:rPr lang="en-US" sz="3600" dirty="0" smtClean="0"/>
              <a:t>             Jeannette Wing, NSF (CISE), CACM 2006</a:t>
            </a:r>
            <a:br>
              <a:rPr lang="en-US" sz="3600" dirty="0" smtClean="0"/>
            </a:br>
            <a:endParaRPr lang="en-US" sz="3600" dirty="0" smtClean="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2445"/>
            <a:ext cx="8229600" cy="762000"/>
          </a:xfrm>
        </p:spPr>
        <p:txBody>
          <a:bodyPr/>
          <a:lstStyle/>
          <a:p>
            <a:r>
              <a:rPr lang="en-US" dirty="0" smtClean="0"/>
              <a:t>Mission</a:t>
            </a:r>
            <a:endParaRPr lang="en-US" dirty="0"/>
          </a:p>
        </p:txBody>
      </p:sp>
      <p:sp>
        <p:nvSpPr>
          <p:cNvPr id="3" name="Content Placeholder 2"/>
          <p:cNvSpPr>
            <a:spLocks noGrp="1"/>
          </p:cNvSpPr>
          <p:nvPr>
            <p:ph idx="1"/>
          </p:nvPr>
        </p:nvSpPr>
        <p:spPr>
          <a:xfrm>
            <a:off x="323387" y="1686005"/>
            <a:ext cx="8809462" cy="4879895"/>
          </a:xfrm>
        </p:spPr>
        <p:txBody>
          <a:bodyPr>
            <a:noAutofit/>
          </a:bodyPr>
          <a:lstStyle/>
          <a:p>
            <a:pPr marL="234950" indent="-234950">
              <a:spcBef>
                <a:spcPts val="0"/>
              </a:spcBef>
              <a:spcAft>
                <a:spcPts val="1200"/>
              </a:spcAft>
            </a:pPr>
            <a:r>
              <a:rPr lang="en-US" sz="2800" b="1" dirty="0" smtClean="0"/>
              <a:t>Educate a new generation of interdisciplinary students about Science of Information</a:t>
            </a:r>
          </a:p>
          <a:p>
            <a:pPr marL="635000" lvl="1" indent="-234950">
              <a:spcBef>
                <a:spcPts val="0"/>
              </a:spcBef>
              <a:spcAft>
                <a:spcPts val="1800"/>
              </a:spcAft>
            </a:pPr>
            <a:r>
              <a:rPr lang="en-US" sz="2400" i="1" dirty="0" smtClean="0"/>
              <a:t>Unified</a:t>
            </a:r>
            <a:r>
              <a:rPr lang="en-US" sz="2400" dirty="0" smtClean="0"/>
              <a:t> contexts, abstractions, models, analyses, methods, and applications of critical socio-economic importance.</a:t>
            </a:r>
          </a:p>
          <a:p>
            <a:pPr marL="234950" indent="-234950">
              <a:spcBef>
                <a:spcPts val="0"/>
              </a:spcBef>
              <a:spcAft>
                <a:spcPts val="1200"/>
              </a:spcAft>
            </a:pPr>
            <a:r>
              <a:rPr lang="en-US" sz="2800" b="1" dirty="0" smtClean="0"/>
              <a:t>Create a national/international model</a:t>
            </a:r>
          </a:p>
          <a:p>
            <a:pPr marL="635000" lvl="1" indent="-234950">
              <a:spcBef>
                <a:spcPts val="0"/>
              </a:spcBef>
              <a:spcAft>
                <a:spcPts val="1800"/>
              </a:spcAft>
            </a:pPr>
            <a:r>
              <a:rPr lang="en-US" sz="2400" dirty="0" smtClean="0"/>
              <a:t>Materials, programs, resources for K to </a:t>
            </a:r>
            <a:r>
              <a:rPr lang="en-US" sz="2400" dirty="0" err="1" smtClean="0"/>
              <a:t>PostDoc</a:t>
            </a:r>
            <a:r>
              <a:rPr lang="en-US" sz="2400" dirty="0" smtClean="0"/>
              <a:t> adoption</a:t>
            </a:r>
          </a:p>
          <a:p>
            <a:pPr marL="234950" indent="-234950">
              <a:spcBef>
                <a:spcPts val="0"/>
              </a:spcBef>
              <a:spcAft>
                <a:spcPts val="1200"/>
              </a:spcAft>
            </a:pPr>
            <a:r>
              <a:rPr lang="en-US" sz="2800" b="1" dirty="0" smtClean="0"/>
              <a:t>Build effective academic, community, and industry contexts and relationships</a:t>
            </a:r>
          </a:p>
          <a:p>
            <a:pPr marL="635000" lvl="1" indent="-234950">
              <a:spcBef>
                <a:spcPts val="0"/>
              </a:spcBef>
              <a:spcAft>
                <a:spcPts val="1200"/>
              </a:spcAft>
            </a:pPr>
            <a:r>
              <a:rPr lang="en-US" sz="2400" dirty="0" smtClean="0"/>
              <a:t>Training, leadership development, knowledge transfer</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a:xfrm>
            <a:off x="569950" y="1712951"/>
            <a:ext cx="8281949" cy="4840249"/>
          </a:xfrm>
        </p:spPr>
        <p:txBody>
          <a:bodyPr>
            <a:normAutofit fontScale="85000" lnSpcReduction="10000"/>
          </a:bodyPr>
          <a:lstStyle/>
          <a:p>
            <a:r>
              <a:rPr lang="en-US" b="1" dirty="0" smtClean="0"/>
              <a:t>Target: very broad pipeline</a:t>
            </a:r>
            <a:r>
              <a:rPr lang="en-US" dirty="0" smtClean="0"/>
              <a:t/>
            </a:r>
            <a:br>
              <a:rPr lang="en-US" dirty="0" smtClean="0"/>
            </a:br>
            <a:r>
              <a:rPr lang="en-US" dirty="0" smtClean="0"/>
              <a:t>50% of university students in Science of Information courses; </a:t>
            </a:r>
            <a:br>
              <a:rPr lang="en-US" dirty="0" smtClean="0"/>
            </a:br>
            <a:endParaRPr lang="en-US" dirty="0" smtClean="0"/>
          </a:p>
          <a:p>
            <a:r>
              <a:rPr lang="en-US" b="1" dirty="0" smtClean="0"/>
              <a:t>Diverse body of students</a:t>
            </a:r>
            <a:r>
              <a:rPr lang="en-US" dirty="0" smtClean="0"/>
              <a:t/>
            </a:r>
            <a:br>
              <a:rPr lang="en-US" dirty="0" smtClean="0"/>
            </a:br>
            <a:r>
              <a:rPr lang="en-US" dirty="0" smtClean="0"/>
              <a:t>&gt;20% from traditionally underrepresented groups</a:t>
            </a:r>
            <a:br>
              <a:rPr lang="en-US" dirty="0" smtClean="0"/>
            </a:br>
            <a:endParaRPr lang="en-US" dirty="0" smtClean="0"/>
          </a:p>
          <a:p>
            <a:r>
              <a:rPr lang="en-US" b="1" dirty="0" smtClean="0"/>
              <a:t>Low attrition of enrolled students</a:t>
            </a:r>
          </a:p>
          <a:p>
            <a:pPr lvl="1"/>
            <a:r>
              <a:rPr lang="en-US" dirty="0" smtClean="0"/>
              <a:t>Improved mentoring</a:t>
            </a:r>
          </a:p>
          <a:p>
            <a:pPr lvl="1"/>
            <a:r>
              <a:rPr lang="en-US" dirty="0" smtClean="0"/>
              <a:t>Topics and projects of interest to students</a:t>
            </a:r>
          </a:p>
          <a:p>
            <a:pPr lvl="1"/>
            <a:r>
              <a:rPr lang="en-US" dirty="0" smtClean="0"/>
              <a:t>Interdisciplinary relevance</a:t>
            </a:r>
          </a:p>
          <a:p>
            <a:pPr lvl="1"/>
            <a:r>
              <a:rPr lang="en-US" dirty="0" smtClean="0"/>
              <a:t>Job training</a:t>
            </a:r>
          </a:p>
          <a:p>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a:t>
            </a:r>
            <a:endParaRPr lang="en-US" dirty="0"/>
          </a:p>
        </p:txBody>
      </p:sp>
      <p:sp>
        <p:nvSpPr>
          <p:cNvPr id="3" name="Content Placeholder 2"/>
          <p:cNvSpPr>
            <a:spLocks noGrp="1"/>
          </p:cNvSpPr>
          <p:nvPr>
            <p:ph idx="1"/>
          </p:nvPr>
        </p:nvSpPr>
        <p:spPr>
          <a:xfrm>
            <a:off x="468350" y="1687551"/>
            <a:ext cx="8497849" cy="4860005"/>
          </a:xfrm>
        </p:spPr>
        <p:txBody>
          <a:bodyPr>
            <a:normAutofit/>
          </a:bodyPr>
          <a:lstStyle/>
          <a:p>
            <a:pPr marL="234950" indent="-234950">
              <a:spcBef>
                <a:spcPts val="0"/>
              </a:spcBef>
              <a:spcAft>
                <a:spcPts val="1200"/>
              </a:spcAft>
            </a:pPr>
            <a:r>
              <a:rPr lang="en-US" b="1" dirty="0" smtClean="0"/>
              <a:t>Increased number </a:t>
            </a:r>
            <a:r>
              <a:rPr lang="en-US" dirty="0" smtClean="0"/>
              <a:t>of students in computing and information courses and majors/minors</a:t>
            </a:r>
          </a:p>
          <a:p>
            <a:pPr marL="234950" indent="-234950">
              <a:spcBef>
                <a:spcPts val="0"/>
              </a:spcBef>
              <a:spcAft>
                <a:spcPts val="1200"/>
              </a:spcAft>
            </a:pPr>
            <a:r>
              <a:rPr lang="en-US" b="1" dirty="0" smtClean="0"/>
              <a:t>Enhanced involvement </a:t>
            </a:r>
            <a:r>
              <a:rPr lang="en-US" dirty="0" smtClean="0"/>
              <a:t>by students and faculty in extracurricular projects</a:t>
            </a:r>
          </a:p>
          <a:p>
            <a:pPr marL="234950" indent="-234950">
              <a:spcBef>
                <a:spcPts val="0"/>
              </a:spcBef>
              <a:spcAft>
                <a:spcPts val="1200"/>
              </a:spcAft>
            </a:pPr>
            <a:r>
              <a:rPr lang="en-US" b="1" dirty="0" smtClean="0"/>
              <a:t>Systematic, effective mentoring </a:t>
            </a:r>
            <a:r>
              <a:rPr lang="en-US" dirty="0" smtClean="0"/>
              <a:t>in research for underrepresented UG/G/</a:t>
            </a:r>
            <a:r>
              <a:rPr lang="en-US" dirty="0" err="1" smtClean="0"/>
              <a:t>Postdocs</a:t>
            </a:r>
            <a:endParaRPr lang="en-US" dirty="0" smtClean="0"/>
          </a:p>
          <a:p>
            <a:pPr marL="234950" indent="-234950">
              <a:spcBef>
                <a:spcPts val="0"/>
              </a:spcBef>
              <a:spcAft>
                <a:spcPts val="1200"/>
              </a:spcAft>
            </a:pPr>
            <a:r>
              <a:rPr lang="en-US" b="1" dirty="0" smtClean="0"/>
              <a:t>Increased retention</a:t>
            </a:r>
            <a:r>
              <a:rPr lang="en-US" dirty="0" smtClean="0"/>
              <a:t> in information sciences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596"/>
            <a:ext cx="8229600" cy="762000"/>
          </a:xfrm>
        </p:spPr>
        <p:txBody>
          <a:bodyPr>
            <a:normAutofit/>
          </a:bodyPr>
          <a:lstStyle/>
          <a:p>
            <a:r>
              <a:rPr lang="en-US" dirty="0" smtClean="0"/>
              <a:t>How Did it Start?</a:t>
            </a:r>
            <a:endParaRPr lang="en-US" dirty="0"/>
          </a:p>
        </p:txBody>
      </p:sp>
      <p:pic>
        <p:nvPicPr>
          <p:cNvPr id="5" name="Picture 4" descr="poster-uc.jpg"/>
          <p:cNvPicPr>
            <a:picLocks noChangeAspect="1"/>
          </p:cNvPicPr>
          <p:nvPr/>
        </p:nvPicPr>
        <p:blipFill>
          <a:blip r:embed="rId2" cstate="print"/>
          <a:stretch>
            <a:fillRect/>
          </a:stretch>
        </p:blipFill>
        <p:spPr>
          <a:xfrm>
            <a:off x="2667000" y="1470102"/>
            <a:ext cx="3810000" cy="5236035"/>
          </a:xfrm>
          <a:prstGeom prst="rect">
            <a:avLst/>
          </a:prstGeom>
          <a:ln>
            <a:noFill/>
          </a:ln>
          <a:effectLst>
            <a:outerShdw blurRad="292100" dist="139700" dir="2700000" algn="tl" rotWithShape="0">
              <a:srgbClr val="333333">
                <a:alpha val="65000"/>
              </a:srgbClr>
            </a:outerShdw>
          </a:effectLst>
        </p:spPr>
        <p:style>
          <a:lnRef idx="1">
            <a:schemeClr val="accent6"/>
          </a:lnRef>
          <a:fillRef idx="3">
            <a:schemeClr val="accent6"/>
          </a:fillRef>
          <a:effectRef idx="2">
            <a:schemeClr val="accent6"/>
          </a:effectRef>
          <a:fontRef idx="minor">
            <a:schemeClr val="lt1"/>
          </a:fontRef>
        </p:style>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Impacts</a:t>
            </a:r>
            <a:endParaRPr lang="en-US" dirty="0"/>
          </a:p>
        </p:txBody>
      </p:sp>
      <p:sp>
        <p:nvSpPr>
          <p:cNvPr id="3" name="Content Placeholder 2"/>
          <p:cNvSpPr>
            <a:spLocks noGrp="1"/>
          </p:cNvSpPr>
          <p:nvPr>
            <p:ph idx="1"/>
          </p:nvPr>
        </p:nvSpPr>
        <p:spPr>
          <a:xfrm>
            <a:off x="595351" y="1979651"/>
            <a:ext cx="8229600" cy="4221163"/>
          </a:xfrm>
        </p:spPr>
        <p:txBody>
          <a:bodyPr/>
          <a:lstStyle/>
          <a:p>
            <a:r>
              <a:rPr lang="en-US" b="1" dirty="0" smtClean="0"/>
              <a:t>Educating a new generation</a:t>
            </a:r>
          </a:p>
          <a:p>
            <a:pPr lvl="1"/>
            <a:r>
              <a:rPr lang="en-US" dirty="0" smtClean="0"/>
              <a:t>Researchers and leaders</a:t>
            </a:r>
          </a:p>
          <a:p>
            <a:pPr lvl="1"/>
            <a:r>
              <a:rPr lang="en-US" dirty="0" smtClean="0"/>
              <a:t>Academia and industry</a:t>
            </a:r>
          </a:p>
          <a:p>
            <a:pPr lvl="1"/>
            <a:r>
              <a:rPr lang="en-US" dirty="0" smtClean="0"/>
              <a:t>Well-trained in Science of Information</a:t>
            </a:r>
          </a:p>
          <a:p>
            <a:pPr lvl="1"/>
            <a:r>
              <a:rPr lang="en-US" dirty="0" smtClean="0"/>
              <a:t>Many contexts for applications</a:t>
            </a:r>
          </a:p>
          <a:p>
            <a:endParaRPr lang="en-US" dirty="0" smtClean="0"/>
          </a:p>
          <a:p>
            <a:endParaRPr lang="en-US"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Emphasis on Four Key Areas</a:t>
            </a:r>
            <a:endParaRPr lang="en-US" dirty="0"/>
          </a:p>
        </p:txBody>
      </p:sp>
      <p:pic>
        <p:nvPicPr>
          <p:cNvPr id="4" name="Picture Placeholder 5" descr="EduDivPlans1-tr.png"/>
          <p:cNvPicPr>
            <a:picLocks noChangeAspect="1"/>
          </p:cNvPicPr>
          <p:nvPr/>
        </p:nvPicPr>
        <p:blipFill>
          <a:blip r:embed="rId3" cstate="print"/>
          <a:stretch>
            <a:fillRect/>
          </a:stretch>
        </p:blipFill>
        <p:spPr>
          <a:xfrm>
            <a:off x="1868488" y="1411288"/>
            <a:ext cx="5522912" cy="5522912"/>
          </a:xfrm>
          <a:prstGeom prst="rect">
            <a:avLst/>
          </a:prstGeom>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3200"/>
            <a:ext cx="8229600" cy="762000"/>
          </a:xfrm>
        </p:spPr>
        <p:txBody>
          <a:bodyPr/>
          <a:lstStyle/>
          <a:p>
            <a:r>
              <a:rPr lang="en-US" dirty="0" smtClean="0"/>
              <a:t>Some Motivation…</a:t>
            </a:r>
            <a:endParaRPr lang="en-U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131840" y="6217228"/>
            <a:ext cx="6897029" cy="369332"/>
          </a:xfrm>
          <a:prstGeom prst="rect">
            <a:avLst/>
          </a:prstGeom>
          <a:noFill/>
          <a:ln w="9525">
            <a:noFill/>
            <a:miter lim="800000"/>
            <a:headEnd/>
            <a:tailEnd/>
          </a:ln>
          <a:effectLst/>
        </p:spPr>
        <p:txBody>
          <a:bodyPr wrap="square">
            <a:spAutoFit/>
          </a:bodyPr>
          <a:lstStyle/>
          <a:p>
            <a:pPr algn="ctr">
              <a:spcBef>
                <a:spcPct val="50000"/>
              </a:spcBef>
            </a:pPr>
            <a:r>
              <a:rPr lang="en-US" dirty="0"/>
              <a:t>Source: Higher Education Research Institute at UCLA, </a:t>
            </a:r>
            <a:r>
              <a:rPr lang="en-US" dirty="0" smtClean="0"/>
              <a:t>2007</a:t>
            </a:r>
            <a:endParaRPr lang="en-US" dirty="0"/>
          </a:p>
        </p:txBody>
      </p:sp>
      <p:sp>
        <p:nvSpPr>
          <p:cNvPr id="4" name="Title 1"/>
          <p:cNvSpPr txBox="1">
            <a:spLocks/>
          </p:cNvSpPr>
          <p:nvPr/>
        </p:nvSpPr>
        <p:spPr>
          <a:xfrm>
            <a:off x="457200" y="838200"/>
            <a:ext cx="8229600" cy="762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00B050"/>
                </a:solidFill>
                <a:effectLst>
                  <a:innerShdw blurRad="63500" dist="50800" dir="18900000">
                    <a:prstClr val="black">
                      <a:alpha val="50000"/>
                    </a:prstClr>
                  </a:innerShdw>
                </a:effectLst>
                <a:uLnTx/>
                <a:uFillTx/>
                <a:latin typeface="Continuum Medium" pitchFamily="2" charset="0"/>
                <a:ea typeface="+mj-ea"/>
                <a:cs typeface="Arial" pitchFamily="34" charset="0"/>
              </a:rPr>
              <a:t>Interest</a:t>
            </a:r>
            <a:r>
              <a:rPr kumimoji="0" lang="en-US" sz="4000" b="1" i="0" u="none" strike="noStrike" kern="1200" cap="none" spc="0" normalizeH="0" noProof="0" dirty="0" smtClean="0">
                <a:ln>
                  <a:noFill/>
                </a:ln>
                <a:solidFill>
                  <a:srgbClr val="00B050"/>
                </a:solidFill>
                <a:effectLst>
                  <a:innerShdw blurRad="63500" dist="50800" dir="18900000">
                    <a:prstClr val="black">
                      <a:alpha val="50000"/>
                    </a:prstClr>
                  </a:innerShdw>
                </a:effectLst>
                <a:uLnTx/>
                <a:uFillTx/>
                <a:latin typeface="Continuum Medium" pitchFamily="2" charset="0"/>
                <a:ea typeface="+mj-ea"/>
                <a:cs typeface="Arial" pitchFamily="34" charset="0"/>
              </a:rPr>
              <a:t> in CS</a:t>
            </a:r>
            <a:endParaRPr kumimoji="0" lang="en-US" sz="4000" b="1" i="0" u="none" strike="noStrike" kern="1200" cap="none" spc="0" normalizeH="0" baseline="0" noProof="0" dirty="0">
              <a:ln>
                <a:noFill/>
              </a:ln>
              <a:solidFill>
                <a:srgbClr val="00B050"/>
              </a:solidFill>
              <a:effectLst>
                <a:innerShdw blurRad="63500" dist="50800" dir="18900000">
                  <a:prstClr val="black">
                    <a:alpha val="50000"/>
                  </a:prstClr>
                </a:innerShdw>
              </a:effectLst>
              <a:uLnTx/>
              <a:uFillTx/>
              <a:latin typeface="Continuum Medium" pitchFamily="2" charset="0"/>
              <a:ea typeface="+mj-ea"/>
              <a:cs typeface="Arial" pitchFamily="34" charset="0"/>
            </a:endParaRPr>
          </a:p>
        </p:txBody>
      </p:sp>
      <p:pic>
        <p:nvPicPr>
          <p:cNvPr id="1027" name="Picture 3"/>
          <p:cNvPicPr>
            <a:picLocks noChangeAspect="1" noChangeArrowheads="1"/>
          </p:cNvPicPr>
          <p:nvPr/>
        </p:nvPicPr>
        <p:blipFill>
          <a:blip r:embed="rId2" cstate="print"/>
          <a:srcRect/>
          <a:stretch>
            <a:fillRect/>
          </a:stretch>
        </p:blipFill>
        <p:spPr bwMode="auto">
          <a:xfrm>
            <a:off x="1719263" y="1809750"/>
            <a:ext cx="5705475" cy="39052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432937" y="6226098"/>
            <a:ext cx="6328316" cy="369332"/>
          </a:xfrm>
          <a:prstGeom prst="rect">
            <a:avLst/>
          </a:prstGeom>
          <a:noFill/>
          <a:ln w="9525">
            <a:noFill/>
            <a:miter lim="800000"/>
            <a:headEnd/>
            <a:tailEnd/>
          </a:ln>
          <a:effectLst/>
        </p:spPr>
        <p:txBody>
          <a:bodyPr wrap="square">
            <a:spAutoFit/>
          </a:bodyPr>
          <a:lstStyle/>
          <a:p>
            <a:pPr>
              <a:spcBef>
                <a:spcPct val="50000"/>
              </a:spcBef>
            </a:pPr>
            <a:r>
              <a:rPr lang="en-US" dirty="0"/>
              <a:t>Source: Higher Education Research Institute at UCLA, </a:t>
            </a:r>
            <a:r>
              <a:rPr lang="en-US" dirty="0" smtClean="0"/>
              <a:t>2005</a:t>
            </a:r>
            <a:endParaRPr lang="en-US" dirty="0"/>
          </a:p>
        </p:txBody>
      </p:sp>
      <p:sp>
        <p:nvSpPr>
          <p:cNvPr id="4" name="Title 1"/>
          <p:cNvSpPr txBox="1">
            <a:spLocks/>
          </p:cNvSpPr>
          <p:nvPr/>
        </p:nvSpPr>
        <p:spPr>
          <a:xfrm>
            <a:off x="457200" y="838200"/>
            <a:ext cx="8229600" cy="762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00B050"/>
                </a:solidFill>
                <a:effectLst>
                  <a:innerShdw blurRad="63500" dist="50800" dir="18900000">
                    <a:prstClr val="black">
                      <a:alpha val="50000"/>
                    </a:prstClr>
                  </a:innerShdw>
                </a:effectLst>
                <a:latin typeface="Continuum Medium" pitchFamily="2" charset="0"/>
                <a:ea typeface="+mj-ea"/>
                <a:cs typeface="Arial" pitchFamily="34" charset="0"/>
              </a:rPr>
              <a:t>All Disciplines…</a:t>
            </a:r>
            <a:endParaRPr kumimoji="0" lang="en-US" sz="4000" b="1" i="0" u="none" strike="noStrike" kern="1200" cap="none" spc="0" normalizeH="0" baseline="0" noProof="0" dirty="0">
              <a:ln>
                <a:noFill/>
              </a:ln>
              <a:solidFill>
                <a:srgbClr val="00B050"/>
              </a:solidFill>
              <a:effectLst>
                <a:innerShdw blurRad="63500" dist="50800" dir="18900000">
                  <a:prstClr val="black">
                    <a:alpha val="50000"/>
                  </a:prstClr>
                </a:innerShdw>
              </a:effectLst>
              <a:uLnTx/>
              <a:uFillTx/>
              <a:latin typeface="Continuum Medium" pitchFamily="2" charset="0"/>
              <a:ea typeface="+mj-ea"/>
              <a:cs typeface="Arial" pitchFamily="34" charset="0"/>
            </a:endParaRPr>
          </a:p>
        </p:txBody>
      </p:sp>
      <p:pic>
        <p:nvPicPr>
          <p:cNvPr id="2050" name="Picture 2"/>
          <p:cNvPicPr>
            <a:picLocks noChangeAspect="1" noChangeArrowheads="1"/>
          </p:cNvPicPr>
          <p:nvPr/>
        </p:nvPicPr>
        <p:blipFill>
          <a:blip r:embed="rId2" cstate="print"/>
          <a:srcRect t="7680"/>
          <a:stretch>
            <a:fillRect/>
          </a:stretch>
        </p:blipFill>
        <p:spPr bwMode="auto">
          <a:xfrm>
            <a:off x="1676400" y="1699260"/>
            <a:ext cx="5715000" cy="439674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Unifying Threads</a:t>
            </a:r>
            <a:endParaRPr lang="en-US" dirty="0"/>
          </a:p>
        </p:txBody>
      </p:sp>
      <p:sp>
        <p:nvSpPr>
          <p:cNvPr id="3" name="Content Placeholder 2"/>
          <p:cNvSpPr>
            <a:spLocks noGrp="1"/>
          </p:cNvSpPr>
          <p:nvPr>
            <p:ph idx="1"/>
          </p:nvPr>
        </p:nvSpPr>
        <p:spPr>
          <a:xfrm>
            <a:off x="457200" y="1828800"/>
            <a:ext cx="8229600" cy="4648200"/>
          </a:xfrm>
        </p:spPr>
        <p:txBody>
          <a:bodyPr>
            <a:noAutofit/>
          </a:bodyPr>
          <a:lstStyle/>
          <a:p>
            <a:r>
              <a:rPr lang="en-US" sz="2400" dirty="0" smtClean="0"/>
              <a:t>Attract from a larger student body</a:t>
            </a:r>
            <a:br>
              <a:rPr lang="en-US" sz="2400" dirty="0" smtClean="0"/>
            </a:br>
            <a:endParaRPr lang="en-US" sz="2400" dirty="0" smtClean="0"/>
          </a:p>
          <a:p>
            <a:r>
              <a:rPr lang="en-US" sz="2400" dirty="0" smtClean="0"/>
              <a:t>Integrate modules into curriculum</a:t>
            </a:r>
          </a:p>
          <a:p>
            <a:pPr lvl="1"/>
            <a:r>
              <a:rPr lang="en-US" sz="2400" i="1" dirty="0" smtClean="0"/>
              <a:t>Computing</a:t>
            </a:r>
            <a:r>
              <a:rPr lang="en-US" sz="2400" dirty="0" smtClean="0"/>
              <a:t> is the underlying, unifying motivation</a:t>
            </a:r>
            <a:br>
              <a:rPr lang="en-US" sz="2400" dirty="0" smtClean="0"/>
            </a:br>
            <a:endParaRPr lang="en-US" sz="2400" dirty="0" smtClean="0"/>
          </a:p>
          <a:p>
            <a:r>
              <a:rPr lang="en-US" sz="2400" dirty="0" smtClean="0"/>
              <a:t>Early, </a:t>
            </a:r>
            <a:r>
              <a:rPr lang="en-US" sz="2400" i="1" dirty="0" smtClean="0"/>
              <a:t>mentored</a:t>
            </a:r>
            <a:r>
              <a:rPr lang="en-US" sz="2400" dirty="0" smtClean="0"/>
              <a:t> research experiences</a:t>
            </a:r>
            <a:br>
              <a:rPr lang="en-US" sz="2400" dirty="0" smtClean="0"/>
            </a:br>
            <a:endParaRPr lang="en-US" sz="2400" dirty="0" smtClean="0"/>
          </a:p>
          <a:p>
            <a:r>
              <a:rPr lang="en-US" sz="2400" i="1" dirty="0" smtClean="0"/>
              <a:t>Application</a:t>
            </a:r>
            <a:r>
              <a:rPr lang="en-US" sz="2400" dirty="0" smtClean="0"/>
              <a:t>-focused activities</a:t>
            </a:r>
            <a:br>
              <a:rPr lang="en-US" sz="2400" dirty="0" smtClean="0"/>
            </a:br>
            <a:endParaRPr lang="en-US" sz="2400" dirty="0" smtClean="0"/>
          </a:p>
          <a:p>
            <a:r>
              <a:rPr lang="en-US" sz="2400" dirty="0" smtClean="0"/>
              <a:t>Culminating with internships and job training</a:t>
            </a:r>
            <a:br>
              <a:rPr lang="en-US" sz="2400" dirty="0" smtClean="0"/>
            </a:br>
            <a:endParaRPr lang="en-US" sz="2400" dirty="0" smtClean="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Broadening Participation</a:t>
            </a:r>
            <a:endParaRPr lang="en-US" dirty="0"/>
          </a:p>
        </p:txBody>
      </p:sp>
      <p:sp>
        <p:nvSpPr>
          <p:cNvPr id="3" name="Content Placeholder 2"/>
          <p:cNvSpPr>
            <a:spLocks noGrp="1"/>
          </p:cNvSpPr>
          <p:nvPr>
            <p:ph idx="1"/>
          </p:nvPr>
        </p:nvSpPr>
        <p:spPr>
          <a:xfrm>
            <a:off x="457200" y="2057400"/>
            <a:ext cx="8229600" cy="3873500"/>
          </a:xfrm>
        </p:spPr>
        <p:txBody>
          <a:bodyPr>
            <a:noAutofit/>
          </a:bodyPr>
          <a:lstStyle/>
          <a:p>
            <a:r>
              <a:rPr lang="en-US" sz="2400" b="1" dirty="0" smtClean="0"/>
              <a:t>Focus on attracting students from:</a:t>
            </a:r>
          </a:p>
          <a:p>
            <a:pPr lvl="1"/>
            <a:r>
              <a:rPr lang="en-US" sz="2400" dirty="0" smtClean="0"/>
              <a:t>Chemistry, Computer Science, Economics, Engineering, Environmental Sciences, Life Sciences, Mathematics, Physics, Social Sciences, Statistics, etc. (&gt;50% of all students)</a:t>
            </a:r>
            <a:r>
              <a:rPr lang="en-US" sz="2400" b="1" dirty="0" smtClean="0"/>
              <a:t/>
            </a:r>
            <a:br>
              <a:rPr lang="en-US" sz="2400" b="1" dirty="0" smtClean="0"/>
            </a:br>
            <a:endParaRPr lang="en-US" sz="2400" b="1" dirty="0" smtClean="0"/>
          </a:p>
          <a:p>
            <a:r>
              <a:rPr lang="en-US" sz="2400" b="1" dirty="0" smtClean="0"/>
              <a:t>60% of incoming students nationwide are females.  </a:t>
            </a:r>
          </a:p>
          <a:p>
            <a:pPr lvl="1"/>
            <a:r>
              <a:rPr lang="en-US" sz="2400" dirty="0" smtClean="0"/>
              <a:t>Females are very talented at problem solving</a:t>
            </a:r>
          </a:p>
          <a:p>
            <a:pPr lvl="1"/>
            <a:r>
              <a:rPr lang="en-US" sz="2400" dirty="0" smtClean="0"/>
              <a:t>Females want a social context and impact from their major</a:t>
            </a:r>
            <a:r>
              <a:rPr lang="en-US" sz="2400" b="1" dirty="0" smtClean="0"/>
              <a:t/>
            </a:r>
            <a:br>
              <a:rPr lang="en-US" sz="2400" b="1" dirty="0" smtClean="0"/>
            </a:br>
            <a:r>
              <a:rPr lang="en-US" sz="2400" dirty="0" smtClean="0"/>
              <a:t/>
            </a:r>
            <a:br>
              <a:rPr lang="en-US" sz="2400" dirty="0" smtClean="0"/>
            </a:br>
            <a:r>
              <a:rPr lang="en-US" sz="2400" dirty="0" smtClean="0"/>
              <a:t/>
            </a:r>
            <a:br>
              <a:rPr lang="en-US" sz="2400" dirty="0" smtClean="0"/>
            </a:br>
            <a:endParaRPr lang="en-US" sz="2400" dirty="0" smtClean="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Undergraduate Course Modules</a:t>
            </a:r>
            <a:endParaRPr lang="en-US" dirty="0"/>
          </a:p>
        </p:txBody>
      </p:sp>
      <p:sp>
        <p:nvSpPr>
          <p:cNvPr id="3" name="Content Placeholder 2"/>
          <p:cNvSpPr>
            <a:spLocks noGrp="1"/>
          </p:cNvSpPr>
          <p:nvPr>
            <p:ph sz="half" idx="1"/>
          </p:nvPr>
        </p:nvSpPr>
        <p:spPr>
          <a:xfrm>
            <a:off x="267629" y="1885070"/>
            <a:ext cx="4471639" cy="4951142"/>
          </a:xfrm>
        </p:spPr>
        <p:txBody>
          <a:bodyPr>
            <a:noAutofit/>
          </a:bodyPr>
          <a:lstStyle/>
          <a:p>
            <a:r>
              <a:rPr lang="en-US" sz="2400" b="1" dirty="0" smtClean="0"/>
              <a:t>Application focused</a:t>
            </a:r>
          </a:p>
          <a:p>
            <a:r>
              <a:rPr lang="en-US" sz="2400" dirty="0" smtClean="0"/>
              <a:t>Apply Science of Information</a:t>
            </a:r>
          </a:p>
          <a:p>
            <a:r>
              <a:rPr lang="en-US" sz="2400" dirty="0" smtClean="0"/>
              <a:t>Initial development for small groups </a:t>
            </a:r>
            <a:r>
              <a:rPr lang="en-US" sz="2400" i="1" dirty="0" smtClean="0"/>
              <a:t>outside</a:t>
            </a:r>
            <a:r>
              <a:rPr lang="en-US" sz="2400" dirty="0" smtClean="0"/>
              <a:t> traditional courses</a:t>
            </a:r>
          </a:p>
          <a:p>
            <a:r>
              <a:rPr lang="en-US" sz="2400" dirty="0" smtClean="0"/>
              <a:t>Greater student buy-in</a:t>
            </a:r>
          </a:p>
          <a:p>
            <a:r>
              <a:rPr lang="en-US" sz="2400" dirty="0" smtClean="0"/>
              <a:t>Immediate feedback</a:t>
            </a:r>
          </a:p>
          <a:p>
            <a:pPr>
              <a:buNone/>
            </a:pPr>
            <a:endParaRPr lang="en-US" sz="1600" b="1" dirty="0" smtClean="0"/>
          </a:p>
          <a:p>
            <a:r>
              <a:rPr lang="en-US" sz="2400" b="1" dirty="0" smtClean="0"/>
              <a:t>Outcome:</a:t>
            </a:r>
            <a:r>
              <a:rPr lang="en-US" sz="2400" dirty="0" smtClean="0"/>
              <a:t>  Modules about Science of Information;   student-focused case studies</a:t>
            </a:r>
          </a:p>
        </p:txBody>
      </p:sp>
      <p:sp>
        <p:nvSpPr>
          <p:cNvPr id="4" name="Content Placeholder 3"/>
          <p:cNvSpPr>
            <a:spLocks noGrp="1"/>
          </p:cNvSpPr>
          <p:nvPr>
            <p:ph sz="half" idx="2"/>
          </p:nvPr>
        </p:nvSpPr>
        <p:spPr>
          <a:xfrm>
            <a:off x="4648200" y="1895703"/>
            <a:ext cx="4267200" cy="4525963"/>
          </a:xfrm>
        </p:spPr>
        <p:txBody>
          <a:bodyPr>
            <a:normAutofit/>
          </a:bodyPr>
          <a:lstStyle/>
          <a:p>
            <a:pPr algn="ctr">
              <a:buNone/>
            </a:pPr>
            <a:r>
              <a:rPr lang="en-US" sz="2400" b="1" dirty="0" smtClean="0"/>
              <a:t>EPICS sample projects</a:t>
            </a:r>
          </a:p>
          <a:p>
            <a:r>
              <a:rPr lang="en-US" sz="1800" b="1" dirty="0" err="1" smtClean="0"/>
              <a:t>Greentrofit</a:t>
            </a:r>
            <a:r>
              <a:rPr lang="en-US" sz="1800" b="1" dirty="0" smtClean="0"/>
              <a:t> (Princeton)</a:t>
            </a:r>
          </a:p>
          <a:p>
            <a:endParaRPr lang="en-US" dirty="0" smtClean="0"/>
          </a:p>
          <a:p>
            <a:endParaRPr lang="en-US" dirty="0" smtClean="0"/>
          </a:p>
          <a:p>
            <a:pPr>
              <a:buNone/>
            </a:pPr>
            <a:endParaRPr lang="en-US" dirty="0" smtClean="0"/>
          </a:p>
          <a:p>
            <a:r>
              <a:rPr lang="en-US" sz="1800" b="1" dirty="0" smtClean="0"/>
              <a:t>Water Resources Management (Purdue)</a:t>
            </a:r>
          </a:p>
          <a:p>
            <a:endParaRPr lang="en-US" dirty="0" smtClean="0"/>
          </a:p>
        </p:txBody>
      </p:sp>
      <p:pic>
        <p:nvPicPr>
          <p:cNvPr id="5" name="Picture 4" descr="serving_2.jpg"/>
          <p:cNvPicPr>
            <a:picLocks noChangeAspect="1"/>
          </p:cNvPicPr>
          <p:nvPr/>
        </p:nvPicPr>
        <p:blipFill>
          <a:blip r:embed="rId3" cstate="print"/>
          <a:stretch>
            <a:fillRect/>
          </a:stretch>
        </p:blipFill>
        <p:spPr>
          <a:xfrm>
            <a:off x="5673252" y="2730192"/>
            <a:ext cx="2140896" cy="1447800"/>
          </a:xfrm>
          <a:prstGeom prst="rect">
            <a:avLst/>
          </a:prstGeom>
          <a:ln>
            <a:noFill/>
          </a:ln>
          <a:effectLst>
            <a:outerShdw blurRad="292100" dist="139700" dir="2700000" algn="tl" rotWithShape="0">
              <a:srgbClr val="333333">
                <a:alpha val="65000"/>
              </a:srgbClr>
            </a:outerShdw>
          </a:effectLst>
        </p:spPr>
      </p:pic>
      <p:pic>
        <p:nvPicPr>
          <p:cNvPr id="6" name="Picture 5" descr="56"/>
          <p:cNvPicPr>
            <a:picLocks noChangeAspect="1"/>
          </p:cNvPicPr>
          <p:nvPr/>
        </p:nvPicPr>
        <p:blipFill>
          <a:blip r:embed="rId4" cstate="print"/>
          <a:stretch>
            <a:fillRect/>
          </a:stretch>
        </p:blipFill>
        <p:spPr>
          <a:xfrm>
            <a:off x="5715000" y="4930698"/>
            <a:ext cx="2057400" cy="15430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Enhanced REU Programs</a:t>
            </a:r>
            <a:endParaRPr lang="en-US" dirty="0"/>
          </a:p>
        </p:txBody>
      </p:sp>
      <p:sp>
        <p:nvSpPr>
          <p:cNvPr id="3" name="Content Placeholder 2"/>
          <p:cNvSpPr>
            <a:spLocks noGrp="1"/>
          </p:cNvSpPr>
          <p:nvPr>
            <p:ph idx="1"/>
          </p:nvPr>
        </p:nvSpPr>
        <p:spPr>
          <a:xfrm>
            <a:off x="609600" y="1728439"/>
            <a:ext cx="8229600" cy="4917688"/>
          </a:xfrm>
        </p:spPr>
        <p:txBody>
          <a:bodyPr>
            <a:normAutofit fontScale="92500" lnSpcReduction="20000"/>
          </a:bodyPr>
          <a:lstStyle/>
          <a:p>
            <a:r>
              <a:rPr lang="en-US" b="1" dirty="0" smtClean="0"/>
              <a:t>Annual “REU open house” at Princeton</a:t>
            </a:r>
          </a:p>
          <a:p>
            <a:pPr lvl="1"/>
            <a:r>
              <a:rPr lang="en-US" dirty="0" smtClean="0"/>
              <a:t>Recruiting opportunity</a:t>
            </a:r>
          </a:p>
          <a:p>
            <a:pPr lvl="1"/>
            <a:r>
              <a:rPr lang="en-US" dirty="0" smtClean="0"/>
              <a:t>Day trip from Bryn Mawr, Howard, MIT</a:t>
            </a:r>
            <a:br>
              <a:rPr lang="en-US" dirty="0" smtClean="0"/>
            </a:br>
            <a:endParaRPr lang="en-US" dirty="0" smtClean="0"/>
          </a:p>
          <a:p>
            <a:r>
              <a:rPr lang="en-US" b="1" dirty="0" smtClean="0"/>
              <a:t>Mentoring program for REU students</a:t>
            </a:r>
          </a:p>
          <a:p>
            <a:pPr lvl="1"/>
            <a:r>
              <a:rPr lang="en-US" dirty="0" smtClean="0"/>
              <a:t>Mentor:  Graduate student at host institution</a:t>
            </a:r>
          </a:p>
          <a:p>
            <a:pPr lvl="2"/>
            <a:r>
              <a:rPr lang="en-US" dirty="0" smtClean="0"/>
              <a:t>Continuing contact following REU</a:t>
            </a:r>
          </a:p>
          <a:p>
            <a:pPr lvl="1"/>
            <a:r>
              <a:rPr lang="en-US" dirty="0" smtClean="0"/>
              <a:t>Supervising faculty from both home and host institution</a:t>
            </a:r>
            <a:br>
              <a:rPr lang="en-US" dirty="0" smtClean="0"/>
            </a:br>
            <a:endParaRPr lang="en-US" dirty="0" smtClean="0"/>
          </a:p>
          <a:p>
            <a:r>
              <a:rPr lang="en-US" b="1" dirty="0" smtClean="0"/>
              <a:t>Cross-institution visit days with nearby host institutions</a:t>
            </a:r>
            <a:endParaRPr lang="en-US" b="1"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Focus on Limiting Attrition</a:t>
            </a:r>
            <a:endParaRPr lang="en-US" dirty="0"/>
          </a:p>
        </p:txBody>
      </p:sp>
      <p:sp>
        <p:nvSpPr>
          <p:cNvPr id="3" name="Content Placeholder 2"/>
          <p:cNvSpPr>
            <a:spLocks noGrp="1"/>
          </p:cNvSpPr>
          <p:nvPr>
            <p:ph idx="1"/>
          </p:nvPr>
        </p:nvSpPr>
        <p:spPr>
          <a:xfrm>
            <a:off x="457200" y="1693131"/>
            <a:ext cx="8229600" cy="4495800"/>
          </a:xfrm>
        </p:spPr>
        <p:txBody>
          <a:bodyPr>
            <a:noAutofit/>
          </a:bodyPr>
          <a:lstStyle/>
          <a:p>
            <a:pPr>
              <a:spcBef>
                <a:spcPts val="0"/>
              </a:spcBef>
            </a:pPr>
            <a:r>
              <a:rPr lang="en-US" sz="2800" dirty="0" smtClean="0"/>
              <a:t>A comprehensive Mentoring Plan that will pair undergraduate students with faculty, </a:t>
            </a:r>
            <a:r>
              <a:rPr lang="en-US" sz="2800" dirty="0" err="1" smtClean="0"/>
              <a:t>PostDoc</a:t>
            </a:r>
            <a:r>
              <a:rPr lang="en-US" sz="2800" dirty="0" smtClean="0"/>
              <a:t>, and graduate student mentors.</a:t>
            </a:r>
            <a:br>
              <a:rPr lang="en-US" sz="2800" dirty="0" smtClean="0"/>
            </a:br>
            <a:endParaRPr lang="en-US" sz="1600" dirty="0" smtClean="0"/>
          </a:p>
          <a:p>
            <a:pPr>
              <a:spcBef>
                <a:spcPts val="0"/>
              </a:spcBef>
            </a:pPr>
            <a:r>
              <a:rPr lang="en-US" sz="2800" dirty="0" smtClean="0"/>
              <a:t>Close monitoring and support.</a:t>
            </a:r>
            <a:br>
              <a:rPr lang="en-US" sz="2800" dirty="0" smtClean="0"/>
            </a:br>
            <a:endParaRPr lang="en-US" sz="1600" dirty="0" smtClean="0"/>
          </a:p>
          <a:p>
            <a:pPr>
              <a:spcBef>
                <a:spcPts val="0"/>
              </a:spcBef>
            </a:pPr>
            <a:r>
              <a:rPr lang="en-US" sz="2800" dirty="0" smtClean="0"/>
              <a:t>Curricular design driven by a focus on relevance of topics being studied.</a:t>
            </a:r>
            <a:br>
              <a:rPr lang="en-US" sz="2800" dirty="0" smtClean="0"/>
            </a:br>
            <a:endParaRPr lang="en-US" sz="1600" dirty="0" smtClean="0"/>
          </a:p>
          <a:p>
            <a:pPr>
              <a:spcBef>
                <a:spcPts val="0"/>
              </a:spcBef>
            </a:pPr>
            <a:r>
              <a:rPr lang="en-US" sz="2800" dirty="0" smtClean="0"/>
              <a:t>Training, leadership development, and industry placement at all levels.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0143"/>
            <a:ext cx="8229600" cy="762000"/>
          </a:xfrm>
        </p:spPr>
        <p:txBody>
          <a:bodyPr>
            <a:normAutofit/>
          </a:bodyPr>
          <a:lstStyle/>
          <a:p>
            <a:r>
              <a:rPr lang="en-US" dirty="0" smtClean="0">
                <a:hlinkClick r:id="rId2"/>
              </a:rPr>
              <a:t>Institute for Science of Information</a:t>
            </a:r>
            <a:endParaRPr lang="en-US" dirty="0"/>
          </a:p>
        </p:txBody>
      </p:sp>
      <p:pic>
        <p:nvPicPr>
          <p:cNvPr id="6" name="Picture 5" descr="isi-hub.jpg"/>
          <p:cNvPicPr>
            <a:picLocks noChangeAspect="1"/>
          </p:cNvPicPr>
          <p:nvPr/>
        </p:nvPicPr>
        <p:blipFill>
          <a:blip r:embed="rId3" cstate="print"/>
          <a:stretch>
            <a:fillRect/>
          </a:stretch>
        </p:blipFill>
        <p:spPr>
          <a:xfrm>
            <a:off x="1295400" y="1447800"/>
            <a:ext cx="6781800" cy="514735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High-School Recruiting</a:t>
            </a:r>
            <a:endParaRPr lang="en-US" dirty="0"/>
          </a:p>
        </p:txBody>
      </p:sp>
      <p:sp>
        <p:nvSpPr>
          <p:cNvPr id="6" name="Content Placeholder 5"/>
          <p:cNvSpPr>
            <a:spLocks noGrp="1"/>
          </p:cNvSpPr>
          <p:nvPr>
            <p:ph idx="1"/>
          </p:nvPr>
        </p:nvSpPr>
        <p:spPr>
          <a:xfrm>
            <a:off x="468351" y="1789151"/>
            <a:ext cx="8229600" cy="4221163"/>
          </a:xfrm>
        </p:spPr>
        <p:txBody>
          <a:bodyPr>
            <a:normAutofit lnSpcReduction="10000"/>
          </a:bodyPr>
          <a:lstStyle/>
          <a:p>
            <a:r>
              <a:rPr lang="en-US" b="1" dirty="0" smtClean="0"/>
              <a:t>Develop and sponsor lectures/activities for summer programs</a:t>
            </a:r>
          </a:p>
          <a:p>
            <a:pPr lvl="1"/>
            <a:r>
              <a:rPr lang="en-US" dirty="0" smtClean="0"/>
              <a:t>STEM Academic Boot Camp (Purdue), SROP, </a:t>
            </a:r>
            <a:r>
              <a:rPr lang="en-US" dirty="0" err="1" smtClean="0"/>
              <a:t>Serendip</a:t>
            </a:r>
            <a:r>
              <a:rPr lang="en-US" dirty="0" smtClean="0"/>
              <a:t>, Science for College, IPRE, etc.</a:t>
            </a:r>
          </a:p>
          <a:p>
            <a:pPr lvl="2"/>
            <a:r>
              <a:rPr lang="en-US" dirty="0" smtClean="0"/>
              <a:t>Focus on at-risk groups</a:t>
            </a:r>
          </a:p>
          <a:p>
            <a:pPr lvl="1"/>
            <a:endParaRPr lang="en-US" dirty="0" smtClean="0"/>
          </a:p>
          <a:p>
            <a:r>
              <a:rPr lang="en-US" b="1" dirty="0" smtClean="0"/>
              <a:t>Early introduction, Center-managed follow-up to encourage continued interest</a:t>
            </a:r>
            <a:endParaRPr lang="en-US" b="1"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686800" cy="762000"/>
          </a:xfrm>
        </p:spPr>
        <p:txBody>
          <a:bodyPr>
            <a:normAutofit/>
          </a:bodyPr>
          <a:lstStyle/>
          <a:p>
            <a:r>
              <a:rPr lang="en-US" dirty="0" smtClean="0"/>
              <a:t>Curriculum Development</a:t>
            </a:r>
            <a:endParaRPr lang="en-US" dirty="0"/>
          </a:p>
        </p:txBody>
      </p:sp>
      <p:sp>
        <p:nvSpPr>
          <p:cNvPr id="3" name="Content Placeholder 2"/>
          <p:cNvSpPr>
            <a:spLocks noGrp="1"/>
          </p:cNvSpPr>
          <p:nvPr>
            <p:ph idx="1"/>
          </p:nvPr>
        </p:nvSpPr>
        <p:spPr>
          <a:xfrm>
            <a:off x="356841" y="1635512"/>
            <a:ext cx="8686800" cy="4876800"/>
          </a:xfrm>
        </p:spPr>
        <p:txBody>
          <a:bodyPr>
            <a:noAutofit/>
          </a:bodyPr>
          <a:lstStyle/>
          <a:p>
            <a:r>
              <a:rPr lang="en-US" sz="2400" b="1" dirty="0" smtClean="0"/>
              <a:t>Undergraduate</a:t>
            </a:r>
            <a:r>
              <a:rPr lang="en-US" sz="2000" b="1" dirty="0" smtClean="0"/>
              <a:t/>
            </a:r>
            <a:br>
              <a:rPr lang="en-US" sz="2000" b="1" dirty="0" smtClean="0"/>
            </a:br>
            <a:r>
              <a:rPr lang="en-US" sz="2000" dirty="0" smtClean="0"/>
              <a:t>Contextual, inspiring, and challenging materials</a:t>
            </a:r>
            <a:br>
              <a:rPr lang="en-US" sz="2000" dirty="0" smtClean="0"/>
            </a:br>
            <a:r>
              <a:rPr lang="en-US" sz="2000" dirty="0" smtClean="0"/>
              <a:t>Increase interest in careers and graduate work</a:t>
            </a:r>
            <a:br>
              <a:rPr lang="en-US" sz="2000" dirty="0" smtClean="0"/>
            </a:br>
            <a:r>
              <a:rPr lang="en-US" sz="2000" dirty="0" smtClean="0"/>
              <a:t>Develop modules, courses, and degree programs</a:t>
            </a:r>
            <a:br>
              <a:rPr lang="en-US" sz="2000" dirty="0" smtClean="0"/>
            </a:br>
            <a:endParaRPr lang="en-US" sz="2000" dirty="0" smtClean="0"/>
          </a:p>
          <a:p>
            <a:r>
              <a:rPr lang="en-US" sz="2400" b="1" dirty="0" smtClean="0"/>
              <a:t>Graduate</a:t>
            </a:r>
            <a:r>
              <a:rPr lang="en-US" sz="2000" b="1" dirty="0" smtClean="0"/>
              <a:t/>
            </a:r>
            <a:br>
              <a:rPr lang="en-US" sz="2000" b="1" dirty="0" smtClean="0"/>
            </a:br>
            <a:r>
              <a:rPr lang="en-US" sz="2000" dirty="0" smtClean="0"/>
              <a:t>Discipline-specific</a:t>
            </a:r>
            <a:br>
              <a:rPr lang="en-US" sz="2000" dirty="0" smtClean="0"/>
            </a:br>
            <a:r>
              <a:rPr lang="en-US" sz="2000" dirty="0" smtClean="0"/>
              <a:t>	Purdue Computational Life Science Program: Information Theoretic</a:t>
            </a:r>
            <a:br>
              <a:rPr lang="en-US" sz="2000" dirty="0" smtClean="0"/>
            </a:br>
            <a:r>
              <a:rPr lang="en-US" sz="2000" dirty="0" smtClean="0"/>
              <a:t>	Approaches in Biology, Mathematical Modeling Techniques</a:t>
            </a:r>
            <a:br>
              <a:rPr lang="en-US" sz="2000" dirty="0" smtClean="0"/>
            </a:br>
            <a:r>
              <a:rPr lang="en-US" sz="2000" dirty="0" smtClean="0"/>
              <a:t>Targeted, focused</a:t>
            </a:r>
            <a:br>
              <a:rPr lang="en-US" sz="2000" dirty="0" smtClean="0"/>
            </a:br>
            <a:r>
              <a:rPr lang="en-US" sz="2000" dirty="0" smtClean="0"/>
              <a:t>	Individual faculty will develop in relation to their research</a:t>
            </a:r>
            <a:br>
              <a:rPr lang="en-US" sz="2000" dirty="0" smtClean="0"/>
            </a:br>
            <a:endParaRPr lang="en-US" sz="2000" b="1" dirty="0" smtClean="0"/>
          </a:p>
          <a:p>
            <a:r>
              <a:rPr lang="en-US" sz="2400" b="1" dirty="0" smtClean="0"/>
              <a:t>Dissemination Through Hub</a:t>
            </a:r>
            <a:r>
              <a:rPr lang="en-US" sz="2000" b="1" dirty="0" smtClean="0"/>
              <a:t/>
            </a:r>
            <a:br>
              <a:rPr lang="en-US" sz="2000" b="1" dirty="0" smtClean="0"/>
            </a:br>
            <a:r>
              <a:rPr lang="en-US" sz="2000" dirty="0" smtClean="0"/>
              <a:t>Model on MIT’s Open Courseware</a:t>
            </a:r>
            <a:endParaRPr lang="en-US" sz="2000" b="1" dirty="0" smtClean="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SL20710.JPG"/>
          <p:cNvPicPr>
            <a:picLocks noChangeAspect="1"/>
          </p:cNvPicPr>
          <p:nvPr/>
        </p:nvPicPr>
        <p:blipFill>
          <a:blip r:embed="rId2" cstate="print"/>
          <a:srcRect l="3068" t="4545" b="9091"/>
          <a:stretch>
            <a:fillRect/>
          </a:stretch>
        </p:blipFill>
        <p:spPr bwMode="gray">
          <a:xfrm>
            <a:off x="128225" y="838199"/>
            <a:ext cx="9015775" cy="6024511"/>
          </a:xfrm>
          <a:prstGeom prst="rect">
            <a:avLst/>
          </a:prstGeom>
        </p:spPr>
      </p:pic>
      <p:sp>
        <p:nvSpPr>
          <p:cNvPr id="4" name="Rectangle 3"/>
          <p:cNvSpPr/>
          <p:nvPr/>
        </p:nvSpPr>
        <p:spPr>
          <a:xfrm>
            <a:off x="0" y="5386039"/>
            <a:ext cx="4181707" cy="769434"/>
          </a:xfrm>
          <a:prstGeom prst="rect">
            <a:avLst/>
          </a:prstGeom>
          <a:solidFill>
            <a:srgbClr val="8BE1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69490" y="5449669"/>
            <a:ext cx="3762568" cy="646331"/>
          </a:xfrm>
          <a:prstGeom prst="rect">
            <a:avLst/>
          </a:prstGeom>
          <a:noFill/>
        </p:spPr>
        <p:txBody>
          <a:bodyPr wrap="none" rtlCol="0">
            <a:spAutoFit/>
          </a:bodyPr>
          <a:lstStyle/>
          <a:p>
            <a:r>
              <a:rPr lang="en-US" dirty="0" smtClean="0"/>
              <a:t>An Introduction to Computing class</a:t>
            </a:r>
            <a:br>
              <a:rPr lang="en-US" dirty="0" smtClean="0"/>
            </a:br>
            <a:r>
              <a:rPr lang="en-US" dirty="0" smtClean="0"/>
              <a:t>at Bryn Mawr (Fall 2009)</a:t>
            </a:r>
            <a:endParaRPr lang="en-US"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on Successes</a:t>
            </a:r>
            <a:endParaRPr lang="en-US" dirty="0"/>
          </a:p>
        </p:txBody>
      </p:sp>
      <p:sp>
        <p:nvSpPr>
          <p:cNvPr id="3" name="Content Placeholder 2"/>
          <p:cNvSpPr>
            <a:spLocks noGrp="1"/>
          </p:cNvSpPr>
          <p:nvPr>
            <p:ph idx="1"/>
          </p:nvPr>
        </p:nvSpPr>
        <p:spPr>
          <a:xfrm>
            <a:off x="533400" y="1734021"/>
            <a:ext cx="8229600" cy="4648200"/>
          </a:xfrm>
        </p:spPr>
        <p:txBody>
          <a:bodyPr>
            <a:noAutofit/>
          </a:bodyPr>
          <a:lstStyle/>
          <a:p>
            <a:pPr>
              <a:spcAft>
                <a:spcPts val="1200"/>
              </a:spcAft>
            </a:pPr>
            <a:r>
              <a:rPr lang="en-US" sz="2400" b="1" dirty="0" smtClean="0"/>
              <a:t>10% </a:t>
            </a:r>
            <a:r>
              <a:rPr lang="en-US" sz="2400" dirty="0" smtClean="0"/>
              <a:t>of undergraduates in computing courses / semester</a:t>
            </a:r>
          </a:p>
          <a:p>
            <a:pPr>
              <a:spcAft>
                <a:spcPts val="1200"/>
              </a:spcAft>
            </a:pPr>
            <a:r>
              <a:rPr lang="en-US" sz="2400" b="1" dirty="0" smtClean="0"/>
              <a:t>30% </a:t>
            </a:r>
            <a:r>
              <a:rPr lang="en-US" sz="2400" dirty="0" smtClean="0"/>
              <a:t>of these women are from underrepresented groups</a:t>
            </a:r>
          </a:p>
          <a:p>
            <a:pPr>
              <a:spcAft>
                <a:spcPts val="1200"/>
              </a:spcAft>
            </a:pPr>
            <a:r>
              <a:rPr lang="en-US" sz="2400" b="1" dirty="0" smtClean="0"/>
              <a:t>35-40% </a:t>
            </a:r>
            <a:r>
              <a:rPr lang="en-US" sz="2400" dirty="0" smtClean="0"/>
              <a:t>of all Bryn </a:t>
            </a:r>
            <a:r>
              <a:rPr lang="en-US" sz="2400" dirty="0" err="1" smtClean="0"/>
              <a:t>Mawr</a:t>
            </a:r>
            <a:r>
              <a:rPr lang="en-US" sz="2400" dirty="0" smtClean="0"/>
              <a:t> graduates earn degrees in natural sciences and mathematics (</a:t>
            </a:r>
            <a:r>
              <a:rPr lang="en-US" sz="2400" dirty="0" err="1" smtClean="0"/>
              <a:t>vs</a:t>
            </a:r>
            <a:r>
              <a:rPr lang="en-US" sz="2400" dirty="0" smtClean="0"/>
              <a:t> 7% nationwide)!</a:t>
            </a:r>
          </a:p>
          <a:p>
            <a:pPr>
              <a:spcAft>
                <a:spcPts val="1200"/>
              </a:spcAft>
            </a:pPr>
            <a:r>
              <a:rPr lang="en-US" sz="2400" b="1" dirty="0" smtClean="0"/>
              <a:t>New programs: </a:t>
            </a:r>
            <a:r>
              <a:rPr lang="en-US" sz="2400" dirty="0" smtClean="0"/>
              <a:t>Computer Science, Minor in Computational Methods</a:t>
            </a:r>
            <a:endParaRPr lang="en-US" sz="2400" i="1" dirty="0" smtClean="0"/>
          </a:p>
          <a:p>
            <a:pPr>
              <a:spcAft>
                <a:spcPts val="1200"/>
              </a:spcAft>
            </a:pPr>
            <a:r>
              <a:rPr lang="en-US" sz="2400" b="1" dirty="0" smtClean="0"/>
              <a:t>Several innovative courses</a:t>
            </a:r>
          </a:p>
          <a:p>
            <a:pPr>
              <a:spcAft>
                <a:spcPts val="1200"/>
              </a:spcAft>
            </a:pPr>
            <a:r>
              <a:rPr lang="en-US" sz="2400" b="1" dirty="0" smtClean="0"/>
              <a:t>Rethinking existing courses &amp; curricula</a:t>
            </a:r>
            <a:r>
              <a:rPr lang="en-US" sz="2400" dirty="0" smtClean="0"/>
              <a:t/>
            </a:r>
            <a:br>
              <a:rPr lang="en-US" sz="2400" dirty="0" smtClean="0"/>
            </a:br>
            <a:endParaRPr lang="en-US" sz="2400" dirty="0" smtClean="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686800" cy="762000"/>
          </a:xfrm>
        </p:spPr>
        <p:txBody>
          <a:bodyPr>
            <a:normAutofit/>
          </a:bodyPr>
          <a:lstStyle/>
          <a:p>
            <a:r>
              <a:rPr lang="en-US" dirty="0" smtClean="0"/>
              <a:t>Partnership with Bryn Mawr &amp; Howard</a:t>
            </a:r>
            <a:endParaRPr lang="en-US" dirty="0"/>
          </a:p>
        </p:txBody>
      </p:sp>
      <p:sp>
        <p:nvSpPr>
          <p:cNvPr id="3" name="Content Placeholder 2"/>
          <p:cNvSpPr>
            <a:spLocks noGrp="1"/>
          </p:cNvSpPr>
          <p:nvPr>
            <p:ph idx="1"/>
          </p:nvPr>
        </p:nvSpPr>
        <p:spPr>
          <a:xfrm>
            <a:off x="282496" y="1702418"/>
            <a:ext cx="8686800" cy="4876800"/>
          </a:xfrm>
        </p:spPr>
        <p:txBody>
          <a:bodyPr>
            <a:noAutofit/>
          </a:bodyPr>
          <a:lstStyle/>
          <a:p>
            <a:pPr>
              <a:spcAft>
                <a:spcPts val="1200"/>
              </a:spcAft>
            </a:pPr>
            <a:r>
              <a:rPr lang="en-US" sz="2000" dirty="0" smtClean="0"/>
              <a:t>Innovative best-practices for recruitment and retention of a diverse student body.</a:t>
            </a:r>
          </a:p>
          <a:p>
            <a:pPr>
              <a:spcAft>
                <a:spcPts val="1200"/>
              </a:spcAft>
            </a:pPr>
            <a:r>
              <a:rPr lang="en-US" sz="2000" dirty="0" smtClean="0"/>
              <a:t>Development, deployment and testing of all educational materials &amp; resources.</a:t>
            </a:r>
          </a:p>
          <a:p>
            <a:pPr>
              <a:spcAft>
                <a:spcPts val="1200"/>
              </a:spcAft>
            </a:pPr>
            <a:r>
              <a:rPr lang="en-US" sz="2000" dirty="0" smtClean="0"/>
              <a:t>Post-Doc training and mentoring program.</a:t>
            </a:r>
          </a:p>
          <a:p>
            <a:pPr>
              <a:spcAft>
                <a:spcPts val="1200"/>
              </a:spcAft>
            </a:pPr>
            <a:r>
              <a:rPr lang="en-US" sz="2000" dirty="0" smtClean="0"/>
              <a:t>Partnerships with MSIs and area community colleges.</a:t>
            </a:r>
          </a:p>
          <a:p>
            <a:pPr>
              <a:spcAft>
                <a:spcPts val="1200"/>
              </a:spcAft>
            </a:pPr>
            <a:r>
              <a:rPr lang="en-US" sz="2000" dirty="0" smtClean="0"/>
              <a:t>Over 10% of student body at Bryn Mawr is enrolls in CS courses each semester. The class of 2013 at Bryn Mawr has over 50% international students and students from underrepresented groups. All are women. </a:t>
            </a:r>
          </a:p>
          <a:p>
            <a:pPr>
              <a:spcAft>
                <a:spcPts val="1200"/>
              </a:spcAft>
            </a:pPr>
            <a:r>
              <a:rPr lang="en-US" sz="2000" dirty="0" smtClean="0"/>
              <a:t>25 Bryn Mawr students will be receive SOI Fellowships from the Center.</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Across Center Institutions</a:t>
            </a:r>
            <a:endParaRPr lang="en-US" dirty="0"/>
          </a:p>
        </p:txBody>
      </p:sp>
      <p:sp>
        <p:nvSpPr>
          <p:cNvPr id="3" name="Content Placeholder 2"/>
          <p:cNvSpPr>
            <a:spLocks noGrp="1"/>
          </p:cNvSpPr>
          <p:nvPr>
            <p:ph idx="1"/>
          </p:nvPr>
        </p:nvSpPr>
        <p:spPr>
          <a:xfrm>
            <a:off x="533400" y="1734021"/>
            <a:ext cx="8229600" cy="4648200"/>
          </a:xfrm>
        </p:spPr>
        <p:txBody>
          <a:bodyPr>
            <a:noAutofit/>
          </a:bodyPr>
          <a:lstStyle/>
          <a:p>
            <a:pPr>
              <a:spcAft>
                <a:spcPts val="1200"/>
              </a:spcAft>
            </a:pPr>
            <a:r>
              <a:rPr lang="en-US" sz="2200" b="1" dirty="0" smtClean="0"/>
              <a:t>New Undergraduate Programs: </a:t>
            </a:r>
            <a:r>
              <a:rPr lang="en-US" sz="2200" dirty="0" smtClean="0"/>
              <a:t>Minor in Science of Information, Minor in Computational Methods, Minor in Informatics</a:t>
            </a:r>
          </a:p>
          <a:p>
            <a:pPr>
              <a:spcAft>
                <a:spcPts val="1200"/>
              </a:spcAft>
            </a:pPr>
            <a:r>
              <a:rPr lang="en-US" sz="2200" b="1" dirty="0" smtClean="0"/>
              <a:t>Graduate Programs: </a:t>
            </a:r>
            <a:r>
              <a:rPr lang="en-US" sz="2200" dirty="0" smtClean="0"/>
              <a:t>Science of Information, Computational Science &amp; Engineering</a:t>
            </a:r>
          </a:p>
          <a:p>
            <a:pPr>
              <a:spcAft>
                <a:spcPts val="1200"/>
              </a:spcAft>
            </a:pPr>
            <a:r>
              <a:rPr lang="en-US" sz="2200" b="1" dirty="0" smtClean="0"/>
              <a:t>Several Innovative Courses: </a:t>
            </a:r>
            <a:r>
              <a:rPr lang="en-US" sz="2200" dirty="0" smtClean="0"/>
              <a:t>Science of Information, Emergence, Visualizing Information,  Computational Models, Modeling Natural Processes, Biologically Inspired Computational Models of Learning, Information Retrieval, etc.</a:t>
            </a:r>
          </a:p>
          <a:p>
            <a:pPr>
              <a:spcAft>
                <a:spcPts val="1200"/>
              </a:spcAft>
            </a:pPr>
            <a:r>
              <a:rPr lang="en-US" sz="2200" b="1" dirty="0" smtClean="0"/>
              <a:t>Prestige Lecture Series: </a:t>
            </a:r>
            <a:r>
              <a:rPr lang="en-US" sz="2200" dirty="0" smtClean="0"/>
              <a:t>Videos and materials</a:t>
            </a:r>
          </a:p>
          <a:p>
            <a:pPr>
              <a:spcAft>
                <a:spcPts val="1200"/>
              </a:spcAft>
            </a:pPr>
            <a:r>
              <a:rPr lang="en-US" sz="2200" b="1" dirty="0" err="1" smtClean="0"/>
              <a:t>AccessGrid</a:t>
            </a:r>
            <a:r>
              <a:rPr lang="en-US" sz="2200" dirty="0" smtClean="0"/>
              <a:t> for real-time online discussions and remote lectures.</a:t>
            </a:r>
            <a:br>
              <a:rPr lang="en-US" sz="2200" dirty="0" smtClean="0"/>
            </a:br>
            <a:r>
              <a:rPr lang="en-US" sz="2200" dirty="0" smtClean="0"/>
              <a:t/>
            </a:r>
            <a:br>
              <a:rPr lang="en-US" sz="2200" dirty="0" smtClean="0"/>
            </a:br>
            <a:endParaRPr lang="en-US" sz="2200" dirty="0" smtClean="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Management Structure</a:t>
            </a:r>
            <a:endParaRPr lang="en-US" dirty="0"/>
          </a:p>
        </p:txBody>
      </p:sp>
      <p:sp>
        <p:nvSpPr>
          <p:cNvPr id="3" name="Content Placeholder 2"/>
          <p:cNvSpPr>
            <a:spLocks noGrp="1"/>
          </p:cNvSpPr>
          <p:nvPr>
            <p:ph idx="1"/>
          </p:nvPr>
        </p:nvSpPr>
        <p:spPr>
          <a:xfrm>
            <a:off x="563527" y="1839433"/>
            <a:ext cx="8144538" cy="4827181"/>
          </a:xfrm>
        </p:spPr>
        <p:txBody>
          <a:bodyPr>
            <a:noAutofit/>
          </a:bodyPr>
          <a:lstStyle/>
          <a:p>
            <a:pPr marL="234950" indent="-234950">
              <a:spcAft>
                <a:spcPts val="1200"/>
              </a:spcAft>
            </a:pPr>
            <a:r>
              <a:rPr lang="en-US" sz="2400" b="1" dirty="0" smtClean="0"/>
              <a:t>Director of Education </a:t>
            </a:r>
            <a:r>
              <a:rPr lang="en-US" sz="2400" dirty="0" smtClean="0"/>
              <a:t>(Purdue)</a:t>
            </a:r>
          </a:p>
          <a:p>
            <a:pPr marL="234950" indent="-234950">
              <a:spcAft>
                <a:spcPts val="1200"/>
              </a:spcAft>
            </a:pPr>
            <a:r>
              <a:rPr lang="en-US" sz="2400" b="1" dirty="0" smtClean="0"/>
              <a:t>Director of Diversity</a:t>
            </a:r>
            <a:r>
              <a:rPr lang="en-US" sz="2400" dirty="0" smtClean="0"/>
              <a:t> (Bryn Mawr): Rhonda Hughes</a:t>
            </a:r>
            <a:br>
              <a:rPr lang="en-US" sz="2400" dirty="0" smtClean="0"/>
            </a:br>
            <a:r>
              <a:rPr lang="en-US" sz="2400" b="1" dirty="0" smtClean="0"/>
              <a:t>Faculty Diversity Coordinator </a:t>
            </a:r>
            <a:r>
              <a:rPr lang="en-US" sz="2400" dirty="0" smtClean="0"/>
              <a:t>Todd Coleman (Illinois)</a:t>
            </a:r>
          </a:p>
          <a:p>
            <a:pPr marL="234950" indent="-234950">
              <a:spcAft>
                <a:spcPts val="1200"/>
              </a:spcAft>
            </a:pPr>
            <a:r>
              <a:rPr lang="en-US" sz="2400" b="1" dirty="0" smtClean="0"/>
              <a:t>Faculty </a:t>
            </a:r>
            <a:r>
              <a:rPr lang="en-US" sz="2400" b="1" dirty="0" err="1" smtClean="0"/>
              <a:t>PostDoc</a:t>
            </a:r>
            <a:r>
              <a:rPr lang="en-US" sz="2400" b="1" dirty="0" smtClean="0"/>
              <a:t> Mentor </a:t>
            </a:r>
            <a:r>
              <a:rPr lang="en-US" sz="2400" dirty="0" smtClean="0"/>
              <a:t>(Purdue)</a:t>
            </a:r>
          </a:p>
          <a:p>
            <a:pPr marL="234950" indent="-234950">
              <a:spcAft>
                <a:spcPts val="1200"/>
              </a:spcAft>
            </a:pPr>
            <a:r>
              <a:rPr lang="en-US" sz="2400" b="1" spc="-70" dirty="0" smtClean="0"/>
              <a:t>Additional Faculty Education &amp; Diversity Coordinators:</a:t>
            </a:r>
            <a:r>
              <a:rPr lang="en-US" sz="2400" spc="-70" dirty="0" smtClean="0"/>
              <a:t> </a:t>
            </a:r>
            <a:r>
              <a:rPr lang="en-US" sz="2400" smtClean="0"/>
              <a:t/>
            </a:r>
            <a:br>
              <a:rPr lang="en-US" sz="2400" smtClean="0"/>
            </a:br>
            <a:r>
              <a:rPr lang="en-US" sz="2400" smtClean="0"/>
              <a:t>Scott  </a:t>
            </a:r>
            <a:r>
              <a:rPr lang="en-US" sz="2400" dirty="0" smtClean="0"/>
              <a:t>Aaronson (MIT), Christopher Clifton (Purdue), </a:t>
            </a:r>
            <a:br>
              <a:rPr lang="en-US" sz="2400" dirty="0" smtClean="0"/>
            </a:br>
            <a:r>
              <a:rPr lang="en-US" sz="2400" dirty="0" smtClean="0"/>
              <a:t>Andrea Goldsmith (Stanford), </a:t>
            </a:r>
            <a:r>
              <a:rPr lang="en-US" sz="2400" dirty="0" err="1" smtClean="0"/>
              <a:t>Cari</a:t>
            </a:r>
            <a:r>
              <a:rPr lang="en-US" sz="2400" dirty="0" smtClean="0"/>
              <a:t> Kaufman (Berkeley), </a:t>
            </a:r>
            <a:r>
              <a:rPr lang="en-US" sz="2400" dirty="0" err="1" smtClean="0"/>
              <a:t>Sanjeev</a:t>
            </a:r>
            <a:r>
              <a:rPr lang="en-US" sz="2400" dirty="0" smtClean="0"/>
              <a:t> </a:t>
            </a:r>
            <a:r>
              <a:rPr lang="en-US" sz="2400" dirty="0" err="1" smtClean="0"/>
              <a:t>Kulkarni</a:t>
            </a:r>
            <a:r>
              <a:rPr lang="en-US" sz="2400" dirty="0" smtClean="0"/>
              <a:t> (Princeton), Deepak Kumar (Bryn Mawr), </a:t>
            </a:r>
            <a:r>
              <a:rPr lang="en-US" sz="2400" dirty="0" err="1" smtClean="0"/>
              <a:t>Chunmei</a:t>
            </a:r>
            <a:r>
              <a:rPr lang="en-US" sz="2400" dirty="0" smtClean="0"/>
              <a:t> Liu (Howard), Mark D. Ward (Purdue) </a:t>
            </a:r>
            <a:r>
              <a:rPr lang="en-US" sz="1800" dirty="0" smtClean="0"/>
              <a:t/>
            </a:r>
            <a:br>
              <a:rPr lang="en-US" sz="1800" dirty="0" smtClean="0"/>
            </a:br>
            <a:endParaRPr lang="en-US" sz="1800" dirty="0" smtClean="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mtClean="0"/>
              <a:t>Emerging Frontiers of </a:t>
            </a:r>
            <a:br>
              <a:rPr lang="en-US" smtClean="0"/>
            </a:br>
            <a:r>
              <a:rPr lang="en-US" smtClean="0"/>
              <a:t>Science of Information</a:t>
            </a:r>
            <a:endParaRPr lang="en-US"/>
          </a:p>
        </p:txBody>
      </p:sp>
      <p:sp>
        <p:nvSpPr>
          <p:cNvPr id="5" name="Subtitle 4"/>
          <p:cNvSpPr>
            <a:spLocks noGrp="1"/>
          </p:cNvSpPr>
          <p:nvPr>
            <p:ph type="subTitle" idx="1"/>
          </p:nvPr>
        </p:nvSpPr>
        <p:spPr/>
        <p:txBody>
          <a:bodyPr/>
          <a:lstStyle/>
          <a:p>
            <a:pPr>
              <a:spcBef>
                <a:spcPts val="600"/>
              </a:spcBef>
            </a:pPr>
            <a:endParaRPr lang="en-US" sz="600" smtClean="0"/>
          </a:p>
          <a:p>
            <a:pPr>
              <a:lnSpc>
                <a:spcPts val="3360"/>
              </a:lnSpc>
              <a:spcBef>
                <a:spcPts val="600"/>
              </a:spcBef>
            </a:pPr>
            <a:r>
              <a:rPr lang="en-US" smtClean="0"/>
              <a:t>Integrating Diversity</a:t>
            </a:r>
            <a:endParaRPr lang="en-US"/>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Diversity within the Team</a:t>
            </a:r>
            <a:endParaRPr lang="en-US" dirty="0"/>
          </a:p>
        </p:txBody>
      </p:sp>
      <p:sp>
        <p:nvSpPr>
          <p:cNvPr id="3" name="Content Placeholder 2"/>
          <p:cNvSpPr>
            <a:spLocks noGrp="1"/>
          </p:cNvSpPr>
          <p:nvPr>
            <p:ph idx="1"/>
          </p:nvPr>
        </p:nvSpPr>
        <p:spPr>
          <a:xfrm>
            <a:off x="457200" y="1612602"/>
            <a:ext cx="8229600" cy="5181600"/>
          </a:xfrm>
        </p:spPr>
        <p:txBody>
          <a:bodyPr>
            <a:normAutofit fontScale="92500" lnSpcReduction="20000"/>
          </a:bodyPr>
          <a:lstStyle/>
          <a:p>
            <a:pPr>
              <a:spcAft>
                <a:spcPts val="600"/>
              </a:spcAft>
            </a:pPr>
            <a:r>
              <a:rPr lang="en-US" sz="2400" dirty="0" smtClean="0"/>
              <a:t>Director of Diversity: Rhonda Hughes</a:t>
            </a:r>
          </a:p>
          <a:p>
            <a:pPr lvl="1">
              <a:spcAft>
                <a:spcPts val="600"/>
              </a:spcAft>
            </a:pPr>
            <a:r>
              <a:rPr lang="en-US" sz="2400" dirty="0" smtClean="0"/>
              <a:t>Prof, Mathematics,  Bryn Mawr</a:t>
            </a:r>
          </a:p>
          <a:p>
            <a:pPr lvl="1">
              <a:spcAft>
                <a:spcPts val="600"/>
              </a:spcAft>
            </a:pPr>
            <a:r>
              <a:rPr lang="en-US" sz="2400" dirty="0" smtClean="0"/>
              <a:t>Co-Director, </a:t>
            </a:r>
            <a:r>
              <a:rPr lang="en-US" sz="2400" b="1" i="1" dirty="0" smtClean="0"/>
              <a:t>EDGE Program</a:t>
            </a:r>
          </a:p>
          <a:p>
            <a:pPr>
              <a:spcAft>
                <a:spcPts val="600"/>
              </a:spcAft>
            </a:pPr>
            <a:r>
              <a:rPr lang="en-US" sz="2400" dirty="0" smtClean="0"/>
              <a:t>Faculty Diversity Coordinator: Todd Coleman</a:t>
            </a:r>
          </a:p>
          <a:p>
            <a:pPr lvl="1">
              <a:spcAft>
                <a:spcPts val="600"/>
              </a:spcAft>
            </a:pPr>
            <a:r>
              <a:rPr lang="en-US" sz="2400" dirty="0" smtClean="0"/>
              <a:t>Asst Prof, ECE &amp; Neuroscience, U. Illinois</a:t>
            </a:r>
          </a:p>
          <a:p>
            <a:pPr lvl="1">
              <a:spcAft>
                <a:spcPts val="600"/>
              </a:spcAft>
            </a:pPr>
            <a:r>
              <a:rPr lang="en-US" sz="2400" b="1" dirty="0" smtClean="0"/>
              <a:t>Co-PI</a:t>
            </a:r>
            <a:r>
              <a:rPr lang="en-US" sz="2400" dirty="0" smtClean="0"/>
              <a:t>, NSF </a:t>
            </a:r>
            <a:r>
              <a:rPr lang="en-US" sz="2400" b="1" i="1" dirty="0" smtClean="0"/>
              <a:t>NeuroEngineering</a:t>
            </a:r>
            <a:r>
              <a:rPr lang="en-US" sz="2400" dirty="0" smtClean="0"/>
              <a:t> </a:t>
            </a:r>
            <a:r>
              <a:rPr lang="en-US" sz="2400" b="1" i="1" dirty="0" smtClean="0"/>
              <a:t>IGERT</a:t>
            </a:r>
            <a:r>
              <a:rPr lang="en-US" sz="2400" dirty="0" smtClean="0"/>
              <a:t> (‘09-’14)</a:t>
            </a:r>
          </a:p>
          <a:p>
            <a:pPr>
              <a:spcAft>
                <a:spcPts val="600"/>
              </a:spcAft>
            </a:pPr>
            <a:r>
              <a:rPr lang="en-US" sz="2400" dirty="0" smtClean="0"/>
              <a:t>Co-PI: Andrea Goldsmith</a:t>
            </a:r>
          </a:p>
          <a:p>
            <a:pPr lvl="1">
              <a:spcAft>
                <a:spcPts val="600"/>
              </a:spcAft>
            </a:pPr>
            <a:r>
              <a:rPr lang="en-US" sz="2400" dirty="0" smtClean="0"/>
              <a:t>Professor, EE, Stanford</a:t>
            </a:r>
          </a:p>
          <a:p>
            <a:pPr lvl="1">
              <a:spcAft>
                <a:spcPts val="600"/>
              </a:spcAft>
            </a:pPr>
            <a:r>
              <a:rPr lang="en-US" sz="2400" b="1" i="1" dirty="0" smtClean="0"/>
              <a:t>President, Information Theory Society</a:t>
            </a:r>
          </a:p>
          <a:p>
            <a:pPr lvl="1">
              <a:spcAft>
                <a:spcPts val="600"/>
              </a:spcAft>
            </a:pPr>
            <a:r>
              <a:rPr lang="en-US" sz="2400" b="1" i="1" dirty="0" smtClean="0"/>
              <a:t>Inaugural Stanford Postdoc Mentoring Awardee </a:t>
            </a:r>
          </a:p>
          <a:p>
            <a:pPr>
              <a:spcAft>
                <a:spcPts val="600"/>
              </a:spcAft>
            </a:pPr>
            <a:r>
              <a:rPr lang="en-US" sz="2400" dirty="0" smtClean="0"/>
              <a:t>Co-PI: Bin Yu</a:t>
            </a:r>
          </a:p>
          <a:p>
            <a:pPr lvl="1">
              <a:spcAft>
                <a:spcPts val="600"/>
              </a:spcAft>
            </a:pPr>
            <a:r>
              <a:rPr lang="en-US" sz="2400" dirty="0" smtClean="0"/>
              <a:t>Dept Chair, Statistics, Berkeley</a:t>
            </a:r>
          </a:p>
          <a:p>
            <a:pPr lvl="1">
              <a:spcAft>
                <a:spcPts val="600"/>
              </a:spcAft>
              <a:buNone/>
            </a:pPr>
            <a:endParaRPr lang="en-US" sz="2400" dirty="0"/>
          </a:p>
        </p:txBody>
      </p:sp>
      <p:pic>
        <p:nvPicPr>
          <p:cNvPr id="7172" name="Picture 4" descr="Todd P. Coleman"/>
          <p:cNvPicPr>
            <a:picLocks noChangeAspect="1" noChangeArrowheads="1"/>
          </p:cNvPicPr>
          <p:nvPr/>
        </p:nvPicPr>
        <p:blipFill>
          <a:blip r:embed="rId3" cstate="print"/>
          <a:srcRect/>
          <a:stretch>
            <a:fillRect/>
          </a:stretch>
        </p:blipFill>
        <p:spPr bwMode="auto">
          <a:xfrm>
            <a:off x="7664302" y="2847015"/>
            <a:ext cx="1160929" cy="1066800"/>
          </a:xfrm>
          <a:prstGeom prst="rect">
            <a:avLst/>
          </a:prstGeom>
          <a:ln>
            <a:noFill/>
          </a:ln>
          <a:effectLst>
            <a:outerShdw blurRad="292100" dist="139700" dir="2700000" algn="tl" rotWithShape="0">
              <a:srgbClr val="333333">
                <a:alpha val="65000"/>
              </a:srgbClr>
            </a:outerShdw>
          </a:effectLst>
        </p:spPr>
      </p:pic>
      <p:pic>
        <p:nvPicPr>
          <p:cNvPr id="7178" name="Picture 10" descr="http://www-ee.stanford.edu/~andrea/AGoldsmith.jpg"/>
          <p:cNvPicPr>
            <a:picLocks noChangeAspect="1" noChangeArrowheads="1"/>
          </p:cNvPicPr>
          <p:nvPr/>
        </p:nvPicPr>
        <p:blipFill>
          <a:blip r:embed="rId4" cstate="print"/>
          <a:srcRect/>
          <a:stretch>
            <a:fillRect/>
          </a:stretch>
        </p:blipFill>
        <p:spPr bwMode="auto">
          <a:xfrm>
            <a:off x="7707622" y="3966682"/>
            <a:ext cx="1074289" cy="1143000"/>
          </a:xfrm>
          <a:prstGeom prst="rect">
            <a:avLst/>
          </a:prstGeom>
          <a:ln>
            <a:noFill/>
          </a:ln>
          <a:effectLst>
            <a:outerShdw blurRad="292100" dist="139700" dir="2700000" algn="tl" rotWithShape="0">
              <a:srgbClr val="333333">
                <a:alpha val="65000"/>
              </a:srgbClr>
            </a:outerShdw>
          </a:effectLst>
        </p:spPr>
      </p:pic>
      <p:pic>
        <p:nvPicPr>
          <p:cNvPr id="7180" name="Picture 12" descr="http://www.stat.berkeley.edu/~binyu/Site/Welcome_files/Yu_Bin.jpg"/>
          <p:cNvPicPr>
            <a:picLocks noChangeAspect="1" noChangeArrowheads="1"/>
          </p:cNvPicPr>
          <p:nvPr/>
        </p:nvPicPr>
        <p:blipFill>
          <a:blip r:embed="rId5" cstate="print"/>
          <a:srcRect/>
          <a:stretch>
            <a:fillRect/>
          </a:stretch>
        </p:blipFill>
        <p:spPr bwMode="auto">
          <a:xfrm>
            <a:off x="7703058" y="5162549"/>
            <a:ext cx="1083416" cy="1162051"/>
          </a:xfrm>
          <a:prstGeom prst="rect">
            <a:avLst/>
          </a:prstGeom>
          <a:ln>
            <a:noFill/>
          </a:ln>
          <a:effectLst>
            <a:outerShdw blurRad="292100" dist="139700" dir="2700000" algn="tl" rotWithShape="0">
              <a:srgbClr val="333333">
                <a:alpha val="65000"/>
              </a:srgbClr>
            </a:outerShdw>
          </a:effectLst>
        </p:spPr>
      </p:pic>
      <p:pic>
        <p:nvPicPr>
          <p:cNvPr id="15364" name="Picture 4" descr="Rhonda Hughes"/>
          <p:cNvPicPr>
            <a:picLocks noChangeAspect="1" noChangeArrowheads="1"/>
          </p:cNvPicPr>
          <p:nvPr/>
        </p:nvPicPr>
        <p:blipFill>
          <a:blip r:embed="rId6" cstate="print"/>
          <a:srcRect/>
          <a:stretch>
            <a:fillRect/>
          </a:stretch>
        </p:blipFill>
        <p:spPr bwMode="auto">
          <a:xfrm>
            <a:off x="7676156" y="1479697"/>
            <a:ext cx="1137221" cy="131445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762000"/>
          </a:xfrm>
        </p:spPr>
        <p:txBody>
          <a:bodyPr>
            <a:normAutofit/>
          </a:bodyPr>
          <a:lstStyle/>
          <a:p>
            <a:r>
              <a:rPr lang="en-US" dirty="0" smtClean="0"/>
              <a:t>Diversity of Participating Faculty</a:t>
            </a:r>
            <a:endParaRPr lang="en-US" dirty="0"/>
          </a:p>
        </p:txBody>
      </p:sp>
      <p:sp>
        <p:nvSpPr>
          <p:cNvPr id="3" name="Content Placeholder 2"/>
          <p:cNvSpPr>
            <a:spLocks noGrp="1"/>
          </p:cNvSpPr>
          <p:nvPr>
            <p:ph idx="1"/>
          </p:nvPr>
        </p:nvSpPr>
        <p:spPr>
          <a:xfrm>
            <a:off x="304800" y="1727796"/>
            <a:ext cx="8839200" cy="5257800"/>
          </a:xfrm>
        </p:spPr>
        <p:txBody>
          <a:bodyPr>
            <a:noAutofit/>
          </a:bodyPr>
          <a:lstStyle/>
          <a:p>
            <a:r>
              <a:rPr lang="en-US" sz="2800" dirty="0" smtClean="0"/>
              <a:t>Established faculty commitment to diversity</a:t>
            </a:r>
          </a:p>
          <a:p>
            <a:pPr lvl="1">
              <a:spcBef>
                <a:spcPts val="0"/>
              </a:spcBef>
            </a:pPr>
            <a:r>
              <a:rPr lang="en-US" sz="2400" dirty="0" smtClean="0"/>
              <a:t>2 Female Co-PI, 1 Hispanic Co-PI</a:t>
            </a:r>
          </a:p>
          <a:p>
            <a:pPr lvl="1">
              <a:spcBef>
                <a:spcPts val="0"/>
              </a:spcBef>
            </a:pPr>
            <a:r>
              <a:rPr lang="en-US" sz="2400" dirty="0" smtClean="0"/>
              <a:t>10 females</a:t>
            </a:r>
          </a:p>
          <a:p>
            <a:pPr lvl="1">
              <a:spcBef>
                <a:spcPts val="0"/>
              </a:spcBef>
            </a:pPr>
            <a:r>
              <a:rPr lang="en-US" sz="2400" dirty="0" smtClean="0"/>
              <a:t>3 African American</a:t>
            </a:r>
          </a:p>
          <a:p>
            <a:pPr lvl="1">
              <a:spcBef>
                <a:spcPts val="0"/>
              </a:spcBef>
            </a:pPr>
            <a:r>
              <a:rPr lang="en-US" sz="2400" dirty="0" smtClean="0"/>
              <a:t>2 Hispanic</a:t>
            </a:r>
          </a:p>
          <a:p>
            <a:pPr lvl="1">
              <a:spcBef>
                <a:spcPts val="0"/>
              </a:spcBef>
            </a:pPr>
            <a:r>
              <a:rPr lang="en-US" sz="2400" dirty="0" smtClean="0"/>
              <a:t>19 Asian/Pacific</a:t>
            </a:r>
          </a:p>
          <a:p>
            <a:r>
              <a:rPr lang="en-US" sz="2800" dirty="0" smtClean="0"/>
              <a:t>Two partner institutions are URM-serving</a:t>
            </a:r>
          </a:p>
          <a:p>
            <a:pPr lvl="1"/>
            <a:r>
              <a:rPr lang="en-US" sz="2400" dirty="0" smtClean="0"/>
              <a:t>Not only at recruitment and outreach levels: partnering faculty already collaborate</a:t>
            </a:r>
          </a:p>
          <a:p>
            <a:r>
              <a:rPr lang="en-US" sz="2800" dirty="0" smtClean="0"/>
              <a:t>Direct </a:t>
            </a:r>
            <a:r>
              <a:rPr lang="en-US" sz="2800" b="1" i="1" dirty="0" smtClean="0"/>
              <a:t>involvement of students </a:t>
            </a:r>
            <a:r>
              <a:rPr lang="en-US" sz="2800" dirty="0" smtClean="0"/>
              <a:t>in mentoring</a:t>
            </a:r>
          </a:p>
          <a:p>
            <a:pPr lvl="1"/>
            <a:r>
              <a:rPr lang="en-US" sz="2400" dirty="0" smtClean="0"/>
              <a:t>Faculty-student mentoring, peer mentoring, leadership development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mtClean="0"/>
              <a:t>Emerging Frontiers of </a:t>
            </a:r>
            <a:br>
              <a:rPr lang="en-US" smtClean="0"/>
            </a:br>
            <a:r>
              <a:rPr lang="en-US" smtClean="0"/>
              <a:t>Science of Information</a:t>
            </a:r>
            <a:endParaRPr lang="en-US"/>
          </a:p>
        </p:txBody>
      </p:sp>
      <p:sp>
        <p:nvSpPr>
          <p:cNvPr id="5" name="Subtitle 4"/>
          <p:cNvSpPr>
            <a:spLocks noGrp="1"/>
          </p:cNvSpPr>
          <p:nvPr>
            <p:ph type="subTitle" idx="1"/>
          </p:nvPr>
        </p:nvSpPr>
        <p:spPr>
          <a:xfrm>
            <a:off x="38100" y="2427248"/>
            <a:ext cx="6976017" cy="1085385"/>
          </a:xfrm>
        </p:spPr>
        <p:txBody>
          <a:bodyPr/>
          <a:lstStyle/>
          <a:p>
            <a:pPr>
              <a:spcBef>
                <a:spcPts val="600"/>
              </a:spcBef>
            </a:pPr>
            <a:endParaRPr lang="en-US" sz="100" smtClean="0"/>
          </a:p>
          <a:p>
            <a:pPr>
              <a:lnSpc>
                <a:spcPts val="3360"/>
              </a:lnSpc>
              <a:spcBef>
                <a:spcPts val="600"/>
              </a:spcBef>
            </a:pPr>
            <a:r>
              <a:rPr lang="en-US" sz="2800" smtClean="0"/>
              <a:t>Management Objectives, </a:t>
            </a:r>
            <a:br>
              <a:rPr lang="en-US" sz="2800" smtClean="0"/>
            </a:br>
            <a:r>
              <a:rPr lang="en-US" sz="2800" smtClean="0"/>
              <a:t>Structure, and Operation</a:t>
            </a:r>
            <a:endParaRPr lang="en-US" sz="280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Diversity Director</a:t>
            </a:r>
            <a:endParaRPr lang="en-US" dirty="0"/>
          </a:p>
        </p:txBody>
      </p:sp>
      <p:pic>
        <p:nvPicPr>
          <p:cNvPr id="4" name="Picture 2" descr="http://www.edgeforwomen.org/images/IMG_0077w360.jpg"/>
          <p:cNvPicPr>
            <a:picLocks noChangeAspect="1" noChangeArrowheads="1"/>
          </p:cNvPicPr>
          <p:nvPr/>
        </p:nvPicPr>
        <p:blipFill>
          <a:blip r:embed="rId2" cstate="print"/>
          <a:srcRect/>
          <a:stretch>
            <a:fillRect/>
          </a:stretch>
        </p:blipFill>
        <p:spPr bwMode="auto">
          <a:xfrm>
            <a:off x="5029200" y="1600200"/>
            <a:ext cx="3429000" cy="1095376"/>
          </a:xfrm>
          <a:prstGeom prst="rect">
            <a:avLst/>
          </a:prstGeom>
          <a:ln>
            <a:noFill/>
          </a:ln>
          <a:effectLst>
            <a:outerShdw blurRad="292100" dist="139700" dir="2700000" algn="tl" rotWithShape="0">
              <a:srgbClr val="333333">
                <a:alpha val="65000"/>
              </a:srgbClr>
            </a:outerShdw>
          </a:effectLst>
        </p:spPr>
      </p:pic>
      <p:pic>
        <p:nvPicPr>
          <p:cNvPr id="5" name="Picture 2" descr="http://www.edgeforwomen.org/images/Banner_02.jpg"/>
          <p:cNvPicPr>
            <a:picLocks noChangeAspect="1" noChangeArrowheads="1"/>
          </p:cNvPicPr>
          <p:nvPr/>
        </p:nvPicPr>
        <p:blipFill>
          <a:blip r:embed="rId3" cstate="print"/>
          <a:srcRect/>
          <a:stretch>
            <a:fillRect/>
          </a:stretch>
        </p:blipFill>
        <p:spPr bwMode="auto">
          <a:xfrm>
            <a:off x="1981200" y="1600200"/>
            <a:ext cx="2962275" cy="1178926"/>
          </a:xfrm>
          <a:prstGeom prst="rect">
            <a:avLst/>
          </a:prstGeom>
          <a:ln>
            <a:noFill/>
          </a:ln>
          <a:effectLst>
            <a:outerShdw blurRad="292100" dist="139700" dir="2700000" algn="tl" rotWithShape="0">
              <a:srgbClr val="333333">
                <a:alpha val="65000"/>
              </a:srgbClr>
            </a:outerShdw>
          </a:effectLst>
        </p:spPr>
      </p:pic>
      <p:pic>
        <p:nvPicPr>
          <p:cNvPr id="6" name="Picture 4" descr="Rhonda Hughes"/>
          <p:cNvPicPr>
            <a:picLocks noChangeAspect="1" noChangeArrowheads="1"/>
          </p:cNvPicPr>
          <p:nvPr/>
        </p:nvPicPr>
        <p:blipFill>
          <a:blip r:embed="rId4" cstate="print"/>
          <a:srcRect/>
          <a:stretch>
            <a:fillRect/>
          </a:stretch>
        </p:blipFill>
        <p:spPr bwMode="auto">
          <a:xfrm>
            <a:off x="685800" y="1524000"/>
            <a:ext cx="1137221" cy="1314451"/>
          </a:xfrm>
          <a:prstGeom prst="rect">
            <a:avLst/>
          </a:prstGeom>
          <a:ln>
            <a:noFill/>
          </a:ln>
          <a:effectLst>
            <a:outerShdw blurRad="292100" dist="139700" dir="2700000" algn="tl" rotWithShape="0">
              <a:srgbClr val="333333">
                <a:alpha val="65000"/>
              </a:srgbClr>
            </a:outerShdw>
          </a:effectLst>
        </p:spPr>
      </p:pic>
      <p:sp>
        <p:nvSpPr>
          <p:cNvPr id="8" name="Content Placeholder 2"/>
          <p:cNvSpPr>
            <a:spLocks noGrp="1"/>
          </p:cNvSpPr>
          <p:nvPr>
            <p:ph idx="1"/>
          </p:nvPr>
        </p:nvSpPr>
        <p:spPr>
          <a:xfrm>
            <a:off x="304800" y="2895600"/>
            <a:ext cx="8610600" cy="3581400"/>
          </a:xfrm>
        </p:spPr>
        <p:txBody>
          <a:bodyPr>
            <a:noAutofit/>
          </a:bodyPr>
          <a:lstStyle/>
          <a:p>
            <a:r>
              <a:rPr lang="en-US" sz="2200" dirty="0" smtClean="0"/>
              <a:t>Rhonda Hughes: American Association for the Advancement of Science 2004 Lifetime Mentor Award</a:t>
            </a:r>
          </a:p>
          <a:p>
            <a:r>
              <a:rPr lang="en-US" sz="2200" dirty="0" smtClean="0"/>
              <a:t>Helen Herrmann Professor of Mathematics at Bryn Mawr College</a:t>
            </a:r>
          </a:p>
          <a:p>
            <a:r>
              <a:rPr lang="en-US" sz="2200" dirty="0" smtClean="0"/>
              <a:t>Hughes has helped 57 women and minority students earn graduate degrees in mathematics; 17 at the doctoral level</a:t>
            </a:r>
          </a:p>
          <a:p>
            <a:r>
              <a:rPr lang="en-US" sz="2200" dirty="0" smtClean="0"/>
              <a:t>Co-Founder:</a:t>
            </a:r>
          </a:p>
          <a:p>
            <a:pPr lvl="1"/>
            <a:r>
              <a:rPr lang="en-US" sz="2200" dirty="0" smtClean="0"/>
              <a:t>Spelman-Bryn Mawr Summer Mathematics Program</a:t>
            </a:r>
          </a:p>
          <a:p>
            <a:pPr lvl="1"/>
            <a:r>
              <a:rPr lang="en-US" sz="2200" dirty="0" smtClean="0"/>
              <a:t>EDGE (Enhancing Diversity in Graduate Education: A Transition Program for Women in the Mathematical Sciences)</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Diversity Objectives</a:t>
            </a:r>
            <a:endParaRPr lang="en-US" dirty="0"/>
          </a:p>
        </p:txBody>
      </p:sp>
      <p:sp>
        <p:nvSpPr>
          <p:cNvPr id="3" name="Content Placeholder 2"/>
          <p:cNvSpPr>
            <a:spLocks noGrp="1"/>
          </p:cNvSpPr>
          <p:nvPr>
            <p:ph idx="1"/>
          </p:nvPr>
        </p:nvSpPr>
        <p:spPr/>
        <p:txBody>
          <a:bodyPr>
            <a:normAutofit/>
          </a:bodyPr>
          <a:lstStyle/>
          <a:p>
            <a:r>
              <a:rPr lang="en-US" sz="2800" b="1" dirty="0" smtClean="0">
                <a:solidFill>
                  <a:srgbClr val="0070C0"/>
                </a:solidFill>
              </a:rPr>
              <a:t>Pipeline</a:t>
            </a:r>
          </a:p>
          <a:p>
            <a:pPr lvl="1"/>
            <a:r>
              <a:rPr lang="en-US" sz="2400" dirty="0" smtClean="0"/>
              <a:t>Community Colleges, Student/Faculty Liaisons</a:t>
            </a:r>
          </a:p>
          <a:p>
            <a:r>
              <a:rPr lang="en-US" sz="2800" b="1" dirty="0" smtClean="0">
                <a:solidFill>
                  <a:srgbClr val="0070C0"/>
                </a:solidFill>
              </a:rPr>
              <a:t>Recruitment</a:t>
            </a:r>
          </a:p>
          <a:p>
            <a:pPr lvl="1"/>
            <a:r>
              <a:rPr lang="en-US" sz="2400" dirty="0" smtClean="0"/>
              <a:t>Cross-Institutional Initiatives</a:t>
            </a:r>
          </a:p>
          <a:p>
            <a:r>
              <a:rPr lang="en-US" sz="2800" b="1" dirty="0" smtClean="0">
                <a:solidFill>
                  <a:srgbClr val="0070C0"/>
                </a:solidFill>
              </a:rPr>
              <a:t>Retention and Mentoring</a:t>
            </a:r>
          </a:p>
          <a:p>
            <a:pPr lvl="1"/>
            <a:r>
              <a:rPr lang="en-US" sz="2400" dirty="0" smtClean="0"/>
              <a:t>Student/Faculty Mentoring, Peer Mentoring</a:t>
            </a:r>
          </a:p>
          <a:p>
            <a:r>
              <a:rPr lang="en-US" sz="2800" b="1" dirty="0" smtClean="0">
                <a:solidFill>
                  <a:srgbClr val="0070C0"/>
                </a:solidFill>
              </a:rPr>
              <a:t>Professional Development</a:t>
            </a:r>
          </a:p>
          <a:p>
            <a:pPr lvl="1"/>
            <a:r>
              <a:rPr lang="en-US" sz="2400" dirty="0" smtClean="0"/>
              <a:t>Best Practice Workshops, Liaisons</a:t>
            </a:r>
            <a:endParaRPr lang="en-US" sz="2400"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70C0"/>
                </a:solidFill>
              </a:rPr>
              <a:t>Pipeline:</a:t>
            </a:r>
            <a:r>
              <a:rPr lang="en-US" dirty="0" smtClean="0"/>
              <a:t> Community Colleges</a:t>
            </a:r>
            <a:endParaRPr lang="en-US" dirty="0"/>
          </a:p>
        </p:txBody>
      </p:sp>
      <p:sp>
        <p:nvSpPr>
          <p:cNvPr id="3" name="Content Placeholder 2"/>
          <p:cNvSpPr>
            <a:spLocks noGrp="1"/>
          </p:cNvSpPr>
          <p:nvPr>
            <p:ph idx="1"/>
          </p:nvPr>
        </p:nvSpPr>
        <p:spPr>
          <a:xfrm>
            <a:off x="457200" y="1676400"/>
            <a:ext cx="8458200" cy="4876800"/>
          </a:xfrm>
        </p:spPr>
        <p:txBody>
          <a:bodyPr>
            <a:normAutofit fontScale="92500"/>
          </a:bodyPr>
          <a:lstStyle/>
          <a:p>
            <a:r>
              <a:rPr lang="en-US" dirty="0" smtClean="0"/>
              <a:t>Community College Partnerships</a:t>
            </a:r>
          </a:p>
          <a:p>
            <a:pPr lvl="1"/>
            <a:r>
              <a:rPr lang="en-US" dirty="0" smtClean="0"/>
              <a:t>Montgomery, Prince George, Anne Arundel, and El Camino (</a:t>
            </a:r>
            <a:r>
              <a:rPr lang="en-US" i="1" dirty="0" smtClean="0"/>
              <a:t>feeders to Howard</a:t>
            </a:r>
            <a:r>
              <a:rPr lang="en-US" dirty="0" smtClean="0"/>
              <a:t>)</a:t>
            </a:r>
          </a:p>
          <a:p>
            <a:pPr lvl="1"/>
            <a:r>
              <a:rPr lang="en-US" dirty="0" smtClean="0"/>
              <a:t>Parkland College, (one of top Community Colleges in Nation – </a:t>
            </a:r>
            <a:r>
              <a:rPr lang="en-US" i="1" dirty="0" smtClean="0"/>
              <a:t>feeder to U. Illinois</a:t>
            </a:r>
            <a:r>
              <a:rPr lang="en-US" dirty="0" smtClean="0"/>
              <a:t>)</a:t>
            </a:r>
          </a:p>
          <a:p>
            <a:r>
              <a:rPr lang="en-US" dirty="0" smtClean="0"/>
              <a:t>Alumni program for </a:t>
            </a:r>
            <a:r>
              <a:rPr lang="en-US" i="1" dirty="0" smtClean="0">
                <a:solidFill>
                  <a:schemeClr val="accent2">
                    <a:lumMod val="25000"/>
                  </a:schemeClr>
                </a:solidFill>
              </a:rPr>
              <a:t>Science of Information</a:t>
            </a:r>
          </a:p>
          <a:p>
            <a:pPr lvl="1"/>
            <a:r>
              <a:rPr lang="en-US" dirty="0" smtClean="0"/>
              <a:t>Graduate students return to alma mater, recruit new students, discuss benefits and impacts</a:t>
            </a:r>
          </a:p>
          <a:p>
            <a:r>
              <a:rPr lang="en-US" dirty="0" smtClean="0"/>
              <a:t>Faculty give semi-annual seminars</a:t>
            </a:r>
          </a:p>
          <a:p>
            <a:pPr lvl="1"/>
            <a:r>
              <a:rPr lang="en-US" dirty="0" smtClean="0"/>
              <a:t> Audience: honor students in information science </a:t>
            </a:r>
          </a:p>
          <a:p>
            <a:pPr>
              <a:buNone/>
            </a:pPr>
            <a:endParaRPr lang="en-US"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Recruitment:</a:t>
            </a:r>
            <a:r>
              <a:rPr lang="en-US" dirty="0" smtClean="0"/>
              <a:t> Partnering Institutions</a:t>
            </a:r>
            <a:endParaRPr lang="en-US" dirty="0"/>
          </a:p>
        </p:txBody>
      </p:sp>
      <p:sp>
        <p:nvSpPr>
          <p:cNvPr id="3" name="Content Placeholder 2"/>
          <p:cNvSpPr>
            <a:spLocks noGrp="1"/>
          </p:cNvSpPr>
          <p:nvPr>
            <p:ph idx="1"/>
          </p:nvPr>
        </p:nvSpPr>
        <p:spPr>
          <a:xfrm>
            <a:off x="457200" y="1447800"/>
            <a:ext cx="8534400" cy="5029200"/>
          </a:xfrm>
        </p:spPr>
        <p:txBody>
          <a:bodyPr>
            <a:normAutofit/>
          </a:bodyPr>
          <a:lstStyle/>
          <a:p>
            <a:endParaRPr lang="en-US" dirty="0" smtClean="0"/>
          </a:p>
          <a:p>
            <a:r>
              <a:rPr lang="en-US" dirty="0" smtClean="0"/>
              <a:t>URM Serving Institutions </a:t>
            </a:r>
          </a:p>
          <a:p>
            <a:pPr lvl="1"/>
            <a:r>
              <a:rPr lang="en-US" dirty="0" smtClean="0"/>
              <a:t>Howard U. (African-American)</a:t>
            </a:r>
          </a:p>
          <a:p>
            <a:pPr lvl="1"/>
            <a:r>
              <a:rPr lang="en-US" dirty="0" smtClean="0"/>
              <a:t>Bryn Mawr (Female)</a:t>
            </a:r>
          </a:p>
          <a:p>
            <a:endParaRPr lang="en-US" dirty="0" smtClean="0"/>
          </a:p>
          <a:p>
            <a:r>
              <a:rPr lang="en-US" dirty="0" smtClean="0"/>
              <a:t>Recruitment to Graduate Study</a:t>
            </a:r>
          </a:p>
          <a:p>
            <a:pPr lvl="1"/>
            <a:r>
              <a:rPr lang="en-US" i="1" dirty="0" smtClean="0"/>
              <a:t>Howard U. GENIUS precollege summer camp</a:t>
            </a:r>
          </a:p>
          <a:p>
            <a:pPr lvl="1"/>
            <a:r>
              <a:rPr lang="en-US" i="1" dirty="0" smtClean="0"/>
              <a:t>Bryn Mawr Science for College Program</a:t>
            </a:r>
            <a:endParaRPr lang="en-US" i="1" dirty="0"/>
          </a:p>
        </p:txBody>
      </p:sp>
      <p:pic>
        <p:nvPicPr>
          <p:cNvPr id="6146" name="Picture 2" descr="http://www.brynmawr.edu/includes/photos/home1/classroom.jpg"/>
          <p:cNvPicPr>
            <a:picLocks noChangeAspect="1" noChangeArrowheads="1"/>
          </p:cNvPicPr>
          <p:nvPr/>
        </p:nvPicPr>
        <p:blipFill>
          <a:blip r:embed="rId2" cstate="print"/>
          <a:srcRect/>
          <a:stretch>
            <a:fillRect/>
          </a:stretch>
        </p:blipFill>
        <p:spPr bwMode="auto">
          <a:xfrm>
            <a:off x="6269201" y="2895599"/>
            <a:ext cx="2413513" cy="1155405"/>
          </a:xfrm>
          <a:prstGeom prst="rect">
            <a:avLst/>
          </a:prstGeom>
          <a:ln>
            <a:noFill/>
          </a:ln>
          <a:effectLst>
            <a:outerShdw blurRad="292100" dist="139700" dir="2700000" algn="tl" rotWithShape="0">
              <a:srgbClr val="333333">
                <a:alpha val="65000"/>
              </a:srgbClr>
            </a:outerShdw>
          </a:effectLst>
        </p:spPr>
      </p:pic>
      <p:pic>
        <p:nvPicPr>
          <p:cNvPr id="6148" name="Picture 4" descr="http://www.howard.edu/photos/09-09-09/10.jpg"/>
          <p:cNvPicPr>
            <a:picLocks noChangeAspect="1" noChangeArrowheads="1"/>
          </p:cNvPicPr>
          <p:nvPr/>
        </p:nvPicPr>
        <p:blipFill>
          <a:blip r:embed="rId3" cstate="print"/>
          <a:srcRect/>
          <a:stretch>
            <a:fillRect/>
          </a:stretch>
        </p:blipFill>
        <p:spPr bwMode="auto">
          <a:xfrm>
            <a:off x="6262586" y="1846214"/>
            <a:ext cx="1646274" cy="99087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Recruitment:</a:t>
            </a:r>
            <a:r>
              <a:rPr lang="en-US" dirty="0" smtClean="0"/>
              <a:t> Initiatives at Purdue</a:t>
            </a:r>
            <a:endParaRPr lang="en-US" dirty="0"/>
          </a:p>
        </p:txBody>
      </p:sp>
      <p:sp>
        <p:nvSpPr>
          <p:cNvPr id="3" name="Content Placeholder 2"/>
          <p:cNvSpPr>
            <a:spLocks noGrp="1"/>
          </p:cNvSpPr>
          <p:nvPr>
            <p:ph idx="1"/>
          </p:nvPr>
        </p:nvSpPr>
        <p:spPr>
          <a:xfrm>
            <a:off x="228600" y="1676400"/>
            <a:ext cx="8915400" cy="4953000"/>
          </a:xfrm>
        </p:spPr>
        <p:txBody>
          <a:bodyPr>
            <a:normAutofit fontScale="92500" lnSpcReduction="20000"/>
          </a:bodyPr>
          <a:lstStyle/>
          <a:p>
            <a:pPr marL="342900" lvl="1" indent="-342900">
              <a:buClr>
                <a:srgbClr val="00B050"/>
              </a:buClr>
              <a:buFont typeface="Arial" pitchFamily="34" charset="0"/>
              <a:buChar char="•"/>
            </a:pPr>
            <a:r>
              <a:rPr lang="en-US" sz="3200" dirty="0" smtClean="0"/>
              <a:t>STEM Academic Boot Camp (STEM ABC)</a:t>
            </a:r>
          </a:p>
          <a:p>
            <a:pPr marL="342900" lvl="1" indent="-342900">
              <a:buClr>
                <a:srgbClr val="00B050"/>
              </a:buClr>
              <a:buFont typeface="Arial" pitchFamily="34" charset="0"/>
              <a:buChar char="•"/>
            </a:pPr>
            <a:r>
              <a:rPr lang="en-US" sz="3200" dirty="0" smtClean="0"/>
              <a:t>Summer Research Opportunities Program (SROP)</a:t>
            </a:r>
          </a:p>
          <a:p>
            <a:r>
              <a:rPr lang="en-US" dirty="0" smtClean="0"/>
              <a:t>Summer Undergraduate Research Fellowships (SURF)</a:t>
            </a:r>
          </a:p>
          <a:p>
            <a:pPr lvl="1"/>
            <a:r>
              <a:rPr lang="en-US" dirty="0" smtClean="0"/>
              <a:t>in cooperation w/ Intel</a:t>
            </a:r>
          </a:p>
          <a:p>
            <a:r>
              <a:rPr lang="en-US" dirty="0" smtClean="0"/>
              <a:t>Purdue: Lead Institution for LSAMP/AGEP</a:t>
            </a:r>
          </a:p>
          <a:p>
            <a:pPr lvl="1"/>
            <a:r>
              <a:rPr lang="en-US" i="1" dirty="0" smtClean="0"/>
              <a:t>Louis Stokes Alliances for Minority Participation</a:t>
            </a:r>
            <a:endParaRPr lang="en-US" dirty="0" smtClean="0"/>
          </a:p>
          <a:p>
            <a:pPr lvl="1"/>
            <a:r>
              <a:rPr lang="en-US" i="1" dirty="0" smtClean="0"/>
              <a:t>Alliance for Graduate Education and the Professoriate</a:t>
            </a:r>
            <a:r>
              <a:rPr lang="en-US" dirty="0" smtClean="0"/>
              <a:t> </a:t>
            </a:r>
          </a:p>
          <a:p>
            <a:r>
              <a:rPr lang="en-US" dirty="0" smtClean="0"/>
              <a:t>GAANN graduate student fellowship program</a:t>
            </a:r>
          </a:p>
          <a:p>
            <a:pPr lvl="1"/>
            <a:endParaRPr lang="en-US" i="1" dirty="0" smtClean="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70C0"/>
                </a:solidFill>
              </a:rPr>
              <a:t>Recruitment: </a:t>
            </a:r>
            <a:r>
              <a:rPr lang="en-US" dirty="0" smtClean="0"/>
              <a:t>Partner Institution Initiatives</a:t>
            </a:r>
            <a:endParaRPr lang="en-US" dirty="0"/>
          </a:p>
        </p:txBody>
      </p:sp>
      <p:sp>
        <p:nvSpPr>
          <p:cNvPr id="3" name="Content Placeholder 2"/>
          <p:cNvSpPr>
            <a:spLocks noGrp="1"/>
          </p:cNvSpPr>
          <p:nvPr>
            <p:ph idx="1"/>
          </p:nvPr>
        </p:nvSpPr>
        <p:spPr>
          <a:xfrm>
            <a:off x="457200" y="1695897"/>
            <a:ext cx="8686800" cy="4343400"/>
          </a:xfrm>
        </p:spPr>
        <p:txBody>
          <a:bodyPr>
            <a:noAutofit/>
          </a:bodyPr>
          <a:lstStyle/>
          <a:p>
            <a:pPr>
              <a:spcAft>
                <a:spcPts val="600"/>
              </a:spcAft>
            </a:pPr>
            <a:r>
              <a:rPr lang="en-US" sz="3000" smtClean="0"/>
              <a:t>UIUC’s </a:t>
            </a:r>
            <a:r>
              <a:rPr lang="en-US" sz="3000" dirty="0" smtClean="0"/>
              <a:t>IGERT outreach grant (Coleman: co-PI)</a:t>
            </a:r>
          </a:p>
          <a:p>
            <a:pPr>
              <a:spcAft>
                <a:spcPts val="600"/>
              </a:spcAft>
            </a:pPr>
            <a:r>
              <a:rPr lang="en-US" sz="3000" dirty="0" smtClean="0"/>
              <a:t>Stanford’s Summer Engineering Academy</a:t>
            </a:r>
          </a:p>
          <a:p>
            <a:pPr>
              <a:spcAft>
                <a:spcPts val="600"/>
              </a:spcAft>
            </a:pPr>
            <a:r>
              <a:rPr lang="en-US" sz="3000" dirty="0" smtClean="0"/>
              <a:t>MIT’s Minority Intro. to Engineering &amp; Science</a:t>
            </a:r>
          </a:p>
          <a:p>
            <a:pPr marL="342900" lvl="1" indent="-342900">
              <a:spcAft>
                <a:spcPts val="600"/>
              </a:spcAft>
              <a:buClr>
                <a:srgbClr val="00B050"/>
              </a:buClr>
              <a:buFont typeface="Arial" pitchFamily="34" charset="0"/>
              <a:buChar char="•"/>
            </a:pPr>
            <a:r>
              <a:rPr lang="en-US" sz="3000" dirty="0" smtClean="0"/>
              <a:t>Princeton’s Bill Massey co-founder of CAARMS</a:t>
            </a:r>
          </a:p>
          <a:p>
            <a:pPr>
              <a:spcAft>
                <a:spcPts val="600"/>
              </a:spcAft>
            </a:pPr>
            <a:r>
              <a:rPr lang="en-US" sz="3000" dirty="0" smtClean="0"/>
              <a:t>Berkeley’s Summer Research Opportunity </a:t>
            </a:r>
            <a:r>
              <a:rPr lang="en-US" sz="3000" dirty="0" err="1" smtClean="0"/>
              <a:t>Prog</a:t>
            </a:r>
            <a:r>
              <a:rPr lang="en-US" sz="3000" dirty="0" smtClean="0"/>
              <a:t>.</a:t>
            </a:r>
          </a:p>
          <a:p>
            <a:pPr>
              <a:spcAft>
                <a:spcPts val="600"/>
              </a:spcAft>
            </a:pPr>
            <a:r>
              <a:rPr lang="en-US" sz="3000" dirty="0" smtClean="0"/>
              <a:t>UCSD </a:t>
            </a:r>
            <a:r>
              <a:rPr lang="en-US" sz="3000" smtClean="0"/>
              <a:t>HHMI Biology </a:t>
            </a:r>
            <a:r>
              <a:rPr lang="en-US" sz="3000" dirty="0" smtClean="0"/>
              <a:t>F</a:t>
            </a:r>
            <a:r>
              <a:rPr lang="en-US" sz="3000" smtClean="0"/>
              <a:t>ellowships </a:t>
            </a:r>
            <a:r>
              <a:rPr lang="en-US" sz="3000" dirty="0" smtClean="0"/>
              <a:t>for minority     students</a:t>
            </a:r>
          </a:p>
        </p:txBody>
      </p:sp>
      <p:pic>
        <p:nvPicPr>
          <p:cNvPr id="6148" name="Picture 4" descr="http://web.mit.edu/mites/index_files/shapeimage_3.jpg"/>
          <p:cNvPicPr>
            <a:picLocks noChangeAspect="1" noChangeArrowheads="1"/>
          </p:cNvPicPr>
          <p:nvPr/>
        </p:nvPicPr>
        <p:blipFill>
          <a:blip r:embed="rId2" cstate="print"/>
          <a:srcRect/>
          <a:stretch>
            <a:fillRect/>
          </a:stretch>
        </p:blipFill>
        <p:spPr bwMode="auto">
          <a:xfrm>
            <a:off x="6287375" y="5419064"/>
            <a:ext cx="2352675" cy="65110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Retention and Mentoring</a:t>
            </a:r>
            <a:endParaRPr lang="en-US" dirty="0">
              <a:solidFill>
                <a:srgbClr val="0070C0"/>
              </a:solidFill>
            </a:endParaRPr>
          </a:p>
        </p:txBody>
      </p:sp>
      <p:sp>
        <p:nvSpPr>
          <p:cNvPr id="3" name="Content Placeholder 2"/>
          <p:cNvSpPr>
            <a:spLocks noGrp="1"/>
          </p:cNvSpPr>
          <p:nvPr>
            <p:ph idx="1"/>
          </p:nvPr>
        </p:nvSpPr>
        <p:spPr>
          <a:xfrm>
            <a:off x="457200" y="1676400"/>
            <a:ext cx="8534400" cy="4800600"/>
          </a:xfrm>
        </p:spPr>
        <p:txBody>
          <a:bodyPr>
            <a:normAutofit/>
          </a:bodyPr>
          <a:lstStyle/>
          <a:p>
            <a:r>
              <a:rPr lang="en-US" sz="2400" dirty="0" smtClean="0"/>
              <a:t>New Initiative: Student-faculty mentorship program</a:t>
            </a:r>
          </a:p>
          <a:p>
            <a:pPr lvl="1"/>
            <a:r>
              <a:rPr lang="en-US" sz="2000" dirty="0" smtClean="0"/>
              <a:t>students assigned an alternative </a:t>
            </a:r>
            <a:r>
              <a:rPr lang="en-US" sz="2000" i="1" dirty="0" smtClean="0"/>
              <a:t>mentor</a:t>
            </a:r>
            <a:r>
              <a:rPr lang="en-US" sz="2000" dirty="0" smtClean="0"/>
              <a:t> plus their research advisor </a:t>
            </a:r>
          </a:p>
          <a:p>
            <a:pPr lvl="1"/>
            <a:r>
              <a:rPr lang="en-US" sz="2000" dirty="0" smtClean="0"/>
              <a:t>Mimics highly successful </a:t>
            </a:r>
            <a:r>
              <a:rPr lang="en-US" sz="2000" dirty="0" smtClean="0">
                <a:solidFill>
                  <a:schemeClr val="accent2">
                    <a:lumMod val="25000"/>
                  </a:schemeClr>
                </a:solidFill>
              </a:rPr>
              <a:t>Information Theory Society</a:t>
            </a:r>
            <a:r>
              <a:rPr lang="en-US" sz="2000" dirty="0" smtClean="0"/>
              <a:t> Mentorship Program</a:t>
            </a:r>
          </a:p>
          <a:p>
            <a:r>
              <a:rPr lang="en-US" sz="2400" dirty="0" smtClean="0"/>
              <a:t>Faculty aid students in NSF/NIH/NDSEG/Ford Foundation fellowship applications</a:t>
            </a:r>
          </a:p>
          <a:p>
            <a:r>
              <a:rPr lang="en-US" sz="2400" dirty="0" smtClean="0"/>
              <a:t>Best-Practice Peer Mentoring: graduate students directly mentor undergraduate students</a:t>
            </a:r>
          </a:p>
          <a:p>
            <a:pPr>
              <a:buNone/>
            </a:pPr>
            <a:endParaRPr lang="en-US" dirty="0" smtClean="0"/>
          </a:p>
        </p:txBody>
      </p:sp>
      <p:pic>
        <p:nvPicPr>
          <p:cNvPr id="3075" name="Picture 3"/>
          <p:cNvPicPr>
            <a:picLocks noChangeAspect="1" noChangeArrowheads="1"/>
          </p:cNvPicPr>
          <p:nvPr/>
        </p:nvPicPr>
        <p:blipFill>
          <a:blip r:embed="rId2" cstate="print"/>
          <a:srcRect/>
          <a:stretch>
            <a:fillRect/>
          </a:stretch>
        </p:blipFill>
        <p:spPr bwMode="auto">
          <a:xfrm>
            <a:off x="6400800" y="5029200"/>
            <a:ext cx="1565276" cy="1073332"/>
          </a:xfrm>
          <a:prstGeom prst="rect">
            <a:avLst/>
          </a:prstGeom>
          <a:ln>
            <a:noFill/>
          </a:ln>
          <a:effectLst>
            <a:outerShdw blurRad="292100" dist="139700" dir="2700000" algn="tl" rotWithShape="0">
              <a:srgbClr val="333333">
                <a:alpha val="65000"/>
              </a:srgbClr>
            </a:outerShdw>
          </a:effectLst>
        </p:spPr>
      </p:pic>
      <p:pic>
        <p:nvPicPr>
          <p:cNvPr id="3077" name="Picture 5" descr="Intel Scholars"/>
          <p:cNvPicPr>
            <a:picLocks noChangeAspect="1" noChangeArrowheads="1"/>
          </p:cNvPicPr>
          <p:nvPr/>
        </p:nvPicPr>
        <p:blipFill>
          <a:blip r:embed="rId3" cstate="print"/>
          <a:srcRect/>
          <a:stretch>
            <a:fillRect/>
          </a:stretch>
        </p:blipFill>
        <p:spPr bwMode="auto">
          <a:xfrm>
            <a:off x="1371600" y="5029200"/>
            <a:ext cx="4721352" cy="121684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Professional Development</a:t>
            </a:r>
            <a:endParaRPr lang="en-US" dirty="0">
              <a:solidFill>
                <a:srgbClr val="0070C0"/>
              </a:solidFill>
            </a:endParaRPr>
          </a:p>
        </p:txBody>
      </p:sp>
      <p:sp>
        <p:nvSpPr>
          <p:cNvPr id="3" name="Content Placeholder 2"/>
          <p:cNvSpPr>
            <a:spLocks noGrp="1"/>
          </p:cNvSpPr>
          <p:nvPr>
            <p:ph idx="1"/>
          </p:nvPr>
        </p:nvSpPr>
        <p:spPr>
          <a:xfrm>
            <a:off x="457200" y="1676400"/>
            <a:ext cx="8229600" cy="4724400"/>
          </a:xfrm>
        </p:spPr>
        <p:txBody>
          <a:bodyPr>
            <a:noAutofit/>
          </a:bodyPr>
          <a:lstStyle/>
          <a:p>
            <a:r>
              <a:rPr lang="en-US" sz="2800" b="1" i="1" dirty="0" smtClean="0"/>
              <a:t>Best practices </a:t>
            </a:r>
            <a:r>
              <a:rPr lang="en-US" sz="2800" dirty="0" smtClean="0"/>
              <a:t>annual workshop with </a:t>
            </a:r>
            <a:r>
              <a:rPr lang="en-US" sz="2800" b="1" i="1" dirty="0" smtClean="0"/>
              <a:t>external peer leaders </a:t>
            </a:r>
            <a:r>
              <a:rPr lang="en-US" sz="2800" dirty="0" smtClean="0"/>
              <a:t>as potential speakers:</a:t>
            </a:r>
          </a:p>
          <a:p>
            <a:pPr lvl="1"/>
            <a:r>
              <a:rPr lang="en-US" dirty="0" smtClean="0"/>
              <a:t>Bill Massey (Princeton), co-founder of CAARMS</a:t>
            </a:r>
          </a:p>
          <a:p>
            <a:pPr lvl="1"/>
            <a:r>
              <a:rPr lang="en-US" dirty="0" smtClean="0"/>
              <a:t>Bob Gray (Stanford), Presidential PAESMEM winner for mentorship of females</a:t>
            </a:r>
          </a:p>
          <a:p>
            <a:pPr lvl="1"/>
            <a:r>
              <a:rPr lang="en-US" dirty="0" smtClean="0"/>
              <a:t>Sheila Hemami (Cornell), PI: ADVANCE</a:t>
            </a:r>
          </a:p>
          <a:p>
            <a:r>
              <a:rPr lang="en-US" sz="3000" dirty="0" smtClean="0"/>
              <a:t>Topic: </a:t>
            </a:r>
            <a:r>
              <a:rPr lang="en-US" sz="3000" dirty="0" smtClean="0">
                <a:solidFill>
                  <a:schemeClr val="accent1">
                    <a:lumMod val="75000"/>
                  </a:schemeClr>
                </a:solidFill>
              </a:rPr>
              <a:t>Science of Information</a:t>
            </a:r>
          </a:p>
          <a:p>
            <a:pPr lvl="1"/>
            <a:r>
              <a:rPr lang="en-US" sz="2600" dirty="0" smtClean="0"/>
              <a:t>In conjunction w/ annual ITSOC mentoring workshop</a:t>
            </a:r>
          </a:p>
          <a:p>
            <a:endParaRPr lang="en-US" sz="3000" dirty="0" smtClean="0"/>
          </a:p>
        </p:txBody>
      </p:sp>
      <p:pic>
        <p:nvPicPr>
          <p:cNvPr id="4" name="Picture 6" descr="http://t2.gstatic.com/images?q=tbn:GeOqs3hLn-lV8M:http://www.princeton.edu/main/images/news/2009/01/20090119_MLK_218-web.jpg"/>
          <p:cNvPicPr>
            <a:picLocks noChangeAspect="1" noChangeArrowheads="1"/>
          </p:cNvPicPr>
          <p:nvPr/>
        </p:nvPicPr>
        <p:blipFill>
          <a:blip r:embed="rId2" cstate="print"/>
          <a:srcRect/>
          <a:stretch>
            <a:fillRect/>
          </a:stretch>
        </p:blipFill>
        <p:spPr bwMode="auto">
          <a:xfrm>
            <a:off x="7391400" y="2362200"/>
            <a:ext cx="1143000" cy="1026583"/>
          </a:xfrm>
          <a:prstGeom prst="rect">
            <a:avLst/>
          </a:prstGeom>
          <a:noFill/>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Liaisons</a:t>
            </a:r>
            <a:endParaRPr lang="en-US" dirty="0"/>
          </a:p>
        </p:txBody>
      </p:sp>
      <p:sp>
        <p:nvSpPr>
          <p:cNvPr id="3" name="Content Placeholder 2"/>
          <p:cNvSpPr>
            <a:spLocks noGrp="1"/>
          </p:cNvSpPr>
          <p:nvPr>
            <p:ph idx="1"/>
          </p:nvPr>
        </p:nvSpPr>
        <p:spPr>
          <a:xfrm>
            <a:off x="228600" y="1676400"/>
            <a:ext cx="6705600" cy="4953000"/>
          </a:xfrm>
        </p:spPr>
        <p:txBody>
          <a:bodyPr>
            <a:normAutofit fontScale="85000" lnSpcReduction="10000"/>
          </a:bodyPr>
          <a:lstStyle/>
          <a:p>
            <a:r>
              <a:rPr lang="en-US" b="1" i="1" dirty="0" smtClean="0"/>
              <a:t>Example: </a:t>
            </a:r>
            <a:r>
              <a:rPr lang="en-US" dirty="0" smtClean="0"/>
              <a:t>Ron Brown Scholars Program</a:t>
            </a:r>
          </a:p>
          <a:p>
            <a:pPr lvl="1"/>
            <a:r>
              <a:rPr lang="en-US" dirty="0" smtClean="0"/>
              <a:t>20 scholarships annually,</a:t>
            </a:r>
          </a:p>
          <a:p>
            <a:pPr lvl="1"/>
            <a:r>
              <a:rPr lang="en-US" dirty="0" smtClean="0"/>
              <a:t>10,000 applicants, 1000 </a:t>
            </a:r>
            <a:r>
              <a:rPr lang="en-US" b="1" i="1" dirty="0" smtClean="0"/>
              <a:t>very strong</a:t>
            </a:r>
            <a:endParaRPr lang="en-US" dirty="0" smtClean="0"/>
          </a:p>
          <a:p>
            <a:pPr lvl="1"/>
            <a:r>
              <a:rPr lang="en-US" dirty="0" smtClean="0"/>
              <a:t>100% college graduation rate</a:t>
            </a:r>
          </a:p>
          <a:p>
            <a:pPr lvl="2"/>
            <a:r>
              <a:rPr lang="en-US" dirty="0" smtClean="0"/>
              <a:t>&gt;50% attend Ivy League Schools</a:t>
            </a:r>
          </a:p>
          <a:p>
            <a:pPr lvl="2"/>
            <a:r>
              <a:rPr lang="en-US" dirty="0" smtClean="0"/>
              <a:t>&gt;50% attend grad school</a:t>
            </a:r>
          </a:p>
          <a:p>
            <a:pPr lvl="2"/>
            <a:r>
              <a:rPr lang="en-US" b="1" i="1" dirty="0" smtClean="0"/>
              <a:t>2 Rhodes Scholars</a:t>
            </a:r>
            <a:r>
              <a:rPr lang="en-US" dirty="0" smtClean="0"/>
              <a:t>, etc</a:t>
            </a:r>
          </a:p>
          <a:p>
            <a:pPr lvl="1"/>
            <a:r>
              <a:rPr lang="en-US" dirty="0" smtClean="0"/>
              <a:t>All partners schools recommended to buy list of top 1000 candidates</a:t>
            </a:r>
          </a:p>
          <a:p>
            <a:pPr lvl="2"/>
            <a:r>
              <a:rPr lang="en-US" dirty="0" smtClean="0"/>
              <a:t>(</a:t>
            </a:r>
            <a:r>
              <a:rPr lang="en-US" b="1" i="1" dirty="0" smtClean="0"/>
              <a:t>MIT, Stanford, UIUC already do</a:t>
            </a:r>
            <a:r>
              <a:rPr lang="en-US" dirty="0" smtClean="0"/>
              <a:t>)</a:t>
            </a:r>
          </a:p>
          <a:p>
            <a:pPr lvl="1"/>
            <a:r>
              <a:rPr lang="en-US" dirty="0" smtClean="0"/>
              <a:t>Coleman: an official </a:t>
            </a:r>
            <a:r>
              <a:rPr lang="en-US" i="1" dirty="0" smtClean="0"/>
              <a:t>Friend-of-program</a:t>
            </a:r>
          </a:p>
          <a:p>
            <a:pPr lvl="1"/>
            <a:r>
              <a:rPr lang="en-US" dirty="0" smtClean="0"/>
              <a:t>Community service, networking conferences, leadership development</a:t>
            </a:r>
          </a:p>
        </p:txBody>
      </p:sp>
      <p:pic>
        <p:nvPicPr>
          <p:cNvPr id="13314" name="Picture 2" descr="http://www.ronbrown.org/Libraries/ButtonsBanners/0353%20(WinCE).sflb"/>
          <p:cNvPicPr>
            <a:picLocks noChangeAspect="1" noChangeArrowheads="1"/>
          </p:cNvPicPr>
          <p:nvPr/>
        </p:nvPicPr>
        <p:blipFill>
          <a:blip r:embed="rId2" cstate="print"/>
          <a:srcRect/>
          <a:stretch>
            <a:fillRect/>
          </a:stretch>
        </p:blipFill>
        <p:spPr bwMode="auto">
          <a:xfrm>
            <a:off x="7010400" y="1371600"/>
            <a:ext cx="2028825" cy="3048001"/>
          </a:xfrm>
          <a:prstGeom prst="rect">
            <a:avLst/>
          </a:prstGeom>
          <a:noFill/>
        </p:spPr>
      </p:pic>
      <p:pic>
        <p:nvPicPr>
          <p:cNvPr id="13316" name="Picture 4" descr="http://www.ronbrown.org/Libraries/siteImages/07Select.sflb"/>
          <p:cNvPicPr>
            <a:picLocks noChangeAspect="1" noChangeArrowheads="1"/>
          </p:cNvPicPr>
          <p:nvPr/>
        </p:nvPicPr>
        <p:blipFill>
          <a:blip r:embed="rId3" cstate="print"/>
          <a:srcRect/>
          <a:stretch>
            <a:fillRect/>
          </a:stretch>
        </p:blipFill>
        <p:spPr bwMode="auto">
          <a:xfrm>
            <a:off x="6705600" y="4810124"/>
            <a:ext cx="2200640" cy="1438276"/>
          </a:xfrm>
          <a:prstGeom prst="rect">
            <a:avLst/>
          </a:prstGeom>
          <a:noFill/>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Liaisons</a:t>
            </a:r>
            <a:endParaRPr lang="en-US" dirty="0"/>
          </a:p>
        </p:txBody>
      </p:sp>
      <p:sp>
        <p:nvSpPr>
          <p:cNvPr id="3" name="Content Placeholder 2"/>
          <p:cNvSpPr>
            <a:spLocks noGrp="1"/>
          </p:cNvSpPr>
          <p:nvPr>
            <p:ph idx="1"/>
          </p:nvPr>
        </p:nvSpPr>
        <p:spPr>
          <a:xfrm>
            <a:off x="457200" y="1524000"/>
            <a:ext cx="8686800" cy="4876800"/>
          </a:xfrm>
        </p:spPr>
        <p:txBody>
          <a:bodyPr>
            <a:normAutofit fontScale="92500" lnSpcReduction="20000"/>
          </a:bodyPr>
          <a:lstStyle/>
          <a:p>
            <a:r>
              <a:rPr lang="en-US" dirty="0" smtClean="0"/>
              <a:t>Faculty/Student Attendance at Conferences for Recruitment/Networking</a:t>
            </a:r>
          </a:p>
          <a:p>
            <a:pPr lvl="1"/>
            <a:r>
              <a:rPr lang="en-US" dirty="0" smtClean="0"/>
              <a:t>NSBE/SHPE/SWE conferences</a:t>
            </a:r>
          </a:p>
          <a:p>
            <a:pPr lvl="1"/>
            <a:r>
              <a:rPr lang="en-US" dirty="0" smtClean="0"/>
              <a:t>CAARMS, Blackwell-Tapia Conf</a:t>
            </a:r>
          </a:p>
          <a:p>
            <a:pPr lvl="1"/>
            <a:r>
              <a:rPr lang="en-US" dirty="0" smtClean="0"/>
              <a:t>EDGE summer program for women in mathematics</a:t>
            </a:r>
          </a:p>
          <a:p>
            <a:pPr lvl="1"/>
            <a:endParaRPr lang="en-US" dirty="0" smtClean="0"/>
          </a:p>
          <a:p>
            <a:endParaRPr lang="en-US" dirty="0" smtClean="0"/>
          </a:p>
          <a:p>
            <a:endParaRPr lang="en-US" dirty="0" smtClean="0"/>
          </a:p>
          <a:p>
            <a:r>
              <a:rPr lang="en-US" dirty="0" smtClean="0"/>
              <a:t>Partnership with URM offices at peer institutions</a:t>
            </a:r>
          </a:p>
          <a:p>
            <a:pPr lvl="1"/>
            <a:r>
              <a:rPr lang="en-US" dirty="0" smtClean="0"/>
              <a:t>Diversity Director contacts each office: identifying most promising URMs in each class, offering application waivers to students</a:t>
            </a:r>
          </a:p>
        </p:txBody>
      </p:sp>
      <p:pic>
        <p:nvPicPr>
          <p:cNvPr id="12290" name="Picture 2" descr="http://www.spelman.edu/~hardnett/caarms14/CAARMS/People_files/shapeimage_5.jpg"/>
          <p:cNvPicPr>
            <a:picLocks noChangeAspect="1" noChangeArrowheads="1"/>
          </p:cNvPicPr>
          <p:nvPr/>
        </p:nvPicPr>
        <p:blipFill>
          <a:blip r:embed="rId2" cstate="print"/>
          <a:srcRect/>
          <a:stretch>
            <a:fillRect/>
          </a:stretch>
        </p:blipFill>
        <p:spPr bwMode="auto">
          <a:xfrm>
            <a:off x="6830862" y="1905000"/>
            <a:ext cx="2008338" cy="1274859"/>
          </a:xfrm>
          <a:prstGeom prst="rect">
            <a:avLst/>
          </a:prstGeom>
          <a:noFill/>
        </p:spPr>
      </p:pic>
      <p:pic>
        <p:nvPicPr>
          <p:cNvPr id="3074" name="Picture 2" descr="http://www.edgeforwomen.org/images/IMG_0077w360.jpg"/>
          <p:cNvPicPr>
            <a:picLocks noChangeAspect="1" noChangeArrowheads="1"/>
          </p:cNvPicPr>
          <p:nvPr/>
        </p:nvPicPr>
        <p:blipFill>
          <a:blip r:embed="rId3" cstate="print"/>
          <a:srcRect/>
          <a:stretch>
            <a:fillRect/>
          </a:stretch>
        </p:blipFill>
        <p:spPr bwMode="auto">
          <a:xfrm>
            <a:off x="2819400" y="3581400"/>
            <a:ext cx="3429000" cy="1095376"/>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457200" y="780588"/>
            <a:ext cx="8229600" cy="680222"/>
          </a:xfrm>
        </p:spPr>
        <p:txBody>
          <a:bodyPr>
            <a:normAutofit fontScale="90000"/>
          </a:bodyPr>
          <a:lstStyle/>
          <a:p>
            <a:r>
              <a:rPr lang="en-US" dirty="0" smtClean="0"/>
              <a:t>Management Objectives</a:t>
            </a:r>
          </a:p>
        </p:txBody>
      </p:sp>
      <p:sp>
        <p:nvSpPr>
          <p:cNvPr id="3" name="Content Placeholder 2"/>
          <p:cNvSpPr>
            <a:spLocks noGrp="1"/>
          </p:cNvSpPr>
          <p:nvPr>
            <p:ph idx="1"/>
          </p:nvPr>
        </p:nvSpPr>
        <p:spPr>
          <a:xfrm>
            <a:off x="457200" y="1460808"/>
            <a:ext cx="8229600" cy="5029200"/>
          </a:xfrm>
        </p:spPr>
        <p:txBody>
          <a:bodyPr>
            <a:noAutofit/>
          </a:bodyPr>
          <a:lstStyle/>
          <a:p>
            <a:pPr>
              <a:lnSpc>
                <a:spcPct val="90000"/>
              </a:lnSpc>
              <a:buFont typeface="Arial" charset="0"/>
              <a:buNone/>
            </a:pPr>
            <a:r>
              <a:rPr lang="en-US" sz="2800" smtClean="0"/>
              <a:t>To </a:t>
            </a:r>
            <a:r>
              <a:rPr lang="en-US" sz="2800" dirty="0" smtClean="0"/>
              <a:t>provide </a:t>
            </a:r>
            <a:r>
              <a:rPr lang="en-US" sz="2800" i="1" dirty="0" smtClean="0">
                <a:solidFill>
                  <a:srgbClr val="0070C0"/>
                </a:solidFill>
              </a:rPr>
              <a:t>mechanisms for synergistic research and development </a:t>
            </a:r>
            <a:r>
              <a:rPr lang="en-US" sz="2800" dirty="0" smtClean="0"/>
              <a:t>of foundational principles, methods, and applications of post-Shannon information theory.</a:t>
            </a:r>
          </a:p>
          <a:p>
            <a:pPr>
              <a:lnSpc>
                <a:spcPct val="20000"/>
              </a:lnSpc>
              <a:buFont typeface="Arial" charset="0"/>
              <a:buNone/>
            </a:pPr>
            <a:r>
              <a:rPr lang="en-US" sz="2800" dirty="0" smtClean="0"/>
              <a:t>		</a:t>
            </a:r>
          </a:p>
          <a:p>
            <a:pPr>
              <a:lnSpc>
                <a:spcPct val="90000"/>
              </a:lnSpc>
              <a:buFont typeface="Arial" charset="0"/>
              <a:buNone/>
            </a:pPr>
            <a:r>
              <a:rPr lang="en-US" sz="2800" dirty="0" smtClean="0"/>
              <a:t>To </a:t>
            </a:r>
            <a:r>
              <a:rPr lang="en-US" sz="2800" i="1" dirty="0" smtClean="0">
                <a:solidFill>
                  <a:srgbClr val="0070C0"/>
                </a:solidFill>
              </a:rPr>
              <a:t>educate and train </a:t>
            </a:r>
            <a:r>
              <a:rPr lang="en-US" sz="2800" dirty="0" smtClean="0"/>
              <a:t>the next generation of information sciences practitioners </a:t>
            </a:r>
          </a:p>
          <a:p>
            <a:pPr>
              <a:lnSpc>
                <a:spcPct val="20000"/>
              </a:lnSpc>
              <a:buFont typeface="Arial" charset="0"/>
              <a:buNone/>
            </a:pPr>
            <a:endParaRPr lang="en-US" sz="2800" dirty="0" smtClean="0"/>
          </a:p>
          <a:p>
            <a:pPr>
              <a:lnSpc>
                <a:spcPct val="90000"/>
              </a:lnSpc>
              <a:buNone/>
            </a:pPr>
            <a:r>
              <a:rPr lang="en-US" sz="2800" dirty="0" smtClean="0"/>
              <a:t>To</a:t>
            </a:r>
            <a:r>
              <a:rPr lang="en-US" sz="2800" i="1" dirty="0" smtClean="0">
                <a:solidFill>
                  <a:srgbClr val="FF0000"/>
                </a:solidFill>
              </a:rPr>
              <a:t> </a:t>
            </a:r>
            <a:r>
              <a:rPr lang="en-US" sz="2800" dirty="0" smtClean="0"/>
              <a:t>deeply</a:t>
            </a:r>
            <a:r>
              <a:rPr lang="en-US" sz="2800" i="1" dirty="0" smtClean="0">
                <a:solidFill>
                  <a:srgbClr val="FF0000"/>
                </a:solidFill>
              </a:rPr>
              <a:t> </a:t>
            </a:r>
            <a:r>
              <a:rPr lang="en-US" sz="2800" dirty="0" smtClean="0"/>
              <a:t>engage students, researchers, and affiliated personnel </a:t>
            </a:r>
            <a:r>
              <a:rPr lang="en-US" sz="2800" i="1" dirty="0" smtClean="0">
                <a:solidFill>
                  <a:srgbClr val="0070C0"/>
                </a:solidFill>
              </a:rPr>
              <a:t>from underrepresented groups</a:t>
            </a:r>
            <a:r>
              <a:rPr lang="en-US" sz="2800" i="1" dirty="0" smtClean="0">
                <a:solidFill>
                  <a:srgbClr val="FF0000"/>
                </a:solidFill>
              </a:rPr>
              <a:t> </a:t>
            </a:r>
            <a:r>
              <a:rPr lang="en-US" sz="2800" dirty="0" smtClean="0"/>
              <a:t>in all aspects of the project.</a:t>
            </a:r>
          </a:p>
          <a:p>
            <a:pPr>
              <a:lnSpc>
                <a:spcPct val="20000"/>
              </a:lnSpc>
              <a:buNone/>
            </a:pPr>
            <a:endParaRPr lang="en-US" sz="2800" dirty="0" smtClean="0"/>
          </a:p>
          <a:p>
            <a:pPr>
              <a:lnSpc>
                <a:spcPct val="90000"/>
              </a:lnSpc>
              <a:buFont typeface="Arial" charset="0"/>
              <a:buNone/>
            </a:pPr>
            <a:r>
              <a:rPr lang="en-US" sz="2800" dirty="0" smtClean="0"/>
              <a:t>To </a:t>
            </a:r>
            <a:r>
              <a:rPr lang="en-US" sz="2800" i="1" dirty="0" smtClean="0">
                <a:solidFill>
                  <a:srgbClr val="0070C0"/>
                </a:solidFill>
              </a:rPr>
              <a:t>facilitate seamless transfer of knowledge </a:t>
            </a:r>
            <a:r>
              <a:rPr lang="en-US" sz="2800" dirty="0" smtClean="0"/>
              <a:t>to the broader academic and commercial </a:t>
            </a:r>
            <a:r>
              <a:rPr lang="en-US" sz="2800" smtClean="0"/>
              <a:t>world</a:t>
            </a:r>
            <a:r>
              <a:rPr lang="en-US" sz="2800" smtClean="0"/>
              <a:t>.</a:t>
            </a:r>
            <a:endParaRPr lang="en-US" sz="2800" dirty="0" smtClean="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76400"/>
            <a:ext cx="8991600" cy="4800600"/>
          </a:xfrm>
        </p:spPr>
        <p:txBody>
          <a:bodyPr>
            <a:normAutofit/>
          </a:bodyPr>
          <a:lstStyle/>
          <a:p>
            <a:r>
              <a:rPr lang="en-US" sz="2800" b="1" i="1" smtClean="0"/>
              <a:t>Coherent</a:t>
            </a:r>
            <a:r>
              <a:rPr lang="en-US" sz="2800" smtClean="0"/>
              <a:t> </a:t>
            </a:r>
            <a:r>
              <a:rPr lang="en-US" sz="2800" dirty="0" smtClean="0"/>
              <a:t>plan across institutions, specific </a:t>
            </a:r>
            <a:r>
              <a:rPr lang="en-US" sz="2800" b="1" i="1" dirty="0" smtClean="0"/>
              <a:t>targets</a:t>
            </a:r>
          </a:p>
          <a:p>
            <a:r>
              <a:rPr lang="en-US" sz="2800" dirty="0" smtClean="0"/>
              <a:t>Extensive </a:t>
            </a:r>
            <a:r>
              <a:rPr lang="en-US" sz="2800" b="1" i="1" dirty="0" smtClean="0"/>
              <a:t>Corporate Partnership: </a:t>
            </a:r>
            <a:r>
              <a:rPr lang="en-US" sz="2800" dirty="0" smtClean="0"/>
              <a:t>this STC particularly </a:t>
            </a:r>
            <a:r>
              <a:rPr lang="en-US" sz="2800" b="1" i="1" dirty="0" smtClean="0"/>
              <a:t>attractive</a:t>
            </a:r>
            <a:r>
              <a:rPr lang="en-US" sz="2800" dirty="0" smtClean="0"/>
              <a:t> for students interested in </a:t>
            </a:r>
            <a:r>
              <a:rPr lang="en-US" sz="2800" b="1" i="1" dirty="0" smtClean="0"/>
              <a:t>academia and/or industry</a:t>
            </a:r>
          </a:p>
          <a:p>
            <a:endParaRPr lang="en-US" sz="2800" b="1" i="1" dirty="0" smtClean="0"/>
          </a:p>
          <a:p>
            <a:endParaRPr lang="en-US" sz="2800" b="1" i="1" dirty="0" smtClean="0"/>
          </a:p>
          <a:p>
            <a:r>
              <a:rPr lang="en-US" sz="2800" b="1" i="1" dirty="0" smtClean="0"/>
              <a:t>External Assessment</a:t>
            </a:r>
            <a:r>
              <a:rPr lang="en-US" sz="2800" dirty="0" smtClean="0"/>
              <a:t> team will guide us in real time when our strategy perhaps should be fine-tuned</a:t>
            </a:r>
          </a:p>
          <a:p>
            <a:pPr algn="ctr">
              <a:buNone/>
            </a:pPr>
            <a:endParaRPr lang="en-US" sz="2800" dirty="0"/>
          </a:p>
        </p:txBody>
      </p:sp>
      <p:sp>
        <p:nvSpPr>
          <p:cNvPr id="4" name="Title 1"/>
          <p:cNvSpPr>
            <a:spLocks noGrp="1"/>
          </p:cNvSpPr>
          <p:nvPr>
            <p:ph type="title"/>
          </p:nvPr>
        </p:nvSpPr>
        <p:spPr/>
        <p:txBody>
          <a:bodyPr>
            <a:normAutofit/>
          </a:bodyPr>
          <a:lstStyle/>
          <a:p>
            <a:r>
              <a:rPr lang="en-US" dirty="0" smtClean="0"/>
              <a:t>Industrial Initiatives</a:t>
            </a:r>
            <a:endParaRPr lang="en-US" dirty="0"/>
          </a:p>
        </p:txBody>
      </p:sp>
      <p:pic>
        <p:nvPicPr>
          <p:cNvPr id="10252" name="Picture 12" descr="Google"/>
          <p:cNvPicPr>
            <a:picLocks noChangeAspect="1" noChangeArrowheads="1"/>
          </p:cNvPicPr>
          <p:nvPr/>
        </p:nvPicPr>
        <p:blipFill>
          <a:blip r:embed="rId2" cstate="print"/>
          <a:srcRect/>
          <a:stretch>
            <a:fillRect/>
          </a:stretch>
        </p:blipFill>
        <p:spPr bwMode="auto">
          <a:xfrm>
            <a:off x="7001536" y="3650486"/>
            <a:ext cx="1864129" cy="742951"/>
          </a:xfrm>
          <a:prstGeom prst="rect">
            <a:avLst/>
          </a:prstGeom>
          <a:ln>
            <a:noFill/>
          </a:ln>
          <a:effectLst>
            <a:outerShdw blurRad="292100" dist="139700" dir="2700000" algn="tl" rotWithShape="0">
              <a:srgbClr val="333333">
                <a:alpha val="65000"/>
              </a:srgbClr>
            </a:outerShdw>
          </a:effectLst>
        </p:spPr>
      </p:pic>
      <p:pic>
        <p:nvPicPr>
          <p:cNvPr id="10254" name="Picture 14" descr="HP®"/>
          <p:cNvPicPr>
            <a:picLocks noChangeAspect="1" noChangeArrowheads="1"/>
          </p:cNvPicPr>
          <p:nvPr/>
        </p:nvPicPr>
        <p:blipFill>
          <a:blip r:embed="rId3" cstate="print"/>
          <a:srcRect/>
          <a:stretch>
            <a:fillRect/>
          </a:stretch>
        </p:blipFill>
        <p:spPr bwMode="auto">
          <a:xfrm>
            <a:off x="708833" y="3793361"/>
            <a:ext cx="699247" cy="457200"/>
          </a:xfrm>
          <a:prstGeom prst="rect">
            <a:avLst/>
          </a:prstGeom>
          <a:ln>
            <a:noFill/>
          </a:ln>
          <a:effectLst>
            <a:outerShdw blurRad="292100" dist="139700" dir="2700000" algn="tl" rotWithShape="0">
              <a:srgbClr val="333333">
                <a:alpha val="65000"/>
              </a:srgbClr>
            </a:outerShdw>
          </a:effectLst>
        </p:spPr>
      </p:pic>
      <p:pic>
        <p:nvPicPr>
          <p:cNvPr id="10256" name="Picture 16" descr="Qualcomm logo"/>
          <p:cNvPicPr>
            <a:picLocks noChangeAspect="1" noChangeArrowheads="1"/>
          </p:cNvPicPr>
          <p:nvPr/>
        </p:nvPicPr>
        <p:blipFill>
          <a:blip r:embed="rId4" cstate="print"/>
          <a:srcRect/>
          <a:stretch>
            <a:fillRect/>
          </a:stretch>
        </p:blipFill>
        <p:spPr bwMode="auto">
          <a:xfrm>
            <a:off x="3071033" y="3793361"/>
            <a:ext cx="1937288" cy="457200"/>
          </a:xfrm>
          <a:prstGeom prst="rect">
            <a:avLst/>
          </a:prstGeom>
          <a:ln>
            <a:noFill/>
          </a:ln>
          <a:effectLst>
            <a:outerShdw blurRad="292100" dist="139700" dir="2700000" algn="tl" rotWithShape="0">
              <a:srgbClr val="333333">
                <a:alpha val="65000"/>
              </a:srgbClr>
            </a:outerShdw>
          </a:effectLst>
        </p:spPr>
      </p:pic>
      <p:pic>
        <p:nvPicPr>
          <p:cNvPr id="10258" name="Picture 18" descr="Lilly"/>
          <p:cNvPicPr>
            <a:picLocks noChangeAspect="1" noChangeArrowheads="1"/>
          </p:cNvPicPr>
          <p:nvPr/>
        </p:nvPicPr>
        <p:blipFill>
          <a:blip r:embed="rId5" cstate="print"/>
          <a:srcRect/>
          <a:stretch>
            <a:fillRect/>
          </a:stretch>
        </p:blipFill>
        <p:spPr bwMode="auto">
          <a:xfrm>
            <a:off x="1851833" y="3736211"/>
            <a:ext cx="971550" cy="571501"/>
          </a:xfrm>
          <a:prstGeom prst="rect">
            <a:avLst/>
          </a:prstGeom>
          <a:ln>
            <a:noFill/>
          </a:ln>
          <a:effectLst>
            <a:outerShdw blurRad="292100" dist="139700" dir="2700000" algn="tl" rotWithShape="0">
              <a:srgbClr val="333333">
                <a:alpha val="65000"/>
              </a:srgbClr>
            </a:outerShdw>
          </a:effectLst>
        </p:spPr>
      </p:pic>
      <p:pic>
        <p:nvPicPr>
          <p:cNvPr id="10260" name="Picture 20" descr="Image:Amgen.svg"/>
          <p:cNvPicPr>
            <a:picLocks noChangeAspect="1" noChangeArrowheads="1"/>
          </p:cNvPicPr>
          <p:nvPr/>
        </p:nvPicPr>
        <p:blipFill>
          <a:blip r:embed="rId6" cstate="print"/>
          <a:srcRect/>
          <a:stretch>
            <a:fillRect/>
          </a:stretch>
        </p:blipFill>
        <p:spPr bwMode="auto">
          <a:xfrm>
            <a:off x="5204633" y="3817174"/>
            <a:ext cx="1590675" cy="4095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Curriculum</a:t>
            </a:r>
            <a:endParaRPr lang="en-US" dirty="0"/>
          </a:p>
        </p:txBody>
      </p:sp>
      <p:sp>
        <p:nvSpPr>
          <p:cNvPr id="3" name="Content Placeholder 2"/>
          <p:cNvSpPr>
            <a:spLocks noGrp="1"/>
          </p:cNvSpPr>
          <p:nvPr>
            <p:ph idx="1"/>
          </p:nvPr>
        </p:nvSpPr>
        <p:spPr>
          <a:xfrm>
            <a:off x="457200" y="1676399"/>
            <a:ext cx="5943600" cy="4979581"/>
          </a:xfrm>
        </p:spPr>
        <p:txBody>
          <a:bodyPr>
            <a:normAutofit fontScale="85000" lnSpcReduction="20000"/>
          </a:bodyPr>
          <a:lstStyle/>
          <a:p>
            <a:pPr>
              <a:lnSpc>
                <a:spcPct val="110000"/>
              </a:lnSpc>
              <a:spcBef>
                <a:spcPts val="0"/>
              </a:spcBef>
              <a:spcAft>
                <a:spcPts val="1200"/>
              </a:spcAft>
            </a:pPr>
            <a:r>
              <a:rPr lang="en-US" dirty="0" smtClean="0"/>
              <a:t>Leveraging </a:t>
            </a:r>
            <a:r>
              <a:rPr lang="en-US" b="1" i="1" smtClean="0"/>
              <a:t>high-impact</a:t>
            </a:r>
            <a:r>
              <a:rPr lang="en-US" smtClean="0"/>
              <a:t>  </a:t>
            </a:r>
            <a:r>
              <a:rPr lang="en-US" smtClean="0"/>
              <a:t>nature of </a:t>
            </a:r>
            <a:r>
              <a:rPr lang="en-US" dirty="0" smtClean="0"/>
              <a:t>topic to attract </a:t>
            </a:r>
            <a:r>
              <a:rPr lang="en-US" smtClean="0"/>
              <a:t>diverse </a:t>
            </a:r>
            <a:r>
              <a:rPr lang="en-US" smtClean="0"/>
              <a:t>students</a:t>
            </a:r>
            <a:endParaRPr lang="en-US" dirty="0" smtClean="0"/>
          </a:p>
          <a:p>
            <a:pPr>
              <a:spcBef>
                <a:spcPts val="0"/>
              </a:spcBef>
              <a:spcAft>
                <a:spcPts val="1200"/>
              </a:spcAft>
            </a:pPr>
            <a:r>
              <a:rPr lang="en-US" b="1" i="1" dirty="0" smtClean="0"/>
              <a:t>Application-oriented</a:t>
            </a:r>
            <a:r>
              <a:rPr lang="en-US" dirty="0" smtClean="0"/>
              <a:t> contexts to highlight</a:t>
            </a:r>
            <a:r>
              <a:rPr lang="en-US" i="1" dirty="0" smtClean="0"/>
              <a:t> relevance</a:t>
            </a:r>
            <a:r>
              <a:rPr lang="en-US" dirty="0" smtClean="0"/>
              <a:t> of the </a:t>
            </a:r>
            <a:r>
              <a:rPr lang="en-US" dirty="0" smtClean="0">
                <a:solidFill>
                  <a:schemeClr val="accent1">
                    <a:lumMod val="75000"/>
                  </a:schemeClr>
                </a:solidFill>
              </a:rPr>
              <a:t>Science of Information</a:t>
            </a:r>
            <a:r>
              <a:rPr lang="en-US" dirty="0" smtClean="0"/>
              <a:t> to all communities</a:t>
            </a:r>
          </a:p>
          <a:p>
            <a:pPr>
              <a:spcBef>
                <a:spcPts val="0"/>
              </a:spcBef>
              <a:spcAft>
                <a:spcPts val="1200"/>
              </a:spcAft>
              <a:buNone/>
            </a:pPr>
            <a:endParaRPr lang="en-US" dirty="0" smtClean="0"/>
          </a:p>
          <a:p>
            <a:pPr>
              <a:spcBef>
                <a:spcPts val="0"/>
              </a:spcBef>
              <a:spcAft>
                <a:spcPts val="1200"/>
              </a:spcAft>
            </a:pPr>
            <a:endParaRPr lang="en-US" dirty="0" smtClean="0"/>
          </a:p>
          <a:p>
            <a:pPr>
              <a:spcBef>
                <a:spcPts val="0"/>
              </a:spcBef>
              <a:spcAft>
                <a:spcPts val="1200"/>
              </a:spcAft>
            </a:pPr>
            <a:endParaRPr lang="en-US" dirty="0" smtClean="0"/>
          </a:p>
          <a:p>
            <a:pPr>
              <a:spcBef>
                <a:spcPts val="0"/>
              </a:spcBef>
              <a:spcAft>
                <a:spcPts val="1200"/>
              </a:spcAft>
            </a:pPr>
            <a:r>
              <a:rPr lang="en-US" dirty="0" smtClean="0"/>
              <a:t>Coordinating STC curriculum with high school teachers and community colleges</a:t>
            </a:r>
          </a:p>
          <a:p>
            <a:pPr lvl="1">
              <a:spcBef>
                <a:spcPts val="0"/>
              </a:spcBef>
              <a:spcAft>
                <a:spcPts val="1200"/>
              </a:spcAft>
            </a:pPr>
            <a:endParaRPr lang="en-US" dirty="0" smtClean="0"/>
          </a:p>
          <a:p>
            <a:pPr lvl="1">
              <a:spcBef>
                <a:spcPts val="0"/>
              </a:spcBef>
              <a:spcAft>
                <a:spcPts val="1200"/>
              </a:spcAft>
              <a:buNone/>
            </a:pPr>
            <a:endParaRPr lang="en-US" dirty="0" smtClean="0"/>
          </a:p>
          <a:p>
            <a:pPr>
              <a:spcBef>
                <a:spcPts val="0"/>
              </a:spcBef>
              <a:spcAft>
                <a:spcPts val="1200"/>
              </a:spcAft>
            </a:pPr>
            <a:endParaRPr lang="en-US" dirty="0" smtClean="0"/>
          </a:p>
          <a:p>
            <a:pPr>
              <a:spcBef>
                <a:spcPts val="0"/>
              </a:spcBef>
              <a:spcAft>
                <a:spcPts val="1200"/>
              </a:spcAft>
            </a:pPr>
            <a:endParaRPr lang="en-US" dirty="0"/>
          </a:p>
        </p:txBody>
      </p:sp>
      <p:pic>
        <p:nvPicPr>
          <p:cNvPr id="14340" name="Picture 4" descr="MIT OpenCourseWare"/>
          <p:cNvPicPr>
            <a:picLocks noChangeAspect="1" noChangeArrowheads="1"/>
          </p:cNvPicPr>
          <p:nvPr/>
        </p:nvPicPr>
        <p:blipFill>
          <a:blip r:embed="rId2" cstate="print"/>
          <a:srcRect/>
          <a:stretch>
            <a:fillRect/>
          </a:stretch>
        </p:blipFill>
        <p:spPr bwMode="auto">
          <a:xfrm>
            <a:off x="5334000" y="5791200"/>
            <a:ext cx="3581401" cy="446127"/>
          </a:xfrm>
          <a:prstGeom prst="rect">
            <a:avLst/>
          </a:prstGeom>
          <a:ln>
            <a:noFill/>
          </a:ln>
          <a:effectLst>
            <a:outerShdw blurRad="292100" dist="139700" dir="2700000" algn="tl" rotWithShape="0">
              <a:srgbClr val="333333">
                <a:alpha val="65000"/>
              </a:srgbClr>
            </a:outerShdw>
          </a:effectLst>
        </p:spPr>
      </p:pic>
      <p:pic>
        <p:nvPicPr>
          <p:cNvPr id="14344" name="Picture 8" descr="Four small images: a virus structure, a Roomba robot, a protein structure, and a word game."/>
          <p:cNvPicPr>
            <a:picLocks noChangeAspect="1" noChangeArrowheads="1"/>
          </p:cNvPicPr>
          <p:nvPr/>
        </p:nvPicPr>
        <p:blipFill>
          <a:blip r:embed="rId3" cstate="print"/>
          <a:srcRect/>
          <a:stretch>
            <a:fillRect/>
          </a:stretch>
        </p:blipFill>
        <p:spPr bwMode="auto">
          <a:xfrm>
            <a:off x="6590414" y="1752600"/>
            <a:ext cx="2133600" cy="1780223"/>
          </a:xfrm>
          <a:prstGeom prst="rect">
            <a:avLst/>
          </a:prstGeom>
          <a:ln>
            <a:noFill/>
          </a:ln>
          <a:effectLst>
            <a:outerShdw blurRad="292100" dist="139700" dir="2700000" algn="tl" rotWithShape="0">
              <a:srgbClr val="333333">
                <a:alpha val="65000"/>
              </a:srgbClr>
            </a:outerShdw>
          </a:effectLst>
        </p:spPr>
      </p:pic>
      <p:pic>
        <p:nvPicPr>
          <p:cNvPr id="14350" name="Picture 14" descr="http://neuroscience.stanford.edu/images/NPRhead.jpg"/>
          <p:cNvPicPr>
            <a:picLocks noChangeAspect="1" noChangeArrowheads="1"/>
          </p:cNvPicPr>
          <p:nvPr/>
        </p:nvPicPr>
        <p:blipFill>
          <a:blip r:embed="rId4" cstate="print"/>
          <a:srcRect/>
          <a:stretch>
            <a:fillRect/>
          </a:stretch>
        </p:blipFill>
        <p:spPr bwMode="auto">
          <a:xfrm>
            <a:off x="1295400" y="3733800"/>
            <a:ext cx="3829050" cy="1322107"/>
          </a:xfrm>
          <a:prstGeom prst="rect">
            <a:avLst/>
          </a:prstGeom>
          <a:ln>
            <a:noFill/>
          </a:ln>
          <a:effectLst>
            <a:outerShdw blurRad="292100" dist="139700" dir="2700000" algn="tl" rotWithShape="0">
              <a:srgbClr val="333333">
                <a:alpha val="65000"/>
              </a:srgbClr>
            </a:outerShdw>
          </a:effectLst>
        </p:spPr>
      </p:pic>
      <p:pic>
        <p:nvPicPr>
          <p:cNvPr id="14356" name="Picture 20" descr="http://images.mirror.co.uk/upl/m4/mar2009/7/4/muhammad-ali-michael-phelps-pic-getty-725334420.jpg"/>
          <p:cNvPicPr>
            <a:picLocks noChangeAspect="1" noChangeArrowheads="1"/>
          </p:cNvPicPr>
          <p:nvPr/>
        </p:nvPicPr>
        <p:blipFill>
          <a:blip r:embed="rId5" cstate="print"/>
          <a:srcRect/>
          <a:stretch>
            <a:fillRect/>
          </a:stretch>
        </p:blipFill>
        <p:spPr bwMode="auto">
          <a:xfrm>
            <a:off x="5715000" y="3733800"/>
            <a:ext cx="1940447" cy="1362625"/>
          </a:xfrm>
          <a:prstGeom prst="rect">
            <a:avLst/>
          </a:prstGeom>
          <a:ln>
            <a:noFill/>
          </a:ln>
          <a:effectLst>
            <a:outerShdw blurRad="292100" dist="139700" dir="2700000" algn="tl" rotWithShape="0">
              <a:srgbClr val="333333">
                <a:alpha val="65000"/>
              </a:srgbClr>
            </a:outerShdw>
          </a:effectLst>
        </p:spPr>
      </p:pic>
      <p:cxnSp>
        <p:nvCxnSpPr>
          <p:cNvPr id="19" name="Straight Arrow Connector 18"/>
          <p:cNvCxnSpPr/>
          <p:nvPr/>
        </p:nvCxnSpPr>
        <p:spPr>
          <a:xfrm>
            <a:off x="-990600" y="38862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 Metrics</a:t>
            </a:r>
            <a:endParaRPr lang="en-US" dirty="0"/>
          </a:p>
        </p:txBody>
      </p:sp>
      <p:sp>
        <p:nvSpPr>
          <p:cNvPr id="3" name="Content Placeholder 2"/>
          <p:cNvSpPr>
            <a:spLocks noGrp="1"/>
          </p:cNvSpPr>
          <p:nvPr>
            <p:ph idx="1"/>
          </p:nvPr>
        </p:nvSpPr>
        <p:spPr>
          <a:xfrm>
            <a:off x="457200" y="1676400"/>
            <a:ext cx="8686800" cy="4191000"/>
          </a:xfrm>
        </p:spPr>
        <p:txBody>
          <a:bodyPr>
            <a:normAutofit fontScale="92500"/>
          </a:bodyPr>
          <a:lstStyle/>
          <a:p>
            <a:r>
              <a:rPr lang="en-US" dirty="0" smtClean="0"/>
              <a:t>25% increase of women vs baseline enrollment</a:t>
            </a:r>
          </a:p>
          <a:p>
            <a:r>
              <a:rPr lang="en-US" dirty="0" smtClean="0"/>
              <a:t>50% increase of URM enrollment</a:t>
            </a:r>
          </a:p>
          <a:p>
            <a:r>
              <a:rPr lang="en-US" dirty="0" smtClean="0"/>
              <a:t>Faculty placement of &gt; 5 URMs from our Postdoc Program</a:t>
            </a:r>
          </a:p>
          <a:p>
            <a:r>
              <a:rPr lang="en-US" dirty="0" smtClean="0"/>
              <a:t>&gt; 30% URM students enrollment in STC summer programs</a:t>
            </a:r>
          </a:p>
          <a:p>
            <a:r>
              <a:rPr lang="en-US" dirty="0" smtClean="0"/>
              <a:t>25 Bryn Mawr/Howard students receive SOI fellowships from STC</a:t>
            </a:r>
            <a:endParaRPr lang="en-US"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mtClean="0"/>
              <a:t>Emerging Frontiers of </a:t>
            </a:r>
            <a:br>
              <a:rPr lang="en-US" smtClean="0"/>
            </a:br>
            <a:r>
              <a:rPr lang="en-US" smtClean="0"/>
              <a:t>Science of Information</a:t>
            </a:r>
            <a:endParaRPr lang="en-US"/>
          </a:p>
        </p:txBody>
      </p:sp>
      <p:sp>
        <p:nvSpPr>
          <p:cNvPr id="5" name="Subtitle 4"/>
          <p:cNvSpPr>
            <a:spLocks noGrp="1"/>
          </p:cNvSpPr>
          <p:nvPr>
            <p:ph type="subTitle" idx="1"/>
          </p:nvPr>
        </p:nvSpPr>
        <p:spPr>
          <a:xfrm>
            <a:off x="38100" y="2438399"/>
            <a:ext cx="6976017" cy="1029629"/>
          </a:xfrm>
        </p:spPr>
        <p:txBody>
          <a:bodyPr/>
          <a:lstStyle/>
          <a:p>
            <a:r>
              <a:rPr lang="en-US" smtClean="0"/>
              <a:t>Partnerships and </a:t>
            </a:r>
            <a:br>
              <a:rPr lang="en-US" smtClean="0"/>
            </a:br>
            <a:r>
              <a:rPr lang="en-US" smtClean="0"/>
              <a:t>Knowledge Transfer</a:t>
            </a:r>
            <a:endParaRPr lang="en-US"/>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Targets</a:t>
            </a:r>
            <a:endParaRPr lang="en-US" dirty="0"/>
          </a:p>
        </p:txBody>
      </p:sp>
      <p:sp>
        <p:nvSpPr>
          <p:cNvPr id="3" name="Content Placeholder 2"/>
          <p:cNvSpPr>
            <a:spLocks noGrp="1"/>
          </p:cNvSpPr>
          <p:nvPr>
            <p:ph idx="1"/>
          </p:nvPr>
        </p:nvSpPr>
        <p:spPr/>
        <p:txBody>
          <a:bodyPr/>
          <a:lstStyle/>
          <a:p>
            <a:r>
              <a:rPr lang="en-US" dirty="0" smtClean="0"/>
              <a:t>Broad Scientific Community</a:t>
            </a:r>
          </a:p>
          <a:p>
            <a:r>
              <a:rPr lang="en-US" dirty="0" smtClean="0"/>
              <a:t>Industry*</a:t>
            </a:r>
          </a:p>
          <a:p>
            <a:r>
              <a:rPr lang="en-US" dirty="0" smtClean="0"/>
              <a:t>Educational communities*</a:t>
            </a:r>
          </a:p>
          <a:p>
            <a:r>
              <a:rPr lang="en-US" dirty="0" smtClean="0"/>
              <a:t>National laboratories</a:t>
            </a:r>
          </a:p>
          <a:p>
            <a:r>
              <a:rPr lang="en-US" dirty="0" smtClean="0"/>
              <a:t>Underrepresented groups and institutions*</a:t>
            </a:r>
          </a:p>
          <a:p>
            <a:r>
              <a:rPr lang="en-US" dirty="0" smtClean="0"/>
              <a:t>Civic and Government Agencies</a:t>
            </a:r>
          </a:p>
          <a:p>
            <a:pPr lvl="1" algn="r">
              <a:buNone/>
            </a:pPr>
            <a:r>
              <a:rPr lang="en-US" sz="2400" dirty="0" smtClean="0"/>
              <a:t>[ * Covered in other presentations ] </a:t>
            </a:r>
            <a:endParaRPr lang="en-US" sz="2400"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Target: Broad scientific community </a:t>
            </a:r>
            <a:endParaRPr lang="en-US" dirty="0"/>
          </a:p>
        </p:txBody>
      </p:sp>
      <p:sp>
        <p:nvSpPr>
          <p:cNvPr id="3" name="Content Placeholder 2"/>
          <p:cNvSpPr>
            <a:spLocks noGrp="1"/>
          </p:cNvSpPr>
          <p:nvPr>
            <p:ph idx="1"/>
          </p:nvPr>
        </p:nvSpPr>
        <p:spPr/>
        <p:txBody>
          <a:bodyPr>
            <a:normAutofit lnSpcReduction="10000"/>
          </a:bodyPr>
          <a:lstStyle/>
          <a:p>
            <a:r>
              <a:rPr lang="en-US" dirty="0" smtClean="0"/>
              <a:t>Web accessible resources</a:t>
            </a:r>
          </a:p>
          <a:p>
            <a:pPr lvl="1"/>
            <a:r>
              <a:rPr lang="en-US" dirty="0" smtClean="0"/>
              <a:t>Major strength: Leadership in knowledge hubs and cyber-communities</a:t>
            </a:r>
          </a:p>
          <a:p>
            <a:r>
              <a:rPr lang="en-US" dirty="0" smtClean="0"/>
              <a:t>Scholars in residence, student exchange</a:t>
            </a:r>
          </a:p>
          <a:p>
            <a:r>
              <a:rPr lang="en-US" dirty="0" smtClean="0"/>
              <a:t>New curricula</a:t>
            </a:r>
          </a:p>
          <a:p>
            <a:r>
              <a:rPr lang="en-US" dirty="0" smtClean="0"/>
              <a:t>Workshops</a:t>
            </a:r>
          </a:p>
          <a:p>
            <a:pPr lvl="1"/>
            <a:r>
              <a:rPr lang="en-US" dirty="0" smtClean="0"/>
              <a:t>Already organized two successful instances</a:t>
            </a:r>
          </a:p>
          <a:p>
            <a:pPr lvl="1"/>
            <a:r>
              <a:rPr lang="en-US" dirty="0" smtClean="0"/>
              <a:t>Grow to be independent and self-sustaining</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sp>
        <p:nvSpPr>
          <p:cNvPr id="3" name="Content Placeholder 2"/>
          <p:cNvSpPr>
            <a:spLocks noGrp="1"/>
          </p:cNvSpPr>
          <p:nvPr>
            <p:ph idx="1"/>
          </p:nvPr>
        </p:nvSpPr>
        <p:spPr/>
        <p:txBody>
          <a:bodyPr>
            <a:normAutofit lnSpcReduction="10000"/>
          </a:bodyPr>
          <a:lstStyle/>
          <a:p>
            <a:r>
              <a:rPr lang="en-US" dirty="0" err="1" smtClean="0"/>
              <a:t>NanoHUB</a:t>
            </a:r>
            <a:endParaRPr lang="en-US" dirty="0" smtClean="0"/>
          </a:p>
          <a:p>
            <a:pPr lvl="1"/>
            <a:r>
              <a:rPr lang="en-US" dirty="0" smtClean="0"/>
              <a:t>90,000+ users (actively contribute content)</a:t>
            </a:r>
          </a:p>
          <a:p>
            <a:pPr lvl="1"/>
            <a:r>
              <a:rPr lang="en-US" dirty="0" smtClean="0"/>
              <a:t>1400 seminars and educational materials</a:t>
            </a:r>
          </a:p>
          <a:p>
            <a:pPr lvl="1"/>
            <a:r>
              <a:rPr lang="en-US" dirty="0" smtClean="0"/>
              <a:t>130 simulation tools</a:t>
            </a:r>
          </a:p>
          <a:p>
            <a:pPr lvl="1"/>
            <a:r>
              <a:rPr lang="en-US" dirty="0" smtClean="0"/>
              <a:t>Tools for web-based collaborative work</a:t>
            </a:r>
          </a:p>
          <a:p>
            <a:r>
              <a:rPr lang="en-US" dirty="0" err="1" smtClean="0"/>
              <a:t>HUBzero</a:t>
            </a:r>
            <a:endParaRPr lang="en-US" dirty="0" smtClean="0"/>
          </a:p>
          <a:p>
            <a:pPr lvl="1"/>
            <a:r>
              <a:rPr lang="en-US" dirty="0" smtClean="0"/>
              <a:t>Beyond </a:t>
            </a:r>
            <a:r>
              <a:rPr lang="en-US" dirty="0" err="1" smtClean="0"/>
              <a:t>NanoHUB</a:t>
            </a:r>
            <a:r>
              <a:rPr lang="en-US" dirty="0" smtClean="0"/>
              <a:t> (to 7 other disciplines)</a:t>
            </a:r>
          </a:p>
          <a:p>
            <a:pPr lvl="1"/>
            <a:r>
              <a:rPr lang="en-US" dirty="0" smtClean="0"/>
              <a:t>Proposal: </a:t>
            </a:r>
            <a:r>
              <a:rPr lang="en-US" dirty="0" err="1" smtClean="0"/>
              <a:t>SciHUB</a:t>
            </a:r>
            <a:endParaRPr lang="en-US" dirty="0" smtClean="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SciHUB</a:t>
            </a:r>
            <a:endParaRPr lang="en-US" dirty="0"/>
          </a:p>
        </p:txBody>
      </p:sp>
      <p:pic>
        <p:nvPicPr>
          <p:cNvPr id="4" name="Picture 3" descr="isi-hub.jpg"/>
          <p:cNvPicPr>
            <a:picLocks noChangeAspect="1"/>
          </p:cNvPicPr>
          <p:nvPr/>
        </p:nvPicPr>
        <p:blipFill>
          <a:blip r:embed="rId2" cstate="print"/>
          <a:stretch>
            <a:fillRect/>
          </a:stretch>
        </p:blipFill>
        <p:spPr>
          <a:xfrm>
            <a:off x="1239910" y="1615817"/>
            <a:ext cx="7182678" cy="506142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Government</a:t>
            </a:r>
            <a:endParaRPr lang="en-US" dirty="0"/>
          </a:p>
        </p:txBody>
      </p:sp>
      <p:sp>
        <p:nvSpPr>
          <p:cNvPr id="3" name="Content Placeholder 2"/>
          <p:cNvSpPr>
            <a:spLocks noGrp="1"/>
          </p:cNvSpPr>
          <p:nvPr>
            <p:ph idx="1"/>
          </p:nvPr>
        </p:nvSpPr>
        <p:spPr/>
        <p:txBody>
          <a:bodyPr>
            <a:normAutofit/>
          </a:bodyPr>
          <a:lstStyle/>
          <a:p>
            <a:r>
              <a:rPr lang="en-US" dirty="0" smtClean="0"/>
              <a:t>National laboratories</a:t>
            </a:r>
          </a:p>
          <a:p>
            <a:pPr lvl="1"/>
            <a:r>
              <a:rPr lang="en-US" dirty="0" smtClean="0"/>
              <a:t>Build on extensive existing contacts</a:t>
            </a:r>
          </a:p>
          <a:p>
            <a:pPr lvl="1"/>
            <a:r>
              <a:rPr lang="en-US" dirty="0" smtClean="0"/>
              <a:t>Collaborative research</a:t>
            </a:r>
          </a:p>
          <a:p>
            <a:pPr lvl="1"/>
            <a:r>
              <a:rPr lang="en-US" dirty="0" smtClean="0"/>
              <a:t>Residence programs</a:t>
            </a:r>
          </a:p>
          <a:p>
            <a:r>
              <a:rPr lang="en-US" dirty="0" smtClean="0"/>
              <a:t>Government agencies and civic groups</a:t>
            </a:r>
          </a:p>
          <a:p>
            <a:pPr lvl="1"/>
            <a:r>
              <a:rPr lang="en-US" dirty="0" smtClean="0"/>
              <a:t>Community projects</a:t>
            </a:r>
          </a:p>
          <a:p>
            <a:pPr lvl="1"/>
            <a:r>
              <a:rPr lang="en-US" dirty="0" smtClean="0"/>
              <a:t>EPICS model</a:t>
            </a: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Entrepreneurship</a:t>
            </a:r>
            <a:endParaRPr lang="en-US" dirty="0"/>
          </a:p>
        </p:txBody>
      </p:sp>
      <p:sp>
        <p:nvSpPr>
          <p:cNvPr id="3" name="Content Placeholder 2"/>
          <p:cNvSpPr>
            <a:spLocks noGrp="1"/>
          </p:cNvSpPr>
          <p:nvPr>
            <p:ph idx="1"/>
          </p:nvPr>
        </p:nvSpPr>
        <p:spPr>
          <a:xfrm>
            <a:off x="457200" y="1676400"/>
            <a:ext cx="8229600" cy="4467922"/>
          </a:xfrm>
        </p:spPr>
        <p:txBody>
          <a:bodyPr>
            <a:normAutofit/>
          </a:bodyPr>
          <a:lstStyle/>
          <a:p>
            <a:pPr>
              <a:spcAft>
                <a:spcPts val="600"/>
              </a:spcAft>
            </a:pPr>
            <a:r>
              <a:rPr lang="en-US" dirty="0" smtClean="0"/>
              <a:t>Extensive multi-institutional support</a:t>
            </a:r>
          </a:p>
          <a:p>
            <a:pPr lvl="1"/>
            <a:r>
              <a:rPr lang="en-US" dirty="0" smtClean="0"/>
              <a:t>Technology incubators (space, infrastructure)</a:t>
            </a:r>
          </a:p>
          <a:p>
            <a:pPr lvl="1">
              <a:spcAft>
                <a:spcPts val="600"/>
              </a:spcAft>
            </a:pPr>
            <a:r>
              <a:rPr lang="en-US" dirty="0" smtClean="0"/>
              <a:t>Help with IP, funding, business plans, … </a:t>
            </a:r>
          </a:p>
          <a:p>
            <a:pPr>
              <a:spcAft>
                <a:spcPts val="600"/>
              </a:spcAft>
            </a:pPr>
            <a:r>
              <a:rPr lang="en-US" dirty="0" smtClean="0"/>
              <a:t>Benefit from partner strengths, e.g.,</a:t>
            </a:r>
          </a:p>
          <a:p>
            <a:pPr lvl="1">
              <a:spcAft>
                <a:spcPts val="600"/>
              </a:spcAft>
            </a:pPr>
            <a:r>
              <a:rPr lang="en-US" dirty="0" smtClean="0"/>
              <a:t>VC contacts: Berkeley, MIT, Stanford</a:t>
            </a:r>
          </a:p>
          <a:p>
            <a:pPr>
              <a:spcAft>
                <a:spcPts val="600"/>
              </a:spcAft>
            </a:pPr>
            <a:r>
              <a:rPr lang="en-US" dirty="0" smtClean="0"/>
              <a:t>Support from many states, e.g.,</a:t>
            </a:r>
          </a:p>
          <a:p>
            <a:pPr lvl="1">
              <a:spcAft>
                <a:spcPts val="600"/>
              </a:spcAft>
            </a:pPr>
            <a:r>
              <a:rPr lang="en-US" dirty="0" smtClean="0"/>
              <a:t> Indiana 21</a:t>
            </a:r>
            <a:r>
              <a:rPr lang="en-US" baseline="30000" dirty="0" smtClean="0"/>
              <a:t>st</a:t>
            </a:r>
            <a:r>
              <a:rPr lang="en-US" dirty="0" smtClean="0"/>
              <a:t> Century Fund</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66" y="832611"/>
            <a:ext cx="8999034" cy="1143000"/>
          </a:xfrm>
        </p:spPr>
        <p:txBody>
          <a:bodyPr rtlCol="0">
            <a:normAutofit/>
          </a:bodyPr>
          <a:lstStyle/>
          <a:p>
            <a:pPr fontAlgn="auto">
              <a:lnSpc>
                <a:spcPts val="4000"/>
              </a:lnSpc>
              <a:spcAft>
                <a:spcPts val="0"/>
              </a:spcAft>
              <a:defRPr/>
            </a:pPr>
            <a:r>
              <a:rPr lang="en-US" sz="3600" dirty="0" smtClean="0"/>
              <a:t>Management Goals: </a:t>
            </a:r>
            <a:br>
              <a:rPr lang="en-US" sz="3600" dirty="0" smtClean="0"/>
            </a:br>
            <a:r>
              <a:rPr lang="en-US" sz="3600" dirty="0" smtClean="0"/>
              <a:t>Research and Development</a:t>
            </a:r>
            <a:endParaRPr lang="en-US" sz="3600" dirty="0"/>
          </a:p>
        </p:txBody>
      </p:sp>
      <p:sp>
        <p:nvSpPr>
          <p:cNvPr id="15362" name="Content Placeholder 2"/>
          <p:cNvSpPr>
            <a:spLocks noGrp="1"/>
          </p:cNvSpPr>
          <p:nvPr>
            <p:ph idx="1"/>
          </p:nvPr>
        </p:nvSpPr>
        <p:spPr>
          <a:xfrm>
            <a:off x="457200" y="2064395"/>
            <a:ext cx="8374566" cy="4525963"/>
          </a:xfrm>
        </p:spPr>
        <p:txBody>
          <a:bodyPr>
            <a:noAutofit/>
          </a:bodyPr>
          <a:lstStyle/>
          <a:p>
            <a:pPr>
              <a:spcAft>
                <a:spcPts val="1200"/>
              </a:spcAft>
            </a:pPr>
            <a:r>
              <a:rPr lang="en-US" sz="2000" dirty="0" smtClean="0">
                <a:solidFill>
                  <a:srgbClr val="0070C0"/>
                </a:solidFill>
                <a:latin typeface="+mn-lt"/>
              </a:rPr>
              <a:t>Coordinate</a:t>
            </a:r>
            <a:r>
              <a:rPr lang="en-US" sz="2000" dirty="0" smtClean="0">
                <a:latin typeface="+mn-lt"/>
              </a:rPr>
              <a:t> all projects to leverage research efforts across </a:t>
            </a:r>
            <a:r>
              <a:rPr lang="en-US" sz="2000" smtClean="0">
                <a:latin typeface="+mn-lt"/>
              </a:rPr>
              <a:t>the Center</a:t>
            </a:r>
            <a:endParaRPr lang="en-US" sz="2000" dirty="0" smtClean="0">
              <a:latin typeface="+mn-lt"/>
            </a:endParaRPr>
          </a:p>
          <a:p>
            <a:pPr>
              <a:spcAft>
                <a:spcPts val="1200"/>
              </a:spcAft>
            </a:pPr>
            <a:r>
              <a:rPr lang="en-US" sz="2000" dirty="0" smtClean="0">
                <a:solidFill>
                  <a:srgbClr val="0070C0"/>
                </a:solidFill>
                <a:latin typeface="+mn-lt"/>
              </a:rPr>
              <a:t>Constitute</a:t>
            </a:r>
            <a:r>
              <a:rPr lang="en-US" sz="2000" dirty="0" smtClean="0">
                <a:latin typeface="+mn-lt"/>
              </a:rPr>
              <a:t> mechanisms for rewarding synergistic development, identifying promising </a:t>
            </a:r>
            <a:r>
              <a:rPr lang="en-US" sz="2000" smtClean="0">
                <a:latin typeface="+mn-lt"/>
              </a:rPr>
              <a:t>research </a:t>
            </a:r>
            <a:r>
              <a:rPr lang="en-US" sz="2000" smtClean="0">
                <a:latin typeface="+mn-lt"/>
              </a:rPr>
              <a:t>directions, </a:t>
            </a:r>
            <a:r>
              <a:rPr lang="en-US" sz="2000" dirty="0" smtClean="0">
                <a:latin typeface="+mn-lt"/>
              </a:rPr>
              <a:t>terminating stagnant projects in a timely manner, and allocate resources </a:t>
            </a:r>
            <a:r>
              <a:rPr lang="en-US" sz="2000" smtClean="0">
                <a:latin typeface="+mn-lt"/>
              </a:rPr>
              <a:t>accordingly.</a:t>
            </a:r>
            <a:endParaRPr lang="en-US" sz="2000" dirty="0" smtClean="0">
              <a:latin typeface="+mn-lt"/>
            </a:endParaRPr>
          </a:p>
          <a:p>
            <a:pPr>
              <a:spcAft>
                <a:spcPts val="1200"/>
              </a:spcAft>
            </a:pPr>
            <a:r>
              <a:rPr lang="en-US" sz="2000" dirty="0" smtClean="0">
                <a:solidFill>
                  <a:srgbClr val="0070C0"/>
                </a:solidFill>
                <a:latin typeface="+mn-lt"/>
              </a:rPr>
              <a:t>Engage</a:t>
            </a:r>
            <a:r>
              <a:rPr lang="en-US" sz="2000" dirty="0" smtClean="0">
                <a:latin typeface="+mn-lt"/>
              </a:rPr>
              <a:t> the broader scientific community to evolve our shared vision of </a:t>
            </a:r>
            <a:r>
              <a:rPr lang="en-US" sz="2000" smtClean="0">
                <a:latin typeface="+mn-lt"/>
              </a:rPr>
              <a:t>information sciences</a:t>
            </a:r>
            <a:endParaRPr lang="en-US" sz="2000" dirty="0" smtClean="0">
              <a:latin typeface="+mn-lt"/>
            </a:endParaRPr>
          </a:p>
          <a:p>
            <a:pPr>
              <a:spcAft>
                <a:spcPts val="1200"/>
              </a:spcAft>
            </a:pPr>
            <a:r>
              <a:rPr lang="en-US" sz="2000" dirty="0" smtClean="0">
                <a:solidFill>
                  <a:srgbClr val="0070C0"/>
                </a:solidFill>
                <a:latin typeface="+mn-lt"/>
              </a:rPr>
              <a:t>Involve</a:t>
            </a:r>
            <a:r>
              <a:rPr lang="en-US" sz="2000" dirty="0" smtClean="0">
                <a:latin typeface="+mn-lt"/>
              </a:rPr>
              <a:t> the applications community to build up novel methods, formalisms, and products of the research and </a:t>
            </a:r>
            <a:r>
              <a:rPr lang="en-US" sz="2000" smtClean="0">
                <a:latin typeface="+mn-lt"/>
              </a:rPr>
              <a:t>development plan</a:t>
            </a:r>
            <a:endParaRPr lang="en-US" sz="2000" dirty="0" smtClean="0">
              <a:latin typeface="+mn-lt"/>
            </a:endParaRPr>
          </a:p>
          <a:p>
            <a:pPr>
              <a:spcAft>
                <a:spcPts val="1200"/>
              </a:spcAft>
            </a:pPr>
            <a:r>
              <a:rPr lang="en-US" sz="2000" dirty="0" smtClean="0">
                <a:solidFill>
                  <a:srgbClr val="0070C0"/>
                </a:solidFill>
                <a:latin typeface="+mn-lt"/>
              </a:rPr>
              <a:t>Develop</a:t>
            </a:r>
            <a:r>
              <a:rPr lang="en-US" sz="2000" dirty="0" smtClean="0">
                <a:latin typeface="+mn-lt"/>
              </a:rPr>
              <a:t> an industrial outreach plan focused on timely dissemination of results to industry and enabling them to influence research and </a:t>
            </a:r>
            <a:r>
              <a:rPr lang="en-US" sz="2000" smtClean="0">
                <a:latin typeface="+mn-lt"/>
              </a:rPr>
              <a:t>development efforts</a:t>
            </a:r>
            <a:endParaRPr lang="en-US" sz="2000" dirty="0" smtClean="0">
              <a:latin typeface="+mn-lt"/>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1294"/>
            <a:ext cx="8229600" cy="762000"/>
          </a:xfrm>
        </p:spPr>
        <p:txBody>
          <a:bodyPr/>
          <a:lstStyle/>
          <a:p>
            <a:r>
              <a:rPr lang="en-US" dirty="0" smtClean="0"/>
              <a:t>Examples</a:t>
            </a:r>
            <a:endParaRPr lang="en-US" dirty="0"/>
          </a:p>
        </p:txBody>
      </p:sp>
      <p:sp>
        <p:nvSpPr>
          <p:cNvPr id="3" name="Content Placeholder 2"/>
          <p:cNvSpPr>
            <a:spLocks noGrp="1"/>
          </p:cNvSpPr>
          <p:nvPr>
            <p:ph idx="1"/>
          </p:nvPr>
        </p:nvSpPr>
        <p:spPr>
          <a:xfrm>
            <a:off x="412595" y="1431078"/>
            <a:ext cx="8229600" cy="4221163"/>
          </a:xfrm>
        </p:spPr>
        <p:txBody>
          <a:bodyPr/>
          <a:lstStyle/>
          <a:p>
            <a:r>
              <a:rPr lang="en-US" dirty="0" smtClean="0"/>
              <a:t>RSA, </a:t>
            </a:r>
            <a:r>
              <a:rPr lang="en-US" dirty="0" err="1" smtClean="0"/>
              <a:t>Quantenna</a:t>
            </a:r>
            <a:r>
              <a:rPr lang="en-US" dirty="0" smtClean="0"/>
              <a:t>, Dune </a:t>
            </a:r>
            <a:r>
              <a:rPr lang="en-US" dirty="0" err="1" smtClean="0"/>
              <a:t>Netwks</a:t>
            </a:r>
            <a:r>
              <a:rPr lang="en-US" dirty="0" smtClean="0"/>
              <a:t>, </a:t>
            </a:r>
            <a:r>
              <a:rPr lang="en-US" dirty="0" err="1" smtClean="0"/>
              <a:t>Arxan</a:t>
            </a:r>
            <a:r>
              <a:rPr lang="en-US" dirty="0" smtClean="0"/>
              <a:t>, …</a:t>
            </a:r>
          </a:p>
          <a:p>
            <a:pPr>
              <a:buNone/>
            </a:pPr>
            <a:endParaRPr lang="en-US" dirty="0" smtClean="0"/>
          </a:p>
          <a:p>
            <a:pPr>
              <a:buNone/>
            </a:pPr>
            <a:endParaRPr lang="en-US" dirty="0" smtClean="0"/>
          </a:p>
        </p:txBody>
      </p:sp>
      <p:pic>
        <p:nvPicPr>
          <p:cNvPr id="6" name="Picture 5" descr="RSA_Cropped.pdf"/>
          <p:cNvPicPr>
            <a:picLocks noChangeAspect="1"/>
          </p:cNvPicPr>
          <p:nvPr/>
        </p:nvPicPr>
        <p:blipFill>
          <a:blip r:embed="rId2" cstate="print"/>
          <a:stretch>
            <a:fillRect/>
          </a:stretch>
        </p:blipFill>
        <p:spPr>
          <a:xfrm>
            <a:off x="748847" y="1936237"/>
            <a:ext cx="7772400" cy="46609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ywchoi\Desktop\NSF\images\hp.gif"/>
          <p:cNvPicPr>
            <a:picLocks noChangeAspect="1" noChangeArrowheads="1"/>
          </p:cNvPicPr>
          <p:nvPr/>
        </p:nvPicPr>
        <p:blipFill>
          <a:blip r:embed="rId2" cstate="print"/>
          <a:srcRect/>
          <a:stretch>
            <a:fillRect/>
          </a:stretch>
        </p:blipFill>
        <p:spPr bwMode="auto">
          <a:xfrm>
            <a:off x="762000" y="4648200"/>
            <a:ext cx="904875" cy="581025"/>
          </a:xfrm>
          <a:prstGeom prst="rect">
            <a:avLst/>
          </a:prstGeom>
          <a:noFill/>
        </p:spPr>
      </p:pic>
      <p:pic>
        <p:nvPicPr>
          <p:cNvPr id="1038" name="Picture 14" descr="C:\Users\ywchoi\Desktop\NSF\images\arxan.gif"/>
          <p:cNvPicPr>
            <a:picLocks noChangeAspect="1" noChangeArrowheads="1"/>
          </p:cNvPicPr>
          <p:nvPr/>
        </p:nvPicPr>
        <p:blipFill>
          <a:blip r:embed="rId3" cstate="print"/>
          <a:srcRect/>
          <a:stretch>
            <a:fillRect/>
          </a:stretch>
        </p:blipFill>
        <p:spPr bwMode="auto">
          <a:xfrm>
            <a:off x="7315200" y="2057400"/>
            <a:ext cx="1364270" cy="692150"/>
          </a:xfrm>
          <a:prstGeom prst="rect">
            <a:avLst/>
          </a:prstGeom>
          <a:noFill/>
        </p:spPr>
      </p:pic>
      <p:sp>
        <p:nvSpPr>
          <p:cNvPr id="44" name="Oval 34"/>
          <p:cNvSpPr>
            <a:spLocks noChangeArrowheads="1"/>
          </p:cNvSpPr>
          <p:nvPr/>
        </p:nvSpPr>
        <p:spPr bwMode="gray">
          <a:xfrm rot="2680042">
            <a:off x="4010978" y="3637001"/>
            <a:ext cx="1455486" cy="519351"/>
          </a:xfrm>
          <a:prstGeom prst="ellipse">
            <a:avLst/>
          </a:prstGeom>
          <a:gradFill rotWithShape="1">
            <a:gsLst>
              <a:gs pos="0">
                <a:schemeClr val="accent1"/>
              </a:gs>
              <a:gs pos="100000">
                <a:schemeClr val="accent1">
                  <a:gamma/>
                  <a:shade val="48627"/>
                  <a:invGamma/>
                </a:schemeClr>
              </a:gs>
            </a:gsLst>
            <a:lin ang="2700000" scaled="1"/>
          </a:gradFill>
          <a:ln w="38100" algn="ctr">
            <a:noFill/>
            <a:round/>
            <a:headEnd/>
            <a:tailEnd/>
          </a:ln>
          <a:effectLst/>
        </p:spPr>
        <p:txBody>
          <a:bodyPr wrap="square" anchor="ctr">
            <a:spAutoFit/>
          </a:bodyPr>
          <a:lstStyle/>
          <a:p>
            <a:endParaRPr lang="en-US"/>
          </a:p>
        </p:txBody>
      </p:sp>
      <p:sp>
        <p:nvSpPr>
          <p:cNvPr id="29770" name="Line 74"/>
          <p:cNvSpPr>
            <a:spLocks noChangeShapeType="1"/>
          </p:cNvSpPr>
          <p:nvPr/>
        </p:nvSpPr>
        <p:spPr bwMode="auto">
          <a:xfrm flipV="1">
            <a:off x="5486400" y="2446337"/>
            <a:ext cx="1377950" cy="982663"/>
          </a:xfrm>
          <a:prstGeom prst="line">
            <a:avLst/>
          </a:prstGeom>
          <a:noFill/>
          <a:ln w="9525">
            <a:solidFill>
              <a:schemeClr val="tx1"/>
            </a:solidFill>
            <a:round/>
            <a:headEnd/>
            <a:tailEnd/>
          </a:ln>
          <a:effectLst/>
        </p:spPr>
        <p:txBody>
          <a:bodyPr/>
          <a:lstStyle/>
          <a:p>
            <a:endParaRPr lang="en-US"/>
          </a:p>
        </p:txBody>
      </p:sp>
      <p:sp>
        <p:nvSpPr>
          <p:cNvPr id="29771" name="Line 75"/>
          <p:cNvSpPr>
            <a:spLocks noChangeShapeType="1"/>
          </p:cNvSpPr>
          <p:nvPr/>
        </p:nvSpPr>
        <p:spPr bwMode="auto">
          <a:xfrm>
            <a:off x="2616200" y="2590800"/>
            <a:ext cx="1439862" cy="936625"/>
          </a:xfrm>
          <a:prstGeom prst="line">
            <a:avLst/>
          </a:prstGeom>
          <a:noFill/>
          <a:ln w="9525">
            <a:solidFill>
              <a:schemeClr val="tx1"/>
            </a:solidFill>
            <a:round/>
            <a:headEnd/>
            <a:tailEnd/>
          </a:ln>
          <a:effectLst/>
        </p:spPr>
        <p:txBody>
          <a:bodyPr/>
          <a:lstStyle/>
          <a:p>
            <a:endParaRPr lang="en-US"/>
          </a:p>
        </p:txBody>
      </p:sp>
      <p:sp>
        <p:nvSpPr>
          <p:cNvPr id="29772" name="Line 76"/>
          <p:cNvSpPr>
            <a:spLocks noChangeShapeType="1"/>
          </p:cNvSpPr>
          <p:nvPr/>
        </p:nvSpPr>
        <p:spPr bwMode="auto">
          <a:xfrm flipV="1">
            <a:off x="4705350" y="1798637"/>
            <a:ext cx="0" cy="1439863"/>
          </a:xfrm>
          <a:prstGeom prst="line">
            <a:avLst/>
          </a:prstGeom>
          <a:noFill/>
          <a:ln w="9525">
            <a:solidFill>
              <a:schemeClr val="tx1"/>
            </a:solidFill>
            <a:round/>
            <a:headEnd/>
            <a:tailEnd/>
          </a:ln>
          <a:effectLst/>
        </p:spPr>
        <p:txBody>
          <a:bodyPr/>
          <a:lstStyle/>
          <a:p>
            <a:endParaRPr lang="en-US"/>
          </a:p>
        </p:txBody>
      </p:sp>
      <p:sp>
        <p:nvSpPr>
          <p:cNvPr id="29773" name="Line 77"/>
          <p:cNvSpPr>
            <a:spLocks noChangeShapeType="1"/>
          </p:cNvSpPr>
          <p:nvPr/>
        </p:nvSpPr>
        <p:spPr bwMode="auto">
          <a:xfrm flipV="1">
            <a:off x="2184400" y="4246562"/>
            <a:ext cx="1584325" cy="360363"/>
          </a:xfrm>
          <a:prstGeom prst="line">
            <a:avLst/>
          </a:prstGeom>
          <a:noFill/>
          <a:ln w="9525">
            <a:solidFill>
              <a:schemeClr val="tx1"/>
            </a:solidFill>
            <a:round/>
            <a:headEnd/>
            <a:tailEnd/>
          </a:ln>
          <a:effectLst/>
        </p:spPr>
        <p:txBody>
          <a:bodyPr/>
          <a:lstStyle/>
          <a:p>
            <a:endParaRPr lang="en-US"/>
          </a:p>
        </p:txBody>
      </p:sp>
      <p:sp>
        <p:nvSpPr>
          <p:cNvPr id="29774" name="Line 78"/>
          <p:cNvSpPr>
            <a:spLocks noChangeShapeType="1"/>
          </p:cNvSpPr>
          <p:nvPr/>
        </p:nvSpPr>
        <p:spPr bwMode="auto">
          <a:xfrm flipH="1" flipV="1">
            <a:off x="5029200" y="4572000"/>
            <a:ext cx="1187450" cy="1546225"/>
          </a:xfrm>
          <a:prstGeom prst="line">
            <a:avLst/>
          </a:prstGeom>
          <a:noFill/>
          <a:ln w="9525">
            <a:solidFill>
              <a:schemeClr val="tx1"/>
            </a:solidFill>
            <a:round/>
            <a:headEnd/>
            <a:tailEnd/>
          </a:ln>
          <a:effectLst/>
        </p:spPr>
        <p:txBody>
          <a:bodyPr/>
          <a:lstStyle/>
          <a:p>
            <a:endParaRPr lang="en-US"/>
          </a:p>
        </p:txBody>
      </p:sp>
      <p:sp>
        <p:nvSpPr>
          <p:cNvPr id="29775" name="Line 79"/>
          <p:cNvSpPr>
            <a:spLocks noChangeShapeType="1"/>
          </p:cNvSpPr>
          <p:nvPr/>
        </p:nvSpPr>
        <p:spPr bwMode="auto">
          <a:xfrm flipH="1" flipV="1">
            <a:off x="5497512" y="4102100"/>
            <a:ext cx="1727200" cy="433387"/>
          </a:xfrm>
          <a:prstGeom prst="line">
            <a:avLst/>
          </a:prstGeom>
          <a:noFill/>
          <a:ln w="9525">
            <a:solidFill>
              <a:schemeClr val="tx1"/>
            </a:solidFill>
            <a:round/>
            <a:headEnd/>
            <a:tailEnd/>
          </a:ln>
          <a:effectLst/>
        </p:spPr>
        <p:txBody>
          <a:bodyPr/>
          <a:lstStyle/>
          <a:p>
            <a:endParaRPr lang="en-US"/>
          </a:p>
        </p:txBody>
      </p:sp>
      <p:sp>
        <p:nvSpPr>
          <p:cNvPr id="29769" name="Line 73"/>
          <p:cNvSpPr>
            <a:spLocks noChangeShapeType="1"/>
          </p:cNvSpPr>
          <p:nvPr/>
        </p:nvSpPr>
        <p:spPr bwMode="auto">
          <a:xfrm flipV="1">
            <a:off x="3408362" y="4571999"/>
            <a:ext cx="1011238" cy="1690687"/>
          </a:xfrm>
          <a:prstGeom prst="line">
            <a:avLst/>
          </a:prstGeom>
          <a:noFill/>
          <a:ln w="9525">
            <a:solidFill>
              <a:schemeClr val="tx1"/>
            </a:solidFill>
            <a:round/>
            <a:headEnd/>
            <a:tailEnd/>
          </a:ln>
          <a:effectLst/>
        </p:spPr>
        <p:txBody>
          <a:bodyPr/>
          <a:lstStyle/>
          <a:p>
            <a:endParaRPr lang="en-US"/>
          </a:p>
        </p:txBody>
      </p:sp>
      <p:sp>
        <p:nvSpPr>
          <p:cNvPr id="29706" name="Oval 10"/>
          <p:cNvSpPr>
            <a:spLocks noChangeArrowheads="1"/>
          </p:cNvSpPr>
          <p:nvPr/>
        </p:nvSpPr>
        <p:spPr bwMode="gray">
          <a:xfrm>
            <a:off x="1905000" y="1524000"/>
            <a:ext cx="5513387" cy="5021262"/>
          </a:xfrm>
          <a:prstGeom prst="ellipse">
            <a:avLst/>
          </a:prstGeom>
          <a:noFill/>
          <a:ln w="38100" algn="ctr">
            <a:solidFill>
              <a:schemeClr val="tx1"/>
            </a:solidFill>
            <a:round/>
            <a:headEnd/>
            <a:tailEnd/>
          </a:ln>
          <a:effectLst/>
        </p:spPr>
        <p:txBody>
          <a:bodyPr anchor="ctr">
            <a:spAutoFit/>
          </a:bodyPr>
          <a:lstStyle/>
          <a:p>
            <a:endParaRPr lang="en-US"/>
          </a:p>
        </p:txBody>
      </p:sp>
      <p:sp>
        <p:nvSpPr>
          <p:cNvPr id="29719" name="Text Box 23"/>
          <p:cNvSpPr txBox="1">
            <a:spLocks noChangeArrowheads="1"/>
          </p:cNvSpPr>
          <p:nvPr/>
        </p:nvSpPr>
        <p:spPr bwMode="gray">
          <a:xfrm>
            <a:off x="4267200" y="3505200"/>
            <a:ext cx="1017587" cy="579438"/>
          </a:xfrm>
          <a:prstGeom prst="rect">
            <a:avLst/>
          </a:prstGeom>
          <a:noFill/>
          <a:ln w="9525" algn="ctr">
            <a:noFill/>
            <a:miter lim="800000"/>
            <a:headEnd/>
            <a:tailEnd/>
          </a:ln>
          <a:effectLst>
            <a:prstShdw prst="shdw12" dist="76200" dir="10800000">
              <a:schemeClr val="bg2">
                <a:alpha val="50000"/>
              </a:schemeClr>
            </a:prstShdw>
          </a:effectLst>
        </p:spPr>
        <p:txBody>
          <a:bodyPr wrap="none">
            <a:spAutoFit/>
          </a:bodyPr>
          <a:lstStyle/>
          <a:p>
            <a:pPr algn="ctr" eaLnBrk="0" hangingPunct="0"/>
            <a:r>
              <a:rPr lang="en-US" altLang="ko-KR" sz="3200" b="1" dirty="0">
                <a:solidFill>
                  <a:srgbClr val="FFFFFF"/>
                </a:solidFill>
                <a:ea typeface="Gulim" pitchFamily="34" charset="-127"/>
              </a:rPr>
              <a:t>Title</a:t>
            </a:r>
          </a:p>
        </p:txBody>
      </p:sp>
      <p:sp>
        <p:nvSpPr>
          <p:cNvPr id="29721" name="Oval 25"/>
          <p:cNvSpPr>
            <a:spLocks noChangeArrowheads="1"/>
          </p:cNvSpPr>
          <p:nvPr/>
        </p:nvSpPr>
        <p:spPr bwMode="gray">
          <a:xfrm>
            <a:off x="2230437" y="2309812"/>
            <a:ext cx="528638" cy="484188"/>
          </a:xfrm>
          <a:prstGeom prst="ellipse">
            <a:avLst/>
          </a:prstGeom>
          <a:gradFill rotWithShape="1">
            <a:gsLst>
              <a:gs pos="0">
                <a:schemeClr val="accent1"/>
              </a:gs>
              <a:gs pos="100000">
                <a:schemeClr val="accent1">
                  <a:gamma/>
                  <a:shade val="54510"/>
                  <a:invGamma/>
                </a:schemeClr>
              </a:gs>
            </a:gsLst>
            <a:path path="shape">
              <a:fillToRect l="50000" t="50000" r="50000" b="50000"/>
            </a:path>
          </a:gradFill>
          <a:ln w="0" algn="ctr">
            <a:noFill/>
            <a:round/>
            <a:headEnd/>
            <a:tailEnd/>
          </a:ln>
          <a:effectLst/>
        </p:spPr>
        <p:txBody>
          <a:bodyPr wrap="none" anchor="ctr"/>
          <a:lstStyle/>
          <a:p>
            <a:endParaRPr lang="en-US"/>
          </a:p>
        </p:txBody>
      </p:sp>
      <p:sp>
        <p:nvSpPr>
          <p:cNvPr id="29722" name="Oval 26"/>
          <p:cNvSpPr>
            <a:spLocks noChangeArrowheads="1"/>
          </p:cNvSpPr>
          <p:nvPr/>
        </p:nvSpPr>
        <p:spPr bwMode="gray">
          <a:xfrm>
            <a:off x="6607175" y="2230437"/>
            <a:ext cx="528637" cy="484188"/>
          </a:xfrm>
          <a:prstGeom prst="ellipse">
            <a:avLst/>
          </a:prstGeom>
          <a:gradFill rotWithShape="1">
            <a:gsLst>
              <a:gs pos="0">
                <a:schemeClr val="accent1"/>
              </a:gs>
              <a:gs pos="100000">
                <a:schemeClr val="accent1">
                  <a:gamma/>
                  <a:shade val="54510"/>
                  <a:invGamma/>
                </a:schemeClr>
              </a:gs>
            </a:gsLst>
            <a:path path="shape">
              <a:fillToRect l="50000" t="50000" r="50000" b="50000"/>
            </a:path>
          </a:gradFill>
          <a:ln w="0" algn="ctr">
            <a:noFill/>
            <a:round/>
            <a:headEnd/>
            <a:tailEnd/>
          </a:ln>
          <a:effectLst/>
        </p:spPr>
        <p:txBody>
          <a:bodyPr wrap="none" anchor="ctr"/>
          <a:lstStyle/>
          <a:p>
            <a:endParaRPr lang="en-US"/>
          </a:p>
        </p:txBody>
      </p:sp>
      <p:sp>
        <p:nvSpPr>
          <p:cNvPr id="29723" name="Oval 27"/>
          <p:cNvSpPr>
            <a:spLocks noChangeArrowheads="1"/>
          </p:cNvSpPr>
          <p:nvPr/>
        </p:nvSpPr>
        <p:spPr bwMode="gray">
          <a:xfrm>
            <a:off x="7092950" y="4351337"/>
            <a:ext cx="528637" cy="484188"/>
          </a:xfrm>
          <a:prstGeom prst="ellipse">
            <a:avLst/>
          </a:prstGeom>
          <a:gradFill rotWithShape="1">
            <a:gsLst>
              <a:gs pos="0">
                <a:schemeClr val="accent1"/>
              </a:gs>
              <a:gs pos="100000">
                <a:schemeClr val="accent1">
                  <a:gamma/>
                  <a:shade val="54510"/>
                  <a:invGamma/>
                </a:schemeClr>
              </a:gs>
            </a:gsLst>
            <a:path path="shape">
              <a:fillToRect l="50000" t="50000" r="50000" b="50000"/>
            </a:path>
          </a:gradFill>
          <a:ln w="0" algn="ctr">
            <a:noFill/>
            <a:round/>
            <a:headEnd/>
            <a:tailEnd/>
          </a:ln>
          <a:effectLst/>
        </p:spPr>
        <p:txBody>
          <a:bodyPr wrap="none" anchor="ctr"/>
          <a:lstStyle/>
          <a:p>
            <a:endParaRPr lang="en-US"/>
          </a:p>
        </p:txBody>
      </p:sp>
      <p:sp>
        <p:nvSpPr>
          <p:cNvPr id="29724" name="Oval 28"/>
          <p:cNvSpPr>
            <a:spLocks noChangeArrowheads="1"/>
          </p:cNvSpPr>
          <p:nvPr/>
        </p:nvSpPr>
        <p:spPr bwMode="gray">
          <a:xfrm>
            <a:off x="5957887" y="5843587"/>
            <a:ext cx="528638" cy="484188"/>
          </a:xfrm>
          <a:prstGeom prst="ellipse">
            <a:avLst/>
          </a:prstGeom>
          <a:gradFill rotWithShape="1">
            <a:gsLst>
              <a:gs pos="0">
                <a:schemeClr val="accent1"/>
              </a:gs>
              <a:gs pos="100000">
                <a:schemeClr val="accent1">
                  <a:gamma/>
                  <a:shade val="54510"/>
                  <a:invGamma/>
                </a:schemeClr>
              </a:gs>
            </a:gsLst>
            <a:path path="shape">
              <a:fillToRect l="50000" t="50000" r="50000" b="50000"/>
            </a:path>
          </a:gradFill>
          <a:ln w="0" algn="ctr">
            <a:noFill/>
            <a:round/>
            <a:headEnd/>
            <a:tailEnd/>
          </a:ln>
          <a:effectLst/>
        </p:spPr>
        <p:txBody>
          <a:bodyPr wrap="none" anchor="ctr"/>
          <a:lstStyle/>
          <a:p>
            <a:endParaRPr lang="en-US"/>
          </a:p>
        </p:txBody>
      </p:sp>
      <p:sp>
        <p:nvSpPr>
          <p:cNvPr id="29725" name="Oval 29"/>
          <p:cNvSpPr>
            <a:spLocks noChangeArrowheads="1"/>
          </p:cNvSpPr>
          <p:nvPr/>
        </p:nvSpPr>
        <p:spPr bwMode="gray">
          <a:xfrm>
            <a:off x="3192462" y="6046787"/>
            <a:ext cx="530225" cy="482600"/>
          </a:xfrm>
          <a:prstGeom prst="ellipse">
            <a:avLst/>
          </a:prstGeom>
          <a:gradFill rotWithShape="1">
            <a:gsLst>
              <a:gs pos="0">
                <a:schemeClr val="accent1"/>
              </a:gs>
              <a:gs pos="100000">
                <a:schemeClr val="accent1">
                  <a:gamma/>
                  <a:shade val="54510"/>
                  <a:invGamma/>
                </a:schemeClr>
              </a:gs>
            </a:gsLst>
            <a:path path="shape">
              <a:fillToRect l="50000" t="50000" r="50000" b="50000"/>
            </a:path>
          </a:gradFill>
          <a:ln w="0" algn="ctr">
            <a:noFill/>
            <a:round/>
            <a:headEnd/>
            <a:tailEnd/>
          </a:ln>
          <a:effectLst/>
        </p:spPr>
        <p:txBody>
          <a:bodyPr wrap="none" anchor="ctr"/>
          <a:lstStyle/>
          <a:p>
            <a:endParaRPr lang="en-US"/>
          </a:p>
        </p:txBody>
      </p:sp>
      <p:sp>
        <p:nvSpPr>
          <p:cNvPr id="29727" name="Oval 31"/>
          <p:cNvSpPr>
            <a:spLocks noChangeArrowheads="1"/>
          </p:cNvSpPr>
          <p:nvPr/>
        </p:nvSpPr>
        <p:spPr bwMode="gray">
          <a:xfrm rot="19552820">
            <a:off x="3926686" y="3644148"/>
            <a:ext cx="1560517" cy="519351"/>
          </a:xfrm>
          <a:prstGeom prst="ellipse">
            <a:avLst/>
          </a:prstGeom>
          <a:gradFill rotWithShape="1">
            <a:gsLst>
              <a:gs pos="0">
                <a:schemeClr val="accent1">
                  <a:gamma/>
                  <a:tint val="0"/>
                  <a:invGamma/>
                </a:schemeClr>
              </a:gs>
              <a:gs pos="50000">
                <a:schemeClr val="accent1"/>
              </a:gs>
              <a:gs pos="100000">
                <a:schemeClr val="accent1">
                  <a:gamma/>
                  <a:tint val="0"/>
                  <a:invGamma/>
                </a:schemeClr>
              </a:gs>
            </a:gsLst>
            <a:lin ang="2700000" scaled="1"/>
          </a:gradFill>
          <a:ln w="38100" algn="ctr">
            <a:noFill/>
            <a:round/>
            <a:headEnd/>
            <a:tailEnd/>
          </a:ln>
          <a:effectLst/>
        </p:spPr>
        <p:txBody>
          <a:bodyPr wrap="square" anchor="ctr">
            <a:spAutoFit/>
          </a:bodyPr>
          <a:lstStyle/>
          <a:p>
            <a:endParaRPr lang="en-US"/>
          </a:p>
        </p:txBody>
      </p:sp>
      <p:sp>
        <p:nvSpPr>
          <p:cNvPr id="29728" name="Oval 32"/>
          <p:cNvSpPr>
            <a:spLocks noChangeArrowheads="1"/>
          </p:cNvSpPr>
          <p:nvPr/>
        </p:nvSpPr>
        <p:spPr bwMode="gray">
          <a:xfrm>
            <a:off x="3981483" y="3612099"/>
            <a:ext cx="1599804" cy="519351"/>
          </a:xfrm>
          <a:prstGeom prst="ellipse">
            <a:avLst/>
          </a:prstGeom>
          <a:gradFill rotWithShape="1">
            <a:gsLst>
              <a:gs pos="0">
                <a:schemeClr val="accent1">
                  <a:gamma/>
                  <a:shade val="0"/>
                  <a:invGamma/>
                </a:schemeClr>
              </a:gs>
              <a:gs pos="100000">
                <a:schemeClr val="accent1"/>
              </a:gs>
            </a:gsLst>
            <a:lin ang="2700000" scaled="1"/>
          </a:gradFill>
          <a:ln w="38100" algn="ctr">
            <a:noFill/>
            <a:round/>
            <a:headEnd/>
            <a:tailEnd/>
          </a:ln>
          <a:effectLst/>
        </p:spPr>
        <p:txBody>
          <a:bodyPr wrap="square" anchor="ctr">
            <a:spAutoFit/>
          </a:bodyPr>
          <a:lstStyle/>
          <a:p>
            <a:endParaRPr lang="en-US"/>
          </a:p>
        </p:txBody>
      </p:sp>
      <p:sp>
        <p:nvSpPr>
          <p:cNvPr id="29730" name="Oval 34"/>
          <p:cNvSpPr>
            <a:spLocks noChangeArrowheads="1"/>
          </p:cNvSpPr>
          <p:nvPr/>
        </p:nvSpPr>
        <p:spPr bwMode="gray">
          <a:xfrm>
            <a:off x="4349628" y="3603657"/>
            <a:ext cx="839658" cy="519351"/>
          </a:xfrm>
          <a:prstGeom prst="ellipse">
            <a:avLst/>
          </a:prstGeom>
          <a:gradFill rotWithShape="1">
            <a:gsLst>
              <a:gs pos="0">
                <a:schemeClr val="accent1"/>
              </a:gs>
              <a:gs pos="100000">
                <a:schemeClr val="accent1">
                  <a:gamma/>
                  <a:shade val="48627"/>
                  <a:invGamma/>
                </a:schemeClr>
              </a:gs>
            </a:gsLst>
            <a:lin ang="2700000" scaled="1"/>
          </a:gradFill>
          <a:ln w="38100" algn="ctr">
            <a:noFill/>
            <a:round/>
            <a:headEnd/>
            <a:tailEnd/>
          </a:ln>
          <a:effectLst/>
        </p:spPr>
        <p:txBody>
          <a:bodyPr wrap="square" anchor="ctr">
            <a:spAutoFit/>
          </a:bodyPr>
          <a:lstStyle/>
          <a:p>
            <a:endParaRPr lang="en-US"/>
          </a:p>
        </p:txBody>
      </p:sp>
      <p:sp>
        <p:nvSpPr>
          <p:cNvPr id="29732" name="Text Box 36"/>
          <p:cNvSpPr txBox="1">
            <a:spLocks noChangeArrowheads="1"/>
          </p:cNvSpPr>
          <p:nvPr/>
        </p:nvSpPr>
        <p:spPr bwMode="gray">
          <a:xfrm>
            <a:off x="4343400" y="3657600"/>
            <a:ext cx="796722" cy="461665"/>
          </a:xfrm>
          <a:prstGeom prst="rect">
            <a:avLst/>
          </a:prstGeom>
          <a:noFill/>
          <a:ln w="9525" algn="ctr">
            <a:noFill/>
            <a:miter lim="800000"/>
            <a:headEnd/>
            <a:tailEnd/>
          </a:ln>
          <a:effectLst/>
        </p:spPr>
        <p:txBody>
          <a:bodyPr wrap="square">
            <a:spAutoFit/>
          </a:bodyPr>
          <a:lstStyle/>
          <a:p>
            <a:pPr algn="ctr" eaLnBrk="0" hangingPunct="0"/>
            <a:r>
              <a:rPr lang="en-US" altLang="ko-KR" sz="2400" b="1" dirty="0">
                <a:solidFill>
                  <a:srgbClr val="FFFFFF"/>
                </a:solidFill>
                <a:ea typeface="Gulim" pitchFamily="34" charset="-127"/>
              </a:rPr>
              <a:t>SOI</a:t>
            </a:r>
          </a:p>
        </p:txBody>
      </p:sp>
      <p:sp>
        <p:nvSpPr>
          <p:cNvPr id="29740" name="Oval 44"/>
          <p:cNvSpPr>
            <a:spLocks noChangeArrowheads="1"/>
          </p:cNvSpPr>
          <p:nvPr/>
        </p:nvSpPr>
        <p:spPr bwMode="gray">
          <a:xfrm>
            <a:off x="4416425" y="1366837"/>
            <a:ext cx="530225" cy="482600"/>
          </a:xfrm>
          <a:prstGeom prst="ellipse">
            <a:avLst/>
          </a:prstGeom>
          <a:gradFill rotWithShape="1">
            <a:gsLst>
              <a:gs pos="0">
                <a:schemeClr val="accent1"/>
              </a:gs>
              <a:gs pos="100000">
                <a:schemeClr val="accent1">
                  <a:gamma/>
                  <a:shade val="54510"/>
                  <a:invGamma/>
                </a:schemeClr>
              </a:gs>
            </a:gsLst>
            <a:path path="shape">
              <a:fillToRect l="50000" t="50000" r="50000" b="50000"/>
            </a:path>
          </a:gradFill>
          <a:ln w="0" algn="ctr">
            <a:noFill/>
            <a:round/>
            <a:headEnd/>
            <a:tailEnd/>
          </a:ln>
          <a:effectLst/>
        </p:spPr>
        <p:txBody>
          <a:bodyPr wrap="none" anchor="ctr"/>
          <a:lstStyle/>
          <a:p>
            <a:endParaRPr lang="en-US"/>
          </a:p>
        </p:txBody>
      </p:sp>
      <p:sp>
        <p:nvSpPr>
          <p:cNvPr id="29741" name="Oval 45"/>
          <p:cNvSpPr>
            <a:spLocks noChangeArrowheads="1"/>
          </p:cNvSpPr>
          <p:nvPr/>
        </p:nvSpPr>
        <p:spPr bwMode="gray">
          <a:xfrm>
            <a:off x="1824037" y="4429125"/>
            <a:ext cx="528638" cy="484187"/>
          </a:xfrm>
          <a:prstGeom prst="ellipse">
            <a:avLst/>
          </a:prstGeom>
          <a:gradFill rotWithShape="1">
            <a:gsLst>
              <a:gs pos="0">
                <a:schemeClr val="accent1"/>
              </a:gs>
              <a:gs pos="100000">
                <a:schemeClr val="accent1">
                  <a:gamma/>
                  <a:shade val="54510"/>
                  <a:invGamma/>
                </a:schemeClr>
              </a:gs>
            </a:gsLst>
            <a:path path="shape">
              <a:fillToRect l="50000" t="50000" r="50000" b="50000"/>
            </a:path>
          </a:gradFill>
          <a:ln w="0" algn="ctr">
            <a:noFill/>
            <a:round/>
            <a:headEnd/>
            <a:tailEnd/>
          </a:ln>
          <a:effectLst/>
        </p:spPr>
        <p:txBody>
          <a:bodyPr wrap="none" anchor="ctr"/>
          <a:lstStyle/>
          <a:p>
            <a:endParaRPr lang="en-US"/>
          </a:p>
        </p:txBody>
      </p:sp>
      <p:sp>
        <p:nvSpPr>
          <p:cNvPr id="29757" name="Text Box 61"/>
          <p:cNvSpPr txBox="1">
            <a:spLocks noChangeArrowheads="1"/>
          </p:cNvSpPr>
          <p:nvPr/>
        </p:nvSpPr>
        <p:spPr bwMode="gray">
          <a:xfrm>
            <a:off x="990600" y="5638800"/>
            <a:ext cx="1439863" cy="517525"/>
          </a:xfrm>
          <a:prstGeom prst="rect">
            <a:avLst/>
          </a:prstGeom>
          <a:noFill/>
          <a:ln w="9525" algn="ctr">
            <a:noFill/>
            <a:miter lim="800000"/>
            <a:headEnd/>
            <a:tailEnd/>
          </a:ln>
          <a:effectLst>
            <a:prstShdw prst="shdw12" dist="76200" dir="10800000">
              <a:schemeClr val="bg2">
                <a:alpha val="50000"/>
              </a:schemeClr>
            </a:prstShdw>
          </a:effectLst>
        </p:spPr>
        <p:txBody>
          <a:bodyPr>
            <a:spAutoFit/>
          </a:bodyPr>
          <a:lstStyle/>
          <a:p>
            <a:pPr algn="ctr" eaLnBrk="0" hangingPunct="0"/>
            <a:r>
              <a:rPr lang="en-US" altLang="ko-KR" sz="1400" b="1" dirty="0">
                <a:solidFill>
                  <a:srgbClr val="006699"/>
                </a:solidFill>
                <a:latin typeface="Verdana" pitchFamily="34" charset="0"/>
                <a:ea typeface="Gulim" pitchFamily="34" charset="-127"/>
              </a:rPr>
              <a:t>National Labs</a:t>
            </a:r>
          </a:p>
        </p:txBody>
      </p:sp>
      <p:sp>
        <p:nvSpPr>
          <p:cNvPr id="29714" name="Text Box 18"/>
          <p:cNvSpPr txBox="1">
            <a:spLocks noChangeArrowheads="1"/>
          </p:cNvSpPr>
          <p:nvPr/>
        </p:nvSpPr>
        <p:spPr bwMode="gray">
          <a:xfrm>
            <a:off x="2976562" y="2085975"/>
            <a:ext cx="1582738" cy="830997"/>
          </a:xfrm>
          <a:prstGeom prst="rect">
            <a:avLst/>
          </a:prstGeom>
          <a:noFill/>
          <a:ln w="9525" algn="ctr">
            <a:noFill/>
            <a:miter lim="800000"/>
            <a:headEnd/>
            <a:tailEnd/>
          </a:ln>
          <a:effectLst>
            <a:prstShdw prst="shdw12" dist="76200" dir="10800000">
              <a:schemeClr val="bg2">
                <a:alpha val="50000"/>
              </a:schemeClr>
            </a:prstShdw>
          </a:effectLst>
        </p:spPr>
        <p:txBody>
          <a:bodyPr>
            <a:spAutoFit/>
          </a:bodyPr>
          <a:lstStyle/>
          <a:p>
            <a:pPr algn="ctr" eaLnBrk="0" hangingPunct="0"/>
            <a:r>
              <a:rPr lang="en-US" altLang="ko-KR" sz="1200" b="1" dirty="0" smtClean="0">
                <a:solidFill>
                  <a:srgbClr val="5A726A"/>
                </a:solidFill>
                <a:latin typeface="Verdana" pitchFamily="34" charset="0"/>
                <a:ea typeface="Gulim" pitchFamily="34" charset="-127"/>
              </a:rPr>
              <a:t>Mailbox/RFC: </a:t>
            </a:r>
            <a:r>
              <a:rPr lang="en-US" altLang="ko-KR" sz="1200" b="1" dirty="0">
                <a:solidFill>
                  <a:srgbClr val="5A726A"/>
                </a:solidFill>
                <a:latin typeface="Verdana" pitchFamily="34" charset="0"/>
                <a:ea typeface="Gulim" pitchFamily="34" charset="-127"/>
              </a:rPr>
              <a:t>Applications, Problems, &amp; Solution Paths</a:t>
            </a:r>
          </a:p>
        </p:txBody>
      </p:sp>
      <p:sp>
        <p:nvSpPr>
          <p:cNvPr id="29743" name="Text Box 47"/>
          <p:cNvSpPr txBox="1">
            <a:spLocks noChangeArrowheads="1"/>
          </p:cNvSpPr>
          <p:nvPr/>
        </p:nvSpPr>
        <p:spPr bwMode="gray">
          <a:xfrm>
            <a:off x="4848225" y="2230437"/>
            <a:ext cx="1439862" cy="457200"/>
          </a:xfrm>
          <a:prstGeom prst="rect">
            <a:avLst/>
          </a:prstGeom>
          <a:noFill/>
          <a:ln w="9525" algn="ctr">
            <a:noFill/>
            <a:miter lim="800000"/>
            <a:headEnd/>
            <a:tailEnd/>
          </a:ln>
          <a:effectLst>
            <a:prstShdw prst="shdw12" dist="76200" dir="10800000">
              <a:schemeClr val="bg2">
                <a:alpha val="50000"/>
              </a:schemeClr>
            </a:prstShdw>
          </a:effectLst>
        </p:spPr>
        <p:txBody>
          <a:bodyPr>
            <a:spAutoFit/>
          </a:bodyPr>
          <a:lstStyle/>
          <a:p>
            <a:pPr algn="ctr" eaLnBrk="0" hangingPunct="0"/>
            <a:r>
              <a:rPr lang="en-US" altLang="ko-KR" sz="1200" b="1" dirty="0">
                <a:solidFill>
                  <a:srgbClr val="5A726A"/>
                </a:solidFill>
                <a:latin typeface="Verdana" pitchFamily="34" charset="0"/>
                <a:ea typeface="Gulim" pitchFamily="34" charset="-127"/>
              </a:rPr>
              <a:t>Advisory Board</a:t>
            </a:r>
          </a:p>
        </p:txBody>
      </p:sp>
      <p:sp>
        <p:nvSpPr>
          <p:cNvPr id="29744" name="Text Box 48"/>
          <p:cNvSpPr txBox="1">
            <a:spLocks noChangeArrowheads="1"/>
          </p:cNvSpPr>
          <p:nvPr/>
        </p:nvSpPr>
        <p:spPr bwMode="gray">
          <a:xfrm>
            <a:off x="5424487" y="3382962"/>
            <a:ext cx="2159000" cy="646331"/>
          </a:xfrm>
          <a:prstGeom prst="rect">
            <a:avLst/>
          </a:prstGeom>
          <a:noFill/>
          <a:ln w="9525" algn="ctr">
            <a:noFill/>
            <a:miter lim="800000"/>
            <a:headEnd/>
            <a:tailEnd/>
          </a:ln>
          <a:effectLst>
            <a:prstShdw prst="shdw12" dist="76200" dir="10800000">
              <a:schemeClr val="bg2">
                <a:alpha val="50000"/>
              </a:schemeClr>
            </a:prstShdw>
          </a:effectLst>
        </p:spPr>
        <p:txBody>
          <a:bodyPr>
            <a:spAutoFit/>
          </a:bodyPr>
          <a:lstStyle/>
          <a:p>
            <a:pPr algn="ctr" eaLnBrk="0" hangingPunct="0"/>
            <a:r>
              <a:rPr lang="en-US" altLang="ko-KR" sz="1200" b="1">
                <a:solidFill>
                  <a:srgbClr val="5A726A"/>
                </a:solidFill>
                <a:latin typeface="Verdana" pitchFamily="34" charset="0"/>
                <a:ea typeface="Gulim" pitchFamily="34" charset="-127"/>
              </a:rPr>
              <a:t>Focused Co-op/ Internship </a:t>
            </a:r>
          </a:p>
          <a:p>
            <a:pPr algn="ctr" eaLnBrk="0" hangingPunct="0"/>
            <a:r>
              <a:rPr lang="en-US" altLang="ko-KR" sz="1200" b="1">
                <a:solidFill>
                  <a:srgbClr val="5A726A"/>
                </a:solidFill>
                <a:latin typeface="Verdana" pitchFamily="34" charset="0"/>
                <a:ea typeface="Gulim" pitchFamily="34" charset="-127"/>
              </a:rPr>
              <a:t>Program</a:t>
            </a:r>
          </a:p>
        </p:txBody>
      </p:sp>
      <p:sp>
        <p:nvSpPr>
          <p:cNvPr id="29745" name="Text Box 49"/>
          <p:cNvSpPr txBox="1">
            <a:spLocks noChangeArrowheads="1"/>
          </p:cNvSpPr>
          <p:nvPr/>
        </p:nvSpPr>
        <p:spPr bwMode="gray">
          <a:xfrm>
            <a:off x="5567362" y="4606925"/>
            <a:ext cx="1439863" cy="646331"/>
          </a:xfrm>
          <a:prstGeom prst="rect">
            <a:avLst/>
          </a:prstGeom>
          <a:noFill/>
          <a:ln w="9525" algn="ctr">
            <a:noFill/>
            <a:miter lim="800000"/>
            <a:headEnd/>
            <a:tailEnd/>
          </a:ln>
          <a:effectLst>
            <a:prstShdw prst="shdw12" dist="76200" dir="10800000">
              <a:schemeClr val="bg2">
                <a:alpha val="50000"/>
              </a:schemeClr>
            </a:prstShdw>
          </a:effectLst>
        </p:spPr>
        <p:txBody>
          <a:bodyPr>
            <a:spAutoFit/>
          </a:bodyPr>
          <a:lstStyle/>
          <a:p>
            <a:pPr algn="ctr" eaLnBrk="0" hangingPunct="0"/>
            <a:r>
              <a:rPr lang="en-US" altLang="ko-KR" sz="1200" b="1">
                <a:solidFill>
                  <a:srgbClr val="5A726A"/>
                </a:solidFill>
                <a:latin typeface="Verdana" pitchFamily="34" charset="0"/>
                <a:ea typeface="Gulim" pitchFamily="34" charset="-127"/>
              </a:rPr>
              <a:t>Scholar Exchange Program</a:t>
            </a:r>
          </a:p>
        </p:txBody>
      </p:sp>
      <p:sp>
        <p:nvSpPr>
          <p:cNvPr id="29746" name="Text Box 50"/>
          <p:cNvSpPr txBox="1">
            <a:spLocks noChangeArrowheads="1"/>
          </p:cNvSpPr>
          <p:nvPr/>
        </p:nvSpPr>
        <p:spPr bwMode="gray">
          <a:xfrm>
            <a:off x="4271962" y="5470525"/>
            <a:ext cx="1439863" cy="457200"/>
          </a:xfrm>
          <a:prstGeom prst="rect">
            <a:avLst/>
          </a:prstGeom>
          <a:noFill/>
          <a:ln w="9525" algn="ctr">
            <a:noFill/>
            <a:miter lim="800000"/>
            <a:headEnd/>
            <a:tailEnd/>
          </a:ln>
          <a:effectLst>
            <a:prstShdw prst="shdw12" dist="76200" dir="10800000">
              <a:schemeClr val="bg2">
                <a:alpha val="50000"/>
              </a:schemeClr>
            </a:prstShdw>
          </a:effectLst>
        </p:spPr>
        <p:txBody>
          <a:bodyPr>
            <a:spAutoFit/>
          </a:bodyPr>
          <a:lstStyle/>
          <a:p>
            <a:pPr algn="ctr" eaLnBrk="0" hangingPunct="0"/>
            <a:r>
              <a:rPr lang="en-US" altLang="ko-KR" sz="1200" b="1" dirty="0">
                <a:solidFill>
                  <a:srgbClr val="5A726A"/>
                </a:solidFill>
                <a:latin typeface="Verdana" pitchFamily="34" charset="0"/>
                <a:ea typeface="Gulim" pitchFamily="34" charset="-127"/>
              </a:rPr>
              <a:t>Meetings &amp; Conferences</a:t>
            </a:r>
          </a:p>
        </p:txBody>
      </p:sp>
      <p:sp>
        <p:nvSpPr>
          <p:cNvPr id="29747" name="Text Box 51"/>
          <p:cNvSpPr txBox="1">
            <a:spLocks noChangeArrowheads="1"/>
          </p:cNvSpPr>
          <p:nvPr/>
        </p:nvSpPr>
        <p:spPr bwMode="gray">
          <a:xfrm>
            <a:off x="2255837" y="4895850"/>
            <a:ext cx="1728788" cy="457200"/>
          </a:xfrm>
          <a:prstGeom prst="rect">
            <a:avLst/>
          </a:prstGeom>
          <a:noFill/>
          <a:ln w="9525" algn="ctr">
            <a:noFill/>
            <a:miter lim="800000"/>
            <a:headEnd/>
            <a:tailEnd/>
          </a:ln>
          <a:effectLst>
            <a:prstShdw prst="shdw12" dist="76200" dir="10800000">
              <a:schemeClr val="bg2">
                <a:alpha val="50000"/>
              </a:schemeClr>
            </a:prstShdw>
          </a:effectLst>
        </p:spPr>
        <p:txBody>
          <a:bodyPr>
            <a:spAutoFit/>
          </a:bodyPr>
          <a:lstStyle/>
          <a:p>
            <a:pPr algn="ctr" eaLnBrk="0" hangingPunct="0"/>
            <a:r>
              <a:rPr lang="en-US" altLang="ko-KR" sz="1200" b="1">
                <a:solidFill>
                  <a:srgbClr val="5A726A"/>
                </a:solidFill>
                <a:latin typeface="Verdana" pitchFamily="34" charset="0"/>
                <a:ea typeface="Gulim" pitchFamily="34" charset="-127"/>
              </a:rPr>
              <a:t>Research Communications</a:t>
            </a:r>
          </a:p>
        </p:txBody>
      </p:sp>
      <p:sp>
        <p:nvSpPr>
          <p:cNvPr id="29748" name="Text Box 52"/>
          <p:cNvSpPr txBox="1">
            <a:spLocks noChangeArrowheads="1"/>
          </p:cNvSpPr>
          <p:nvPr/>
        </p:nvSpPr>
        <p:spPr bwMode="gray">
          <a:xfrm>
            <a:off x="2039937" y="3454400"/>
            <a:ext cx="1439863" cy="457200"/>
          </a:xfrm>
          <a:prstGeom prst="rect">
            <a:avLst/>
          </a:prstGeom>
          <a:noFill/>
          <a:ln w="9525" algn="ctr">
            <a:noFill/>
            <a:miter lim="800000"/>
            <a:headEnd/>
            <a:tailEnd/>
          </a:ln>
          <a:effectLst>
            <a:prstShdw prst="shdw12" dist="76200" dir="10800000">
              <a:schemeClr val="bg2">
                <a:alpha val="50000"/>
              </a:schemeClr>
            </a:prstShdw>
          </a:effectLst>
        </p:spPr>
        <p:txBody>
          <a:bodyPr>
            <a:spAutoFit/>
          </a:bodyPr>
          <a:lstStyle/>
          <a:p>
            <a:pPr algn="ctr" eaLnBrk="0" hangingPunct="0"/>
            <a:r>
              <a:rPr lang="en-US" altLang="ko-KR" sz="1200" b="1" dirty="0">
                <a:solidFill>
                  <a:srgbClr val="5A726A"/>
                </a:solidFill>
                <a:latin typeface="Verdana" pitchFamily="34" charset="0"/>
                <a:ea typeface="Gulim" pitchFamily="34" charset="-127"/>
              </a:rPr>
              <a:t>Affiliates Workshop</a:t>
            </a:r>
          </a:p>
        </p:txBody>
      </p:sp>
      <p:sp>
        <p:nvSpPr>
          <p:cNvPr id="43" name="Title 1"/>
          <p:cNvSpPr>
            <a:spLocks noGrp="1"/>
          </p:cNvSpPr>
          <p:nvPr>
            <p:ph type="title"/>
          </p:nvPr>
        </p:nvSpPr>
        <p:spPr>
          <a:xfrm>
            <a:off x="685800" y="609600"/>
            <a:ext cx="8229600" cy="762000"/>
          </a:xfrm>
        </p:spPr>
        <p:txBody>
          <a:bodyPr>
            <a:normAutofit/>
          </a:bodyPr>
          <a:lstStyle/>
          <a:p>
            <a:r>
              <a:rPr lang="en-US" sz="3200" dirty="0" smtClean="0"/>
              <a:t>Target:  Industry Affiliates</a:t>
            </a:r>
            <a:endParaRPr lang="en-US" sz="3200" dirty="0"/>
          </a:p>
        </p:txBody>
      </p:sp>
      <p:pic>
        <p:nvPicPr>
          <p:cNvPr id="1032" name="Picture 8" descr="C:\Users\ywchoi\Desktop\NSF\images\bell lab.gif"/>
          <p:cNvPicPr>
            <a:picLocks noChangeAspect="1" noChangeArrowheads="1"/>
          </p:cNvPicPr>
          <p:nvPr/>
        </p:nvPicPr>
        <p:blipFill>
          <a:blip r:embed="rId4" cstate="print"/>
          <a:srcRect/>
          <a:stretch>
            <a:fillRect/>
          </a:stretch>
        </p:blipFill>
        <p:spPr bwMode="auto">
          <a:xfrm>
            <a:off x="7562850" y="3314700"/>
            <a:ext cx="1352550" cy="647700"/>
          </a:xfrm>
          <a:prstGeom prst="rect">
            <a:avLst/>
          </a:prstGeom>
          <a:noFill/>
        </p:spPr>
      </p:pic>
      <p:pic>
        <p:nvPicPr>
          <p:cNvPr id="1035" name="Picture 11" descr="C:\Users\ywchoi\Desktop\NSF\images\nec3.gif"/>
          <p:cNvPicPr>
            <a:picLocks noChangeAspect="1" noChangeArrowheads="1"/>
          </p:cNvPicPr>
          <p:nvPr/>
        </p:nvPicPr>
        <p:blipFill>
          <a:blip r:embed="rId5" cstate="print"/>
          <a:srcRect/>
          <a:stretch>
            <a:fillRect/>
          </a:stretch>
        </p:blipFill>
        <p:spPr bwMode="auto">
          <a:xfrm>
            <a:off x="7620000" y="4876800"/>
            <a:ext cx="1019591" cy="288035"/>
          </a:xfrm>
          <a:prstGeom prst="rect">
            <a:avLst/>
          </a:prstGeom>
          <a:noFill/>
        </p:spPr>
      </p:pic>
      <p:pic>
        <p:nvPicPr>
          <p:cNvPr id="1036" name="Picture 12" descr="C:\Users\ywchoi\Desktop\NSF\images\yahoo.gif"/>
          <p:cNvPicPr>
            <a:picLocks noChangeAspect="1" noChangeArrowheads="1"/>
          </p:cNvPicPr>
          <p:nvPr/>
        </p:nvPicPr>
        <p:blipFill>
          <a:blip r:embed="rId6" cstate="print"/>
          <a:srcRect/>
          <a:stretch>
            <a:fillRect/>
          </a:stretch>
        </p:blipFill>
        <p:spPr bwMode="auto">
          <a:xfrm>
            <a:off x="6629400" y="5943600"/>
            <a:ext cx="1481408" cy="280480"/>
          </a:xfrm>
          <a:prstGeom prst="rect">
            <a:avLst/>
          </a:prstGeom>
          <a:noFill/>
        </p:spPr>
      </p:pic>
      <p:pic>
        <p:nvPicPr>
          <p:cNvPr id="1039" name="Picture 15" descr="C:\Users\ywchoi\Desktop\NSF\images\configuresoft.gif"/>
          <p:cNvPicPr>
            <a:picLocks noChangeAspect="1" noChangeArrowheads="1"/>
          </p:cNvPicPr>
          <p:nvPr/>
        </p:nvPicPr>
        <p:blipFill>
          <a:blip r:embed="rId7" cstate="print"/>
          <a:srcRect/>
          <a:stretch>
            <a:fillRect/>
          </a:stretch>
        </p:blipFill>
        <p:spPr bwMode="auto">
          <a:xfrm>
            <a:off x="1510145" y="6429227"/>
            <a:ext cx="1676221" cy="331788"/>
          </a:xfrm>
          <a:prstGeom prst="rect">
            <a:avLst/>
          </a:prstGeom>
          <a:noFill/>
        </p:spPr>
      </p:pic>
      <p:pic>
        <p:nvPicPr>
          <p:cNvPr id="1040" name="Picture 16" descr="C:\Users\ywchoi\Desktop\NSF\images\amgen.gif"/>
          <p:cNvPicPr>
            <a:picLocks noChangeAspect="1" noChangeArrowheads="1"/>
          </p:cNvPicPr>
          <p:nvPr/>
        </p:nvPicPr>
        <p:blipFill>
          <a:blip r:embed="rId8" cstate="print"/>
          <a:srcRect/>
          <a:stretch>
            <a:fillRect/>
          </a:stretch>
        </p:blipFill>
        <p:spPr bwMode="auto">
          <a:xfrm>
            <a:off x="6172200" y="1452863"/>
            <a:ext cx="1219200" cy="299737"/>
          </a:xfrm>
          <a:prstGeom prst="rect">
            <a:avLst/>
          </a:prstGeom>
          <a:noFill/>
        </p:spPr>
      </p:pic>
      <p:pic>
        <p:nvPicPr>
          <p:cNvPr id="1044" name="Picture 20" descr="C:\Users\ywchoi\Desktop\NSF\images\lilly.gif"/>
          <p:cNvPicPr>
            <a:picLocks noChangeAspect="1" noChangeArrowheads="1"/>
          </p:cNvPicPr>
          <p:nvPr/>
        </p:nvPicPr>
        <p:blipFill>
          <a:blip r:embed="rId9" cstate="print"/>
          <a:srcRect/>
          <a:stretch>
            <a:fillRect/>
          </a:stretch>
        </p:blipFill>
        <p:spPr bwMode="auto">
          <a:xfrm>
            <a:off x="990600" y="2057400"/>
            <a:ext cx="997828" cy="504901"/>
          </a:xfrm>
          <a:prstGeom prst="rect">
            <a:avLst/>
          </a:prstGeom>
          <a:noFill/>
        </p:spPr>
      </p:pic>
      <p:pic>
        <p:nvPicPr>
          <p:cNvPr id="1047" name="Picture 23" descr="C:\Users\ywchoi\Desktop\NSF\images\qualcomm.gif"/>
          <p:cNvPicPr>
            <a:picLocks noChangeAspect="1" noChangeArrowheads="1"/>
          </p:cNvPicPr>
          <p:nvPr/>
        </p:nvPicPr>
        <p:blipFill>
          <a:blip r:embed="rId10" cstate="print"/>
          <a:srcRect/>
          <a:stretch>
            <a:fillRect/>
          </a:stretch>
        </p:blipFill>
        <p:spPr bwMode="auto">
          <a:xfrm>
            <a:off x="1981200" y="1482852"/>
            <a:ext cx="1219200" cy="345948"/>
          </a:xfrm>
          <a:prstGeom prst="rect">
            <a:avLst/>
          </a:prstGeom>
          <a:noFill/>
        </p:spPr>
      </p:pic>
      <p:pic>
        <p:nvPicPr>
          <p:cNvPr id="1049" name="Picture 25" descr="C:\Users\ywchoi\Desktop\NSF\images\google.gif"/>
          <p:cNvPicPr>
            <a:picLocks noChangeAspect="1" noChangeArrowheads="1"/>
          </p:cNvPicPr>
          <p:nvPr/>
        </p:nvPicPr>
        <p:blipFill>
          <a:blip r:embed="rId11" cstate="print"/>
          <a:srcRect/>
          <a:stretch>
            <a:fillRect/>
          </a:stretch>
        </p:blipFill>
        <p:spPr bwMode="auto">
          <a:xfrm>
            <a:off x="533400" y="3228975"/>
            <a:ext cx="1212793" cy="5048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9714"/>
                                        </p:tgtEl>
                                        <p:attrNameLst>
                                          <p:attrName>style.visibility</p:attrName>
                                        </p:attrNameLst>
                                      </p:cBhvr>
                                      <p:to>
                                        <p:strVal val="visible"/>
                                      </p:to>
                                    </p:set>
                                    <p:animEffect transition="in" filter="diamond(in)">
                                      <p:cBhvr>
                                        <p:cTn id="7" dur="500"/>
                                        <p:tgtEl>
                                          <p:spTgt spid="2971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9743"/>
                                        </p:tgtEl>
                                        <p:attrNameLst>
                                          <p:attrName>style.visibility</p:attrName>
                                        </p:attrNameLst>
                                      </p:cBhvr>
                                      <p:to>
                                        <p:strVal val="visible"/>
                                      </p:to>
                                    </p:set>
                                    <p:animEffect transition="in" filter="diamond(in)">
                                      <p:cBhvr>
                                        <p:cTn id="12" dur="500"/>
                                        <p:tgtEl>
                                          <p:spTgt spid="2974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9744"/>
                                        </p:tgtEl>
                                        <p:attrNameLst>
                                          <p:attrName>style.visibility</p:attrName>
                                        </p:attrNameLst>
                                      </p:cBhvr>
                                      <p:to>
                                        <p:strVal val="visible"/>
                                      </p:to>
                                    </p:set>
                                    <p:animEffect transition="in" filter="diamond(in)">
                                      <p:cBhvr>
                                        <p:cTn id="17" dur="500"/>
                                        <p:tgtEl>
                                          <p:spTgt spid="2974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29745"/>
                                        </p:tgtEl>
                                        <p:attrNameLst>
                                          <p:attrName>style.visibility</p:attrName>
                                        </p:attrNameLst>
                                      </p:cBhvr>
                                      <p:to>
                                        <p:strVal val="visible"/>
                                      </p:to>
                                    </p:set>
                                    <p:animEffect transition="in" filter="diamond(in)">
                                      <p:cBhvr>
                                        <p:cTn id="22" dur="500"/>
                                        <p:tgtEl>
                                          <p:spTgt spid="29745"/>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9746"/>
                                        </p:tgtEl>
                                        <p:attrNameLst>
                                          <p:attrName>style.visibility</p:attrName>
                                        </p:attrNameLst>
                                      </p:cBhvr>
                                      <p:to>
                                        <p:strVal val="visible"/>
                                      </p:to>
                                    </p:set>
                                    <p:animEffect transition="in" filter="diamond(in)">
                                      <p:cBhvr>
                                        <p:cTn id="27" dur="500"/>
                                        <p:tgtEl>
                                          <p:spTgt spid="29746"/>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29747"/>
                                        </p:tgtEl>
                                        <p:attrNameLst>
                                          <p:attrName>style.visibility</p:attrName>
                                        </p:attrNameLst>
                                      </p:cBhvr>
                                      <p:to>
                                        <p:strVal val="visible"/>
                                      </p:to>
                                    </p:set>
                                    <p:animEffect transition="in" filter="diamond(in)">
                                      <p:cBhvr>
                                        <p:cTn id="32" dur="500"/>
                                        <p:tgtEl>
                                          <p:spTgt spid="29747"/>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29748"/>
                                        </p:tgtEl>
                                        <p:attrNameLst>
                                          <p:attrName>style.visibility</p:attrName>
                                        </p:attrNameLst>
                                      </p:cBhvr>
                                      <p:to>
                                        <p:strVal val="visible"/>
                                      </p:to>
                                    </p:set>
                                    <p:animEffect transition="in" filter="diamond(in)">
                                      <p:cBhvr>
                                        <p:cTn id="37" dur="500"/>
                                        <p:tgtEl>
                                          <p:spTgt spid="29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4" grpId="0"/>
      <p:bldP spid="29743" grpId="0"/>
      <p:bldP spid="29744" grpId="0"/>
      <p:bldP spid="29745" grpId="0"/>
      <p:bldP spid="29746" grpId="0"/>
      <p:bldP spid="29747" grpId="0"/>
      <p:bldP spid="29748"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hidden">
          <a:xfrm>
            <a:off x="609600" y="2438399"/>
            <a:ext cx="5943600" cy="2055541"/>
          </a:xfrm>
          <a:prstGeom prst="rect">
            <a:avLst/>
          </a:prstGeom>
          <a:gradFill flip="none" rotWithShape="1">
            <a:gsLst>
              <a:gs pos="0">
                <a:schemeClr val="tx1">
                  <a:alpha val="3000"/>
                </a:schemeClr>
              </a:gs>
              <a:gs pos="13000">
                <a:schemeClr val="tx1">
                  <a:alpha val="35000"/>
                </a:schemeClr>
              </a:gs>
              <a:gs pos="43000">
                <a:schemeClr val="tx1">
                  <a:alpha val="89000"/>
                </a:schemeClr>
              </a:gs>
              <a:gs pos="100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itle 3"/>
          <p:cNvSpPr>
            <a:spLocks noGrp="1"/>
          </p:cNvSpPr>
          <p:nvPr>
            <p:ph type="ctrTitle"/>
          </p:nvPr>
        </p:nvSpPr>
        <p:spPr/>
        <p:txBody>
          <a:bodyPr/>
          <a:lstStyle/>
          <a:p>
            <a:r>
              <a:rPr lang="en-US" smtClean="0"/>
              <a:t>Emerging Frontiers of </a:t>
            </a:r>
            <a:br>
              <a:rPr lang="en-US" smtClean="0"/>
            </a:br>
            <a:r>
              <a:rPr lang="en-US" smtClean="0"/>
              <a:t>Science of Information</a:t>
            </a:r>
            <a:endParaRPr lang="en-US"/>
          </a:p>
        </p:txBody>
      </p:sp>
      <p:sp>
        <p:nvSpPr>
          <p:cNvPr id="5" name="Subtitle 4"/>
          <p:cNvSpPr>
            <a:spLocks noGrp="1"/>
          </p:cNvSpPr>
          <p:nvPr>
            <p:ph type="subTitle" idx="1"/>
          </p:nvPr>
        </p:nvSpPr>
        <p:spPr bwMode="invGray">
          <a:xfrm>
            <a:off x="38100" y="2438400"/>
            <a:ext cx="6976017" cy="1252654"/>
          </a:xfrm>
        </p:spPr>
        <p:txBody>
          <a:bodyPr/>
          <a:lstStyle/>
          <a:p>
            <a:pPr>
              <a:spcBef>
                <a:spcPts val="600"/>
              </a:spcBef>
            </a:pPr>
            <a:endParaRPr lang="en-US" sz="600" smtClean="0"/>
          </a:p>
          <a:p>
            <a:pPr>
              <a:lnSpc>
                <a:spcPts val="3360"/>
              </a:lnSpc>
              <a:spcBef>
                <a:spcPts val="0"/>
              </a:spcBef>
            </a:pPr>
            <a:r>
              <a:rPr lang="en-US" sz="2800" smtClean="0"/>
              <a:t>Knowledge Transfer: </a:t>
            </a:r>
          </a:p>
          <a:p>
            <a:pPr>
              <a:lnSpc>
                <a:spcPts val="3360"/>
              </a:lnSpc>
              <a:spcBef>
                <a:spcPts val="0"/>
              </a:spcBef>
            </a:pPr>
            <a:r>
              <a:rPr lang="en-US" sz="2800" smtClean="0"/>
              <a:t>Industrial Collaboration</a:t>
            </a:r>
            <a:endParaRPr lang="en-US" sz="280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title" idx="4294967295"/>
          </p:nvPr>
        </p:nvSpPr>
        <p:spPr bwMode="auto">
          <a:xfrm>
            <a:off x="478466" y="827566"/>
            <a:ext cx="8665534" cy="762000"/>
          </a:xfrm>
          <a:noFill/>
        </p:spPr>
        <p:txBody>
          <a:bodyPr wrap="square" numCol="1" anchorCtr="0" compatLnSpc="1">
            <a:prstTxWarp prst="textNoShape">
              <a:avLst/>
            </a:prstTxWarp>
            <a:noAutofit/>
          </a:bodyPr>
          <a:lstStyle/>
          <a:p>
            <a:pPr algn="l"/>
            <a:r>
              <a:rPr lang="en-US" sz="3600" smtClean="0">
                <a:effectLst/>
                <a:cs typeface="Arial" charset="0"/>
              </a:rPr>
              <a:t>Information theory and industrial research</a:t>
            </a:r>
          </a:p>
        </p:txBody>
      </p:sp>
      <p:sp>
        <p:nvSpPr>
          <p:cNvPr id="15362" name="Rectangle 3"/>
          <p:cNvSpPr>
            <a:spLocks noGrp="1"/>
          </p:cNvSpPr>
          <p:nvPr>
            <p:ph type="body" idx="4294967295"/>
          </p:nvPr>
        </p:nvSpPr>
        <p:spPr/>
        <p:txBody>
          <a:bodyPr>
            <a:normAutofit lnSpcReduction="10000"/>
          </a:bodyPr>
          <a:lstStyle/>
          <a:p>
            <a:r>
              <a:rPr lang="en-US" sz="2000" smtClean="0">
                <a:latin typeface="Arial" charset="0"/>
                <a:cs typeface="Arial" charset="0"/>
              </a:rPr>
              <a:t>Information theory: an enabler of the digital revolution</a:t>
            </a:r>
          </a:p>
          <a:p>
            <a:pPr lvl="1">
              <a:spcBef>
                <a:spcPct val="40000"/>
              </a:spcBef>
            </a:pPr>
            <a:r>
              <a:rPr lang="en-US" sz="1800" smtClean="0">
                <a:latin typeface="Arial" charset="0"/>
                <a:cs typeface="Arial" charset="0"/>
              </a:rPr>
              <a:t>data compression</a:t>
            </a:r>
          </a:p>
          <a:p>
            <a:pPr lvl="1"/>
            <a:r>
              <a:rPr lang="en-US" sz="1800" smtClean="0">
                <a:latin typeface="Arial" charset="0"/>
                <a:cs typeface="Arial" charset="0"/>
              </a:rPr>
              <a:t>error-control coding</a:t>
            </a:r>
          </a:p>
          <a:p>
            <a:pPr lvl="1"/>
            <a:r>
              <a:rPr lang="en-US" sz="1800" smtClean="0">
                <a:latin typeface="Arial" charset="0"/>
                <a:cs typeface="Arial" charset="0"/>
              </a:rPr>
              <a:t>cryptography</a:t>
            </a:r>
          </a:p>
          <a:p>
            <a:pPr>
              <a:spcBef>
                <a:spcPct val="50000"/>
              </a:spcBef>
            </a:pPr>
            <a:r>
              <a:rPr lang="en-US" sz="2000" smtClean="0">
                <a:latin typeface="Arial" charset="0"/>
                <a:cs typeface="Arial" charset="0"/>
              </a:rPr>
              <a:t>HP Labs has been committed to information theory research for many years, both theory and applications</a:t>
            </a:r>
          </a:p>
          <a:p>
            <a:pPr lvl="1">
              <a:spcBef>
                <a:spcPct val="30000"/>
              </a:spcBef>
            </a:pPr>
            <a:r>
              <a:rPr lang="en-US" sz="1800" smtClean="0">
                <a:latin typeface="Arial" charset="0"/>
                <a:cs typeface="Arial" charset="0"/>
              </a:rPr>
              <a:t>the rationale: not just enabling, but </a:t>
            </a:r>
            <a:r>
              <a:rPr lang="en-US" sz="1800" i="1" smtClean="0">
                <a:solidFill>
                  <a:srgbClr val="0070C0"/>
                </a:solidFill>
                <a:latin typeface="Arial" charset="0"/>
                <a:cs typeface="Arial" charset="0"/>
              </a:rPr>
              <a:t>differentiating</a:t>
            </a:r>
            <a:r>
              <a:rPr lang="en-US" sz="1800" smtClean="0">
                <a:solidFill>
                  <a:srgbClr val="0070C0"/>
                </a:solidFill>
                <a:latin typeface="Arial" charset="0"/>
                <a:cs typeface="Arial" charset="0"/>
              </a:rPr>
              <a:t> t</a:t>
            </a:r>
            <a:r>
              <a:rPr lang="en-US" sz="1800" smtClean="0">
                <a:latin typeface="Arial" charset="0"/>
                <a:cs typeface="Arial" charset="0"/>
              </a:rPr>
              <a:t>echnologies </a:t>
            </a:r>
          </a:p>
          <a:p>
            <a:pPr algn="ctr">
              <a:buFont typeface="Arial" charset="0"/>
              <a:buNone/>
            </a:pPr>
            <a:r>
              <a:rPr lang="en-US" sz="2000" i="1" smtClean="0">
                <a:latin typeface="Arial" charset="0"/>
                <a:cs typeface="Arial" charset="0"/>
              </a:rPr>
              <a:t>		A </a:t>
            </a:r>
            <a:r>
              <a:rPr lang="en-US" sz="2000" i="1" smtClean="0">
                <a:solidFill>
                  <a:srgbClr val="0070C0"/>
                </a:solidFill>
                <a:latin typeface="Arial" charset="0"/>
                <a:cs typeface="Arial" charset="0"/>
              </a:rPr>
              <a:t>formal framework</a:t>
            </a:r>
            <a:r>
              <a:rPr lang="en-US" sz="2000" i="1" smtClean="0">
                <a:solidFill>
                  <a:srgbClr val="DE2E43"/>
                </a:solidFill>
                <a:latin typeface="Arial" charset="0"/>
                <a:cs typeface="Arial" charset="0"/>
              </a:rPr>
              <a:t> </a:t>
            </a:r>
            <a:r>
              <a:rPr lang="en-US" sz="2000" i="1" smtClean="0">
                <a:latin typeface="Arial" charset="0"/>
                <a:cs typeface="Arial" charset="0"/>
              </a:rPr>
              <a:t>for areas of science and engineering for which the notion of “</a:t>
            </a:r>
            <a:r>
              <a:rPr lang="en-US" sz="2000" i="1" smtClean="0">
                <a:solidFill>
                  <a:srgbClr val="008A3E"/>
                </a:solidFill>
                <a:latin typeface="Arial" charset="0"/>
                <a:cs typeface="Arial" charset="0"/>
              </a:rPr>
              <a:t>information</a:t>
            </a:r>
            <a:r>
              <a:rPr lang="en-US" sz="2000" i="1" smtClean="0">
                <a:latin typeface="Arial" charset="0"/>
                <a:cs typeface="Arial" charset="0"/>
              </a:rPr>
              <a:t>” is relevant</a:t>
            </a:r>
          </a:p>
          <a:p>
            <a:pPr>
              <a:spcBef>
                <a:spcPct val="50000"/>
              </a:spcBef>
            </a:pPr>
            <a:r>
              <a:rPr lang="en-US" sz="2000" smtClean="0">
                <a:solidFill>
                  <a:srgbClr val="0070C0"/>
                </a:solidFill>
                <a:latin typeface="Arial" charset="0"/>
                <a:cs typeface="Arial" charset="0"/>
              </a:rPr>
              <a:t>A recurring theme</a:t>
            </a:r>
            <a:r>
              <a:rPr lang="en-US" sz="2000" smtClean="0">
                <a:latin typeface="Arial" charset="0"/>
                <a:cs typeface="Arial" charset="0"/>
              </a:rPr>
              <a:t>: applications of information theory beyond the traditional data compression/coding scenario</a:t>
            </a:r>
          </a:p>
          <a:p>
            <a:pPr algn="ctr">
              <a:spcBef>
                <a:spcPct val="50000"/>
              </a:spcBef>
              <a:buFont typeface="Arial" charset="0"/>
              <a:buNone/>
            </a:pPr>
            <a:r>
              <a:rPr lang="en-US" sz="2400" i="1" smtClean="0">
                <a:solidFill>
                  <a:srgbClr val="008A3E"/>
                </a:solidFill>
                <a:latin typeface="Arial" charset="0"/>
                <a:cs typeface="Arial" charset="0"/>
              </a:rPr>
              <a:t>Science of information</a:t>
            </a:r>
          </a:p>
          <a:p>
            <a:pPr lvl="1">
              <a:buFont typeface="Arial" charset="0"/>
              <a:buNone/>
            </a:pPr>
            <a:endParaRPr lang="en-US" sz="2000" i="1" smtClean="0">
              <a:latin typeface="Arial" charset="0"/>
              <a:cs typeface="Arial" charset="0"/>
            </a:endParaRPr>
          </a:p>
        </p:txBody>
      </p:sp>
      <p:sp>
        <p:nvSpPr>
          <p:cNvPr id="15363" name="Text Box 4"/>
          <p:cNvSpPr txBox="1">
            <a:spLocks noChangeArrowheads="1"/>
          </p:cNvSpPr>
          <p:nvPr/>
        </p:nvSpPr>
        <p:spPr bwMode="auto">
          <a:xfrm>
            <a:off x="3733800" y="2190750"/>
            <a:ext cx="4572000" cy="825500"/>
          </a:xfrm>
          <a:prstGeom prst="rect">
            <a:avLst/>
          </a:prstGeom>
          <a:noFill/>
          <a:ln w="12700">
            <a:noFill/>
            <a:miter lim="800000"/>
            <a:headEnd type="none" w="sm" len="sm"/>
            <a:tailEnd type="none" w="sm" len="sm"/>
          </a:ln>
        </p:spPr>
        <p:txBody>
          <a:bodyPr>
            <a:spAutoFit/>
          </a:bodyPr>
          <a:lstStyle/>
          <a:p>
            <a:pPr eaLnBrk="0" hangingPunct="0"/>
            <a:r>
              <a:rPr lang="en-US" sz="1600" b="0" i="1">
                <a:solidFill>
                  <a:srgbClr val="0070C0"/>
                </a:solidFill>
              </a:rPr>
              <a:t>enabling</a:t>
            </a:r>
            <a:r>
              <a:rPr lang="en-US" sz="1600" b="0">
                <a:solidFill>
                  <a:srgbClr val="0070C0"/>
                </a:solidFill>
              </a:rPr>
              <a:t> </a:t>
            </a:r>
            <a:r>
              <a:rPr lang="en-US" sz="1600" b="0"/>
              <a:t>technologies with many practical</a:t>
            </a:r>
            <a:br>
              <a:rPr lang="en-US" sz="1600" b="0"/>
            </a:br>
            <a:r>
              <a:rPr lang="en-US" sz="1600" b="0"/>
              <a:t>applications in: computing, imaging, storage,</a:t>
            </a:r>
            <a:br>
              <a:rPr lang="en-US" sz="1600" b="0"/>
            </a:br>
            <a:r>
              <a:rPr lang="en-US" sz="1600" b="0"/>
              <a:t>multimedia, communications...</a:t>
            </a:r>
          </a:p>
        </p:txBody>
      </p:sp>
      <p:sp>
        <p:nvSpPr>
          <p:cNvPr id="15364" name="AutoShape 5"/>
          <p:cNvSpPr>
            <a:spLocks/>
          </p:cNvSpPr>
          <p:nvPr/>
        </p:nvSpPr>
        <p:spPr bwMode="auto">
          <a:xfrm>
            <a:off x="3429000" y="2130425"/>
            <a:ext cx="152400" cy="993775"/>
          </a:xfrm>
          <a:prstGeom prst="rightBrace">
            <a:avLst>
              <a:gd name="adj1" fmla="val 54340"/>
              <a:gd name="adj2" fmla="val 50000"/>
            </a:avLst>
          </a:prstGeom>
          <a:noFill/>
          <a:ln w="28575">
            <a:solidFill>
              <a:srgbClr val="0070C0"/>
            </a:solidFill>
            <a:round/>
            <a:headEnd type="none" w="sm" len="sm"/>
            <a:tailEnd type="none" w="sm" len="sm"/>
          </a:ln>
        </p:spPr>
        <p:txBody>
          <a:bodyPr wrap="none" anchor="ctr"/>
          <a:lstStyle/>
          <a:p>
            <a:endParaRPr lang="en-US">
              <a:solidFill>
                <a:srgbClr val="0070C0"/>
              </a:solidFill>
            </a:endParaRP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p:cNvSpPr>
          <p:nvPr>
            <p:ph type="title" idx="4294967295"/>
          </p:nvPr>
        </p:nvSpPr>
        <p:spPr bwMode="auto">
          <a:xfrm>
            <a:off x="457200" y="914400"/>
            <a:ext cx="5886450" cy="484188"/>
          </a:xfrm>
          <a:noFill/>
        </p:spPr>
        <p:txBody>
          <a:bodyPr wrap="square" numCol="1" anchorCtr="0" compatLnSpc="1">
            <a:prstTxWarp prst="textNoShape">
              <a:avLst/>
            </a:prstTxWarp>
            <a:normAutofit fontScale="90000"/>
          </a:bodyPr>
          <a:lstStyle/>
          <a:p>
            <a:pPr algn="l"/>
            <a:r>
              <a:rPr lang="en-US" sz="3200" smtClean="0">
                <a:effectLst/>
                <a:cs typeface="Arial" charset="0"/>
              </a:rPr>
              <a:t>Some examples</a:t>
            </a:r>
          </a:p>
        </p:txBody>
      </p:sp>
      <p:sp>
        <p:nvSpPr>
          <p:cNvPr id="16386" name="Rectangle 3"/>
          <p:cNvSpPr>
            <a:spLocks noGrp="1"/>
          </p:cNvSpPr>
          <p:nvPr>
            <p:ph type="body" idx="4294967295"/>
          </p:nvPr>
        </p:nvSpPr>
        <p:spPr>
          <a:xfrm>
            <a:off x="489097" y="1676400"/>
            <a:ext cx="8229600" cy="4958316"/>
          </a:xfrm>
        </p:spPr>
        <p:txBody>
          <a:bodyPr>
            <a:normAutofit/>
          </a:bodyPr>
          <a:lstStyle/>
          <a:p>
            <a:pPr>
              <a:lnSpc>
                <a:spcPct val="110000"/>
              </a:lnSpc>
              <a:spcBef>
                <a:spcPts val="600"/>
              </a:spcBef>
              <a:spcAft>
                <a:spcPts val="600"/>
              </a:spcAft>
            </a:pPr>
            <a:r>
              <a:rPr lang="en-US" sz="2000" smtClean="0">
                <a:latin typeface="Arial" charset="0"/>
                <a:cs typeface="Arial" charset="0"/>
              </a:rPr>
              <a:t>JPEG-LS:</a:t>
            </a:r>
            <a:r>
              <a:rPr lang="en-US" sz="2800" smtClean="0">
                <a:latin typeface="Arial" charset="0"/>
                <a:cs typeface="Arial" charset="0"/>
              </a:rPr>
              <a:t/>
            </a:r>
            <a:br>
              <a:rPr lang="en-US" sz="2800" smtClean="0">
                <a:latin typeface="Arial" charset="0"/>
                <a:cs typeface="Arial" charset="0"/>
              </a:rPr>
            </a:br>
            <a:r>
              <a:rPr lang="en-US" sz="3600" smtClean="0">
                <a:latin typeface="Arial" charset="0"/>
                <a:cs typeface="Arial" charset="0"/>
              </a:rPr>
              <a:t/>
            </a:r>
            <a:br>
              <a:rPr lang="en-US" sz="3600" smtClean="0">
                <a:latin typeface="Arial" charset="0"/>
                <a:cs typeface="Arial" charset="0"/>
              </a:rPr>
            </a:br>
            <a:r>
              <a:rPr lang="en-US" sz="2000" smtClean="0">
                <a:latin typeface="Arial" charset="0"/>
                <a:cs typeface="Arial" charset="0"/>
              </a:rPr>
              <a:t>from </a:t>
            </a:r>
            <a:r>
              <a:rPr lang="en-US" sz="2000" smtClean="0">
                <a:solidFill>
                  <a:srgbClr val="0070C0"/>
                </a:solidFill>
                <a:latin typeface="Arial" charset="0"/>
                <a:cs typeface="Arial" charset="0"/>
              </a:rPr>
              <a:t>universal context modeling </a:t>
            </a:r>
            <a:r>
              <a:rPr lang="en-US" sz="2000" smtClean="0">
                <a:latin typeface="Arial" charset="0"/>
                <a:cs typeface="Arial" charset="0"/>
              </a:rPr>
              <a:t>to a </a:t>
            </a:r>
            <a:r>
              <a:rPr lang="en-US" sz="2000" smtClean="0">
                <a:solidFill>
                  <a:srgbClr val="0070C0"/>
                </a:solidFill>
                <a:latin typeface="Arial" charset="0"/>
                <a:cs typeface="Arial" charset="0"/>
              </a:rPr>
              <a:t>lossless image compression </a:t>
            </a:r>
            <a:r>
              <a:rPr lang="en-US" sz="2000" smtClean="0">
                <a:latin typeface="Arial" charset="0"/>
                <a:cs typeface="Arial" charset="0"/>
              </a:rPr>
              <a:t>standard</a:t>
            </a:r>
          </a:p>
          <a:p>
            <a:pPr>
              <a:spcBef>
                <a:spcPct val="30000"/>
              </a:spcBef>
            </a:pPr>
            <a:r>
              <a:rPr lang="en-US" sz="2000" smtClean="0">
                <a:latin typeface="Arial" charset="0"/>
                <a:cs typeface="Arial" charset="0"/>
              </a:rPr>
              <a:t>DUDE (Discrete Universal DEnoiser):</a:t>
            </a:r>
            <a:br>
              <a:rPr lang="en-US" sz="2000" smtClean="0">
                <a:latin typeface="Arial" charset="0"/>
                <a:cs typeface="Arial" charset="0"/>
              </a:rPr>
            </a:br>
            <a:r>
              <a:rPr lang="en-US" sz="2000" smtClean="0">
                <a:latin typeface="Arial" charset="0"/>
                <a:cs typeface="Arial" charset="0"/>
              </a:rPr>
              <a:t>from a formal setting for </a:t>
            </a:r>
            <a:r>
              <a:rPr lang="en-US" sz="2000" smtClean="0">
                <a:solidFill>
                  <a:srgbClr val="0070C0"/>
                </a:solidFill>
                <a:latin typeface="Arial" charset="0"/>
                <a:cs typeface="Arial" charset="0"/>
              </a:rPr>
              <a:t>universal denoising</a:t>
            </a:r>
            <a:r>
              <a:rPr lang="en-US" sz="2000" smtClean="0">
                <a:solidFill>
                  <a:srgbClr val="DE2E43"/>
                </a:solidFill>
                <a:latin typeface="Arial" charset="0"/>
                <a:cs typeface="Arial" charset="0"/>
              </a:rPr>
              <a:t/>
            </a:r>
            <a:br>
              <a:rPr lang="en-US" sz="2000" smtClean="0">
                <a:solidFill>
                  <a:srgbClr val="DE2E43"/>
                </a:solidFill>
                <a:latin typeface="Arial" charset="0"/>
                <a:cs typeface="Arial" charset="0"/>
              </a:rPr>
            </a:br>
            <a:r>
              <a:rPr lang="en-US" sz="2000" smtClean="0">
                <a:latin typeface="Arial" charset="0"/>
                <a:cs typeface="Arial" charset="0"/>
              </a:rPr>
              <a:t>to actual image denoising algorithms</a:t>
            </a:r>
          </a:p>
          <a:p>
            <a:pPr>
              <a:spcBef>
                <a:spcPct val="75000"/>
              </a:spcBef>
            </a:pPr>
            <a:r>
              <a:rPr lang="en-US" sz="2000" smtClean="0">
                <a:latin typeface="Arial" charset="0"/>
                <a:cs typeface="Arial" charset="0"/>
              </a:rPr>
              <a:t>Error-correcting codes in </a:t>
            </a:r>
            <a:r>
              <a:rPr lang="en-US" sz="2000" smtClean="0">
                <a:solidFill>
                  <a:srgbClr val="0070C0"/>
                </a:solidFill>
                <a:latin typeface="Arial" charset="0"/>
                <a:cs typeface="Arial" charset="0"/>
              </a:rPr>
              <a:t>nanotechnology</a:t>
            </a:r>
            <a:r>
              <a:rPr lang="en-US" sz="2000" smtClean="0">
                <a:latin typeface="Arial" charset="0"/>
                <a:cs typeface="Arial" charset="0"/>
              </a:rPr>
              <a:t>:</a:t>
            </a:r>
            <a:br>
              <a:rPr lang="en-US" sz="2000" smtClean="0">
                <a:latin typeface="Arial" charset="0"/>
                <a:cs typeface="Arial" charset="0"/>
              </a:rPr>
            </a:br>
            <a:r>
              <a:rPr lang="en-US" sz="2000" smtClean="0">
                <a:latin typeface="Arial" charset="0"/>
                <a:cs typeface="Arial" charset="0"/>
              </a:rPr>
              <a:t>the advantages of interdisciplinary research</a:t>
            </a:r>
            <a:endParaRPr lang="en-US" sz="2800" smtClean="0">
              <a:latin typeface="Arial" charset="0"/>
              <a:cs typeface="Arial" charset="0"/>
            </a:endParaRPr>
          </a:p>
          <a:p>
            <a:pPr>
              <a:spcBef>
                <a:spcPct val="75000"/>
              </a:spcBef>
            </a:pPr>
            <a:r>
              <a:rPr lang="en-US" sz="2000" smtClean="0">
                <a:solidFill>
                  <a:srgbClr val="0070C0"/>
                </a:solidFill>
                <a:latin typeface="Arial" charset="0"/>
                <a:cs typeface="Arial" charset="0"/>
              </a:rPr>
              <a:t>2-D </a:t>
            </a:r>
            <a:r>
              <a:rPr lang="en-US" sz="2000" smtClean="0">
                <a:latin typeface="Arial" charset="0"/>
                <a:cs typeface="Arial" charset="0"/>
              </a:rPr>
              <a:t>information theory:</a:t>
            </a:r>
            <a:br>
              <a:rPr lang="en-US" sz="2000" smtClean="0">
                <a:latin typeface="Arial" charset="0"/>
                <a:cs typeface="Arial" charset="0"/>
              </a:rPr>
            </a:br>
            <a:r>
              <a:rPr lang="en-US" sz="2000" smtClean="0">
                <a:latin typeface="Arial" charset="0"/>
                <a:cs typeface="Arial" charset="0"/>
              </a:rPr>
              <a:t>looking into the future</a:t>
            </a:r>
            <a:br>
              <a:rPr lang="en-US" sz="2000" smtClean="0">
                <a:latin typeface="Arial" charset="0"/>
                <a:cs typeface="Arial" charset="0"/>
              </a:rPr>
            </a:br>
            <a:r>
              <a:rPr lang="en-US" sz="2000" smtClean="0">
                <a:latin typeface="Arial" charset="0"/>
                <a:cs typeface="Arial" charset="0"/>
              </a:rPr>
              <a:t>of storage devices</a:t>
            </a:r>
          </a:p>
        </p:txBody>
      </p:sp>
      <p:grpSp>
        <p:nvGrpSpPr>
          <p:cNvPr id="2" name="Group 4"/>
          <p:cNvGrpSpPr>
            <a:grpSpLocks/>
          </p:cNvGrpSpPr>
          <p:nvPr/>
        </p:nvGrpSpPr>
        <p:grpSpPr bwMode="auto">
          <a:xfrm>
            <a:off x="2286000" y="1403350"/>
            <a:ext cx="6232525" cy="1187450"/>
            <a:chOff x="1594" y="696"/>
            <a:chExt cx="3926" cy="748"/>
          </a:xfrm>
        </p:grpSpPr>
        <p:sp>
          <p:nvSpPr>
            <p:cNvPr id="16393" name="Rectangle 5"/>
            <p:cNvSpPr>
              <a:spLocks noChangeArrowheads="1"/>
            </p:cNvSpPr>
            <p:nvPr/>
          </p:nvSpPr>
          <p:spPr bwMode="auto">
            <a:xfrm>
              <a:off x="2339" y="949"/>
              <a:ext cx="528" cy="387"/>
            </a:xfrm>
            <a:prstGeom prst="rect">
              <a:avLst/>
            </a:prstGeom>
            <a:solidFill>
              <a:schemeClr val="bg1"/>
            </a:solidFill>
            <a:ln w="25400">
              <a:noFill/>
              <a:miter lim="800000"/>
              <a:headEnd/>
              <a:tailEnd/>
            </a:ln>
          </p:spPr>
          <p:txBody>
            <a:bodyPr wrap="none" anchor="ctr"/>
            <a:lstStyle/>
            <a:p>
              <a:endParaRPr lang="en-US"/>
            </a:p>
          </p:txBody>
        </p:sp>
        <p:sp>
          <p:nvSpPr>
            <p:cNvPr id="16394" name="Rectangle 6"/>
            <p:cNvSpPr>
              <a:spLocks noChangeArrowheads="1"/>
            </p:cNvSpPr>
            <p:nvPr/>
          </p:nvSpPr>
          <p:spPr bwMode="auto">
            <a:xfrm>
              <a:off x="3286" y="949"/>
              <a:ext cx="528" cy="387"/>
            </a:xfrm>
            <a:prstGeom prst="rect">
              <a:avLst/>
            </a:prstGeom>
            <a:solidFill>
              <a:schemeClr val="bg1"/>
            </a:solidFill>
            <a:ln w="25400">
              <a:noFill/>
              <a:miter lim="800000"/>
              <a:headEnd/>
              <a:tailEnd/>
            </a:ln>
          </p:spPr>
          <p:txBody>
            <a:bodyPr wrap="none" anchor="ctr"/>
            <a:lstStyle/>
            <a:p>
              <a:endParaRPr lang="en-US"/>
            </a:p>
          </p:txBody>
        </p:sp>
        <p:sp>
          <p:nvSpPr>
            <p:cNvPr id="16395" name="AutoShape 7"/>
            <p:cNvSpPr>
              <a:spLocks noChangeArrowheads="1"/>
            </p:cNvSpPr>
            <p:nvPr/>
          </p:nvSpPr>
          <p:spPr bwMode="auto">
            <a:xfrm>
              <a:off x="2060" y="1111"/>
              <a:ext cx="267" cy="63"/>
            </a:xfrm>
            <a:prstGeom prst="rightArrow">
              <a:avLst>
                <a:gd name="adj1" fmla="val 50000"/>
                <a:gd name="adj2" fmla="val 211924"/>
              </a:avLst>
            </a:prstGeom>
            <a:solidFill>
              <a:schemeClr val="accent2"/>
            </a:solidFill>
            <a:ln w="12700">
              <a:solidFill>
                <a:schemeClr val="accent2"/>
              </a:solidFill>
              <a:miter lim="800000"/>
              <a:headEnd/>
              <a:tailEnd/>
            </a:ln>
          </p:spPr>
          <p:txBody>
            <a:bodyPr wrap="none" anchor="ctr"/>
            <a:lstStyle/>
            <a:p>
              <a:pPr algn="ctr">
                <a:spcBef>
                  <a:spcPct val="50000"/>
                </a:spcBef>
              </a:pPr>
              <a:endParaRPr lang="en-US" sz="1600" b="0">
                <a:solidFill>
                  <a:srgbClr val="DE2E43"/>
                </a:solidFill>
                <a:latin typeface="Futura Bk" pitchFamily="34" charset="0"/>
              </a:endParaRPr>
            </a:p>
          </p:txBody>
        </p:sp>
        <p:sp>
          <p:nvSpPr>
            <p:cNvPr id="16396" name="AutoShape 8"/>
            <p:cNvSpPr>
              <a:spLocks noChangeArrowheads="1"/>
            </p:cNvSpPr>
            <p:nvPr/>
          </p:nvSpPr>
          <p:spPr bwMode="auto">
            <a:xfrm>
              <a:off x="2895" y="1111"/>
              <a:ext cx="388" cy="63"/>
            </a:xfrm>
            <a:prstGeom prst="rightArrow">
              <a:avLst>
                <a:gd name="adj1" fmla="val 50000"/>
                <a:gd name="adj2" fmla="val 307965"/>
              </a:avLst>
            </a:prstGeom>
            <a:solidFill>
              <a:schemeClr val="accent2"/>
            </a:solidFill>
            <a:ln w="12700">
              <a:solidFill>
                <a:schemeClr val="accent2"/>
              </a:solidFill>
              <a:miter lim="800000"/>
              <a:headEnd/>
              <a:tailEnd/>
            </a:ln>
          </p:spPr>
          <p:txBody>
            <a:bodyPr wrap="none" anchor="ctr"/>
            <a:lstStyle/>
            <a:p>
              <a:endParaRPr lang="en-US"/>
            </a:p>
          </p:txBody>
        </p:sp>
        <p:sp>
          <p:nvSpPr>
            <p:cNvPr id="16397" name="AutoShape 9"/>
            <p:cNvSpPr>
              <a:spLocks noChangeArrowheads="1"/>
            </p:cNvSpPr>
            <p:nvPr/>
          </p:nvSpPr>
          <p:spPr bwMode="auto">
            <a:xfrm>
              <a:off x="3826" y="1111"/>
              <a:ext cx="388" cy="63"/>
            </a:xfrm>
            <a:prstGeom prst="rightArrow">
              <a:avLst>
                <a:gd name="adj1" fmla="val 50000"/>
                <a:gd name="adj2" fmla="val 307965"/>
              </a:avLst>
            </a:prstGeom>
            <a:solidFill>
              <a:schemeClr val="accent2"/>
            </a:solidFill>
            <a:ln w="12700">
              <a:noFill/>
              <a:miter lim="800000"/>
              <a:headEnd/>
              <a:tailEnd/>
            </a:ln>
          </p:spPr>
          <p:txBody>
            <a:bodyPr wrap="none" anchor="ctr"/>
            <a:lstStyle/>
            <a:p>
              <a:endParaRPr lang="en-US"/>
            </a:p>
          </p:txBody>
        </p:sp>
        <p:sp>
          <p:nvSpPr>
            <p:cNvPr id="16398" name="AutoShape 10"/>
            <p:cNvSpPr>
              <a:spLocks noChangeArrowheads="1"/>
            </p:cNvSpPr>
            <p:nvPr/>
          </p:nvSpPr>
          <p:spPr bwMode="auto">
            <a:xfrm>
              <a:off x="4780" y="1111"/>
              <a:ext cx="267" cy="63"/>
            </a:xfrm>
            <a:prstGeom prst="rightArrow">
              <a:avLst>
                <a:gd name="adj1" fmla="val 50000"/>
                <a:gd name="adj2" fmla="val 211924"/>
              </a:avLst>
            </a:prstGeom>
            <a:solidFill>
              <a:schemeClr val="accent2"/>
            </a:solidFill>
            <a:ln w="12700">
              <a:noFill/>
              <a:miter lim="800000"/>
              <a:headEnd/>
              <a:tailEnd/>
            </a:ln>
          </p:spPr>
          <p:txBody>
            <a:bodyPr wrap="none" anchor="ctr"/>
            <a:lstStyle/>
            <a:p>
              <a:endParaRPr lang="en-US"/>
            </a:p>
          </p:txBody>
        </p:sp>
        <p:sp>
          <p:nvSpPr>
            <p:cNvPr id="16399" name="Rectangle 11"/>
            <p:cNvSpPr>
              <a:spLocks noChangeArrowheads="1"/>
            </p:cNvSpPr>
            <p:nvPr/>
          </p:nvSpPr>
          <p:spPr bwMode="auto">
            <a:xfrm>
              <a:off x="2334" y="1056"/>
              <a:ext cx="587" cy="173"/>
            </a:xfrm>
            <a:prstGeom prst="rect">
              <a:avLst/>
            </a:prstGeom>
            <a:noFill/>
            <a:ln w="9525">
              <a:noFill/>
              <a:miter lim="800000"/>
              <a:headEnd/>
              <a:tailEnd/>
            </a:ln>
          </p:spPr>
          <p:txBody>
            <a:bodyPr wrap="none" lIns="92075" tIns="46038" rIns="92075" bIns="46038">
              <a:spAutoFit/>
            </a:bodyPr>
            <a:lstStyle/>
            <a:p>
              <a:pPr eaLnBrk="0" hangingPunct="0"/>
              <a:r>
                <a:rPr lang="en-US" sz="1200">
                  <a:solidFill>
                    <a:schemeClr val="tx2"/>
                  </a:solidFill>
                  <a:latin typeface="Futura Bk" pitchFamily="34" charset="0"/>
                </a:rPr>
                <a:t>compress</a:t>
              </a:r>
            </a:p>
          </p:txBody>
        </p:sp>
        <p:sp>
          <p:nvSpPr>
            <p:cNvPr id="16400" name="Rectangle 12"/>
            <p:cNvSpPr>
              <a:spLocks noChangeArrowheads="1"/>
            </p:cNvSpPr>
            <p:nvPr/>
          </p:nvSpPr>
          <p:spPr bwMode="auto">
            <a:xfrm>
              <a:off x="3297" y="998"/>
              <a:ext cx="495" cy="288"/>
            </a:xfrm>
            <a:prstGeom prst="rect">
              <a:avLst/>
            </a:prstGeom>
            <a:noFill/>
            <a:ln w="9525">
              <a:noFill/>
              <a:miter lim="800000"/>
              <a:headEnd/>
              <a:tailEnd/>
            </a:ln>
          </p:spPr>
          <p:txBody>
            <a:bodyPr wrap="none" lIns="92075" tIns="46038" rIns="92075" bIns="46038">
              <a:spAutoFit/>
            </a:bodyPr>
            <a:lstStyle/>
            <a:p>
              <a:pPr eaLnBrk="0" hangingPunct="0"/>
              <a:r>
                <a:rPr lang="en-US" sz="1200">
                  <a:solidFill>
                    <a:schemeClr val="tx2"/>
                  </a:solidFill>
                </a:rPr>
                <a:t>store,</a:t>
              </a:r>
            </a:p>
            <a:p>
              <a:pPr eaLnBrk="0" hangingPunct="0"/>
              <a:r>
                <a:rPr lang="en-US" sz="1200">
                  <a:solidFill>
                    <a:schemeClr val="tx2"/>
                  </a:solidFill>
                </a:rPr>
                <a:t>transmit</a:t>
              </a:r>
            </a:p>
          </p:txBody>
        </p:sp>
        <p:sp>
          <p:nvSpPr>
            <p:cNvPr id="16401" name="Rectangle 13"/>
            <p:cNvSpPr>
              <a:spLocks noChangeArrowheads="1"/>
            </p:cNvSpPr>
            <p:nvPr/>
          </p:nvSpPr>
          <p:spPr bwMode="auto">
            <a:xfrm>
              <a:off x="4234" y="949"/>
              <a:ext cx="528" cy="387"/>
            </a:xfrm>
            <a:prstGeom prst="rect">
              <a:avLst/>
            </a:prstGeom>
            <a:solidFill>
              <a:schemeClr val="bg1"/>
            </a:solidFill>
            <a:ln w="25400">
              <a:noFill/>
              <a:miter lim="800000"/>
              <a:headEnd/>
              <a:tailEnd/>
            </a:ln>
          </p:spPr>
          <p:txBody>
            <a:bodyPr wrap="none" anchor="ctr"/>
            <a:lstStyle/>
            <a:p>
              <a:endParaRPr lang="en-US"/>
            </a:p>
          </p:txBody>
        </p:sp>
        <p:sp>
          <p:nvSpPr>
            <p:cNvPr id="16402" name="Rectangle 14"/>
            <p:cNvSpPr>
              <a:spLocks noChangeArrowheads="1"/>
            </p:cNvSpPr>
            <p:nvPr/>
          </p:nvSpPr>
          <p:spPr bwMode="auto">
            <a:xfrm>
              <a:off x="4213" y="998"/>
              <a:ext cx="570" cy="288"/>
            </a:xfrm>
            <a:prstGeom prst="rect">
              <a:avLst/>
            </a:prstGeom>
            <a:noFill/>
            <a:ln w="9525">
              <a:noFill/>
              <a:miter lim="800000"/>
              <a:headEnd/>
              <a:tailEnd/>
            </a:ln>
          </p:spPr>
          <p:txBody>
            <a:bodyPr wrap="none" lIns="92075" tIns="46038" rIns="92075" bIns="46038" anchor="ctr"/>
            <a:lstStyle/>
            <a:p>
              <a:pPr eaLnBrk="0" hangingPunct="0"/>
              <a:r>
                <a:rPr lang="en-US" sz="1200">
                  <a:solidFill>
                    <a:schemeClr val="tx2"/>
                  </a:solidFill>
                </a:rPr>
                <a:t>de-</a:t>
              </a:r>
            </a:p>
            <a:p>
              <a:pPr eaLnBrk="0" hangingPunct="0"/>
              <a:r>
                <a:rPr lang="en-US" sz="1200">
                  <a:solidFill>
                    <a:schemeClr val="tx2"/>
                  </a:solidFill>
                </a:rPr>
                <a:t>compress</a:t>
              </a:r>
            </a:p>
          </p:txBody>
        </p:sp>
        <p:sp>
          <p:nvSpPr>
            <p:cNvPr id="16403" name="Rectangle 15"/>
            <p:cNvSpPr>
              <a:spLocks noChangeArrowheads="1"/>
            </p:cNvSpPr>
            <p:nvPr/>
          </p:nvSpPr>
          <p:spPr bwMode="auto">
            <a:xfrm>
              <a:off x="1648" y="696"/>
              <a:ext cx="351" cy="173"/>
            </a:xfrm>
            <a:prstGeom prst="rect">
              <a:avLst/>
            </a:prstGeom>
            <a:noFill/>
            <a:ln w="9525">
              <a:noFill/>
              <a:miter lim="800000"/>
              <a:headEnd/>
              <a:tailEnd/>
            </a:ln>
          </p:spPr>
          <p:txBody>
            <a:bodyPr wrap="none" lIns="92075" tIns="46038" rIns="92075" bIns="46038">
              <a:spAutoFit/>
            </a:bodyPr>
            <a:lstStyle/>
            <a:p>
              <a:pPr eaLnBrk="0" hangingPunct="0"/>
              <a:r>
                <a:rPr lang="en-US" sz="1200">
                  <a:solidFill>
                    <a:schemeClr val="tx2"/>
                  </a:solidFill>
                </a:rPr>
                <a:t>Input</a:t>
              </a:r>
            </a:p>
          </p:txBody>
        </p:sp>
        <p:sp>
          <p:nvSpPr>
            <p:cNvPr id="16404" name="Rectangle 16"/>
            <p:cNvSpPr>
              <a:spLocks noChangeArrowheads="1"/>
            </p:cNvSpPr>
            <p:nvPr/>
          </p:nvSpPr>
          <p:spPr bwMode="auto">
            <a:xfrm>
              <a:off x="5059" y="713"/>
              <a:ext cx="431" cy="173"/>
            </a:xfrm>
            <a:prstGeom prst="rect">
              <a:avLst/>
            </a:prstGeom>
            <a:noFill/>
            <a:ln w="9525">
              <a:noFill/>
              <a:miter lim="800000"/>
              <a:headEnd/>
              <a:tailEnd/>
            </a:ln>
          </p:spPr>
          <p:txBody>
            <a:bodyPr wrap="none" lIns="92075" tIns="46038" rIns="92075" bIns="46038">
              <a:spAutoFit/>
            </a:bodyPr>
            <a:lstStyle/>
            <a:p>
              <a:pPr eaLnBrk="0" hangingPunct="0"/>
              <a:r>
                <a:rPr lang="en-US" sz="1200">
                  <a:solidFill>
                    <a:schemeClr val="tx2"/>
                  </a:solidFill>
                </a:rPr>
                <a:t>Output</a:t>
              </a:r>
            </a:p>
          </p:txBody>
        </p:sp>
        <p:sp>
          <p:nvSpPr>
            <p:cNvPr id="16405" name="Rectangle 17"/>
            <p:cNvSpPr>
              <a:spLocks noChangeArrowheads="1"/>
            </p:cNvSpPr>
            <p:nvPr/>
          </p:nvSpPr>
          <p:spPr bwMode="auto">
            <a:xfrm>
              <a:off x="3798" y="993"/>
              <a:ext cx="446" cy="154"/>
            </a:xfrm>
            <a:prstGeom prst="rect">
              <a:avLst/>
            </a:prstGeom>
            <a:noFill/>
            <a:ln w="9525">
              <a:noFill/>
              <a:miter lim="800000"/>
              <a:headEnd/>
              <a:tailEnd/>
            </a:ln>
          </p:spPr>
          <p:txBody>
            <a:bodyPr wrap="none" lIns="92075" tIns="46038" rIns="92075" bIns="46038">
              <a:spAutoFit/>
            </a:bodyPr>
            <a:lstStyle/>
            <a:p>
              <a:pPr eaLnBrk="0" hangingPunct="0"/>
              <a:r>
                <a:rPr lang="en-US" sz="1000">
                  <a:solidFill>
                    <a:schemeClr val="tx2"/>
                  </a:solidFill>
                </a:rPr>
                <a:t>010010...</a:t>
              </a:r>
            </a:p>
          </p:txBody>
        </p:sp>
        <p:sp>
          <p:nvSpPr>
            <p:cNvPr id="16406" name="Rectangle 18"/>
            <p:cNvSpPr>
              <a:spLocks noChangeArrowheads="1"/>
            </p:cNvSpPr>
            <p:nvPr/>
          </p:nvSpPr>
          <p:spPr bwMode="auto">
            <a:xfrm>
              <a:off x="2850" y="993"/>
              <a:ext cx="446" cy="154"/>
            </a:xfrm>
            <a:prstGeom prst="rect">
              <a:avLst/>
            </a:prstGeom>
            <a:noFill/>
            <a:ln w="9525">
              <a:noFill/>
              <a:miter lim="800000"/>
              <a:headEnd/>
              <a:tailEnd/>
            </a:ln>
          </p:spPr>
          <p:txBody>
            <a:bodyPr wrap="none" lIns="92075" tIns="46038" rIns="92075" bIns="46038">
              <a:spAutoFit/>
            </a:bodyPr>
            <a:lstStyle/>
            <a:p>
              <a:pPr eaLnBrk="0" hangingPunct="0"/>
              <a:r>
                <a:rPr lang="en-US" sz="1000">
                  <a:solidFill>
                    <a:schemeClr val="tx2"/>
                  </a:solidFill>
                </a:rPr>
                <a:t>010010...</a:t>
              </a:r>
            </a:p>
          </p:txBody>
        </p:sp>
        <p:pic>
          <p:nvPicPr>
            <p:cNvPr id="16407" name="Picture 19" descr="woman_small"/>
            <p:cNvPicPr>
              <a:picLocks noChangeAspect="1" noChangeArrowheads="1"/>
            </p:cNvPicPr>
            <p:nvPr/>
          </p:nvPicPr>
          <p:blipFill>
            <a:blip r:embed="rId2" cstate="print"/>
            <a:srcRect/>
            <a:stretch>
              <a:fillRect/>
            </a:stretch>
          </p:blipFill>
          <p:spPr bwMode="auto">
            <a:xfrm>
              <a:off x="1594" y="865"/>
              <a:ext cx="461" cy="576"/>
            </a:xfrm>
            <a:prstGeom prst="rect">
              <a:avLst/>
            </a:prstGeom>
            <a:noFill/>
            <a:ln w="9525">
              <a:noFill/>
              <a:miter lim="800000"/>
              <a:headEnd/>
              <a:tailEnd/>
            </a:ln>
          </p:spPr>
        </p:pic>
        <p:pic>
          <p:nvPicPr>
            <p:cNvPr id="16408" name="Picture 20" descr="woman_small"/>
            <p:cNvPicPr>
              <a:picLocks noChangeAspect="1" noChangeArrowheads="1"/>
            </p:cNvPicPr>
            <p:nvPr/>
          </p:nvPicPr>
          <p:blipFill>
            <a:blip r:embed="rId2" cstate="print"/>
            <a:srcRect/>
            <a:stretch>
              <a:fillRect/>
            </a:stretch>
          </p:blipFill>
          <p:spPr bwMode="auto">
            <a:xfrm>
              <a:off x="5059" y="868"/>
              <a:ext cx="461" cy="576"/>
            </a:xfrm>
            <a:prstGeom prst="rect">
              <a:avLst/>
            </a:prstGeom>
            <a:noFill/>
            <a:ln w="9525">
              <a:noFill/>
              <a:miter lim="800000"/>
              <a:headEnd/>
              <a:tailEnd/>
            </a:ln>
          </p:spPr>
        </p:pic>
        <p:sp>
          <p:nvSpPr>
            <p:cNvPr id="16409" name="Rectangle 21"/>
            <p:cNvSpPr>
              <a:spLocks noChangeArrowheads="1"/>
            </p:cNvSpPr>
            <p:nvPr/>
          </p:nvSpPr>
          <p:spPr bwMode="auto">
            <a:xfrm>
              <a:off x="3007" y="875"/>
              <a:ext cx="96" cy="106"/>
            </a:xfrm>
            <a:prstGeom prst="rect">
              <a:avLst/>
            </a:prstGeom>
            <a:solidFill>
              <a:schemeClr val="hlink"/>
            </a:solidFill>
            <a:ln w="25400">
              <a:noFill/>
              <a:miter lim="800000"/>
              <a:headEnd/>
              <a:tailEnd/>
            </a:ln>
          </p:spPr>
          <p:txBody>
            <a:bodyPr wrap="none" lIns="82058" tIns="41029" rIns="82058" bIns="41029" anchor="ctr"/>
            <a:lstStyle/>
            <a:p>
              <a:endParaRPr lang="en-US"/>
            </a:p>
          </p:txBody>
        </p:sp>
        <p:sp>
          <p:nvSpPr>
            <p:cNvPr id="16410" name="Rectangle 22"/>
            <p:cNvSpPr>
              <a:spLocks noChangeArrowheads="1"/>
            </p:cNvSpPr>
            <p:nvPr/>
          </p:nvSpPr>
          <p:spPr bwMode="auto">
            <a:xfrm>
              <a:off x="3926" y="875"/>
              <a:ext cx="96" cy="106"/>
            </a:xfrm>
            <a:prstGeom prst="rect">
              <a:avLst/>
            </a:prstGeom>
            <a:solidFill>
              <a:schemeClr val="hlink"/>
            </a:solidFill>
            <a:ln w="25400">
              <a:noFill/>
              <a:miter lim="800000"/>
              <a:headEnd/>
              <a:tailEnd/>
            </a:ln>
          </p:spPr>
          <p:txBody>
            <a:bodyPr wrap="none" lIns="82058" tIns="41029" rIns="82058" bIns="41029" anchor="ctr"/>
            <a:lstStyle/>
            <a:p>
              <a:endParaRPr lang="en-US"/>
            </a:p>
          </p:txBody>
        </p:sp>
      </p:grpSp>
      <p:pic>
        <p:nvPicPr>
          <p:cNvPr id="16388" name="Picture 23"/>
          <p:cNvPicPr>
            <a:picLocks noChangeAspect="1" noChangeArrowheads="1"/>
          </p:cNvPicPr>
          <p:nvPr/>
        </p:nvPicPr>
        <p:blipFill>
          <a:blip r:embed="rId3" cstate="print"/>
          <a:srcRect/>
          <a:stretch>
            <a:fillRect/>
          </a:stretch>
        </p:blipFill>
        <p:spPr bwMode="black">
          <a:xfrm>
            <a:off x="6076272" y="4444489"/>
            <a:ext cx="1335088" cy="1539875"/>
          </a:xfrm>
          <a:prstGeom prst="rect">
            <a:avLst/>
          </a:prstGeom>
          <a:noFill/>
          <a:ln w="9525">
            <a:noFill/>
            <a:miter lim="800000"/>
            <a:headEnd/>
            <a:tailEnd/>
          </a:ln>
        </p:spPr>
      </p:pic>
      <p:grpSp>
        <p:nvGrpSpPr>
          <p:cNvPr id="3" name="Group 24"/>
          <p:cNvGrpSpPr>
            <a:grpSpLocks/>
          </p:cNvGrpSpPr>
          <p:nvPr/>
        </p:nvGrpSpPr>
        <p:grpSpPr bwMode="auto">
          <a:xfrm>
            <a:off x="6142038" y="3154363"/>
            <a:ext cx="2620962" cy="1112837"/>
            <a:chOff x="3725" y="1806"/>
            <a:chExt cx="1651" cy="701"/>
          </a:xfrm>
        </p:grpSpPr>
        <p:pic>
          <p:nvPicPr>
            <p:cNvPr id="16391" name="Picture 25" descr="Dude-image 46_Page_1_Image_0001"/>
            <p:cNvPicPr>
              <a:picLocks noChangeAspect="1" noChangeArrowheads="1"/>
            </p:cNvPicPr>
            <p:nvPr/>
          </p:nvPicPr>
          <p:blipFill>
            <a:blip r:embed="rId4" cstate="print"/>
            <a:srcRect/>
            <a:stretch>
              <a:fillRect/>
            </a:stretch>
          </p:blipFill>
          <p:spPr bwMode="auto">
            <a:xfrm>
              <a:off x="3725" y="1806"/>
              <a:ext cx="691" cy="691"/>
            </a:xfrm>
            <a:prstGeom prst="rect">
              <a:avLst/>
            </a:prstGeom>
            <a:noFill/>
            <a:ln w="9525">
              <a:noFill/>
              <a:miter lim="800000"/>
              <a:headEnd/>
              <a:tailEnd/>
            </a:ln>
          </p:spPr>
        </p:pic>
        <p:pic>
          <p:nvPicPr>
            <p:cNvPr id="16392" name="Picture 26" descr="Dude-image 46_Page_1_Image_0002"/>
            <p:cNvPicPr>
              <a:picLocks noChangeAspect="1" noChangeArrowheads="1"/>
            </p:cNvPicPr>
            <p:nvPr/>
          </p:nvPicPr>
          <p:blipFill>
            <a:blip r:embed="rId5" cstate="print"/>
            <a:srcRect/>
            <a:stretch>
              <a:fillRect/>
            </a:stretch>
          </p:blipFill>
          <p:spPr bwMode="auto">
            <a:xfrm>
              <a:off x="4685" y="1816"/>
              <a:ext cx="691" cy="691"/>
            </a:xfrm>
            <a:prstGeom prst="rect">
              <a:avLst/>
            </a:prstGeom>
            <a:noFill/>
            <a:ln w="9525">
              <a:noFill/>
              <a:miter lim="800000"/>
              <a:headEnd/>
              <a:tailEnd/>
            </a:ln>
          </p:spPr>
        </p:pic>
      </p:grpSp>
      <p:pic>
        <p:nvPicPr>
          <p:cNvPr id="16390" name="Picture 27"/>
          <p:cNvPicPr>
            <a:picLocks noChangeAspect="1" noChangeArrowheads="1"/>
          </p:cNvPicPr>
          <p:nvPr/>
        </p:nvPicPr>
        <p:blipFill>
          <a:blip r:embed="rId6" cstate="print"/>
          <a:srcRect l="32645" t="27206" r="30003" b="34402"/>
          <a:stretch>
            <a:fillRect/>
          </a:stretch>
        </p:blipFill>
        <p:spPr bwMode="auto">
          <a:xfrm>
            <a:off x="3962400" y="5396029"/>
            <a:ext cx="1709738" cy="1250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idx="4294967295"/>
          </p:nvPr>
        </p:nvSpPr>
        <p:spPr bwMode="auto">
          <a:xfrm>
            <a:off x="478467" y="816934"/>
            <a:ext cx="8229600" cy="762000"/>
          </a:xfrm>
          <a:noFill/>
        </p:spPr>
        <p:txBody>
          <a:bodyPr wrap="square" numCol="1" anchorCtr="0" compatLnSpc="1">
            <a:prstTxWarp prst="textNoShape">
              <a:avLst/>
            </a:prstTxWarp>
            <a:normAutofit/>
          </a:bodyPr>
          <a:lstStyle/>
          <a:p>
            <a:pPr eaLnBrk="1" hangingPunct="1"/>
            <a:r>
              <a:rPr lang="en-US" sz="3600" smtClean="0">
                <a:effectLst/>
                <a:cs typeface="Arial" charset="0"/>
              </a:rPr>
              <a:t>A history of collaboration with this team</a:t>
            </a:r>
          </a:p>
        </p:txBody>
      </p:sp>
      <p:sp>
        <p:nvSpPr>
          <p:cNvPr id="17410" name="Content Placeholder 2"/>
          <p:cNvSpPr>
            <a:spLocks noGrp="1"/>
          </p:cNvSpPr>
          <p:nvPr>
            <p:ph idx="4294967295"/>
          </p:nvPr>
        </p:nvSpPr>
        <p:spPr>
          <a:xfrm>
            <a:off x="457200" y="1704761"/>
            <a:ext cx="8229600" cy="4738569"/>
          </a:xfrm>
        </p:spPr>
        <p:txBody>
          <a:bodyPr>
            <a:normAutofit lnSpcReduction="10000"/>
          </a:bodyPr>
          <a:lstStyle/>
          <a:p>
            <a:pPr eaLnBrk="1" hangingPunct="1"/>
            <a:r>
              <a:rPr lang="en-US" sz="2400" smtClean="0">
                <a:latin typeface="Arial" charset="0"/>
                <a:cs typeface="Arial" charset="0"/>
              </a:rPr>
              <a:t>Faculty visits, interns, intellectual property...</a:t>
            </a:r>
          </a:p>
          <a:p>
            <a:pPr lvl="1" eaLnBrk="1" hangingPunct="1"/>
            <a:r>
              <a:rPr lang="en-US" sz="2000" smtClean="0">
                <a:latin typeface="Arial" charset="0"/>
                <a:cs typeface="Arial" charset="0"/>
              </a:rPr>
              <a:t>Berkeley (Tse)</a:t>
            </a:r>
          </a:p>
          <a:p>
            <a:pPr lvl="1" eaLnBrk="1" hangingPunct="1"/>
            <a:r>
              <a:rPr lang="en-US" sz="2000" smtClean="0">
                <a:latin typeface="Arial" charset="0"/>
                <a:cs typeface="Arial" charset="0"/>
              </a:rPr>
              <a:t>Princeton (Verdú)</a:t>
            </a:r>
          </a:p>
          <a:p>
            <a:pPr lvl="1" eaLnBrk="1" hangingPunct="1"/>
            <a:r>
              <a:rPr lang="en-US" sz="2000" smtClean="0">
                <a:latin typeface="Arial" charset="0"/>
                <a:cs typeface="Arial" charset="0"/>
              </a:rPr>
              <a:t>Purdue (Szpankowski)</a:t>
            </a:r>
          </a:p>
          <a:p>
            <a:pPr lvl="1" eaLnBrk="1" hangingPunct="1"/>
            <a:r>
              <a:rPr lang="en-US" sz="2000" smtClean="0">
                <a:latin typeface="Arial" charset="0"/>
                <a:cs typeface="Arial" charset="0"/>
              </a:rPr>
              <a:t>Stanford (Cover, Weissman)</a:t>
            </a:r>
          </a:p>
          <a:p>
            <a:pPr lvl="1" eaLnBrk="1" hangingPunct="1"/>
            <a:r>
              <a:rPr lang="en-US" sz="2000" smtClean="0">
                <a:latin typeface="Arial" charset="0"/>
                <a:cs typeface="Arial" charset="0"/>
              </a:rPr>
              <a:t>UIUC (Coleman)</a:t>
            </a:r>
          </a:p>
          <a:p>
            <a:pPr eaLnBrk="1" hangingPunct="1">
              <a:spcBef>
                <a:spcPct val="50000"/>
              </a:spcBef>
            </a:pPr>
            <a:r>
              <a:rPr lang="en-US" sz="2400" smtClean="0">
                <a:latin typeface="Arial" charset="0"/>
                <a:cs typeface="Arial" charset="0"/>
              </a:rPr>
              <a:t>These collaborations emphasize new problem settings formalized and solved with information-theoretic tools</a:t>
            </a:r>
          </a:p>
          <a:p>
            <a:pPr eaLnBrk="1" hangingPunct="1">
              <a:spcBef>
                <a:spcPct val="50000"/>
              </a:spcBef>
            </a:pPr>
            <a:r>
              <a:rPr lang="en-US" sz="2400" smtClean="0">
                <a:latin typeface="Arial" charset="0"/>
                <a:cs typeface="Arial" charset="0"/>
              </a:rPr>
              <a:t>Case studies:</a:t>
            </a:r>
          </a:p>
          <a:p>
            <a:pPr lvl="1" eaLnBrk="1" hangingPunct="1">
              <a:spcBef>
                <a:spcPct val="40000"/>
              </a:spcBef>
            </a:pPr>
            <a:r>
              <a:rPr lang="en-US" sz="2000" smtClean="0">
                <a:solidFill>
                  <a:srgbClr val="0070C0"/>
                </a:solidFill>
                <a:latin typeface="Arial" charset="0"/>
                <a:cs typeface="Arial" charset="0"/>
              </a:rPr>
              <a:t>Denoising </a:t>
            </a:r>
            <a:r>
              <a:rPr lang="en-US" sz="2000" smtClean="0">
                <a:latin typeface="Arial" charset="0"/>
                <a:cs typeface="Arial" charset="0"/>
              </a:rPr>
              <a:t>(Princeton, Stanford): dealing with noisy data</a:t>
            </a:r>
          </a:p>
          <a:p>
            <a:pPr lvl="1" eaLnBrk="1" hangingPunct="1"/>
            <a:r>
              <a:rPr lang="en-US" sz="2000" smtClean="0">
                <a:solidFill>
                  <a:srgbClr val="0070C0"/>
                </a:solidFill>
                <a:latin typeface="Arial" charset="0"/>
                <a:cs typeface="Arial" charset="0"/>
              </a:rPr>
              <a:t>Discovering interleaved patterns </a:t>
            </a:r>
            <a:r>
              <a:rPr lang="en-US" sz="2000" smtClean="0">
                <a:latin typeface="Arial" charset="0"/>
                <a:cs typeface="Arial" charset="0"/>
              </a:rPr>
              <a:t>(Purdue): dealing with massive data sets</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4" name="Rectangle 2"/>
          <p:cNvSpPr>
            <a:spLocks noGrp="1"/>
          </p:cNvSpPr>
          <p:nvPr>
            <p:ph type="body" idx="4294967295"/>
          </p:nvPr>
        </p:nvSpPr>
        <p:spPr>
          <a:xfrm>
            <a:off x="231775" y="3487738"/>
            <a:ext cx="8759825" cy="3065462"/>
          </a:xfrm>
        </p:spPr>
        <p:txBody>
          <a:bodyPr/>
          <a:lstStyle/>
          <a:p>
            <a:pPr marL="457200" indent="-223838">
              <a:lnSpc>
                <a:spcPct val="110000"/>
              </a:lnSpc>
              <a:spcBef>
                <a:spcPct val="40000"/>
              </a:spcBef>
              <a:tabLst>
                <a:tab pos="233363" algn="l"/>
                <a:tab pos="457200" algn="l"/>
              </a:tabLst>
            </a:pPr>
            <a:r>
              <a:rPr lang="en-US" sz="2400" smtClean="0">
                <a:solidFill>
                  <a:srgbClr val="0070C0"/>
                </a:solidFill>
                <a:latin typeface="Arial" charset="0"/>
                <a:cs typeface="Arial" charset="0"/>
              </a:rPr>
              <a:t>The goal:</a:t>
            </a:r>
            <a:r>
              <a:rPr lang="en-US" sz="2400" smtClean="0">
                <a:latin typeface="Arial" charset="0"/>
                <a:cs typeface="Arial" charset="0"/>
              </a:rPr>
              <a:t> upon observing                 , choose                 to optimize some </a:t>
            </a:r>
            <a:r>
              <a:rPr lang="en-US" sz="2400" smtClean="0">
                <a:solidFill>
                  <a:srgbClr val="0070C0"/>
                </a:solidFill>
                <a:latin typeface="Arial" charset="0"/>
                <a:cs typeface="Arial" charset="0"/>
              </a:rPr>
              <a:t>fidelity criterion</a:t>
            </a:r>
            <a:r>
              <a:rPr lang="en-US" sz="2400" i="1" smtClean="0">
                <a:solidFill>
                  <a:srgbClr val="0070C0"/>
                </a:solidFill>
                <a:latin typeface="Arial" charset="0"/>
                <a:cs typeface="Arial" charset="0"/>
              </a:rPr>
              <a:t> </a:t>
            </a:r>
            <a:r>
              <a:rPr lang="en-US" sz="2400" smtClean="0">
                <a:latin typeface="Arial" charset="0"/>
                <a:cs typeface="Arial" charset="0"/>
              </a:rPr>
              <a:t>(e.g.: minimize number of symbol errors, squared distance, etc.)</a:t>
            </a:r>
          </a:p>
          <a:p>
            <a:pPr marL="457200" indent="-223838">
              <a:lnSpc>
                <a:spcPct val="110000"/>
              </a:lnSpc>
              <a:spcBef>
                <a:spcPct val="40000"/>
              </a:spcBef>
              <a:tabLst>
                <a:tab pos="233363" algn="l"/>
                <a:tab pos="457200" algn="l"/>
              </a:tabLst>
            </a:pPr>
            <a:r>
              <a:rPr lang="en-US" sz="2400" smtClean="0">
                <a:solidFill>
                  <a:srgbClr val="0070C0"/>
                </a:solidFill>
                <a:latin typeface="Arial" charset="0"/>
                <a:cs typeface="Arial" charset="0"/>
              </a:rPr>
              <a:t>Applications: </a:t>
            </a:r>
            <a:r>
              <a:rPr lang="en-US" sz="2400" smtClean="0">
                <a:latin typeface="Arial" charset="0"/>
                <a:cs typeface="Arial" charset="0"/>
              </a:rPr>
              <a:t>image and video denoising, text correction, financial data denoising, DNA sequence analysis, wireless communications…</a:t>
            </a:r>
          </a:p>
          <a:p>
            <a:pPr marL="457200" indent="-223838">
              <a:lnSpc>
                <a:spcPct val="110000"/>
              </a:lnSpc>
              <a:buFont typeface="Wingdings" pitchFamily="2" charset="2"/>
              <a:buChar char="§"/>
              <a:tabLst>
                <a:tab pos="233363" algn="l"/>
                <a:tab pos="457200" algn="l"/>
              </a:tabLst>
            </a:pPr>
            <a:endParaRPr lang="en-US" sz="1800" smtClean="0">
              <a:latin typeface="Arial" charset="0"/>
              <a:cs typeface="Arial" charset="0"/>
            </a:endParaRPr>
          </a:p>
        </p:txBody>
      </p:sp>
      <p:sp>
        <p:nvSpPr>
          <p:cNvPr id="25615" name="Line 3"/>
          <p:cNvSpPr>
            <a:spLocks noChangeShapeType="1"/>
          </p:cNvSpPr>
          <p:nvPr/>
        </p:nvSpPr>
        <p:spPr bwMode="gray">
          <a:xfrm>
            <a:off x="2382838" y="2332038"/>
            <a:ext cx="893762" cy="0"/>
          </a:xfrm>
          <a:prstGeom prst="line">
            <a:avLst/>
          </a:prstGeom>
          <a:noFill/>
          <a:ln w="28575">
            <a:solidFill>
              <a:schemeClr val="accent2"/>
            </a:solidFill>
            <a:round/>
            <a:headEnd/>
            <a:tailEnd type="triangle" w="med" len="med"/>
          </a:ln>
        </p:spPr>
        <p:txBody>
          <a:bodyPr wrap="none" anchor="ctr"/>
          <a:lstStyle/>
          <a:p>
            <a:endParaRPr lang="en-US"/>
          </a:p>
        </p:txBody>
      </p:sp>
      <p:sp>
        <p:nvSpPr>
          <p:cNvPr id="25616" name="Line 4"/>
          <p:cNvSpPr>
            <a:spLocks noChangeShapeType="1"/>
          </p:cNvSpPr>
          <p:nvPr/>
        </p:nvSpPr>
        <p:spPr bwMode="gray">
          <a:xfrm>
            <a:off x="4699000" y="2332038"/>
            <a:ext cx="893763" cy="0"/>
          </a:xfrm>
          <a:prstGeom prst="line">
            <a:avLst/>
          </a:prstGeom>
          <a:noFill/>
          <a:ln w="28575">
            <a:solidFill>
              <a:schemeClr val="accent2"/>
            </a:solidFill>
            <a:round/>
            <a:headEnd/>
            <a:tailEnd type="triangle" w="med" len="med"/>
          </a:ln>
        </p:spPr>
        <p:txBody>
          <a:bodyPr wrap="none" anchor="ctr"/>
          <a:lstStyle/>
          <a:p>
            <a:endParaRPr lang="en-US"/>
          </a:p>
        </p:txBody>
      </p:sp>
      <p:sp>
        <p:nvSpPr>
          <p:cNvPr id="25617" name="AutoShape 5"/>
          <p:cNvSpPr>
            <a:spLocks noChangeArrowheads="1"/>
          </p:cNvSpPr>
          <p:nvPr/>
        </p:nvSpPr>
        <p:spPr bwMode="gray">
          <a:xfrm>
            <a:off x="936625" y="1804988"/>
            <a:ext cx="1441450" cy="1055687"/>
          </a:xfrm>
          <a:prstGeom prst="roundRect">
            <a:avLst>
              <a:gd name="adj" fmla="val 16667"/>
            </a:avLst>
          </a:prstGeom>
          <a:solidFill>
            <a:srgbClr val="D1ECA5"/>
          </a:solidFill>
          <a:ln w="9525">
            <a:noFill/>
            <a:round/>
            <a:headEnd/>
            <a:tailEnd/>
          </a:ln>
        </p:spPr>
        <p:txBody>
          <a:bodyPr wrap="none" anchor="ctr"/>
          <a:lstStyle/>
          <a:p>
            <a:pPr algn="ctr" eaLnBrk="0" hangingPunct="0"/>
            <a:r>
              <a:rPr lang="en-US">
                <a:solidFill>
                  <a:srgbClr val="000099"/>
                </a:solidFill>
                <a:latin typeface="Futura Lt" pitchFamily="34" charset="0"/>
              </a:rPr>
              <a:t>discrete</a:t>
            </a:r>
            <a:br>
              <a:rPr lang="en-US">
                <a:solidFill>
                  <a:srgbClr val="000099"/>
                </a:solidFill>
                <a:latin typeface="Futura Lt" pitchFamily="34" charset="0"/>
              </a:rPr>
            </a:br>
            <a:r>
              <a:rPr lang="en-US">
                <a:solidFill>
                  <a:srgbClr val="000099"/>
                </a:solidFill>
                <a:latin typeface="Futura Lt" pitchFamily="34" charset="0"/>
              </a:rPr>
              <a:t>source</a:t>
            </a:r>
          </a:p>
        </p:txBody>
      </p:sp>
      <p:sp>
        <p:nvSpPr>
          <p:cNvPr id="25618" name="AutoShape 6"/>
          <p:cNvSpPr>
            <a:spLocks noChangeArrowheads="1"/>
          </p:cNvSpPr>
          <p:nvPr/>
        </p:nvSpPr>
        <p:spPr bwMode="gray">
          <a:xfrm>
            <a:off x="3279775" y="1804988"/>
            <a:ext cx="1441450" cy="1055687"/>
          </a:xfrm>
          <a:prstGeom prst="roundRect">
            <a:avLst>
              <a:gd name="adj" fmla="val 16667"/>
            </a:avLst>
          </a:prstGeom>
          <a:solidFill>
            <a:srgbClr val="D1ECA5"/>
          </a:solidFill>
          <a:ln w="9525">
            <a:noFill/>
            <a:round/>
            <a:headEnd/>
            <a:tailEnd/>
          </a:ln>
        </p:spPr>
        <p:txBody>
          <a:bodyPr wrap="none" anchor="ctr"/>
          <a:lstStyle/>
          <a:p>
            <a:pPr algn="ctr" eaLnBrk="0" hangingPunct="0">
              <a:lnSpc>
                <a:spcPct val="90000"/>
              </a:lnSpc>
            </a:pPr>
            <a:r>
              <a:rPr lang="en-US">
                <a:solidFill>
                  <a:srgbClr val="000099"/>
                </a:solidFill>
                <a:latin typeface="Futura Lt" pitchFamily="34" charset="0"/>
              </a:rPr>
              <a:t>discrete</a:t>
            </a:r>
            <a:br>
              <a:rPr lang="en-US">
                <a:solidFill>
                  <a:srgbClr val="000099"/>
                </a:solidFill>
                <a:latin typeface="Futura Lt" pitchFamily="34" charset="0"/>
              </a:rPr>
            </a:br>
            <a:r>
              <a:rPr lang="en-US">
                <a:solidFill>
                  <a:srgbClr val="000099"/>
                </a:solidFill>
                <a:latin typeface="Futura Lt" pitchFamily="34" charset="0"/>
              </a:rPr>
              <a:t>memoryless</a:t>
            </a:r>
            <a:br>
              <a:rPr lang="en-US">
                <a:solidFill>
                  <a:srgbClr val="000099"/>
                </a:solidFill>
                <a:latin typeface="Futura Lt" pitchFamily="34" charset="0"/>
              </a:rPr>
            </a:br>
            <a:r>
              <a:rPr lang="en-US">
                <a:solidFill>
                  <a:srgbClr val="000099"/>
                </a:solidFill>
                <a:latin typeface="Futura Lt" pitchFamily="34" charset="0"/>
              </a:rPr>
              <a:t>channel</a:t>
            </a:r>
            <a:br>
              <a:rPr lang="en-US">
                <a:solidFill>
                  <a:srgbClr val="000099"/>
                </a:solidFill>
                <a:latin typeface="Futura Lt" pitchFamily="34" charset="0"/>
              </a:rPr>
            </a:br>
            <a:r>
              <a:rPr lang="en-US">
                <a:solidFill>
                  <a:srgbClr val="000099"/>
                </a:solidFill>
                <a:latin typeface="Futura Lt" pitchFamily="34" charset="0"/>
              </a:rPr>
              <a:t> (noise)</a:t>
            </a:r>
          </a:p>
        </p:txBody>
      </p:sp>
      <p:sp>
        <p:nvSpPr>
          <p:cNvPr id="25619" name="AutoShape 7"/>
          <p:cNvSpPr>
            <a:spLocks noChangeArrowheads="1"/>
          </p:cNvSpPr>
          <p:nvPr/>
        </p:nvSpPr>
        <p:spPr bwMode="gray">
          <a:xfrm>
            <a:off x="5624513" y="1803400"/>
            <a:ext cx="1441450" cy="1055688"/>
          </a:xfrm>
          <a:prstGeom prst="roundRect">
            <a:avLst>
              <a:gd name="adj" fmla="val 16667"/>
            </a:avLst>
          </a:prstGeom>
          <a:solidFill>
            <a:srgbClr val="D1ECA5"/>
          </a:solidFill>
          <a:ln w="9525">
            <a:noFill/>
            <a:round/>
            <a:headEnd/>
            <a:tailEnd/>
          </a:ln>
        </p:spPr>
        <p:txBody>
          <a:bodyPr wrap="none" anchor="ctr"/>
          <a:lstStyle/>
          <a:p>
            <a:pPr algn="ctr" eaLnBrk="0" hangingPunct="0"/>
            <a:r>
              <a:rPr lang="en-US">
                <a:solidFill>
                  <a:srgbClr val="000099"/>
                </a:solidFill>
                <a:latin typeface="Futura Lt" pitchFamily="34" charset="0"/>
              </a:rPr>
              <a:t>denoiser</a:t>
            </a:r>
          </a:p>
        </p:txBody>
      </p:sp>
      <p:sp>
        <p:nvSpPr>
          <p:cNvPr id="25620" name="Line 8"/>
          <p:cNvSpPr>
            <a:spLocks noChangeShapeType="1"/>
          </p:cNvSpPr>
          <p:nvPr/>
        </p:nvSpPr>
        <p:spPr bwMode="gray">
          <a:xfrm>
            <a:off x="7077075" y="2332038"/>
            <a:ext cx="893763" cy="0"/>
          </a:xfrm>
          <a:prstGeom prst="line">
            <a:avLst/>
          </a:prstGeom>
          <a:noFill/>
          <a:ln w="28575">
            <a:solidFill>
              <a:schemeClr val="accent2"/>
            </a:solidFill>
            <a:round/>
            <a:headEnd/>
            <a:tailEnd type="triangle" w="med" len="med"/>
          </a:ln>
        </p:spPr>
        <p:txBody>
          <a:bodyPr wrap="none" anchor="ctr"/>
          <a:lstStyle/>
          <a:p>
            <a:endParaRPr lang="en-US"/>
          </a:p>
        </p:txBody>
      </p:sp>
      <p:graphicFrame>
        <p:nvGraphicFramePr>
          <p:cNvPr id="25609" name="Object 9"/>
          <p:cNvGraphicFramePr>
            <a:graphicFrameLocks noChangeAspect="1"/>
          </p:cNvGraphicFramePr>
          <p:nvPr/>
        </p:nvGraphicFramePr>
        <p:xfrm>
          <a:off x="2082800" y="2817813"/>
          <a:ext cx="1325563" cy="411162"/>
        </p:xfrm>
        <a:graphic>
          <a:graphicData uri="http://schemas.openxmlformats.org/presentationml/2006/ole">
            <p:oleObj spid="_x0000_s384002" name="Equation" r:id="rId3" imgW="736560" imgH="228600" progId="Equation.3">
              <p:embed/>
            </p:oleObj>
          </a:graphicData>
        </a:graphic>
      </p:graphicFrame>
      <p:graphicFrame>
        <p:nvGraphicFramePr>
          <p:cNvPr id="25610" name="Object 10"/>
          <p:cNvGraphicFramePr>
            <a:graphicFrameLocks noChangeAspect="1"/>
          </p:cNvGraphicFramePr>
          <p:nvPr/>
        </p:nvGraphicFramePr>
        <p:xfrm>
          <a:off x="4530725" y="2817813"/>
          <a:ext cx="1304925" cy="411162"/>
        </p:xfrm>
        <a:graphic>
          <a:graphicData uri="http://schemas.openxmlformats.org/presentationml/2006/ole">
            <p:oleObj spid="_x0000_s384003" name="Equation" r:id="rId4" imgW="723600" imgH="228600" progId="Equation.3">
              <p:embed/>
            </p:oleObj>
          </a:graphicData>
        </a:graphic>
      </p:graphicFrame>
      <p:graphicFrame>
        <p:nvGraphicFramePr>
          <p:cNvPr id="25611" name="Object 11"/>
          <p:cNvGraphicFramePr>
            <a:graphicFrameLocks noChangeAspect="1"/>
          </p:cNvGraphicFramePr>
          <p:nvPr/>
        </p:nvGraphicFramePr>
        <p:xfrm>
          <a:off x="7080250" y="2865438"/>
          <a:ext cx="1325563" cy="411162"/>
        </p:xfrm>
        <a:graphic>
          <a:graphicData uri="http://schemas.openxmlformats.org/presentationml/2006/ole">
            <p:oleObj spid="_x0000_s384004" name="Equation" r:id="rId5" imgW="736560" imgH="228600" progId="Equation.3">
              <p:embed/>
            </p:oleObj>
          </a:graphicData>
        </a:graphic>
      </p:graphicFrame>
      <p:graphicFrame>
        <p:nvGraphicFramePr>
          <p:cNvPr id="25612" name="Object 12"/>
          <p:cNvGraphicFramePr>
            <a:graphicFrameLocks noChangeAspect="1"/>
          </p:cNvGraphicFramePr>
          <p:nvPr/>
        </p:nvGraphicFramePr>
        <p:xfrm>
          <a:off x="6858000" y="3581400"/>
          <a:ext cx="1325563" cy="411163"/>
        </p:xfrm>
        <a:graphic>
          <a:graphicData uri="http://schemas.openxmlformats.org/presentationml/2006/ole">
            <p:oleObj spid="_x0000_s384005" name="Equation" r:id="rId6" imgW="736560" imgH="228600" progId="Equation.3">
              <p:embed/>
            </p:oleObj>
          </a:graphicData>
        </a:graphic>
      </p:graphicFrame>
      <p:graphicFrame>
        <p:nvGraphicFramePr>
          <p:cNvPr id="25613" name="Object 13"/>
          <p:cNvGraphicFramePr>
            <a:graphicFrameLocks noChangeAspect="1"/>
          </p:cNvGraphicFramePr>
          <p:nvPr/>
        </p:nvGraphicFramePr>
        <p:xfrm>
          <a:off x="4333875" y="3581400"/>
          <a:ext cx="1304925" cy="411163"/>
        </p:xfrm>
        <a:graphic>
          <a:graphicData uri="http://schemas.openxmlformats.org/presentationml/2006/ole">
            <p:oleObj spid="_x0000_s384006" name="Equation" r:id="rId7" imgW="723600" imgH="228600" progId="Equation.3">
              <p:embed/>
            </p:oleObj>
          </a:graphicData>
        </a:graphic>
      </p:graphicFrame>
      <p:sp>
        <p:nvSpPr>
          <p:cNvPr id="25621" name="Rectangle 14"/>
          <p:cNvSpPr>
            <a:spLocks noGrp="1"/>
          </p:cNvSpPr>
          <p:nvPr>
            <p:ph type="title" idx="4294967295"/>
          </p:nvPr>
        </p:nvSpPr>
        <p:spPr bwMode="auto">
          <a:xfrm>
            <a:off x="461962" y="861237"/>
            <a:ext cx="8118511" cy="594501"/>
          </a:xfrm>
          <a:noFill/>
        </p:spPr>
        <p:txBody>
          <a:bodyPr wrap="square" numCol="1" anchorCtr="0" compatLnSpc="1">
            <a:prstTxWarp prst="textNoShape">
              <a:avLst/>
            </a:prstTxWarp>
            <a:noAutofit/>
          </a:bodyPr>
          <a:lstStyle/>
          <a:p>
            <a:r>
              <a:rPr lang="en-US" sz="3200" smtClean="0">
                <a:effectLst/>
                <a:cs typeface="Arial" charset="0"/>
              </a:rPr>
              <a:t>Discrete Universal DEnoising (DUDE)</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body" idx="4294967295"/>
          </p:nvPr>
        </p:nvSpPr>
        <p:spPr>
          <a:xfrm>
            <a:off x="533400" y="1593850"/>
            <a:ext cx="8305800" cy="5035550"/>
          </a:xfrm>
        </p:spPr>
        <p:txBody>
          <a:bodyPr/>
          <a:lstStyle/>
          <a:p>
            <a:pPr marL="0" indent="230188">
              <a:defRPr/>
            </a:pPr>
            <a:r>
              <a:rPr lang="en-US" sz="2400" smtClean="0">
                <a:latin typeface="Arial" charset="0"/>
                <a:cs typeface="Arial" charset="0"/>
              </a:rPr>
              <a:t>A denoising scheme that is</a:t>
            </a:r>
          </a:p>
          <a:p>
            <a:pPr marL="231775" lvl="1" indent="239713">
              <a:spcBef>
                <a:spcPct val="40000"/>
              </a:spcBef>
              <a:defRPr/>
            </a:pPr>
            <a:r>
              <a:rPr lang="en-US" sz="2000" smtClean="0">
                <a:solidFill>
                  <a:srgbClr val="0070C0"/>
                </a:solidFill>
                <a:latin typeface="Arial" charset="0"/>
                <a:cs typeface="Arial" charset="0"/>
              </a:rPr>
              <a:t>universal </a:t>
            </a:r>
            <a:r>
              <a:rPr lang="en-US" sz="2000" i="1" smtClean="0">
                <a:solidFill>
                  <a:schemeClr val="accent2"/>
                </a:solidFill>
                <a:latin typeface="Arial" charset="0"/>
                <a:cs typeface="Arial" charset="0"/>
              </a:rPr>
              <a:t> </a:t>
            </a:r>
            <a:r>
              <a:rPr lang="en-US" sz="2000" smtClean="0">
                <a:latin typeface="Arial" charset="0"/>
                <a:cs typeface="Arial" charset="0"/>
              </a:rPr>
              <a:t>(no prior knowledge or assumption on</a:t>
            </a:r>
            <a:r>
              <a:rPr lang="en-US" sz="2000" i="1" smtClean="0">
                <a:latin typeface="Arial" charset="0"/>
                <a:cs typeface="Arial" charset="0"/>
              </a:rPr>
              <a:t> </a:t>
            </a:r>
            <a:r>
              <a:rPr lang="en-US" sz="2000" i="1" smtClean="0">
                <a:solidFill>
                  <a:srgbClr val="FF0000"/>
                </a:solidFill>
                <a:effectLst>
                  <a:outerShdw blurRad="38100" dist="38100" dir="2700000" algn="tl">
                    <a:srgbClr val="C0C0C0"/>
                  </a:outerShdw>
                </a:effectLst>
                <a:latin typeface="Times New Roman" pitchFamily="18" charset="0"/>
                <a:cs typeface="Arial" charset="0"/>
              </a:rPr>
              <a:t>X</a:t>
            </a:r>
            <a:r>
              <a:rPr lang="en-US" sz="2000" smtClean="0">
                <a:effectLst>
                  <a:outerShdw blurRad="38100" dist="38100" dir="2700000" algn="tl">
                    <a:srgbClr val="C0C0C0"/>
                  </a:outerShdw>
                </a:effectLst>
                <a:latin typeface="Arial" charset="0"/>
                <a:cs typeface="Arial" charset="0"/>
              </a:rPr>
              <a:t>)</a:t>
            </a:r>
            <a:endParaRPr lang="en-US" sz="1800" smtClean="0">
              <a:latin typeface="Arial" charset="0"/>
              <a:cs typeface="Arial" charset="0"/>
            </a:endParaRPr>
          </a:p>
          <a:p>
            <a:pPr marL="231775" lvl="1" indent="239713">
              <a:defRPr/>
            </a:pPr>
            <a:r>
              <a:rPr lang="en-US" sz="2000" smtClean="0">
                <a:solidFill>
                  <a:srgbClr val="0070C0"/>
                </a:solidFill>
                <a:latin typeface="Arial" charset="0"/>
                <a:cs typeface="Arial" charset="0"/>
              </a:rPr>
              <a:t>asymptotically optimal</a:t>
            </a:r>
            <a:r>
              <a:rPr lang="en-US" sz="2000" i="1" smtClean="0">
                <a:solidFill>
                  <a:srgbClr val="0070C0"/>
                </a:solidFill>
                <a:latin typeface="Arial" charset="0"/>
                <a:cs typeface="Arial" charset="0"/>
              </a:rPr>
              <a:t> </a:t>
            </a:r>
            <a:r>
              <a:rPr lang="en-US" sz="2000" smtClean="0">
                <a:latin typeface="Arial" charset="0"/>
                <a:cs typeface="Arial" charset="0"/>
              </a:rPr>
              <a:t>(approaches the performance of the </a:t>
            </a:r>
            <a:r>
              <a:rPr lang="en-US" sz="2000" smtClean="0">
                <a:solidFill>
                  <a:srgbClr val="0070C0"/>
                </a:solidFill>
                <a:latin typeface="Arial" charset="0"/>
                <a:cs typeface="Arial" charset="0"/>
              </a:rPr>
              <a:t>best </a:t>
            </a:r>
            <a:br>
              <a:rPr lang="en-US" sz="2000" smtClean="0">
                <a:solidFill>
                  <a:srgbClr val="0070C0"/>
                </a:solidFill>
                <a:latin typeface="Arial" charset="0"/>
                <a:cs typeface="Arial" charset="0"/>
              </a:rPr>
            </a:br>
            <a:r>
              <a:rPr lang="en-US" sz="2000" smtClean="0">
                <a:solidFill>
                  <a:srgbClr val="0070C0"/>
                </a:solidFill>
                <a:latin typeface="Arial" charset="0"/>
                <a:cs typeface="Arial" charset="0"/>
              </a:rPr>
              <a:t>   scheme</a:t>
            </a:r>
            <a:r>
              <a:rPr lang="en-US" sz="2000" smtClean="0">
                <a:solidFill>
                  <a:srgbClr val="DE2E43"/>
                </a:solidFill>
                <a:latin typeface="Arial" charset="0"/>
                <a:cs typeface="Arial" charset="0"/>
              </a:rPr>
              <a:t> </a:t>
            </a:r>
            <a:r>
              <a:rPr lang="en-US" sz="2000" smtClean="0">
                <a:latin typeface="Arial" charset="0"/>
                <a:cs typeface="Arial" charset="0"/>
              </a:rPr>
              <a:t>that has </a:t>
            </a:r>
            <a:r>
              <a:rPr lang="en-US" sz="2000" smtClean="0">
                <a:solidFill>
                  <a:srgbClr val="0070C0"/>
                </a:solidFill>
                <a:latin typeface="Arial" charset="0"/>
                <a:cs typeface="Arial" charset="0"/>
              </a:rPr>
              <a:t>full knowledge </a:t>
            </a:r>
            <a:r>
              <a:rPr lang="en-US" sz="2000" smtClean="0">
                <a:latin typeface="Arial" charset="0"/>
                <a:cs typeface="Arial" charset="0"/>
              </a:rPr>
              <a:t>of the statistics of </a:t>
            </a:r>
            <a:r>
              <a:rPr lang="en-US" sz="2000" i="1" smtClean="0">
                <a:solidFill>
                  <a:srgbClr val="FF0000"/>
                </a:solidFill>
                <a:effectLst>
                  <a:outerShdw blurRad="38100" dist="38100" dir="2700000" algn="tl">
                    <a:srgbClr val="C0C0C0"/>
                  </a:outerShdw>
                </a:effectLst>
                <a:latin typeface="Times New Roman" pitchFamily="18" charset="0"/>
                <a:cs typeface="Arial" charset="0"/>
              </a:rPr>
              <a:t>X</a:t>
            </a:r>
            <a:r>
              <a:rPr lang="en-US" sz="2000" smtClean="0">
                <a:effectLst>
                  <a:outerShdw blurRad="38100" dist="38100" dir="2700000" algn="tl">
                    <a:srgbClr val="C0C0C0"/>
                  </a:outerShdw>
                </a:effectLst>
                <a:latin typeface="Arial" charset="0"/>
                <a:cs typeface="Arial" charset="0"/>
              </a:rPr>
              <a:t>)</a:t>
            </a:r>
          </a:p>
          <a:p>
            <a:pPr marL="231775" lvl="1" indent="239713">
              <a:defRPr/>
            </a:pPr>
            <a:r>
              <a:rPr lang="en-US" sz="2000" smtClean="0">
                <a:solidFill>
                  <a:srgbClr val="0070C0"/>
                </a:solidFill>
                <a:latin typeface="Arial" charset="0"/>
                <a:cs typeface="Arial" charset="0"/>
              </a:rPr>
              <a:t>practical</a:t>
            </a:r>
            <a:r>
              <a:rPr lang="en-US" sz="2000" i="1" smtClean="0">
                <a:solidFill>
                  <a:schemeClr val="accent2"/>
                </a:solidFill>
                <a:latin typeface="Arial" charset="0"/>
                <a:cs typeface="Arial" charset="0"/>
              </a:rPr>
              <a:t> </a:t>
            </a:r>
            <a:r>
              <a:rPr lang="en-US" sz="2000" smtClean="0">
                <a:latin typeface="Arial" charset="0"/>
                <a:cs typeface="Arial" charset="0"/>
              </a:rPr>
              <a:t>(low complexity)</a:t>
            </a:r>
            <a:endParaRPr lang="en-US" smtClean="0">
              <a:latin typeface="Arial" charset="0"/>
              <a:cs typeface="Arial" charset="0"/>
            </a:endParaRPr>
          </a:p>
          <a:p>
            <a:pPr marL="0" indent="230188">
              <a:spcBef>
                <a:spcPct val="75000"/>
              </a:spcBef>
              <a:defRPr/>
            </a:pPr>
            <a:r>
              <a:rPr lang="en-US" sz="2400" smtClean="0">
                <a:solidFill>
                  <a:schemeClr val="accent2"/>
                </a:solidFill>
                <a:latin typeface="Arial" charset="0"/>
                <a:cs typeface="Arial" charset="0"/>
              </a:rPr>
              <a:t> </a:t>
            </a:r>
            <a:r>
              <a:rPr lang="en-US" sz="2400" smtClean="0">
                <a:solidFill>
                  <a:srgbClr val="0070C0"/>
                </a:solidFill>
                <a:latin typeface="Arial" charset="0"/>
                <a:cs typeface="Arial" charset="0"/>
              </a:rPr>
              <a:t>Theoretical impact: </a:t>
            </a:r>
            <a:r>
              <a:rPr lang="en-US" sz="2400" smtClean="0">
                <a:latin typeface="Arial" charset="0"/>
                <a:cs typeface="Arial" charset="0"/>
              </a:rPr>
              <a:t/>
            </a:r>
            <a:br>
              <a:rPr lang="en-US" sz="2400" smtClean="0">
                <a:latin typeface="Arial" charset="0"/>
                <a:cs typeface="Arial" charset="0"/>
              </a:rPr>
            </a:br>
            <a:r>
              <a:rPr lang="en-US" sz="2400" smtClean="0">
                <a:latin typeface="Arial" charset="0"/>
                <a:cs typeface="Arial" charset="0"/>
              </a:rPr>
              <a:t>	universal denoising is possible and can be 	accomplished in linear time</a:t>
            </a:r>
            <a:r>
              <a:rPr lang="en-US" sz="2000" smtClean="0">
                <a:latin typeface="Arial" charset="0"/>
                <a:cs typeface="Arial" charset="0"/>
              </a:rPr>
              <a:t> </a:t>
            </a:r>
            <a:endParaRPr lang="en-US" sz="2400" smtClean="0">
              <a:latin typeface="Arial" charset="0"/>
              <a:cs typeface="Arial" charset="0"/>
            </a:endParaRPr>
          </a:p>
          <a:p>
            <a:pPr marL="0" indent="230188">
              <a:spcBef>
                <a:spcPct val="75000"/>
              </a:spcBef>
              <a:defRPr/>
            </a:pPr>
            <a:r>
              <a:rPr lang="en-US" sz="2400" smtClean="0">
                <a:solidFill>
                  <a:srgbClr val="CC3300"/>
                </a:solidFill>
                <a:latin typeface="Arial" charset="0"/>
                <a:cs typeface="Arial" charset="0"/>
              </a:rPr>
              <a:t> </a:t>
            </a:r>
            <a:r>
              <a:rPr lang="en-US" sz="2400" smtClean="0">
                <a:solidFill>
                  <a:srgbClr val="0070C0"/>
                </a:solidFill>
                <a:latin typeface="Arial" charset="0"/>
                <a:cs typeface="Arial" charset="0"/>
              </a:rPr>
              <a:t>Practical impact:</a:t>
            </a:r>
            <a:r>
              <a:rPr lang="en-US" sz="2400" smtClean="0">
                <a:solidFill>
                  <a:schemeClr val="hlink"/>
                </a:solidFill>
                <a:latin typeface="Arial" charset="0"/>
                <a:cs typeface="Arial" charset="0"/>
              </a:rPr>
              <a:t> </a:t>
            </a:r>
            <a:r>
              <a:rPr lang="en-US" sz="2400" smtClean="0">
                <a:latin typeface="Arial" charset="0"/>
                <a:cs typeface="Arial" charset="0"/>
              </a:rPr>
              <a:t>over 20 granted patents</a:t>
            </a:r>
            <a:r>
              <a:rPr lang="en-US" sz="2000" smtClean="0">
                <a:latin typeface="Arial" charset="0"/>
                <a:cs typeface="Arial" charset="0"/>
              </a:rPr>
              <a:t>	</a:t>
            </a:r>
            <a:r>
              <a:rPr lang="en-US" sz="1800" smtClean="0">
                <a:latin typeface="Arial" charset="0"/>
                <a:cs typeface="Arial" charset="0"/>
              </a:rPr>
              <a:t>	</a:t>
            </a:r>
          </a:p>
        </p:txBody>
      </p:sp>
      <p:sp>
        <p:nvSpPr>
          <p:cNvPr id="2" name="Rectangle 3"/>
          <p:cNvSpPr>
            <a:spLocks noGrp="1"/>
          </p:cNvSpPr>
          <p:nvPr>
            <p:ph type="title" idx="4294967295"/>
          </p:nvPr>
        </p:nvSpPr>
        <p:spPr bwMode="auto">
          <a:xfrm>
            <a:off x="609599" y="829340"/>
            <a:ext cx="8055935" cy="580360"/>
          </a:xfrm>
          <a:noFill/>
        </p:spPr>
        <p:txBody>
          <a:bodyPr wrap="square" numCol="1" anchorCtr="0" compatLnSpc="1">
            <a:prstTxWarp prst="textNoShape">
              <a:avLst/>
            </a:prstTxWarp>
            <a:noAutofit/>
          </a:bodyPr>
          <a:lstStyle/>
          <a:p>
            <a:r>
              <a:rPr lang="en-US" sz="3600" smtClean="0">
                <a:effectLst/>
                <a:cs typeface="Arial" charset="0"/>
              </a:rPr>
              <a:t>The DUDE algorithm</a:t>
            </a:r>
            <a:endParaRPr lang="en-US" sz="3600" smtClean="0">
              <a:solidFill>
                <a:schemeClr val="hlink"/>
              </a:solidFill>
              <a:effectLst/>
              <a:cs typeface="Arial" charset="0"/>
            </a:endParaRP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bwMode="auto">
          <a:xfrm>
            <a:off x="542694" y="801688"/>
            <a:ext cx="8245475" cy="569912"/>
          </a:xfrm>
          <a:noFill/>
        </p:spPr>
        <p:txBody>
          <a:bodyPr wrap="square" numCol="1" anchorCtr="0" compatLnSpc="1">
            <a:prstTxWarp prst="textNoShape">
              <a:avLst/>
            </a:prstTxWarp>
            <a:noAutofit/>
          </a:bodyPr>
          <a:lstStyle/>
          <a:p>
            <a:r>
              <a:rPr lang="en-US" sz="3200" smtClean="0">
                <a:effectLst/>
                <a:cs typeface="Arial" charset="0"/>
              </a:rPr>
              <a:t>Application: Image denoising</a:t>
            </a:r>
          </a:p>
        </p:txBody>
      </p:sp>
      <p:sp>
        <p:nvSpPr>
          <p:cNvPr id="27651" name="Rectangle 3"/>
          <p:cNvSpPr>
            <a:spLocks noGrp="1"/>
          </p:cNvSpPr>
          <p:nvPr>
            <p:ph idx="1"/>
          </p:nvPr>
        </p:nvSpPr>
        <p:spPr>
          <a:xfrm>
            <a:off x="400050" y="5835804"/>
            <a:ext cx="8743950" cy="914400"/>
          </a:xfrm>
        </p:spPr>
        <p:txBody>
          <a:bodyPr/>
          <a:lstStyle/>
          <a:p>
            <a:r>
              <a:rPr lang="en-US" sz="2000" smtClean="0">
                <a:latin typeface="Arial" charset="0"/>
                <a:cs typeface="Arial" charset="0"/>
              </a:rPr>
              <a:t>Best previous result in the literature: </a:t>
            </a:r>
            <a:r>
              <a:rPr lang="en-US" sz="2000" smtClean="0">
                <a:solidFill>
                  <a:srgbClr val="008A3E"/>
                </a:solidFill>
                <a:latin typeface="Arial" charset="0"/>
                <a:cs typeface="Arial" charset="0"/>
              </a:rPr>
              <a:t>PSNR = 35.6 dB @ error rate=30% </a:t>
            </a:r>
            <a:r>
              <a:rPr lang="en-US" sz="2000" smtClean="0">
                <a:latin typeface="Arial" charset="0"/>
                <a:cs typeface="Arial" charset="0"/>
              </a:rPr>
              <a:t>[Chan,Ho&amp;Nikolova, IEEE IP Oct’05]</a:t>
            </a:r>
            <a:endParaRPr lang="en-US" sz="2400" smtClean="0">
              <a:latin typeface="Arial" charset="0"/>
              <a:cs typeface="Arial" charset="0"/>
            </a:endParaRPr>
          </a:p>
        </p:txBody>
      </p:sp>
      <p:pic>
        <p:nvPicPr>
          <p:cNvPr id="27652" name="Picture 4" descr="Dude-image 46_Page_1_Image_0001"/>
          <p:cNvPicPr>
            <a:picLocks noChangeAspect="1" noChangeArrowheads="1"/>
          </p:cNvPicPr>
          <p:nvPr/>
        </p:nvPicPr>
        <p:blipFill>
          <a:blip r:embed="rId2" cstate="print"/>
          <a:srcRect/>
          <a:stretch>
            <a:fillRect/>
          </a:stretch>
        </p:blipFill>
        <p:spPr bwMode="auto">
          <a:xfrm>
            <a:off x="838200" y="1427009"/>
            <a:ext cx="3663950" cy="3663950"/>
          </a:xfrm>
          <a:prstGeom prst="rect">
            <a:avLst/>
          </a:prstGeom>
          <a:ln>
            <a:noFill/>
          </a:ln>
          <a:effectLst>
            <a:outerShdw blurRad="292100" dist="139700" dir="2700000" algn="tl" rotWithShape="0">
              <a:srgbClr val="333333">
                <a:alpha val="65000"/>
              </a:srgbClr>
            </a:outerShdw>
          </a:effectLst>
        </p:spPr>
      </p:pic>
      <p:pic>
        <p:nvPicPr>
          <p:cNvPr id="27653" name="Picture 5" descr="Dude-image 46_Page_1_Image_0002"/>
          <p:cNvPicPr>
            <a:picLocks noChangeAspect="1" noChangeArrowheads="1"/>
          </p:cNvPicPr>
          <p:nvPr/>
        </p:nvPicPr>
        <p:blipFill>
          <a:blip r:embed="rId3" cstate="print"/>
          <a:srcRect/>
          <a:stretch>
            <a:fillRect/>
          </a:stretch>
        </p:blipFill>
        <p:spPr bwMode="auto">
          <a:xfrm>
            <a:off x="4953000" y="1442884"/>
            <a:ext cx="3663950" cy="3663950"/>
          </a:xfrm>
          <a:prstGeom prst="rect">
            <a:avLst/>
          </a:prstGeom>
          <a:ln>
            <a:noFill/>
          </a:ln>
          <a:effectLst>
            <a:outerShdw blurRad="292100" dist="139700" dir="2700000" algn="tl" rotWithShape="0">
              <a:srgbClr val="333333">
                <a:alpha val="65000"/>
              </a:srgbClr>
            </a:outerShdw>
          </a:effectLst>
        </p:spPr>
      </p:pic>
      <p:sp>
        <p:nvSpPr>
          <p:cNvPr id="27654" name="Text Box 6"/>
          <p:cNvSpPr txBox="1">
            <a:spLocks noChangeArrowheads="1"/>
          </p:cNvSpPr>
          <p:nvPr/>
        </p:nvSpPr>
        <p:spPr bwMode="auto">
          <a:xfrm>
            <a:off x="960438" y="5172152"/>
            <a:ext cx="3687762" cy="641350"/>
          </a:xfrm>
          <a:prstGeom prst="rect">
            <a:avLst/>
          </a:prstGeom>
          <a:noFill/>
          <a:ln w="9525" algn="ctr">
            <a:noFill/>
            <a:miter lim="800000"/>
            <a:headEnd/>
            <a:tailEnd/>
          </a:ln>
          <a:effectLst/>
        </p:spPr>
        <p:txBody>
          <a:bodyPr>
            <a:spAutoFit/>
          </a:bodyPr>
          <a:lstStyle/>
          <a:p>
            <a:pPr>
              <a:spcBef>
                <a:spcPct val="50000"/>
              </a:spcBef>
            </a:pPr>
            <a:r>
              <a:rPr lang="en-US" b="0">
                <a:solidFill>
                  <a:srgbClr val="008A3E"/>
                </a:solidFill>
                <a:cs typeface="Arial" charset="0"/>
              </a:rPr>
              <a:t>error rate=30% PSNR=10.7 dB</a:t>
            </a:r>
            <a:br>
              <a:rPr lang="en-US" b="0">
                <a:solidFill>
                  <a:srgbClr val="008A3E"/>
                </a:solidFill>
                <a:cs typeface="Arial" charset="0"/>
              </a:rPr>
            </a:br>
            <a:r>
              <a:rPr lang="en-US">
                <a:cs typeface="Arial" charset="0"/>
              </a:rPr>
              <a:t>(``salt and pepper” noise)</a:t>
            </a:r>
          </a:p>
        </p:txBody>
      </p:sp>
      <p:sp>
        <p:nvSpPr>
          <p:cNvPr id="27655" name="Text Box 7"/>
          <p:cNvSpPr txBox="1">
            <a:spLocks noChangeArrowheads="1"/>
          </p:cNvSpPr>
          <p:nvPr/>
        </p:nvSpPr>
        <p:spPr bwMode="auto">
          <a:xfrm>
            <a:off x="5029200" y="5218190"/>
            <a:ext cx="3581400" cy="366712"/>
          </a:xfrm>
          <a:prstGeom prst="rect">
            <a:avLst/>
          </a:prstGeom>
          <a:noFill/>
          <a:ln w="9525" algn="ctr">
            <a:noFill/>
            <a:miter lim="800000"/>
            <a:headEnd/>
            <a:tailEnd/>
          </a:ln>
          <a:effectLst/>
        </p:spPr>
        <p:txBody>
          <a:bodyPr>
            <a:spAutoFit/>
          </a:bodyPr>
          <a:lstStyle/>
          <a:p>
            <a:pPr>
              <a:spcBef>
                <a:spcPct val="50000"/>
              </a:spcBef>
            </a:pPr>
            <a:r>
              <a:rPr lang="en-US">
                <a:solidFill>
                  <a:srgbClr val="008A3E"/>
                </a:solidFill>
                <a:cs typeface="Arial" charset="0"/>
              </a:rPr>
              <a:t>dude-denoised </a:t>
            </a:r>
            <a:r>
              <a:rPr lang="en-US" b="0">
                <a:solidFill>
                  <a:srgbClr val="008A3E"/>
                </a:solidFill>
                <a:cs typeface="Arial" charset="0"/>
              </a:rPr>
              <a:t> PSNR=38.6 dB</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p:cNvSpPr>
          <p:nvPr>
            <p:ph type="title" idx="4294967295"/>
          </p:nvPr>
        </p:nvSpPr>
        <p:spPr bwMode="auto">
          <a:xfrm>
            <a:off x="381000" y="914400"/>
            <a:ext cx="7729538" cy="457200"/>
          </a:xfrm>
          <a:noFill/>
        </p:spPr>
        <p:txBody>
          <a:bodyPr wrap="square" numCol="1" anchorCtr="0" compatLnSpc="1">
            <a:prstTxWarp prst="textNoShape">
              <a:avLst/>
            </a:prstTxWarp>
            <a:normAutofit fontScale="90000"/>
          </a:bodyPr>
          <a:lstStyle/>
          <a:p>
            <a:pPr algn="l"/>
            <a:r>
              <a:rPr lang="en-US" sz="3200" smtClean="0">
                <a:effectLst/>
                <a:cs typeface="Arial" charset="0"/>
              </a:rPr>
              <a:t>Discovering interleaved patterns</a:t>
            </a:r>
          </a:p>
        </p:txBody>
      </p:sp>
      <p:sp>
        <p:nvSpPr>
          <p:cNvPr id="28674" name="Rectangle 3"/>
          <p:cNvSpPr>
            <a:spLocks noGrp="1"/>
          </p:cNvSpPr>
          <p:nvPr>
            <p:ph type="body" idx="4294967295"/>
          </p:nvPr>
        </p:nvSpPr>
        <p:spPr>
          <a:xfrm>
            <a:off x="381000" y="1600200"/>
            <a:ext cx="8458200" cy="4876800"/>
          </a:xfrm>
        </p:spPr>
        <p:txBody>
          <a:bodyPr>
            <a:normAutofit lnSpcReduction="10000"/>
          </a:bodyPr>
          <a:lstStyle/>
          <a:p>
            <a:pPr>
              <a:lnSpc>
                <a:spcPct val="75000"/>
              </a:lnSpc>
              <a:buFont typeface="Arial" charset="0"/>
              <a:buNone/>
            </a:pPr>
            <a:r>
              <a:rPr lang="en-US" sz="2400" smtClean="0">
                <a:latin typeface="Arial" charset="0"/>
                <a:cs typeface="Arial" charset="0"/>
              </a:rPr>
              <a:t>Access pattern </a:t>
            </a:r>
            <a:r>
              <a:rPr lang="en-US" sz="2400" i="1" smtClean="0">
                <a:latin typeface="Arial" charset="0"/>
                <a:cs typeface="Arial" charset="0"/>
              </a:rPr>
              <a:t>User</a:t>
            </a:r>
            <a:r>
              <a:rPr lang="en-US" sz="2400" smtClean="0">
                <a:latin typeface="Arial" charset="0"/>
                <a:cs typeface="Arial" charset="0"/>
              </a:rPr>
              <a:t> </a:t>
            </a:r>
            <a:r>
              <a:rPr lang="en-US" sz="2400" i="1" smtClean="0">
                <a:latin typeface="Arial" charset="0"/>
                <a:cs typeface="Arial" charset="0"/>
              </a:rPr>
              <a:t>1</a:t>
            </a:r>
            <a:r>
              <a:rPr lang="en-US" sz="2400" smtClean="0">
                <a:latin typeface="Arial" charset="0"/>
                <a:cs typeface="Arial" charset="0"/>
              </a:rPr>
              <a:t>:</a:t>
            </a:r>
            <a:br>
              <a:rPr lang="en-US" sz="2400" smtClean="0">
                <a:latin typeface="Arial" charset="0"/>
                <a:cs typeface="Arial" charset="0"/>
              </a:rPr>
            </a:br>
            <a:endParaRPr lang="en-US" sz="2400" smtClean="0">
              <a:latin typeface="Arial" charset="0"/>
              <a:cs typeface="Arial" charset="0"/>
            </a:endParaRPr>
          </a:p>
          <a:p>
            <a:pPr>
              <a:lnSpc>
                <a:spcPct val="75000"/>
              </a:lnSpc>
              <a:buFont typeface="Arial" charset="0"/>
              <a:buNone/>
            </a:pPr>
            <a:r>
              <a:rPr lang="en-US" sz="2000" smtClean="0">
                <a:solidFill>
                  <a:schemeClr val="accent2"/>
                </a:solidFill>
                <a:latin typeface="Arial" charset="0"/>
                <a:cs typeface="Arial" charset="0"/>
              </a:rPr>
              <a:t>X X </a:t>
            </a:r>
            <a:r>
              <a:rPr lang="en-US" sz="2000" smtClean="0">
                <a:solidFill>
                  <a:schemeClr val="tx2"/>
                </a:solidFill>
                <a:latin typeface="Arial" charset="0"/>
                <a:cs typeface="Arial" charset="0"/>
              </a:rPr>
              <a:t>X </a:t>
            </a:r>
            <a:r>
              <a:rPr lang="en-US" sz="2000" smtClean="0">
                <a:solidFill>
                  <a:schemeClr val="accent2"/>
                </a:solidFill>
                <a:latin typeface="Arial" charset="0"/>
                <a:cs typeface="Arial" charset="0"/>
              </a:rPr>
              <a:t>X </a:t>
            </a:r>
            <a:r>
              <a:rPr lang="en-US" sz="2000" smtClean="0">
                <a:solidFill>
                  <a:schemeClr val="tx2"/>
                </a:solidFill>
                <a:latin typeface="Arial" charset="0"/>
                <a:cs typeface="Arial" charset="0"/>
              </a:rPr>
              <a:t>X X </a:t>
            </a:r>
            <a:r>
              <a:rPr lang="en-US" sz="2000" smtClean="0">
                <a:solidFill>
                  <a:schemeClr val="accent2"/>
                </a:solidFill>
                <a:latin typeface="Arial" charset="0"/>
                <a:cs typeface="Arial" charset="0"/>
              </a:rPr>
              <a:t>X X X </a:t>
            </a:r>
            <a:r>
              <a:rPr lang="en-US" sz="2000" smtClean="0">
                <a:solidFill>
                  <a:schemeClr val="tx2"/>
                </a:solidFill>
                <a:latin typeface="Arial" charset="0"/>
                <a:cs typeface="Arial" charset="0"/>
              </a:rPr>
              <a:t>X </a:t>
            </a:r>
            <a:r>
              <a:rPr lang="en-US" sz="2000" smtClean="0">
                <a:solidFill>
                  <a:schemeClr val="accent2"/>
                </a:solidFill>
                <a:latin typeface="Arial" charset="0"/>
                <a:cs typeface="Arial" charset="0"/>
              </a:rPr>
              <a:t>X </a:t>
            </a:r>
            <a:r>
              <a:rPr lang="en-US" sz="2000" smtClean="0">
                <a:solidFill>
                  <a:schemeClr val="tx2"/>
                </a:solidFill>
                <a:latin typeface="Arial" charset="0"/>
                <a:cs typeface="Arial" charset="0"/>
              </a:rPr>
              <a:t>X </a:t>
            </a:r>
            <a:r>
              <a:rPr lang="en-US" sz="2000" smtClean="0">
                <a:solidFill>
                  <a:schemeClr val="accent2"/>
                </a:solidFill>
                <a:latin typeface="Arial" charset="0"/>
                <a:cs typeface="Arial" charset="0"/>
              </a:rPr>
              <a:t>X X </a:t>
            </a:r>
            <a:r>
              <a:rPr lang="en-US" sz="2000" smtClean="0">
                <a:solidFill>
                  <a:schemeClr val="tx2"/>
                </a:solidFill>
                <a:latin typeface="Arial" charset="0"/>
                <a:cs typeface="Arial" charset="0"/>
              </a:rPr>
              <a:t>X X X X </a:t>
            </a:r>
            <a:r>
              <a:rPr lang="en-US" sz="2000" smtClean="0">
                <a:solidFill>
                  <a:schemeClr val="accent2"/>
                </a:solidFill>
                <a:latin typeface="Arial" charset="0"/>
                <a:cs typeface="Arial" charset="0"/>
              </a:rPr>
              <a:t>X </a:t>
            </a:r>
            <a:r>
              <a:rPr lang="en-US" sz="2000" smtClean="0">
                <a:solidFill>
                  <a:schemeClr val="tx2"/>
                </a:solidFill>
                <a:latin typeface="Arial" charset="0"/>
                <a:cs typeface="Arial" charset="0"/>
              </a:rPr>
              <a:t>X </a:t>
            </a:r>
            <a:r>
              <a:rPr lang="en-US" sz="2000" smtClean="0">
                <a:solidFill>
                  <a:schemeClr val="accent2"/>
                </a:solidFill>
                <a:latin typeface="Arial" charset="0"/>
                <a:cs typeface="Arial" charset="0"/>
              </a:rPr>
              <a:t>X </a:t>
            </a:r>
            <a:r>
              <a:rPr lang="en-US" sz="2000" smtClean="0">
                <a:solidFill>
                  <a:schemeClr val="tx2"/>
                </a:solidFill>
                <a:latin typeface="Arial" charset="0"/>
                <a:cs typeface="Arial" charset="0"/>
              </a:rPr>
              <a:t>X X </a:t>
            </a:r>
            <a:r>
              <a:rPr lang="en-US" sz="2000" smtClean="0">
                <a:solidFill>
                  <a:schemeClr val="accent2"/>
                </a:solidFill>
                <a:latin typeface="Arial" charset="0"/>
                <a:cs typeface="Arial" charset="0"/>
              </a:rPr>
              <a:t>X </a:t>
            </a:r>
            <a:r>
              <a:rPr lang="en-US" sz="2000" smtClean="0">
                <a:solidFill>
                  <a:schemeClr val="tx2"/>
                </a:solidFill>
                <a:latin typeface="Arial" charset="0"/>
                <a:cs typeface="Arial" charset="0"/>
              </a:rPr>
              <a:t>X </a:t>
            </a:r>
            <a:r>
              <a:rPr lang="en-US" sz="2000" smtClean="0">
                <a:solidFill>
                  <a:schemeClr val="accent2"/>
                </a:solidFill>
                <a:latin typeface="Arial" charset="0"/>
                <a:cs typeface="Arial" charset="0"/>
              </a:rPr>
              <a:t>X X X X </a:t>
            </a:r>
            <a:r>
              <a:rPr lang="en-US" sz="2000" smtClean="0">
                <a:solidFill>
                  <a:schemeClr val="tx2"/>
                </a:solidFill>
                <a:latin typeface="Arial" charset="0"/>
                <a:cs typeface="Arial" charset="0"/>
              </a:rPr>
              <a:t>X X X</a:t>
            </a:r>
            <a:r>
              <a:rPr lang="en-US" smtClean="0">
                <a:solidFill>
                  <a:schemeClr val="tx2"/>
                </a:solidFill>
                <a:latin typeface="Arial" charset="0"/>
                <a:cs typeface="Arial" charset="0"/>
              </a:rPr>
              <a:t/>
            </a:r>
            <a:br>
              <a:rPr lang="en-US" smtClean="0">
                <a:solidFill>
                  <a:schemeClr val="tx2"/>
                </a:solidFill>
                <a:latin typeface="Arial" charset="0"/>
                <a:cs typeface="Arial" charset="0"/>
              </a:rPr>
            </a:br>
            <a:endParaRPr lang="en-US" smtClean="0">
              <a:solidFill>
                <a:schemeClr val="tx2"/>
              </a:solidFill>
              <a:latin typeface="Arial" charset="0"/>
              <a:cs typeface="Arial" charset="0"/>
            </a:endParaRPr>
          </a:p>
          <a:p>
            <a:pPr>
              <a:lnSpc>
                <a:spcPct val="75000"/>
              </a:lnSpc>
              <a:buFont typeface="Arial" charset="0"/>
              <a:buNone/>
            </a:pPr>
            <a:r>
              <a:rPr lang="en-US" sz="2400" smtClean="0">
                <a:latin typeface="Arial" charset="0"/>
                <a:cs typeface="Arial" charset="0"/>
              </a:rPr>
              <a:t>Access pattern </a:t>
            </a:r>
            <a:r>
              <a:rPr lang="en-US" sz="2400" i="1" smtClean="0">
                <a:latin typeface="Arial" charset="0"/>
                <a:cs typeface="Arial" charset="0"/>
              </a:rPr>
              <a:t>User</a:t>
            </a:r>
            <a:r>
              <a:rPr lang="en-US" sz="2400" smtClean="0">
                <a:latin typeface="Arial" charset="0"/>
                <a:cs typeface="Arial" charset="0"/>
              </a:rPr>
              <a:t> </a:t>
            </a:r>
            <a:r>
              <a:rPr lang="en-US" sz="2400" i="1" smtClean="0">
                <a:latin typeface="Arial" charset="0"/>
                <a:cs typeface="Arial" charset="0"/>
              </a:rPr>
              <a:t>2</a:t>
            </a:r>
            <a:r>
              <a:rPr lang="en-US" sz="2400" smtClean="0">
                <a:latin typeface="Arial" charset="0"/>
                <a:cs typeface="Arial" charset="0"/>
              </a:rPr>
              <a:t>:</a:t>
            </a:r>
            <a:r>
              <a:rPr lang="en-US" smtClean="0">
                <a:latin typeface="Arial" charset="0"/>
                <a:cs typeface="Arial" charset="0"/>
              </a:rPr>
              <a:t/>
            </a:r>
            <a:br>
              <a:rPr lang="en-US" smtClean="0">
                <a:latin typeface="Arial" charset="0"/>
                <a:cs typeface="Arial" charset="0"/>
              </a:rPr>
            </a:br>
            <a:r>
              <a:rPr lang="en-US" smtClean="0">
                <a:latin typeface="Arial" charset="0"/>
                <a:cs typeface="Arial" charset="0"/>
              </a:rPr>
              <a:t/>
            </a:r>
            <a:br>
              <a:rPr lang="en-US" smtClean="0">
                <a:latin typeface="Arial" charset="0"/>
                <a:cs typeface="Arial" charset="0"/>
              </a:rPr>
            </a:br>
            <a:r>
              <a:rPr lang="en-US" sz="2000" smtClean="0">
                <a:solidFill>
                  <a:schemeClr val="hlink"/>
                </a:solidFill>
                <a:latin typeface="Arial" charset="0"/>
                <a:cs typeface="Arial" charset="0"/>
              </a:rPr>
              <a:t>X </a:t>
            </a:r>
            <a:r>
              <a:rPr lang="en-US" sz="2000" smtClean="0">
                <a:latin typeface="Arial" charset="0"/>
                <a:cs typeface="Arial" charset="0"/>
              </a:rPr>
              <a:t>X</a:t>
            </a:r>
            <a:r>
              <a:rPr lang="en-US" sz="2000" smtClean="0">
                <a:solidFill>
                  <a:schemeClr val="hlink"/>
                </a:solidFill>
                <a:latin typeface="Arial" charset="0"/>
                <a:cs typeface="Arial" charset="0"/>
              </a:rPr>
              <a:t> </a:t>
            </a:r>
            <a:r>
              <a:rPr lang="en-US" sz="2000" smtClean="0">
                <a:solidFill>
                  <a:srgbClr val="996600"/>
                </a:solidFill>
                <a:latin typeface="Arial" charset="0"/>
                <a:cs typeface="Arial" charset="0"/>
              </a:rPr>
              <a:t>X</a:t>
            </a:r>
            <a:r>
              <a:rPr lang="en-US" sz="2000" smtClean="0">
                <a:solidFill>
                  <a:schemeClr val="hlink"/>
                </a:solidFill>
                <a:latin typeface="Arial" charset="0"/>
                <a:cs typeface="Arial" charset="0"/>
              </a:rPr>
              <a:t> X </a:t>
            </a:r>
            <a:r>
              <a:rPr lang="en-US" sz="2000" smtClean="0">
                <a:latin typeface="Arial" charset="0"/>
                <a:cs typeface="Arial" charset="0"/>
              </a:rPr>
              <a:t>X</a:t>
            </a:r>
            <a:r>
              <a:rPr lang="en-US" sz="2000" smtClean="0">
                <a:solidFill>
                  <a:schemeClr val="hlink"/>
                </a:solidFill>
                <a:latin typeface="Arial" charset="0"/>
                <a:cs typeface="Arial" charset="0"/>
              </a:rPr>
              <a:t> </a:t>
            </a:r>
            <a:r>
              <a:rPr lang="en-US" sz="2000" smtClean="0">
                <a:solidFill>
                  <a:srgbClr val="996600"/>
                </a:solidFill>
                <a:latin typeface="Arial" charset="0"/>
                <a:cs typeface="Arial" charset="0"/>
              </a:rPr>
              <a:t>X</a:t>
            </a:r>
            <a:r>
              <a:rPr lang="en-US" sz="2000" smtClean="0">
                <a:solidFill>
                  <a:schemeClr val="hlink"/>
                </a:solidFill>
                <a:latin typeface="Arial" charset="0"/>
                <a:cs typeface="Arial" charset="0"/>
              </a:rPr>
              <a:t> X </a:t>
            </a:r>
            <a:r>
              <a:rPr lang="en-US" sz="2000" smtClean="0">
                <a:latin typeface="Arial" charset="0"/>
                <a:cs typeface="Arial" charset="0"/>
              </a:rPr>
              <a:t>X</a:t>
            </a:r>
            <a:r>
              <a:rPr lang="en-US" sz="2000" smtClean="0">
                <a:solidFill>
                  <a:schemeClr val="hlink"/>
                </a:solidFill>
                <a:latin typeface="Arial" charset="0"/>
                <a:cs typeface="Arial" charset="0"/>
              </a:rPr>
              <a:t> </a:t>
            </a:r>
            <a:r>
              <a:rPr lang="en-US" sz="2000" smtClean="0">
                <a:solidFill>
                  <a:srgbClr val="996600"/>
                </a:solidFill>
                <a:latin typeface="Arial" charset="0"/>
                <a:cs typeface="Arial" charset="0"/>
              </a:rPr>
              <a:t>X</a:t>
            </a:r>
            <a:r>
              <a:rPr lang="en-US" sz="2000" smtClean="0">
                <a:solidFill>
                  <a:schemeClr val="hlink"/>
                </a:solidFill>
                <a:latin typeface="Arial" charset="0"/>
                <a:cs typeface="Arial" charset="0"/>
              </a:rPr>
              <a:t> X </a:t>
            </a:r>
            <a:r>
              <a:rPr lang="en-US" sz="2000" smtClean="0">
                <a:latin typeface="Arial" charset="0"/>
                <a:cs typeface="Arial" charset="0"/>
              </a:rPr>
              <a:t>X</a:t>
            </a:r>
            <a:r>
              <a:rPr lang="en-US" sz="2000" smtClean="0">
                <a:solidFill>
                  <a:schemeClr val="hlink"/>
                </a:solidFill>
                <a:latin typeface="Arial" charset="0"/>
                <a:cs typeface="Arial" charset="0"/>
              </a:rPr>
              <a:t> </a:t>
            </a:r>
            <a:r>
              <a:rPr lang="en-US" sz="2000" smtClean="0">
                <a:solidFill>
                  <a:srgbClr val="996600"/>
                </a:solidFill>
                <a:latin typeface="Arial" charset="0"/>
                <a:cs typeface="Arial" charset="0"/>
              </a:rPr>
              <a:t>X</a:t>
            </a:r>
            <a:r>
              <a:rPr lang="en-US" sz="2000" smtClean="0">
                <a:solidFill>
                  <a:schemeClr val="hlink"/>
                </a:solidFill>
                <a:latin typeface="Arial" charset="0"/>
                <a:cs typeface="Arial" charset="0"/>
              </a:rPr>
              <a:t> X </a:t>
            </a:r>
            <a:r>
              <a:rPr lang="en-US" sz="2000" smtClean="0">
                <a:latin typeface="Arial" charset="0"/>
                <a:cs typeface="Arial" charset="0"/>
              </a:rPr>
              <a:t>X</a:t>
            </a:r>
            <a:r>
              <a:rPr lang="en-US" sz="2000" smtClean="0">
                <a:solidFill>
                  <a:schemeClr val="hlink"/>
                </a:solidFill>
                <a:latin typeface="Arial" charset="0"/>
                <a:cs typeface="Arial" charset="0"/>
              </a:rPr>
              <a:t> </a:t>
            </a:r>
            <a:r>
              <a:rPr lang="en-US" sz="2000" smtClean="0">
                <a:solidFill>
                  <a:srgbClr val="996600"/>
                </a:solidFill>
                <a:latin typeface="Arial" charset="0"/>
                <a:cs typeface="Arial" charset="0"/>
              </a:rPr>
              <a:t>X</a:t>
            </a:r>
            <a:r>
              <a:rPr lang="en-US" sz="2000" smtClean="0">
                <a:solidFill>
                  <a:schemeClr val="hlink"/>
                </a:solidFill>
                <a:latin typeface="Arial" charset="0"/>
                <a:cs typeface="Arial" charset="0"/>
              </a:rPr>
              <a:t> X </a:t>
            </a:r>
            <a:r>
              <a:rPr lang="en-US" sz="2000" smtClean="0">
                <a:latin typeface="Arial" charset="0"/>
                <a:cs typeface="Arial" charset="0"/>
              </a:rPr>
              <a:t>X</a:t>
            </a:r>
            <a:r>
              <a:rPr lang="en-US" sz="2000" smtClean="0">
                <a:solidFill>
                  <a:schemeClr val="hlink"/>
                </a:solidFill>
                <a:latin typeface="Arial" charset="0"/>
                <a:cs typeface="Arial" charset="0"/>
              </a:rPr>
              <a:t> </a:t>
            </a:r>
            <a:r>
              <a:rPr lang="en-US" sz="2000" smtClean="0">
                <a:solidFill>
                  <a:srgbClr val="996600"/>
                </a:solidFill>
                <a:latin typeface="Arial" charset="0"/>
                <a:cs typeface="Arial" charset="0"/>
              </a:rPr>
              <a:t>X</a:t>
            </a:r>
            <a:r>
              <a:rPr lang="en-US" sz="2000" smtClean="0">
                <a:solidFill>
                  <a:schemeClr val="hlink"/>
                </a:solidFill>
                <a:latin typeface="Arial" charset="0"/>
                <a:cs typeface="Arial" charset="0"/>
              </a:rPr>
              <a:t> X </a:t>
            </a:r>
            <a:r>
              <a:rPr lang="en-US" sz="2000" smtClean="0">
                <a:latin typeface="Arial" charset="0"/>
                <a:cs typeface="Arial" charset="0"/>
              </a:rPr>
              <a:t>X</a:t>
            </a:r>
            <a:r>
              <a:rPr lang="en-US" sz="2000" smtClean="0">
                <a:solidFill>
                  <a:schemeClr val="hlink"/>
                </a:solidFill>
                <a:latin typeface="Arial" charset="0"/>
                <a:cs typeface="Arial" charset="0"/>
              </a:rPr>
              <a:t> </a:t>
            </a:r>
            <a:r>
              <a:rPr lang="en-US" sz="2000" smtClean="0">
                <a:solidFill>
                  <a:srgbClr val="996600"/>
                </a:solidFill>
                <a:latin typeface="Arial" charset="0"/>
                <a:cs typeface="Arial" charset="0"/>
              </a:rPr>
              <a:t>X</a:t>
            </a:r>
            <a:r>
              <a:rPr lang="en-US" sz="2000" smtClean="0">
                <a:solidFill>
                  <a:schemeClr val="hlink"/>
                </a:solidFill>
                <a:latin typeface="Arial" charset="0"/>
                <a:cs typeface="Arial" charset="0"/>
              </a:rPr>
              <a:t> X </a:t>
            </a:r>
            <a:r>
              <a:rPr lang="en-US" sz="2000" smtClean="0">
                <a:latin typeface="Arial" charset="0"/>
                <a:cs typeface="Arial" charset="0"/>
              </a:rPr>
              <a:t>X</a:t>
            </a:r>
            <a:r>
              <a:rPr lang="en-US" sz="2000" smtClean="0">
                <a:solidFill>
                  <a:schemeClr val="hlink"/>
                </a:solidFill>
                <a:latin typeface="Arial" charset="0"/>
                <a:cs typeface="Arial" charset="0"/>
              </a:rPr>
              <a:t> </a:t>
            </a:r>
            <a:r>
              <a:rPr lang="en-US" sz="2000" smtClean="0">
                <a:solidFill>
                  <a:srgbClr val="996600"/>
                </a:solidFill>
                <a:latin typeface="Arial" charset="0"/>
                <a:cs typeface="Arial" charset="0"/>
              </a:rPr>
              <a:t>X</a:t>
            </a:r>
            <a:r>
              <a:rPr lang="en-US" sz="2000" smtClean="0">
                <a:solidFill>
                  <a:schemeClr val="hlink"/>
                </a:solidFill>
                <a:latin typeface="Arial" charset="0"/>
                <a:cs typeface="Arial" charset="0"/>
              </a:rPr>
              <a:t> X </a:t>
            </a:r>
            <a:r>
              <a:rPr lang="en-US" sz="2000" smtClean="0">
                <a:latin typeface="Arial" charset="0"/>
                <a:cs typeface="Arial" charset="0"/>
              </a:rPr>
              <a:t>X</a:t>
            </a:r>
            <a:r>
              <a:rPr lang="en-US" sz="2000" smtClean="0">
                <a:solidFill>
                  <a:schemeClr val="hlink"/>
                </a:solidFill>
                <a:latin typeface="Arial" charset="0"/>
                <a:cs typeface="Arial" charset="0"/>
              </a:rPr>
              <a:t> </a:t>
            </a:r>
            <a:r>
              <a:rPr lang="en-US" sz="2000" smtClean="0">
                <a:solidFill>
                  <a:srgbClr val="996600"/>
                </a:solidFill>
                <a:latin typeface="Arial" charset="0"/>
                <a:cs typeface="Arial" charset="0"/>
              </a:rPr>
              <a:t>X</a:t>
            </a:r>
            <a:r>
              <a:rPr lang="en-US" sz="2000" smtClean="0">
                <a:solidFill>
                  <a:schemeClr val="hlink"/>
                </a:solidFill>
                <a:latin typeface="Arial" charset="0"/>
                <a:cs typeface="Arial" charset="0"/>
              </a:rPr>
              <a:t> X </a:t>
            </a:r>
            <a:r>
              <a:rPr lang="en-US" sz="2000" smtClean="0">
                <a:latin typeface="Arial" charset="0"/>
                <a:cs typeface="Arial" charset="0"/>
              </a:rPr>
              <a:t>X</a:t>
            </a:r>
            <a:r>
              <a:rPr lang="en-US" sz="2000" smtClean="0">
                <a:solidFill>
                  <a:schemeClr val="hlink"/>
                </a:solidFill>
                <a:latin typeface="Arial" charset="0"/>
                <a:cs typeface="Arial" charset="0"/>
              </a:rPr>
              <a:t> </a:t>
            </a:r>
            <a:r>
              <a:rPr lang="en-US" sz="2000" smtClean="0">
                <a:solidFill>
                  <a:srgbClr val="996600"/>
                </a:solidFill>
                <a:latin typeface="Arial" charset="0"/>
                <a:cs typeface="Arial" charset="0"/>
              </a:rPr>
              <a:t>X</a:t>
            </a:r>
            <a:r>
              <a:rPr lang="en-US" sz="2000" smtClean="0">
                <a:solidFill>
                  <a:schemeClr val="hlink"/>
                </a:solidFill>
                <a:latin typeface="Arial" charset="0"/>
                <a:cs typeface="Arial" charset="0"/>
              </a:rPr>
              <a:t> X</a:t>
            </a:r>
            <a:r>
              <a:rPr lang="en-US" smtClean="0">
                <a:solidFill>
                  <a:schemeClr val="hlink"/>
                </a:solidFill>
                <a:latin typeface="Arial" charset="0"/>
                <a:cs typeface="Arial" charset="0"/>
              </a:rPr>
              <a:t> </a:t>
            </a:r>
            <a:r>
              <a:rPr lang="en-US" sz="2000" smtClean="0">
                <a:latin typeface="Arial" charset="0"/>
                <a:cs typeface="Arial" charset="0"/>
              </a:rPr>
              <a:t>X</a:t>
            </a:r>
            <a:r>
              <a:rPr lang="en-US" smtClean="0">
                <a:latin typeface="Arial" charset="0"/>
                <a:cs typeface="Arial" charset="0"/>
              </a:rPr>
              <a:t/>
            </a:r>
            <a:br>
              <a:rPr lang="en-US" smtClean="0">
                <a:latin typeface="Arial" charset="0"/>
                <a:cs typeface="Arial" charset="0"/>
              </a:rPr>
            </a:br>
            <a:endParaRPr lang="en-US" smtClean="0">
              <a:latin typeface="Arial" charset="0"/>
              <a:cs typeface="Arial" charset="0"/>
            </a:endParaRPr>
          </a:p>
          <a:p>
            <a:pPr>
              <a:lnSpc>
                <a:spcPct val="75000"/>
              </a:lnSpc>
              <a:buFont typeface="Arial" charset="0"/>
              <a:buNone/>
            </a:pPr>
            <a:r>
              <a:rPr lang="en-US" sz="2400" smtClean="0">
                <a:latin typeface="Arial" charset="0"/>
                <a:cs typeface="Arial" charset="0"/>
              </a:rPr>
              <a:t>But only one log file, with no correlation between users:</a:t>
            </a:r>
            <a:r>
              <a:rPr lang="en-US" smtClean="0">
                <a:latin typeface="Arial" charset="0"/>
                <a:cs typeface="Arial" charset="0"/>
              </a:rPr>
              <a:t/>
            </a:r>
            <a:br>
              <a:rPr lang="en-US" smtClean="0">
                <a:latin typeface="Arial" charset="0"/>
                <a:cs typeface="Arial" charset="0"/>
              </a:rPr>
            </a:br>
            <a:r>
              <a:rPr lang="en-US" smtClean="0">
                <a:latin typeface="Arial" charset="0"/>
                <a:cs typeface="Arial" charset="0"/>
              </a:rPr>
              <a:t/>
            </a:r>
            <a:br>
              <a:rPr lang="en-US" smtClean="0">
                <a:latin typeface="Arial" charset="0"/>
                <a:cs typeface="Arial" charset="0"/>
              </a:rPr>
            </a:br>
            <a:r>
              <a:rPr lang="en-US" sz="2000" smtClean="0">
                <a:latin typeface="Arial" charset="0"/>
                <a:cs typeface="Arial" charset="0"/>
              </a:rPr>
              <a:t> </a:t>
            </a:r>
            <a:r>
              <a:rPr lang="en-US" sz="2000" smtClean="0">
                <a:solidFill>
                  <a:schemeClr val="accent2"/>
                </a:solidFill>
                <a:latin typeface="Arial" charset="0"/>
                <a:cs typeface="Arial" charset="0"/>
              </a:rPr>
              <a:t>X </a:t>
            </a:r>
            <a:r>
              <a:rPr lang="en-US" sz="2000" smtClean="0">
                <a:solidFill>
                  <a:schemeClr val="hlink"/>
                </a:solidFill>
                <a:latin typeface="Arial" charset="0"/>
                <a:cs typeface="Arial" charset="0"/>
              </a:rPr>
              <a:t>X </a:t>
            </a:r>
            <a:r>
              <a:rPr lang="en-US" sz="2000" smtClean="0">
                <a:latin typeface="Arial" charset="0"/>
                <a:cs typeface="Arial" charset="0"/>
              </a:rPr>
              <a:t>X</a:t>
            </a:r>
            <a:r>
              <a:rPr lang="en-US" sz="2000" smtClean="0">
                <a:solidFill>
                  <a:schemeClr val="accent2"/>
                </a:solidFill>
                <a:latin typeface="Arial" charset="0"/>
                <a:cs typeface="Arial" charset="0"/>
              </a:rPr>
              <a:t> X </a:t>
            </a:r>
            <a:r>
              <a:rPr lang="en-US" sz="2000" smtClean="0">
                <a:solidFill>
                  <a:srgbClr val="996600"/>
                </a:solidFill>
                <a:latin typeface="Arial" charset="0"/>
                <a:cs typeface="Arial" charset="0"/>
              </a:rPr>
              <a:t>X</a:t>
            </a:r>
            <a:r>
              <a:rPr lang="en-US" sz="2000" smtClean="0">
                <a:solidFill>
                  <a:schemeClr val="accent2"/>
                </a:solidFill>
                <a:latin typeface="Arial" charset="0"/>
                <a:cs typeface="Arial" charset="0"/>
              </a:rPr>
              <a:t> </a:t>
            </a:r>
            <a:r>
              <a:rPr lang="en-US" sz="2000" smtClean="0">
                <a:solidFill>
                  <a:schemeClr val="tx2"/>
                </a:solidFill>
                <a:latin typeface="Arial" charset="0"/>
                <a:cs typeface="Arial" charset="0"/>
              </a:rPr>
              <a:t>X </a:t>
            </a:r>
            <a:r>
              <a:rPr lang="en-US" sz="2000" smtClean="0">
                <a:solidFill>
                  <a:schemeClr val="hlink"/>
                </a:solidFill>
                <a:latin typeface="Arial" charset="0"/>
                <a:cs typeface="Arial" charset="0"/>
              </a:rPr>
              <a:t>X</a:t>
            </a:r>
            <a:r>
              <a:rPr lang="en-US" sz="2000" smtClean="0">
                <a:solidFill>
                  <a:schemeClr val="tx2"/>
                </a:solidFill>
                <a:latin typeface="Arial" charset="0"/>
                <a:cs typeface="Arial" charset="0"/>
              </a:rPr>
              <a:t> </a:t>
            </a:r>
            <a:r>
              <a:rPr lang="en-US" sz="2000" smtClean="0">
                <a:solidFill>
                  <a:schemeClr val="accent2"/>
                </a:solidFill>
                <a:latin typeface="Arial" charset="0"/>
                <a:cs typeface="Arial" charset="0"/>
              </a:rPr>
              <a:t>X </a:t>
            </a:r>
            <a:r>
              <a:rPr lang="en-US" sz="2000" smtClean="0">
                <a:solidFill>
                  <a:schemeClr val="tx2"/>
                </a:solidFill>
                <a:latin typeface="Arial" charset="0"/>
                <a:cs typeface="Arial" charset="0"/>
              </a:rPr>
              <a:t>X X </a:t>
            </a:r>
            <a:r>
              <a:rPr lang="en-US" sz="2000" smtClean="0">
                <a:latin typeface="Arial" charset="0"/>
                <a:cs typeface="Arial" charset="0"/>
              </a:rPr>
              <a:t>X</a:t>
            </a:r>
            <a:r>
              <a:rPr lang="en-US" sz="2000" smtClean="0">
                <a:solidFill>
                  <a:schemeClr val="tx2"/>
                </a:solidFill>
                <a:latin typeface="Arial" charset="0"/>
                <a:cs typeface="Arial" charset="0"/>
              </a:rPr>
              <a:t> </a:t>
            </a:r>
            <a:r>
              <a:rPr lang="en-US" sz="2000" smtClean="0">
                <a:solidFill>
                  <a:schemeClr val="accent2"/>
                </a:solidFill>
                <a:latin typeface="Arial" charset="0"/>
                <a:cs typeface="Arial" charset="0"/>
              </a:rPr>
              <a:t>X </a:t>
            </a:r>
            <a:r>
              <a:rPr lang="en-US" sz="2000" smtClean="0">
                <a:solidFill>
                  <a:srgbClr val="996600"/>
                </a:solidFill>
                <a:latin typeface="Arial" charset="0"/>
                <a:cs typeface="Arial" charset="0"/>
              </a:rPr>
              <a:t>X</a:t>
            </a:r>
            <a:r>
              <a:rPr lang="en-US" sz="2000" smtClean="0">
                <a:solidFill>
                  <a:schemeClr val="accent2"/>
                </a:solidFill>
                <a:latin typeface="Arial" charset="0"/>
                <a:cs typeface="Arial" charset="0"/>
              </a:rPr>
              <a:t> X </a:t>
            </a:r>
            <a:r>
              <a:rPr lang="en-US" sz="2000" smtClean="0">
                <a:solidFill>
                  <a:schemeClr val="hlink"/>
                </a:solidFill>
                <a:latin typeface="Arial" charset="0"/>
                <a:cs typeface="Arial" charset="0"/>
              </a:rPr>
              <a:t>X</a:t>
            </a:r>
            <a:r>
              <a:rPr lang="en-US" sz="2000" smtClean="0">
                <a:solidFill>
                  <a:schemeClr val="accent2"/>
                </a:solidFill>
                <a:latin typeface="Arial" charset="0"/>
                <a:cs typeface="Arial" charset="0"/>
              </a:rPr>
              <a:t> </a:t>
            </a:r>
            <a:r>
              <a:rPr lang="en-US" sz="2000" smtClean="0">
                <a:latin typeface="Arial" charset="0"/>
                <a:cs typeface="Arial" charset="0"/>
              </a:rPr>
              <a:t>X</a:t>
            </a:r>
            <a:r>
              <a:rPr lang="en-US" sz="2000" smtClean="0">
                <a:solidFill>
                  <a:schemeClr val="accent2"/>
                </a:solidFill>
                <a:latin typeface="Arial" charset="0"/>
                <a:cs typeface="Arial" charset="0"/>
              </a:rPr>
              <a:t> X </a:t>
            </a:r>
            <a:r>
              <a:rPr lang="en-US" sz="2000" smtClean="0">
                <a:solidFill>
                  <a:schemeClr val="tx2"/>
                </a:solidFill>
                <a:latin typeface="Arial" charset="0"/>
                <a:cs typeface="Arial" charset="0"/>
              </a:rPr>
              <a:t>X </a:t>
            </a:r>
            <a:r>
              <a:rPr lang="en-US" sz="2000" smtClean="0">
                <a:solidFill>
                  <a:schemeClr val="accent2"/>
                </a:solidFill>
                <a:latin typeface="Arial" charset="0"/>
                <a:cs typeface="Arial" charset="0"/>
              </a:rPr>
              <a:t>X </a:t>
            </a:r>
            <a:r>
              <a:rPr lang="en-US" sz="2000" smtClean="0">
                <a:solidFill>
                  <a:schemeClr val="tx2"/>
                </a:solidFill>
                <a:latin typeface="Arial" charset="0"/>
                <a:cs typeface="Arial" charset="0"/>
              </a:rPr>
              <a:t>X </a:t>
            </a:r>
            <a:r>
              <a:rPr lang="en-US" sz="2000" smtClean="0">
                <a:solidFill>
                  <a:srgbClr val="996600"/>
                </a:solidFill>
                <a:latin typeface="Arial" charset="0"/>
                <a:cs typeface="Arial" charset="0"/>
              </a:rPr>
              <a:t>X</a:t>
            </a:r>
            <a:r>
              <a:rPr lang="en-US" sz="2000" smtClean="0">
                <a:solidFill>
                  <a:schemeClr val="tx2"/>
                </a:solidFill>
                <a:latin typeface="Arial" charset="0"/>
                <a:cs typeface="Arial" charset="0"/>
              </a:rPr>
              <a:t> </a:t>
            </a:r>
            <a:r>
              <a:rPr lang="en-US" sz="2000" smtClean="0">
                <a:solidFill>
                  <a:schemeClr val="accent2"/>
                </a:solidFill>
                <a:latin typeface="Arial" charset="0"/>
                <a:cs typeface="Arial" charset="0"/>
              </a:rPr>
              <a:t>X </a:t>
            </a:r>
            <a:r>
              <a:rPr lang="en-US" sz="2000" smtClean="0">
                <a:solidFill>
                  <a:schemeClr val="hlink"/>
                </a:solidFill>
                <a:latin typeface="Arial" charset="0"/>
                <a:cs typeface="Arial" charset="0"/>
              </a:rPr>
              <a:t>X</a:t>
            </a:r>
            <a:r>
              <a:rPr lang="en-US" sz="2000" smtClean="0">
                <a:solidFill>
                  <a:schemeClr val="accent2"/>
                </a:solidFill>
                <a:latin typeface="Arial" charset="0"/>
                <a:cs typeface="Arial" charset="0"/>
              </a:rPr>
              <a:t> </a:t>
            </a:r>
            <a:r>
              <a:rPr lang="en-US" sz="2000" smtClean="0">
                <a:latin typeface="Arial" charset="0"/>
                <a:cs typeface="Arial" charset="0"/>
              </a:rPr>
              <a:t>X</a:t>
            </a:r>
            <a:r>
              <a:rPr lang="en-US" sz="2000" smtClean="0">
                <a:solidFill>
                  <a:schemeClr val="accent2"/>
                </a:solidFill>
                <a:latin typeface="Arial" charset="0"/>
                <a:cs typeface="Arial" charset="0"/>
              </a:rPr>
              <a:t> </a:t>
            </a:r>
            <a:r>
              <a:rPr lang="en-US" sz="2000" smtClean="0">
                <a:solidFill>
                  <a:srgbClr val="996600"/>
                </a:solidFill>
                <a:latin typeface="Arial" charset="0"/>
                <a:cs typeface="Arial" charset="0"/>
              </a:rPr>
              <a:t>X</a:t>
            </a:r>
            <a:r>
              <a:rPr lang="en-US" sz="2000" smtClean="0">
                <a:solidFill>
                  <a:schemeClr val="accent2"/>
                </a:solidFill>
                <a:latin typeface="Arial" charset="0"/>
                <a:cs typeface="Arial" charset="0"/>
              </a:rPr>
              <a:t> </a:t>
            </a:r>
            <a:r>
              <a:rPr lang="en-US" sz="2000" smtClean="0">
                <a:solidFill>
                  <a:schemeClr val="hlink"/>
                </a:solidFill>
                <a:latin typeface="Arial" charset="0"/>
                <a:cs typeface="Arial" charset="0"/>
              </a:rPr>
              <a:t>X</a:t>
            </a:r>
            <a:r>
              <a:rPr lang="en-US" sz="2000" smtClean="0">
                <a:solidFill>
                  <a:schemeClr val="accent2"/>
                </a:solidFill>
                <a:latin typeface="Arial" charset="0"/>
                <a:cs typeface="Arial" charset="0"/>
              </a:rPr>
              <a:t> X </a:t>
            </a:r>
            <a:r>
              <a:rPr lang="en-US" sz="2000" smtClean="0">
                <a:solidFill>
                  <a:schemeClr val="tx2"/>
                </a:solidFill>
                <a:latin typeface="Arial" charset="0"/>
                <a:cs typeface="Arial" charset="0"/>
              </a:rPr>
              <a:t>X </a:t>
            </a:r>
            <a:r>
              <a:rPr lang="en-US" sz="2000" smtClean="0">
                <a:latin typeface="Arial" charset="0"/>
                <a:cs typeface="Arial" charset="0"/>
              </a:rPr>
              <a:t>X</a:t>
            </a:r>
            <a:r>
              <a:rPr lang="en-US" sz="2000" smtClean="0">
                <a:solidFill>
                  <a:schemeClr val="tx2"/>
                </a:solidFill>
                <a:latin typeface="Arial" charset="0"/>
                <a:cs typeface="Arial" charset="0"/>
              </a:rPr>
              <a:t> X </a:t>
            </a:r>
            <a:r>
              <a:rPr lang="en-US" sz="2000" smtClean="0">
                <a:solidFill>
                  <a:srgbClr val="996600"/>
                </a:solidFill>
                <a:latin typeface="Arial" charset="0"/>
                <a:cs typeface="Arial" charset="0"/>
              </a:rPr>
              <a:t>X</a:t>
            </a:r>
            <a:r>
              <a:rPr lang="en-US" sz="2000" smtClean="0">
                <a:solidFill>
                  <a:srgbClr val="209AAE"/>
                </a:solidFill>
                <a:latin typeface="Arial" charset="0"/>
                <a:cs typeface="Arial" charset="0"/>
              </a:rPr>
              <a:t> </a:t>
            </a:r>
            <a:r>
              <a:rPr lang="en-US" sz="2000" smtClean="0">
                <a:latin typeface="Arial" charset="0"/>
                <a:cs typeface="Arial" charset="0"/>
              </a:rPr>
              <a:t>...</a:t>
            </a:r>
            <a:r>
              <a:rPr lang="en-US" smtClean="0">
                <a:latin typeface="Arial" charset="0"/>
                <a:cs typeface="Arial" charset="0"/>
              </a:rPr>
              <a:t/>
            </a:r>
            <a:br>
              <a:rPr lang="en-US" smtClean="0">
                <a:latin typeface="Arial" charset="0"/>
                <a:cs typeface="Arial" charset="0"/>
              </a:rPr>
            </a:br>
            <a:endParaRPr lang="en-US" smtClean="0">
              <a:latin typeface="Arial" charset="0"/>
              <a:cs typeface="Arial" charset="0"/>
            </a:endParaRPr>
          </a:p>
          <a:p>
            <a:pPr algn="ctr">
              <a:buFont typeface="Arial" charset="0"/>
              <a:buNone/>
            </a:pPr>
            <a:r>
              <a:rPr lang="en-US" sz="2400" i="1" smtClean="0">
                <a:solidFill>
                  <a:srgbClr val="0070C0"/>
                </a:solidFill>
                <a:latin typeface="Arial" charset="0"/>
                <a:cs typeface="Arial" charset="0"/>
              </a:rPr>
              <a:t>Can we detect the existence of two users?</a:t>
            </a:r>
          </a:p>
          <a:p>
            <a:pPr algn="ctr">
              <a:buFont typeface="Arial" charset="0"/>
              <a:buNone/>
            </a:pPr>
            <a:r>
              <a:rPr lang="en-US" sz="2400" i="1" smtClean="0">
                <a:solidFill>
                  <a:srgbClr val="0070C0"/>
                </a:solidFill>
                <a:latin typeface="Arial" charset="0"/>
                <a:cs typeface="Arial" charset="0"/>
              </a:rPr>
              <a:t>Can we de-interleave the two streams?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117" y="834468"/>
            <a:ext cx="8976732" cy="1143000"/>
          </a:xfrm>
        </p:spPr>
        <p:txBody>
          <a:bodyPr rtlCol="0">
            <a:normAutofit fontScale="90000"/>
          </a:bodyPr>
          <a:lstStyle/>
          <a:p>
            <a:pPr fontAlgn="auto">
              <a:spcAft>
                <a:spcPts val="0"/>
              </a:spcAft>
              <a:defRPr/>
            </a:pPr>
            <a:r>
              <a:rPr lang="en-US" dirty="0" smtClean="0"/>
              <a:t>Management Goals:</a:t>
            </a:r>
            <a:br>
              <a:rPr lang="en-US" dirty="0" smtClean="0"/>
            </a:br>
            <a:r>
              <a:rPr lang="en-US" dirty="0" smtClean="0"/>
              <a:t> Education and Training</a:t>
            </a:r>
            <a:endParaRPr lang="en-US" dirty="0"/>
          </a:p>
        </p:txBody>
      </p:sp>
      <p:sp>
        <p:nvSpPr>
          <p:cNvPr id="16386" name="Content Placeholder 2"/>
          <p:cNvSpPr>
            <a:spLocks noGrp="1"/>
          </p:cNvSpPr>
          <p:nvPr>
            <p:ph idx="1"/>
          </p:nvPr>
        </p:nvSpPr>
        <p:spPr>
          <a:xfrm>
            <a:off x="178421" y="2096430"/>
            <a:ext cx="8697950" cy="4761570"/>
          </a:xfrm>
        </p:spPr>
        <p:txBody>
          <a:bodyPr>
            <a:noAutofit/>
          </a:bodyPr>
          <a:lstStyle/>
          <a:p>
            <a:pPr>
              <a:spcAft>
                <a:spcPts val="1200"/>
              </a:spcAft>
            </a:pPr>
            <a:r>
              <a:rPr lang="en-US" sz="2000" dirty="0" smtClean="0">
                <a:solidFill>
                  <a:srgbClr val="0070C0"/>
                </a:solidFill>
                <a:latin typeface="+mn-lt"/>
              </a:rPr>
              <a:t>Engage</a:t>
            </a:r>
            <a:r>
              <a:rPr lang="en-US" sz="2000" dirty="0" smtClean="0">
                <a:latin typeface="+mn-lt"/>
              </a:rPr>
              <a:t> students from K-12 to post-doctoral researchers in the emerging concepts associated with information science</a:t>
            </a:r>
          </a:p>
          <a:p>
            <a:pPr>
              <a:spcAft>
                <a:spcPts val="1200"/>
              </a:spcAft>
            </a:pPr>
            <a:r>
              <a:rPr lang="en-US" sz="2000" smtClean="0">
                <a:solidFill>
                  <a:srgbClr val="0070C0"/>
                </a:solidFill>
                <a:latin typeface="+mn-lt"/>
              </a:rPr>
              <a:t>Develop</a:t>
            </a:r>
            <a:r>
              <a:rPr lang="en-US" sz="2000" smtClean="0">
                <a:latin typeface="+mn-lt"/>
              </a:rPr>
              <a:t> </a:t>
            </a:r>
            <a:r>
              <a:rPr lang="en-US" sz="2000" dirty="0" smtClean="0">
                <a:latin typeface="+mn-lt"/>
              </a:rPr>
              <a:t>a coherent educational and diversity plan across various project sites focused on research involvement at all level</a:t>
            </a:r>
          </a:p>
          <a:p>
            <a:pPr>
              <a:spcAft>
                <a:spcPts val="1200"/>
              </a:spcAft>
            </a:pPr>
            <a:r>
              <a:rPr lang="en-US" sz="2000" smtClean="0">
                <a:solidFill>
                  <a:srgbClr val="0070C0"/>
                </a:solidFill>
                <a:latin typeface="+mn-lt"/>
              </a:rPr>
              <a:t>Develop </a:t>
            </a:r>
            <a:r>
              <a:rPr lang="en-US" sz="2000" dirty="0" smtClean="0">
                <a:latin typeface="+mn-lt"/>
              </a:rPr>
              <a:t>a novel curriculum across project sites, integrating theory and applications of information science</a:t>
            </a:r>
          </a:p>
          <a:p>
            <a:pPr>
              <a:spcAft>
                <a:spcPts val="1200"/>
              </a:spcAft>
            </a:pPr>
            <a:r>
              <a:rPr lang="en-US" sz="2000" smtClean="0">
                <a:solidFill>
                  <a:srgbClr val="0070C0"/>
                </a:solidFill>
                <a:latin typeface="+mn-lt"/>
              </a:rPr>
              <a:t>Constitute</a:t>
            </a:r>
            <a:r>
              <a:rPr lang="en-US" sz="2000" smtClean="0">
                <a:latin typeface="+mn-lt"/>
              </a:rPr>
              <a:t> </a:t>
            </a:r>
            <a:r>
              <a:rPr lang="en-US" sz="2000" dirty="0" smtClean="0">
                <a:latin typeface="+mn-lt"/>
              </a:rPr>
              <a:t>mechanisms for initiating/ evaluating educational programs and their impact, as well as providing guidance and appropriate resources.</a:t>
            </a:r>
          </a:p>
          <a:p>
            <a:pPr>
              <a:spcAft>
                <a:spcPts val="1200"/>
              </a:spcAft>
            </a:pPr>
            <a:r>
              <a:rPr lang="en-US" sz="2000" smtClean="0">
                <a:solidFill>
                  <a:srgbClr val="0070C0"/>
                </a:solidFill>
                <a:latin typeface="+mn-lt"/>
              </a:rPr>
              <a:t>Train</a:t>
            </a:r>
            <a:r>
              <a:rPr lang="en-US" sz="2000" smtClean="0">
                <a:latin typeface="+mn-lt"/>
              </a:rPr>
              <a:t> </a:t>
            </a:r>
            <a:r>
              <a:rPr lang="en-US" sz="2000" dirty="0" smtClean="0">
                <a:latin typeface="+mn-lt"/>
              </a:rPr>
              <a:t>educators to maximize impact</a:t>
            </a:r>
          </a:p>
          <a:p>
            <a:pPr>
              <a:spcAft>
                <a:spcPts val="1200"/>
              </a:spcAft>
            </a:pPr>
            <a:r>
              <a:rPr lang="en-US" sz="2000" smtClean="0">
                <a:solidFill>
                  <a:srgbClr val="0070C0"/>
                </a:solidFill>
                <a:latin typeface="+mn-lt"/>
              </a:rPr>
              <a:t>Develop</a:t>
            </a:r>
            <a:r>
              <a:rPr lang="en-US" sz="2000" smtClean="0">
                <a:latin typeface="+mn-lt"/>
              </a:rPr>
              <a:t> </a:t>
            </a:r>
            <a:r>
              <a:rPr lang="en-US" sz="2000" dirty="0" smtClean="0">
                <a:latin typeface="+mn-lt"/>
              </a:rPr>
              <a:t>widely accessible instructional resources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p:cNvSpPr>
          <p:nvPr>
            <p:ph type="title" idx="4294967295"/>
          </p:nvPr>
        </p:nvSpPr>
        <p:spPr bwMode="auto">
          <a:noFill/>
        </p:spPr>
        <p:txBody>
          <a:bodyPr wrap="square" numCol="1" anchorCtr="0" compatLnSpc="1">
            <a:prstTxWarp prst="textNoShape">
              <a:avLst/>
            </a:prstTxWarp>
          </a:bodyPr>
          <a:lstStyle/>
          <a:p>
            <a:pPr algn="l"/>
            <a:r>
              <a:rPr lang="en-US" sz="3200" smtClean="0">
                <a:effectLst/>
                <a:cs typeface="Arial" charset="0"/>
              </a:rPr>
              <a:t>The solution</a:t>
            </a:r>
          </a:p>
        </p:txBody>
      </p:sp>
      <p:sp>
        <p:nvSpPr>
          <p:cNvPr id="29698" name="Rectangle 3"/>
          <p:cNvSpPr>
            <a:spLocks noGrp="1"/>
          </p:cNvSpPr>
          <p:nvPr>
            <p:ph type="body" idx="4294967295"/>
          </p:nvPr>
        </p:nvSpPr>
        <p:spPr>
          <a:xfrm>
            <a:off x="457200" y="1524000"/>
            <a:ext cx="8229600" cy="4221163"/>
          </a:xfrm>
        </p:spPr>
        <p:txBody>
          <a:bodyPr>
            <a:normAutofit lnSpcReduction="10000"/>
          </a:bodyPr>
          <a:lstStyle/>
          <a:p>
            <a:r>
              <a:rPr lang="en-US" sz="2400" smtClean="0">
                <a:latin typeface="Arial" charset="0"/>
                <a:cs typeface="Arial" charset="0"/>
              </a:rPr>
              <a:t>New </a:t>
            </a:r>
            <a:r>
              <a:rPr lang="en-US" sz="2400" smtClean="0">
                <a:solidFill>
                  <a:srgbClr val="008A3E"/>
                </a:solidFill>
                <a:latin typeface="Arial" charset="0"/>
                <a:cs typeface="Arial" charset="0"/>
              </a:rPr>
              <a:t>information-theoretic </a:t>
            </a:r>
            <a:r>
              <a:rPr lang="en-US" sz="2400" smtClean="0">
                <a:latin typeface="Arial" charset="0"/>
                <a:cs typeface="Arial" charset="0"/>
              </a:rPr>
              <a:t>approach to an appropriately formalized version of the problem: minimum-description length (</a:t>
            </a:r>
            <a:r>
              <a:rPr lang="en-US" sz="2400" smtClean="0">
                <a:solidFill>
                  <a:srgbClr val="0070C0"/>
                </a:solidFill>
                <a:latin typeface="Arial" charset="0"/>
                <a:cs typeface="Arial" charset="0"/>
              </a:rPr>
              <a:t>MDL</a:t>
            </a:r>
            <a:r>
              <a:rPr lang="en-US" sz="2400" smtClean="0">
                <a:latin typeface="Arial" charset="0"/>
                <a:cs typeface="Arial" charset="0"/>
              </a:rPr>
              <a:t>) principle of statistical inference</a:t>
            </a:r>
          </a:p>
          <a:p>
            <a:pPr lvl="1"/>
            <a:r>
              <a:rPr lang="en-US" sz="2000" smtClean="0">
                <a:latin typeface="Arial" charset="0"/>
                <a:cs typeface="Arial" charset="0"/>
              </a:rPr>
              <a:t>choose de-interleaving that minimizes total description of data + switch sequence</a:t>
            </a:r>
          </a:p>
          <a:p>
            <a:r>
              <a:rPr lang="en-US" sz="2400" smtClean="0">
                <a:latin typeface="Arial" charset="0"/>
                <a:cs typeface="Arial" charset="0"/>
              </a:rPr>
              <a:t>Results in breakthrough improvements over prior art</a:t>
            </a:r>
          </a:p>
          <a:p>
            <a:pPr lvl="1"/>
            <a:r>
              <a:rPr lang="en-US" sz="2000" smtClean="0">
                <a:latin typeface="Arial" charset="0"/>
                <a:cs typeface="Arial" charset="0"/>
              </a:rPr>
              <a:t>sequence length vs. hit ratio</a:t>
            </a:r>
            <a:br>
              <a:rPr lang="en-US" sz="2000" smtClean="0">
                <a:latin typeface="Arial" charset="0"/>
                <a:cs typeface="Arial" charset="0"/>
              </a:rPr>
            </a:br>
            <a:r>
              <a:rPr lang="en-US" sz="2000" smtClean="0">
                <a:latin typeface="Arial" charset="0"/>
                <a:cs typeface="Arial" charset="0"/>
              </a:rPr>
              <a:t/>
            </a:r>
            <a:br>
              <a:rPr lang="en-US" sz="2000" smtClean="0">
                <a:latin typeface="Arial" charset="0"/>
                <a:cs typeface="Arial" charset="0"/>
              </a:rPr>
            </a:br>
            <a:r>
              <a:rPr lang="en-US" sz="2000" smtClean="0">
                <a:latin typeface="Arial" charset="0"/>
                <a:cs typeface="Arial" charset="0"/>
              </a:rPr>
              <a:t/>
            </a:r>
            <a:br>
              <a:rPr lang="en-US" sz="2000" smtClean="0">
                <a:latin typeface="Arial" charset="0"/>
                <a:cs typeface="Arial" charset="0"/>
              </a:rPr>
            </a:br>
            <a:r>
              <a:rPr lang="en-US" sz="2000" smtClean="0">
                <a:latin typeface="Arial" charset="0"/>
                <a:cs typeface="Arial" charset="0"/>
              </a:rPr>
              <a:t/>
            </a:r>
            <a:br>
              <a:rPr lang="en-US" sz="2000" smtClean="0">
                <a:latin typeface="Arial" charset="0"/>
                <a:cs typeface="Arial" charset="0"/>
              </a:rPr>
            </a:br>
            <a:r>
              <a:rPr lang="en-US" sz="2000" smtClean="0">
                <a:latin typeface="Arial" charset="0"/>
                <a:cs typeface="Arial" charset="0"/>
              </a:rPr>
              <a:t/>
            </a:r>
            <a:br>
              <a:rPr lang="en-US" sz="2000" smtClean="0">
                <a:latin typeface="Arial" charset="0"/>
                <a:cs typeface="Arial" charset="0"/>
              </a:rPr>
            </a:br>
            <a:r>
              <a:rPr lang="en-US" sz="2000" smtClean="0">
                <a:latin typeface="Arial" charset="0"/>
                <a:cs typeface="Arial" charset="0"/>
              </a:rPr>
              <a:t/>
            </a:r>
            <a:br>
              <a:rPr lang="en-US" sz="2000" smtClean="0">
                <a:latin typeface="Arial" charset="0"/>
                <a:cs typeface="Arial" charset="0"/>
              </a:rPr>
            </a:br>
            <a:endParaRPr lang="en-US" sz="2000" smtClean="0">
              <a:latin typeface="Arial" charset="0"/>
              <a:cs typeface="Arial" charset="0"/>
            </a:endParaRPr>
          </a:p>
        </p:txBody>
      </p:sp>
      <p:pic>
        <p:nvPicPr>
          <p:cNvPr id="29699" name="Picture 4" descr="compare4-5-6k0"/>
          <p:cNvPicPr>
            <a:picLocks noChangeAspect="1" noChangeArrowheads="1"/>
          </p:cNvPicPr>
          <p:nvPr/>
        </p:nvPicPr>
        <p:blipFill>
          <a:blip r:embed="rId2" cstate="print"/>
          <a:srcRect/>
          <a:stretch>
            <a:fillRect/>
          </a:stretch>
        </p:blipFill>
        <p:spPr bwMode="auto">
          <a:xfrm>
            <a:off x="815975" y="4292600"/>
            <a:ext cx="7642225" cy="195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p:cNvSpPr>
          <p:nvPr>
            <p:ph type="title" idx="4294967295"/>
          </p:nvPr>
        </p:nvSpPr>
        <p:spPr bwMode="auto">
          <a:noFill/>
        </p:spPr>
        <p:txBody>
          <a:bodyPr wrap="square" numCol="1" anchorCtr="0" compatLnSpc="1">
            <a:prstTxWarp prst="textNoShape">
              <a:avLst/>
            </a:prstTxWarp>
          </a:bodyPr>
          <a:lstStyle/>
          <a:p>
            <a:pPr algn="l"/>
            <a:r>
              <a:rPr lang="en-US" sz="3600" smtClean="0">
                <a:effectLst/>
                <a:cs typeface="Arial" charset="0"/>
              </a:rPr>
              <a:t>What next?</a:t>
            </a:r>
          </a:p>
        </p:txBody>
      </p:sp>
      <p:sp>
        <p:nvSpPr>
          <p:cNvPr id="34819" name="Rectangle 3"/>
          <p:cNvSpPr>
            <a:spLocks noGrp="1"/>
          </p:cNvSpPr>
          <p:nvPr>
            <p:ph type="body" idx="4294967295"/>
          </p:nvPr>
        </p:nvSpPr>
        <p:spPr/>
        <p:txBody>
          <a:bodyPr/>
          <a:lstStyle/>
          <a:p>
            <a:pPr>
              <a:spcBef>
                <a:spcPct val="0"/>
              </a:spcBef>
            </a:pPr>
            <a:r>
              <a:rPr lang="en-US" sz="2400" smtClean="0">
                <a:latin typeface="Arial" charset="0"/>
                <a:cs typeface="Arial" charset="0"/>
              </a:rPr>
              <a:t>A principled approach extending classical information theory to knowledge discovery in massive data sets and the extraction of actionable information is still missing</a:t>
            </a:r>
            <a:br>
              <a:rPr lang="en-US" sz="2400" smtClean="0">
                <a:latin typeface="Arial" charset="0"/>
                <a:cs typeface="Arial" charset="0"/>
              </a:rPr>
            </a:br>
            <a:endParaRPr lang="en-US" sz="2400" smtClean="0">
              <a:latin typeface="Arial" charset="0"/>
              <a:cs typeface="Arial" charset="0"/>
            </a:endParaRPr>
          </a:p>
          <a:p>
            <a:pPr algn="ctr">
              <a:spcBef>
                <a:spcPct val="0"/>
              </a:spcBef>
              <a:buFont typeface="Arial" charset="0"/>
              <a:buNone/>
            </a:pPr>
            <a:r>
              <a:rPr lang="en-US" sz="2400" i="1" smtClean="0">
                <a:solidFill>
                  <a:srgbClr val="0070C0"/>
                </a:solidFill>
                <a:latin typeface="Arial" charset="0"/>
                <a:cs typeface="Arial" charset="0"/>
              </a:rPr>
              <a:t>w</a:t>
            </a:r>
            <a:r>
              <a:rPr lang="en-US" sz="2400" i="1" smtClean="0">
                <a:solidFill>
                  <a:srgbClr val="0070C0"/>
                </a:solidFill>
                <a:latin typeface="Arial" charset="0"/>
                <a:cs typeface="Arial" charset="0"/>
              </a:rPr>
              <a:t>hat </a:t>
            </a:r>
            <a:r>
              <a:rPr lang="en-US" sz="2400" i="1" smtClean="0">
                <a:solidFill>
                  <a:srgbClr val="0070C0"/>
                </a:solidFill>
                <a:latin typeface="Arial" charset="0"/>
                <a:cs typeface="Arial" charset="0"/>
              </a:rPr>
              <a:t>is an appropriate, unified set of abstractions</a:t>
            </a:r>
            <a:br>
              <a:rPr lang="en-US" sz="2400" i="1" smtClean="0">
                <a:solidFill>
                  <a:srgbClr val="0070C0"/>
                </a:solidFill>
                <a:latin typeface="Arial" charset="0"/>
                <a:cs typeface="Arial" charset="0"/>
              </a:rPr>
            </a:br>
            <a:r>
              <a:rPr lang="en-US" sz="2400" i="1" smtClean="0">
                <a:solidFill>
                  <a:srgbClr val="0070C0"/>
                </a:solidFill>
                <a:latin typeface="Arial" charset="0"/>
                <a:cs typeface="Arial" charset="0"/>
              </a:rPr>
              <a:t> for these problems?</a:t>
            </a:r>
          </a:p>
          <a:p>
            <a:endParaRPr lang="en-US" i="1" smtClean="0">
              <a:latin typeface="Arial" charset="0"/>
              <a:cs typeface="Arial"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117" y="814039"/>
            <a:ext cx="8987883" cy="1182030"/>
          </a:xfrm>
        </p:spPr>
        <p:txBody>
          <a:bodyPr rtlCol="0">
            <a:normAutofit fontScale="90000"/>
          </a:bodyPr>
          <a:lstStyle/>
          <a:p>
            <a:pPr fontAlgn="auto">
              <a:spcAft>
                <a:spcPts val="0"/>
              </a:spcAft>
              <a:defRPr/>
            </a:pPr>
            <a:r>
              <a:rPr lang="en-US" dirty="0" smtClean="0"/>
              <a:t>Management Goals: </a:t>
            </a:r>
            <a:br>
              <a:rPr lang="en-US" dirty="0" smtClean="0"/>
            </a:br>
            <a:r>
              <a:rPr lang="en-US" dirty="0" smtClean="0"/>
              <a:t>Diversity and Outreach</a:t>
            </a:r>
            <a:endParaRPr lang="en-US" dirty="0"/>
          </a:p>
        </p:txBody>
      </p:sp>
      <p:sp>
        <p:nvSpPr>
          <p:cNvPr id="17410" name="Content Placeholder 2"/>
          <p:cNvSpPr>
            <a:spLocks noGrp="1"/>
          </p:cNvSpPr>
          <p:nvPr>
            <p:ph idx="1"/>
          </p:nvPr>
        </p:nvSpPr>
        <p:spPr>
          <a:xfrm>
            <a:off x="457200" y="2133167"/>
            <a:ext cx="8229600" cy="4221163"/>
          </a:xfrm>
        </p:spPr>
        <p:txBody>
          <a:bodyPr>
            <a:normAutofit/>
          </a:bodyPr>
          <a:lstStyle/>
          <a:p>
            <a:pPr>
              <a:spcAft>
                <a:spcPts val="1200"/>
              </a:spcAft>
            </a:pPr>
            <a:r>
              <a:rPr lang="en-US" sz="2400" dirty="0" smtClean="0">
                <a:solidFill>
                  <a:srgbClr val="0070C0"/>
                </a:solidFill>
                <a:latin typeface="+mn-lt"/>
              </a:rPr>
              <a:t>Utilize</a:t>
            </a:r>
            <a:r>
              <a:rPr lang="en-US" sz="2400" dirty="0" smtClean="0">
                <a:latin typeface="+mn-lt"/>
              </a:rPr>
              <a:t> interdisciplinary opportunities to engage underrepresented groups in all aspects of research and education.</a:t>
            </a:r>
          </a:p>
          <a:p>
            <a:pPr>
              <a:spcAft>
                <a:spcPts val="1200"/>
              </a:spcAft>
            </a:pPr>
            <a:r>
              <a:rPr lang="en-US" sz="2400" dirty="0" smtClean="0">
                <a:latin typeface="+mn-lt"/>
              </a:rPr>
              <a:t>Effectively </a:t>
            </a:r>
            <a:r>
              <a:rPr lang="en-US" sz="2400" dirty="0" smtClean="0">
                <a:solidFill>
                  <a:srgbClr val="0070C0"/>
                </a:solidFill>
                <a:latin typeface="+mn-lt"/>
              </a:rPr>
              <a:t>engage</a:t>
            </a:r>
            <a:r>
              <a:rPr lang="en-US" sz="2400" dirty="0" smtClean="0">
                <a:latin typeface="+mn-lt"/>
              </a:rPr>
              <a:t> our partners to leverage their talent pool and train the next generation of researchers.</a:t>
            </a:r>
          </a:p>
          <a:p>
            <a:pPr>
              <a:spcAft>
                <a:spcPts val="1200"/>
              </a:spcAft>
            </a:pPr>
            <a:r>
              <a:rPr lang="en-US" sz="2400" dirty="0" smtClean="0">
                <a:solidFill>
                  <a:srgbClr val="0070C0"/>
                </a:solidFill>
                <a:latin typeface="+mn-lt"/>
              </a:rPr>
              <a:t>Leverage</a:t>
            </a:r>
            <a:r>
              <a:rPr lang="en-US" sz="2400" dirty="0" smtClean="0">
                <a:latin typeface="+mn-lt"/>
              </a:rPr>
              <a:t> existing programs demonstrating the most effective strategies for diversity and outreach</a:t>
            </a:r>
          </a:p>
          <a:p>
            <a:pPr>
              <a:spcAft>
                <a:spcPts val="1200"/>
              </a:spcAft>
            </a:pPr>
            <a:r>
              <a:rPr lang="en-US" sz="2400" dirty="0" smtClean="0">
                <a:solidFill>
                  <a:srgbClr val="0070C0"/>
                </a:solidFill>
                <a:latin typeface="+mn-lt"/>
              </a:rPr>
              <a:t>Develop</a:t>
            </a:r>
            <a:r>
              <a:rPr lang="en-US" sz="2400" dirty="0" smtClean="0">
                <a:latin typeface="+mn-lt"/>
              </a:rPr>
              <a:t> programs for outreach to untapped resources, including schools, community colleges, and industry.</a:t>
            </a:r>
          </a:p>
          <a:p>
            <a:pPr lvl="1">
              <a:spcAft>
                <a:spcPts val="1200"/>
              </a:spcAft>
            </a:pPr>
            <a:endParaRPr lang="en-US" sz="1600" dirty="0" smtClean="0">
              <a:latin typeface="+mn-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Shannon Legacy</a:t>
            </a:r>
            <a:endParaRPr lang="en-US" dirty="0"/>
          </a:p>
        </p:txBody>
      </p:sp>
      <p:sp>
        <p:nvSpPr>
          <p:cNvPr id="3" name="Content Placeholder 2"/>
          <p:cNvSpPr>
            <a:spLocks noGrp="1"/>
          </p:cNvSpPr>
          <p:nvPr>
            <p:ph idx="1"/>
          </p:nvPr>
        </p:nvSpPr>
        <p:spPr>
          <a:xfrm>
            <a:off x="457200" y="1676400"/>
            <a:ext cx="8305800" cy="4648200"/>
          </a:xfrm>
        </p:spPr>
        <p:txBody>
          <a:bodyPr>
            <a:normAutofit fontScale="92500" lnSpcReduction="10000"/>
          </a:bodyPr>
          <a:lstStyle/>
          <a:p>
            <a:pPr>
              <a:spcBef>
                <a:spcPts val="0"/>
              </a:spcBef>
              <a:buNone/>
            </a:pPr>
            <a:r>
              <a:rPr lang="en-US" sz="2000" dirty="0" smtClean="0"/>
              <a:t>The </a:t>
            </a:r>
            <a:r>
              <a:rPr lang="en-US" sz="2000" dirty="0" smtClean="0">
                <a:solidFill>
                  <a:schemeClr val="tx2"/>
                </a:solidFill>
              </a:rPr>
              <a:t>Information Revolution </a:t>
            </a:r>
            <a:r>
              <a:rPr lang="en-US" sz="2000" dirty="0" smtClean="0"/>
              <a:t>started in 1948, with the publication of:</a:t>
            </a:r>
          </a:p>
          <a:p>
            <a:pPr>
              <a:lnSpc>
                <a:spcPct val="160000"/>
              </a:lnSpc>
              <a:spcBef>
                <a:spcPts val="0"/>
              </a:spcBef>
              <a:spcAft>
                <a:spcPts val="600"/>
              </a:spcAft>
              <a:buNone/>
            </a:pPr>
            <a:r>
              <a:rPr lang="en-US" sz="2000" dirty="0" smtClean="0"/>
              <a:t>			</a:t>
            </a:r>
            <a:r>
              <a:rPr lang="en-US" sz="2000" dirty="0" smtClean="0">
                <a:solidFill>
                  <a:srgbClr val="0070C0"/>
                </a:solidFill>
              </a:rPr>
              <a:t>A Mathematical Theory of Communication</a:t>
            </a:r>
            <a:r>
              <a:rPr lang="en-US" sz="2000" dirty="0" smtClean="0"/>
              <a:t>.</a:t>
            </a:r>
          </a:p>
          <a:p>
            <a:pPr>
              <a:buNone/>
            </a:pPr>
            <a:r>
              <a:rPr lang="en-US" sz="2000" dirty="0" smtClean="0"/>
              <a:t>The digital age began.</a:t>
            </a:r>
          </a:p>
          <a:p>
            <a:pPr>
              <a:buNone/>
            </a:pPr>
            <a:endParaRPr lang="en-US" sz="2000" dirty="0" smtClean="0"/>
          </a:p>
          <a:p>
            <a:pPr>
              <a:buNone/>
            </a:pPr>
            <a:r>
              <a:rPr lang="en-US" sz="2000" dirty="0" smtClean="0"/>
              <a:t>			</a:t>
            </a:r>
            <a:r>
              <a:rPr lang="en-US" sz="2000" dirty="0" smtClean="0">
                <a:solidFill>
                  <a:srgbClr val="0070C0"/>
                </a:solidFill>
              </a:rPr>
              <a:t>Claude Shannon</a:t>
            </a:r>
            <a:r>
              <a:rPr lang="en-US" sz="2000" dirty="0" smtClean="0"/>
              <a:t>:</a:t>
            </a:r>
          </a:p>
          <a:p>
            <a:pPr>
              <a:buNone/>
            </a:pPr>
            <a:r>
              <a:rPr lang="en-US" sz="2000" dirty="0" smtClean="0"/>
              <a:t>			Shannon information quantifies the extent to which a 		recipient of data can reduce its statistical uncertainty.</a:t>
            </a:r>
          </a:p>
          <a:p>
            <a:pPr>
              <a:buNone/>
            </a:pPr>
            <a:r>
              <a:rPr lang="en-US" sz="2000" dirty="0" smtClean="0"/>
              <a:t>			“semantic aspects of communication are irrelevant . . .”</a:t>
            </a:r>
          </a:p>
          <a:p>
            <a:pPr>
              <a:buNone/>
            </a:pPr>
            <a:endParaRPr lang="en-US" sz="2000" dirty="0" smtClean="0"/>
          </a:p>
          <a:p>
            <a:pPr>
              <a:buNone/>
            </a:pPr>
            <a:r>
              <a:rPr lang="en-US" sz="2000" dirty="0" smtClean="0">
                <a:solidFill>
                  <a:schemeClr val="tx2"/>
                </a:solidFill>
              </a:rPr>
              <a:t>Applications Enabler/Driver:</a:t>
            </a:r>
          </a:p>
          <a:p>
            <a:pPr marL="0" indent="0">
              <a:buNone/>
            </a:pPr>
            <a:r>
              <a:rPr lang="en-US" sz="2000" dirty="0" smtClean="0"/>
              <a:t>CD, iPod, DVD, video games, Internet, Facebook, Google, . . .</a:t>
            </a:r>
          </a:p>
          <a:p>
            <a:pPr>
              <a:buNone/>
            </a:pPr>
            <a:r>
              <a:rPr lang="en-US" sz="2000" dirty="0" smtClean="0">
                <a:solidFill>
                  <a:schemeClr val="tx2"/>
                </a:solidFill>
              </a:rPr>
              <a:t>Design Driver:</a:t>
            </a:r>
            <a:endParaRPr lang="it-IT" sz="2000" dirty="0" smtClean="0">
              <a:solidFill>
                <a:schemeClr val="tx2"/>
              </a:solidFill>
            </a:endParaRPr>
          </a:p>
          <a:p>
            <a:pPr marL="0" indent="0">
              <a:buNone/>
            </a:pPr>
            <a:r>
              <a:rPr lang="it-IT" sz="2000" dirty="0" smtClean="0"/>
              <a:t>universal data compression, voiceband modems, CDMA, multiantenna, </a:t>
            </a:r>
            <a:r>
              <a:rPr lang="en-US" sz="2000" dirty="0" smtClean="0"/>
              <a:t>discrete denoising, space-time codes, cryptography, . . .</a:t>
            </a:r>
            <a:endParaRPr lang="en-US" sz="2000" dirty="0"/>
          </a:p>
        </p:txBody>
      </p:sp>
      <p:pic>
        <p:nvPicPr>
          <p:cNvPr id="9" name="Picture 8" descr="claude.shannon.gif"/>
          <p:cNvPicPr>
            <a:picLocks noChangeAspect="1"/>
          </p:cNvPicPr>
          <p:nvPr/>
        </p:nvPicPr>
        <p:blipFill>
          <a:blip r:embed="rId2" cstate="print"/>
          <a:stretch>
            <a:fillRect/>
          </a:stretch>
        </p:blipFill>
        <p:spPr>
          <a:xfrm>
            <a:off x="762000" y="2943225"/>
            <a:ext cx="1237052" cy="15525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7"/>
          <p:cNvGrpSpPr>
            <a:grpSpLocks/>
          </p:cNvGrpSpPr>
          <p:nvPr/>
        </p:nvGrpSpPr>
        <p:grpSpPr bwMode="auto">
          <a:xfrm>
            <a:off x="3124200" y="1676400"/>
            <a:ext cx="3340100" cy="430213"/>
            <a:chOff x="1968" y="1056"/>
            <a:chExt cx="2104" cy="271"/>
          </a:xfrm>
        </p:grpSpPr>
        <p:sp>
          <p:nvSpPr>
            <p:cNvPr id="25610" name="AutoShape 10"/>
            <p:cNvSpPr>
              <a:spLocks noChangeArrowheads="1"/>
            </p:cNvSpPr>
            <p:nvPr/>
          </p:nvSpPr>
          <p:spPr bwMode="auto">
            <a:xfrm>
              <a:off x="2064" y="1056"/>
              <a:ext cx="1803" cy="271"/>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11" name="Text Box 11"/>
            <p:cNvSpPr txBox="1">
              <a:spLocks noChangeArrowheads="1"/>
            </p:cNvSpPr>
            <p:nvPr/>
          </p:nvSpPr>
          <p:spPr bwMode="auto">
            <a:xfrm>
              <a:off x="1968" y="1056"/>
              <a:ext cx="2104" cy="250"/>
            </a:xfrm>
            <a:prstGeom prst="rect">
              <a:avLst/>
            </a:prstGeom>
            <a:noFill/>
            <a:ln w="9525">
              <a:noFill/>
              <a:miter lim="800000"/>
              <a:headEnd/>
              <a:tailEnd/>
            </a:ln>
            <a:effectLst/>
          </p:spPr>
          <p:txBody>
            <a:bodyPr>
              <a:spAutoFit/>
            </a:bodyPr>
            <a:lstStyle/>
            <a:p>
              <a:pPr algn="ctr"/>
              <a:r>
                <a:rPr lang="en-US" sz="1000" b="1"/>
                <a:t>Vice President for Research </a:t>
              </a:r>
            </a:p>
            <a:p>
              <a:pPr algn="ctr"/>
              <a:r>
                <a:rPr lang="en-US" sz="1000" b="1"/>
                <a:t>Purdue University</a:t>
              </a:r>
            </a:p>
          </p:txBody>
        </p:sp>
      </p:grpSp>
      <p:grpSp>
        <p:nvGrpSpPr>
          <p:cNvPr id="3" name="Group 78"/>
          <p:cNvGrpSpPr>
            <a:grpSpLocks/>
          </p:cNvGrpSpPr>
          <p:nvPr/>
        </p:nvGrpSpPr>
        <p:grpSpPr bwMode="auto">
          <a:xfrm>
            <a:off x="1066800" y="2514600"/>
            <a:ext cx="1844675" cy="947738"/>
            <a:chOff x="672" y="2160"/>
            <a:chExt cx="1162" cy="597"/>
          </a:xfrm>
        </p:grpSpPr>
        <p:sp>
          <p:nvSpPr>
            <p:cNvPr id="25613" name="AutoShape 13"/>
            <p:cNvSpPr>
              <a:spLocks noChangeArrowheads="1"/>
            </p:cNvSpPr>
            <p:nvPr/>
          </p:nvSpPr>
          <p:spPr bwMode="auto">
            <a:xfrm>
              <a:off x="672" y="2160"/>
              <a:ext cx="1162" cy="597"/>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14" name="Text Box 14"/>
            <p:cNvSpPr txBox="1">
              <a:spLocks noChangeArrowheads="1"/>
            </p:cNvSpPr>
            <p:nvPr/>
          </p:nvSpPr>
          <p:spPr bwMode="auto">
            <a:xfrm>
              <a:off x="720" y="2352"/>
              <a:ext cx="1057" cy="236"/>
            </a:xfrm>
            <a:prstGeom prst="rect">
              <a:avLst/>
            </a:prstGeom>
            <a:noFill/>
            <a:ln w="9525">
              <a:noFill/>
              <a:miter lim="800000"/>
              <a:headEnd/>
              <a:tailEnd/>
            </a:ln>
            <a:effectLst/>
          </p:spPr>
          <p:txBody>
            <a:bodyPr>
              <a:spAutoFit/>
            </a:bodyPr>
            <a:lstStyle/>
            <a:p>
              <a:pPr algn="ctr"/>
              <a:r>
                <a:rPr lang="en-US" sz="1000" b="1"/>
                <a:t>Executive Committee</a:t>
              </a:r>
              <a:endParaRPr lang="en-US" sz="1000"/>
            </a:p>
            <a:p>
              <a:pPr>
                <a:lnSpc>
                  <a:spcPct val="85000"/>
                </a:lnSpc>
              </a:pPr>
              <a:endParaRPr lang="en-US" sz="1000"/>
            </a:p>
          </p:txBody>
        </p:sp>
      </p:grpSp>
      <p:grpSp>
        <p:nvGrpSpPr>
          <p:cNvPr id="4" name="Group 71"/>
          <p:cNvGrpSpPr>
            <a:grpSpLocks/>
          </p:cNvGrpSpPr>
          <p:nvPr/>
        </p:nvGrpSpPr>
        <p:grpSpPr bwMode="auto">
          <a:xfrm>
            <a:off x="6477000" y="2514600"/>
            <a:ext cx="1914525" cy="444500"/>
            <a:chOff x="4128" y="2112"/>
            <a:chExt cx="1206" cy="280"/>
          </a:xfrm>
        </p:grpSpPr>
        <p:sp>
          <p:nvSpPr>
            <p:cNvPr id="25618" name="AutoShape 18"/>
            <p:cNvSpPr>
              <a:spLocks noChangeArrowheads="1"/>
            </p:cNvSpPr>
            <p:nvPr/>
          </p:nvSpPr>
          <p:spPr bwMode="auto">
            <a:xfrm>
              <a:off x="4128" y="2112"/>
              <a:ext cx="1206" cy="280"/>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19" name="Text Box 19"/>
            <p:cNvSpPr txBox="1">
              <a:spLocks noChangeArrowheads="1"/>
            </p:cNvSpPr>
            <p:nvPr/>
          </p:nvSpPr>
          <p:spPr bwMode="auto">
            <a:xfrm>
              <a:off x="4128" y="2160"/>
              <a:ext cx="1182" cy="154"/>
            </a:xfrm>
            <a:prstGeom prst="rect">
              <a:avLst/>
            </a:prstGeom>
            <a:noFill/>
            <a:ln w="9525">
              <a:noFill/>
              <a:miter lim="800000"/>
              <a:headEnd/>
              <a:tailEnd/>
            </a:ln>
            <a:effectLst/>
          </p:spPr>
          <p:txBody>
            <a:bodyPr>
              <a:spAutoFit/>
            </a:bodyPr>
            <a:lstStyle/>
            <a:p>
              <a:pPr algn="ctr"/>
              <a:r>
                <a:rPr lang="en-US" sz="1000" b="1"/>
                <a:t>External Advisory Board</a:t>
              </a:r>
            </a:p>
          </p:txBody>
        </p:sp>
      </p:grpSp>
      <p:grpSp>
        <p:nvGrpSpPr>
          <p:cNvPr id="5" name="Group 21"/>
          <p:cNvGrpSpPr>
            <a:grpSpLocks/>
          </p:cNvGrpSpPr>
          <p:nvPr/>
        </p:nvGrpSpPr>
        <p:grpSpPr bwMode="auto">
          <a:xfrm>
            <a:off x="3657600" y="2525712"/>
            <a:ext cx="2133600" cy="914400"/>
            <a:chOff x="2010" y="618"/>
            <a:chExt cx="1638" cy="980"/>
          </a:xfrm>
        </p:grpSpPr>
        <p:sp>
          <p:nvSpPr>
            <p:cNvPr id="25622" name="AutoShape 22"/>
            <p:cNvSpPr>
              <a:spLocks noChangeArrowheads="1"/>
            </p:cNvSpPr>
            <p:nvPr/>
          </p:nvSpPr>
          <p:spPr bwMode="auto">
            <a:xfrm>
              <a:off x="2010" y="618"/>
              <a:ext cx="1638" cy="980"/>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23" name="Text Box 23"/>
            <p:cNvSpPr txBox="1">
              <a:spLocks noChangeArrowheads="1"/>
            </p:cNvSpPr>
            <p:nvPr/>
          </p:nvSpPr>
          <p:spPr bwMode="auto">
            <a:xfrm>
              <a:off x="2034" y="632"/>
              <a:ext cx="1553" cy="876"/>
            </a:xfrm>
            <a:prstGeom prst="rect">
              <a:avLst/>
            </a:prstGeom>
            <a:noFill/>
            <a:ln w="9525">
              <a:noFill/>
              <a:miter lim="800000"/>
              <a:headEnd/>
              <a:tailEnd/>
            </a:ln>
            <a:effectLst/>
          </p:spPr>
          <p:txBody>
            <a:bodyPr>
              <a:spAutoFit/>
            </a:bodyPr>
            <a:lstStyle/>
            <a:p>
              <a:pPr marL="342900" indent="-342900" algn="ctr">
                <a:lnSpc>
                  <a:spcPct val="90000"/>
                </a:lnSpc>
                <a:spcAft>
                  <a:spcPct val="25000"/>
                </a:spcAft>
              </a:pPr>
              <a:r>
                <a:rPr lang="en-US" sz="1000" b="1"/>
                <a:t>Technical Director</a:t>
              </a:r>
            </a:p>
            <a:p>
              <a:pPr marL="342900" indent="-342900" algn="ctr">
                <a:lnSpc>
                  <a:spcPct val="90000"/>
                </a:lnSpc>
                <a:spcAft>
                  <a:spcPct val="25000"/>
                </a:spcAft>
              </a:pPr>
              <a:r>
                <a:rPr lang="en-US" sz="1200" b="1">
                  <a:solidFill>
                    <a:srgbClr val="003366"/>
                  </a:solidFill>
                </a:rPr>
                <a:t>Szpankowski </a:t>
              </a:r>
            </a:p>
            <a:p>
              <a:pPr marL="342900" indent="-342900" algn="ctr">
                <a:lnSpc>
                  <a:spcPct val="90000"/>
                </a:lnSpc>
                <a:spcAft>
                  <a:spcPct val="25000"/>
                </a:spcAft>
              </a:pPr>
              <a:r>
                <a:rPr lang="en-US" sz="1000" b="1"/>
                <a:t>Managing Director</a:t>
              </a:r>
            </a:p>
            <a:p>
              <a:pPr marL="342900" indent="-342900" algn="ctr">
                <a:lnSpc>
                  <a:spcPct val="90000"/>
                </a:lnSpc>
                <a:spcAft>
                  <a:spcPct val="25000"/>
                </a:spcAft>
              </a:pPr>
              <a:r>
                <a:rPr lang="en-US" sz="1200" b="1">
                  <a:solidFill>
                    <a:srgbClr val="003366"/>
                  </a:solidFill>
                </a:rPr>
                <a:t>Kotterman*</a:t>
              </a:r>
            </a:p>
          </p:txBody>
        </p:sp>
      </p:grpSp>
      <p:sp>
        <p:nvSpPr>
          <p:cNvPr id="25625" name="AutoShape 25"/>
          <p:cNvSpPr>
            <a:spLocks noChangeArrowheads="1"/>
          </p:cNvSpPr>
          <p:nvPr/>
        </p:nvSpPr>
        <p:spPr bwMode="auto">
          <a:xfrm rot="5400000" flipV="1">
            <a:off x="3146425" y="2732087"/>
            <a:ext cx="327025" cy="523875"/>
          </a:xfrm>
          <a:prstGeom prst="upDownArrow">
            <a:avLst>
              <a:gd name="adj1" fmla="val 50000"/>
              <a:gd name="adj2" fmla="val 32039"/>
            </a:avLst>
          </a:prstGeom>
          <a:gradFill rotWithShape="1">
            <a:gsLst>
              <a:gs pos="0">
                <a:srgbClr val="51C822"/>
              </a:gs>
              <a:gs pos="100000">
                <a:srgbClr val="288468"/>
              </a:gs>
            </a:gsLst>
            <a:lin ang="0" scaled="1"/>
          </a:gradFill>
          <a:ln w="9525">
            <a:solidFill>
              <a:schemeClr val="hlink"/>
            </a:solidFill>
            <a:miter lim="800000"/>
            <a:headEnd/>
            <a:tailEnd/>
          </a:ln>
          <a:effectLst/>
        </p:spPr>
        <p:txBody>
          <a:bodyPr vert="eaVert" wrap="none" anchor="ctr"/>
          <a:lstStyle/>
          <a:p>
            <a:endParaRPr lang="en-US"/>
          </a:p>
        </p:txBody>
      </p:sp>
      <p:sp>
        <p:nvSpPr>
          <p:cNvPr id="25626" name="AutoShape 26"/>
          <p:cNvSpPr>
            <a:spLocks noChangeArrowheads="1"/>
          </p:cNvSpPr>
          <p:nvPr/>
        </p:nvSpPr>
        <p:spPr bwMode="auto">
          <a:xfrm rot="5400000" flipV="1">
            <a:off x="5970587" y="2487613"/>
            <a:ext cx="327025" cy="533400"/>
          </a:xfrm>
          <a:prstGeom prst="upDownArrow">
            <a:avLst>
              <a:gd name="adj1" fmla="val 50000"/>
              <a:gd name="adj2" fmla="val 32621"/>
            </a:avLst>
          </a:prstGeom>
          <a:gradFill rotWithShape="1">
            <a:gsLst>
              <a:gs pos="0">
                <a:srgbClr val="51C822"/>
              </a:gs>
              <a:gs pos="100000">
                <a:srgbClr val="288468"/>
              </a:gs>
            </a:gsLst>
            <a:lin ang="0" scaled="1"/>
          </a:gradFill>
          <a:ln w="9525">
            <a:solidFill>
              <a:schemeClr val="hlink"/>
            </a:solidFill>
            <a:miter lim="800000"/>
            <a:headEnd/>
            <a:tailEnd/>
          </a:ln>
          <a:effectLst/>
        </p:spPr>
        <p:txBody>
          <a:bodyPr vert="eaVert" wrap="none" anchor="ctr"/>
          <a:lstStyle/>
          <a:p>
            <a:endParaRPr lang="en-US"/>
          </a:p>
        </p:txBody>
      </p:sp>
      <p:sp>
        <p:nvSpPr>
          <p:cNvPr id="25627" name="Rectangle 27"/>
          <p:cNvSpPr>
            <a:spLocks noChangeArrowheads="1"/>
          </p:cNvSpPr>
          <p:nvPr/>
        </p:nvSpPr>
        <p:spPr bwMode="auto">
          <a:xfrm>
            <a:off x="1371600" y="4049712"/>
            <a:ext cx="6248400" cy="152400"/>
          </a:xfrm>
          <a:prstGeom prst="rect">
            <a:avLst/>
          </a:prstGeom>
          <a:gradFill rotWithShape="1">
            <a:gsLst>
              <a:gs pos="0">
                <a:srgbClr val="51C822"/>
              </a:gs>
              <a:gs pos="100000">
                <a:srgbClr val="288468"/>
              </a:gs>
            </a:gsLst>
            <a:lin ang="5400000" scaled="1"/>
          </a:gradFill>
          <a:ln w="9525">
            <a:solidFill>
              <a:schemeClr val="hlink"/>
            </a:solidFill>
            <a:miter lim="800000"/>
            <a:headEnd/>
            <a:tailEnd/>
          </a:ln>
          <a:effectLst/>
        </p:spPr>
        <p:txBody>
          <a:bodyPr wrap="none" anchor="ctr"/>
          <a:lstStyle/>
          <a:p>
            <a:endParaRPr lang="en-US"/>
          </a:p>
        </p:txBody>
      </p:sp>
      <p:sp>
        <p:nvSpPr>
          <p:cNvPr id="25649" name="AutoShape 49"/>
          <p:cNvSpPr>
            <a:spLocks noChangeArrowheads="1"/>
          </p:cNvSpPr>
          <p:nvPr/>
        </p:nvSpPr>
        <p:spPr bwMode="auto">
          <a:xfrm>
            <a:off x="673100" y="4662487"/>
            <a:ext cx="1706563" cy="669925"/>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50" name="Text Box 50"/>
          <p:cNvSpPr txBox="1">
            <a:spLocks noChangeArrowheads="1"/>
          </p:cNvSpPr>
          <p:nvPr/>
        </p:nvSpPr>
        <p:spPr bwMode="auto">
          <a:xfrm>
            <a:off x="762000" y="4887912"/>
            <a:ext cx="1512888" cy="244475"/>
          </a:xfrm>
          <a:prstGeom prst="rect">
            <a:avLst/>
          </a:prstGeom>
          <a:noFill/>
          <a:ln w="9525">
            <a:noFill/>
            <a:miter lim="800000"/>
            <a:headEnd/>
            <a:tailEnd/>
          </a:ln>
          <a:effectLst/>
        </p:spPr>
        <p:txBody>
          <a:bodyPr>
            <a:spAutoFit/>
          </a:bodyPr>
          <a:lstStyle/>
          <a:p>
            <a:pPr algn="ctr"/>
            <a:r>
              <a:rPr lang="en-US" sz="1000" b="1"/>
              <a:t>Technical Thrusts</a:t>
            </a:r>
            <a:endParaRPr lang="en-US" sz="1000" b="1">
              <a:solidFill>
                <a:srgbClr val="003366"/>
              </a:solidFill>
            </a:endParaRPr>
          </a:p>
        </p:txBody>
      </p:sp>
      <p:sp>
        <p:nvSpPr>
          <p:cNvPr id="25652" name="AutoShape 52"/>
          <p:cNvSpPr>
            <a:spLocks noChangeArrowheads="1"/>
          </p:cNvSpPr>
          <p:nvPr/>
        </p:nvSpPr>
        <p:spPr bwMode="auto">
          <a:xfrm>
            <a:off x="2625725" y="4662487"/>
            <a:ext cx="1706563" cy="671513"/>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53" name="Text Box 53"/>
          <p:cNvSpPr txBox="1">
            <a:spLocks noChangeArrowheads="1"/>
          </p:cNvSpPr>
          <p:nvPr/>
        </p:nvSpPr>
        <p:spPr bwMode="auto">
          <a:xfrm>
            <a:off x="2557347" y="4800561"/>
            <a:ext cx="1782763" cy="396875"/>
          </a:xfrm>
          <a:prstGeom prst="rect">
            <a:avLst/>
          </a:prstGeom>
          <a:noFill/>
          <a:ln w="9525">
            <a:noFill/>
            <a:miter lim="800000"/>
            <a:headEnd/>
            <a:tailEnd/>
          </a:ln>
          <a:effectLst/>
        </p:spPr>
        <p:txBody>
          <a:bodyPr>
            <a:spAutoFit/>
          </a:bodyPr>
          <a:lstStyle/>
          <a:p>
            <a:pPr algn="ctr"/>
            <a:r>
              <a:rPr lang="en-US" sz="1000" b="1"/>
              <a:t>Education and Human Resources Development</a:t>
            </a:r>
            <a:endParaRPr lang="en-US" sz="1000" b="1">
              <a:solidFill>
                <a:srgbClr val="003366"/>
              </a:solidFill>
            </a:endParaRPr>
          </a:p>
        </p:txBody>
      </p:sp>
      <p:sp>
        <p:nvSpPr>
          <p:cNvPr id="25655" name="AutoShape 55"/>
          <p:cNvSpPr>
            <a:spLocks noChangeArrowheads="1"/>
          </p:cNvSpPr>
          <p:nvPr/>
        </p:nvSpPr>
        <p:spPr bwMode="auto">
          <a:xfrm>
            <a:off x="6654800" y="4662487"/>
            <a:ext cx="1706563" cy="671513"/>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56" name="Text Box 56"/>
          <p:cNvSpPr txBox="1">
            <a:spLocks noChangeArrowheads="1"/>
          </p:cNvSpPr>
          <p:nvPr/>
        </p:nvSpPr>
        <p:spPr bwMode="auto">
          <a:xfrm>
            <a:off x="6629400" y="4887912"/>
            <a:ext cx="1820863" cy="244475"/>
          </a:xfrm>
          <a:prstGeom prst="rect">
            <a:avLst/>
          </a:prstGeom>
          <a:noFill/>
          <a:ln w="9525">
            <a:noFill/>
            <a:miter lim="800000"/>
            <a:headEnd/>
            <a:tailEnd/>
          </a:ln>
          <a:effectLst/>
        </p:spPr>
        <p:txBody>
          <a:bodyPr>
            <a:spAutoFit/>
          </a:bodyPr>
          <a:lstStyle/>
          <a:p>
            <a:pPr algn="ctr"/>
            <a:r>
              <a:rPr lang="en-US" sz="1000" b="1"/>
              <a:t>Knowledge Transfer</a:t>
            </a:r>
            <a:endParaRPr lang="en-US" sz="1000" b="1">
              <a:solidFill>
                <a:srgbClr val="003366"/>
              </a:solidFill>
            </a:endParaRPr>
          </a:p>
        </p:txBody>
      </p:sp>
      <p:sp>
        <p:nvSpPr>
          <p:cNvPr id="25661" name="AutoShape 61"/>
          <p:cNvSpPr>
            <a:spLocks noChangeArrowheads="1"/>
          </p:cNvSpPr>
          <p:nvPr/>
        </p:nvSpPr>
        <p:spPr bwMode="auto">
          <a:xfrm>
            <a:off x="4695825" y="4660900"/>
            <a:ext cx="1706563" cy="671512"/>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62" name="Text Box 62"/>
          <p:cNvSpPr txBox="1">
            <a:spLocks noChangeArrowheads="1"/>
          </p:cNvSpPr>
          <p:nvPr/>
        </p:nvSpPr>
        <p:spPr bwMode="auto">
          <a:xfrm>
            <a:off x="4648200" y="4887912"/>
            <a:ext cx="1808163" cy="244475"/>
          </a:xfrm>
          <a:prstGeom prst="rect">
            <a:avLst/>
          </a:prstGeom>
          <a:noFill/>
          <a:ln w="9525">
            <a:noFill/>
            <a:miter lim="800000"/>
            <a:headEnd/>
            <a:tailEnd/>
          </a:ln>
          <a:effectLst/>
        </p:spPr>
        <p:txBody>
          <a:bodyPr>
            <a:spAutoFit/>
          </a:bodyPr>
          <a:lstStyle/>
          <a:p>
            <a:pPr algn="ctr"/>
            <a:r>
              <a:rPr lang="en-US" sz="1000" b="1"/>
              <a:t>Diversity and Outreach</a:t>
            </a:r>
            <a:endParaRPr lang="en-US" sz="1000" b="1">
              <a:solidFill>
                <a:srgbClr val="003366"/>
              </a:solidFill>
            </a:endParaRPr>
          </a:p>
        </p:txBody>
      </p:sp>
      <p:sp>
        <p:nvSpPr>
          <p:cNvPr id="25663" name="AutoShape 63"/>
          <p:cNvSpPr>
            <a:spLocks noChangeArrowheads="1"/>
          </p:cNvSpPr>
          <p:nvPr/>
        </p:nvSpPr>
        <p:spPr bwMode="auto">
          <a:xfrm>
            <a:off x="5410200" y="42783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64" name="AutoShape 64"/>
          <p:cNvSpPr>
            <a:spLocks noChangeArrowheads="1"/>
          </p:cNvSpPr>
          <p:nvPr/>
        </p:nvSpPr>
        <p:spPr bwMode="auto">
          <a:xfrm>
            <a:off x="7391400" y="42783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65" name="AutoShape 65"/>
          <p:cNvSpPr>
            <a:spLocks noChangeArrowheads="1"/>
          </p:cNvSpPr>
          <p:nvPr/>
        </p:nvSpPr>
        <p:spPr bwMode="auto">
          <a:xfrm>
            <a:off x="3352800" y="42783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66" name="AutoShape 66"/>
          <p:cNvSpPr>
            <a:spLocks noChangeArrowheads="1"/>
          </p:cNvSpPr>
          <p:nvPr/>
        </p:nvSpPr>
        <p:spPr bwMode="auto">
          <a:xfrm>
            <a:off x="1295400" y="42783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68" name="AutoShape 68"/>
          <p:cNvSpPr>
            <a:spLocks noChangeArrowheads="1"/>
          </p:cNvSpPr>
          <p:nvPr/>
        </p:nvSpPr>
        <p:spPr bwMode="auto">
          <a:xfrm>
            <a:off x="4572000" y="35925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73" name="AutoShape 73"/>
          <p:cNvSpPr>
            <a:spLocks noChangeArrowheads="1"/>
          </p:cNvSpPr>
          <p:nvPr/>
        </p:nvSpPr>
        <p:spPr bwMode="auto">
          <a:xfrm>
            <a:off x="4572000" y="2133600"/>
            <a:ext cx="304800" cy="361950"/>
          </a:xfrm>
          <a:prstGeom prst="upDownArrow">
            <a:avLst>
              <a:gd name="adj1" fmla="val 49231"/>
              <a:gd name="adj2" fmla="val 37461"/>
            </a:avLst>
          </a:prstGeom>
          <a:gradFill rotWithShape="1">
            <a:gsLst>
              <a:gs pos="0">
                <a:srgbClr val="51C822"/>
              </a:gs>
              <a:gs pos="100000">
                <a:srgbClr val="288468"/>
              </a:gs>
            </a:gsLst>
            <a:lin ang="5400000" scaled="1"/>
          </a:gradFill>
          <a:ln w="9525">
            <a:solidFill>
              <a:schemeClr val="hlink"/>
            </a:solidFill>
            <a:miter lim="800000"/>
            <a:headEnd/>
            <a:tailEnd/>
          </a:ln>
          <a:effectLst/>
        </p:spPr>
        <p:txBody>
          <a:bodyPr vert="eaVert" wrap="none" anchor="ctr"/>
          <a:lstStyle/>
          <a:p>
            <a:endParaRPr lang="en-US"/>
          </a:p>
        </p:txBody>
      </p:sp>
      <p:sp>
        <p:nvSpPr>
          <p:cNvPr id="25676" name="Title 1"/>
          <p:cNvSpPr>
            <a:spLocks/>
          </p:cNvSpPr>
          <p:nvPr/>
        </p:nvSpPr>
        <p:spPr bwMode="auto">
          <a:xfrm>
            <a:off x="446049" y="776434"/>
            <a:ext cx="8229600" cy="740128"/>
          </a:xfrm>
          <a:prstGeom prst="rect">
            <a:avLst/>
          </a:prstGeom>
          <a:noFill/>
          <a:ln w="9525">
            <a:noFill/>
            <a:miter lim="800000"/>
            <a:headEnd/>
            <a:tailEnd/>
          </a:ln>
        </p:spPr>
        <p:txBody>
          <a:bodyPr anchor="ctr"/>
          <a:lstStyle/>
          <a:p>
            <a:pPr algn="ctr"/>
            <a:r>
              <a:rPr lang="en-US" sz="3600" b="1">
                <a:solidFill>
                  <a:srgbClr val="008A3E"/>
                </a:solidFill>
                <a:effectLst>
                  <a:innerShdw blurRad="63500" dist="50800" dir="18900000">
                    <a:prstClr val="black">
                      <a:alpha val="50000"/>
                    </a:prstClr>
                  </a:innerShdw>
                </a:effectLst>
                <a:latin typeface="Continuum Medium" pitchFamily="2" charset="0"/>
                <a:ea typeface="+mj-ea"/>
                <a:cs typeface="Arial" pitchFamily="34" charset="0"/>
              </a:rPr>
              <a:t>Management Structure</a:t>
            </a:r>
          </a:p>
        </p:txBody>
      </p:sp>
      <p:sp>
        <p:nvSpPr>
          <p:cNvPr id="36" name="AutoShape 68"/>
          <p:cNvSpPr>
            <a:spLocks noChangeArrowheads="1"/>
          </p:cNvSpPr>
          <p:nvPr/>
        </p:nvSpPr>
        <p:spPr bwMode="auto">
          <a:xfrm>
            <a:off x="1905000" y="3581400"/>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grpSp>
        <p:nvGrpSpPr>
          <p:cNvPr id="6" name="Group 71"/>
          <p:cNvGrpSpPr>
            <a:grpSpLocks/>
          </p:cNvGrpSpPr>
          <p:nvPr/>
        </p:nvGrpSpPr>
        <p:grpSpPr bwMode="auto">
          <a:xfrm>
            <a:off x="6477000" y="3124200"/>
            <a:ext cx="1914525" cy="476250"/>
            <a:chOff x="4128" y="2112"/>
            <a:chExt cx="1206" cy="300"/>
          </a:xfrm>
        </p:grpSpPr>
        <p:sp>
          <p:nvSpPr>
            <p:cNvPr id="38" name="AutoShape 18"/>
            <p:cNvSpPr>
              <a:spLocks noChangeArrowheads="1"/>
            </p:cNvSpPr>
            <p:nvPr/>
          </p:nvSpPr>
          <p:spPr bwMode="auto">
            <a:xfrm>
              <a:off x="4128" y="2112"/>
              <a:ext cx="1206" cy="280"/>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39" name="Text Box 19"/>
            <p:cNvSpPr txBox="1">
              <a:spLocks noChangeArrowheads="1"/>
            </p:cNvSpPr>
            <p:nvPr/>
          </p:nvSpPr>
          <p:spPr bwMode="auto">
            <a:xfrm>
              <a:off x="4128" y="2160"/>
              <a:ext cx="1182" cy="252"/>
            </a:xfrm>
            <a:prstGeom prst="rect">
              <a:avLst/>
            </a:prstGeom>
            <a:noFill/>
            <a:ln w="9525">
              <a:noFill/>
              <a:miter lim="800000"/>
              <a:headEnd/>
              <a:tailEnd/>
            </a:ln>
            <a:effectLst/>
          </p:spPr>
          <p:txBody>
            <a:bodyPr>
              <a:spAutoFit/>
            </a:bodyPr>
            <a:lstStyle/>
            <a:p>
              <a:pPr algn="ctr"/>
              <a:r>
                <a:rPr lang="en-US" sz="1000" b="1" dirty="0" smtClean="0"/>
                <a:t>Internal Management </a:t>
              </a:r>
            </a:p>
            <a:p>
              <a:pPr algn="ctr"/>
              <a:r>
                <a:rPr lang="en-US" sz="1000" b="1" dirty="0" smtClean="0"/>
                <a:t>Committee </a:t>
              </a:r>
              <a:endParaRPr lang="en-US" sz="1000" b="1" dirty="0"/>
            </a:p>
          </p:txBody>
        </p:sp>
      </p:grpSp>
      <p:sp>
        <p:nvSpPr>
          <p:cNvPr id="40" name="AutoShape 26"/>
          <p:cNvSpPr>
            <a:spLocks noChangeArrowheads="1"/>
          </p:cNvSpPr>
          <p:nvPr/>
        </p:nvSpPr>
        <p:spPr bwMode="auto">
          <a:xfrm rot="5400000" flipV="1">
            <a:off x="5970588" y="3074987"/>
            <a:ext cx="327025" cy="533400"/>
          </a:xfrm>
          <a:prstGeom prst="upDownArrow">
            <a:avLst>
              <a:gd name="adj1" fmla="val 50000"/>
              <a:gd name="adj2" fmla="val 32621"/>
            </a:avLst>
          </a:prstGeom>
          <a:gradFill rotWithShape="1">
            <a:gsLst>
              <a:gs pos="0">
                <a:srgbClr val="51C822"/>
              </a:gs>
              <a:gs pos="100000">
                <a:srgbClr val="288468"/>
              </a:gs>
            </a:gsLst>
            <a:lin ang="0" scaled="1"/>
          </a:gradFill>
          <a:ln w="9525">
            <a:solidFill>
              <a:schemeClr val="hlink"/>
            </a:solidFill>
            <a:miter lim="800000"/>
            <a:headEnd/>
            <a:tailEnd/>
          </a:ln>
          <a:effectLst/>
        </p:spPr>
        <p:txBody>
          <a:bodyPr vert="eaVert" wrap="none" anchor="ctr"/>
          <a:lstStyle/>
          <a:p>
            <a:endParaRPr lang="en-US"/>
          </a:p>
        </p:txBody>
      </p:sp>
      <p:sp>
        <p:nvSpPr>
          <p:cNvPr id="41" name="AutoShape 68"/>
          <p:cNvSpPr>
            <a:spLocks noChangeArrowheads="1"/>
          </p:cNvSpPr>
          <p:nvPr/>
        </p:nvSpPr>
        <p:spPr bwMode="auto">
          <a:xfrm>
            <a:off x="7162800" y="3657600"/>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42" name="TextBox 41"/>
          <p:cNvSpPr txBox="1"/>
          <p:nvPr/>
        </p:nvSpPr>
        <p:spPr>
          <a:xfrm>
            <a:off x="838200" y="5867400"/>
            <a:ext cx="184731" cy="369332"/>
          </a:xfrm>
          <a:prstGeom prst="rect">
            <a:avLst/>
          </a:prstGeom>
          <a:noFill/>
        </p:spPr>
        <p:txBody>
          <a:bodyPr wrap="none" rtlCol="0">
            <a:spAutoFit/>
          </a:bodyPr>
          <a:lstStyle/>
          <a:p>
            <a:endParaRPr lang="en-US" dirty="0"/>
          </a:p>
        </p:txBody>
      </p:sp>
      <p:sp>
        <p:nvSpPr>
          <p:cNvPr id="43" name="TextBox 42"/>
          <p:cNvSpPr txBox="1"/>
          <p:nvPr/>
        </p:nvSpPr>
        <p:spPr>
          <a:xfrm>
            <a:off x="533400" y="5867400"/>
            <a:ext cx="7956024" cy="646331"/>
          </a:xfrm>
          <a:prstGeom prst="rect">
            <a:avLst/>
          </a:prstGeom>
          <a:noFill/>
        </p:spPr>
        <p:txBody>
          <a:bodyPr wrap="none" rtlCol="0">
            <a:spAutoFit/>
          </a:bodyPr>
          <a:lstStyle/>
          <a:p>
            <a:pPr algn="ctr"/>
            <a:r>
              <a:rPr lang="en-US" i="1" dirty="0" smtClean="0">
                <a:solidFill>
                  <a:srgbClr val="FF0000"/>
                </a:solidFill>
              </a:rPr>
              <a:t>Structural goal: coordinate center activities, ensure availability of resources, </a:t>
            </a:r>
          </a:p>
          <a:p>
            <a:pPr algn="ctr"/>
            <a:r>
              <a:rPr lang="en-US" i="1" dirty="0" smtClean="0">
                <a:solidFill>
                  <a:srgbClr val="FF0000"/>
                </a:solidFill>
              </a:rPr>
              <a:t>maintain accountability, and ensure achievement of all project goals</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11" y="3099095"/>
            <a:ext cx="7772400" cy="1362075"/>
          </a:xfrm>
        </p:spPr>
        <p:txBody>
          <a:bodyPr/>
          <a:lstStyle/>
          <a:p>
            <a:pPr algn="ctr"/>
            <a:r>
              <a:rPr lang="en-US" dirty="0" smtClean="0"/>
              <a:t>High-level management components and Functions</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7"/>
          <p:cNvGrpSpPr>
            <a:grpSpLocks/>
          </p:cNvGrpSpPr>
          <p:nvPr/>
        </p:nvGrpSpPr>
        <p:grpSpPr bwMode="auto">
          <a:xfrm>
            <a:off x="3124200" y="1676400"/>
            <a:ext cx="3340100" cy="430213"/>
            <a:chOff x="1968" y="1056"/>
            <a:chExt cx="2104" cy="271"/>
          </a:xfrm>
        </p:grpSpPr>
        <p:sp>
          <p:nvSpPr>
            <p:cNvPr id="25610" name="AutoShape 10"/>
            <p:cNvSpPr>
              <a:spLocks noChangeArrowheads="1"/>
            </p:cNvSpPr>
            <p:nvPr/>
          </p:nvSpPr>
          <p:spPr bwMode="auto">
            <a:xfrm>
              <a:off x="2064" y="1056"/>
              <a:ext cx="1803" cy="271"/>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11" name="Text Box 11"/>
            <p:cNvSpPr txBox="1">
              <a:spLocks noChangeArrowheads="1"/>
            </p:cNvSpPr>
            <p:nvPr/>
          </p:nvSpPr>
          <p:spPr bwMode="auto">
            <a:xfrm>
              <a:off x="1968" y="1056"/>
              <a:ext cx="2104" cy="250"/>
            </a:xfrm>
            <a:prstGeom prst="rect">
              <a:avLst/>
            </a:prstGeom>
            <a:noFill/>
            <a:ln w="9525">
              <a:noFill/>
              <a:miter lim="800000"/>
              <a:headEnd/>
              <a:tailEnd/>
            </a:ln>
            <a:effectLst/>
          </p:spPr>
          <p:txBody>
            <a:bodyPr>
              <a:spAutoFit/>
            </a:bodyPr>
            <a:lstStyle/>
            <a:p>
              <a:pPr algn="ctr"/>
              <a:r>
                <a:rPr lang="en-US" sz="1000" b="1"/>
                <a:t>Vice President for Research </a:t>
              </a:r>
            </a:p>
            <a:p>
              <a:pPr algn="ctr"/>
              <a:r>
                <a:rPr lang="en-US" sz="1000" b="1"/>
                <a:t>Purdue University</a:t>
              </a:r>
            </a:p>
          </p:txBody>
        </p:sp>
      </p:grpSp>
      <p:grpSp>
        <p:nvGrpSpPr>
          <p:cNvPr id="3" name="Group 78"/>
          <p:cNvGrpSpPr>
            <a:grpSpLocks/>
          </p:cNvGrpSpPr>
          <p:nvPr/>
        </p:nvGrpSpPr>
        <p:grpSpPr bwMode="auto">
          <a:xfrm>
            <a:off x="1066800" y="2514600"/>
            <a:ext cx="1844675" cy="947738"/>
            <a:chOff x="672" y="2160"/>
            <a:chExt cx="1162" cy="597"/>
          </a:xfrm>
        </p:grpSpPr>
        <p:sp>
          <p:nvSpPr>
            <p:cNvPr id="25613" name="AutoShape 13"/>
            <p:cNvSpPr>
              <a:spLocks noChangeArrowheads="1"/>
            </p:cNvSpPr>
            <p:nvPr/>
          </p:nvSpPr>
          <p:spPr bwMode="auto">
            <a:xfrm>
              <a:off x="672" y="2160"/>
              <a:ext cx="1162" cy="597"/>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14" name="Text Box 14"/>
            <p:cNvSpPr txBox="1">
              <a:spLocks noChangeArrowheads="1"/>
            </p:cNvSpPr>
            <p:nvPr/>
          </p:nvSpPr>
          <p:spPr bwMode="auto">
            <a:xfrm>
              <a:off x="720" y="2352"/>
              <a:ext cx="1057" cy="236"/>
            </a:xfrm>
            <a:prstGeom prst="rect">
              <a:avLst/>
            </a:prstGeom>
            <a:noFill/>
            <a:ln w="9525">
              <a:noFill/>
              <a:miter lim="800000"/>
              <a:headEnd/>
              <a:tailEnd/>
            </a:ln>
            <a:effectLst/>
          </p:spPr>
          <p:txBody>
            <a:bodyPr>
              <a:spAutoFit/>
            </a:bodyPr>
            <a:lstStyle/>
            <a:p>
              <a:pPr algn="ctr"/>
              <a:r>
                <a:rPr lang="en-US" sz="1000" b="1"/>
                <a:t>Executive Committee</a:t>
              </a:r>
              <a:endParaRPr lang="en-US" sz="1000"/>
            </a:p>
            <a:p>
              <a:pPr>
                <a:lnSpc>
                  <a:spcPct val="85000"/>
                </a:lnSpc>
              </a:pPr>
              <a:endParaRPr lang="en-US" sz="1000"/>
            </a:p>
          </p:txBody>
        </p:sp>
      </p:grpSp>
      <p:grpSp>
        <p:nvGrpSpPr>
          <p:cNvPr id="4" name="Group 71"/>
          <p:cNvGrpSpPr>
            <a:grpSpLocks/>
          </p:cNvGrpSpPr>
          <p:nvPr/>
        </p:nvGrpSpPr>
        <p:grpSpPr bwMode="auto">
          <a:xfrm>
            <a:off x="6477000" y="2514600"/>
            <a:ext cx="1914525" cy="444500"/>
            <a:chOff x="4128" y="2112"/>
            <a:chExt cx="1206" cy="280"/>
          </a:xfrm>
        </p:grpSpPr>
        <p:sp>
          <p:nvSpPr>
            <p:cNvPr id="25618" name="AutoShape 18"/>
            <p:cNvSpPr>
              <a:spLocks noChangeArrowheads="1"/>
            </p:cNvSpPr>
            <p:nvPr/>
          </p:nvSpPr>
          <p:spPr bwMode="auto">
            <a:xfrm>
              <a:off x="4128" y="2112"/>
              <a:ext cx="1206" cy="280"/>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19" name="Text Box 19"/>
            <p:cNvSpPr txBox="1">
              <a:spLocks noChangeArrowheads="1"/>
            </p:cNvSpPr>
            <p:nvPr/>
          </p:nvSpPr>
          <p:spPr bwMode="auto">
            <a:xfrm>
              <a:off x="4128" y="2160"/>
              <a:ext cx="1182" cy="154"/>
            </a:xfrm>
            <a:prstGeom prst="rect">
              <a:avLst/>
            </a:prstGeom>
            <a:noFill/>
            <a:ln w="9525">
              <a:noFill/>
              <a:miter lim="800000"/>
              <a:headEnd/>
              <a:tailEnd/>
            </a:ln>
            <a:effectLst/>
          </p:spPr>
          <p:txBody>
            <a:bodyPr>
              <a:spAutoFit/>
            </a:bodyPr>
            <a:lstStyle/>
            <a:p>
              <a:pPr algn="ctr"/>
              <a:r>
                <a:rPr lang="en-US" sz="1000" b="1"/>
                <a:t>External Advisory Board</a:t>
              </a:r>
            </a:p>
          </p:txBody>
        </p:sp>
      </p:grpSp>
      <p:grpSp>
        <p:nvGrpSpPr>
          <p:cNvPr id="5" name="Group 21"/>
          <p:cNvGrpSpPr>
            <a:grpSpLocks/>
          </p:cNvGrpSpPr>
          <p:nvPr/>
        </p:nvGrpSpPr>
        <p:grpSpPr bwMode="auto">
          <a:xfrm>
            <a:off x="3657600" y="2525712"/>
            <a:ext cx="2133600" cy="914400"/>
            <a:chOff x="2010" y="618"/>
            <a:chExt cx="1638" cy="980"/>
          </a:xfrm>
        </p:grpSpPr>
        <p:sp>
          <p:nvSpPr>
            <p:cNvPr id="25622" name="AutoShape 22"/>
            <p:cNvSpPr>
              <a:spLocks noChangeArrowheads="1"/>
            </p:cNvSpPr>
            <p:nvPr/>
          </p:nvSpPr>
          <p:spPr bwMode="auto">
            <a:xfrm>
              <a:off x="2010" y="618"/>
              <a:ext cx="1638" cy="980"/>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23" name="Text Box 23"/>
            <p:cNvSpPr txBox="1">
              <a:spLocks noChangeArrowheads="1"/>
            </p:cNvSpPr>
            <p:nvPr/>
          </p:nvSpPr>
          <p:spPr bwMode="auto">
            <a:xfrm>
              <a:off x="2034" y="632"/>
              <a:ext cx="1553" cy="876"/>
            </a:xfrm>
            <a:prstGeom prst="rect">
              <a:avLst/>
            </a:prstGeom>
            <a:noFill/>
            <a:ln w="9525">
              <a:noFill/>
              <a:miter lim="800000"/>
              <a:headEnd/>
              <a:tailEnd/>
            </a:ln>
            <a:effectLst/>
          </p:spPr>
          <p:txBody>
            <a:bodyPr>
              <a:spAutoFit/>
            </a:bodyPr>
            <a:lstStyle/>
            <a:p>
              <a:pPr marL="342900" indent="-342900" algn="ctr">
                <a:lnSpc>
                  <a:spcPct val="90000"/>
                </a:lnSpc>
                <a:spcAft>
                  <a:spcPct val="25000"/>
                </a:spcAft>
              </a:pPr>
              <a:r>
                <a:rPr lang="en-US" sz="1000" b="1"/>
                <a:t>Technical Director</a:t>
              </a:r>
            </a:p>
            <a:p>
              <a:pPr marL="342900" indent="-342900" algn="ctr">
                <a:lnSpc>
                  <a:spcPct val="90000"/>
                </a:lnSpc>
                <a:spcAft>
                  <a:spcPct val="25000"/>
                </a:spcAft>
              </a:pPr>
              <a:r>
                <a:rPr lang="en-US" sz="1200" b="1">
                  <a:solidFill>
                    <a:srgbClr val="003366"/>
                  </a:solidFill>
                </a:rPr>
                <a:t>Szpankowski </a:t>
              </a:r>
            </a:p>
            <a:p>
              <a:pPr marL="342900" indent="-342900" algn="ctr">
                <a:lnSpc>
                  <a:spcPct val="90000"/>
                </a:lnSpc>
                <a:spcAft>
                  <a:spcPct val="25000"/>
                </a:spcAft>
              </a:pPr>
              <a:r>
                <a:rPr lang="en-US" sz="1000" b="1"/>
                <a:t>Managing Director</a:t>
              </a:r>
            </a:p>
            <a:p>
              <a:pPr marL="342900" indent="-342900" algn="ctr">
                <a:lnSpc>
                  <a:spcPct val="90000"/>
                </a:lnSpc>
                <a:spcAft>
                  <a:spcPct val="25000"/>
                </a:spcAft>
              </a:pPr>
              <a:r>
                <a:rPr lang="en-US" sz="1200" b="1">
                  <a:solidFill>
                    <a:srgbClr val="003366"/>
                  </a:solidFill>
                </a:rPr>
                <a:t>Kotterman*</a:t>
              </a:r>
            </a:p>
          </p:txBody>
        </p:sp>
      </p:grpSp>
      <p:sp>
        <p:nvSpPr>
          <p:cNvPr id="25625" name="AutoShape 25"/>
          <p:cNvSpPr>
            <a:spLocks noChangeArrowheads="1"/>
          </p:cNvSpPr>
          <p:nvPr/>
        </p:nvSpPr>
        <p:spPr bwMode="auto">
          <a:xfrm rot="5400000" flipV="1">
            <a:off x="3146425" y="2732087"/>
            <a:ext cx="327025" cy="523875"/>
          </a:xfrm>
          <a:prstGeom prst="upDownArrow">
            <a:avLst>
              <a:gd name="adj1" fmla="val 50000"/>
              <a:gd name="adj2" fmla="val 32039"/>
            </a:avLst>
          </a:prstGeom>
          <a:gradFill rotWithShape="1">
            <a:gsLst>
              <a:gs pos="0">
                <a:srgbClr val="51C822"/>
              </a:gs>
              <a:gs pos="100000">
                <a:srgbClr val="288468"/>
              </a:gs>
            </a:gsLst>
            <a:lin ang="0" scaled="1"/>
          </a:gradFill>
          <a:ln w="9525">
            <a:solidFill>
              <a:schemeClr val="hlink"/>
            </a:solidFill>
            <a:miter lim="800000"/>
            <a:headEnd/>
            <a:tailEnd/>
          </a:ln>
          <a:effectLst/>
        </p:spPr>
        <p:txBody>
          <a:bodyPr vert="eaVert" wrap="none" anchor="ctr"/>
          <a:lstStyle/>
          <a:p>
            <a:endParaRPr lang="en-US"/>
          </a:p>
        </p:txBody>
      </p:sp>
      <p:sp>
        <p:nvSpPr>
          <p:cNvPr id="25626" name="AutoShape 26"/>
          <p:cNvSpPr>
            <a:spLocks noChangeArrowheads="1"/>
          </p:cNvSpPr>
          <p:nvPr/>
        </p:nvSpPr>
        <p:spPr bwMode="auto">
          <a:xfrm rot="5400000" flipV="1">
            <a:off x="5970587" y="2487613"/>
            <a:ext cx="327025" cy="533400"/>
          </a:xfrm>
          <a:prstGeom prst="upDownArrow">
            <a:avLst>
              <a:gd name="adj1" fmla="val 50000"/>
              <a:gd name="adj2" fmla="val 32621"/>
            </a:avLst>
          </a:prstGeom>
          <a:gradFill rotWithShape="1">
            <a:gsLst>
              <a:gs pos="0">
                <a:srgbClr val="51C822"/>
              </a:gs>
              <a:gs pos="100000">
                <a:srgbClr val="288468"/>
              </a:gs>
            </a:gsLst>
            <a:lin ang="0" scaled="1"/>
          </a:gradFill>
          <a:ln w="9525">
            <a:solidFill>
              <a:schemeClr val="hlink"/>
            </a:solidFill>
            <a:miter lim="800000"/>
            <a:headEnd/>
            <a:tailEnd/>
          </a:ln>
          <a:effectLst/>
        </p:spPr>
        <p:txBody>
          <a:bodyPr vert="eaVert" wrap="none" anchor="ctr"/>
          <a:lstStyle/>
          <a:p>
            <a:endParaRPr lang="en-US"/>
          </a:p>
        </p:txBody>
      </p:sp>
      <p:sp>
        <p:nvSpPr>
          <p:cNvPr id="25627" name="Rectangle 27"/>
          <p:cNvSpPr>
            <a:spLocks noChangeArrowheads="1"/>
          </p:cNvSpPr>
          <p:nvPr/>
        </p:nvSpPr>
        <p:spPr bwMode="auto">
          <a:xfrm>
            <a:off x="1371600" y="4049712"/>
            <a:ext cx="6248400" cy="152400"/>
          </a:xfrm>
          <a:prstGeom prst="rect">
            <a:avLst/>
          </a:prstGeom>
          <a:gradFill rotWithShape="1">
            <a:gsLst>
              <a:gs pos="0">
                <a:srgbClr val="51C822"/>
              </a:gs>
              <a:gs pos="100000">
                <a:srgbClr val="288468"/>
              </a:gs>
            </a:gsLst>
            <a:lin ang="5400000" scaled="1"/>
          </a:gradFill>
          <a:ln w="9525">
            <a:solidFill>
              <a:schemeClr val="hlink"/>
            </a:solidFill>
            <a:miter lim="800000"/>
            <a:headEnd/>
            <a:tailEnd/>
          </a:ln>
          <a:effectLst/>
        </p:spPr>
        <p:txBody>
          <a:bodyPr wrap="none" anchor="ctr"/>
          <a:lstStyle/>
          <a:p>
            <a:endParaRPr lang="en-US"/>
          </a:p>
        </p:txBody>
      </p:sp>
      <p:sp>
        <p:nvSpPr>
          <p:cNvPr id="25649" name="AutoShape 49"/>
          <p:cNvSpPr>
            <a:spLocks noChangeArrowheads="1"/>
          </p:cNvSpPr>
          <p:nvPr/>
        </p:nvSpPr>
        <p:spPr bwMode="auto">
          <a:xfrm>
            <a:off x="673100" y="4662487"/>
            <a:ext cx="1706563" cy="669925"/>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50" name="Text Box 50"/>
          <p:cNvSpPr txBox="1">
            <a:spLocks noChangeArrowheads="1"/>
          </p:cNvSpPr>
          <p:nvPr/>
        </p:nvSpPr>
        <p:spPr bwMode="auto">
          <a:xfrm>
            <a:off x="762000" y="4887912"/>
            <a:ext cx="1512888" cy="244475"/>
          </a:xfrm>
          <a:prstGeom prst="rect">
            <a:avLst/>
          </a:prstGeom>
          <a:noFill/>
          <a:ln w="9525">
            <a:noFill/>
            <a:miter lim="800000"/>
            <a:headEnd/>
            <a:tailEnd/>
          </a:ln>
          <a:effectLst/>
        </p:spPr>
        <p:txBody>
          <a:bodyPr>
            <a:spAutoFit/>
          </a:bodyPr>
          <a:lstStyle/>
          <a:p>
            <a:pPr algn="ctr"/>
            <a:r>
              <a:rPr lang="en-US" sz="1000" b="1"/>
              <a:t>Technical Thrusts</a:t>
            </a:r>
            <a:endParaRPr lang="en-US" sz="1000" b="1">
              <a:solidFill>
                <a:srgbClr val="003366"/>
              </a:solidFill>
            </a:endParaRPr>
          </a:p>
        </p:txBody>
      </p:sp>
      <p:sp>
        <p:nvSpPr>
          <p:cNvPr id="25652" name="AutoShape 52"/>
          <p:cNvSpPr>
            <a:spLocks noChangeArrowheads="1"/>
          </p:cNvSpPr>
          <p:nvPr/>
        </p:nvSpPr>
        <p:spPr bwMode="auto">
          <a:xfrm>
            <a:off x="2625725" y="4662487"/>
            <a:ext cx="1706563" cy="671513"/>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53" name="Text Box 53"/>
          <p:cNvSpPr txBox="1">
            <a:spLocks noChangeArrowheads="1"/>
          </p:cNvSpPr>
          <p:nvPr/>
        </p:nvSpPr>
        <p:spPr bwMode="auto">
          <a:xfrm>
            <a:off x="2590800" y="4811712"/>
            <a:ext cx="1782763" cy="396875"/>
          </a:xfrm>
          <a:prstGeom prst="rect">
            <a:avLst/>
          </a:prstGeom>
          <a:noFill/>
          <a:ln w="9525">
            <a:noFill/>
            <a:miter lim="800000"/>
            <a:headEnd/>
            <a:tailEnd/>
          </a:ln>
          <a:effectLst/>
        </p:spPr>
        <p:txBody>
          <a:bodyPr>
            <a:spAutoFit/>
          </a:bodyPr>
          <a:lstStyle/>
          <a:p>
            <a:pPr algn="ctr"/>
            <a:r>
              <a:rPr lang="en-US" sz="1000" b="1"/>
              <a:t>Education and Human Resources Development</a:t>
            </a:r>
            <a:endParaRPr lang="en-US" sz="1000" b="1">
              <a:solidFill>
                <a:srgbClr val="003366"/>
              </a:solidFill>
            </a:endParaRPr>
          </a:p>
        </p:txBody>
      </p:sp>
      <p:sp>
        <p:nvSpPr>
          <p:cNvPr id="25655" name="AutoShape 55"/>
          <p:cNvSpPr>
            <a:spLocks noChangeArrowheads="1"/>
          </p:cNvSpPr>
          <p:nvPr/>
        </p:nvSpPr>
        <p:spPr bwMode="auto">
          <a:xfrm>
            <a:off x="6654800" y="4662487"/>
            <a:ext cx="1706563" cy="671513"/>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56" name="Text Box 56"/>
          <p:cNvSpPr txBox="1">
            <a:spLocks noChangeArrowheads="1"/>
          </p:cNvSpPr>
          <p:nvPr/>
        </p:nvSpPr>
        <p:spPr bwMode="auto">
          <a:xfrm>
            <a:off x="6629400" y="4887912"/>
            <a:ext cx="1820863" cy="244475"/>
          </a:xfrm>
          <a:prstGeom prst="rect">
            <a:avLst/>
          </a:prstGeom>
          <a:noFill/>
          <a:ln w="9525">
            <a:noFill/>
            <a:miter lim="800000"/>
            <a:headEnd/>
            <a:tailEnd/>
          </a:ln>
          <a:effectLst/>
        </p:spPr>
        <p:txBody>
          <a:bodyPr>
            <a:spAutoFit/>
          </a:bodyPr>
          <a:lstStyle/>
          <a:p>
            <a:pPr algn="ctr"/>
            <a:r>
              <a:rPr lang="en-US" sz="1000" b="1"/>
              <a:t>Knowledge Transfer</a:t>
            </a:r>
            <a:endParaRPr lang="en-US" sz="1000" b="1">
              <a:solidFill>
                <a:srgbClr val="003366"/>
              </a:solidFill>
            </a:endParaRPr>
          </a:p>
        </p:txBody>
      </p:sp>
      <p:sp>
        <p:nvSpPr>
          <p:cNvPr id="25661" name="AutoShape 61"/>
          <p:cNvSpPr>
            <a:spLocks noChangeArrowheads="1"/>
          </p:cNvSpPr>
          <p:nvPr/>
        </p:nvSpPr>
        <p:spPr bwMode="auto">
          <a:xfrm>
            <a:off x="4695825" y="4660900"/>
            <a:ext cx="1706563" cy="671512"/>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62" name="Text Box 62"/>
          <p:cNvSpPr txBox="1">
            <a:spLocks noChangeArrowheads="1"/>
          </p:cNvSpPr>
          <p:nvPr/>
        </p:nvSpPr>
        <p:spPr bwMode="auto">
          <a:xfrm>
            <a:off x="4648200" y="4887912"/>
            <a:ext cx="1808163" cy="244475"/>
          </a:xfrm>
          <a:prstGeom prst="rect">
            <a:avLst/>
          </a:prstGeom>
          <a:noFill/>
          <a:ln w="9525">
            <a:noFill/>
            <a:miter lim="800000"/>
            <a:headEnd/>
            <a:tailEnd/>
          </a:ln>
          <a:effectLst/>
        </p:spPr>
        <p:txBody>
          <a:bodyPr>
            <a:spAutoFit/>
          </a:bodyPr>
          <a:lstStyle/>
          <a:p>
            <a:pPr algn="ctr"/>
            <a:r>
              <a:rPr lang="en-US" sz="1000" b="1"/>
              <a:t>Diversity and Outreach</a:t>
            </a:r>
            <a:endParaRPr lang="en-US" sz="1000" b="1">
              <a:solidFill>
                <a:srgbClr val="003366"/>
              </a:solidFill>
            </a:endParaRPr>
          </a:p>
        </p:txBody>
      </p:sp>
      <p:sp>
        <p:nvSpPr>
          <p:cNvPr id="25663" name="AutoShape 63"/>
          <p:cNvSpPr>
            <a:spLocks noChangeArrowheads="1"/>
          </p:cNvSpPr>
          <p:nvPr/>
        </p:nvSpPr>
        <p:spPr bwMode="auto">
          <a:xfrm>
            <a:off x="5410200" y="42783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64" name="AutoShape 64"/>
          <p:cNvSpPr>
            <a:spLocks noChangeArrowheads="1"/>
          </p:cNvSpPr>
          <p:nvPr/>
        </p:nvSpPr>
        <p:spPr bwMode="auto">
          <a:xfrm>
            <a:off x="7391400" y="42783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65" name="AutoShape 65"/>
          <p:cNvSpPr>
            <a:spLocks noChangeArrowheads="1"/>
          </p:cNvSpPr>
          <p:nvPr/>
        </p:nvSpPr>
        <p:spPr bwMode="auto">
          <a:xfrm>
            <a:off x="3352800" y="42783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66" name="AutoShape 66"/>
          <p:cNvSpPr>
            <a:spLocks noChangeArrowheads="1"/>
          </p:cNvSpPr>
          <p:nvPr/>
        </p:nvSpPr>
        <p:spPr bwMode="auto">
          <a:xfrm>
            <a:off x="1295400" y="42783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68" name="AutoShape 68"/>
          <p:cNvSpPr>
            <a:spLocks noChangeArrowheads="1"/>
          </p:cNvSpPr>
          <p:nvPr/>
        </p:nvSpPr>
        <p:spPr bwMode="auto">
          <a:xfrm>
            <a:off x="4572000" y="35925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73" name="AutoShape 73"/>
          <p:cNvSpPr>
            <a:spLocks noChangeArrowheads="1"/>
          </p:cNvSpPr>
          <p:nvPr/>
        </p:nvSpPr>
        <p:spPr bwMode="auto">
          <a:xfrm>
            <a:off x="4572000" y="2133600"/>
            <a:ext cx="304800" cy="361950"/>
          </a:xfrm>
          <a:prstGeom prst="upDownArrow">
            <a:avLst>
              <a:gd name="adj1" fmla="val 49231"/>
              <a:gd name="adj2" fmla="val 37461"/>
            </a:avLst>
          </a:prstGeom>
          <a:gradFill rotWithShape="1">
            <a:gsLst>
              <a:gs pos="0">
                <a:srgbClr val="51C822"/>
              </a:gs>
              <a:gs pos="100000">
                <a:srgbClr val="288468"/>
              </a:gs>
            </a:gsLst>
            <a:lin ang="5400000" scaled="1"/>
          </a:gradFill>
          <a:ln w="9525">
            <a:solidFill>
              <a:schemeClr val="hlink"/>
            </a:solidFill>
            <a:miter lim="800000"/>
            <a:headEnd/>
            <a:tailEnd/>
          </a:ln>
          <a:effectLst/>
        </p:spPr>
        <p:txBody>
          <a:bodyPr vert="eaVert" wrap="none" anchor="ctr"/>
          <a:lstStyle/>
          <a:p>
            <a:endParaRPr lang="en-US"/>
          </a:p>
        </p:txBody>
      </p:sp>
      <p:sp>
        <p:nvSpPr>
          <p:cNvPr id="25676" name="Title 1"/>
          <p:cNvSpPr>
            <a:spLocks/>
          </p:cNvSpPr>
          <p:nvPr/>
        </p:nvSpPr>
        <p:spPr bwMode="auto">
          <a:xfrm>
            <a:off x="0" y="680227"/>
            <a:ext cx="9144000" cy="882374"/>
          </a:xfrm>
          <a:prstGeom prst="rect">
            <a:avLst/>
          </a:prstGeom>
          <a:noFill/>
          <a:ln w="9525">
            <a:noFill/>
            <a:miter lim="800000"/>
            <a:headEnd/>
            <a:tailEnd/>
          </a:ln>
        </p:spPr>
        <p:txBody>
          <a:bodyPr anchor="ctr"/>
          <a:lstStyle/>
          <a:p>
            <a:pPr algn="ctr"/>
            <a:r>
              <a:rPr lang="en-US" sz="3600" b="1" dirty="0">
                <a:solidFill>
                  <a:srgbClr val="008A3E"/>
                </a:solidFill>
                <a:effectLst>
                  <a:innerShdw blurRad="63500" dist="50800" dir="18900000">
                    <a:prstClr val="black">
                      <a:alpha val="50000"/>
                    </a:prstClr>
                  </a:innerShdw>
                </a:effectLst>
                <a:latin typeface="Continuum Medium" pitchFamily="2" charset="0"/>
                <a:ea typeface="+mj-ea"/>
                <a:cs typeface="Arial" pitchFamily="34" charset="0"/>
              </a:rPr>
              <a:t>Management </a:t>
            </a:r>
            <a:r>
              <a:rPr lang="en-US" sz="3600" b="1" dirty="0" smtClean="0">
                <a:solidFill>
                  <a:srgbClr val="008A3E"/>
                </a:solidFill>
                <a:effectLst>
                  <a:innerShdw blurRad="63500" dist="50800" dir="18900000">
                    <a:prstClr val="black">
                      <a:alpha val="50000"/>
                    </a:prstClr>
                  </a:innerShdw>
                </a:effectLst>
                <a:latin typeface="Continuum Medium" pitchFamily="2" charset="0"/>
                <a:ea typeface="+mj-ea"/>
                <a:cs typeface="Arial" pitchFamily="34" charset="0"/>
              </a:rPr>
              <a:t>Structure</a:t>
            </a:r>
            <a:endParaRPr lang="en-US" sz="3600" b="1" dirty="0">
              <a:solidFill>
                <a:srgbClr val="008A3E"/>
              </a:solidFill>
              <a:effectLst>
                <a:innerShdw blurRad="63500" dist="50800" dir="18900000">
                  <a:prstClr val="black">
                    <a:alpha val="50000"/>
                  </a:prstClr>
                </a:innerShdw>
              </a:effectLst>
              <a:latin typeface="Continuum Medium" pitchFamily="2" charset="0"/>
              <a:ea typeface="+mj-ea"/>
              <a:cs typeface="Arial" pitchFamily="34" charset="0"/>
            </a:endParaRPr>
          </a:p>
        </p:txBody>
      </p:sp>
      <p:sp>
        <p:nvSpPr>
          <p:cNvPr id="36" name="AutoShape 68"/>
          <p:cNvSpPr>
            <a:spLocks noChangeArrowheads="1"/>
          </p:cNvSpPr>
          <p:nvPr/>
        </p:nvSpPr>
        <p:spPr bwMode="auto">
          <a:xfrm>
            <a:off x="1905000" y="3581400"/>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grpSp>
        <p:nvGrpSpPr>
          <p:cNvPr id="6" name="Group 71"/>
          <p:cNvGrpSpPr>
            <a:grpSpLocks/>
          </p:cNvGrpSpPr>
          <p:nvPr/>
        </p:nvGrpSpPr>
        <p:grpSpPr bwMode="auto">
          <a:xfrm>
            <a:off x="6477000" y="3124200"/>
            <a:ext cx="1914525" cy="476250"/>
            <a:chOff x="4128" y="2112"/>
            <a:chExt cx="1206" cy="300"/>
          </a:xfrm>
        </p:grpSpPr>
        <p:sp>
          <p:nvSpPr>
            <p:cNvPr id="38" name="AutoShape 18"/>
            <p:cNvSpPr>
              <a:spLocks noChangeArrowheads="1"/>
            </p:cNvSpPr>
            <p:nvPr/>
          </p:nvSpPr>
          <p:spPr bwMode="auto">
            <a:xfrm>
              <a:off x="4128" y="2112"/>
              <a:ext cx="1206" cy="280"/>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39" name="Text Box 19"/>
            <p:cNvSpPr txBox="1">
              <a:spLocks noChangeArrowheads="1"/>
            </p:cNvSpPr>
            <p:nvPr/>
          </p:nvSpPr>
          <p:spPr bwMode="auto">
            <a:xfrm>
              <a:off x="4128" y="2160"/>
              <a:ext cx="1182" cy="252"/>
            </a:xfrm>
            <a:prstGeom prst="rect">
              <a:avLst/>
            </a:prstGeom>
            <a:noFill/>
            <a:ln w="9525">
              <a:noFill/>
              <a:miter lim="800000"/>
              <a:headEnd/>
              <a:tailEnd/>
            </a:ln>
            <a:effectLst/>
          </p:spPr>
          <p:txBody>
            <a:bodyPr>
              <a:spAutoFit/>
            </a:bodyPr>
            <a:lstStyle/>
            <a:p>
              <a:pPr algn="ctr"/>
              <a:r>
                <a:rPr lang="en-US" sz="1000" b="1" dirty="0" smtClean="0"/>
                <a:t>Internal Management </a:t>
              </a:r>
            </a:p>
            <a:p>
              <a:pPr algn="ctr"/>
              <a:r>
                <a:rPr lang="en-US" sz="1000" b="1" dirty="0" smtClean="0"/>
                <a:t>Committee </a:t>
              </a:r>
              <a:endParaRPr lang="en-US" sz="1000" b="1" dirty="0"/>
            </a:p>
          </p:txBody>
        </p:sp>
      </p:grpSp>
      <p:sp>
        <p:nvSpPr>
          <p:cNvPr id="40" name="AutoShape 26"/>
          <p:cNvSpPr>
            <a:spLocks noChangeArrowheads="1"/>
          </p:cNvSpPr>
          <p:nvPr/>
        </p:nvSpPr>
        <p:spPr bwMode="auto">
          <a:xfrm rot="5400000" flipV="1">
            <a:off x="5970588" y="3074987"/>
            <a:ext cx="327025" cy="533400"/>
          </a:xfrm>
          <a:prstGeom prst="upDownArrow">
            <a:avLst>
              <a:gd name="adj1" fmla="val 50000"/>
              <a:gd name="adj2" fmla="val 32621"/>
            </a:avLst>
          </a:prstGeom>
          <a:gradFill rotWithShape="1">
            <a:gsLst>
              <a:gs pos="0">
                <a:srgbClr val="51C822"/>
              </a:gs>
              <a:gs pos="100000">
                <a:srgbClr val="288468"/>
              </a:gs>
            </a:gsLst>
            <a:lin ang="0" scaled="1"/>
          </a:gradFill>
          <a:ln w="9525">
            <a:solidFill>
              <a:schemeClr val="hlink"/>
            </a:solidFill>
            <a:miter lim="800000"/>
            <a:headEnd/>
            <a:tailEnd/>
          </a:ln>
          <a:effectLst/>
        </p:spPr>
        <p:txBody>
          <a:bodyPr vert="eaVert" wrap="none" anchor="ctr"/>
          <a:lstStyle/>
          <a:p>
            <a:endParaRPr lang="en-US"/>
          </a:p>
        </p:txBody>
      </p:sp>
      <p:sp>
        <p:nvSpPr>
          <p:cNvPr id="41" name="AutoShape 68"/>
          <p:cNvSpPr>
            <a:spLocks noChangeArrowheads="1"/>
          </p:cNvSpPr>
          <p:nvPr/>
        </p:nvSpPr>
        <p:spPr bwMode="auto">
          <a:xfrm>
            <a:off x="7162800" y="3657600"/>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42" name="Rectangle 34"/>
          <p:cNvSpPr>
            <a:spLocks noChangeArrowheads="1"/>
          </p:cNvSpPr>
          <p:nvPr/>
        </p:nvSpPr>
        <p:spPr bwMode="auto">
          <a:xfrm>
            <a:off x="395865" y="1419918"/>
            <a:ext cx="8458200" cy="5486400"/>
          </a:xfrm>
          <a:prstGeom prst="rect">
            <a:avLst/>
          </a:prstGeom>
          <a:solidFill>
            <a:srgbClr val="FFFFFF">
              <a:alpha val="89999"/>
            </a:srgbClr>
          </a:solidFill>
          <a:ln w="9525">
            <a:noFill/>
            <a:miter lim="800000"/>
            <a:headEnd/>
            <a:tailEnd/>
          </a:ln>
          <a:effectLst/>
        </p:spPr>
        <p:txBody>
          <a:bodyPr wrap="none" anchor="ctr"/>
          <a:lstStyle/>
          <a:p>
            <a:endParaRPr lang="en-US"/>
          </a:p>
        </p:txBody>
      </p:sp>
      <p:grpSp>
        <p:nvGrpSpPr>
          <p:cNvPr id="7" name="Group 39"/>
          <p:cNvGrpSpPr>
            <a:grpSpLocks/>
          </p:cNvGrpSpPr>
          <p:nvPr/>
        </p:nvGrpSpPr>
        <p:grpSpPr bwMode="auto">
          <a:xfrm>
            <a:off x="3124200" y="1676400"/>
            <a:ext cx="3340100" cy="430213"/>
            <a:chOff x="1968" y="1056"/>
            <a:chExt cx="2104" cy="271"/>
          </a:xfrm>
        </p:grpSpPr>
        <p:sp>
          <p:nvSpPr>
            <p:cNvPr id="44" name="AutoShape 40"/>
            <p:cNvSpPr>
              <a:spLocks noChangeArrowheads="1"/>
            </p:cNvSpPr>
            <p:nvPr/>
          </p:nvSpPr>
          <p:spPr bwMode="auto">
            <a:xfrm>
              <a:off x="2064" y="1056"/>
              <a:ext cx="1803" cy="271"/>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45" name="Text Box 41"/>
            <p:cNvSpPr txBox="1">
              <a:spLocks noChangeArrowheads="1"/>
            </p:cNvSpPr>
            <p:nvPr/>
          </p:nvSpPr>
          <p:spPr bwMode="auto">
            <a:xfrm>
              <a:off x="1968" y="1056"/>
              <a:ext cx="2104" cy="250"/>
            </a:xfrm>
            <a:prstGeom prst="rect">
              <a:avLst/>
            </a:prstGeom>
            <a:noFill/>
            <a:ln w="9525">
              <a:noFill/>
              <a:miter lim="800000"/>
              <a:headEnd/>
              <a:tailEnd/>
            </a:ln>
            <a:effectLst/>
          </p:spPr>
          <p:txBody>
            <a:bodyPr>
              <a:spAutoFit/>
            </a:bodyPr>
            <a:lstStyle/>
            <a:p>
              <a:pPr algn="ctr"/>
              <a:r>
                <a:rPr lang="en-US" sz="1000" b="1" dirty="0"/>
                <a:t>Vice President for Research </a:t>
              </a:r>
            </a:p>
            <a:p>
              <a:pPr algn="ctr"/>
              <a:r>
                <a:rPr lang="en-US" sz="1000" b="1" dirty="0"/>
                <a:t>Purdue University</a:t>
              </a:r>
            </a:p>
          </p:txBody>
        </p:sp>
      </p:grpSp>
      <p:sp>
        <p:nvSpPr>
          <p:cNvPr id="46" name="Text Box 42"/>
          <p:cNvSpPr txBox="1">
            <a:spLocks noChangeArrowheads="1"/>
          </p:cNvSpPr>
          <p:nvPr/>
        </p:nvSpPr>
        <p:spPr bwMode="auto">
          <a:xfrm>
            <a:off x="914400" y="2438400"/>
            <a:ext cx="7620000" cy="1615827"/>
          </a:xfrm>
          <a:prstGeom prst="rect">
            <a:avLst/>
          </a:prstGeom>
          <a:noFill/>
          <a:ln w="9525">
            <a:solidFill>
              <a:schemeClr val="tx1"/>
            </a:solidFill>
            <a:miter lim="800000"/>
            <a:headEnd/>
            <a:tailEnd/>
          </a:ln>
          <a:effectLst/>
        </p:spPr>
        <p:txBody>
          <a:bodyPr>
            <a:spAutoFit/>
          </a:bodyPr>
          <a:lstStyle/>
          <a:p>
            <a:pPr>
              <a:spcBef>
                <a:spcPct val="50000"/>
              </a:spcBef>
              <a:buFontTx/>
              <a:buChar char="•"/>
            </a:pPr>
            <a:r>
              <a:rPr lang="en-US" dirty="0"/>
              <a:t> Responsible for administrative oversight of the project</a:t>
            </a:r>
          </a:p>
          <a:p>
            <a:pPr>
              <a:spcBef>
                <a:spcPct val="50000"/>
              </a:spcBef>
              <a:buFontTx/>
              <a:buChar char="•"/>
            </a:pPr>
            <a:r>
              <a:rPr lang="en-US" dirty="0"/>
              <a:t> </a:t>
            </a:r>
            <a:r>
              <a:rPr lang="en-US" dirty="0" smtClean="0"/>
              <a:t>Provides timely access </a:t>
            </a:r>
            <a:r>
              <a:rPr lang="en-US" dirty="0"/>
              <a:t>to university facilities and </a:t>
            </a:r>
            <a:r>
              <a:rPr lang="en-US" dirty="0" smtClean="0"/>
              <a:t>resources</a:t>
            </a:r>
          </a:p>
          <a:p>
            <a:pPr>
              <a:spcBef>
                <a:spcPct val="50000"/>
              </a:spcBef>
              <a:buFontTx/>
              <a:buChar char="•"/>
            </a:pPr>
            <a:r>
              <a:rPr lang="en-US" dirty="0" smtClean="0"/>
              <a:t> Provides a liaison to student programs and academic units</a:t>
            </a:r>
            <a:endParaRPr lang="en-US" dirty="0"/>
          </a:p>
          <a:p>
            <a:pPr>
              <a:spcBef>
                <a:spcPct val="50000"/>
              </a:spcBef>
              <a:buFontTx/>
              <a:buChar char="•"/>
            </a:pPr>
            <a:r>
              <a:rPr lang="en-US" dirty="0"/>
              <a:t> Ensures accountability to the National Science </a:t>
            </a:r>
            <a:r>
              <a:rPr lang="en-US" dirty="0" smtClean="0"/>
              <a:t>Foundation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7"/>
          <p:cNvGrpSpPr>
            <a:grpSpLocks/>
          </p:cNvGrpSpPr>
          <p:nvPr/>
        </p:nvGrpSpPr>
        <p:grpSpPr bwMode="auto">
          <a:xfrm>
            <a:off x="3124200" y="1676400"/>
            <a:ext cx="3340100" cy="430213"/>
            <a:chOff x="1968" y="1056"/>
            <a:chExt cx="2104" cy="271"/>
          </a:xfrm>
        </p:grpSpPr>
        <p:sp>
          <p:nvSpPr>
            <p:cNvPr id="25610" name="AutoShape 10"/>
            <p:cNvSpPr>
              <a:spLocks noChangeArrowheads="1"/>
            </p:cNvSpPr>
            <p:nvPr/>
          </p:nvSpPr>
          <p:spPr bwMode="auto">
            <a:xfrm>
              <a:off x="2064" y="1056"/>
              <a:ext cx="1803" cy="271"/>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11" name="Text Box 11"/>
            <p:cNvSpPr txBox="1">
              <a:spLocks noChangeArrowheads="1"/>
            </p:cNvSpPr>
            <p:nvPr/>
          </p:nvSpPr>
          <p:spPr bwMode="auto">
            <a:xfrm>
              <a:off x="1968" y="1056"/>
              <a:ext cx="2104" cy="250"/>
            </a:xfrm>
            <a:prstGeom prst="rect">
              <a:avLst/>
            </a:prstGeom>
            <a:noFill/>
            <a:ln w="9525">
              <a:noFill/>
              <a:miter lim="800000"/>
              <a:headEnd/>
              <a:tailEnd/>
            </a:ln>
            <a:effectLst/>
          </p:spPr>
          <p:txBody>
            <a:bodyPr>
              <a:spAutoFit/>
            </a:bodyPr>
            <a:lstStyle/>
            <a:p>
              <a:pPr algn="ctr"/>
              <a:r>
                <a:rPr lang="en-US" sz="1000" b="1"/>
                <a:t>Vice President for Research </a:t>
              </a:r>
            </a:p>
            <a:p>
              <a:pPr algn="ctr"/>
              <a:r>
                <a:rPr lang="en-US" sz="1000" b="1"/>
                <a:t>Purdue University</a:t>
              </a:r>
            </a:p>
          </p:txBody>
        </p:sp>
      </p:grpSp>
      <p:grpSp>
        <p:nvGrpSpPr>
          <p:cNvPr id="3" name="Group 78"/>
          <p:cNvGrpSpPr>
            <a:grpSpLocks/>
          </p:cNvGrpSpPr>
          <p:nvPr/>
        </p:nvGrpSpPr>
        <p:grpSpPr bwMode="auto">
          <a:xfrm>
            <a:off x="1066800" y="2514600"/>
            <a:ext cx="1844675" cy="947738"/>
            <a:chOff x="672" y="2160"/>
            <a:chExt cx="1162" cy="597"/>
          </a:xfrm>
        </p:grpSpPr>
        <p:sp>
          <p:nvSpPr>
            <p:cNvPr id="25613" name="AutoShape 13"/>
            <p:cNvSpPr>
              <a:spLocks noChangeArrowheads="1"/>
            </p:cNvSpPr>
            <p:nvPr/>
          </p:nvSpPr>
          <p:spPr bwMode="auto">
            <a:xfrm>
              <a:off x="672" y="2160"/>
              <a:ext cx="1162" cy="597"/>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14" name="Text Box 14"/>
            <p:cNvSpPr txBox="1">
              <a:spLocks noChangeArrowheads="1"/>
            </p:cNvSpPr>
            <p:nvPr/>
          </p:nvSpPr>
          <p:spPr bwMode="auto">
            <a:xfrm>
              <a:off x="720" y="2352"/>
              <a:ext cx="1057" cy="236"/>
            </a:xfrm>
            <a:prstGeom prst="rect">
              <a:avLst/>
            </a:prstGeom>
            <a:noFill/>
            <a:ln w="9525">
              <a:noFill/>
              <a:miter lim="800000"/>
              <a:headEnd/>
              <a:tailEnd/>
            </a:ln>
            <a:effectLst/>
          </p:spPr>
          <p:txBody>
            <a:bodyPr>
              <a:spAutoFit/>
            </a:bodyPr>
            <a:lstStyle/>
            <a:p>
              <a:pPr algn="ctr"/>
              <a:r>
                <a:rPr lang="en-US" sz="1000" b="1"/>
                <a:t>Executive Committee</a:t>
              </a:r>
              <a:endParaRPr lang="en-US" sz="1000"/>
            </a:p>
            <a:p>
              <a:pPr>
                <a:lnSpc>
                  <a:spcPct val="85000"/>
                </a:lnSpc>
              </a:pPr>
              <a:endParaRPr lang="en-US" sz="1000"/>
            </a:p>
          </p:txBody>
        </p:sp>
      </p:grpSp>
      <p:grpSp>
        <p:nvGrpSpPr>
          <p:cNvPr id="4" name="Group 71"/>
          <p:cNvGrpSpPr>
            <a:grpSpLocks/>
          </p:cNvGrpSpPr>
          <p:nvPr/>
        </p:nvGrpSpPr>
        <p:grpSpPr bwMode="auto">
          <a:xfrm>
            <a:off x="6477000" y="2514600"/>
            <a:ext cx="1914525" cy="444500"/>
            <a:chOff x="4128" y="2112"/>
            <a:chExt cx="1206" cy="280"/>
          </a:xfrm>
        </p:grpSpPr>
        <p:sp>
          <p:nvSpPr>
            <p:cNvPr id="25618" name="AutoShape 18"/>
            <p:cNvSpPr>
              <a:spLocks noChangeArrowheads="1"/>
            </p:cNvSpPr>
            <p:nvPr/>
          </p:nvSpPr>
          <p:spPr bwMode="auto">
            <a:xfrm>
              <a:off x="4128" y="2112"/>
              <a:ext cx="1206" cy="280"/>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19" name="Text Box 19"/>
            <p:cNvSpPr txBox="1">
              <a:spLocks noChangeArrowheads="1"/>
            </p:cNvSpPr>
            <p:nvPr/>
          </p:nvSpPr>
          <p:spPr bwMode="auto">
            <a:xfrm>
              <a:off x="4128" y="2160"/>
              <a:ext cx="1182" cy="154"/>
            </a:xfrm>
            <a:prstGeom prst="rect">
              <a:avLst/>
            </a:prstGeom>
            <a:noFill/>
            <a:ln w="9525">
              <a:noFill/>
              <a:miter lim="800000"/>
              <a:headEnd/>
              <a:tailEnd/>
            </a:ln>
            <a:effectLst/>
          </p:spPr>
          <p:txBody>
            <a:bodyPr>
              <a:spAutoFit/>
            </a:bodyPr>
            <a:lstStyle/>
            <a:p>
              <a:pPr algn="ctr"/>
              <a:r>
                <a:rPr lang="en-US" sz="1000" b="1"/>
                <a:t>External Advisory Board</a:t>
              </a:r>
            </a:p>
          </p:txBody>
        </p:sp>
      </p:grpSp>
      <p:grpSp>
        <p:nvGrpSpPr>
          <p:cNvPr id="5" name="Group 21"/>
          <p:cNvGrpSpPr>
            <a:grpSpLocks/>
          </p:cNvGrpSpPr>
          <p:nvPr/>
        </p:nvGrpSpPr>
        <p:grpSpPr bwMode="auto">
          <a:xfrm>
            <a:off x="3657600" y="2525712"/>
            <a:ext cx="2133600" cy="914400"/>
            <a:chOff x="2010" y="618"/>
            <a:chExt cx="1638" cy="980"/>
          </a:xfrm>
        </p:grpSpPr>
        <p:sp>
          <p:nvSpPr>
            <p:cNvPr id="25622" name="AutoShape 22"/>
            <p:cNvSpPr>
              <a:spLocks noChangeArrowheads="1"/>
            </p:cNvSpPr>
            <p:nvPr/>
          </p:nvSpPr>
          <p:spPr bwMode="auto">
            <a:xfrm>
              <a:off x="2010" y="618"/>
              <a:ext cx="1638" cy="980"/>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23" name="Text Box 23"/>
            <p:cNvSpPr txBox="1">
              <a:spLocks noChangeArrowheads="1"/>
            </p:cNvSpPr>
            <p:nvPr/>
          </p:nvSpPr>
          <p:spPr bwMode="auto">
            <a:xfrm>
              <a:off x="2034" y="632"/>
              <a:ext cx="1553" cy="876"/>
            </a:xfrm>
            <a:prstGeom prst="rect">
              <a:avLst/>
            </a:prstGeom>
            <a:noFill/>
            <a:ln w="9525">
              <a:noFill/>
              <a:miter lim="800000"/>
              <a:headEnd/>
              <a:tailEnd/>
            </a:ln>
            <a:effectLst/>
          </p:spPr>
          <p:txBody>
            <a:bodyPr>
              <a:spAutoFit/>
            </a:bodyPr>
            <a:lstStyle/>
            <a:p>
              <a:pPr marL="342900" indent="-342900" algn="ctr">
                <a:lnSpc>
                  <a:spcPct val="90000"/>
                </a:lnSpc>
                <a:spcAft>
                  <a:spcPct val="25000"/>
                </a:spcAft>
              </a:pPr>
              <a:r>
                <a:rPr lang="en-US" sz="1000" b="1"/>
                <a:t>Technical Director</a:t>
              </a:r>
            </a:p>
            <a:p>
              <a:pPr marL="342900" indent="-342900" algn="ctr">
                <a:lnSpc>
                  <a:spcPct val="90000"/>
                </a:lnSpc>
                <a:spcAft>
                  <a:spcPct val="25000"/>
                </a:spcAft>
              </a:pPr>
              <a:r>
                <a:rPr lang="en-US" sz="1200" b="1">
                  <a:solidFill>
                    <a:srgbClr val="003366"/>
                  </a:solidFill>
                </a:rPr>
                <a:t>Szpankowski </a:t>
              </a:r>
            </a:p>
            <a:p>
              <a:pPr marL="342900" indent="-342900" algn="ctr">
                <a:lnSpc>
                  <a:spcPct val="90000"/>
                </a:lnSpc>
                <a:spcAft>
                  <a:spcPct val="25000"/>
                </a:spcAft>
              </a:pPr>
              <a:r>
                <a:rPr lang="en-US" sz="1000" b="1"/>
                <a:t>Managing Director</a:t>
              </a:r>
            </a:p>
            <a:p>
              <a:pPr marL="342900" indent="-342900" algn="ctr">
                <a:lnSpc>
                  <a:spcPct val="90000"/>
                </a:lnSpc>
                <a:spcAft>
                  <a:spcPct val="25000"/>
                </a:spcAft>
              </a:pPr>
              <a:r>
                <a:rPr lang="en-US" sz="1200" b="1">
                  <a:solidFill>
                    <a:srgbClr val="003366"/>
                  </a:solidFill>
                </a:rPr>
                <a:t>Kotterman*</a:t>
              </a:r>
            </a:p>
          </p:txBody>
        </p:sp>
      </p:grpSp>
      <p:sp>
        <p:nvSpPr>
          <p:cNvPr id="25625" name="AutoShape 25"/>
          <p:cNvSpPr>
            <a:spLocks noChangeArrowheads="1"/>
          </p:cNvSpPr>
          <p:nvPr/>
        </p:nvSpPr>
        <p:spPr bwMode="auto">
          <a:xfrm rot="5400000" flipV="1">
            <a:off x="3146425" y="2732087"/>
            <a:ext cx="327025" cy="523875"/>
          </a:xfrm>
          <a:prstGeom prst="upDownArrow">
            <a:avLst>
              <a:gd name="adj1" fmla="val 50000"/>
              <a:gd name="adj2" fmla="val 32039"/>
            </a:avLst>
          </a:prstGeom>
          <a:gradFill rotWithShape="1">
            <a:gsLst>
              <a:gs pos="0">
                <a:srgbClr val="51C822"/>
              </a:gs>
              <a:gs pos="100000">
                <a:srgbClr val="288468"/>
              </a:gs>
            </a:gsLst>
            <a:lin ang="0" scaled="1"/>
          </a:gradFill>
          <a:ln w="9525">
            <a:solidFill>
              <a:schemeClr val="hlink"/>
            </a:solidFill>
            <a:miter lim="800000"/>
            <a:headEnd/>
            <a:tailEnd/>
          </a:ln>
          <a:effectLst/>
        </p:spPr>
        <p:txBody>
          <a:bodyPr vert="eaVert" wrap="none" anchor="ctr"/>
          <a:lstStyle/>
          <a:p>
            <a:endParaRPr lang="en-US"/>
          </a:p>
        </p:txBody>
      </p:sp>
      <p:sp>
        <p:nvSpPr>
          <p:cNvPr id="25626" name="AutoShape 26"/>
          <p:cNvSpPr>
            <a:spLocks noChangeArrowheads="1"/>
          </p:cNvSpPr>
          <p:nvPr/>
        </p:nvSpPr>
        <p:spPr bwMode="auto">
          <a:xfrm rot="5400000" flipV="1">
            <a:off x="5970587" y="2487613"/>
            <a:ext cx="327025" cy="533400"/>
          </a:xfrm>
          <a:prstGeom prst="upDownArrow">
            <a:avLst>
              <a:gd name="adj1" fmla="val 50000"/>
              <a:gd name="adj2" fmla="val 32621"/>
            </a:avLst>
          </a:prstGeom>
          <a:gradFill rotWithShape="1">
            <a:gsLst>
              <a:gs pos="0">
                <a:srgbClr val="51C822"/>
              </a:gs>
              <a:gs pos="100000">
                <a:srgbClr val="288468"/>
              </a:gs>
            </a:gsLst>
            <a:lin ang="0" scaled="1"/>
          </a:gradFill>
          <a:ln w="9525">
            <a:solidFill>
              <a:schemeClr val="hlink"/>
            </a:solidFill>
            <a:miter lim="800000"/>
            <a:headEnd/>
            <a:tailEnd/>
          </a:ln>
          <a:effectLst/>
        </p:spPr>
        <p:txBody>
          <a:bodyPr vert="eaVert" wrap="none" anchor="ctr"/>
          <a:lstStyle/>
          <a:p>
            <a:endParaRPr lang="en-US"/>
          </a:p>
        </p:txBody>
      </p:sp>
      <p:sp>
        <p:nvSpPr>
          <p:cNvPr id="25627" name="Rectangle 27"/>
          <p:cNvSpPr>
            <a:spLocks noChangeArrowheads="1"/>
          </p:cNvSpPr>
          <p:nvPr/>
        </p:nvSpPr>
        <p:spPr bwMode="auto">
          <a:xfrm>
            <a:off x="1371600" y="4049712"/>
            <a:ext cx="6248400" cy="152400"/>
          </a:xfrm>
          <a:prstGeom prst="rect">
            <a:avLst/>
          </a:prstGeom>
          <a:gradFill rotWithShape="1">
            <a:gsLst>
              <a:gs pos="0">
                <a:srgbClr val="51C822"/>
              </a:gs>
              <a:gs pos="100000">
                <a:srgbClr val="288468"/>
              </a:gs>
            </a:gsLst>
            <a:lin ang="5400000" scaled="1"/>
          </a:gradFill>
          <a:ln w="9525">
            <a:solidFill>
              <a:schemeClr val="hlink"/>
            </a:solidFill>
            <a:miter lim="800000"/>
            <a:headEnd/>
            <a:tailEnd/>
          </a:ln>
          <a:effectLst/>
        </p:spPr>
        <p:txBody>
          <a:bodyPr wrap="none" anchor="ctr"/>
          <a:lstStyle/>
          <a:p>
            <a:endParaRPr lang="en-US"/>
          </a:p>
        </p:txBody>
      </p:sp>
      <p:sp>
        <p:nvSpPr>
          <p:cNvPr id="25649" name="AutoShape 49"/>
          <p:cNvSpPr>
            <a:spLocks noChangeArrowheads="1"/>
          </p:cNvSpPr>
          <p:nvPr/>
        </p:nvSpPr>
        <p:spPr bwMode="auto">
          <a:xfrm>
            <a:off x="673100" y="4662487"/>
            <a:ext cx="1706563" cy="669925"/>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50" name="Text Box 50"/>
          <p:cNvSpPr txBox="1">
            <a:spLocks noChangeArrowheads="1"/>
          </p:cNvSpPr>
          <p:nvPr/>
        </p:nvSpPr>
        <p:spPr bwMode="auto">
          <a:xfrm>
            <a:off x="762000" y="4887912"/>
            <a:ext cx="1512888" cy="244475"/>
          </a:xfrm>
          <a:prstGeom prst="rect">
            <a:avLst/>
          </a:prstGeom>
          <a:noFill/>
          <a:ln w="9525">
            <a:noFill/>
            <a:miter lim="800000"/>
            <a:headEnd/>
            <a:tailEnd/>
          </a:ln>
          <a:effectLst/>
        </p:spPr>
        <p:txBody>
          <a:bodyPr>
            <a:spAutoFit/>
          </a:bodyPr>
          <a:lstStyle/>
          <a:p>
            <a:pPr algn="ctr"/>
            <a:r>
              <a:rPr lang="en-US" sz="1000" b="1"/>
              <a:t>Technical Thrusts</a:t>
            </a:r>
            <a:endParaRPr lang="en-US" sz="1000" b="1">
              <a:solidFill>
                <a:srgbClr val="003366"/>
              </a:solidFill>
            </a:endParaRPr>
          </a:p>
        </p:txBody>
      </p:sp>
      <p:sp>
        <p:nvSpPr>
          <p:cNvPr id="25652" name="AutoShape 52"/>
          <p:cNvSpPr>
            <a:spLocks noChangeArrowheads="1"/>
          </p:cNvSpPr>
          <p:nvPr/>
        </p:nvSpPr>
        <p:spPr bwMode="auto">
          <a:xfrm>
            <a:off x="2625725" y="4662487"/>
            <a:ext cx="1706563" cy="671513"/>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53" name="Text Box 53"/>
          <p:cNvSpPr txBox="1">
            <a:spLocks noChangeArrowheads="1"/>
          </p:cNvSpPr>
          <p:nvPr/>
        </p:nvSpPr>
        <p:spPr bwMode="auto">
          <a:xfrm>
            <a:off x="2590800" y="4811712"/>
            <a:ext cx="1782763" cy="396875"/>
          </a:xfrm>
          <a:prstGeom prst="rect">
            <a:avLst/>
          </a:prstGeom>
          <a:noFill/>
          <a:ln w="9525">
            <a:noFill/>
            <a:miter lim="800000"/>
            <a:headEnd/>
            <a:tailEnd/>
          </a:ln>
          <a:effectLst/>
        </p:spPr>
        <p:txBody>
          <a:bodyPr>
            <a:spAutoFit/>
          </a:bodyPr>
          <a:lstStyle/>
          <a:p>
            <a:pPr algn="ctr"/>
            <a:r>
              <a:rPr lang="en-US" sz="1000" b="1"/>
              <a:t>Education and Human Resources Development</a:t>
            </a:r>
            <a:endParaRPr lang="en-US" sz="1000" b="1">
              <a:solidFill>
                <a:srgbClr val="003366"/>
              </a:solidFill>
            </a:endParaRPr>
          </a:p>
        </p:txBody>
      </p:sp>
      <p:sp>
        <p:nvSpPr>
          <p:cNvPr id="25655" name="AutoShape 55"/>
          <p:cNvSpPr>
            <a:spLocks noChangeArrowheads="1"/>
          </p:cNvSpPr>
          <p:nvPr/>
        </p:nvSpPr>
        <p:spPr bwMode="auto">
          <a:xfrm>
            <a:off x="6654800" y="4662487"/>
            <a:ext cx="1706563" cy="671513"/>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56" name="Text Box 56"/>
          <p:cNvSpPr txBox="1">
            <a:spLocks noChangeArrowheads="1"/>
          </p:cNvSpPr>
          <p:nvPr/>
        </p:nvSpPr>
        <p:spPr bwMode="auto">
          <a:xfrm>
            <a:off x="6629400" y="4887912"/>
            <a:ext cx="1820863" cy="244475"/>
          </a:xfrm>
          <a:prstGeom prst="rect">
            <a:avLst/>
          </a:prstGeom>
          <a:noFill/>
          <a:ln w="9525">
            <a:noFill/>
            <a:miter lim="800000"/>
            <a:headEnd/>
            <a:tailEnd/>
          </a:ln>
          <a:effectLst/>
        </p:spPr>
        <p:txBody>
          <a:bodyPr>
            <a:spAutoFit/>
          </a:bodyPr>
          <a:lstStyle/>
          <a:p>
            <a:pPr algn="ctr"/>
            <a:r>
              <a:rPr lang="en-US" sz="1000" b="1"/>
              <a:t>Knowledge Transfer</a:t>
            </a:r>
            <a:endParaRPr lang="en-US" sz="1000" b="1">
              <a:solidFill>
                <a:srgbClr val="003366"/>
              </a:solidFill>
            </a:endParaRPr>
          </a:p>
        </p:txBody>
      </p:sp>
      <p:sp>
        <p:nvSpPr>
          <p:cNvPr id="25661" name="AutoShape 61"/>
          <p:cNvSpPr>
            <a:spLocks noChangeArrowheads="1"/>
          </p:cNvSpPr>
          <p:nvPr/>
        </p:nvSpPr>
        <p:spPr bwMode="auto">
          <a:xfrm>
            <a:off x="4695825" y="4660900"/>
            <a:ext cx="1706563" cy="671512"/>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62" name="Text Box 62"/>
          <p:cNvSpPr txBox="1">
            <a:spLocks noChangeArrowheads="1"/>
          </p:cNvSpPr>
          <p:nvPr/>
        </p:nvSpPr>
        <p:spPr bwMode="auto">
          <a:xfrm>
            <a:off x="4648200" y="4887912"/>
            <a:ext cx="1808163" cy="244475"/>
          </a:xfrm>
          <a:prstGeom prst="rect">
            <a:avLst/>
          </a:prstGeom>
          <a:noFill/>
          <a:ln w="9525">
            <a:noFill/>
            <a:miter lim="800000"/>
            <a:headEnd/>
            <a:tailEnd/>
          </a:ln>
          <a:effectLst/>
        </p:spPr>
        <p:txBody>
          <a:bodyPr>
            <a:spAutoFit/>
          </a:bodyPr>
          <a:lstStyle/>
          <a:p>
            <a:pPr algn="ctr"/>
            <a:r>
              <a:rPr lang="en-US" sz="1000" b="1"/>
              <a:t>Diversity and Outreach</a:t>
            </a:r>
            <a:endParaRPr lang="en-US" sz="1000" b="1">
              <a:solidFill>
                <a:srgbClr val="003366"/>
              </a:solidFill>
            </a:endParaRPr>
          </a:p>
        </p:txBody>
      </p:sp>
      <p:sp>
        <p:nvSpPr>
          <p:cNvPr id="25663" name="AutoShape 63"/>
          <p:cNvSpPr>
            <a:spLocks noChangeArrowheads="1"/>
          </p:cNvSpPr>
          <p:nvPr/>
        </p:nvSpPr>
        <p:spPr bwMode="auto">
          <a:xfrm>
            <a:off x="5410200" y="42783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64" name="AutoShape 64"/>
          <p:cNvSpPr>
            <a:spLocks noChangeArrowheads="1"/>
          </p:cNvSpPr>
          <p:nvPr/>
        </p:nvSpPr>
        <p:spPr bwMode="auto">
          <a:xfrm>
            <a:off x="7391400" y="42783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65" name="AutoShape 65"/>
          <p:cNvSpPr>
            <a:spLocks noChangeArrowheads="1"/>
          </p:cNvSpPr>
          <p:nvPr/>
        </p:nvSpPr>
        <p:spPr bwMode="auto">
          <a:xfrm>
            <a:off x="3352800" y="42783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66" name="AutoShape 66"/>
          <p:cNvSpPr>
            <a:spLocks noChangeArrowheads="1"/>
          </p:cNvSpPr>
          <p:nvPr/>
        </p:nvSpPr>
        <p:spPr bwMode="auto">
          <a:xfrm>
            <a:off x="1295400" y="42783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68" name="AutoShape 68"/>
          <p:cNvSpPr>
            <a:spLocks noChangeArrowheads="1"/>
          </p:cNvSpPr>
          <p:nvPr/>
        </p:nvSpPr>
        <p:spPr bwMode="auto">
          <a:xfrm>
            <a:off x="4572000" y="35925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73" name="AutoShape 73"/>
          <p:cNvSpPr>
            <a:spLocks noChangeArrowheads="1"/>
          </p:cNvSpPr>
          <p:nvPr/>
        </p:nvSpPr>
        <p:spPr bwMode="auto">
          <a:xfrm>
            <a:off x="4572000" y="2133600"/>
            <a:ext cx="304800" cy="361950"/>
          </a:xfrm>
          <a:prstGeom prst="upDownArrow">
            <a:avLst>
              <a:gd name="adj1" fmla="val 49231"/>
              <a:gd name="adj2" fmla="val 37461"/>
            </a:avLst>
          </a:prstGeom>
          <a:gradFill rotWithShape="1">
            <a:gsLst>
              <a:gs pos="0">
                <a:srgbClr val="51C822"/>
              </a:gs>
              <a:gs pos="100000">
                <a:srgbClr val="288468"/>
              </a:gs>
            </a:gsLst>
            <a:lin ang="5400000" scaled="1"/>
          </a:gradFill>
          <a:ln w="9525">
            <a:solidFill>
              <a:schemeClr val="hlink"/>
            </a:solidFill>
            <a:miter lim="800000"/>
            <a:headEnd/>
            <a:tailEnd/>
          </a:ln>
          <a:effectLst/>
        </p:spPr>
        <p:txBody>
          <a:bodyPr vert="eaVert" wrap="none" anchor="ctr"/>
          <a:lstStyle/>
          <a:p>
            <a:endParaRPr lang="en-US"/>
          </a:p>
        </p:txBody>
      </p:sp>
      <p:sp>
        <p:nvSpPr>
          <p:cNvPr id="36" name="AutoShape 68"/>
          <p:cNvSpPr>
            <a:spLocks noChangeArrowheads="1"/>
          </p:cNvSpPr>
          <p:nvPr/>
        </p:nvSpPr>
        <p:spPr bwMode="auto">
          <a:xfrm>
            <a:off x="1905000" y="3581400"/>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grpSp>
        <p:nvGrpSpPr>
          <p:cNvPr id="6" name="Group 71"/>
          <p:cNvGrpSpPr>
            <a:grpSpLocks/>
          </p:cNvGrpSpPr>
          <p:nvPr/>
        </p:nvGrpSpPr>
        <p:grpSpPr bwMode="auto">
          <a:xfrm>
            <a:off x="6477000" y="3124200"/>
            <a:ext cx="1914525" cy="476250"/>
            <a:chOff x="4128" y="2112"/>
            <a:chExt cx="1206" cy="300"/>
          </a:xfrm>
        </p:grpSpPr>
        <p:sp>
          <p:nvSpPr>
            <p:cNvPr id="38" name="AutoShape 18"/>
            <p:cNvSpPr>
              <a:spLocks noChangeArrowheads="1"/>
            </p:cNvSpPr>
            <p:nvPr/>
          </p:nvSpPr>
          <p:spPr bwMode="auto">
            <a:xfrm>
              <a:off x="4128" y="2112"/>
              <a:ext cx="1206" cy="280"/>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39" name="Text Box 19"/>
            <p:cNvSpPr txBox="1">
              <a:spLocks noChangeArrowheads="1"/>
            </p:cNvSpPr>
            <p:nvPr/>
          </p:nvSpPr>
          <p:spPr bwMode="auto">
            <a:xfrm>
              <a:off x="4128" y="2160"/>
              <a:ext cx="1182" cy="252"/>
            </a:xfrm>
            <a:prstGeom prst="rect">
              <a:avLst/>
            </a:prstGeom>
            <a:noFill/>
            <a:ln w="9525">
              <a:noFill/>
              <a:miter lim="800000"/>
              <a:headEnd/>
              <a:tailEnd/>
            </a:ln>
            <a:effectLst/>
          </p:spPr>
          <p:txBody>
            <a:bodyPr>
              <a:spAutoFit/>
            </a:bodyPr>
            <a:lstStyle/>
            <a:p>
              <a:pPr algn="ctr"/>
              <a:r>
                <a:rPr lang="en-US" sz="1000" b="1" dirty="0" smtClean="0"/>
                <a:t>Internal Management </a:t>
              </a:r>
            </a:p>
            <a:p>
              <a:pPr algn="ctr"/>
              <a:r>
                <a:rPr lang="en-US" sz="1000" b="1" dirty="0" smtClean="0"/>
                <a:t>Committee </a:t>
              </a:r>
              <a:endParaRPr lang="en-US" sz="1000" b="1" dirty="0"/>
            </a:p>
          </p:txBody>
        </p:sp>
      </p:grpSp>
      <p:sp>
        <p:nvSpPr>
          <p:cNvPr id="40" name="AutoShape 26"/>
          <p:cNvSpPr>
            <a:spLocks noChangeArrowheads="1"/>
          </p:cNvSpPr>
          <p:nvPr/>
        </p:nvSpPr>
        <p:spPr bwMode="auto">
          <a:xfrm rot="5400000" flipV="1">
            <a:off x="5970588" y="3074987"/>
            <a:ext cx="327025" cy="533400"/>
          </a:xfrm>
          <a:prstGeom prst="upDownArrow">
            <a:avLst>
              <a:gd name="adj1" fmla="val 50000"/>
              <a:gd name="adj2" fmla="val 32621"/>
            </a:avLst>
          </a:prstGeom>
          <a:gradFill rotWithShape="1">
            <a:gsLst>
              <a:gs pos="0">
                <a:srgbClr val="51C822"/>
              </a:gs>
              <a:gs pos="100000">
                <a:srgbClr val="288468"/>
              </a:gs>
            </a:gsLst>
            <a:lin ang="0" scaled="1"/>
          </a:gradFill>
          <a:ln w="9525">
            <a:solidFill>
              <a:schemeClr val="hlink"/>
            </a:solidFill>
            <a:miter lim="800000"/>
            <a:headEnd/>
            <a:tailEnd/>
          </a:ln>
          <a:effectLst/>
        </p:spPr>
        <p:txBody>
          <a:bodyPr vert="eaVert" wrap="none" anchor="ctr"/>
          <a:lstStyle/>
          <a:p>
            <a:endParaRPr lang="en-US"/>
          </a:p>
        </p:txBody>
      </p:sp>
      <p:sp>
        <p:nvSpPr>
          <p:cNvPr id="41" name="AutoShape 68"/>
          <p:cNvSpPr>
            <a:spLocks noChangeArrowheads="1"/>
          </p:cNvSpPr>
          <p:nvPr/>
        </p:nvSpPr>
        <p:spPr bwMode="auto">
          <a:xfrm>
            <a:off x="7162800" y="3657600"/>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42" name="Rectangle 34"/>
          <p:cNvSpPr>
            <a:spLocks noChangeArrowheads="1"/>
          </p:cNvSpPr>
          <p:nvPr/>
        </p:nvSpPr>
        <p:spPr bwMode="auto">
          <a:xfrm>
            <a:off x="228600" y="1143000"/>
            <a:ext cx="8458200" cy="5486400"/>
          </a:xfrm>
          <a:prstGeom prst="rect">
            <a:avLst/>
          </a:prstGeom>
          <a:solidFill>
            <a:srgbClr val="FFFFFF">
              <a:alpha val="89999"/>
            </a:srgbClr>
          </a:solidFill>
          <a:ln w="9525">
            <a:noFill/>
            <a:miter lim="800000"/>
            <a:headEnd/>
            <a:tailEnd/>
          </a:ln>
          <a:effectLst/>
        </p:spPr>
        <p:txBody>
          <a:bodyPr wrap="none" anchor="ctr"/>
          <a:lstStyle/>
          <a:p>
            <a:endParaRPr lang="en-US"/>
          </a:p>
        </p:txBody>
      </p:sp>
      <p:sp>
        <p:nvSpPr>
          <p:cNvPr id="43" name="Text Box 38"/>
          <p:cNvSpPr txBox="1">
            <a:spLocks noChangeArrowheads="1"/>
          </p:cNvSpPr>
          <p:nvPr/>
        </p:nvSpPr>
        <p:spPr bwMode="auto">
          <a:xfrm>
            <a:off x="914400" y="3657600"/>
            <a:ext cx="7467600" cy="2723823"/>
          </a:xfrm>
          <a:prstGeom prst="rect">
            <a:avLst/>
          </a:prstGeom>
          <a:noFill/>
          <a:ln w="9525">
            <a:solidFill>
              <a:schemeClr val="tx1"/>
            </a:solidFill>
            <a:miter lim="800000"/>
            <a:headEnd/>
            <a:tailEnd/>
          </a:ln>
          <a:effectLst/>
        </p:spPr>
        <p:txBody>
          <a:bodyPr>
            <a:spAutoFit/>
          </a:bodyPr>
          <a:lstStyle/>
          <a:p>
            <a:pPr>
              <a:spcBef>
                <a:spcPct val="50000"/>
              </a:spcBef>
              <a:buFontTx/>
              <a:buChar char="•"/>
            </a:pPr>
            <a:r>
              <a:rPr lang="en-US" dirty="0"/>
              <a:t> </a:t>
            </a:r>
            <a:r>
              <a:rPr lang="en-US" b="1" dirty="0"/>
              <a:t>Technical Director</a:t>
            </a:r>
            <a:r>
              <a:rPr lang="en-US" dirty="0"/>
              <a:t>: </a:t>
            </a:r>
            <a:r>
              <a:rPr lang="en-US" dirty="0" smtClean="0"/>
              <a:t>The technical leader of the Center; establishes </a:t>
            </a:r>
            <a:r>
              <a:rPr lang="en-US" dirty="0"/>
              <a:t>high-level goals and strategic directions; manages all center activities; coordinates and executes management decisions and advice from executive and advisory committees; point of contact with NSF</a:t>
            </a:r>
          </a:p>
          <a:p>
            <a:pPr>
              <a:spcBef>
                <a:spcPct val="50000"/>
              </a:spcBef>
              <a:buFontTx/>
              <a:buChar char="•"/>
            </a:pPr>
            <a:r>
              <a:rPr lang="en-US" dirty="0"/>
              <a:t> </a:t>
            </a:r>
            <a:r>
              <a:rPr lang="en-US" b="1" dirty="0"/>
              <a:t>Managing Director</a:t>
            </a:r>
            <a:r>
              <a:rPr lang="en-US" dirty="0"/>
              <a:t>: </a:t>
            </a:r>
            <a:r>
              <a:rPr lang="en-US" dirty="0" smtClean="0"/>
              <a:t>The administrative leader of the center; coordinates </a:t>
            </a:r>
            <a:r>
              <a:rPr lang="en-US" dirty="0"/>
              <a:t>day-to-day center </a:t>
            </a:r>
            <a:r>
              <a:rPr lang="en-US" dirty="0" smtClean="0"/>
              <a:t>activities; works closely with the Technical Director to address all administrative issues that arise; leads the Internal Management Committee; key interface between the Executive and Internal Management Committees</a:t>
            </a:r>
            <a:endParaRPr lang="en-US" dirty="0"/>
          </a:p>
        </p:txBody>
      </p:sp>
      <p:grpSp>
        <p:nvGrpSpPr>
          <p:cNvPr id="7" name="Group 39"/>
          <p:cNvGrpSpPr>
            <a:grpSpLocks/>
          </p:cNvGrpSpPr>
          <p:nvPr/>
        </p:nvGrpSpPr>
        <p:grpSpPr bwMode="auto">
          <a:xfrm>
            <a:off x="3657600" y="2514600"/>
            <a:ext cx="2133600" cy="914400"/>
            <a:chOff x="2010" y="618"/>
            <a:chExt cx="1638" cy="980"/>
          </a:xfrm>
        </p:grpSpPr>
        <p:sp>
          <p:nvSpPr>
            <p:cNvPr id="45" name="AutoShape 40"/>
            <p:cNvSpPr>
              <a:spLocks noChangeArrowheads="1"/>
            </p:cNvSpPr>
            <p:nvPr/>
          </p:nvSpPr>
          <p:spPr bwMode="auto">
            <a:xfrm>
              <a:off x="2010" y="618"/>
              <a:ext cx="1638" cy="980"/>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46" name="Text Box 41"/>
            <p:cNvSpPr txBox="1">
              <a:spLocks noChangeArrowheads="1"/>
            </p:cNvSpPr>
            <p:nvPr/>
          </p:nvSpPr>
          <p:spPr bwMode="auto">
            <a:xfrm>
              <a:off x="2034" y="632"/>
              <a:ext cx="1553" cy="876"/>
            </a:xfrm>
            <a:prstGeom prst="rect">
              <a:avLst/>
            </a:prstGeom>
            <a:noFill/>
            <a:ln w="9525">
              <a:noFill/>
              <a:miter lim="800000"/>
              <a:headEnd/>
              <a:tailEnd/>
            </a:ln>
            <a:effectLst/>
          </p:spPr>
          <p:txBody>
            <a:bodyPr>
              <a:spAutoFit/>
            </a:bodyPr>
            <a:lstStyle/>
            <a:p>
              <a:pPr marL="342900" indent="-342900" algn="ctr">
                <a:lnSpc>
                  <a:spcPct val="90000"/>
                </a:lnSpc>
                <a:spcAft>
                  <a:spcPct val="25000"/>
                </a:spcAft>
              </a:pPr>
              <a:r>
                <a:rPr lang="en-US" sz="1000" b="1" dirty="0"/>
                <a:t>Technical Director</a:t>
              </a:r>
            </a:p>
            <a:p>
              <a:pPr marL="342900" indent="-342900" algn="ctr">
                <a:lnSpc>
                  <a:spcPct val="90000"/>
                </a:lnSpc>
                <a:spcAft>
                  <a:spcPct val="25000"/>
                </a:spcAft>
              </a:pPr>
              <a:r>
                <a:rPr lang="en-US" sz="1200" b="1" dirty="0">
                  <a:solidFill>
                    <a:srgbClr val="003366"/>
                  </a:solidFill>
                </a:rPr>
                <a:t>Szpankowski </a:t>
              </a:r>
            </a:p>
            <a:p>
              <a:pPr marL="342900" indent="-342900" algn="ctr">
                <a:lnSpc>
                  <a:spcPct val="90000"/>
                </a:lnSpc>
                <a:spcAft>
                  <a:spcPct val="25000"/>
                </a:spcAft>
              </a:pPr>
              <a:r>
                <a:rPr lang="en-US" sz="1000" b="1" dirty="0"/>
                <a:t>Managing Director</a:t>
              </a:r>
            </a:p>
            <a:p>
              <a:pPr marL="342900" indent="-342900" algn="ctr">
                <a:lnSpc>
                  <a:spcPct val="90000"/>
                </a:lnSpc>
                <a:spcAft>
                  <a:spcPct val="25000"/>
                </a:spcAft>
              </a:pPr>
              <a:r>
                <a:rPr lang="en-US" sz="1200" b="1" dirty="0" err="1">
                  <a:solidFill>
                    <a:srgbClr val="003366"/>
                  </a:solidFill>
                </a:rPr>
                <a:t>Kotterman</a:t>
              </a:r>
              <a:r>
                <a:rPr lang="en-US" sz="1200" b="1" dirty="0">
                  <a:solidFill>
                    <a:srgbClr val="003366"/>
                  </a:solidFill>
                </a:rPr>
                <a:t>*</a:t>
              </a:r>
            </a:p>
          </p:txBody>
        </p:sp>
      </p:grpSp>
      <p:sp>
        <p:nvSpPr>
          <p:cNvPr id="25676" name="Title 1"/>
          <p:cNvSpPr>
            <a:spLocks/>
          </p:cNvSpPr>
          <p:nvPr/>
        </p:nvSpPr>
        <p:spPr bwMode="auto">
          <a:xfrm>
            <a:off x="457200" y="735984"/>
            <a:ext cx="8229600" cy="793164"/>
          </a:xfrm>
          <a:prstGeom prst="rect">
            <a:avLst/>
          </a:prstGeom>
          <a:noFill/>
          <a:ln w="9525">
            <a:noFill/>
            <a:miter lim="800000"/>
            <a:headEnd/>
            <a:tailEnd/>
          </a:ln>
        </p:spPr>
        <p:txBody>
          <a:bodyPr anchor="ctr"/>
          <a:lstStyle/>
          <a:p>
            <a:pPr algn="ctr"/>
            <a:r>
              <a:rPr lang="en-US" sz="3600" b="1" dirty="0">
                <a:solidFill>
                  <a:srgbClr val="008A3E"/>
                </a:solidFill>
                <a:effectLst>
                  <a:innerShdw blurRad="63500" dist="50800" dir="18900000">
                    <a:prstClr val="black">
                      <a:alpha val="50000"/>
                    </a:prstClr>
                  </a:innerShdw>
                </a:effectLst>
                <a:latin typeface="Continuum Medium" pitchFamily="2" charset="0"/>
                <a:ea typeface="+mj-ea"/>
                <a:cs typeface="Arial" pitchFamily="34" charset="0"/>
              </a:rPr>
              <a:t>Management </a:t>
            </a:r>
            <a:r>
              <a:rPr lang="en-US" sz="3600" b="1" dirty="0" smtClean="0">
                <a:solidFill>
                  <a:srgbClr val="008A3E"/>
                </a:solidFill>
                <a:effectLst>
                  <a:innerShdw blurRad="63500" dist="50800" dir="18900000">
                    <a:prstClr val="black">
                      <a:alpha val="50000"/>
                    </a:prstClr>
                  </a:innerShdw>
                </a:effectLst>
                <a:latin typeface="Continuum Medium" pitchFamily="2" charset="0"/>
                <a:ea typeface="+mj-ea"/>
                <a:cs typeface="Arial" pitchFamily="34" charset="0"/>
              </a:rPr>
              <a:t>Structure</a:t>
            </a:r>
            <a:endParaRPr lang="en-US" sz="3600" b="1" dirty="0">
              <a:solidFill>
                <a:srgbClr val="008A3E"/>
              </a:solidFill>
              <a:effectLst>
                <a:innerShdw blurRad="63500" dist="50800" dir="18900000">
                  <a:prstClr val="black">
                    <a:alpha val="50000"/>
                  </a:prstClr>
                </a:innerShdw>
              </a:effectLst>
              <a:latin typeface="Continuum Medium" pitchFamily="2" charset="0"/>
              <a:ea typeface="+mj-ea"/>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7"/>
          <p:cNvGrpSpPr>
            <a:grpSpLocks/>
          </p:cNvGrpSpPr>
          <p:nvPr/>
        </p:nvGrpSpPr>
        <p:grpSpPr bwMode="auto">
          <a:xfrm>
            <a:off x="3124200" y="1676400"/>
            <a:ext cx="3340100" cy="430213"/>
            <a:chOff x="1968" y="1056"/>
            <a:chExt cx="2104" cy="271"/>
          </a:xfrm>
        </p:grpSpPr>
        <p:sp>
          <p:nvSpPr>
            <p:cNvPr id="25610" name="AutoShape 10"/>
            <p:cNvSpPr>
              <a:spLocks noChangeArrowheads="1"/>
            </p:cNvSpPr>
            <p:nvPr/>
          </p:nvSpPr>
          <p:spPr bwMode="auto">
            <a:xfrm>
              <a:off x="2064" y="1056"/>
              <a:ext cx="1803" cy="271"/>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11" name="Text Box 11"/>
            <p:cNvSpPr txBox="1">
              <a:spLocks noChangeArrowheads="1"/>
            </p:cNvSpPr>
            <p:nvPr/>
          </p:nvSpPr>
          <p:spPr bwMode="auto">
            <a:xfrm>
              <a:off x="1968" y="1056"/>
              <a:ext cx="2104" cy="250"/>
            </a:xfrm>
            <a:prstGeom prst="rect">
              <a:avLst/>
            </a:prstGeom>
            <a:noFill/>
            <a:ln w="9525">
              <a:noFill/>
              <a:miter lim="800000"/>
              <a:headEnd/>
              <a:tailEnd/>
            </a:ln>
            <a:effectLst/>
          </p:spPr>
          <p:txBody>
            <a:bodyPr>
              <a:spAutoFit/>
            </a:bodyPr>
            <a:lstStyle/>
            <a:p>
              <a:pPr algn="ctr"/>
              <a:r>
                <a:rPr lang="en-US" sz="1000" b="1"/>
                <a:t>Vice President for Research </a:t>
              </a:r>
            </a:p>
            <a:p>
              <a:pPr algn="ctr"/>
              <a:r>
                <a:rPr lang="en-US" sz="1000" b="1"/>
                <a:t>Purdue University</a:t>
              </a:r>
            </a:p>
          </p:txBody>
        </p:sp>
      </p:grpSp>
      <p:grpSp>
        <p:nvGrpSpPr>
          <p:cNvPr id="3" name="Group 78"/>
          <p:cNvGrpSpPr>
            <a:grpSpLocks/>
          </p:cNvGrpSpPr>
          <p:nvPr/>
        </p:nvGrpSpPr>
        <p:grpSpPr bwMode="auto">
          <a:xfrm>
            <a:off x="1066800" y="2514600"/>
            <a:ext cx="1844675" cy="947738"/>
            <a:chOff x="672" y="2160"/>
            <a:chExt cx="1162" cy="597"/>
          </a:xfrm>
        </p:grpSpPr>
        <p:sp>
          <p:nvSpPr>
            <p:cNvPr id="25613" name="AutoShape 13"/>
            <p:cNvSpPr>
              <a:spLocks noChangeArrowheads="1"/>
            </p:cNvSpPr>
            <p:nvPr/>
          </p:nvSpPr>
          <p:spPr bwMode="auto">
            <a:xfrm>
              <a:off x="672" y="2160"/>
              <a:ext cx="1162" cy="597"/>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14" name="Text Box 14"/>
            <p:cNvSpPr txBox="1">
              <a:spLocks noChangeArrowheads="1"/>
            </p:cNvSpPr>
            <p:nvPr/>
          </p:nvSpPr>
          <p:spPr bwMode="auto">
            <a:xfrm>
              <a:off x="720" y="2352"/>
              <a:ext cx="1057" cy="236"/>
            </a:xfrm>
            <a:prstGeom prst="rect">
              <a:avLst/>
            </a:prstGeom>
            <a:noFill/>
            <a:ln w="9525">
              <a:noFill/>
              <a:miter lim="800000"/>
              <a:headEnd/>
              <a:tailEnd/>
            </a:ln>
            <a:effectLst/>
          </p:spPr>
          <p:txBody>
            <a:bodyPr>
              <a:spAutoFit/>
            </a:bodyPr>
            <a:lstStyle/>
            <a:p>
              <a:pPr algn="ctr"/>
              <a:r>
                <a:rPr lang="en-US" sz="1000" b="1"/>
                <a:t>Executive Committee</a:t>
              </a:r>
              <a:endParaRPr lang="en-US" sz="1000"/>
            </a:p>
            <a:p>
              <a:pPr>
                <a:lnSpc>
                  <a:spcPct val="85000"/>
                </a:lnSpc>
              </a:pPr>
              <a:endParaRPr lang="en-US" sz="1000"/>
            </a:p>
          </p:txBody>
        </p:sp>
      </p:grpSp>
      <p:grpSp>
        <p:nvGrpSpPr>
          <p:cNvPr id="4" name="Group 71"/>
          <p:cNvGrpSpPr>
            <a:grpSpLocks/>
          </p:cNvGrpSpPr>
          <p:nvPr/>
        </p:nvGrpSpPr>
        <p:grpSpPr bwMode="auto">
          <a:xfrm>
            <a:off x="6477000" y="2514600"/>
            <a:ext cx="1914525" cy="444500"/>
            <a:chOff x="4128" y="2112"/>
            <a:chExt cx="1206" cy="280"/>
          </a:xfrm>
        </p:grpSpPr>
        <p:sp>
          <p:nvSpPr>
            <p:cNvPr id="25618" name="AutoShape 18"/>
            <p:cNvSpPr>
              <a:spLocks noChangeArrowheads="1"/>
            </p:cNvSpPr>
            <p:nvPr/>
          </p:nvSpPr>
          <p:spPr bwMode="auto">
            <a:xfrm>
              <a:off x="4128" y="2112"/>
              <a:ext cx="1206" cy="280"/>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19" name="Text Box 19"/>
            <p:cNvSpPr txBox="1">
              <a:spLocks noChangeArrowheads="1"/>
            </p:cNvSpPr>
            <p:nvPr/>
          </p:nvSpPr>
          <p:spPr bwMode="auto">
            <a:xfrm>
              <a:off x="4128" y="2160"/>
              <a:ext cx="1182" cy="154"/>
            </a:xfrm>
            <a:prstGeom prst="rect">
              <a:avLst/>
            </a:prstGeom>
            <a:noFill/>
            <a:ln w="9525">
              <a:noFill/>
              <a:miter lim="800000"/>
              <a:headEnd/>
              <a:tailEnd/>
            </a:ln>
            <a:effectLst/>
          </p:spPr>
          <p:txBody>
            <a:bodyPr>
              <a:spAutoFit/>
            </a:bodyPr>
            <a:lstStyle/>
            <a:p>
              <a:pPr algn="ctr"/>
              <a:r>
                <a:rPr lang="en-US" sz="1000" b="1"/>
                <a:t>External Advisory Board</a:t>
              </a:r>
            </a:p>
          </p:txBody>
        </p:sp>
      </p:grpSp>
      <p:grpSp>
        <p:nvGrpSpPr>
          <p:cNvPr id="5" name="Group 21"/>
          <p:cNvGrpSpPr>
            <a:grpSpLocks/>
          </p:cNvGrpSpPr>
          <p:nvPr/>
        </p:nvGrpSpPr>
        <p:grpSpPr bwMode="auto">
          <a:xfrm>
            <a:off x="3657600" y="2525712"/>
            <a:ext cx="2133600" cy="914400"/>
            <a:chOff x="2010" y="618"/>
            <a:chExt cx="1638" cy="980"/>
          </a:xfrm>
        </p:grpSpPr>
        <p:sp>
          <p:nvSpPr>
            <p:cNvPr id="25622" name="AutoShape 22"/>
            <p:cNvSpPr>
              <a:spLocks noChangeArrowheads="1"/>
            </p:cNvSpPr>
            <p:nvPr/>
          </p:nvSpPr>
          <p:spPr bwMode="auto">
            <a:xfrm>
              <a:off x="2010" y="618"/>
              <a:ext cx="1638" cy="980"/>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23" name="Text Box 23"/>
            <p:cNvSpPr txBox="1">
              <a:spLocks noChangeArrowheads="1"/>
            </p:cNvSpPr>
            <p:nvPr/>
          </p:nvSpPr>
          <p:spPr bwMode="auto">
            <a:xfrm>
              <a:off x="2034" y="632"/>
              <a:ext cx="1553" cy="876"/>
            </a:xfrm>
            <a:prstGeom prst="rect">
              <a:avLst/>
            </a:prstGeom>
            <a:noFill/>
            <a:ln w="9525">
              <a:noFill/>
              <a:miter lim="800000"/>
              <a:headEnd/>
              <a:tailEnd/>
            </a:ln>
            <a:effectLst/>
          </p:spPr>
          <p:txBody>
            <a:bodyPr>
              <a:spAutoFit/>
            </a:bodyPr>
            <a:lstStyle/>
            <a:p>
              <a:pPr marL="342900" indent="-342900" algn="ctr">
                <a:lnSpc>
                  <a:spcPct val="90000"/>
                </a:lnSpc>
                <a:spcAft>
                  <a:spcPct val="25000"/>
                </a:spcAft>
              </a:pPr>
              <a:r>
                <a:rPr lang="en-US" sz="1000" b="1"/>
                <a:t>Technical Director</a:t>
              </a:r>
            </a:p>
            <a:p>
              <a:pPr marL="342900" indent="-342900" algn="ctr">
                <a:lnSpc>
                  <a:spcPct val="90000"/>
                </a:lnSpc>
                <a:spcAft>
                  <a:spcPct val="25000"/>
                </a:spcAft>
              </a:pPr>
              <a:r>
                <a:rPr lang="en-US" sz="1200" b="1">
                  <a:solidFill>
                    <a:srgbClr val="003366"/>
                  </a:solidFill>
                </a:rPr>
                <a:t>Szpankowski </a:t>
              </a:r>
            </a:p>
            <a:p>
              <a:pPr marL="342900" indent="-342900" algn="ctr">
                <a:lnSpc>
                  <a:spcPct val="90000"/>
                </a:lnSpc>
                <a:spcAft>
                  <a:spcPct val="25000"/>
                </a:spcAft>
              </a:pPr>
              <a:r>
                <a:rPr lang="en-US" sz="1000" b="1"/>
                <a:t>Managing Director</a:t>
              </a:r>
            </a:p>
            <a:p>
              <a:pPr marL="342900" indent="-342900" algn="ctr">
                <a:lnSpc>
                  <a:spcPct val="90000"/>
                </a:lnSpc>
                <a:spcAft>
                  <a:spcPct val="25000"/>
                </a:spcAft>
              </a:pPr>
              <a:r>
                <a:rPr lang="en-US" sz="1200" b="1">
                  <a:solidFill>
                    <a:srgbClr val="003366"/>
                  </a:solidFill>
                </a:rPr>
                <a:t>Kotterman*</a:t>
              </a:r>
            </a:p>
          </p:txBody>
        </p:sp>
      </p:grpSp>
      <p:sp>
        <p:nvSpPr>
          <p:cNvPr id="25625" name="AutoShape 25"/>
          <p:cNvSpPr>
            <a:spLocks noChangeArrowheads="1"/>
          </p:cNvSpPr>
          <p:nvPr/>
        </p:nvSpPr>
        <p:spPr bwMode="auto">
          <a:xfrm rot="5400000" flipV="1">
            <a:off x="3146425" y="2732087"/>
            <a:ext cx="327025" cy="523875"/>
          </a:xfrm>
          <a:prstGeom prst="upDownArrow">
            <a:avLst>
              <a:gd name="adj1" fmla="val 50000"/>
              <a:gd name="adj2" fmla="val 32039"/>
            </a:avLst>
          </a:prstGeom>
          <a:gradFill rotWithShape="1">
            <a:gsLst>
              <a:gs pos="0">
                <a:srgbClr val="51C822"/>
              </a:gs>
              <a:gs pos="100000">
                <a:srgbClr val="288468"/>
              </a:gs>
            </a:gsLst>
            <a:lin ang="0" scaled="1"/>
          </a:gradFill>
          <a:ln w="9525">
            <a:solidFill>
              <a:schemeClr val="hlink"/>
            </a:solidFill>
            <a:miter lim="800000"/>
            <a:headEnd/>
            <a:tailEnd/>
          </a:ln>
          <a:effectLst/>
        </p:spPr>
        <p:txBody>
          <a:bodyPr vert="eaVert" wrap="none" anchor="ctr"/>
          <a:lstStyle/>
          <a:p>
            <a:endParaRPr lang="en-US"/>
          </a:p>
        </p:txBody>
      </p:sp>
      <p:sp>
        <p:nvSpPr>
          <p:cNvPr id="25626" name="AutoShape 26"/>
          <p:cNvSpPr>
            <a:spLocks noChangeArrowheads="1"/>
          </p:cNvSpPr>
          <p:nvPr/>
        </p:nvSpPr>
        <p:spPr bwMode="auto">
          <a:xfrm rot="5400000" flipV="1">
            <a:off x="5970587" y="2487613"/>
            <a:ext cx="327025" cy="533400"/>
          </a:xfrm>
          <a:prstGeom prst="upDownArrow">
            <a:avLst>
              <a:gd name="adj1" fmla="val 50000"/>
              <a:gd name="adj2" fmla="val 32621"/>
            </a:avLst>
          </a:prstGeom>
          <a:gradFill rotWithShape="1">
            <a:gsLst>
              <a:gs pos="0">
                <a:srgbClr val="51C822"/>
              </a:gs>
              <a:gs pos="100000">
                <a:srgbClr val="288468"/>
              </a:gs>
            </a:gsLst>
            <a:lin ang="0" scaled="1"/>
          </a:gradFill>
          <a:ln w="9525">
            <a:solidFill>
              <a:schemeClr val="hlink"/>
            </a:solidFill>
            <a:miter lim="800000"/>
            <a:headEnd/>
            <a:tailEnd/>
          </a:ln>
          <a:effectLst/>
        </p:spPr>
        <p:txBody>
          <a:bodyPr vert="eaVert" wrap="none" anchor="ctr"/>
          <a:lstStyle/>
          <a:p>
            <a:endParaRPr lang="en-US"/>
          </a:p>
        </p:txBody>
      </p:sp>
      <p:sp>
        <p:nvSpPr>
          <p:cNvPr id="25627" name="Rectangle 27"/>
          <p:cNvSpPr>
            <a:spLocks noChangeArrowheads="1"/>
          </p:cNvSpPr>
          <p:nvPr/>
        </p:nvSpPr>
        <p:spPr bwMode="auto">
          <a:xfrm>
            <a:off x="1371600" y="4049712"/>
            <a:ext cx="6248400" cy="152400"/>
          </a:xfrm>
          <a:prstGeom prst="rect">
            <a:avLst/>
          </a:prstGeom>
          <a:gradFill rotWithShape="1">
            <a:gsLst>
              <a:gs pos="0">
                <a:srgbClr val="51C822"/>
              </a:gs>
              <a:gs pos="100000">
                <a:srgbClr val="288468"/>
              </a:gs>
            </a:gsLst>
            <a:lin ang="5400000" scaled="1"/>
          </a:gradFill>
          <a:ln w="9525">
            <a:solidFill>
              <a:schemeClr val="hlink"/>
            </a:solidFill>
            <a:miter lim="800000"/>
            <a:headEnd/>
            <a:tailEnd/>
          </a:ln>
          <a:effectLst/>
        </p:spPr>
        <p:txBody>
          <a:bodyPr wrap="none" anchor="ctr"/>
          <a:lstStyle/>
          <a:p>
            <a:endParaRPr lang="en-US"/>
          </a:p>
        </p:txBody>
      </p:sp>
      <p:sp>
        <p:nvSpPr>
          <p:cNvPr id="25649" name="AutoShape 49"/>
          <p:cNvSpPr>
            <a:spLocks noChangeArrowheads="1"/>
          </p:cNvSpPr>
          <p:nvPr/>
        </p:nvSpPr>
        <p:spPr bwMode="auto">
          <a:xfrm>
            <a:off x="673100" y="4662487"/>
            <a:ext cx="1706563" cy="669925"/>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50" name="Text Box 50"/>
          <p:cNvSpPr txBox="1">
            <a:spLocks noChangeArrowheads="1"/>
          </p:cNvSpPr>
          <p:nvPr/>
        </p:nvSpPr>
        <p:spPr bwMode="auto">
          <a:xfrm>
            <a:off x="762000" y="4887912"/>
            <a:ext cx="1512888" cy="244475"/>
          </a:xfrm>
          <a:prstGeom prst="rect">
            <a:avLst/>
          </a:prstGeom>
          <a:noFill/>
          <a:ln w="9525">
            <a:noFill/>
            <a:miter lim="800000"/>
            <a:headEnd/>
            <a:tailEnd/>
          </a:ln>
          <a:effectLst/>
        </p:spPr>
        <p:txBody>
          <a:bodyPr>
            <a:spAutoFit/>
          </a:bodyPr>
          <a:lstStyle/>
          <a:p>
            <a:pPr algn="ctr"/>
            <a:r>
              <a:rPr lang="en-US" sz="1000" b="1"/>
              <a:t>Technical Thrusts</a:t>
            </a:r>
            <a:endParaRPr lang="en-US" sz="1000" b="1">
              <a:solidFill>
                <a:srgbClr val="003366"/>
              </a:solidFill>
            </a:endParaRPr>
          </a:p>
        </p:txBody>
      </p:sp>
      <p:sp>
        <p:nvSpPr>
          <p:cNvPr id="25652" name="AutoShape 52"/>
          <p:cNvSpPr>
            <a:spLocks noChangeArrowheads="1"/>
          </p:cNvSpPr>
          <p:nvPr/>
        </p:nvSpPr>
        <p:spPr bwMode="auto">
          <a:xfrm>
            <a:off x="2625725" y="4662487"/>
            <a:ext cx="1706563" cy="671513"/>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53" name="Text Box 53"/>
          <p:cNvSpPr txBox="1">
            <a:spLocks noChangeArrowheads="1"/>
          </p:cNvSpPr>
          <p:nvPr/>
        </p:nvSpPr>
        <p:spPr bwMode="auto">
          <a:xfrm>
            <a:off x="2590800" y="4811712"/>
            <a:ext cx="1782763" cy="396875"/>
          </a:xfrm>
          <a:prstGeom prst="rect">
            <a:avLst/>
          </a:prstGeom>
          <a:noFill/>
          <a:ln w="9525">
            <a:noFill/>
            <a:miter lim="800000"/>
            <a:headEnd/>
            <a:tailEnd/>
          </a:ln>
          <a:effectLst/>
        </p:spPr>
        <p:txBody>
          <a:bodyPr>
            <a:spAutoFit/>
          </a:bodyPr>
          <a:lstStyle/>
          <a:p>
            <a:pPr algn="ctr"/>
            <a:r>
              <a:rPr lang="en-US" sz="1000" b="1"/>
              <a:t>Education and Human Resources Development</a:t>
            </a:r>
            <a:endParaRPr lang="en-US" sz="1000" b="1">
              <a:solidFill>
                <a:srgbClr val="003366"/>
              </a:solidFill>
            </a:endParaRPr>
          </a:p>
        </p:txBody>
      </p:sp>
      <p:sp>
        <p:nvSpPr>
          <p:cNvPr id="25655" name="AutoShape 55"/>
          <p:cNvSpPr>
            <a:spLocks noChangeArrowheads="1"/>
          </p:cNvSpPr>
          <p:nvPr/>
        </p:nvSpPr>
        <p:spPr bwMode="auto">
          <a:xfrm>
            <a:off x="6654800" y="4662487"/>
            <a:ext cx="1706563" cy="671513"/>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56" name="Text Box 56"/>
          <p:cNvSpPr txBox="1">
            <a:spLocks noChangeArrowheads="1"/>
          </p:cNvSpPr>
          <p:nvPr/>
        </p:nvSpPr>
        <p:spPr bwMode="auto">
          <a:xfrm>
            <a:off x="6629400" y="4887912"/>
            <a:ext cx="1820863" cy="244475"/>
          </a:xfrm>
          <a:prstGeom prst="rect">
            <a:avLst/>
          </a:prstGeom>
          <a:noFill/>
          <a:ln w="9525">
            <a:noFill/>
            <a:miter lim="800000"/>
            <a:headEnd/>
            <a:tailEnd/>
          </a:ln>
          <a:effectLst/>
        </p:spPr>
        <p:txBody>
          <a:bodyPr>
            <a:spAutoFit/>
          </a:bodyPr>
          <a:lstStyle/>
          <a:p>
            <a:pPr algn="ctr"/>
            <a:r>
              <a:rPr lang="en-US" sz="1000" b="1"/>
              <a:t>Knowledge Transfer</a:t>
            </a:r>
            <a:endParaRPr lang="en-US" sz="1000" b="1">
              <a:solidFill>
                <a:srgbClr val="003366"/>
              </a:solidFill>
            </a:endParaRPr>
          </a:p>
        </p:txBody>
      </p:sp>
      <p:sp>
        <p:nvSpPr>
          <p:cNvPr id="25661" name="AutoShape 61"/>
          <p:cNvSpPr>
            <a:spLocks noChangeArrowheads="1"/>
          </p:cNvSpPr>
          <p:nvPr/>
        </p:nvSpPr>
        <p:spPr bwMode="auto">
          <a:xfrm>
            <a:off x="4695825" y="4660900"/>
            <a:ext cx="1706563" cy="671512"/>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62" name="Text Box 62"/>
          <p:cNvSpPr txBox="1">
            <a:spLocks noChangeArrowheads="1"/>
          </p:cNvSpPr>
          <p:nvPr/>
        </p:nvSpPr>
        <p:spPr bwMode="auto">
          <a:xfrm>
            <a:off x="4648200" y="4887912"/>
            <a:ext cx="1808163" cy="244475"/>
          </a:xfrm>
          <a:prstGeom prst="rect">
            <a:avLst/>
          </a:prstGeom>
          <a:noFill/>
          <a:ln w="9525">
            <a:noFill/>
            <a:miter lim="800000"/>
            <a:headEnd/>
            <a:tailEnd/>
          </a:ln>
          <a:effectLst/>
        </p:spPr>
        <p:txBody>
          <a:bodyPr>
            <a:spAutoFit/>
          </a:bodyPr>
          <a:lstStyle/>
          <a:p>
            <a:pPr algn="ctr"/>
            <a:r>
              <a:rPr lang="en-US" sz="1000" b="1"/>
              <a:t>Diversity and Outreach</a:t>
            </a:r>
            <a:endParaRPr lang="en-US" sz="1000" b="1">
              <a:solidFill>
                <a:srgbClr val="003366"/>
              </a:solidFill>
            </a:endParaRPr>
          </a:p>
        </p:txBody>
      </p:sp>
      <p:sp>
        <p:nvSpPr>
          <p:cNvPr id="25663" name="AutoShape 63"/>
          <p:cNvSpPr>
            <a:spLocks noChangeArrowheads="1"/>
          </p:cNvSpPr>
          <p:nvPr/>
        </p:nvSpPr>
        <p:spPr bwMode="auto">
          <a:xfrm>
            <a:off x="5410200" y="42783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64" name="AutoShape 64"/>
          <p:cNvSpPr>
            <a:spLocks noChangeArrowheads="1"/>
          </p:cNvSpPr>
          <p:nvPr/>
        </p:nvSpPr>
        <p:spPr bwMode="auto">
          <a:xfrm>
            <a:off x="7391400" y="42783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65" name="AutoShape 65"/>
          <p:cNvSpPr>
            <a:spLocks noChangeArrowheads="1"/>
          </p:cNvSpPr>
          <p:nvPr/>
        </p:nvSpPr>
        <p:spPr bwMode="auto">
          <a:xfrm>
            <a:off x="3352800" y="42783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66" name="AutoShape 66"/>
          <p:cNvSpPr>
            <a:spLocks noChangeArrowheads="1"/>
          </p:cNvSpPr>
          <p:nvPr/>
        </p:nvSpPr>
        <p:spPr bwMode="auto">
          <a:xfrm>
            <a:off x="1295400" y="42783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68" name="AutoShape 68"/>
          <p:cNvSpPr>
            <a:spLocks noChangeArrowheads="1"/>
          </p:cNvSpPr>
          <p:nvPr/>
        </p:nvSpPr>
        <p:spPr bwMode="auto">
          <a:xfrm>
            <a:off x="4572000" y="35925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73" name="AutoShape 73"/>
          <p:cNvSpPr>
            <a:spLocks noChangeArrowheads="1"/>
          </p:cNvSpPr>
          <p:nvPr/>
        </p:nvSpPr>
        <p:spPr bwMode="auto">
          <a:xfrm>
            <a:off x="4572000" y="2133600"/>
            <a:ext cx="304800" cy="361950"/>
          </a:xfrm>
          <a:prstGeom prst="upDownArrow">
            <a:avLst>
              <a:gd name="adj1" fmla="val 49231"/>
              <a:gd name="adj2" fmla="val 37461"/>
            </a:avLst>
          </a:prstGeom>
          <a:gradFill rotWithShape="1">
            <a:gsLst>
              <a:gs pos="0">
                <a:srgbClr val="51C822"/>
              </a:gs>
              <a:gs pos="100000">
                <a:srgbClr val="288468"/>
              </a:gs>
            </a:gsLst>
            <a:lin ang="5400000" scaled="1"/>
          </a:gradFill>
          <a:ln w="9525">
            <a:solidFill>
              <a:schemeClr val="hlink"/>
            </a:solidFill>
            <a:miter lim="800000"/>
            <a:headEnd/>
            <a:tailEnd/>
          </a:ln>
          <a:effectLst/>
        </p:spPr>
        <p:txBody>
          <a:bodyPr vert="eaVert" wrap="none" anchor="ctr"/>
          <a:lstStyle/>
          <a:p>
            <a:endParaRPr lang="en-US"/>
          </a:p>
        </p:txBody>
      </p:sp>
      <p:sp>
        <p:nvSpPr>
          <p:cNvPr id="25676" name="Title 1"/>
          <p:cNvSpPr>
            <a:spLocks/>
          </p:cNvSpPr>
          <p:nvPr/>
        </p:nvSpPr>
        <p:spPr bwMode="auto">
          <a:xfrm>
            <a:off x="468352" y="731830"/>
            <a:ext cx="8229600" cy="795884"/>
          </a:xfrm>
          <a:prstGeom prst="rect">
            <a:avLst/>
          </a:prstGeom>
          <a:noFill/>
          <a:ln w="9525">
            <a:noFill/>
            <a:miter lim="800000"/>
            <a:headEnd/>
            <a:tailEnd/>
          </a:ln>
        </p:spPr>
        <p:txBody>
          <a:bodyPr anchor="ctr"/>
          <a:lstStyle/>
          <a:p>
            <a:pPr algn="ctr"/>
            <a:r>
              <a:rPr lang="en-US" sz="3600" b="1">
                <a:solidFill>
                  <a:srgbClr val="008A3E"/>
                </a:solidFill>
                <a:effectLst>
                  <a:innerShdw blurRad="63500" dist="50800" dir="18900000">
                    <a:prstClr val="black">
                      <a:alpha val="50000"/>
                    </a:prstClr>
                  </a:innerShdw>
                </a:effectLst>
                <a:latin typeface="Continuum Medium" pitchFamily="2" charset="0"/>
                <a:ea typeface="+mj-ea"/>
                <a:cs typeface="Arial" pitchFamily="34" charset="0"/>
              </a:rPr>
              <a:t>Management Structure</a:t>
            </a:r>
          </a:p>
        </p:txBody>
      </p:sp>
      <p:sp>
        <p:nvSpPr>
          <p:cNvPr id="36" name="AutoShape 68"/>
          <p:cNvSpPr>
            <a:spLocks noChangeArrowheads="1"/>
          </p:cNvSpPr>
          <p:nvPr/>
        </p:nvSpPr>
        <p:spPr bwMode="auto">
          <a:xfrm>
            <a:off x="1905000" y="3581400"/>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grpSp>
        <p:nvGrpSpPr>
          <p:cNvPr id="6" name="Group 71"/>
          <p:cNvGrpSpPr>
            <a:grpSpLocks/>
          </p:cNvGrpSpPr>
          <p:nvPr/>
        </p:nvGrpSpPr>
        <p:grpSpPr bwMode="auto">
          <a:xfrm>
            <a:off x="6477000" y="3124200"/>
            <a:ext cx="1914525" cy="476250"/>
            <a:chOff x="4128" y="2112"/>
            <a:chExt cx="1206" cy="300"/>
          </a:xfrm>
        </p:grpSpPr>
        <p:sp>
          <p:nvSpPr>
            <p:cNvPr id="38" name="AutoShape 18"/>
            <p:cNvSpPr>
              <a:spLocks noChangeArrowheads="1"/>
            </p:cNvSpPr>
            <p:nvPr/>
          </p:nvSpPr>
          <p:spPr bwMode="auto">
            <a:xfrm>
              <a:off x="4128" y="2112"/>
              <a:ext cx="1206" cy="280"/>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39" name="Text Box 19"/>
            <p:cNvSpPr txBox="1">
              <a:spLocks noChangeArrowheads="1"/>
            </p:cNvSpPr>
            <p:nvPr/>
          </p:nvSpPr>
          <p:spPr bwMode="auto">
            <a:xfrm>
              <a:off x="4128" y="2160"/>
              <a:ext cx="1182" cy="252"/>
            </a:xfrm>
            <a:prstGeom prst="rect">
              <a:avLst/>
            </a:prstGeom>
            <a:noFill/>
            <a:ln w="9525">
              <a:noFill/>
              <a:miter lim="800000"/>
              <a:headEnd/>
              <a:tailEnd/>
            </a:ln>
            <a:effectLst/>
          </p:spPr>
          <p:txBody>
            <a:bodyPr>
              <a:spAutoFit/>
            </a:bodyPr>
            <a:lstStyle/>
            <a:p>
              <a:pPr algn="ctr"/>
              <a:r>
                <a:rPr lang="en-US" sz="1000" b="1" dirty="0" smtClean="0"/>
                <a:t>Internal Management </a:t>
              </a:r>
            </a:p>
            <a:p>
              <a:pPr algn="ctr"/>
              <a:r>
                <a:rPr lang="en-US" sz="1000" b="1" dirty="0" smtClean="0"/>
                <a:t>Committee </a:t>
              </a:r>
              <a:endParaRPr lang="en-US" sz="1000" b="1" dirty="0"/>
            </a:p>
          </p:txBody>
        </p:sp>
      </p:grpSp>
      <p:sp>
        <p:nvSpPr>
          <p:cNvPr id="40" name="AutoShape 26"/>
          <p:cNvSpPr>
            <a:spLocks noChangeArrowheads="1"/>
          </p:cNvSpPr>
          <p:nvPr/>
        </p:nvSpPr>
        <p:spPr bwMode="auto">
          <a:xfrm rot="5400000" flipV="1">
            <a:off x="5970588" y="3074987"/>
            <a:ext cx="327025" cy="533400"/>
          </a:xfrm>
          <a:prstGeom prst="upDownArrow">
            <a:avLst>
              <a:gd name="adj1" fmla="val 50000"/>
              <a:gd name="adj2" fmla="val 32621"/>
            </a:avLst>
          </a:prstGeom>
          <a:gradFill rotWithShape="1">
            <a:gsLst>
              <a:gs pos="0">
                <a:srgbClr val="51C822"/>
              </a:gs>
              <a:gs pos="100000">
                <a:srgbClr val="288468"/>
              </a:gs>
            </a:gsLst>
            <a:lin ang="0" scaled="1"/>
          </a:gradFill>
          <a:ln w="9525">
            <a:solidFill>
              <a:schemeClr val="hlink"/>
            </a:solidFill>
            <a:miter lim="800000"/>
            <a:headEnd/>
            <a:tailEnd/>
          </a:ln>
          <a:effectLst/>
        </p:spPr>
        <p:txBody>
          <a:bodyPr vert="eaVert" wrap="none" anchor="ctr"/>
          <a:lstStyle/>
          <a:p>
            <a:endParaRPr lang="en-US"/>
          </a:p>
        </p:txBody>
      </p:sp>
      <p:sp>
        <p:nvSpPr>
          <p:cNvPr id="41" name="AutoShape 68"/>
          <p:cNvSpPr>
            <a:spLocks noChangeArrowheads="1"/>
          </p:cNvSpPr>
          <p:nvPr/>
        </p:nvSpPr>
        <p:spPr bwMode="auto">
          <a:xfrm>
            <a:off x="7162800" y="3657600"/>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42" name="Rectangle 34"/>
          <p:cNvSpPr>
            <a:spLocks noChangeArrowheads="1"/>
          </p:cNvSpPr>
          <p:nvPr/>
        </p:nvSpPr>
        <p:spPr bwMode="auto">
          <a:xfrm>
            <a:off x="228600" y="1371600"/>
            <a:ext cx="8458200" cy="5486400"/>
          </a:xfrm>
          <a:prstGeom prst="rect">
            <a:avLst/>
          </a:prstGeom>
          <a:solidFill>
            <a:srgbClr val="FFFFFF">
              <a:alpha val="89999"/>
            </a:srgbClr>
          </a:solidFill>
          <a:ln w="9525">
            <a:noFill/>
            <a:miter lim="800000"/>
            <a:headEnd/>
            <a:tailEnd/>
          </a:ln>
          <a:effectLst/>
        </p:spPr>
        <p:txBody>
          <a:bodyPr wrap="none" anchor="ctr"/>
          <a:lstStyle/>
          <a:p>
            <a:endParaRPr lang="en-US"/>
          </a:p>
        </p:txBody>
      </p:sp>
      <p:sp>
        <p:nvSpPr>
          <p:cNvPr id="43" name="Text Box 35"/>
          <p:cNvSpPr txBox="1">
            <a:spLocks noChangeArrowheads="1"/>
          </p:cNvSpPr>
          <p:nvPr/>
        </p:nvSpPr>
        <p:spPr bwMode="auto">
          <a:xfrm>
            <a:off x="914400" y="3581400"/>
            <a:ext cx="7467600" cy="1200329"/>
          </a:xfrm>
          <a:prstGeom prst="rect">
            <a:avLst/>
          </a:prstGeom>
          <a:noFill/>
          <a:ln w="9525">
            <a:solidFill>
              <a:schemeClr val="tx1"/>
            </a:solidFill>
            <a:miter lim="800000"/>
            <a:headEnd/>
            <a:tailEnd/>
          </a:ln>
          <a:effectLst/>
        </p:spPr>
        <p:txBody>
          <a:bodyPr>
            <a:spAutoFit/>
          </a:bodyPr>
          <a:lstStyle/>
          <a:p>
            <a:pPr>
              <a:spcBef>
                <a:spcPct val="50000"/>
              </a:spcBef>
              <a:buFontTx/>
              <a:buChar char="•"/>
            </a:pPr>
            <a:r>
              <a:rPr lang="en-US" dirty="0"/>
              <a:t> </a:t>
            </a:r>
            <a:r>
              <a:rPr lang="en-US" b="1" dirty="0"/>
              <a:t>Executive Committee</a:t>
            </a:r>
            <a:r>
              <a:rPr lang="en-US" dirty="0"/>
              <a:t>: </a:t>
            </a:r>
            <a:r>
              <a:rPr lang="en-US" dirty="0" smtClean="0"/>
              <a:t>Provides executive oversight of the Center; guides </a:t>
            </a:r>
            <a:r>
              <a:rPr lang="en-US" dirty="0"/>
              <a:t>progress and vision; </a:t>
            </a:r>
            <a:r>
              <a:rPr lang="en-US" dirty="0" smtClean="0"/>
              <a:t>coordinates efforts within and across thrusts; evaluates projects and mitigates risk; strategizes </a:t>
            </a:r>
            <a:r>
              <a:rPr lang="en-US" dirty="0"/>
              <a:t>to maximize Center’s impact.</a:t>
            </a:r>
          </a:p>
        </p:txBody>
      </p:sp>
      <p:grpSp>
        <p:nvGrpSpPr>
          <p:cNvPr id="7" name="Group 39"/>
          <p:cNvGrpSpPr>
            <a:grpSpLocks/>
          </p:cNvGrpSpPr>
          <p:nvPr/>
        </p:nvGrpSpPr>
        <p:grpSpPr bwMode="auto">
          <a:xfrm>
            <a:off x="1066800" y="2514600"/>
            <a:ext cx="1844675" cy="947738"/>
            <a:chOff x="672" y="2160"/>
            <a:chExt cx="1162" cy="597"/>
          </a:xfrm>
        </p:grpSpPr>
        <p:sp>
          <p:nvSpPr>
            <p:cNvPr id="45" name="AutoShape 40"/>
            <p:cNvSpPr>
              <a:spLocks noChangeArrowheads="1"/>
            </p:cNvSpPr>
            <p:nvPr/>
          </p:nvSpPr>
          <p:spPr bwMode="auto">
            <a:xfrm>
              <a:off x="672" y="2160"/>
              <a:ext cx="1162" cy="597"/>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46" name="Text Box 41"/>
            <p:cNvSpPr txBox="1">
              <a:spLocks noChangeArrowheads="1"/>
            </p:cNvSpPr>
            <p:nvPr/>
          </p:nvSpPr>
          <p:spPr bwMode="auto">
            <a:xfrm>
              <a:off x="720" y="2352"/>
              <a:ext cx="1057" cy="236"/>
            </a:xfrm>
            <a:prstGeom prst="rect">
              <a:avLst/>
            </a:prstGeom>
            <a:noFill/>
            <a:ln w="9525">
              <a:noFill/>
              <a:miter lim="800000"/>
              <a:headEnd/>
              <a:tailEnd/>
            </a:ln>
            <a:effectLst/>
          </p:spPr>
          <p:txBody>
            <a:bodyPr>
              <a:spAutoFit/>
            </a:bodyPr>
            <a:lstStyle/>
            <a:p>
              <a:pPr algn="ctr"/>
              <a:r>
                <a:rPr lang="en-US" sz="1000" b="1"/>
                <a:t>Executive Committee</a:t>
              </a:r>
              <a:endParaRPr lang="en-US" sz="1000"/>
            </a:p>
            <a:p>
              <a:pPr>
                <a:lnSpc>
                  <a:spcPct val="85000"/>
                </a:lnSpc>
              </a:pPr>
              <a:endParaRPr lang="en-US" sz="1000"/>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7"/>
          <p:cNvGrpSpPr>
            <a:grpSpLocks/>
          </p:cNvGrpSpPr>
          <p:nvPr/>
        </p:nvGrpSpPr>
        <p:grpSpPr bwMode="auto">
          <a:xfrm>
            <a:off x="3124200" y="1676400"/>
            <a:ext cx="3340100" cy="430213"/>
            <a:chOff x="1968" y="1056"/>
            <a:chExt cx="2104" cy="271"/>
          </a:xfrm>
        </p:grpSpPr>
        <p:sp>
          <p:nvSpPr>
            <p:cNvPr id="25610" name="AutoShape 10"/>
            <p:cNvSpPr>
              <a:spLocks noChangeArrowheads="1"/>
            </p:cNvSpPr>
            <p:nvPr/>
          </p:nvSpPr>
          <p:spPr bwMode="auto">
            <a:xfrm>
              <a:off x="2064" y="1056"/>
              <a:ext cx="1803" cy="271"/>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11" name="Text Box 11"/>
            <p:cNvSpPr txBox="1">
              <a:spLocks noChangeArrowheads="1"/>
            </p:cNvSpPr>
            <p:nvPr/>
          </p:nvSpPr>
          <p:spPr bwMode="auto">
            <a:xfrm>
              <a:off x="1968" y="1056"/>
              <a:ext cx="2104" cy="250"/>
            </a:xfrm>
            <a:prstGeom prst="rect">
              <a:avLst/>
            </a:prstGeom>
            <a:noFill/>
            <a:ln w="9525">
              <a:noFill/>
              <a:miter lim="800000"/>
              <a:headEnd/>
              <a:tailEnd/>
            </a:ln>
            <a:effectLst/>
          </p:spPr>
          <p:txBody>
            <a:bodyPr>
              <a:spAutoFit/>
            </a:bodyPr>
            <a:lstStyle/>
            <a:p>
              <a:pPr algn="ctr"/>
              <a:r>
                <a:rPr lang="en-US" sz="1000" b="1"/>
                <a:t>Vice President for Research </a:t>
              </a:r>
            </a:p>
            <a:p>
              <a:pPr algn="ctr"/>
              <a:r>
                <a:rPr lang="en-US" sz="1000" b="1"/>
                <a:t>Purdue University</a:t>
              </a:r>
            </a:p>
          </p:txBody>
        </p:sp>
      </p:grpSp>
      <p:grpSp>
        <p:nvGrpSpPr>
          <p:cNvPr id="3" name="Group 78"/>
          <p:cNvGrpSpPr>
            <a:grpSpLocks/>
          </p:cNvGrpSpPr>
          <p:nvPr/>
        </p:nvGrpSpPr>
        <p:grpSpPr bwMode="auto">
          <a:xfrm>
            <a:off x="1066800" y="2514600"/>
            <a:ext cx="1844675" cy="947738"/>
            <a:chOff x="672" y="2160"/>
            <a:chExt cx="1162" cy="597"/>
          </a:xfrm>
        </p:grpSpPr>
        <p:sp>
          <p:nvSpPr>
            <p:cNvPr id="25613" name="AutoShape 13"/>
            <p:cNvSpPr>
              <a:spLocks noChangeArrowheads="1"/>
            </p:cNvSpPr>
            <p:nvPr/>
          </p:nvSpPr>
          <p:spPr bwMode="auto">
            <a:xfrm>
              <a:off x="672" y="2160"/>
              <a:ext cx="1162" cy="597"/>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14" name="Text Box 14"/>
            <p:cNvSpPr txBox="1">
              <a:spLocks noChangeArrowheads="1"/>
            </p:cNvSpPr>
            <p:nvPr/>
          </p:nvSpPr>
          <p:spPr bwMode="auto">
            <a:xfrm>
              <a:off x="720" y="2352"/>
              <a:ext cx="1057" cy="236"/>
            </a:xfrm>
            <a:prstGeom prst="rect">
              <a:avLst/>
            </a:prstGeom>
            <a:noFill/>
            <a:ln w="9525">
              <a:noFill/>
              <a:miter lim="800000"/>
              <a:headEnd/>
              <a:tailEnd/>
            </a:ln>
            <a:effectLst/>
          </p:spPr>
          <p:txBody>
            <a:bodyPr>
              <a:spAutoFit/>
            </a:bodyPr>
            <a:lstStyle/>
            <a:p>
              <a:pPr algn="ctr"/>
              <a:r>
                <a:rPr lang="en-US" sz="1000" b="1"/>
                <a:t>Executive Committee</a:t>
              </a:r>
              <a:endParaRPr lang="en-US" sz="1000"/>
            </a:p>
            <a:p>
              <a:pPr>
                <a:lnSpc>
                  <a:spcPct val="85000"/>
                </a:lnSpc>
              </a:pPr>
              <a:endParaRPr lang="en-US" sz="1000"/>
            </a:p>
          </p:txBody>
        </p:sp>
      </p:grpSp>
      <p:grpSp>
        <p:nvGrpSpPr>
          <p:cNvPr id="4" name="Group 71"/>
          <p:cNvGrpSpPr>
            <a:grpSpLocks/>
          </p:cNvGrpSpPr>
          <p:nvPr/>
        </p:nvGrpSpPr>
        <p:grpSpPr bwMode="auto">
          <a:xfrm>
            <a:off x="6477000" y="2514600"/>
            <a:ext cx="1914525" cy="444500"/>
            <a:chOff x="4128" y="2112"/>
            <a:chExt cx="1206" cy="280"/>
          </a:xfrm>
        </p:grpSpPr>
        <p:sp>
          <p:nvSpPr>
            <p:cNvPr id="25618" name="AutoShape 18"/>
            <p:cNvSpPr>
              <a:spLocks noChangeArrowheads="1"/>
            </p:cNvSpPr>
            <p:nvPr/>
          </p:nvSpPr>
          <p:spPr bwMode="auto">
            <a:xfrm>
              <a:off x="4128" y="2112"/>
              <a:ext cx="1206" cy="280"/>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19" name="Text Box 19"/>
            <p:cNvSpPr txBox="1">
              <a:spLocks noChangeArrowheads="1"/>
            </p:cNvSpPr>
            <p:nvPr/>
          </p:nvSpPr>
          <p:spPr bwMode="auto">
            <a:xfrm>
              <a:off x="4128" y="2160"/>
              <a:ext cx="1182" cy="154"/>
            </a:xfrm>
            <a:prstGeom prst="rect">
              <a:avLst/>
            </a:prstGeom>
            <a:noFill/>
            <a:ln w="9525">
              <a:noFill/>
              <a:miter lim="800000"/>
              <a:headEnd/>
              <a:tailEnd/>
            </a:ln>
            <a:effectLst/>
          </p:spPr>
          <p:txBody>
            <a:bodyPr>
              <a:spAutoFit/>
            </a:bodyPr>
            <a:lstStyle/>
            <a:p>
              <a:pPr algn="ctr"/>
              <a:r>
                <a:rPr lang="en-US" sz="1000" b="1"/>
                <a:t>External Advisory Board</a:t>
              </a:r>
            </a:p>
          </p:txBody>
        </p:sp>
      </p:grpSp>
      <p:grpSp>
        <p:nvGrpSpPr>
          <p:cNvPr id="5" name="Group 21"/>
          <p:cNvGrpSpPr>
            <a:grpSpLocks/>
          </p:cNvGrpSpPr>
          <p:nvPr/>
        </p:nvGrpSpPr>
        <p:grpSpPr bwMode="auto">
          <a:xfrm>
            <a:off x="3657600" y="2525712"/>
            <a:ext cx="2133600" cy="914400"/>
            <a:chOff x="2010" y="618"/>
            <a:chExt cx="1638" cy="980"/>
          </a:xfrm>
        </p:grpSpPr>
        <p:sp>
          <p:nvSpPr>
            <p:cNvPr id="25622" name="AutoShape 22"/>
            <p:cNvSpPr>
              <a:spLocks noChangeArrowheads="1"/>
            </p:cNvSpPr>
            <p:nvPr/>
          </p:nvSpPr>
          <p:spPr bwMode="auto">
            <a:xfrm>
              <a:off x="2010" y="618"/>
              <a:ext cx="1638" cy="980"/>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23" name="Text Box 23"/>
            <p:cNvSpPr txBox="1">
              <a:spLocks noChangeArrowheads="1"/>
            </p:cNvSpPr>
            <p:nvPr/>
          </p:nvSpPr>
          <p:spPr bwMode="auto">
            <a:xfrm>
              <a:off x="2034" y="632"/>
              <a:ext cx="1553" cy="876"/>
            </a:xfrm>
            <a:prstGeom prst="rect">
              <a:avLst/>
            </a:prstGeom>
            <a:noFill/>
            <a:ln w="9525">
              <a:noFill/>
              <a:miter lim="800000"/>
              <a:headEnd/>
              <a:tailEnd/>
            </a:ln>
            <a:effectLst/>
          </p:spPr>
          <p:txBody>
            <a:bodyPr>
              <a:spAutoFit/>
            </a:bodyPr>
            <a:lstStyle/>
            <a:p>
              <a:pPr marL="342900" indent="-342900" algn="ctr">
                <a:lnSpc>
                  <a:spcPct val="90000"/>
                </a:lnSpc>
                <a:spcAft>
                  <a:spcPct val="25000"/>
                </a:spcAft>
              </a:pPr>
              <a:r>
                <a:rPr lang="en-US" sz="1000" b="1"/>
                <a:t>Technical Director</a:t>
              </a:r>
            </a:p>
            <a:p>
              <a:pPr marL="342900" indent="-342900" algn="ctr">
                <a:lnSpc>
                  <a:spcPct val="90000"/>
                </a:lnSpc>
                <a:spcAft>
                  <a:spcPct val="25000"/>
                </a:spcAft>
              </a:pPr>
              <a:r>
                <a:rPr lang="en-US" sz="1200" b="1">
                  <a:solidFill>
                    <a:srgbClr val="003366"/>
                  </a:solidFill>
                </a:rPr>
                <a:t>Szpankowski </a:t>
              </a:r>
            </a:p>
            <a:p>
              <a:pPr marL="342900" indent="-342900" algn="ctr">
                <a:lnSpc>
                  <a:spcPct val="90000"/>
                </a:lnSpc>
                <a:spcAft>
                  <a:spcPct val="25000"/>
                </a:spcAft>
              </a:pPr>
              <a:r>
                <a:rPr lang="en-US" sz="1000" b="1"/>
                <a:t>Managing Director</a:t>
              </a:r>
            </a:p>
            <a:p>
              <a:pPr marL="342900" indent="-342900" algn="ctr">
                <a:lnSpc>
                  <a:spcPct val="90000"/>
                </a:lnSpc>
                <a:spcAft>
                  <a:spcPct val="25000"/>
                </a:spcAft>
              </a:pPr>
              <a:r>
                <a:rPr lang="en-US" sz="1200" b="1">
                  <a:solidFill>
                    <a:srgbClr val="003366"/>
                  </a:solidFill>
                </a:rPr>
                <a:t>Kotterman*</a:t>
              </a:r>
            </a:p>
          </p:txBody>
        </p:sp>
      </p:grpSp>
      <p:sp>
        <p:nvSpPr>
          <p:cNvPr id="25625" name="AutoShape 25"/>
          <p:cNvSpPr>
            <a:spLocks noChangeArrowheads="1"/>
          </p:cNvSpPr>
          <p:nvPr/>
        </p:nvSpPr>
        <p:spPr bwMode="auto">
          <a:xfrm rot="5400000" flipV="1">
            <a:off x="3146425" y="2732087"/>
            <a:ext cx="327025" cy="523875"/>
          </a:xfrm>
          <a:prstGeom prst="upDownArrow">
            <a:avLst>
              <a:gd name="adj1" fmla="val 50000"/>
              <a:gd name="adj2" fmla="val 32039"/>
            </a:avLst>
          </a:prstGeom>
          <a:gradFill rotWithShape="1">
            <a:gsLst>
              <a:gs pos="0">
                <a:srgbClr val="51C822"/>
              </a:gs>
              <a:gs pos="100000">
                <a:srgbClr val="288468"/>
              </a:gs>
            </a:gsLst>
            <a:lin ang="0" scaled="1"/>
          </a:gradFill>
          <a:ln w="9525">
            <a:solidFill>
              <a:schemeClr val="hlink"/>
            </a:solidFill>
            <a:miter lim="800000"/>
            <a:headEnd/>
            <a:tailEnd/>
          </a:ln>
          <a:effectLst/>
        </p:spPr>
        <p:txBody>
          <a:bodyPr vert="eaVert" wrap="none" anchor="ctr"/>
          <a:lstStyle/>
          <a:p>
            <a:endParaRPr lang="en-US"/>
          </a:p>
        </p:txBody>
      </p:sp>
      <p:sp>
        <p:nvSpPr>
          <p:cNvPr id="25626" name="AutoShape 26"/>
          <p:cNvSpPr>
            <a:spLocks noChangeArrowheads="1"/>
          </p:cNvSpPr>
          <p:nvPr/>
        </p:nvSpPr>
        <p:spPr bwMode="auto">
          <a:xfrm rot="5400000" flipV="1">
            <a:off x="5970587" y="2487613"/>
            <a:ext cx="327025" cy="533400"/>
          </a:xfrm>
          <a:prstGeom prst="upDownArrow">
            <a:avLst>
              <a:gd name="adj1" fmla="val 50000"/>
              <a:gd name="adj2" fmla="val 32621"/>
            </a:avLst>
          </a:prstGeom>
          <a:gradFill rotWithShape="1">
            <a:gsLst>
              <a:gs pos="0">
                <a:srgbClr val="51C822"/>
              </a:gs>
              <a:gs pos="100000">
                <a:srgbClr val="288468"/>
              </a:gs>
            </a:gsLst>
            <a:lin ang="0" scaled="1"/>
          </a:gradFill>
          <a:ln w="9525">
            <a:solidFill>
              <a:schemeClr val="hlink"/>
            </a:solidFill>
            <a:miter lim="800000"/>
            <a:headEnd/>
            <a:tailEnd/>
          </a:ln>
          <a:effectLst/>
        </p:spPr>
        <p:txBody>
          <a:bodyPr vert="eaVert" wrap="none" anchor="ctr"/>
          <a:lstStyle/>
          <a:p>
            <a:endParaRPr lang="en-US"/>
          </a:p>
        </p:txBody>
      </p:sp>
      <p:sp>
        <p:nvSpPr>
          <p:cNvPr id="25627" name="Rectangle 27"/>
          <p:cNvSpPr>
            <a:spLocks noChangeArrowheads="1"/>
          </p:cNvSpPr>
          <p:nvPr/>
        </p:nvSpPr>
        <p:spPr bwMode="auto">
          <a:xfrm>
            <a:off x="1371600" y="4049712"/>
            <a:ext cx="6248400" cy="152400"/>
          </a:xfrm>
          <a:prstGeom prst="rect">
            <a:avLst/>
          </a:prstGeom>
          <a:gradFill rotWithShape="1">
            <a:gsLst>
              <a:gs pos="0">
                <a:srgbClr val="51C822"/>
              </a:gs>
              <a:gs pos="100000">
                <a:srgbClr val="288468"/>
              </a:gs>
            </a:gsLst>
            <a:lin ang="5400000" scaled="1"/>
          </a:gradFill>
          <a:ln w="9525">
            <a:solidFill>
              <a:schemeClr val="hlink"/>
            </a:solidFill>
            <a:miter lim="800000"/>
            <a:headEnd/>
            <a:tailEnd/>
          </a:ln>
          <a:effectLst/>
        </p:spPr>
        <p:txBody>
          <a:bodyPr wrap="none" anchor="ctr"/>
          <a:lstStyle/>
          <a:p>
            <a:endParaRPr lang="en-US"/>
          </a:p>
        </p:txBody>
      </p:sp>
      <p:sp>
        <p:nvSpPr>
          <p:cNvPr id="25649" name="AutoShape 49"/>
          <p:cNvSpPr>
            <a:spLocks noChangeArrowheads="1"/>
          </p:cNvSpPr>
          <p:nvPr/>
        </p:nvSpPr>
        <p:spPr bwMode="auto">
          <a:xfrm>
            <a:off x="673100" y="4662487"/>
            <a:ext cx="1706563" cy="669925"/>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50" name="Text Box 50"/>
          <p:cNvSpPr txBox="1">
            <a:spLocks noChangeArrowheads="1"/>
          </p:cNvSpPr>
          <p:nvPr/>
        </p:nvSpPr>
        <p:spPr bwMode="auto">
          <a:xfrm>
            <a:off x="762000" y="4887912"/>
            <a:ext cx="1512888" cy="244475"/>
          </a:xfrm>
          <a:prstGeom prst="rect">
            <a:avLst/>
          </a:prstGeom>
          <a:noFill/>
          <a:ln w="9525">
            <a:noFill/>
            <a:miter lim="800000"/>
            <a:headEnd/>
            <a:tailEnd/>
          </a:ln>
          <a:effectLst/>
        </p:spPr>
        <p:txBody>
          <a:bodyPr>
            <a:spAutoFit/>
          </a:bodyPr>
          <a:lstStyle/>
          <a:p>
            <a:pPr algn="ctr"/>
            <a:r>
              <a:rPr lang="en-US" sz="1000" b="1"/>
              <a:t>Technical Thrusts</a:t>
            </a:r>
            <a:endParaRPr lang="en-US" sz="1000" b="1">
              <a:solidFill>
                <a:srgbClr val="003366"/>
              </a:solidFill>
            </a:endParaRPr>
          </a:p>
        </p:txBody>
      </p:sp>
      <p:sp>
        <p:nvSpPr>
          <p:cNvPr id="25652" name="AutoShape 52"/>
          <p:cNvSpPr>
            <a:spLocks noChangeArrowheads="1"/>
          </p:cNvSpPr>
          <p:nvPr/>
        </p:nvSpPr>
        <p:spPr bwMode="auto">
          <a:xfrm>
            <a:off x="2625725" y="4662487"/>
            <a:ext cx="1706563" cy="671513"/>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53" name="Text Box 53"/>
          <p:cNvSpPr txBox="1">
            <a:spLocks noChangeArrowheads="1"/>
          </p:cNvSpPr>
          <p:nvPr/>
        </p:nvSpPr>
        <p:spPr bwMode="auto">
          <a:xfrm>
            <a:off x="2590800" y="4811712"/>
            <a:ext cx="1782763" cy="396875"/>
          </a:xfrm>
          <a:prstGeom prst="rect">
            <a:avLst/>
          </a:prstGeom>
          <a:noFill/>
          <a:ln w="9525">
            <a:noFill/>
            <a:miter lim="800000"/>
            <a:headEnd/>
            <a:tailEnd/>
          </a:ln>
          <a:effectLst/>
        </p:spPr>
        <p:txBody>
          <a:bodyPr>
            <a:spAutoFit/>
          </a:bodyPr>
          <a:lstStyle/>
          <a:p>
            <a:pPr algn="ctr"/>
            <a:r>
              <a:rPr lang="en-US" sz="1000" b="1"/>
              <a:t>Education and Human Resources Development</a:t>
            </a:r>
            <a:endParaRPr lang="en-US" sz="1000" b="1">
              <a:solidFill>
                <a:srgbClr val="003366"/>
              </a:solidFill>
            </a:endParaRPr>
          </a:p>
        </p:txBody>
      </p:sp>
      <p:sp>
        <p:nvSpPr>
          <p:cNvPr id="25655" name="AutoShape 55"/>
          <p:cNvSpPr>
            <a:spLocks noChangeArrowheads="1"/>
          </p:cNvSpPr>
          <p:nvPr/>
        </p:nvSpPr>
        <p:spPr bwMode="auto">
          <a:xfrm>
            <a:off x="6654800" y="4662487"/>
            <a:ext cx="1706563" cy="671513"/>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56" name="Text Box 56"/>
          <p:cNvSpPr txBox="1">
            <a:spLocks noChangeArrowheads="1"/>
          </p:cNvSpPr>
          <p:nvPr/>
        </p:nvSpPr>
        <p:spPr bwMode="auto">
          <a:xfrm>
            <a:off x="6629400" y="4887912"/>
            <a:ext cx="1820863" cy="244475"/>
          </a:xfrm>
          <a:prstGeom prst="rect">
            <a:avLst/>
          </a:prstGeom>
          <a:noFill/>
          <a:ln w="9525">
            <a:noFill/>
            <a:miter lim="800000"/>
            <a:headEnd/>
            <a:tailEnd/>
          </a:ln>
          <a:effectLst/>
        </p:spPr>
        <p:txBody>
          <a:bodyPr>
            <a:spAutoFit/>
          </a:bodyPr>
          <a:lstStyle/>
          <a:p>
            <a:pPr algn="ctr"/>
            <a:r>
              <a:rPr lang="en-US" sz="1000" b="1"/>
              <a:t>Knowledge Transfer</a:t>
            </a:r>
            <a:endParaRPr lang="en-US" sz="1000" b="1">
              <a:solidFill>
                <a:srgbClr val="003366"/>
              </a:solidFill>
            </a:endParaRPr>
          </a:p>
        </p:txBody>
      </p:sp>
      <p:sp>
        <p:nvSpPr>
          <p:cNvPr id="25661" name="AutoShape 61"/>
          <p:cNvSpPr>
            <a:spLocks noChangeArrowheads="1"/>
          </p:cNvSpPr>
          <p:nvPr/>
        </p:nvSpPr>
        <p:spPr bwMode="auto">
          <a:xfrm>
            <a:off x="4695825" y="4660900"/>
            <a:ext cx="1706563" cy="671512"/>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62" name="Text Box 62"/>
          <p:cNvSpPr txBox="1">
            <a:spLocks noChangeArrowheads="1"/>
          </p:cNvSpPr>
          <p:nvPr/>
        </p:nvSpPr>
        <p:spPr bwMode="auto">
          <a:xfrm>
            <a:off x="4648200" y="4887912"/>
            <a:ext cx="1808163" cy="244475"/>
          </a:xfrm>
          <a:prstGeom prst="rect">
            <a:avLst/>
          </a:prstGeom>
          <a:noFill/>
          <a:ln w="9525">
            <a:noFill/>
            <a:miter lim="800000"/>
            <a:headEnd/>
            <a:tailEnd/>
          </a:ln>
          <a:effectLst/>
        </p:spPr>
        <p:txBody>
          <a:bodyPr>
            <a:spAutoFit/>
          </a:bodyPr>
          <a:lstStyle/>
          <a:p>
            <a:pPr algn="ctr"/>
            <a:r>
              <a:rPr lang="en-US" sz="1000" b="1"/>
              <a:t>Diversity and Outreach</a:t>
            </a:r>
            <a:endParaRPr lang="en-US" sz="1000" b="1">
              <a:solidFill>
                <a:srgbClr val="003366"/>
              </a:solidFill>
            </a:endParaRPr>
          </a:p>
        </p:txBody>
      </p:sp>
      <p:sp>
        <p:nvSpPr>
          <p:cNvPr id="25663" name="AutoShape 63"/>
          <p:cNvSpPr>
            <a:spLocks noChangeArrowheads="1"/>
          </p:cNvSpPr>
          <p:nvPr/>
        </p:nvSpPr>
        <p:spPr bwMode="auto">
          <a:xfrm>
            <a:off x="5410200" y="42783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64" name="AutoShape 64"/>
          <p:cNvSpPr>
            <a:spLocks noChangeArrowheads="1"/>
          </p:cNvSpPr>
          <p:nvPr/>
        </p:nvSpPr>
        <p:spPr bwMode="auto">
          <a:xfrm>
            <a:off x="7391400" y="42783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65" name="AutoShape 65"/>
          <p:cNvSpPr>
            <a:spLocks noChangeArrowheads="1"/>
          </p:cNvSpPr>
          <p:nvPr/>
        </p:nvSpPr>
        <p:spPr bwMode="auto">
          <a:xfrm>
            <a:off x="3352800" y="42783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66" name="AutoShape 66"/>
          <p:cNvSpPr>
            <a:spLocks noChangeArrowheads="1"/>
          </p:cNvSpPr>
          <p:nvPr/>
        </p:nvSpPr>
        <p:spPr bwMode="auto">
          <a:xfrm>
            <a:off x="1295400" y="42783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68" name="AutoShape 68"/>
          <p:cNvSpPr>
            <a:spLocks noChangeArrowheads="1"/>
          </p:cNvSpPr>
          <p:nvPr/>
        </p:nvSpPr>
        <p:spPr bwMode="auto">
          <a:xfrm>
            <a:off x="4572000" y="35925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73" name="AutoShape 73"/>
          <p:cNvSpPr>
            <a:spLocks noChangeArrowheads="1"/>
          </p:cNvSpPr>
          <p:nvPr/>
        </p:nvSpPr>
        <p:spPr bwMode="auto">
          <a:xfrm>
            <a:off x="4572000" y="2133600"/>
            <a:ext cx="304800" cy="361950"/>
          </a:xfrm>
          <a:prstGeom prst="upDownArrow">
            <a:avLst>
              <a:gd name="adj1" fmla="val 49231"/>
              <a:gd name="adj2" fmla="val 37461"/>
            </a:avLst>
          </a:prstGeom>
          <a:gradFill rotWithShape="1">
            <a:gsLst>
              <a:gs pos="0">
                <a:srgbClr val="51C822"/>
              </a:gs>
              <a:gs pos="100000">
                <a:srgbClr val="288468"/>
              </a:gs>
            </a:gsLst>
            <a:lin ang="5400000" scaled="1"/>
          </a:gradFill>
          <a:ln w="9525">
            <a:solidFill>
              <a:schemeClr val="hlink"/>
            </a:solidFill>
            <a:miter lim="800000"/>
            <a:headEnd/>
            <a:tailEnd/>
          </a:ln>
          <a:effectLst/>
        </p:spPr>
        <p:txBody>
          <a:bodyPr vert="eaVert" wrap="none" anchor="ctr"/>
          <a:lstStyle/>
          <a:p>
            <a:endParaRPr lang="en-US"/>
          </a:p>
        </p:txBody>
      </p:sp>
      <p:sp>
        <p:nvSpPr>
          <p:cNvPr id="36" name="AutoShape 68"/>
          <p:cNvSpPr>
            <a:spLocks noChangeArrowheads="1"/>
          </p:cNvSpPr>
          <p:nvPr/>
        </p:nvSpPr>
        <p:spPr bwMode="auto">
          <a:xfrm>
            <a:off x="1905000" y="3581400"/>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grpSp>
        <p:nvGrpSpPr>
          <p:cNvPr id="6" name="Group 71"/>
          <p:cNvGrpSpPr>
            <a:grpSpLocks/>
          </p:cNvGrpSpPr>
          <p:nvPr/>
        </p:nvGrpSpPr>
        <p:grpSpPr bwMode="auto">
          <a:xfrm>
            <a:off x="6477000" y="3124200"/>
            <a:ext cx="1914525" cy="476250"/>
            <a:chOff x="4128" y="2112"/>
            <a:chExt cx="1206" cy="300"/>
          </a:xfrm>
        </p:grpSpPr>
        <p:sp>
          <p:nvSpPr>
            <p:cNvPr id="38" name="AutoShape 18"/>
            <p:cNvSpPr>
              <a:spLocks noChangeArrowheads="1"/>
            </p:cNvSpPr>
            <p:nvPr/>
          </p:nvSpPr>
          <p:spPr bwMode="auto">
            <a:xfrm>
              <a:off x="4128" y="2112"/>
              <a:ext cx="1206" cy="280"/>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39" name="Text Box 19"/>
            <p:cNvSpPr txBox="1">
              <a:spLocks noChangeArrowheads="1"/>
            </p:cNvSpPr>
            <p:nvPr/>
          </p:nvSpPr>
          <p:spPr bwMode="auto">
            <a:xfrm>
              <a:off x="4128" y="2160"/>
              <a:ext cx="1182" cy="252"/>
            </a:xfrm>
            <a:prstGeom prst="rect">
              <a:avLst/>
            </a:prstGeom>
            <a:noFill/>
            <a:ln w="9525">
              <a:noFill/>
              <a:miter lim="800000"/>
              <a:headEnd/>
              <a:tailEnd/>
            </a:ln>
            <a:effectLst/>
          </p:spPr>
          <p:txBody>
            <a:bodyPr>
              <a:spAutoFit/>
            </a:bodyPr>
            <a:lstStyle/>
            <a:p>
              <a:pPr algn="ctr"/>
              <a:r>
                <a:rPr lang="en-US" sz="1000" b="1" dirty="0" smtClean="0"/>
                <a:t>Internal Management </a:t>
              </a:r>
            </a:p>
            <a:p>
              <a:pPr algn="ctr"/>
              <a:r>
                <a:rPr lang="en-US" sz="1000" b="1" dirty="0" smtClean="0"/>
                <a:t>Committee </a:t>
              </a:r>
              <a:endParaRPr lang="en-US" sz="1000" b="1" dirty="0"/>
            </a:p>
          </p:txBody>
        </p:sp>
      </p:grpSp>
      <p:sp>
        <p:nvSpPr>
          <p:cNvPr id="40" name="AutoShape 26"/>
          <p:cNvSpPr>
            <a:spLocks noChangeArrowheads="1"/>
          </p:cNvSpPr>
          <p:nvPr/>
        </p:nvSpPr>
        <p:spPr bwMode="auto">
          <a:xfrm rot="5400000" flipV="1">
            <a:off x="5970588" y="3074987"/>
            <a:ext cx="327025" cy="533400"/>
          </a:xfrm>
          <a:prstGeom prst="upDownArrow">
            <a:avLst>
              <a:gd name="adj1" fmla="val 50000"/>
              <a:gd name="adj2" fmla="val 32621"/>
            </a:avLst>
          </a:prstGeom>
          <a:gradFill rotWithShape="1">
            <a:gsLst>
              <a:gs pos="0">
                <a:srgbClr val="51C822"/>
              </a:gs>
              <a:gs pos="100000">
                <a:srgbClr val="288468"/>
              </a:gs>
            </a:gsLst>
            <a:lin ang="0" scaled="1"/>
          </a:gradFill>
          <a:ln w="9525">
            <a:solidFill>
              <a:schemeClr val="hlink"/>
            </a:solidFill>
            <a:miter lim="800000"/>
            <a:headEnd/>
            <a:tailEnd/>
          </a:ln>
          <a:effectLst/>
        </p:spPr>
        <p:txBody>
          <a:bodyPr vert="eaVert" wrap="none" anchor="ctr"/>
          <a:lstStyle/>
          <a:p>
            <a:endParaRPr lang="en-US"/>
          </a:p>
        </p:txBody>
      </p:sp>
      <p:sp>
        <p:nvSpPr>
          <p:cNvPr id="41" name="AutoShape 68"/>
          <p:cNvSpPr>
            <a:spLocks noChangeArrowheads="1"/>
          </p:cNvSpPr>
          <p:nvPr/>
        </p:nvSpPr>
        <p:spPr bwMode="auto">
          <a:xfrm>
            <a:off x="7162800" y="3657600"/>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42" name="Rectangle 34"/>
          <p:cNvSpPr>
            <a:spLocks noChangeArrowheads="1"/>
          </p:cNvSpPr>
          <p:nvPr/>
        </p:nvSpPr>
        <p:spPr bwMode="auto">
          <a:xfrm>
            <a:off x="228600" y="1143000"/>
            <a:ext cx="8458200" cy="5486400"/>
          </a:xfrm>
          <a:prstGeom prst="rect">
            <a:avLst/>
          </a:prstGeom>
          <a:solidFill>
            <a:srgbClr val="FFFFFF">
              <a:alpha val="89999"/>
            </a:srgbClr>
          </a:solidFill>
          <a:ln w="9525">
            <a:noFill/>
            <a:miter lim="800000"/>
            <a:headEnd/>
            <a:tailEnd/>
          </a:ln>
          <a:effectLst/>
        </p:spPr>
        <p:txBody>
          <a:bodyPr wrap="none" anchor="ctr"/>
          <a:lstStyle/>
          <a:p>
            <a:endParaRPr lang="en-US"/>
          </a:p>
        </p:txBody>
      </p:sp>
      <p:sp>
        <p:nvSpPr>
          <p:cNvPr id="43" name="Text Box 35"/>
          <p:cNvSpPr txBox="1">
            <a:spLocks noChangeArrowheads="1"/>
          </p:cNvSpPr>
          <p:nvPr/>
        </p:nvSpPr>
        <p:spPr bwMode="auto">
          <a:xfrm>
            <a:off x="838200" y="4027487"/>
            <a:ext cx="7467600" cy="1200329"/>
          </a:xfrm>
          <a:prstGeom prst="rect">
            <a:avLst/>
          </a:prstGeom>
          <a:noFill/>
          <a:ln w="9525">
            <a:solidFill>
              <a:schemeClr val="tx1"/>
            </a:solidFill>
            <a:miter lim="800000"/>
            <a:headEnd/>
            <a:tailEnd/>
          </a:ln>
          <a:effectLst/>
        </p:spPr>
        <p:txBody>
          <a:bodyPr>
            <a:spAutoFit/>
          </a:bodyPr>
          <a:lstStyle/>
          <a:p>
            <a:r>
              <a:rPr lang="en-US" dirty="0"/>
              <a:t> </a:t>
            </a:r>
            <a:r>
              <a:rPr lang="en-US" b="1" dirty="0" smtClean="0"/>
              <a:t>Internal Management Committee</a:t>
            </a:r>
            <a:r>
              <a:rPr lang="en-US" dirty="0"/>
              <a:t>: </a:t>
            </a:r>
            <a:r>
              <a:rPr lang="en-US" dirty="0" smtClean="0"/>
              <a:t>Responsible for day-to-day administration of and coordination within the center; monitors and facilities progress; ensures appropriate resources are available; raises concerns from PIs and user community to the Executive Committee</a:t>
            </a:r>
          </a:p>
        </p:txBody>
      </p:sp>
      <p:grpSp>
        <p:nvGrpSpPr>
          <p:cNvPr id="7" name="Group 39"/>
          <p:cNvGrpSpPr>
            <a:grpSpLocks/>
          </p:cNvGrpSpPr>
          <p:nvPr/>
        </p:nvGrpSpPr>
        <p:grpSpPr bwMode="auto">
          <a:xfrm>
            <a:off x="6477000" y="3113087"/>
            <a:ext cx="1914525" cy="476250"/>
            <a:chOff x="4128" y="2112"/>
            <a:chExt cx="1206" cy="300"/>
          </a:xfrm>
        </p:grpSpPr>
        <p:sp>
          <p:nvSpPr>
            <p:cNvPr id="45" name="AutoShape 40"/>
            <p:cNvSpPr>
              <a:spLocks noChangeArrowheads="1"/>
            </p:cNvSpPr>
            <p:nvPr/>
          </p:nvSpPr>
          <p:spPr bwMode="auto">
            <a:xfrm>
              <a:off x="4128" y="2112"/>
              <a:ext cx="1206" cy="280"/>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46" name="Text Box 41"/>
            <p:cNvSpPr txBox="1">
              <a:spLocks noChangeArrowheads="1"/>
            </p:cNvSpPr>
            <p:nvPr/>
          </p:nvSpPr>
          <p:spPr bwMode="auto">
            <a:xfrm>
              <a:off x="4128" y="2160"/>
              <a:ext cx="1182" cy="252"/>
            </a:xfrm>
            <a:prstGeom prst="rect">
              <a:avLst/>
            </a:prstGeom>
            <a:noFill/>
            <a:ln w="9525">
              <a:noFill/>
              <a:miter lim="800000"/>
              <a:headEnd/>
              <a:tailEnd/>
            </a:ln>
            <a:effectLst/>
          </p:spPr>
          <p:txBody>
            <a:bodyPr>
              <a:spAutoFit/>
            </a:bodyPr>
            <a:lstStyle/>
            <a:p>
              <a:pPr algn="ctr"/>
              <a:r>
                <a:rPr lang="en-US" sz="1000" b="1" dirty="0" smtClean="0"/>
                <a:t>Internal Management</a:t>
              </a:r>
            </a:p>
            <a:p>
              <a:pPr algn="ctr"/>
              <a:r>
                <a:rPr lang="en-US" sz="1000" b="1" dirty="0" smtClean="0"/>
                <a:t>Committee</a:t>
              </a:r>
              <a:endParaRPr lang="en-US" sz="1000" b="1" dirty="0"/>
            </a:p>
          </p:txBody>
        </p:sp>
      </p:grpSp>
      <p:sp>
        <p:nvSpPr>
          <p:cNvPr id="25676" name="Title 1"/>
          <p:cNvSpPr>
            <a:spLocks/>
          </p:cNvSpPr>
          <p:nvPr/>
        </p:nvSpPr>
        <p:spPr bwMode="auto">
          <a:xfrm>
            <a:off x="0" y="780582"/>
            <a:ext cx="9144000" cy="748565"/>
          </a:xfrm>
          <a:prstGeom prst="rect">
            <a:avLst/>
          </a:prstGeom>
          <a:noFill/>
          <a:ln w="9525">
            <a:noFill/>
            <a:miter lim="800000"/>
            <a:headEnd/>
            <a:tailEnd/>
          </a:ln>
        </p:spPr>
        <p:txBody>
          <a:bodyPr anchor="ctr"/>
          <a:lstStyle/>
          <a:p>
            <a:pPr algn="ctr"/>
            <a:r>
              <a:rPr lang="en-US" sz="3600" b="1">
                <a:solidFill>
                  <a:srgbClr val="008A3E"/>
                </a:solidFill>
                <a:effectLst>
                  <a:innerShdw blurRad="63500" dist="50800" dir="18900000">
                    <a:prstClr val="black">
                      <a:alpha val="50000"/>
                    </a:prstClr>
                  </a:innerShdw>
                </a:effectLst>
                <a:latin typeface="Continuum Medium" pitchFamily="2" charset="0"/>
                <a:ea typeface="+mj-ea"/>
                <a:cs typeface="Arial" pitchFamily="34" charset="0"/>
              </a:rPr>
              <a:t>Management Structure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7"/>
          <p:cNvGrpSpPr>
            <a:grpSpLocks/>
          </p:cNvGrpSpPr>
          <p:nvPr/>
        </p:nvGrpSpPr>
        <p:grpSpPr bwMode="auto">
          <a:xfrm>
            <a:off x="3124200" y="1676400"/>
            <a:ext cx="3340100" cy="430213"/>
            <a:chOff x="1968" y="1056"/>
            <a:chExt cx="2104" cy="271"/>
          </a:xfrm>
        </p:grpSpPr>
        <p:sp>
          <p:nvSpPr>
            <p:cNvPr id="25610" name="AutoShape 10"/>
            <p:cNvSpPr>
              <a:spLocks noChangeArrowheads="1"/>
            </p:cNvSpPr>
            <p:nvPr/>
          </p:nvSpPr>
          <p:spPr bwMode="auto">
            <a:xfrm>
              <a:off x="2064" y="1056"/>
              <a:ext cx="1803" cy="271"/>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11" name="Text Box 11"/>
            <p:cNvSpPr txBox="1">
              <a:spLocks noChangeArrowheads="1"/>
            </p:cNvSpPr>
            <p:nvPr/>
          </p:nvSpPr>
          <p:spPr bwMode="auto">
            <a:xfrm>
              <a:off x="1968" y="1056"/>
              <a:ext cx="2104" cy="250"/>
            </a:xfrm>
            <a:prstGeom prst="rect">
              <a:avLst/>
            </a:prstGeom>
            <a:noFill/>
            <a:ln w="9525">
              <a:noFill/>
              <a:miter lim="800000"/>
              <a:headEnd/>
              <a:tailEnd/>
            </a:ln>
            <a:effectLst/>
          </p:spPr>
          <p:txBody>
            <a:bodyPr>
              <a:spAutoFit/>
            </a:bodyPr>
            <a:lstStyle/>
            <a:p>
              <a:pPr algn="ctr"/>
              <a:r>
                <a:rPr lang="en-US" sz="1000" b="1"/>
                <a:t>Vice President for Research </a:t>
              </a:r>
            </a:p>
            <a:p>
              <a:pPr algn="ctr"/>
              <a:r>
                <a:rPr lang="en-US" sz="1000" b="1"/>
                <a:t>Purdue University</a:t>
              </a:r>
            </a:p>
          </p:txBody>
        </p:sp>
      </p:grpSp>
      <p:grpSp>
        <p:nvGrpSpPr>
          <p:cNvPr id="3" name="Group 78"/>
          <p:cNvGrpSpPr>
            <a:grpSpLocks/>
          </p:cNvGrpSpPr>
          <p:nvPr/>
        </p:nvGrpSpPr>
        <p:grpSpPr bwMode="auto">
          <a:xfrm>
            <a:off x="1066800" y="2514600"/>
            <a:ext cx="1844675" cy="947738"/>
            <a:chOff x="672" y="2160"/>
            <a:chExt cx="1162" cy="597"/>
          </a:xfrm>
        </p:grpSpPr>
        <p:sp>
          <p:nvSpPr>
            <p:cNvPr id="25613" name="AutoShape 13"/>
            <p:cNvSpPr>
              <a:spLocks noChangeArrowheads="1"/>
            </p:cNvSpPr>
            <p:nvPr/>
          </p:nvSpPr>
          <p:spPr bwMode="auto">
            <a:xfrm>
              <a:off x="672" y="2160"/>
              <a:ext cx="1162" cy="597"/>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14" name="Text Box 14"/>
            <p:cNvSpPr txBox="1">
              <a:spLocks noChangeArrowheads="1"/>
            </p:cNvSpPr>
            <p:nvPr/>
          </p:nvSpPr>
          <p:spPr bwMode="auto">
            <a:xfrm>
              <a:off x="720" y="2352"/>
              <a:ext cx="1057" cy="236"/>
            </a:xfrm>
            <a:prstGeom prst="rect">
              <a:avLst/>
            </a:prstGeom>
            <a:noFill/>
            <a:ln w="9525">
              <a:noFill/>
              <a:miter lim="800000"/>
              <a:headEnd/>
              <a:tailEnd/>
            </a:ln>
            <a:effectLst/>
          </p:spPr>
          <p:txBody>
            <a:bodyPr>
              <a:spAutoFit/>
            </a:bodyPr>
            <a:lstStyle/>
            <a:p>
              <a:pPr algn="ctr"/>
              <a:r>
                <a:rPr lang="en-US" sz="1000" b="1"/>
                <a:t>Executive Committee</a:t>
              </a:r>
              <a:endParaRPr lang="en-US" sz="1000"/>
            </a:p>
            <a:p>
              <a:pPr>
                <a:lnSpc>
                  <a:spcPct val="85000"/>
                </a:lnSpc>
              </a:pPr>
              <a:endParaRPr lang="en-US" sz="1000"/>
            </a:p>
          </p:txBody>
        </p:sp>
      </p:grpSp>
      <p:grpSp>
        <p:nvGrpSpPr>
          <p:cNvPr id="4" name="Group 71"/>
          <p:cNvGrpSpPr>
            <a:grpSpLocks/>
          </p:cNvGrpSpPr>
          <p:nvPr/>
        </p:nvGrpSpPr>
        <p:grpSpPr bwMode="auto">
          <a:xfrm>
            <a:off x="6477000" y="2514600"/>
            <a:ext cx="1914525" cy="444500"/>
            <a:chOff x="4128" y="2112"/>
            <a:chExt cx="1206" cy="280"/>
          </a:xfrm>
        </p:grpSpPr>
        <p:sp>
          <p:nvSpPr>
            <p:cNvPr id="25618" name="AutoShape 18"/>
            <p:cNvSpPr>
              <a:spLocks noChangeArrowheads="1"/>
            </p:cNvSpPr>
            <p:nvPr/>
          </p:nvSpPr>
          <p:spPr bwMode="auto">
            <a:xfrm>
              <a:off x="4128" y="2112"/>
              <a:ext cx="1206" cy="280"/>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19" name="Text Box 19"/>
            <p:cNvSpPr txBox="1">
              <a:spLocks noChangeArrowheads="1"/>
            </p:cNvSpPr>
            <p:nvPr/>
          </p:nvSpPr>
          <p:spPr bwMode="auto">
            <a:xfrm>
              <a:off x="4128" y="2160"/>
              <a:ext cx="1182" cy="154"/>
            </a:xfrm>
            <a:prstGeom prst="rect">
              <a:avLst/>
            </a:prstGeom>
            <a:noFill/>
            <a:ln w="9525">
              <a:noFill/>
              <a:miter lim="800000"/>
              <a:headEnd/>
              <a:tailEnd/>
            </a:ln>
            <a:effectLst/>
          </p:spPr>
          <p:txBody>
            <a:bodyPr>
              <a:spAutoFit/>
            </a:bodyPr>
            <a:lstStyle/>
            <a:p>
              <a:pPr algn="ctr"/>
              <a:r>
                <a:rPr lang="en-US" sz="1000" b="1"/>
                <a:t>External Advisory Board</a:t>
              </a:r>
            </a:p>
          </p:txBody>
        </p:sp>
      </p:grpSp>
      <p:grpSp>
        <p:nvGrpSpPr>
          <p:cNvPr id="5" name="Group 21"/>
          <p:cNvGrpSpPr>
            <a:grpSpLocks/>
          </p:cNvGrpSpPr>
          <p:nvPr/>
        </p:nvGrpSpPr>
        <p:grpSpPr bwMode="auto">
          <a:xfrm>
            <a:off x="3657600" y="2525712"/>
            <a:ext cx="2133600" cy="914400"/>
            <a:chOff x="2010" y="618"/>
            <a:chExt cx="1638" cy="980"/>
          </a:xfrm>
        </p:grpSpPr>
        <p:sp>
          <p:nvSpPr>
            <p:cNvPr id="25622" name="AutoShape 22"/>
            <p:cNvSpPr>
              <a:spLocks noChangeArrowheads="1"/>
            </p:cNvSpPr>
            <p:nvPr/>
          </p:nvSpPr>
          <p:spPr bwMode="auto">
            <a:xfrm>
              <a:off x="2010" y="618"/>
              <a:ext cx="1638" cy="980"/>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23" name="Text Box 23"/>
            <p:cNvSpPr txBox="1">
              <a:spLocks noChangeArrowheads="1"/>
            </p:cNvSpPr>
            <p:nvPr/>
          </p:nvSpPr>
          <p:spPr bwMode="auto">
            <a:xfrm>
              <a:off x="2034" y="632"/>
              <a:ext cx="1553" cy="876"/>
            </a:xfrm>
            <a:prstGeom prst="rect">
              <a:avLst/>
            </a:prstGeom>
            <a:noFill/>
            <a:ln w="9525">
              <a:noFill/>
              <a:miter lim="800000"/>
              <a:headEnd/>
              <a:tailEnd/>
            </a:ln>
            <a:effectLst/>
          </p:spPr>
          <p:txBody>
            <a:bodyPr>
              <a:spAutoFit/>
            </a:bodyPr>
            <a:lstStyle/>
            <a:p>
              <a:pPr marL="342900" indent="-342900" algn="ctr">
                <a:lnSpc>
                  <a:spcPct val="90000"/>
                </a:lnSpc>
                <a:spcAft>
                  <a:spcPct val="25000"/>
                </a:spcAft>
              </a:pPr>
              <a:r>
                <a:rPr lang="en-US" sz="1000" b="1"/>
                <a:t>Technical Director</a:t>
              </a:r>
            </a:p>
            <a:p>
              <a:pPr marL="342900" indent="-342900" algn="ctr">
                <a:lnSpc>
                  <a:spcPct val="90000"/>
                </a:lnSpc>
                <a:spcAft>
                  <a:spcPct val="25000"/>
                </a:spcAft>
              </a:pPr>
              <a:r>
                <a:rPr lang="en-US" sz="1200" b="1">
                  <a:solidFill>
                    <a:srgbClr val="003366"/>
                  </a:solidFill>
                </a:rPr>
                <a:t>Szpankowski </a:t>
              </a:r>
            </a:p>
            <a:p>
              <a:pPr marL="342900" indent="-342900" algn="ctr">
                <a:lnSpc>
                  <a:spcPct val="90000"/>
                </a:lnSpc>
                <a:spcAft>
                  <a:spcPct val="25000"/>
                </a:spcAft>
              </a:pPr>
              <a:r>
                <a:rPr lang="en-US" sz="1000" b="1"/>
                <a:t>Managing Director</a:t>
              </a:r>
            </a:p>
            <a:p>
              <a:pPr marL="342900" indent="-342900" algn="ctr">
                <a:lnSpc>
                  <a:spcPct val="90000"/>
                </a:lnSpc>
                <a:spcAft>
                  <a:spcPct val="25000"/>
                </a:spcAft>
              </a:pPr>
              <a:r>
                <a:rPr lang="en-US" sz="1200" b="1">
                  <a:solidFill>
                    <a:srgbClr val="003366"/>
                  </a:solidFill>
                </a:rPr>
                <a:t>Kotterman*</a:t>
              </a:r>
            </a:p>
          </p:txBody>
        </p:sp>
      </p:grpSp>
      <p:sp>
        <p:nvSpPr>
          <p:cNvPr id="25625" name="AutoShape 25"/>
          <p:cNvSpPr>
            <a:spLocks noChangeArrowheads="1"/>
          </p:cNvSpPr>
          <p:nvPr/>
        </p:nvSpPr>
        <p:spPr bwMode="auto">
          <a:xfrm rot="5400000" flipV="1">
            <a:off x="3146425" y="2732087"/>
            <a:ext cx="327025" cy="523875"/>
          </a:xfrm>
          <a:prstGeom prst="upDownArrow">
            <a:avLst>
              <a:gd name="adj1" fmla="val 50000"/>
              <a:gd name="adj2" fmla="val 32039"/>
            </a:avLst>
          </a:prstGeom>
          <a:gradFill rotWithShape="1">
            <a:gsLst>
              <a:gs pos="0">
                <a:srgbClr val="51C822"/>
              </a:gs>
              <a:gs pos="100000">
                <a:srgbClr val="288468"/>
              </a:gs>
            </a:gsLst>
            <a:lin ang="0" scaled="1"/>
          </a:gradFill>
          <a:ln w="9525">
            <a:solidFill>
              <a:schemeClr val="hlink"/>
            </a:solidFill>
            <a:miter lim="800000"/>
            <a:headEnd/>
            <a:tailEnd/>
          </a:ln>
          <a:effectLst/>
        </p:spPr>
        <p:txBody>
          <a:bodyPr vert="eaVert" wrap="none" anchor="ctr"/>
          <a:lstStyle/>
          <a:p>
            <a:endParaRPr lang="en-US"/>
          </a:p>
        </p:txBody>
      </p:sp>
      <p:sp>
        <p:nvSpPr>
          <p:cNvPr id="25626" name="AutoShape 26"/>
          <p:cNvSpPr>
            <a:spLocks noChangeArrowheads="1"/>
          </p:cNvSpPr>
          <p:nvPr/>
        </p:nvSpPr>
        <p:spPr bwMode="auto">
          <a:xfrm rot="5400000" flipV="1">
            <a:off x="5970587" y="2487613"/>
            <a:ext cx="327025" cy="533400"/>
          </a:xfrm>
          <a:prstGeom prst="upDownArrow">
            <a:avLst>
              <a:gd name="adj1" fmla="val 50000"/>
              <a:gd name="adj2" fmla="val 32621"/>
            </a:avLst>
          </a:prstGeom>
          <a:gradFill rotWithShape="1">
            <a:gsLst>
              <a:gs pos="0">
                <a:srgbClr val="51C822"/>
              </a:gs>
              <a:gs pos="100000">
                <a:srgbClr val="288468"/>
              </a:gs>
            </a:gsLst>
            <a:lin ang="0" scaled="1"/>
          </a:gradFill>
          <a:ln w="9525">
            <a:solidFill>
              <a:schemeClr val="hlink"/>
            </a:solidFill>
            <a:miter lim="800000"/>
            <a:headEnd/>
            <a:tailEnd/>
          </a:ln>
          <a:effectLst/>
        </p:spPr>
        <p:txBody>
          <a:bodyPr vert="eaVert" wrap="none" anchor="ctr"/>
          <a:lstStyle/>
          <a:p>
            <a:endParaRPr lang="en-US"/>
          </a:p>
        </p:txBody>
      </p:sp>
      <p:sp>
        <p:nvSpPr>
          <p:cNvPr id="25627" name="Rectangle 27"/>
          <p:cNvSpPr>
            <a:spLocks noChangeArrowheads="1"/>
          </p:cNvSpPr>
          <p:nvPr/>
        </p:nvSpPr>
        <p:spPr bwMode="auto">
          <a:xfrm>
            <a:off x="1371600" y="4049712"/>
            <a:ext cx="6248400" cy="152400"/>
          </a:xfrm>
          <a:prstGeom prst="rect">
            <a:avLst/>
          </a:prstGeom>
          <a:gradFill rotWithShape="1">
            <a:gsLst>
              <a:gs pos="0">
                <a:srgbClr val="51C822"/>
              </a:gs>
              <a:gs pos="100000">
                <a:srgbClr val="288468"/>
              </a:gs>
            </a:gsLst>
            <a:lin ang="5400000" scaled="1"/>
          </a:gradFill>
          <a:ln w="9525">
            <a:solidFill>
              <a:schemeClr val="hlink"/>
            </a:solidFill>
            <a:miter lim="800000"/>
            <a:headEnd/>
            <a:tailEnd/>
          </a:ln>
          <a:effectLst/>
        </p:spPr>
        <p:txBody>
          <a:bodyPr wrap="none" anchor="ctr"/>
          <a:lstStyle/>
          <a:p>
            <a:endParaRPr lang="en-US"/>
          </a:p>
        </p:txBody>
      </p:sp>
      <p:sp>
        <p:nvSpPr>
          <p:cNvPr id="25649" name="AutoShape 49"/>
          <p:cNvSpPr>
            <a:spLocks noChangeArrowheads="1"/>
          </p:cNvSpPr>
          <p:nvPr/>
        </p:nvSpPr>
        <p:spPr bwMode="auto">
          <a:xfrm>
            <a:off x="673100" y="4662487"/>
            <a:ext cx="1706563" cy="669925"/>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50" name="Text Box 50"/>
          <p:cNvSpPr txBox="1">
            <a:spLocks noChangeArrowheads="1"/>
          </p:cNvSpPr>
          <p:nvPr/>
        </p:nvSpPr>
        <p:spPr bwMode="auto">
          <a:xfrm>
            <a:off x="762000" y="4887912"/>
            <a:ext cx="1512888" cy="244475"/>
          </a:xfrm>
          <a:prstGeom prst="rect">
            <a:avLst/>
          </a:prstGeom>
          <a:noFill/>
          <a:ln w="9525">
            <a:noFill/>
            <a:miter lim="800000"/>
            <a:headEnd/>
            <a:tailEnd/>
          </a:ln>
          <a:effectLst/>
        </p:spPr>
        <p:txBody>
          <a:bodyPr>
            <a:spAutoFit/>
          </a:bodyPr>
          <a:lstStyle/>
          <a:p>
            <a:pPr algn="ctr"/>
            <a:r>
              <a:rPr lang="en-US" sz="1000" b="1"/>
              <a:t>Technical Thrusts</a:t>
            </a:r>
            <a:endParaRPr lang="en-US" sz="1000" b="1">
              <a:solidFill>
                <a:srgbClr val="003366"/>
              </a:solidFill>
            </a:endParaRPr>
          </a:p>
        </p:txBody>
      </p:sp>
      <p:sp>
        <p:nvSpPr>
          <p:cNvPr id="25652" name="AutoShape 52"/>
          <p:cNvSpPr>
            <a:spLocks noChangeArrowheads="1"/>
          </p:cNvSpPr>
          <p:nvPr/>
        </p:nvSpPr>
        <p:spPr bwMode="auto">
          <a:xfrm>
            <a:off x="2625725" y="4662487"/>
            <a:ext cx="1706563" cy="671513"/>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53" name="Text Box 53"/>
          <p:cNvSpPr txBox="1">
            <a:spLocks noChangeArrowheads="1"/>
          </p:cNvSpPr>
          <p:nvPr/>
        </p:nvSpPr>
        <p:spPr bwMode="auto">
          <a:xfrm>
            <a:off x="2590800" y="4811712"/>
            <a:ext cx="1782763" cy="396875"/>
          </a:xfrm>
          <a:prstGeom prst="rect">
            <a:avLst/>
          </a:prstGeom>
          <a:noFill/>
          <a:ln w="9525">
            <a:noFill/>
            <a:miter lim="800000"/>
            <a:headEnd/>
            <a:tailEnd/>
          </a:ln>
          <a:effectLst/>
        </p:spPr>
        <p:txBody>
          <a:bodyPr>
            <a:spAutoFit/>
          </a:bodyPr>
          <a:lstStyle/>
          <a:p>
            <a:pPr algn="ctr"/>
            <a:r>
              <a:rPr lang="en-US" sz="1000" b="1"/>
              <a:t>Education and Human Resources Development</a:t>
            </a:r>
            <a:endParaRPr lang="en-US" sz="1000" b="1">
              <a:solidFill>
                <a:srgbClr val="003366"/>
              </a:solidFill>
            </a:endParaRPr>
          </a:p>
        </p:txBody>
      </p:sp>
      <p:sp>
        <p:nvSpPr>
          <p:cNvPr id="25655" name="AutoShape 55"/>
          <p:cNvSpPr>
            <a:spLocks noChangeArrowheads="1"/>
          </p:cNvSpPr>
          <p:nvPr/>
        </p:nvSpPr>
        <p:spPr bwMode="auto">
          <a:xfrm>
            <a:off x="6654800" y="4662487"/>
            <a:ext cx="1706563" cy="671513"/>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56" name="Text Box 56"/>
          <p:cNvSpPr txBox="1">
            <a:spLocks noChangeArrowheads="1"/>
          </p:cNvSpPr>
          <p:nvPr/>
        </p:nvSpPr>
        <p:spPr bwMode="auto">
          <a:xfrm>
            <a:off x="6629400" y="4887912"/>
            <a:ext cx="1820863" cy="244475"/>
          </a:xfrm>
          <a:prstGeom prst="rect">
            <a:avLst/>
          </a:prstGeom>
          <a:noFill/>
          <a:ln w="9525">
            <a:noFill/>
            <a:miter lim="800000"/>
            <a:headEnd/>
            <a:tailEnd/>
          </a:ln>
          <a:effectLst/>
        </p:spPr>
        <p:txBody>
          <a:bodyPr>
            <a:spAutoFit/>
          </a:bodyPr>
          <a:lstStyle/>
          <a:p>
            <a:pPr algn="ctr"/>
            <a:r>
              <a:rPr lang="en-US" sz="1000" b="1"/>
              <a:t>Knowledge Transfer</a:t>
            </a:r>
            <a:endParaRPr lang="en-US" sz="1000" b="1">
              <a:solidFill>
                <a:srgbClr val="003366"/>
              </a:solidFill>
            </a:endParaRPr>
          </a:p>
        </p:txBody>
      </p:sp>
      <p:sp>
        <p:nvSpPr>
          <p:cNvPr id="25661" name="AutoShape 61"/>
          <p:cNvSpPr>
            <a:spLocks noChangeArrowheads="1"/>
          </p:cNvSpPr>
          <p:nvPr/>
        </p:nvSpPr>
        <p:spPr bwMode="auto">
          <a:xfrm>
            <a:off x="4695825" y="4660900"/>
            <a:ext cx="1706563" cy="671512"/>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25662" name="Text Box 62"/>
          <p:cNvSpPr txBox="1">
            <a:spLocks noChangeArrowheads="1"/>
          </p:cNvSpPr>
          <p:nvPr/>
        </p:nvSpPr>
        <p:spPr bwMode="auto">
          <a:xfrm>
            <a:off x="4648200" y="4887912"/>
            <a:ext cx="1808163" cy="244475"/>
          </a:xfrm>
          <a:prstGeom prst="rect">
            <a:avLst/>
          </a:prstGeom>
          <a:noFill/>
          <a:ln w="9525">
            <a:noFill/>
            <a:miter lim="800000"/>
            <a:headEnd/>
            <a:tailEnd/>
          </a:ln>
          <a:effectLst/>
        </p:spPr>
        <p:txBody>
          <a:bodyPr>
            <a:spAutoFit/>
          </a:bodyPr>
          <a:lstStyle/>
          <a:p>
            <a:pPr algn="ctr"/>
            <a:r>
              <a:rPr lang="en-US" sz="1000" b="1"/>
              <a:t>Diversity and Outreach</a:t>
            </a:r>
            <a:endParaRPr lang="en-US" sz="1000" b="1">
              <a:solidFill>
                <a:srgbClr val="003366"/>
              </a:solidFill>
            </a:endParaRPr>
          </a:p>
        </p:txBody>
      </p:sp>
      <p:sp>
        <p:nvSpPr>
          <p:cNvPr id="25663" name="AutoShape 63"/>
          <p:cNvSpPr>
            <a:spLocks noChangeArrowheads="1"/>
          </p:cNvSpPr>
          <p:nvPr/>
        </p:nvSpPr>
        <p:spPr bwMode="auto">
          <a:xfrm>
            <a:off x="5410200" y="42783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64" name="AutoShape 64"/>
          <p:cNvSpPr>
            <a:spLocks noChangeArrowheads="1"/>
          </p:cNvSpPr>
          <p:nvPr/>
        </p:nvSpPr>
        <p:spPr bwMode="auto">
          <a:xfrm>
            <a:off x="7391400" y="42783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65" name="AutoShape 65"/>
          <p:cNvSpPr>
            <a:spLocks noChangeArrowheads="1"/>
          </p:cNvSpPr>
          <p:nvPr/>
        </p:nvSpPr>
        <p:spPr bwMode="auto">
          <a:xfrm>
            <a:off x="3352800" y="42783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66" name="AutoShape 66"/>
          <p:cNvSpPr>
            <a:spLocks noChangeArrowheads="1"/>
          </p:cNvSpPr>
          <p:nvPr/>
        </p:nvSpPr>
        <p:spPr bwMode="auto">
          <a:xfrm>
            <a:off x="1295400" y="42783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68" name="AutoShape 68"/>
          <p:cNvSpPr>
            <a:spLocks noChangeArrowheads="1"/>
          </p:cNvSpPr>
          <p:nvPr/>
        </p:nvSpPr>
        <p:spPr bwMode="auto">
          <a:xfrm>
            <a:off x="4572000" y="3592512"/>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25673" name="AutoShape 73"/>
          <p:cNvSpPr>
            <a:spLocks noChangeArrowheads="1"/>
          </p:cNvSpPr>
          <p:nvPr/>
        </p:nvSpPr>
        <p:spPr bwMode="auto">
          <a:xfrm>
            <a:off x="4572000" y="2133600"/>
            <a:ext cx="304800" cy="361950"/>
          </a:xfrm>
          <a:prstGeom prst="upDownArrow">
            <a:avLst>
              <a:gd name="adj1" fmla="val 49231"/>
              <a:gd name="adj2" fmla="val 37461"/>
            </a:avLst>
          </a:prstGeom>
          <a:gradFill rotWithShape="1">
            <a:gsLst>
              <a:gs pos="0">
                <a:srgbClr val="51C822"/>
              </a:gs>
              <a:gs pos="100000">
                <a:srgbClr val="288468"/>
              </a:gs>
            </a:gsLst>
            <a:lin ang="5400000" scaled="1"/>
          </a:gradFill>
          <a:ln w="9525">
            <a:solidFill>
              <a:schemeClr val="hlink"/>
            </a:solidFill>
            <a:miter lim="800000"/>
            <a:headEnd/>
            <a:tailEnd/>
          </a:ln>
          <a:effectLst/>
        </p:spPr>
        <p:txBody>
          <a:bodyPr vert="eaVert" wrap="none" anchor="ctr"/>
          <a:lstStyle/>
          <a:p>
            <a:endParaRPr lang="en-US"/>
          </a:p>
        </p:txBody>
      </p:sp>
      <p:sp>
        <p:nvSpPr>
          <p:cNvPr id="36" name="AutoShape 68"/>
          <p:cNvSpPr>
            <a:spLocks noChangeArrowheads="1"/>
          </p:cNvSpPr>
          <p:nvPr/>
        </p:nvSpPr>
        <p:spPr bwMode="auto">
          <a:xfrm>
            <a:off x="1905000" y="3581400"/>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grpSp>
        <p:nvGrpSpPr>
          <p:cNvPr id="6" name="Group 71"/>
          <p:cNvGrpSpPr>
            <a:grpSpLocks/>
          </p:cNvGrpSpPr>
          <p:nvPr/>
        </p:nvGrpSpPr>
        <p:grpSpPr bwMode="auto">
          <a:xfrm>
            <a:off x="6477000" y="3124200"/>
            <a:ext cx="1914525" cy="476250"/>
            <a:chOff x="4128" y="2112"/>
            <a:chExt cx="1206" cy="300"/>
          </a:xfrm>
        </p:grpSpPr>
        <p:sp>
          <p:nvSpPr>
            <p:cNvPr id="38" name="AutoShape 18"/>
            <p:cNvSpPr>
              <a:spLocks noChangeArrowheads="1"/>
            </p:cNvSpPr>
            <p:nvPr/>
          </p:nvSpPr>
          <p:spPr bwMode="auto">
            <a:xfrm>
              <a:off x="4128" y="2112"/>
              <a:ext cx="1206" cy="280"/>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39" name="Text Box 19"/>
            <p:cNvSpPr txBox="1">
              <a:spLocks noChangeArrowheads="1"/>
            </p:cNvSpPr>
            <p:nvPr/>
          </p:nvSpPr>
          <p:spPr bwMode="auto">
            <a:xfrm>
              <a:off x="4128" y="2160"/>
              <a:ext cx="1182" cy="252"/>
            </a:xfrm>
            <a:prstGeom prst="rect">
              <a:avLst/>
            </a:prstGeom>
            <a:noFill/>
            <a:ln w="9525">
              <a:noFill/>
              <a:miter lim="800000"/>
              <a:headEnd/>
              <a:tailEnd/>
            </a:ln>
            <a:effectLst/>
          </p:spPr>
          <p:txBody>
            <a:bodyPr>
              <a:spAutoFit/>
            </a:bodyPr>
            <a:lstStyle/>
            <a:p>
              <a:pPr algn="ctr"/>
              <a:r>
                <a:rPr lang="en-US" sz="1000" b="1" dirty="0" smtClean="0"/>
                <a:t>Internal Management </a:t>
              </a:r>
            </a:p>
            <a:p>
              <a:pPr algn="ctr"/>
              <a:r>
                <a:rPr lang="en-US" sz="1000" b="1" dirty="0" smtClean="0"/>
                <a:t>Committee </a:t>
              </a:r>
              <a:endParaRPr lang="en-US" sz="1000" b="1" dirty="0"/>
            </a:p>
          </p:txBody>
        </p:sp>
      </p:grpSp>
      <p:sp>
        <p:nvSpPr>
          <p:cNvPr id="40" name="AutoShape 26"/>
          <p:cNvSpPr>
            <a:spLocks noChangeArrowheads="1"/>
          </p:cNvSpPr>
          <p:nvPr/>
        </p:nvSpPr>
        <p:spPr bwMode="auto">
          <a:xfrm rot="5400000" flipV="1">
            <a:off x="5970588" y="3074987"/>
            <a:ext cx="327025" cy="533400"/>
          </a:xfrm>
          <a:prstGeom prst="upDownArrow">
            <a:avLst>
              <a:gd name="adj1" fmla="val 50000"/>
              <a:gd name="adj2" fmla="val 32621"/>
            </a:avLst>
          </a:prstGeom>
          <a:gradFill rotWithShape="1">
            <a:gsLst>
              <a:gs pos="0">
                <a:srgbClr val="51C822"/>
              </a:gs>
              <a:gs pos="100000">
                <a:srgbClr val="288468"/>
              </a:gs>
            </a:gsLst>
            <a:lin ang="0" scaled="1"/>
          </a:gradFill>
          <a:ln w="9525">
            <a:solidFill>
              <a:schemeClr val="hlink"/>
            </a:solidFill>
            <a:miter lim="800000"/>
            <a:headEnd/>
            <a:tailEnd/>
          </a:ln>
          <a:effectLst/>
        </p:spPr>
        <p:txBody>
          <a:bodyPr vert="eaVert" wrap="none" anchor="ctr"/>
          <a:lstStyle/>
          <a:p>
            <a:endParaRPr lang="en-US"/>
          </a:p>
        </p:txBody>
      </p:sp>
      <p:sp>
        <p:nvSpPr>
          <p:cNvPr id="41" name="AutoShape 68"/>
          <p:cNvSpPr>
            <a:spLocks noChangeArrowheads="1"/>
          </p:cNvSpPr>
          <p:nvPr/>
        </p:nvSpPr>
        <p:spPr bwMode="auto">
          <a:xfrm>
            <a:off x="7162800" y="3657600"/>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42" name="Rectangle 34"/>
          <p:cNvSpPr>
            <a:spLocks noChangeArrowheads="1"/>
          </p:cNvSpPr>
          <p:nvPr/>
        </p:nvSpPr>
        <p:spPr bwMode="auto">
          <a:xfrm>
            <a:off x="228600" y="1143000"/>
            <a:ext cx="8458200" cy="5486400"/>
          </a:xfrm>
          <a:prstGeom prst="rect">
            <a:avLst/>
          </a:prstGeom>
          <a:solidFill>
            <a:srgbClr val="FFFFFF">
              <a:alpha val="89999"/>
            </a:srgbClr>
          </a:solidFill>
          <a:ln w="9525">
            <a:noFill/>
            <a:miter lim="800000"/>
            <a:headEnd/>
            <a:tailEnd/>
          </a:ln>
          <a:effectLst/>
        </p:spPr>
        <p:txBody>
          <a:bodyPr wrap="none" anchor="ctr"/>
          <a:lstStyle/>
          <a:p>
            <a:endParaRPr lang="en-US"/>
          </a:p>
        </p:txBody>
      </p:sp>
      <p:sp>
        <p:nvSpPr>
          <p:cNvPr id="43" name="Text Box 35"/>
          <p:cNvSpPr txBox="1">
            <a:spLocks noChangeArrowheads="1"/>
          </p:cNvSpPr>
          <p:nvPr/>
        </p:nvSpPr>
        <p:spPr bwMode="auto">
          <a:xfrm>
            <a:off x="838200" y="3429000"/>
            <a:ext cx="7467600" cy="925513"/>
          </a:xfrm>
          <a:prstGeom prst="rect">
            <a:avLst/>
          </a:prstGeom>
          <a:noFill/>
          <a:ln w="9525">
            <a:solidFill>
              <a:schemeClr val="tx1"/>
            </a:solidFill>
            <a:miter lim="800000"/>
            <a:headEnd/>
            <a:tailEnd/>
          </a:ln>
          <a:effectLst/>
        </p:spPr>
        <p:txBody>
          <a:bodyPr>
            <a:spAutoFit/>
          </a:bodyPr>
          <a:lstStyle/>
          <a:p>
            <a:pPr>
              <a:spcBef>
                <a:spcPct val="50000"/>
              </a:spcBef>
              <a:buFontTx/>
              <a:buChar char="•"/>
            </a:pPr>
            <a:r>
              <a:rPr lang="en-US" dirty="0"/>
              <a:t> </a:t>
            </a:r>
            <a:r>
              <a:rPr lang="en-US" b="1" dirty="0"/>
              <a:t>External Advisory Committee</a:t>
            </a:r>
            <a:r>
              <a:rPr lang="en-US" dirty="0"/>
              <a:t>: Annually reviews projects; provides high-level guidance on strategic issues; provides a channel for open dialogue with the wider </a:t>
            </a:r>
            <a:r>
              <a:rPr lang="en-US" dirty="0" smtClean="0"/>
              <a:t>community; </a:t>
            </a:r>
            <a:endParaRPr lang="en-US" dirty="0"/>
          </a:p>
        </p:txBody>
      </p:sp>
      <p:grpSp>
        <p:nvGrpSpPr>
          <p:cNvPr id="7" name="Group 39"/>
          <p:cNvGrpSpPr>
            <a:grpSpLocks/>
          </p:cNvGrpSpPr>
          <p:nvPr/>
        </p:nvGrpSpPr>
        <p:grpSpPr bwMode="auto">
          <a:xfrm>
            <a:off x="6477000" y="2514600"/>
            <a:ext cx="1914525" cy="444500"/>
            <a:chOff x="4128" y="2112"/>
            <a:chExt cx="1206" cy="280"/>
          </a:xfrm>
        </p:grpSpPr>
        <p:sp>
          <p:nvSpPr>
            <p:cNvPr id="45" name="AutoShape 40"/>
            <p:cNvSpPr>
              <a:spLocks noChangeArrowheads="1"/>
            </p:cNvSpPr>
            <p:nvPr/>
          </p:nvSpPr>
          <p:spPr bwMode="auto">
            <a:xfrm>
              <a:off x="4128" y="2112"/>
              <a:ext cx="1206" cy="280"/>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46" name="Text Box 41"/>
            <p:cNvSpPr txBox="1">
              <a:spLocks noChangeArrowheads="1"/>
            </p:cNvSpPr>
            <p:nvPr/>
          </p:nvSpPr>
          <p:spPr bwMode="auto">
            <a:xfrm>
              <a:off x="4128" y="2160"/>
              <a:ext cx="1182" cy="154"/>
            </a:xfrm>
            <a:prstGeom prst="rect">
              <a:avLst/>
            </a:prstGeom>
            <a:noFill/>
            <a:ln w="9525">
              <a:noFill/>
              <a:miter lim="800000"/>
              <a:headEnd/>
              <a:tailEnd/>
            </a:ln>
            <a:effectLst/>
          </p:spPr>
          <p:txBody>
            <a:bodyPr>
              <a:spAutoFit/>
            </a:bodyPr>
            <a:lstStyle/>
            <a:p>
              <a:pPr algn="ctr"/>
              <a:r>
                <a:rPr lang="en-US" sz="1000" b="1"/>
                <a:t>External Advisory Board</a:t>
              </a:r>
            </a:p>
          </p:txBody>
        </p:sp>
      </p:grpSp>
      <p:sp>
        <p:nvSpPr>
          <p:cNvPr id="25676" name="Title 1"/>
          <p:cNvSpPr>
            <a:spLocks/>
          </p:cNvSpPr>
          <p:nvPr/>
        </p:nvSpPr>
        <p:spPr bwMode="auto">
          <a:xfrm>
            <a:off x="457200" y="758285"/>
            <a:ext cx="8229600" cy="737410"/>
          </a:xfrm>
          <a:prstGeom prst="rect">
            <a:avLst/>
          </a:prstGeom>
          <a:noFill/>
          <a:ln w="9525">
            <a:noFill/>
            <a:miter lim="800000"/>
            <a:headEnd/>
            <a:tailEnd/>
          </a:ln>
        </p:spPr>
        <p:txBody>
          <a:bodyPr anchor="ctr"/>
          <a:lstStyle/>
          <a:p>
            <a:pPr algn="ctr"/>
            <a:r>
              <a:rPr lang="en-US" sz="3600" b="1">
                <a:solidFill>
                  <a:srgbClr val="008A3E"/>
                </a:solidFill>
                <a:effectLst>
                  <a:innerShdw blurRad="63500" dist="50800" dir="18900000">
                    <a:prstClr val="black">
                      <a:alpha val="50000"/>
                    </a:prstClr>
                  </a:innerShdw>
                </a:effectLst>
                <a:latin typeface="Continuum Medium" pitchFamily="2" charset="0"/>
                <a:ea typeface="+mj-ea"/>
                <a:cs typeface="Arial" pitchFamily="34" charset="0"/>
              </a:rPr>
              <a:t>Management Structure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11" y="3099095"/>
            <a:ext cx="7772400" cy="1362075"/>
          </a:xfrm>
        </p:spPr>
        <p:txBody>
          <a:bodyPr/>
          <a:lstStyle/>
          <a:p>
            <a:pPr algn="ctr"/>
            <a:r>
              <a:rPr lang="en-US" dirty="0" smtClean="0"/>
              <a:t>Detailed Management </a:t>
            </a:r>
            <a:br>
              <a:rPr lang="en-US" dirty="0" smtClean="0"/>
            </a:br>
            <a:r>
              <a:rPr lang="en-US" dirty="0" smtClean="0"/>
              <a:t>Components and operation</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p:nvPr>
        </p:nvSpPr>
        <p:spPr/>
        <p:txBody>
          <a:bodyPr/>
          <a:lstStyle/>
          <a:p>
            <a:r>
              <a:rPr lang="en-US" smtClean="0"/>
              <a:t>Executive Committee</a:t>
            </a:r>
          </a:p>
        </p:txBody>
      </p:sp>
      <p:sp>
        <p:nvSpPr>
          <p:cNvPr id="46083" name="Rectangle 3"/>
          <p:cNvSpPr>
            <a:spLocks noGrp="1"/>
          </p:cNvSpPr>
          <p:nvPr>
            <p:ph type="body" idx="1"/>
          </p:nvPr>
        </p:nvSpPr>
        <p:spPr>
          <a:xfrm>
            <a:off x="468351" y="1687551"/>
            <a:ext cx="8229600" cy="4968430"/>
          </a:xfrm>
        </p:spPr>
        <p:txBody>
          <a:bodyPr>
            <a:noAutofit/>
          </a:bodyPr>
          <a:lstStyle/>
          <a:p>
            <a:r>
              <a:rPr lang="en-US" sz="2000" b="1" dirty="0" smtClean="0"/>
              <a:t>Composition: </a:t>
            </a:r>
          </a:p>
          <a:p>
            <a:pPr lvl="1"/>
            <a:r>
              <a:rPr lang="en-US" sz="2000" dirty="0" smtClean="0"/>
              <a:t>Center leadership</a:t>
            </a:r>
          </a:p>
          <a:p>
            <a:pPr lvl="1">
              <a:spcAft>
                <a:spcPts val="1200"/>
              </a:spcAft>
            </a:pPr>
            <a:r>
              <a:rPr lang="en-US" sz="2000" dirty="0" smtClean="0"/>
              <a:t>Chair of the Executive Committee will </a:t>
            </a:r>
            <a:r>
              <a:rPr lang="en-US" sz="2000" u="sng" dirty="0" smtClean="0">
                <a:solidFill>
                  <a:srgbClr val="0070C0"/>
                </a:solidFill>
              </a:rPr>
              <a:t>not</a:t>
            </a:r>
            <a:r>
              <a:rPr lang="en-US" sz="2000" dirty="0" smtClean="0"/>
              <a:t> be the Director of the Center</a:t>
            </a:r>
            <a:r>
              <a:rPr lang="en-US" sz="2000" smtClean="0"/>
              <a:t>. </a:t>
            </a:r>
            <a:endParaRPr lang="en-US" sz="2000" dirty="0" smtClean="0"/>
          </a:p>
          <a:p>
            <a:r>
              <a:rPr lang="en-US" sz="2000" b="1" dirty="0" smtClean="0"/>
              <a:t>Coordination</a:t>
            </a:r>
          </a:p>
          <a:p>
            <a:pPr lvl="1"/>
            <a:r>
              <a:rPr lang="en-US" sz="2000" dirty="0" smtClean="0"/>
              <a:t>Monthly meetings conducted through telephone and/or video conference </a:t>
            </a:r>
          </a:p>
          <a:p>
            <a:pPr lvl="1"/>
            <a:r>
              <a:rPr lang="en-US" sz="2000" dirty="0" smtClean="0"/>
              <a:t>Senior personnel from projects  and  managing director will attend by invitation as needed. </a:t>
            </a:r>
          </a:p>
          <a:p>
            <a:pPr lvl="1"/>
            <a:r>
              <a:rPr lang="en-US" sz="2000" dirty="0" smtClean="0"/>
              <a:t>Meetings will manage new and ongoing projects; deal with issues that have arisen, and discuss possible future directions (fiscal and intellectual)</a:t>
            </a:r>
          </a:p>
          <a:p>
            <a:pPr lvl="1"/>
            <a:r>
              <a:rPr lang="en-US" sz="2000" dirty="0" smtClean="0"/>
              <a:t>Action items from meeting will be distributed within 24 hours.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p:cNvSpPr>
          <p:nvPr>
            <p:ph type="title"/>
          </p:nvPr>
        </p:nvSpPr>
        <p:spPr/>
        <p:txBody>
          <a:bodyPr/>
          <a:lstStyle/>
          <a:p>
            <a:r>
              <a:rPr lang="en-US" dirty="0" smtClean="0"/>
              <a:t>Project Management</a:t>
            </a:r>
          </a:p>
        </p:txBody>
      </p:sp>
      <p:sp>
        <p:nvSpPr>
          <p:cNvPr id="50179" name="Rectangle 3"/>
          <p:cNvSpPr>
            <a:spLocks noGrp="1"/>
          </p:cNvSpPr>
          <p:nvPr>
            <p:ph type="body" idx="1"/>
          </p:nvPr>
        </p:nvSpPr>
        <p:spPr>
          <a:xfrm>
            <a:off x="468351" y="1637418"/>
            <a:ext cx="8229600" cy="5295014"/>
          </a:xfrm>
        </p:spPr>
        <p:txBody>
          <a:bodyPr>
            <a:normAutofit lnSpcReduction="10000"/>
          </a:bodyPr>
          <a:lstStyle/>
          <a:p>
            <a:r>
              <a:rPr lang="en-US" sz="1800" dirty="0" smtClean="0"/>
              <a:t>Projects within the Center will be managed by the Executive Committee via application management, solicitation,  and assessment</a:t>
            </a:r>
          </a:p>
          <a:p>
            <a:pPr lvl="2"/>
            <a:endParaRPr lang="en-US" sz="1000" dirty="0" smtClean="0"/>
          </a:p>
          <a:p>
            <a:r>
              <a:rPr lang="en-US" sz="1800" dirty="0" smtClean="0"/>
              <a:t>Managing Applications:</a:t>
            </a:r>
          </a:p>
          <a:p>
            <a:pPr lvl="1"/>
            <a:r>
              <a:rPr lang="en-US" sz="1800" dirty="0" smtClean="0"/>
              <a:t>Track progress of each application</a:t>
            </a:r>
          </a:p>
          <a:p>
            <a:pPr lvl="1"/>
            <a:r>
              <a:rPr lang="en-US" sz="1800" dirty="0" smtClean="0"/>
              <a:t>Ensure progress on towards foundational aspects</a:t>
            </a:r>
          </a:p>
          <a:p>
            <a:pPr lvl="1"/>
            <a:r>
              <a:rPr lang="en-US" sz="1800" dirty="0" smtClean="0"/>
              <a:t>Terminate projects no longer relevant or demonstrating insufficient progress</a:t>
            </a:r>
          </a:p>
          <a:p>
            <a:pPr lvl="1"/>
            <a:r>
              <a:rPr lang="en-US" sz="1800" dirty="0" smtClean="0"/>
              <a:t>Evaluate the success of collaborative investigations. </a:t>
            </a:r>
          </a:p>
          <a:p>
            <a:pPr lvl="3"/>
            <a:endParaRPr lang="en-US" sz="1000" dirty="0" smtClean="0"/>
          </a:p>
          <a:p>
            <a:r>
              <a:rPr lang="en-US" sz="1800" dirty="0" smtClean="0"/>
              <a:t>Metrics for managing applications</a:t>
            </a:r>
          </a:p>
          <a:p>
            <a:pPr lvl="1"/>
            <a:r>
              <a:rPr lang="en-US" sz="1800" dirty="0" smtClean="0"/>
              <a:t>Publication of quality peer-reviewed papers, software tools, and infrastructure,  vis-à-vis information measures</a:t>
            </a:r>
          </a:p>
          <a:p>
            <a:pPr lvl="1"/>
            <a:r>
              <a:rPr lang="en-US" sz="1800" dirty="0" smtClean="0"/>
              <a:t>Collaborations between investigators exemplified by joint publications and grants</a:t>
            </a:r>
          </a:p>
          <a:p>
            <a:pPr lvl="1"/>
            <a:r>
              <a:rPr lang="en-US" sz="1800" dirty="0" smtClean="0"/>
              <a:t>Development of educational material that illustrate fundamental developments in the domain</a:t>
            </a:r>
          </a:p>
          <a:p>
            <a:pPr lvl="1"/>
            <a:r>
              <a:rPr lang="en-US" sz="1800" dirty="0" smtClean="0"/>
              <a:t>Assessment of progress reports by the peers within the Center</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Post-Shannon Challenges</a:t>
            </a:r>
            <a:endParaRPr lang="en-US" dirty="0"/>
          </a:p>
        </p:txBody>
      </p:sp>
      <p:sp>
        <p:nvSpPr>
          <p:cNvPr id="3" name="Content Placeholder 2"/>
          <p:cNvSpPr>
            <a:spLocks noGrp="1"/>
          </p:cNvSpPr>
          <p:nvPr>
            <p:ph idx="1"/>
          </p:nvPr>
        </p:nvSpPr>
        <p:spPr>
          <a:xfrm>
            <a:off x="457200" y="1713605"/>
            <a:ext cx="8452884" cy="4889213"/>
          </a:xfrm>
        </p:spPr>
        <p:txBody>
          <a:bodyPr>
            <a:noAutofit/>
          </a:bodyPr>
          <a:lstStyle/>
          <a:p>
            <a:pPr marL="0" indent="0">
              <a:buNone/>
            </a:pPr>
            <a:r>
              <a:rPr lang="en-US" sz="2400" dirty="0" smtClean="0"/>
              <a:t>Classical Information Theory needs revisiting to meet new challenges of today: applications in </a:t>
            </a:r>
            <a:r>
              <a:rPr lang="en-US" sz="2400" i="1" dirty="0" smtClean="0"/>
              <a:t>biology, modern communication, knowledge extraction, economics and physics</a:t>
            </a:r>
            <a:r>
              <a:rPr lang="en-US" sz="2400" dirty="0" smtClean="0"/>
              <a:t>, . . . .</a:t>
            </a:r>
          </a:p>
          <a:p>
            <a:pPr marL="0" indent="0">
              <a:buNone/>
            </a:pPr>
            <a:endParaRPr lang="en-US" sz="1200" dirty="0" smtClean="0"/>
          </a:p>
          <a:p>
            <a:pPr marL="0" indent="0">
              <a:buNone/>
            </a:pPr>
            <a:r>
              <a:rPr lang="en-US" sz="2400" dirty="0" smtClean="0"/>
              <a:t>We need to extend traditional formalisms for </a:t>
            </a:r>
            <a:r>
              <a:rPr lang="en-US" sz="2400" dirty="0" smtClean="0">
                <a:solidFill>
                  <a:schemeClr val="tx2"/>
                </a:solidFill>
              </a:rPr>
              <a:t>information </a:t>
            </a:r>
            <a:r>
              <a:rPr lang="en-US" sz="2400" dirty="0" smtClean="0"/>
              <a:t>to include:</a:t>
            </a:r>
          </a:p>
          <a:p>
            <a:pPr marL="0" indent="0">
              <a:spcAft>
                <a:spcPts val="600"/>
              </a:spcAft>
              <a:buNone/>
            </a:pPr>
            <a:r>
              <a:rPr lang="en-US" sz="2400" dirty="0" smtClean="0"/>
              <a:t>		</a:t>
            </a:r>
            <a:r>
              <a:rPr lang="en-US" sz="2400" dirty="0" smtClean="0">
                <a:solidFill>
                  <a:srgbClr val="0070C0"/>
                </a:solidFill>
              </a:rPr>
              <a:t>structure, time, space, and semantics,</a:t>
            </a:r>
          </a:p>
          <a:p>
            <a:pPr marL="0" indent="0">
              <a:buNone/>
            </a:pPr>
            <a:r>
              <a:rPr lang="en-US" sz="2400" smtClean="0"/>
              <a:t>and </a:t>
            </a:r>
            <a:r>
              <a:rPr lang="en-US" sz="2400" dirty="0" smtClean="0"/>
              <a:t>other aspects such as:</a:t>
            </a:r>
          </a:p>
          <a:p>
            <a:pPr marL="0" indent="0">
              <a:buNone/>
            </a:pPr>
            <a:r>
              <a:rPr lang="en-US" sz="2400" smtClean="0">
                <a:solidFill>
                  <a:srgbClr val="0070C0"/>
                </a:solidFill>
              </a:rPr>
              <a:t>dynamical </a:t>
            </a:r>
            <a:r>
              <a:rPr lang="en-US" sz="2400" dirty="0" smtClean="0">
                <a:solidFill>
                  <a:srgbClr val="0070C0"/>
                </a:solidFill>
              </a:rPr>
              <a:t>information, physical information, representation-invariant information, limited resources, complexity, and cooperation &amp; dependency.</a:t>
            </a:r>
            <a:endParaRPr lang="en-US" sz="2400" dirty="0">
              <a:solidFill>
                <a:srgbClr val="0070C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p:cNvSpPr>
          <p:nvPr>
            <p:ph type="title"/>
          </p:nvPr>
        </p:nvSpPr>
        <p:spPr/>
        <p:txBody>
          <a:bodyPr/>
          <a:lstStyle/>
          <a:p>
            <a:r>
              <a:rPr lang="en-US" smtClean="0"/>
              <a:t>Risk Assessment and Mitigation</a:t>
            </a:r>
          </a:p>
        </p:txBody>
      </p:sp>
      <p:sp>
        <p:nvSpPr>
          <p:cNvPr id="50179" name="Rectangle 3"/>
          <p:cNvSpPr>
            <a:spLocks noGrp="1"/>
          </p:cNvSpPr>
          <p:nvPr>
            <p:ph type="body" idx="1"/>
          </p:nvPr>
        </p:nvSpPr>
        <p:spPr>
          <a:xfrm>
            <a:off x="411130" y="1791594"/>
            <a:ext cx="8382000" cy="4525963"/>
          </a:xfrm>
        </p:spPr>
        <p:txBody>
          <a:bodyPr>
            <a:normAutofit lnSpcReduction="10000"/>
          </a:bodyPr>
          <a:lstStyle/>
          <a:p>
            <a:r>
              <a:rPr lang="en-US" sz="2200" dirty="0" smtClean="0"/>
              <a:t>Monthly meetings of executive committee will include dedicated discussion to risk assessment and mitigation </a:t>
            </a:r>
            <a:r>
              <a:rPr lang="en-US" sz="2200" dirty="0" err="1" smtClean="0"/>
              <a:t>strategys</a:t>
            </a:r>
            <a:endParaRPr lang="en-US" sz="2200" dirty="0" smtClean="0"/>
          </a:p>
          <a:p>
            <a:pPr lvl="1"/>
            <a:endParaRPr lang="en-US" sz="1800" dirty="0" smtClean="0"/>
          </a:p>
          <a:p>
            <a:r>
              <a:rPr lang="en-US" sz="2200" dirty="0" smtClean="0"/>
              <a:t>Risk will be assessed on project progress, synergistic development, thrusts coordination, outreach and diversity, and knowledge transfer</a:t>
            </a:r>
          </a:p>
          <a:p>
            <a:pPr lvl="1"/>
            <a:r>
              <a:rPr lang="en-US" sz="1800" dirty="0" smtClean="0"/>
              <a:t>Risk assessment will be based on concrete metrics</a:t>
            </a:r>
          </a:p>
          <a:p>
            <a:pPr lvl="1"/>
            <a:r>
              <a:rPr lang="en-US" sz="1800" dirty="0" smtClean="0"/>
              <a:t>Mitigation strategies for at-risk areas will be developed, implemented, and monitored</a:t>
            </a:r>
          </a:p>
          <a:p>
            <a:pPr lvl="1"/>
            <a:r>
              <a:rPr lang="en-US" sz="1800" dirty="0" smtClean="0"/>
              <a:t>An EC member will be assigned to any at-risk area, with responsibility for monitoring mitigation, reporting progress, and making recommendations</a:t>
            </a:r>
          </a:p>
          <a:p>
            <a:pPr lvl="2"/>
            <a:endParaRPr lang="en-US" sz="1400" dirty="0" smtClean="0"/>
          </a:p>
          <a:p>
            <a:r>
              <a:rPr lang="en-US" sz="2200" dirty="0" smtClean="0"/>
              <a:t>Quarterly meetings will be held jointly between the EC and the IMC to discuss risk on all aspects of the project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43000"/>
            <a:ext cx="8229600" cy="4525963"/>
          </a:xfrm>
        </p:spPr>
        <p:txBody>
          <a:bodyPr>
            <a:normAutofit/>
          </a:bodyPr>
          <a:lstStyle/>
          <a:p>
            <a:r>
              <a:rPr lang="en-US" sz="2000" dirty="0" smtClean="0"/>
              <a:t>Reports to the Managing Director</a:t>
            </a:r>
          </a:p>
          <a:p>
            <a:r>
              <a:rPr lang="en-US" sz="2000" dirty="0" smtClean="0"/>
              <a:t>Monitors internal progress and communication across the Center</a:t>
            </a:r>
          </a:p>
          <a:p>
            <a:r>
              <a:rPr lang="en-US" sz="2000" dirty="0" smtClean="0"/>
              <a:t>Committee mission:</a:t>
            </a:r>
          </a:p>
          <a:p>
            <a:pPr lvl="1"/>
            <a:r>
              <a:rPr lang="en-US" sz="1600" dirty="0" smtClean="0"/>
              <a:t>Resolve day-to-day issues of the center without engaging executive committee</a:t>
            </a:r>
          </a:p>
          <a:p>
            <a:pPr lvl="1"/>
            <a:r>
              <a:rPr lang="en-US" sz="1600" dirty="0" smtClean="0"/>
              <a:t>Raise issues that are of concern among projects, and to the user community</a:t>
            </a:r>
          </a:p>
          <a:p>
            <a:pPr lvl="1"/>
            <a:r>
              <a:rPr lang="en-US" sz="1600" dirty="0" smtClean="0"/>
              <a:t>Provides a forum for coordinating the many ongoing efforts, thus minimizing redundancy, and sharing success strategies</a:t>
            </a:r>
          </a:p>
          <a:p>
            <a:pPr lvl="1"/>
            <a:r>
              <a:rPr lang="en-US" sz="1600" dirty="0" smtClean="0"/>
              <a:t>Informs Technical Director, Executive, and Advisory Committees of larger issues that may prove problematic to the success of the project. </a:t>
            </a:r>
          </a:p>
          <a:p>
            <a:endParaRPr lang="en-US" sz="2000" dirty="0" smtClean="0"/>
          </a:p>
          <a:p>
            <a:endParaRPr lang="en-US" sz="2000" dirty="0" smtClean="0"/>
          </a:p>
          <a:p>
            <a:endParaRPr lang="en-US" sz="2000" dirty="0"/>
          </a:p>
        </p:txBody>
      </p:sp>
      <p:sp>
        <p:nvSpPr>
          <p:cNvPr id="1027" name="AutoShape 3"/>
          <p:cNvSpPr>
            <a:spLocks noChangeAspect="1" noChangeArrowheads="1"/>
          </p:cNvSpPr>
          <p:nvPr/>
        </p:nvSpPr>
        <p:spPr bwMode="auto">
          <a:xfrm>
            <a:off x="1828800" y="4038600"/>
            <a:ext cx="5765800" cy="34594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a:p>
        </p:txBody>
      </p:sp>
      <p:grpSp>
        <p:nvGrpSpPr>
          <p:cNvPr id="4" name="Group 47"/>
          <p:cNvGrpSpPr/>
          <p:nvPr/>
        </p:nvGrpSpPr>
        <p:grpSpPr>
          <a:xfrm>
            <a:off x="1676400" y="4038599"/>
            <a:ext cx="5765800" cy="2615184"/>
            <a:chOff x="344369" y="4007355"/>
            <a:chExt cx="5765800" cy="2850645"/>
          </a:xfrm>
        </p:grpSpPr>
        <p:sp>
          <p:nvSpPr>
            <p:cNvPr id="1028" name="Rectangle 4"/>
            <p:cNvSpPr>
              <a:spLocks noChangeArrowheads="1"/>
            </p:cNvSpPr>
            <p:nvPr/>
          </p:nvSpPr>
          <p:spPr bwMode="auto">
            <a:xfrm>
              <a:off x="344369" y="5159710"/>
              <a:ext cx="725967" cy="450781"/>
            </a:xfrm>
            <a:prstGeom prst="rect">
              <a:avLst/>
            </a:prstGeom>
            <a:solidFill>
              <a:srgbClr val="EAEAEA"/>
            </a:solidFill>
            <a:ln w="9525" algn="ctr">
              <a:solidFill>
                <a:srgbClr val="000000"/>
              </a:solidFill>
              <a:miter lim="800000"/>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smtClean="0">
                  <a:ln>
                    <a:noFill/>
                  </a:ln>
                  <a:solidFill>
                    <a:srgbClr val="000000"/>
                  </a:solidFill>
                  <a:effectLst>
                    <a:outerShdw blurRad="38100" dist="38100" dir="2700000" algn="tl">
                      <a:srgbClr val="FFFFFF"/>
                    </a:outerShdw>
                  </a:effectLst>
                  <a:latin typeface="Arial" pitchFamily="34" charset="0"/>
                  <a:cs typeface="Arial" pitchFamily="34" charset="0"/>
                </a:rPr>
                <a:t>Research</a:t>
              </a:r>
              <a:endParaRPr kumimoji="0" lang="en-US" sz="1400" b="0" i="0" u="none" strike="noStrike" cap="none" normalizeH="0" baseline="0" smtClean="0">
                <a:ln>
                  <a:noFill/>
                </a:ln>
                <a:solidFill>
                  <a:schemeClr val="tx1"/>
                </a:solidFill>
                <a:effectLst/>
                <a:latin typeface="Arial" pitchFamily="34" charset="0"/>
                <a:cs typeface="Arial" pitchFamily="34" charset="0"/>
              </a:endParaRPr>
            </a:p>
          </p:txBody>
        </p:sp>
        <p:sp>
          <p:nvSpPr>
            <p:cNvPr id="1029" name="Rectangle 5"/>
            <p:cNvSpPr>
              <a:spLocks noChangeArrowheads="1"/>
            </p:cNvSpPr>
            <p:nvPr/>
          </p:nvSpPr>
          <p:spPr bwMode="auto">
            <a:xfrm>
              <a:off x="3054807" y="4120695"/>
              <a:ext cx="753223" cy="451305"/>
            </a:xfrm>
            <a:prstGeom prst="rect">
              <a:avLst/>
            </a:prstGeom>
            <a:solidFill>
              <a:srgbClr val="EAEAEA"/>
            </a:solidFill>
            <a:ln w="9525" algn="ctr">
              <a:solidFill>
                <a:srgbClr val="000000"/>
              </a:solidFill>
              <a:miter lim="800000"/>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25000"/>
                </a:lnSpc>
                <a:spcBef>
                  <a:spcPct val="0"/>
                </a:spcBef>
                <a:spcAft>
                  <a:spcPts val="1000"/>
                </a:spcAft>
                <a:buClrTx/>
                <a:buSzTx/>
                <a:buFontTx/>
                <a:buNone/>
                <a:tabLst/>
              </a:pPr>
              <a:r>
                <a:rPr lang="en-US" sz="1000" b="1" dirty="0" smtClean="0">
                  <a:solidFill>
                    <a:srgbClr val="000000"/>
                  </a:solidFill>
                  <a:effectLst>
                    <a:outerShdw blurRad="38100" dist="38100" dir="2700000" algn="tl">
                      <a:srgbClr val="FFFFFF"/>
                    </a:outerShdw>
                  </a:effectLst>
                  <a:latin typeface="Arial" pitchFamily="34" charset="0"/>
                  <a:cs typeface="Arial" pitchFamily="34" charset="0"/>
                </a:rPr>
                <a:t>Managing</a:t>
              </a:r>
              <a:endParaRPr kumimoji="0" lang="en-US" sz="1000" b="1" i="0" u="none" strike="noStrike" cap="none" normalizeH="0" baseline="0" dirty="0" smtClean="0">
                <a:ln>
                  <a:noFill/>
                </a:ln>
                <a:solidFill>
                  <a:srgbClr val="000000"/>
                </a:solidFill>
                <a:effectLst>
                  <a:outerShdw blurRad="38100" dist="38100" dir="2700000" algn="tl">
                    <a:srgbClr val="FFFFFF"/>
                  </a:outerShdw>
                </a:effectLst>
                <a:latin typeface="Arial" pitchFamily="34" charset="0"/>
                <a:cs typeface="Arial" pitchFamily="34" charset="0"/>
              </a:endParaRPr>
            </a:p>
            <a:p>
              <a:pPr marL="0" marR="0" lvl="0" indent="0" algn="ctr" defTabSz="914400" rtl="0" eaLnBrk="1" fontAlgn="base" latinLnBrk="0" hangingPunct="1">
                <a:lnSpc>
                  <a:spcPct val="25000"/>
                </a:lnSpc>
                <a:spcBef>
                  <a:spcPct val="0"/>
                </a:spcBef>
                <a:spcAft>
                  <a:spcPts val="1000"/>
                </a:spcAft>
                <a:buClrTx/>
                <a:buSzTx/>
                <a:buFontTx/>
                <a:buNone/>
                <a:tabLst/>
              </a:pPr>
              <a:r>
                <a:rPr kumimoji="0" lang="en-US" sz="1000" b="1" i="0" u="none" strike="noStrike" cap="none" normalizeH="0" baseline="0" dirty="0" smtClean="0">
                  <a:ln>
                    <a:noFill/>
                  </a:ln>
                  <a:solidFill>
                    <a:srgbClr val="000000"/>
                  </a:solidFill>
                  <a:effectLst>
                    <a:outerShdw blurRad="38100" dist="38100" dir="2700000" algn="tl">
                      <a:srgbClr val="FFFFFF"/>
                    </a:outerShdw>
                  </a:effectLst>
                  <a:latin typeface="Arial" pitchFamily="34" charset="0"/>
                  <a:cs typeface="Arial" pitchFamily="34" charset="0"/>
                </a:rPr>
                <a:t>Director</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1" name="Rectangle 7"/>
            <p:cNvSpPr>
              <a:spLocks noChangeArrowheads="1"/>
            </p:cNvSpPr>
            <p:nvPr/>
          </p:nvSpPr>
          <p:spPr bwMode="auto">
            <a:xfrm>
              <a:off x="1828800" y="4007355"/>
              <a:ext cx="941922" cy="586257"/>
            </a:xfrm>
            <a:prstGeom prst="rect">
              <a:avLst/>
            </a:prstGeom>
            <a:solidFill>
              <a:srgbClr val="EAEAEA"/>
            </a:solidFill>
            <a:ln w="9525" algn="ctr">
              <a:solidFill>
                <a:srgbClr val="000000"/>
              </a:solidFill>
              <a:miter lim="800000"/>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20000"/>
                </a:lnSpc>
                <a:spcBef>
                  <a:spcPct val="0"/>
                </a:spcBef>
                <a:spcAft>
                  <a:spcPts val="1000"/>
                </a:spcAft>
                <a:buClrTx/>
                <a:buSzTx/>
                <a:buFontTx/>
                <a:buNone/>
                <a:tabLst/>
              </a:pPr>
              <a:r>
                <a:rPr lang="en-US" sz="1000" b="1" dirty="0" smtClean="0">
                  <a:solidFill>
                    <a:srgbClr val="000000"/>
                  </a:solidFill>
                  <a:effectLst>
                    <a:outerShdw blurRad="38100" dist="38100" dir="2700000" algn="tl">
                      <a:srgbClr val="FFFFFF"/>
                    </a:outerShdw>
                  </a:effectLst>
                  <a:latin typeface="Arial" pitchFamily="34" charset="0"/>
                  <a:cs typeface="Arial" pitchFamily="34" charset="0"/>
                </a:rPr>
                <a:t>Internal </a:t>
              </a:r>
            </a:p>
            <a:p>
              <a:pPr marL="0" marR="0" lvl="0" indent="0" algn="ctr" defTabSz="914400" rtl="0" eaLnBrk="1" fontAlgn="base" latinLnBrk="0" hangingPunct="1">
                <a:lnSpc>
                  <a:spcPct val="20000"/>
                </a:lnSpc>
                <a:spcBef>
                  <a:spcPct val="0"/>
                </a:spcBef>
                <a:spcAft>
                  <a:spcPts val="1000"/>
                </a:spcAft>
                <a:buClrTx/>
                <a:buSzTx/>
                <a:buFontTx/>
                <a:buNone/>
                <a:tabLst/>
              </a:pPr>
              <a:r>
                <a:rPr kumimoji="0" lang="en-US" sz="1000" b="1" i="0" u="none" strike="noStrike" cap="none" normalizeH="0" baseline="0" dirty="0" smtClean="0">
                  <a:ln>
                    <a:noFill/>
                  </a:ln>
                  <a:solidFill>
                    <a:srgbClr val="000000"/>
                  </a:solidFill>
                  <a:effectLst>
                    <a:outerShdw blurRad="38100" dist="38100" dir="2700000" algn="tl">
                      <a:srgbClr val="FFFFFF"/>
                    </a:outerShdw>
                  </a:effectLst>
                  <a:latin typeface="Arial" pitchFamily="34" charset="0"/>
                  <a:cs typeface="Arial" pitchFamily="34" charset="0"/>
                </a:rPr>
                <a:t>Management</a:t>
              </a:r>
            </a:p>
            <a:p>
              <a:pPr marL="0" marR="0" lvl="0" indent="0" algn="ctr" defTabSz="914400" rtl="0" eaLnBrk="1" fontAlgn="base" latinLnBrk="0" hangingPunct="1">
                <a:lnSpc>
                  <a:spcPct val="20000"/>
                </a:lnSpc>
                <a:spcBef>
                  <a:spcPct val="0"/>
                </a:spcBef>
                <a:spcAft>
                  <a:spcPts val="1000"/>
                </a:spcAft>
                <a:buClrTx/>
                <a:buSzTx/>
                <a:buFontTx/>
                <a:buNone/>
                <a:tabLst/>
              </a:pPr>
              <a:r>
                <a:rPr kumimoji="0" lang="en-US" sz="1000" b="1" i="0" u="none" strike="noStrike" cap="none" normalizeH="0" baseline="0" dirty="0" smtClean="0">
                  <a:ln>
                    <a:noFill/>
                  </a:ln>
                  <a:solidFill>
                    <a:srgbClr val="000000"/>
                  </a:solidFill>
                  <a:effectLst>
                    <a:outerShdw blurRad="38100" dist="38100" dir="2700000" algn="tl">
                      <a:srgbClr val="FFFFFF"/>
                    </a:outerShdw>
                  </a:effectLst>
                  <a:latin typeface="Arial" pitchFamily="34" charset="0"/>
                  <a:cs typeface="Arial" pitchFamily="34" charset="0"/>
                </a:rPr>
                <a:t>Committee</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2" name="Rectangle 8"/>
            <p:cNvSpPr>
              <a:spLocks noChangeArrowheads="1"/>
            </p:cNvSpPr>
            <p:nvPr/>
          </p:nvSpPr>
          <p:spPr bwMode="auto">
            <a:xfrm>
              <a:off x="5292474" y="5159710"/>
              <a:ext cx="712863" cy="450781"/>
            </a:xfrm>
            <a:prstGeom prst="rect">
              <a:avLst/>
            </a:prstGeom>
            <a:solidFill>
              <a:srgbClr val="EAEAEA"/>
            </a:solidFill>
            <a:ln w="9525" algn="ctr">
              <a:solidFill>
                <a:srgbClr val="000000"/>
              </a:solidFill>
              <a:miter lim="800000"/>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smtClean="0">
                  <a:ln>
                    <a:noFill/>
                  </a:ln>
                  <a:solidFill>
                    <a:srgbClr val="000000"/>
                  </a:solidFill>
                  <a:effectLst>
                    <a:outerShdw blurRad="38100" dist="38100" dir="2700000" algn="tl">
                      <a:srgbClr val="FFFFFF"/>
                    </a:outerShdw>
                  </a:effectLst>
                  <a:latin typeface="Arial" pitchFamily="34" charset="0"/>
                  <a:cs typeface="Arial" pitchFamily="34" charset="0"/>
                </a:rPr>
                <a:t>Outreach</a:t>
              </a:r>
              <a:endParaRPr kumimoji="0" lang="en-US" sz="1400" b="0" i="0" u="none" strike="noStrike" cap="none" normalizeH="0" baseline="0" smtClean="0">
                <a:ln>
                  <a:noFill/>
                </a:ln>
                <a:solidFill>
                  <a:schemeClr val="tx1"/>
                </a:solidFill>
                <a:effectLst/>
                <a:latin typeface="Arial" pitchFamily="34" charset="0"/>
                <a:cs typeface="Arial" pitchFamily="34" charset="0"/>
              </a:endParaRPr>
            </a:p>
          </p:txBody>
        </p:sp>
        <p:sp>
          <p:nvSpPr>
            <p:cNvPr id="1033" name="Rectangle 9"/>
            <p:cNvSpPr>
              <a:spLocks noChangeArrowheads="1"/>
            </p:cNvSpPr>
            <p:nvPr/>
          </p:nvSpPr>
          <p:spPr bwMode="auto">
            <a:xfrm>
              <a:off x="3342585" y="5159710"/>
              <a:ext cx="1018974" cy="450781"/>
            </a:xfrm>
            <a:prstGeom prst="rect">
              <a:avLst/>
            </a:prstGeom>
            <a:solidFill>
              <a:srgbClr val="EAEAEA"/>
            </a:solidFill>
            <a:ln w="9525" algn="ctr">
              <a:solidFill>
                <a:srgbClr val="000000"/>
              </a:solidFill>
              <a:miter lim="800000"/>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smtClean="0">
                  <a:ln>
                    <a:noFill/>
                  </a:ln>
                  <a:solidFill>
                    <a:srgbClr val="000000"/>
                  </a:solidFill>
                  <a:effectLst>
                    <a:outerShdw blurRad="38100" dist="38100" dir="2700000" algn="tl">
                      <a:srgbClr val="FFFFFF"/>
                    </a:outerShdw>
                  </a:effectLst>
                  <a:latin typeface="Arial" pitchFamily="34" charset="0"/>
                  <a:cs typeface="Arial" pitchFamily="34" charset="0"/>
                </a:rPr>
                <a:t>Dissemination</a:t>
              </a:r>
              <a:endParaRPr kumimoji="0" lang="en-US" sz="1400" b="0" i="0" u="none" strike="noStrike" cap="none" normalizeH="0" baseline="0" smtClean="0">
                <a:ln>
                  <a:noFill/>
                </a:ln>
                <a:solidFill>
                  <a:schemeClr val="tx1"/>
                </a:solidFill>
                <a:effectLst/>
                <a:latin typeface="Arial" pitchFamily="34" charset="0"/>
                <a:cs typeface="Arial" pitchFamily="34" charset="0"/>
              </a:endParaRPr>
            </a:p>
          </p:txBody>
        </p:sp>
        <p:sp>
          <p:nvSpPr>
            <p:cNvPr id="1034" name="Rectangle 10"/>
            <p:cNvSpPr>
              <a:spLocks noChangeArrowheads="1"/>
            </p:cNvSpPr>
            <p:nvPr/>
          </p:nvSpPr>
          <p:spPr bwMode="auto">
            <a:xfrm>
              <a:off x="4394581" y="5169145"/>
              <a:ext cx="767376" cy="450781"/>
            </a:xfrm>
            <a:prstGeom prst="rect">
              <a:avLst/>
            </a:prstGeom>
            <a:solidFill>
              <a:srgbClr val="EAEAEA"/>
            </a:solidFill>
            <a:ln w="9525" algn="ctr">
              <a:solidFill>
                <a:srgbClr val="000000"/>
              </a:solidFill>
              <a:miter lim="800000"/>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smtClean="0">
                  <a:ln>
                    <a:noFill/>
                  </a:ln>
                  <a:solidFill>
                    <a:srgbClr val="000000"/>
                  </a:solidFill>
                  <a:effectLst>
                    <a:outerShdw blurRad="38100" dist="38100" dir="2700000" algn="tl">
                      <a:srgbClr val="FFFFFF"/>
                    </a:outerShdw>
                  </a:effectLst>
                  <a:latin typeface="Arial" pitchFamily="34" charset="0"/>
                  <a:cs typeface="Arial" pitchFamily="34" charset="0"/>
                </a:rPr>
                <a:t>Education</a:t>
              </a:r>
              <a:endParaRPr kumimoji="0" lang="en-US" sz="1400" b="0" i="0" u="none" strike="noStrike" cap="none" normalizeH="0" baseline="0" smtClean="0">
                <a:ln>
                  <a:noFill/>
                </a:ln>
                <a:solidFill>
                  <a:schemeClr val="tx1"/>
                </a:solidFill>
                <a:effectLst/>
                <a:latin typeface="Arial" pitchFamily="34" charset="0"/>
                <a:cs typeface="Arial" pitchFamily="34" charset="0"/>
              </a:endParaRPr>
            </a:p>
          </p:txBody>
        </p:sp>
        <p:sp>
          <p:nvSpPr>
            <p:cNvPr id="1035" name="Rectangle 11"/>
            <p:cNvSpPr>
              <a:spLocks noChangeArrowheads="1"/>
            </p:cNvSpPr>
            <p:nvPr/>
          </p:nvSpPr>
          <p:spPr bwMode="auto">
            <a:xfrm>
              <a:off x="2143299" y="5159710"/>
              <a:ext cx="1151063" cy="450781"/>
            </a:xfrm>
            <a:prstGeom prst="rect">
              <a:avLst/>
            </a:prstGeom>
            <a:solidFill>
              <a:srgbClr val="EAEAEA"/>
            </a:solidFill>
            <a:ln w="9525" algn="ctr">
              <a:solidFill>
                <a:srgbClr val="000000"/>
              </a:solid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smtClean="0">
                  <a:ln>
                    <a:noFill/>
                  </a:ln>
                  <a:solidFill>
                    <a:srgbClr val="000000"/>
                  </a:solidFill>
                  <a:effectLst>
                    <a:outerShdw blurRad="38100" dist="38100" dir="2700000" algn="tl">
                      <a:srgbClr val="FFFFFF"/>
                    </a:outerShdw>
                  </a:effectLst>
                  <a:latin typeface="Arial" pitchFamily="34" charset="0"/>
                  <a:cs typeface="Arial" pitchFamily="34" charset="0"/>
                </a:rPr>
                <a:t>Implementation</a:t>
              </a:r>
              <a:endParaRPr kumimoji="0" lang="en-US" sz="1400" b="0" i="0" u="none" strike="noStrike" cap="none" normalizeH="0" baseline="0" smtClean="0">
                <a:ln>
                  <a:noFill/>
                </a:ln>
                <a:solidFill>
                  <a:schemeClr val="tx1"/>
                </a:solidFill>
                <a:effectLst/>
                <a:latin typeface="Arial" pitchFamily="34" charset="0"/>
                <a:cs typeface="Arial" pitchFamily="34" charset="0"/>
              </a:endParaRPr>
            </a:p>
          </p:txBody>
        </p:sp>
        <p:sp>
          <p:nvSpPr>
            <p:cNvPr id="1036" name="Rectangle 12"/>
            <p:cNvSpPr>
              <a:spLocks noChangeArrowheads="1"/>
            </p:cNvSpPr>
            <p:nvPr/>
          </p:nvSpPr>
          <p:spPr bwMode="auto">
            <a:xfrm>
              <a:off x="1136904" y="5159710"/>
              <a:ext cx="914141" cy="450781"/>
            </a:xfrm>
            <a:prstGeom prst="rect">
              <a:avLst/>
            </a:prstGeom>
            <a:solidFill>
              <a:srgbClr val="EAEAEA"/>
            </a:solidFill>
            <a:ln w="9525" algn="ctr">
              <a:solidFill>
                <a:srgbClr val="000000"/>
              </a:solidFill>
              <a:miter lim="800000"/>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smtClean="0">
                  <a:ln>
                    <a:noFill/>
                  </a:ln>
                  <a:solidFill>
                    <a:srgbClr val="000000"/>
                  </a:solidFill>
                  <a:effectLst>
                    <a:outerShdw blurRad="38100" dist="38100" dir="2700000" algn="tl">
                      <a:srgbClr val="FFFFFF"/>
                    </a:outerShdw>
                  </a:effectLst>
                  <a:latin typeface="Arial" pitchFamily="34" charset="0"/>
                  <a:cs typeface="Arial" pitchFamily="34" charset="0"/>
                </a:rPr>
                <a:t>Applications</a:t>
              </a:r>
              <a:endParaRPr kumimoji="0" lang="en-US" sz="1400" b="0" i="0" u="none" strike="noStrike" cap="none" normalizeH="0" baseline="0" smtClean="0">
                <a:ln>
                  <a:noFill/>
                </a:ln>
                <a:solidFill>
                  <a:schemeClr val="tx1"/>
                </a:solidFill>
                <a:effectLst/>
                <a:latin typeface="Arial" pitchFamily="34" charset="0"/>
                <a:cs typeface="Arial" pitchFamily="34" charset="0"/>
              </a:endParaRPr>
            </a:p>
          </p:txBody>
        </p:sp>
        <p:sp>
          <p:nvSpPr>
            <p:cNvPr id="1039" name="Rectangle 15"/>
            <p:cNvSpPr>
              <a:spLocks noChangeArrowheads="1"/>
            </p:cNvSpPr>
            <p:nvPr/>
          </p:nvSpPr>
          <p:spPr bwMode="auto">
            <a:xfrm>
              <a:off x="1828800" y="5914505"/>
              <a:ext cx="655729" cy="338086"/>
            </a:xfrm>
            <a:prstGeom prst="rect">
              <a:avLst/>
            </a:prstGeom>
            <a:solidFill>
              <a:srgbClr val="EAEAEA"/>
            </a:solidFill>
            <a:ln w="9525" algn="ctr">
              <a:solidFill>
                <a:srgbClr val="000000"/>
              </a:solidFill>
              <a:miter lim="800000"/>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smtClean="0">
                  <a:ln>
                    <a:noFill/>
                  </a:ln>
                  <a:solidFill>
                    <a:srgbClr val="000000"/>
                  </a:solidFill>
                  <a:effectLst>
                    <a:outerShdw blurRad="38100" dist="38100" dir="2700000" algn="tl">
                      <a:srgbClr val="FFFFFF"/>
                    </a:outerShdw>
                  </a:effectLst>
                  <a:latin typeface="Arial" pitchFamily="34" charset="0"/>
                  <a:cs typeface="Arial" pitchFamily="34" charset="0"/>
                </a:rPr>
                <a:t>Projects</a:t>
              </a:r>
              <a:endParaRPr kumimoji="0" lang="en-US" sz="1400" b="0" i="0" u="none" strike="noStrike" cap="none" normalizeH="0" baseline="0" smtClean="0">
                <a:ln>
                  <a:noFill/>
                </a:ln>
                <a:solidFill>
                  <a:schemeClr val="tx1"/>
                </a:solidFill>
                <a:effectLst/>
                <a:latin typeface="Arial" pitchFamily="34" charset="0"/>
                <a:cs typeface="Arial" pitchFamily="34" charset="0"/>
              </a:endParaRPr>
            </a:p>
          </p:txBody>
        </p:sp>
        <p:sp>
          <p:nvSpPr>
            <p:cNvPr id="1040" name="Rectangle 16"/>
            <p:cNvSpPr>
              <a:spLocks noChangeArrowheads="1"/>
            </p:cNvSpPr>
            <p:nvPr/>
          </p:nvSpPr>
          <p:spPr bwMode="auto">
            <a:xfrm>
              <a:off x="2829953" y="5918699"/>
              <a:ext cx="655729" cy="338086"/>
            </a:xfrm>
            <a:prstGeom prst="rect">
              <a:avLst/>
            </a:prstGeom>
            <a:solidFill>
              <a:srgbClr val="EAEAEA"/>
            </a:solidFill>
            <a:ln w="9525" algn="ctr">
              <a:solidFill>
                <a:srgbClr val="000000"/>
              </a:solidFill>
              <a:miter lim="800000"/>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smtClean="0">
                  <a:ln>
                    <a:noFill/>
                  </a:ln>
                  <a:solidFill>
                    <a:srgbClr val="000000"/>
                  </a:solidFill>
                  <a:effectLst>
                    <a:outerShdw blurRad="38100" dist="38100" dir="2700000" algn="tl">
                      <a:srgbClr val="FFFFFF"/>
                    </a:outerShdw>
                  </a:effectLst>
                  <a:latin typeface="Arial" pitchFamily="34" charset="0"/>
                  <a:cs typeface="Arial" pitchFamily="34" charset="0"/>
                </a:rPr>
                <a:t>Projects</a:t>
              </a:r>
              <a:endParaRPr kumimoji="0" lang="en-US" sz="1400" b="0" i="0" u="none" strike="noStrike" cap="none" normalizeH="0" baseline="0" smtClean="0">
                <a:ln>
                  <a:noFill/>
                </a:ln>
                <a:solidFill>
                  <a:schemeClr val="tx1"/>
                </a:solidFill>
                <a:effectLst/>
                <a:latin typeface="Arial" pitchFamily="34" charset="0"/>
                <a:cs typeface="Arial" pitchFamily="34" charset="0"/>
              </a:endParaRPr>
            </a:p>
          </p:txBody>
        </p:sp>
        <p:sp>
          <p:nvSpPr>
            <p:cNvPr id="1041" name="Rectangle 17"/>
            <p:cNvSpPr>
              <a:spLocks noChangeArrowheads="1"/>
            </p:cNvSpPr>
            <p:nvPr/>
          </p:nvSpPr>
          <p:spPr bwMode="auto">
            <a:xfrm>
              <a:off x="3556444" y="5910836"/>
              <a:ext cx="438725" cy="338086"/>
            </a:xfrm>
            <a:prstGeom prst="rect">
              <a:avLst/>
            </a:prstGeom>
            <a:solidFill>
              <a:srgbClr val="EAEAEA"/>
            </a:solidFill>
            <a:ln w="9525" algn="ctr">
              <a:solidFill>
                <a:srgbClr val="000000"/>
              </a:solidFill>
              <a:miter lim="800000"/>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smtClean="0">
                  <a:ln>
                    <a:noFill/>
                  </a:ln>
                  <a:solidFill>
                    <a:srgbClr val="000000"/>
                  </a:solidFill>
                  <a:effectLst>
                    <a:outerShdw blurRad="38100" dist="38100" dir="2700000" algn="tl">
                      <a:srgbClr val="FFFFFF"/>
                    </a:outerShdw>
                  </a:effectLst>
                  <a:latin typeface="Arial" pitchFamily="34" charset="0"/>
                  <a:cs typeface="Arial" pitchFamily="34" charset="0"/>
                </a:rPr>
                <a:t>User</a:t>
              </a:r>
              <a:endParaRPr kumimoji="0" lang="en-US" sz="1400" b="0" i="0" u="none" strike="noStrike" cap="none" normalizeH="0" baseline="0" smtClean="0">
                <a:ln>
                  <a:noFill/>
                </a:ln>
                <a:solidFill>
                  <a:schemeClr val="tx1"/>
                </a:solidFill>
                <a:effectLst/>
                <a:latin typeface="Arial" pitchFamily="34" charset="0"/>
                <a:cs typeface="Arial" pitchFamily="34" charset="0"/>
              </a:endParaRPr>
            </a:p>
          </p:txBody>
        </p:sp>
        <p:sp>
          <p:nvSpPr>
            <p:cNvPr id="1042" name="Rectangle 18"/>
            <p:cNvSpPr>
              <a:spLocks noChangeArrowheads="1"/>
            </p:cNvSpPr>
            <p:nvPr/>
          </p:nvSpPr>
          <p:spPr bwMode="auto">
            <a:xfrm>
              <a:off x="4354221" y="5914505"/>
              <a:ext cx="697662" cy="338086"/>
            </a:xfrm>
            <a:prstGeom prst="rect">
              <a:avLst/>
            </a:prstGeom>
            <a:solidFill>
              <a:srgbClr val="EAEAEA"/>
            </a:solidFill>
            <a:ln w="9525" algn="ctr">
              <a:solidFill>
                <a:srgbClr val="000000"/>
              </a:solidFill>
              <a:miter lim="800000"/>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smtClean="0">
                  <a:ln>
                    <a:noFill/>
                  </a:ln>
                  <a:solidFill>
                    <a:srgbClr val="000000"/>
                  </a:solidFill>
                  <a:effectLst>
                    <a:outerShdw blurRad="38100" dist="38100" dir="2700000" algn="tl">
                      <a:srgbClr val="FFFFFF"/>
                    </a:outerShdw>
                  </a:effectLst>
                  <a:latin typeface="Arial" pitchFamily="34" charset="0"/>
                  <a:cs typeface="Arial" pitchFamily="34" charset="0"/>
                </a:rPr>
                <a:t>Students</a:t>
              </a:r>
              <a:endParaRPr kumimoji="0" lang="en-US" sz="1400" b="0" i="0" u="none" strike="noStrike" cap="none" normalizeH="0" baseline="0" smtClean="0">
                <a:ln>
                  <a:noFill/>
                </a:ln>
                <a:solidFill>
                  <a:schemeClr val="tx1"/>
                </a:solidFill>
                <a:effectLst/>
                <a:latin typeface="Arial" pitchFamily="34" charset="0"/>
                <a:cs typeface="Arial" pitchFamily="34" charset="0"/>
              </a:endParaRPr>
            </a:p>
          </p:txBody>
        </p:sp>
        <p:sp>
          <p:nvSpPr>
            <p:cNvPr id="1043" name="Rectangle 19"/>
            <p:cNvSpPr>
              <a:spLocks noChangeArrowheads="1"/>
            </p:cNvSpPr>
            <p:nvPr/>
          </p:nvSpPr>
          <p:spPr bwMode="auto">
            <a:xfrm>
              <a:off x="5454964" y="5906643"/>
              <a:ext cx="655205" cy="338086"/>
            </a:xfrm>
            <a:prstGeom prst="rect">
              <a:avLst/>
            </a:prstGeom>
            <a:solidFill>
              <a:srgbClr val="EAEAEA"/>
            </a:solidFill>
            <a:ln w="9525" algn="ctr">
              <a:solidFill>
                <a:srgbClr val="000000"/>
              </a:solidFill>
              <a:miter lim="800000"/>
              <a:headEnd/>
              <a:tailEnd/>
            </a:ln>
            <a:effec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smtClean="0">
                  <a:ln>
                    <a:noFill/>
                  </a:ln>
                  <a:solidFill>
                    <a:srgbClr val="000000"/>
                  </a:solidFill>
                  <a:effectLst>
                    <a:outerShdw blurRad="38100" dist="38100" dir="2700000" algn="tl">
                      <a:srgbClr val="FFFFFF"/>
                    </a:outerShdw>
                  </a:effectLst>
                  <a:latin typeface="Arial" pitchFamily="34" charset="0"/>
                  <a:cs typeface="Arial" pitchFamily="34" charset="0"/>
                </a:rPr>
                <a:t>Training</a:t>
              </a:r>
              <a:endParaRPr kumimoji="0" lang="en-US" sz="1400" b="0" i="0" u="none" strike="noStrike" cap="none" normalizeH="0" baseline="0" smtClean="0">
                <a:ln>
                  <a:noFill/>
                </a:ln>
                <a:solidFill>
                  <a:schemeClr val="tx1"/>
                </a:solidFill>
                <a:effectLst/>
                <a:latin typeface="Arial" pitchFamily="34" charset="0"/>
                <a:cs typeface="Arial" pitchFamily="34" charset="0"/>
              </a:endParaRPr>
            </a:p>
          </p:txBody>
        </p:sp>
        <p:sp>
          <p:nvSpPr>
            <p:cNvPr id="1044" name="Line 20"/>
            <p:cNvSpPr>
              <a:spLocks noChangeShapeType="1"/>
            </p:cNvSpPr>
            <p:nvPr/>
          </p:nvSpPr>
          <p:spPr bwMode="auto">
            <a:xfrm>
              <a:off x="706042" y="4868799"/>
              <a:ext cx="4914034" cy="0"/>
            </a:xfrm>
            <a:prstGeom prst="line">
              <a:avLst/>
            </a:prstGeom>
            <a:noFill/>
            <a:ln w="9525">
              <a:solidFill>
                <a:srgbClr val="000000"/>
              </a:solidFill>
              <a:round/>
              <a:headEnd/>
              <a:tailEnd/>
            </a:ln>
            <a:effectLst/>
          </p:spPr>
          <p:txBody>
            <a:bodyPr vert="horz" wrap="none" lIns="91440" tIns="45720" rIns="91440" bIns="45720" numCol="1" anchor="ctr" anchorCtr="0" compatLnSpc="1">
              <a:prstTxWarp prst="textNoShape">
                <a:avLst/>
              </a:prstTxWarp>
            </a:bodyPr>
            <a:lstStyle/>
            <a:p>
              <a:endParaRPr lang="en-US" sz="1400"/>
            </a:p>
          </p:txBody>
        </p:sp>
        <p:sp>
          <p:nvSpPr>
            <p:cNvPr id="1045" name="Line 21"/>
            <p:cNvSpPr>
              <a:spLocks noChangeShapeType="1"/>
            </p:cNvSpPr>
            <p:nvPr/>
          </p:nvSpPr>
          <p:spPr bwMode="auto">
            <a:xfrm flipH="1">
              <a:off x="2269098" y="4593613"/>
              <a:ext cx="524" cy="275186"/>
            </a:xfrm>
            <a:prstGeom prst="line">
              <a:avLst/>
            </a:prstGeom>
            <a:noFill/>
            <a:ln w="9525">
              <a:solidFill>
                <a:srgbClr val="000000"/>
              </a:solidFill>
              <a:round/>
              <a:headEnd/>
              <a:tailEnd/>
            </a:ln>
            <a:effectLst/>
          </p:spPr>
          <p:txBody>
            <a:bodyPr vert="horz" wrap="none" lIns="91440" tIns="45720" rIns="91440" bIns="45720" numCol="1" anchor="ctr" anchorCtr="0" compatLnSpc="1">
              <a:prstTxWarp prst="textNoShape">
                <a:avLst/>
              </a:prstTxWarp>
            </a:bodyPr>
            <a:lstStyle/>
            <a:p>
              <a:endParaRPr lang="en-US" sz="1400"/>
            </a:p>
          </p:txBody>
        </p:sp>
        <p:sp>
          <p:nvSpPr>
            <p:cNvPr id="1046" name="Line 22"/>
            <p:cNvSpPr>
              <a:spLocks noChangeShapeType="1"/>
            </p:cNvSpPr>
            <p:nvPr/>
          </p:nvSpPr>
          <p:spPr bwMode="auto">
            <a:xfrm flipH="1">
              <a:off x="710235" y="4868799"/>
              <a:ext cx="0" cy="275186"/>
            </a:xfrm>
            <a:prstGeom prst="line">
              <a:avLst/>
            </a:prstGeom>
            <a:noFill/>
            <a:ln w="9525">
              <a:solidFill>
                <a:srgbClr val="000000"/>
              </a:solidFill>
              <a:round/>
              <a:headEnd/>
              <a:tailEnd/>
            </a:ln>
            <a:effectLst/>
          </p:spPr>
          <p:txBody>
            <a:bodyPr vert="horz" wrap="none" lIns="91440" tIns="45720" rIns="91440" bIns="45720" numCol="1" anchor="ctr" anchorCtr="0" compatLnSpc="1">
              <a:prstTxWarp prst="textNoShape">
                <a:avLst/>
              </a:prstTxWarp>
            </a:bodyPr>
            <a:lstStyle/>
            <a:p>
              <a:endParaRPr lang="en-US" sz="1400"/>
            </a:p>
          </p:txBody>
        </p:sp>
        <p:sp>
          <p:nvSpPr>
            <p:cNvPr id="1047" name="Line 23"/>
            <p:cNvSpPr>
              <a:spLocks noChangeShapeType="1"/>
            </p:cNvSpPr>
            <p:nvPr/>
          </p:nvSpPr>
          <p:spPr bwMode="auto">
            <a:xfrm>
              <a:off x="2644399" y="5619925"/>
              <a:ext cx="7862" cy="133662"/>
            </a:xfrm>
            <a:prstGeom prst="line">
              <a:avLst/>
            </a:prstGeom>
            <a:noFill/>
            <a:ln w="9525">
              <a:solidFill>
                <a:srgbClr val="000000"/>
              </a:solidFill>
              <a:round/>
              <a:headEnd/>
              <a:tailEnd/>
            </a:ln>
            <a:effectLst/>
          </p:spPr>
          <p:txBody>
            <a:bodyPr vert="horz" wrap="none" lIns="91440" tIns="45720" rIns="91440" bIns="45720" numCol="1" anchor="ctr" anchorCtr="0" compatLnSpc="1">
              <a:prstTxWarp prst="textNoShape">
                <a:avLst/>
              </a:prstTxWarp>
            </a:bodyPr>
            <a:lstStyle/>
            <a:p>
              <a:endParaRPr lang="en-US" sz="1400"/>
            </a:p>
          </p:txBody>
        </p:sp>
        <p:sp>
          <p:nvSpPr>
            <p:cNvPr id="1048" name="Line 24"/>
            <p:cNvSpPr>
              <a:spLocks noChangeShapeType="1"/>
            </p:cNvSpPr>
            <p:nvPr/>
          </p:nvSpPr>
          <p:spPr bwMode="auto">
            <a:xfrm flipH="1">
              <a:off x="1653730" y="4876661"/>
              <a:ext cx="0" cy="275186"/>
            </a:xfrm>
            <a:prstGeom prst="line">
              <a:avLst/>
            </a:prstGeom>
            <a:noFill/>
            <a:ln w="9525">
              <a:solidFill>
                <a:srgbClr val="000000"/>
              </a:solidFill>
              <a:round/>
              <a:headEnd/>
              <a:tailEnd/>
            </a:ln>
            <a:effectLst/>
          </p:spPr>
          <p:txBody>
            <a:bodyPr vert="horz" wrap="none" lIns="91440" tIns="45720" rIns="91440" bIns="45720" numCol="1" anchor="ctr" anchorCtr="0" compatLnSpc="1">
              <a:prstTxWarp prst="textNoShape">
                <a:avLst/>
              </a:prstTxWarp>
            </a:bodyPr>
            <a:lstStyle/>
            <a:p>
              <a:endParaRPr lang="en-US" sz="1400"/>
            </a:p>
          </p:txBody>
        </p:sp>
        <p:sp>
          <p:nvSpPr>
            <p:cNvPr id="1049" name="Line 25"/>
            <p:cNvSpPr>
              <a:spLocks noChangeShapeType="1"/>
            </p:cNvSpPr>
            <p:nvPr/>
          </p:nvSpPr>
          <p:spPr bwMode="auto">
            <a:xfrm flipH="1">
              <a:off x="2652261" y="4876661"/>
              <a:ext cx="0" cy="275186"/>
            </a:xfrm>
            <a:prstGeom prst="line">
              <a:avLst/>
            </a:prstGeom>
            <a:noFill/>
            <a:ln w="9525">
              <a:solidFill>
                <a:srgbClr val="000000"/>
              </a:solidFill>
              <a:round/>
              <a:headEnd/>
              <a:tailEnd/>
            </a:ln>
            <a:effectLst/>
          </p:spPr>
          <p:txBody>
            <a:bodyPr vert="horz" wrap="none" lIns="91440" tIns="45720" rIns="91440" bIns="45720" numCol="1" anchor="ctr" anchorCtr="0" compatLnSpc="1">
              <a:prstTxWarp prst="textNoShape">
                <a:avLst/>
              </a:prstTxWarp>
            </a:bodyPr>
            <a:lstStyle/>
            <a:p>
              <a:endParaRPr lang="en-US" sz="1400"/>
            </a:p>
          </p:txBody>
        </p:sp>
        <p:sp>
          <p:nvSpPr>
            <p:cNvPr id="1050" name="Line 26"/>
            <p:cNvSpPr>
              <a:spLocks noChangeShapeType="1"/>
            </p:cNvSpPr>
            <p:nvPr/>
          </p:nvSpPr>
          <p:spPr bwMode="auto">
            <a:xfrm flipH="1">
              <a:off x="3682243" y="4876661"/>
              <a:ext cx="0" cy="275186"/>
            </a:xfrm>
            <a:prstGeom prst="line">
              <a:avLst/>
            </a:prstGeom>
            <a:noFill/>
            <a:ln w="9525">
              <a:solidFill>
                <a:srgbClr val="000000"/>
              </a:solidFill>
              <a:round/>
              <a:headEnd/>
              <a:tailEnd/>
            </a:ln>
            <a:effectLst/>
          </p:spPr>
          <p:txBody>
            <a:bodyPr vert="horz" wrap="none" lIns="91440" tIns="45720" rIns="91440" bIns="45720" numCol="1" anchor="ctr" anchorCtr="0" compatLnSpc="1">
              <a:prstTxWarp prst="textNoShape">
                <a:avLst/>
              </a:prstTxWarp>
            </a:bodyPr>
            <a:lstStyle/>
            <a:p>
              <a:endParaRPr lang="en-US" sz="1400"/>
            </a:p>
          </p:txBody>
        </p:sp>
        <p:sp>
          <p:nvSpPr>
            <p:cNvPr id="1051" name="Line 27"/>
            <p:cNvSpPr>
              <a:spLocks noChangeShapeType="1"/>
            </p:cNvSpPr>
            <p:nvPr/>
          </p:nvSpPr>
          <p:spPr bwMode="auto">
            <a:xfrm flipH="1">
              <a:off x="4625738" y="4876661"/>
              <a:ext cx="0" cy="275186"/>
            </a:xfrm>
            <a:prstGeom prst="line">
              <a:avLst/>
            </a:prstGeom>
            <a:noFill/>
            <a:ln w="9525">
              <a:solidFill>
                <a:srgbClr val="000000"/>
              </a:solidFill>
              <a:round/>
              <a:headEnd/>
              <a:tailEnd/>
            </a:ln>
            <a:effectLst/>
          </p:spPr>
          <p:txBody>
            <a:bodyPr vert="horz" wrap="none" lIns="91440" tIns="45720" rIns="91440" bIns="45720" numCol="1" anchor="ctr" anchorCtr="0" compatLnSpc="1">
              <a:prstTxWarp prst="textNoShape">
                <a:avLst/>
              </a:prstTxWarp>
            </a:bodyPr>
            <a:lstStyle/>
            <a:p>
              <a:endParaRPr lang="en-US" sz="1400"/>
            </a:p>
          </p:txBody>
        </p:sp>
        <p:sp>
          <p:nvSpPr>
            <p:cNvPr id="1052" name="Line 28"/>
            <p:cNvSpPr>
              <a:spLocks noChangeShapeType="1"/>
            </p:cNvSpPr>
            <p:nvPr/>
          </p:nvSpPr>
          <p:spPr bwMode="auto">
            <a:xfrm flipH="1">
              <a:off x="5620076" y="4876661"/>
              <a:ext cx="0" cy="275186"/>
            </a:xfrm>
            <a:prstGeom prst="line">
              <a:avLst/>
            </a:prstGeom>
            <a:noFill/>
            <a:ln w="9525">
              <a:solidFill>
                <a:srgbClr val="000000"/>
              </a:solidFill>
              <a:round/>
              <a:headEnd/>
              <a:tailEnd/>
            </a:ln>
            <a:effectLst/>
          </p:spPr>
          <p:txBody>
            <a:bodyPr vert="horz" wrap="none" lIns="91440" tIns="45720" rIns="91440" bIns="45720" numCol="1" anchor="ctr" anchorCtr="0" compatLnSpc="1">
              <a:prstTxWarp prst="textNoShape">
                <a:avLst/>
              </a:prstTxWarp>
            </a:bodyPr>
            <a:lstStyle/>
            <a:p>
              <a:endParaRPr lang="en-US" sz="1400"/>
            </a:p>
          </p:txBody>
        </p:sp>
        <p:sp>
          <p:nvSpPr>
            <p:cNvPr id="1053" name="Line 29"/>
            <p:cNvSpPr>
              <a:spLocks noChangeShapeType="1"/>
            </p:cNvSpPr>
            <p:nvPr/>
          </p:nvSpPr>
          <p:spPr bwMode="auto">
            <a:xfrm flipH="1">
              <a:off x="4586425" y="5623595"/>
              <a:ext cx="0" cy="275186"/>
            </a:xfrm>
            <a:prstGeom prst="line">
              <a:avLst/>
            </a:prstGeom>
            <a:noFill/>
            <a:ln w="9525">
              <a:solidFill>
                <a:srgbClr val="000000"/>
              </a:solidFill>
              <a:round/>
              <a:headEnd/>
              <a:tailEnd/>
            </a:ln>
            <a:effectLst/>
          </p:spPr>
          <p:txBody>
            <a:bodyPr vert="horz" wrap="none" lIns="91440" tIns="45720" rIns="91440" bIns="45720" numCol="1" anchor="ctr" anchorCtr="0" compatLnSpc="1">
              <a:prstTxWarp prst="textNoShape">
                <a:avLst/>
              </a:prstTxWarp>
            </a:bodyPr>
            <a:lstStyle/>
            <a:p>
              <a:endParaRPr lang="en-US" sz="1400"/>
            </a:p>
          </p:txBody>
        </p:sp>
        <p:sp>
          <p:nvSpPr>
            <p:cNvPr id="1054" name="Line 30"/>
            <p:cNvSpPr>
              <a:spLocks noChangeShapeType="1"/>
            </p:cNvSpPr>
            <p:nvPr/>
          </p:nvSpPr>
          <p:spPr bwMode="auto">
            <a:xfrm flipH="1">
              <a:off x="3737280" y="5627788"/>
              <a:ext cx="0" cy="275186"/>
            </a:xfrm>
            <a:prstGeom prst="line">
              <a:avLst/>
            </a:prstGeom>
            <a:noFill/>
            <a:ln w="9525">
              <a:solidFill>
                <a:srgbClr val="000000"/>
              </a:solidFill>
              <a:round/>
              <a:headEnd/>
              <a:tailEnd/>
            </a:ln>
            <a:effectLst/>
          </p:spPr>
          <p:txBody>
            <a:bodyPr vert="horz" wrap="none" lIns="91440" tIns="45720" rIns="91440" bIns="45720" numCol="1" anchor="ctr" anchorCtr="0" compatLnSpc="1">
              <a:prstTxWarp prst="textNoShape">
                <a:avLst/>
              </a:prstTxWarp>
            </a:bodyPr>
            <a:lstStyle/>
            <a:p>
              <a:endParaRPr lang="en-US" sz="1400"/>
            </a:p>
          </p:txBody>
        </p:sp>
        <p:sp>
          <p:nvSpPr>
            <p:cNvPr id="1055" name="Line 31"/>
            <p:cNvSpPr>
              <a:spLocks noChangeShapeType="1"/>
            </p:cNvSpPr>
            <p:nvPr/>
          </p:nvSpPr>
          <p:spPr bwMode="auto">
            <a:xfrm flipH="1">
              <a:off x="5663582" y="5623595"/>
              <a:ext cx="0" cy="275186"/>
            </a:xfrm>
            <a:prstGeom prst="line">
              <a:avLst/>
            </a:prstGeom>
            <a:noFill/>
            <a:ln w="9525">
              <a:solidFill>
                <a:srgbClr val="000000"/>
              </a:solidFill>
              <a:round/>
              <a:headEnd/>
              <a:tailEnd/>
            </a:ln>
            <a:effectLst/>
          </p:spPr>
          <p:txBody>
            <a:bodyPr vert="horz" wrap="none" lIns="91440" tIns="45720" rIns="91440" bIns="45720" numCol="1" anchor="ctr" anchorCtr="0" compatLnSpc="1">
              <a:prstTxWarp prst="textNoShape">
                <a:avLst/>
              </a:prstTxWarp>
            </a:bodyPr>
            <a:lstStyle/>
            <a:p>
              <a:endParaRPr lang="en-US" sz="1400"/>
            </a:p>
          </p:txBody>
        </p:sp>
        <p:sp>
          <p:nvSpPr>
            <p:cNvPr id="1056" name="Line 32"/>
            <p:cNvSpPr>
              <a:spLocks noChangeShapeType="1"/>
            </p:cNvSpPr>
            <p:nvPr/>
          </p:nvSpPr>
          <p:spPr bwMode="auto">
            <a:xfrm>
              <a:off x="2152734" y="5749394"/>
              <a:ext cx="959219" cy="0"/>
            </a:xfrm>
            <a:prstGeom prst="line">
              <a:avLst/>
            </a:prstGeom>
            <a:noFill/>
            <a:ln w="9525">
              <a:solidFill>
                <a:srgbClr val="000000"/>
              </a:solidFill>
              <a:round/>
              <a:headEnd/>
              <a:tailEnd/>
            </a:ln>
            <a:effectLst/>
          </p:spPr>
          <p:txBody>
            <a:bodyPr vert="horz" wrap="none" lIns="91440" tIns="45720" rIns="91440" bIns="45720" numCol="1" anchor="ctr" anchorCtr="0" compatLnSpc="1">
              <a:prstTxWarp prst="textNoShape">
                <a:avLst/>
              </a:prstTxWarp>
            </a:bodyPr>
            <a:lstStyle/>
            <a:p>
              <a:endParaRPr lang="en-US" sz="1400"/>
            </a:p>
          </p:txBody>
        </p:sp>
        <p:sp>
          <p:nvSpPr>
            <p:cNvPr id="1057" name="Line 33"/>
            <p:cNvSpPr>
              <a:spLocks noChangeShapeType="1"/>
            </p:cNvSpPr>
            <p:nvPr/>
          </p:nvSpPr>
          <p:spPr bwMode="auto">
            <a:xfrm>
              <a:off x="2152734" y="5749394"/>
              <a:ext cx="0" cy="161442"/>
            </a:xfrm>
            <a:prstGeom prst="line">
              <a:avLst/>
            </a:prstGeom>
            <a:noFill/>
            <a:ln w="9525">
              <a:solidFill>
                <a:srgbClr val="000000"/>
              </a:solidFill>
              <a:round/>
              <a:headEnd/>
              <a:tailEnd/>
            </a:ln>
            <a:effectLst/>
          </p:spPr>
          <p:txBody>
            <a:bodyPr vert="horz" wrap="none" lIns="91440" tIns="45720" rIns="91440" bIns="45720" numCol="1" anchor="ctr" anchorCtr="0" compatLnSpc="1">
              <a:prstTxWarp prst="textNoShape">
                <a:avLst/>
              </a:prstTxWarp>
            </a:bodyPr>
            <a:lstStyle/>
            <a:p>
              <a:endParaRPr lang="en-US" sz="1400"/>
            </a:p>
          </p:txBody>
        </p:sp>
        <p:sp>
          <p:nvSpPr>
            <p:cNvPr id="1058" name="Line 34"/>
            <p:cNvSpPr>
              <a:spLocks noChangeShapeType="1"/>
            </p:cNvSpPr>
            <p:nvPr/>
          </p:nvSpPr>
          <p:spPr bwMode="auto">
            <a:xfrm>
              <a:off x="3111953" y="5753587"/>
              <a:ext cx="0" cy="160918"/>
            </a:xfrm>
            <a:prstGeom prst="line">
              <a:avLst/>
            </a:prstGeom>
            <a:noFill/>
            <a:ln w="9525">
              <a:solidFill>
                <a:srgbClr val="000000"/>
              </a:solidFill>
              <a:round/>
              <a:headEnd/>
              <a:tailEnd/>
            </a:ln>
            <a:effectLst/>
          </p:spPr>
          <p:txBody>
            <a:bodyPr vert="horz" wrap="none" lIns="91440" tIns="45720" rIns="91440" bIns="45720" numCol="1" anchor="ctr" anchorCtr="0" compatLnSpc="1">
              <a:prstTxWarp prst="textNoShape">
                <a:avLst/>
              </a:prstTxWarp>
            </a:bodyPr>
            <a:lstStyle/>
            <a:p>
              <a:endParaRPr lang="en-US" sz="1400"/>
            </a:p>
          </p:txBody>
        </p:sp>
        <p:sp>
          <p:nvSpPr>
            <p:cNvPr id="1059" name="Line 35"/>
            <p:cNvSpPr>
              <a:spLocks noChangeShapeType="1"/>
            </p:cNvSpPr>
            <p:nvPr/>
          </p:nvSpPr>
          <p:spPr bwMode="auto">
            <a:xfrm flipH="1">
              <a:off x="3740949" y="6260453"/>
              <a:ext cx="0" cy="275186"/>
            </a:xfrm>
            <a:prstGeom prst="line">
              <a:avLst/>
            </a:prstGeom>
            <a:noFill/>
            <a:ln w="9525">
              <a:solidFill>
                <a:srgbClr val="000000"/>
              </a:solidFill>
              <a:round/>
              <a:headEnd/>
              <a:tailEnd/>
            </a:ln>
            <a:effectLst/>
          </p:spPr>
          <p:txBody>
            <a:bodyPr vert="horz" wrap="none" lIns="91440" tIns="45720" rIns="91440" bIns="45720" numCol="1" anchor="ctr" anchorCtr="0" compatLnSpc="1">
              <a:prstTxWarp prst="textNoShape">
                <a:avLst/>
              </a:prstTxWarp>
            </a:bodyPr>
            <a:lstStyle/>
            <a:p>
              <a:endParaRPr lang="en-US" sz="1400"/>
            </a:p>
          </p:txBody>
        </p:sp>
        <p:sp>
          <p:nvSpPr>
            <p:cNvPr id="1060" name="Line 36"/>
            <p:cNvSpPr>
              <a:spLocks noChangeShapeType="1"/>
            </p:cNvSpPr>
            <p:nvPr/>
          </p:nvSpPr>
          <p:spPr bwMode="auto">
            <a:xfrm flipH="1">
              <a:off x="4594288" y="6264647"/>
              <a:ext cx="0" cy="275186"/>
            </a:xfrm>
            <a:prstGeom prst="line">
              <a:avLst/>
            </a:prstGeom>
            <a:noFill/>
            <a:ln w="9525">
              <a:solidFill>
                <a:srgbClr val="000000"/>
              </a:solidFill>
              <a:round/>
              <a:headEnd/>
              <a:tailEnd/>
            </a:ln>
            <a:effectLst/>
          </p:spPr>
          <p:txBody>
            <a:bodyPr vert="horz" wrap="none" lIns="91440" tIns="45720" rIns="91440" bIns="45720" numCol="1" anchor="ctr" anchorCtr="0" compatLnSpc="1">
              <a:prstTxWarp prst="textNoShape">
                <a:avLst/>
              </a:prstTxWarp>
            </a:bodyPr>
            <a:lstStyle/>
            <a:p>
              <a:endParaRPr lang="en-US" sz="1400"/>
            </a:p>
          </p:txBody>
        </p:sp>
        <p:sp>
          <p:nvSpPr>
            <p:cNvPr id="1061" name="Line 37"/>
            <p:cNvSpPr>
              <a:spLocks noChangeShapeType="1"/>
            </p:cNvSpPr>
            <p:nvPr/>
          </p:nvSpPr>
          <p:spPr bwMode="auto">
            <a:xfrm flipH="1">
              <a:off x="5671444" y="6256784"/>
              <a:ext cx="0" cy="275186"/>
            </a:xfrm>
            <a:prstGeom prst="line">
              <a:avLst/>
            </a:prstGeom>
            <a:noFill/>
            <a:ln w="9525">
              <a:solidFill>
                <a:srgbClr val="000000"/>
              </a:solidFill>
              <a:round/>
              <a:headEnd/>
              <a:tailEnd/>
            </a:ln>
            <a:effectLst/>
          </p:spPr>
          <p:txBody>
            <a:bodyPr vert="horz" wrap="none" lIns="91440" tIns="45720" rIns="91440" bIns="45720" numCol="1" anchor="ctr" anchorCtr="0" compatLnSpc="1">
              <a:prstTxWarp prst="textNoShape">
                <a:avLst/>
              </a:prstTxWarp>
            </a:bodyPr>
            <a:lstStyle/>
            <a:p>
              <a:endParaRPr lang="en-US" sz="1400"/>
            </a:p>
          </p:txBody>
        </p:sp>
        <p:sp>
          <p:nvSpPr>
            <p:cNvPr id="1062" name="Line 38"/>
            <p:cNvSpPr>
              <a:spLocks noChangeShapeType="1"/>
            </p:cNvSpPr>
            <p:nvPr/>
          </p:nvSpPr>
          <p:spPr bwMode="auto">
            <a:xfrm flipH="1">
              <a:off x="2144871" y="6264647"/>
              <a:ext cx="0" cy="275186"/>
            </a:xfrm>
            <a:prstGeom prst="line">
              <a:avLst/>
            </a:prstGeom>
            <a:noFill/>
            <a:ln w="9525">
              <a:solidFill>
                <a:srgbClr val="000000"/>
              </a:solidFill>
              <a:round/>
              <a:headEnd/>
              <a:tailEnd/>
            </a:ln>
            <a:effectLst/>
          </p:spPr>
          <p:txBody>
            <a:bodyPr vert="horz" wrap="none" lIns="91440" tIns="45720" rIns="91440" bIns="45720" numCol="1" anchor="ctr" anchorCtr="0" compatLnSpc="1">
              <a:prstTxWarp prst="textNoShape">
                <a:avLst/>
              </a:prstTxWarp>
            </a:bodyPr>
            <a:lstStyle/>
            <a:p>
              <a:endParaRPr lang="en-US" sz="1400"/>
            </a:p>
          </p:txBody>
        </p:sp>
        <p:sp>
          <p:nvSpPr>
            <p:cNvPr id="1063" name="Line 39"/>
            <p:cNvSpPr>
              <a:spLocks noChangeShapeType="1"/>
            </p:cNvSpPr>
            <p:nvPr/>
          </p:nvSpPr>
          <p:spPr bwMode="auto">
            <a:xfrm flipH="1">
              <a:off x="3108284" y="6260453"/>
              <a:ext cx="0" cy="275186"/>
            </a:xfrm>
            <a:prstGeom prst="line">
              <a:avLst/>
            </a:prstGeom>
            <a:noFill/>
            <a:ln w="9525">
              <a:solidFill>
                <a:srgbClr val="000000"/>
              </a:solidFill>
              <a:round/>
              <a:headEnd/>
              <a:tailEnd/>
            </a:ln>
            <a:effectLst/>
          </p:spPr>
          <p:txBody>
            <a:bodyPr vert="horz" wrap="none" lIns="91440" tIns="45720" rIns="91440" bIns="45720" numCol="1" anchor="ctr" anchorCtr="0" compatLnSpc="1">
              <a:prstTxWarp prst="textNoShape">
                <a:avLst/>
              </a:prstTxWarp>
            </a:bodyPr>
            <a:lstStyle/>
            <a:p>
              <a:endParaRPr lang="en-US" sz="1400"/>
            </a:p>
          </p:txBody>
        </p:sp>
        <p:sp>
          <p:nvSpPr>
            <p:cNvPr id="1064" name="Rectangle 40"/>
            <p:cNvSpPr>
              <a:spLocks noChangeArrowheads="1"/>
            </p:cNvSpPr>
            <p:nvPr/>
          </p:nvSpPr>
          <p:spPr bwMode="auto">
            <a:xfrm>
              <a:off x="1954600" y="6543502"/>
              <a:ext cx="4151376" cy="314498"/>
            </a:xfrm>
            <a:prstGeom prst="rect">
              <a:avLst/>
            </a:prstGeom>
            <a:solidFill>
              <a:srgbClr val="EAEAEA"/>
            </a:solidFill>
            <a:ln w="9525" algn="ctr">
              <a:solidFill>
                <a:srgbClr val="000000"/>
              </a:solid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smtClean="0">
                  <a:ln>
                    <a:noFill/>
                  </a:ln>
                  <a:solidFill>
                    <a:srgbClr val="000000"/>
                  </a:solidFill>
                  <a:effectLst>
                    <a:outerShdw blurRad="38100" dist="38100" dir="2700000" algn="tl">
                      <a:srgbClr val="FFFFFF"/>
                    </a:outerShdw>
                  </a:effectLst>
                  <a:latin typeface="Arial" pitchFamily="34" charset="0"/>
                  <a:cs typeface="Arial" pitchFamily="34" charset="0"/>
                </a:rPr>
                <a:t>User Community</a:t>
              </a:r>
              <a:endParaRPr kumimoji="0" lang="en-US" sz="1400" b="0" i="0" u="none" strike="noStrike" cap="none" normalizeH="0" baseline="0" smtClean="0">
                <a:ln>
                  <a:noFill/>
                </a:ln>
                <a:solidFill>
                  <a:schemeClr val="tx1"/>
                </a:solidFill>
                <a:effectLst/>
                <a:latin typeface="Arial" pitchFamily="34" charset="0"/>
                <a:cs typeface="Arial" pitchFamily="34" charset="0"/>
              </a:endParaRPr>
            </a:p>
          </p:txBody>
        </p:sp>
        <p:sp>
          <p:nvSpPr>
            <p:cNvPr id="47" name="Line 13"/>
            <p:cNvSpPr>
              <a:spLocks noChangeShapeType="1"/>
            </p:cNvSpPr>
            <p:nvPr/>
          </p:nvSpPr>
          <p:spPr bwMode="auto">
            <a:xfrm flipV="1">
              <a:off x="2769591" y="4338812"/>
              <a:ext cx="302442" cy="524"/>
            </a:xfrm>
            <a:prstGeom prst="line">
              <a:avLst/>
            </a:prstGeom>
            <a:noFill/>
            <a:ln w="9525">
              <a:solidFill>
                <a:srgbClr val="000000"/>
              </a:solidFill>
              <a:round/>
              <a:headEnd/>
              <a:tailEnd/>
            </a:ln>
            <a:effectLst/>
          </p:spPr>
          <p:txBody>
            <a:bodyPr vert="horz" wrap="none" lIns="91440" tIns="45720" rIns="91440" bIns="45720" numCol="1" anchor="ctr" anchorCtr="0" compatLnSpc="1">
              <a:prstTxWarp prst="textNoShape">
                <a:avLst/>
              </a:prstTxWarp>
            </a:bodyPr>
            <a:lstStyle/>
            <a:p>
              <a:endParaRPr lang="en-US" sz="1400"/>
            </a:p>
          </p:txBody>
        </p:sp>
      </p:grpSp>
      <p:sp>
        <p:nvSpPr>
          <p:cNvPr id="41" name="Rectangle 40"/>
          <p:cNvSpPr/>
          <p:nvPr/>
        </p:nvSpPr>
        <p:spPr>
          <a:xfrm>
            <a:off x="130097" y="579863"/>
            <a:ext cx="9013903" cy="278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77636"/>
            <a:ext cx="8229600" cy="771299"/>
          </a:xfrm>
        </p:spPr>
        <p:txBody>
          <a:bodyPr>
            <a:normAutofit/>
          </a:bodyPr>
          <a:lstStyle/>
          <a:p>
            <a:r>
              <a:rPr lang="en-US" sz="3200" dirty="0" smtClean="0"/>
              <a:t>Internal Management Committee</a:t>
            </a:r>
            <a:endParaRPr lang="en-US" sz="32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AutoShape 2"/>
          <p:cNvSpPr>
            <a:spLocks noChangeArrowheads="1"/>
          </p:cNvSpPr>
          <p:nvPr/>
        </p:nvSpPr>
        <p:spPr bwMode="auto">
          <a:xfrm>
            <a:off x="3276600" y="1676400"/>
            <a:ext cx="2862263" cy="430213"/>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53251" name="Text Box 3"/>
          <p:cNvSpPr txBox="1">
            <a:spLocks noChangeArrowheads="1"/>
          </p:cNvSpPr>
          <p:nvPr/>
        </p:nvSpPr>
        <p:spPr bwMode="auto">
          <a:xfrm>
            <a:off x="3124200" y="1676400"/>
            <a:ext cx="3340100" cy="396875"/>
          </a:xfrm>
          <a:prstGeom prst="rect">
            <a:avLst/>
          </a:prstGeom>
          <a:noFill/>
          <a:ln w="9525">
            <a:noFill/>
            <a:miter lim="800000"/>
            <a:headEnd/>
            <a:tailEnd/>
          </a:ln>
          <a:effectLst/>
        </p:spPr>
        <p:txBody>
          <a:bodyPr>
            <a:spAutoFit/>
          </a:bodyPr>
          <a:lstStyle/>
          <a:p>
            <a:pPr algn="ctr"/>
            <a:r>
              <a:rPr lang="en-US" sz="1000" b="1"/>
              <a:t>Vice President for Research </a:t>
            </a:r>
          </a:p>
          <a:p>
            <a:pPr algn="ctr"/>
            <a:r>
              <a:rPr lang="en-US" sz="1000" b="1"/>
              <a:t>Purdue University</a:t>
            </a:r>
          </a:p>
        </p:txBody>
      </p:sp>
      <p:sp>
        <p:nvSpPr>
          <p:cNvPr id="53252" name="AutoShape 4"/>
          <p:cNvSpPr>
            <a:spLocks noChangeArrowheads="1"/>
          </p:cNvSpPr>
          <p:nvPr/>
        </p:nvSpPr>
        <p:spPr bwMode="auto">
          <a:xfrm>
            <a:off x="1066800" y="3429000"/>
            <a:ext cx="1844675" cy="947738"/>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53253" name="Text Box 5"/>
          <p:cNvSpPr txBox="1">
            <a:spLocks noChangeArrowheads="1"/>
          </p:cNvSpPr>
          <p:nvPr/>
        </p:nvSpPr>
        <p:spPr bwMode="auto">
          <a:xfrm>
            <a:off x="1143000" y="3733800"/>
            <a:ext cx="1677988" cy="374650"/>
          </a:xfrm>
          <a:prstGeom prst="rect">
            <a:avLst/>
          </a:prstGeom>
          <a:noFill/>
          <a:ln w="9525">
            <a:noFill/>
            <a:miter lim="800000"/>
            <a:headEnd/>
            <a:tailEnd/>
          </a:ln>
          <a:effectLst/>
        </p:spPr>
        <p:txBody>
          <a:bodyPr>
            <a:spAutoFit/>
          </a:bodyPr>
          <a:lstStyle/>
          <a:p>
            <a:pPr algn="ctr"/>
            <a:r>
              <a:rPr lang="en-US" sz="1000" b="1"/>
              <a:t>Executive Committee</a:t>
            </a:r>
            <a:endParaRPr lang="en-US" sz="1000"/>
          </a:p>
          <a:p>
            <a:pPr>
              <a:lnSpc>
                <a:spcPct val="85000"/>
              </a:lnSpc>
            </a:pPr>
            <a:endParaRPr lang="en-US" sz="1000"/>
          </a:p>
        </p:txBody>
      </p:sp>
      <p:grpSp>
        <p:nvGrpSpPr>
          <p:cNvPr id="2" name="Group 6"/>
          <p:cNvGrpSpPr>
            <a:grpSpLocks/>
          </p:cNvGrpSpPr>
          <p:nvPr/>
        </p:nvGrpSpPr>
        <p:grpSpPr bwMode="auto">
          <a:xfrm>
            <a:off x="6553200" y="3581400"/>
            <a:ext cx="1914525" cy="444500"/>
            <a:chOff x="4128" y="2112"/>
            <a:chExt cx="1206" cy="280"/>
          </a:xfrm>
        </p:grpSpPr>
        <p:sp>
          <p:nvSpPr>
            <p:cNvPr id="53255" name="AutoShape 7"/>
            <p:cNvSpPr>
              <a:spLocks noChangeArrowheads="1"/>
            </p:cNvSpPr>
            <p:nvPr/>
          </p:nvSpPr>
          <p:spPr bwMode="auto">
            <a:xfrm>
              <a:off x="4128" y="2112"/>
              <a:ext cx="1206" cy="280"/>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53256" name="Text Box 8"/>
            <p:cNvSpPr txBox="1">
              <a:spLocks noChangeArrowheads="1"/>
            </p:cNvSpPr>
            <p:nvPr/>
          </p:nvSpPr>
          <p:spPr bwMode="auto">
            <a:xfrm>
              <a:off x="4128" y="2160"/>
              <a:ext cx="1182" cy="154"/>
            </a:xfrm>
            <a:prstGeom prst="rect">
              <a:avLst/>
            </a:prstGeom>
            <a:noFill/>
            <a:ln w="9525">
              <a:noFill/>
              <a:miter lim="800000"/>
              <a:headEnd/>
              <a:tailEnd/>
            </a:ln>
            <a:effectLst/>
          </p:spPr>
          <p:txBody>
            <a:bodyPr>
              <a:spAutoFit/>
            </a:bodyPr>
            <a:lstStyle/>
            <a:p>
              <a:pPr algn="ctr"/>
              <a:r>
                <a:rPr lang="en-US" sz="1000" b="1"/>
                <a:t>External Advisory Board</a:t>
              </a:r>
            </a:p>
          </p:txBody>
        </p:sp>
      </p:grpSp>
      <p:grpSp>
        <p:nvGrpSpPr>
          <p:cNvPr id="3" name="Group 9"/>
          <p:cNvGrpSpPr>
            <a:grpSpLocks/>
          </p:cNvGrpSpPr>
          <p:nvPr/>
        </p:nvGrpSpPr>
        <p:grpSpPr bwMode="auto">
          <a:xfrm>
            <a:off x="3276600" y="2514600"/>
            <a:ext cx="2895600" cy="461963"/>
            <a:chOff x="1968" y="1584"/>
            <a:chExt cx="1824" cy="291"/>
          </a:xfrm>
        </p:grpSpPr>
        <p:sp>
          <p:nvSpPr>
            <p:cNvPr id="53258" name="AutoShape 10"/>
            <p:cNvSpPr>
              <a:spLocks noChangeArrowheads="1"/>
            </p:cNvSpPr>
            <p:nvPr/>
          </p:nvSpPr>
          <p:spPr bwMode="auto">
            <a:xfrm>
              <a:off x="1968" y="1584"/>
              <a:ext cx="1824" cy="291"/>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53259" name="Text Box 11"/>
            <p:cNvSpPr txBox="1">
              <a:spLocks noChangeArrowheads="1"/>
            </p:cNvSpPr>
            <p:nvPr/>
          </p:nvSpPr>
          <p:spPr bwMode="auto">
            <a:xfrm>
              <a:off x="2016" y="1632"/>
              <a:ext cx="1728" cy="154"/>
            </a:xfrm>
            <a:prstGeom prst="rect">
              <a:avLst/>
            </a:prstGeom>
            <a:noFill/>
            <a:ln w="9525">
              <a:noFill/>
              <a:miter lim="800000"/>
              <a:headEnd/>
              <a:tailEnd/>
            </a:ln>
            <a:effectLst/>
          </p:spPr>
          <p:txBody>
            <a:bodyPr>
              <a:spAutoFit/>
            </a:bodyPr>
            <a:lstStyle/>
            <a:p>
              <a:pPr algn="ctr"/>
              <a:r>
                <a:rPr lang="en-US" sz="1000" b="1"/>
                <a:t>Institutional Advisory Committee</a:t>
              </a:r>
            </a:p>
          </p:txBody>
        </p:sp>
      </p:grpSp>
      <p:grpSp>
        <p:nvGrpSpPr>
          <p:cNvPr id="4" name="Group 12"/>
          <p:cNvGrpSpPr>
            <a:grpSpLocks/>
          </p:cNvGrpSpPr>
          <p:nvPr/>
        </p:nvGrpSpPr>
        <p:grpSpPr bwMode="auto">
          <a:xfrm>
            <a:off x="3657600" y="3352800"/>
            <a:ext cx="2133600" cy="914400"/>
            <a:chOff x="2010" y="618"/>
            <a:chExt cx="1638" cy="980"/>
          </a:xfrm>
        </p:grpSpPr>
        <p:sp>
          <p:nvSpPr>
            <p:cNvPr id="53261" name="AutoShape 13"/>
            <p:cNvSpPr>
              <a:spLocks noChangeArrowheads="1"/>
            </p:cNvSpPr>
            <p:nvPr/>
          </p:nvSpPr>
          <p:spPr bwMode="auto">
            <a:xfrm>
              <a:off x="2010" y="618"/>
              <a:ext cx="1638" cy="980"/>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53262" name="Text Box 14"/>
            <p:cNvSpPr txBox="1">
              <a:spLocks noChangeArrowheads="1"/>
            </p:cNvSpPr>
            <p:nvPr/>
          </p:nvSpPr>
          <p:spPr bwMode="auto">
            <a:xfrm>
              <a:off x="2034" y="632"/>
              <a:ext cx="1553" cy="876"/>
            </a:xfrm>
            <a:prstGeom prst="rect">
              <a:avLst/>
            </a:prstGeom>
            <a:noFill/>
            <a:ln w="9525">
              <a:noFill/>
              <a:miter lim="800000"/>
              <a:headEnd/>
              <a:tailEnd/>
            </a:ln>
            <a:effectLst/>
          </p:spPr>
          <p:txBody>
            <a:bodyPr>
              <a:spAutoFit/>
            </a:bodyPr>
            <a:lstStyle/>
            <a:p>
              <a:pPr marL="342900" indent="-342900" algn="ctr">
                <a:lnSpc>
                  <a:spcPct val="90000"/>
                </a:lnSpc>
                <a:spcAft>
                  <a:spcPct val="25000"/>
                </a:spcAft>
              </a:pPr>
              <a:r>
                <a:rPr lang="en-US" sz="1000" b="1"/>
                <a:t>Technical Director</a:t>
              </a:r>
            </a:p>
            <a:p>
              <a:pPr marL="342900" indent="-342900" algn="ctr">
                <a:lnSpc>
                  <a:spcPct val="90000"/>
                </a:lnSpc>
                <a:spcAft>
                  <a:spcPct val="25000"/>
                </a:spcAft>
              </a:pPr>
              <a:r>
                <a:rPr lang="en-US" sz="1200" b="1">
                  <a:solidFill>
                    <a:srgbClr val="003366"/>
                  </a:solidFill>
                </a:rPr>
                <a:t>Szpankowski </a:t>
              </a:r>
            </a:p>
            <a:p>
              <a:pPr marL="342900" indent="-342900" algn="ctr">
                <a:lnSpc>
                  <a:spcPct val="90000"/>
                </a:lnSpc>
                <a:spcAft>
                  <a:spcPct val="25000"/>
                </a:spcAft>
              </a:pPr>
              <a:r>
                <a:rPr lang="en-US" sz="1000" b="1"/>
                <a:t>Managing Director</a:t>
              </a:r>
            </a:p>
            <a:p>
              <a:pPr marL="342900" indent="-342900" algn="ctr">
                <a:lnSpc>
                  <a:spcPct val="90000"/>
                </a:lnSpc>
                <a:spcAft>
                  <a:spcPct val="25000"/>
                </a:spcAft>
              </a:pPr>
              <a:r>
                <a:rPr lang="en-US" sz="1200" b="1">
                  <a:solidFill>
                    <a:srgbClr val="003366"/>
                  </a:solidFill>
                </a:rPr>
                <a:t>Kotterman*</a:t>
              </a:r>
            </a:p>
          </p:txBody>
        </p:sp>
      </p:grpSp>
      <p:sp>
        <p:nvSpPr>
          <p:cNvPr id="53263" name="AutoShape 15"/>
          <p:cNvSpPr>
            <a:spLocks noChangeArrowheads="1"/>
          </p:cNvSpPr>
          <p:nvPr/>
        </p:nvSpPr>
        <p:spPr bwMode="auto">
          <a:xfrm rot="5400000" flipV="1">
            <a:off x="3146425" y="3559175"/>
            <a:ext cx="327025" cy="523875"/>
          </a:xfrm>
          <a:prstGeom prst="upDownArrow">
            <a:avLst>
              <a:gd name="adj1" fmla="val 50000"/>
              <a:gd name="adj2" fmla="val 32039"/>
            </a:avLst>
          </a:prstGeom>
          <a:gradFill rotWithShape="1">
            <a:gsLst>
              <a:gs pos="0">
                <a:srgbClr val="51C822"/>
              </a:gs>
              <a:gs pos="100000">
                <a:srgbClr val="288468"/>
              </a:gs>
            </a:gsLst>
            <a:lin ang="0" scaled="1"/>
          </a:gradFill>
          <a:ln w="9525">
            <a:solidFill>
              <a:schemeClr val="hlink"/>
            </a:solidFill>
            <a:miter lim="800000"/>
            <a:headEnd/>
            <a:tailEnd/>
          </a:ln>
          <a:effectLst/>
        </p:spPr>
        <p:txBody>
          <a:bodyPr vert="eaVert" wrap="none" anchor="ctr"/>
          <a:lstStyle/>
          <a:p>
            <a:endParaRPr lang="en-US"/>
          </a:p>
        </p:txBody>
      </p:sp>
      <p:sp>
        <p:nvSpPr>
          <p:cNvPr id="53264" name="AutoShape 16"/>
          <p:cNvSpPr>
            <a:spLocks noChangeArrowheads="1"/>
          </p:cNvSpPr>
          <p:nvPr/>
        </p:nvSpPr>
        <p:spPr bwMode="auto">
          <a:xfrm rot="5400000" flipV="1">
            <a:off x="5970587" y="3554413"/>
            <a:ext cx="327025" cy="533400"/>
          </a:xfrm>
          <a:prstGeom prst="upDownArrow">
            <a:avLst>
              <a:gd name="adj1" fmla="val 50000"/>
              <a:gd name="adj2" fmla="val 32621"/>
            </a:avLst>
          </a:prstGeom>
          <a:gradFill rotWithShape="1">
            <a:gsLst>
              <a:gs pos="0">
                <a:srgbClr val="51C822"/>
              </a:gs>
              <a:gs pos="100000">
                <a:srgbClr val="288468"/>
              </a:gs>
            </a:gsLst>
            <a:lin ang="0" scaled="1"/>
          </a:gradFill>
          <a:ln w="9525">
            <a:solidFill>
              <a:schemeClr val="hlink"/>
            </a:solidFill>
            <a:miter lim="800000"/>
            <a:headEnd/>
            <a:tailEnd/>
          </a:ln>
          <a:effectLst/>
        </p:spPr>
        <p:txBody>
          <a:bodyPr vert="eaVert" wrap="none" anchor="ctr"/>
          <a:lstStyle/>
          <a:p>
            <a:endParaRPr lang="en-US"/>
          </a:p>
        </p:txBody>
      </p:sp>
      <p:sp>
        <p:nvSpPr>
          <p:cNvPr id="53265" name="Rectangle 17"/>
          <p:cNvSpPr>
            <a:spLocks noChangeArrowheads="1"/>
          </p:cNvSpPr>
          <p:nvPr/>
        </p:nvSpPr>
        <p:spPr bwMode="auto">
          <a:xfrm>
            <a:off x="1371600" y="4876800"/>
            <a:ext cx="6248400" cy="152400"/>
          </a:xfrm>
          <a:prstGeom prst="rect">
            <a:avLst/>
          </a:prstGeom>
          <a:gradFill rotWithShape="1">
            <a:gsLst>
              <a:gs pos="0">
                <a:srgbClr val="51C822"/>
              </a:gs>
              <a:gs pos="100000">
                <a:srgbClr val="288468"/>
              </a:gs>
            </a:gsLst>
            <a:lin ang="5400000" scaled="1"/>
          </a:gradFill>
          <a:ln w="9525">
            <a:solidFill>
              <a:schemeClr val="hlink"/>
            </a:solidFill>
            <a:miter lim="800000"/>
            <a:headEnd/>
            <a:tailEnd/>
          </a:ln>
          <a:effectLst/>
        </p:spPr>
        <p:txBody>
          <a:bodyPr wrap="none" anchor="ctr"/>
          <a:lstStyle/>
          <a:p>
            <a:endParaRPr lang="en-US"/>
          </a:p>
        </p:txBody>
      </p:sp>
      <p:sp>
        <p:nvSpPr>
          <p:cNvPr id="53266" name="AutoShape 18"/>
          <p:cNvSpPr>
            <a:spLocks noChangeArrowheads="1"/>
          </p:cNvSpPr>
          <p:nvPr/>
        </p:nvSpPr>
        <p:spPr bwMode="auto">
          <a:xfrm>
            <a:off x="673100" y="5489575"/>
            <a:ext cx="1706563" cy="669925"/>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53267" name="Text Box 19"/>
          <p:cNvSpPr txBox="1">
            <a:spLocks noChangeArrowheads="1"/>
          </p:cNvSpPr>
          <p:nvPr/>
        </p:nvSpPr>
        <p:spPr bwMode="auto">
          <a:xfrm>
            <a:off x="762000" y="5715000"/>
            <a:ext cx="1512888" cy="244475"/>
          </a:xfrm>
          <a:prstGeom prst="rect">
            <a:avLst/>
          </a:prstGeom>
          <a:noFill/>
          <a:ln w="9525">
            <a:noFill/>
            <a:miter lim="800000"/>
            <a:headEnd/>
            <a:tailEnd/>
          </a:ln>
          <a:effectLst/>
        </p:spPr>
        <p:txBody>
          <a:bodyPr>
            <a:spAutoFit/>
          </a:bodyPr>
          <a:lstStyle/>
          <a:p>
            <a:pPr algn="ctr"/>
            <a:r>
              <a:rPr lang="en-US" sz="1000" b="1"/>
              <a:t>Technical Thrusts</a:t>
            </a:r>
            <a:endParaRPr lang="en-US" sz="1000" b="1">
              <a:solidFill>
                <a:srgbClr val="003366"/>
              </a:solidFill>
            </a:endParaRPr>
          </a:p>
        </p:txBody>
      </p:sp>
      <p:sp>
        <p:nvSpPr>
          <p:cNvPr id="53268" name="AutoShape 20"/>
          <p:cNvSpPr>
            <a:spLocks noChangeArrowheads="1"/>
          </p:cNvSpPr>
          <p:nvPr/>
        </p:nvSpPr>
        <p:spPr bwMode="auto">
          <a:xfrm>
            <a:off x="2625725" y="5489575"/>
            <a:ext cx="1706563" cy="671513"/>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53269" name="Text Box 21"/>
          <p:cNvSpPr txBox="1">
            <a:spLocks noChangeArrowheads="1"/>
          </p:cNvSpPr>
          <p:nvPr/>
        </p:nvSpPr>
        <p:spPr bwMode="auto">
          <a:xfrm>
            <a:off x="2590800" y="5638800"/>
            <a:ext cx="1782763" cy="396875"/>
          </a:xfrm>
          <a:prstGeom prst="rect">
            <a:avLst/>
          </a:prstGeom>
          <a:noFill/>
          <a:ln w="9525">
            <a:noFill/>
            <a:miter lim="800000"/>
            <a:headEnd/>
            <a:tailEnd/>
          </a:ln>
          <a:effectLst/>
        </p:spPr>
        <p:txBody>
          <a:bodyPr>
            <a:spAutoFit/>
          </a:bodyPr>
          <a:lstStyle/>
          <a:p>
            <a:pPr algn="ctr"/>
            <a:r>
              <a:rPr lang="en-US" sz="1000" b="1"/>
              <a:t>Education and Human Resources Development</a:t>
            </a:r>
            <a:endParaRPr lang="en-US" sz="1000" b="1">
              <a:solidFill>
                <a:srgbClr val="003366"/>
              </a:solidFill>
            </a:endParaRPr>
          </a:p>
        </p:txBody>
      </p:sp>
      <p:sp>
        <p:nvSpPr>
          <p:cNvPr id="53270" name="AutoShape 22"/>
          <p:cNvSpPr>
            <a:spLocks noChangeArrowheads="1"/>
          </p:cNvSpPr>
          <p:nvPr/>
        </p:nvSpPr>
        <p:spPr bwMode="auto">
          <a:xfrm>
            <a:off x="6654800" y="5489575"/>
            <a:ext cx="1706563" cy="671513"/>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53271" name="Text Box 23"/>
          <p:cNvSpPr txBox="1">
            <a:spLocks noChangeArrowheads="1"/>
          </p:cNvSpPr>
          <p:nvPr/>
        </p:nvSpPr>
        <p:spPr bwMode="auto">
          <a:xfrm>
            <a:off x="6629400" y="5715000"/>
            <a:ext cx="1820863" cy="244475"/>
          </a:xfrm>
          <a:prstGeom prst="rect">
            <a:avLst/>
          </a:prstGeom>
          <a:noFill/>
          <a:ln w="9525">
            <a:noFill/>
            <a:miter lim="800000"/>
            <a:headEnd/>
            <a:tailEnd/>
          </a:ln>
          <a:effectLst/>
        </p:spPr>
        <p:txBody>
          <a:bodyPr>
            <a:spAutoFit/>
          </a:bodyPr>
          <a:lstStyle/>
          <a:p>
            <a:pPr algn="ctr"/>
            <a:r>
              <a:rPr lang="en-US" sz="1000" b="1"/>
              <a:t>Knowledge Transfer</a:t>
            </a:r>
            <a:endParaRPr lang="en-US" sz="1000" b="1">
              <a:solidFill>
                <a:srgbClr val="003366"/>
              </a:solidFill>
            </a:endParaRPr>
          </a:p>
        </p:txBody>
      </p:sp>
      <p:sp>
        <p:nvSpPr>
          <p:cNvPr id="53272" name="AutoShape 24"/>
          <p:cNvSpPr>
            <a:spLocks noChangeArrowheads="1"/>
          </p:cNvSpPr>
          <p:nvPr/>
        </p:nvSpPr>
        <p:spPr bwMode="auto">
          <a:xfrm>
            <a:off x="4695825" y="5487988"/>
            <a:ext cx="1706563" cy="671512"/>
          </a:xfrm>
          <a:prstGeom prst="flowChartAlternateProcess">
            <a:avLst/>
          </a:prstGeom>
          <a:gradFill rotWithShape="1">
            <a:gsLst>
              <a:gs pos="0">
                <a:schemeClr val="accent1"/>
              </a:gs>
              <a:gs pos="50000">
                <a:schemeClr val="accent1">
                  <a:gamma/>
                  <a:tint val="27451"/>
                  <a:invGamma/>
                </a:schemeClr>
              </a:gs>
              <a:gs pos="100000">
                <a:schemeClr val="accent1"/>
              </a:gs>
            </a:gsLst>
            <a:lin ang="5400000" scaled="1"/>
          </a:gradFill>
          <a:ln w="3175">
            <a:solidFill>
              <a:srgbClr val="6FA6B1"/>
            </a:solidFill>
            <a:miter lim="800000"/>
            <a:headEnd/>
            <a:tailEnd/>
          </a:ln>
          <a:effectLst>
            <a:outerShdw dist="71842" dir="2700000" algn="ctr" rotWithShape="0">
              <a:srgbClr val="56838C"/>
            </a:outerShdw>
          </a:effectLst>
        </p:spPr>
        <p:txBody>
          <a:bodyPr wrap="none" anchor="ctr"/>
          <a:lstStyle/>
          <a:p>
            <a:endParaRPr lang="en-US"/>
          </a:p>
        </p:txBody>
      </p:sp>
      <p:sp>
        <p:nvSpPr>
          <p:cNvPr id="53273" name="Text Box 25"/>
          <p:cNvSpPr txBox="1">
            <a:spLocks noChangeArrowheads="1"/>
          </p:cNvSpPr>
          <p:nvPr/>
        </p:nvSpPr>
        <p:spPr bwMode="auto">
          <a:xfrm>
            <a:off x="4648200" y="5715000"/>
            <a:ext cx="1808163" cy="244475"/>
          </a:xfrm>
          <a:prstGeom prst="rect">
            <a:avLst/>
          </a:prstGeom>
          <a:noFill/>
          <a:ln w="9525">
            <a:noFill/>
            <a:miter lim="800000"/>
            <a:headEnd/>
            <a:tailEnd/>
          </a:ln>
          <a:effectLst/>
        </p:spPr>
        <p:txBody>
          <a:bodyPr>
            <a:spAutoFit/>
          </a:bodyPr>
          <a:lstStyle/>
          <a:p>
            <a:pPr algn="ctr"/>
            <a:r>
              <a:rPr lang="en-US" sz="1000" b="1"/>
              <a:t>Diversity and Outreach</a:t>
            </a:r>
            <a:endParaRPr lang="en-US" sz="1000" b="1">
              <a:solidFill>
                <a:srgbClr val="003366"/>
              </a:solidFill>
            </a:endParaRPr>
          </a:p>
        </p:txBody>
      </p:sp>
      <p:sp>
        <p:nvSpPr>
          <p:cNvPr id="53274" name="AutoShape 26"/>
          <p:cNvSpPr>
            <a:spLocks noChangeArrowheads="1"/>
          </p:cNvSpPr>
          <p:nvPr/>
        </p:nvSpPr>
        <p:spPr bwMode="auto">
          <a:xfrm>
            <a:off x="5410200" y="5105400"/>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53275" name="AutoShape 27"/>
          <p:cNvSpPr>
            <a:spLocks noChangeArrowheads="1"/>
          </p:cNvSpPr>
          <p:nvPr/>
        </p:nvSpPr>
        <p:spPr bwMode="auto">
          <a:xfrm>
            <a:off x="7391400" y="5105400"/>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53276" name="AutoShape 28"/>
          <p:cNvSpPr>
            <a:spLocks noChangeArrowheads="1"/>
          </p:cNvSpPr>
          <p:nvPr/>
        </p:nvSpPr>
        <p:spPr bwMode="auto">
          <a:xfrm>
            <a:off x="3352800" y="5105400"/>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53277" name="AutoShape 29"/>
          <p:cNvSpPr>
            <a:spLocks noChangeArrowheads="1"/>
          </p:cNvSpPr>
          <p:nvPr/>
        </p:nvSpPr>
        <p:spPr bwMode="auto">
          <a:xfrm>
            <a:off x="1295400" y="5105400"/>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53278" name="AutoShape 30"/>
          <p:cNvSpPr>
            <a:spLocks noChangeArrowheads="1"/>
          </p:cNvSpPr>
          <p:nvPr/>
        </p:nvSpPr>
        <p:spPr bwMode="auto">
          <a:xfrm>
            <a:off x="4572000" y="4419600"/>
            <a:ext cx="295275" cy="371475"/>
          </a:xfrm>
          <a:prstGeom prst="downArrow">
            <a:avLst>
              <a:gd name="adj1" fmla="val 53259"/>
              <a:gd name="adj2" fmla="val 49513"/>
            </a:avLst>
          </a:prstGeom>
          <a:gradFill rotWithShape="1">
            <a:gsLst>
              <a:gs pos="0">
                <a:srgbClr val="288468"/>
              </a:gs>
              <a:gs pos="100000">
                <a:srgbClr val="288468"/>
              </a:gs>
            </a:gsLst>
            <a:lin ang="5400000" scaled="1"/>
          </a:gradFill>
          <a:ln w="9525" algn="ctr">
            <a:solidFill>
              <a:schemeClr val="hlink"/>
            </a:solidFill>
            <a:miter lim="800000"/>
            <a:headEnd/>
            <a:tailEnd/>
          </a:ln>
          <a:effectLst/>
        </p:spPr>
        <p:txBody>
          <a:bodyPr vert="eaVert" wrap="none" anchor="ctr"/>
          <a:lstStyle/>
          <a:p>
            <a:endParaRPr lang="en-US"/>
          </a:p>
        </p:txBody>
      </p:sp>
      <p:sp>
        <p:nvSpPr>
          <p:cNvPr id="53279" name="AutoShape 31"/>
          <p:cNvSpPr>
            <a:spLocks noChangeArrowheads="1"/>
          </p:cNvSpPr>
          <p:nvPr/>
        </p:nvSpPr>
        <p:spPr bwMode="auto">
          <a:xfrm>
            <a:off x="4572000" y="2133600"/>
            <a:ext cx="304800" cy="361950"/>
          </a:xfrm>
          <a:prstGeom prst="upDownArrow">
            <a:avLst>
              <a:gd name="adj1" fmla="val 49231"/>
              <a:gd name="adj2" fmla="val 37461"/>
            </a:avLst>
          </a:prstGeom>
          <a:gradFill rotWithShape="1">
            <a:gsLst>
              <a:gs pos="0">
                <a:srgbClr val="51C822"/>
              </a:gs>
              <a:gs pos="100000">
                <a:srgbClr val="288468"/>
              </a:gs>
            </a:gsLst>
            <a:lin ang="5400000" scaled="1"/>
          </a:gradFill>
          <a:ln w="9525">
            <a:solidFill>
              <a:schemeClr val="hlink"/>
            </a:solidFill>
            <a:miter lim="800000"/>
            <a:headEnd/>
            <a:tailEnd/>
          </a:ln>
          <a:effectLst/>
        </p:spPr>
        <p:txBody>
          <a:bodyPr vert="eaVert" wrap="none" anchor="ctr"/>
          <a:lstStyle/>
          <a:p>
            <a:endParaRPr lang="en-US"/>
          </a:p>
        </p:txBody>
      </p:sp>
      <p:sp>
        <p:nvSpPr>
          <p:cNvPr id="53280" name="AutoShape 32"/>
          <p:cNvSpPr>
            <a:spLocks noChangeArrowheads="1"/>
          </p:cNvSpPr>
          <p:nvPr/>
        </p:nvSpPr>
        <p:spPr bwMode="auto">
          <a:xfrm>
            <a:off x="4572000" y="2971800"/>
            <a:ext cx="304800" cy="361950"/>
          </a:xfrm>
          <a:prstGeom prst="upDownArrow">
            <a:avLst>
              <a:gd name="adj1" fmla="val 49231"/>
              <a:gd name="adj2" fmla="val 37461"/>
            </a:avLst>
          </a:prstGeom>
          <a:gradFill rotWithShape="1">
            <a:gsLst>
              <a:gs pos="0">
                <a:srgbClr val="51C822"/>
              </a:gs>
              <a:gs pos="100000">
                <a:srgbClr val="288468"/>
              </a:gs>
            </a:gsLst>
            <a:lin ang="5400000" scaled="1"/>
          </a:gradFill>
          <a:ln w="9525">
            <a:solidFill>
              <a:schemeClr val="hlink"/>
            </a:solidFill>
            <a:miter lim="800000"/>
            <a:headEnd/>
            <a:tailEnd/>
          </a:ln>
          <a:effectLst/>
        </p:spPr>
        <p:txBody>
          <a:bodyPr vert="eaVert" wrap="none" anchor="ctr"/>
          <a:lstStyle/>
          <a:p>
            <a:endParaRPr lang="en-US"/>
          </a:p>
        </p:txBody>
      </p:sp>
      <p:sp>
        <p:nvSpPr>
          <p:cNvPr id="53282" name="Rectangle 34"/>
          <p:cNvSpPr>
            <a:spLocks noChangeArrowheads="1"/>
          </p:cNvSpPr>
          <p:nvPr/>
        </p:nvSpPr>
        <p:spPr bwMode="auto">
          <a:xfrm>
            <a:off x="228600" y="1143000"/>
            <a:ext cx="8458200" cy="3657600"/>
          </a:xfrm>
          <a:prstGeom prst="rect">
            <a:avLst/>
          </a:prstGeom>
          <a:solidFill>
            <a:srgbClr val="FFFFFF">
              <a:alpha val="89999"/>
            </a:srgbClr>
          </a:solidFill>
          <a:ln w="9525">
            <a:noFill/>
            <a:miter lim="800000"/>
            <a:headEnd/>
            <a:tailEnd/>
          </a:ln>
          <a:effectLst/>
        </p:spPr>
        <p:txBody>
          <a:bodyPr wrap="none" anchor="ctr"/>
          <a:lstStyle/>
          <a:p>
            <a:endParaRPr lang="en-US"/>
          </a:p>
        </p:txBody>
      </p:sp>
      <p:sp>
        <p:nvSpPr>
          <p:cNvPr id="53283" name="Text Box 35"/>
          <p:cNvSpPr txBox="1">
            <a:spLocks noChangeArrowheads="1"/>
          </p:cNvSpPr>
          <p:nvPr/>
        </p:nvSpPr>
        <p:spPr bwMode="auto">
          <a:xfrm>
            <a:off x="797437" y="1559437"/>
            <a:ext cx="7814930" cy="3000821"/>
          </a:xfrm>
          <a:prstGeom prst="rect">
            <a:avLst/>
          </a:prstGeom>
          <a:noFill/>
          <a:ln w="9525">
            <a:solidFill>
              <a:schemeClr val="tx1"/>
            </a:solidFill>
            <a:miter lim="800000"/>
            <a:headEnd/>
            <a:tailEnd/>
          </a:ln>
          <a:effectLst/>
        </p:spPr>
        <p:txBody>
          <a:bodyPr wrap="square">
            <a:spAutoFit/>
          </a:bodyPr>
          <a:lstStyle/>
          <a:p>
            <a:pPr marL="169863" indent="-169863">
              <a:spcBef>
                <a:spcPct val="50000"/>
              </a:spcBef>
              <a:buFontTx/>
              <a:buChar char="•"/>
            </a:pPr>
            <a:r>
              <a:rPr lang="en-US" smtClean="0"/>
              <a:t>Thrust </a:t>
            </a:r>
            <a:r>
              <a:rPr lang="en-US" dirty="0" smtClean="0"/>
              <a:t>coordination will be facilitated and monitored by the Technical and Managing Directors, with input from their committees.</a:t>
            </a:r>
          </a:p>
          <a:p>
            <a:pPr marL="169863" indent="-169863">
              <a:spcBef>
                <a:spcPct val="50000"/>
              </a:spcBef>
              <a:buFontTx/>
              <a:buChar char="•"/>
            </a:pPr>
            <a:r>
              <a:rPr lang="en-US" dirty="0" smtClean="0"/>
              <a:t>Thrust </a:t>
            </a:r>
            <a:r>
              <a:rPr lang="en-US" dirty="0"/>
              <a:t>leads will have monthly meetings (either in person, or over video conference) to </a:t>
            </a:r>
            <a:r>
              <a:rPr lang="en-US" dirty="0" smtClean="0"/>
              <a:t>ensure integration of their activities. </a:t>
            </a:r>
            <a:r>
              <a:rPr lang="en-US" dirty="0"/>
              <a:t>These meetings will include the Technical and Managing Directors.</a:t>
            </a:r>
          </a:p>
          <a:p>
            <a:pPr marL="169863" indent="-169863">
              <a:spcBef>
                <a:spcPct val="50000"/>
              </a:spcBef>
              <a:buFontTx/>
              <a:buChar char="•"/>
            </a:pPr>
            <a:r>
              <a:rPr lang="en-US" dirty="0"/>
              <a:t> Industry representatives from partner companies will be invited </a:t>
            </a:r>
            <a:r>
              <a:rPr lang="en-US" dirty="0" smtClean="0"/>
              <a:t>to provide a broader perspective and facilitate knowledge transfer</a:t>
            </a:r>
            <a:endParaRPr lang="en-US" dirty="0"/>
          </a:p>
          <a:p>
            <a:pPr marL="169863" indent="-169863">
              <a:spcBef>
                <a:spcPct val="50000"/>
              </a:spcBef>
              <a:buFontTx/>
              <a:buChar char="•"/>
            </a:pPr>
            <a:r>
              <a:rPr lang="en-US" dirty="0"/>
              <a:t> </a:t>
            </a:r>
            <a:r>
              <a:rPr lang="en-US" dirty="0" smtClean="0"/>
              <a:t>Executive committee will monitor coordination </a:t>
            </a:r>
            <a:r>
              <a:rPr lang="en-US" dirty="0"/>
              <a:t>(and associated outcomes</a:t>
            </a:r>
            <a:r>
              <a:rPr lang="en-US" dirty="0" smtClean="0"/>
              <a:t>), assess coordination risks, and propose mitigation strategies</a:t>
            </a:r>
            <a:endParaRPr lang="en-US" dirty="0"/>
          </a:p>
        </p:txBody>
      </p:sp>
      <p:sp>
        <p:nvSpPr>
          <p:cNvPr id="53281" name="Title 1"/>
          <p:cNvSpPr>
            <a:spLocks/>
          </p:cNvSpPr>
          <p:nvPr/>
        </p:nvSpPr>
        <p:spPr bwMode="auto">
          <a:xfrm>
            <a:off x="457200" y="497658"/>
            <a:ext cx="8229600" cy="1143000"/>
          </a:xfrm>
          <a:prstGeom prst="rect">
            <a:avLst/>
          </a:prstGeom>
          <a:noFill/>
          <a:ln w="9525">
            <a:noFill/>
            <a:miter lim="800000"/>
            <a:headEnd/>
            <a:tailEnd/>
          </a:ln>
        </p:spPr>
        <p:txBody>
          <a:bodyPr anchor="ctr"/>
          <a:lstStyle/>
          <a:p>
            <a:pPr algn="ctr"/>
            <a:r>
              <a:rPr lang="en-US" sz="3600" b="1">
                <a:solidFill>
                  <a:srgbClr val="008A3E"/>
                </a:solidFill>
                <a:effectLst>
                  <a:innerShdw blurRad="63500" dist="50800" dir="18900000">
                    <a:prstClr val="black">
                      <a:alpha val="50000"/>
                    </a:prstClr>
                  </a:innerShdw>
                </a:effectLst>
                <a:latin typeface="Continuum Medium" pitchFamily="2" charset="0"/>
                <a:ea typeface="+mj-ea"/>
                <a:cs typeface="Arial" pitchFamily="34" charset="0"/>
              </a:rPr>
              <a:t>Coordinating Thrusts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p:txBody>
          <a:bodyPr/>
          <a:lstStyle/>
          <a:p>
            <a:r>
              <a:rPr lang="en-US" smtClean="0"/>
              <a:t>External Advisory Board</a:t>
            </a:r>
          </a:p>
        </p:txBody>
      </p:sp>
      <p:sp>
        <p:nvSpPr>
          <p:cNvPr id="47107" name="Rectangle 3"/>
          <p:cNvSpPr>
            <a:spLocks noGrp="1"/>
          </p:cNvSpPr>
          <p:nvPr>
            <p:ph type="body" idx="1"/>
          </p:nvPr>
        </p:nvSpPr>
        <p:spPr>
          <a:xfrm>
            <a:off x="468351" y="1687551"/>
            <a:ext cx="8399202" cy="5170449"/>
          </a:xfrm>
        </p:spPr>
        <p:txBody>
          <a:bodyPr>
            <a:noAutofit/>
          </a:bodyPr>
          <a:lstStyle/>
          <a:p>
            <a:pPr lvl="3"/>
            <a:endParaRPr lang="en-US" sz="800" dirty="0" smtClean="0"/>
          </a:p>
          <a:p>
            <a:pPr>
              <a:spcAft>
                <a:spcPts val="600"/>
              </a:spcAft>
            </a:pPr>
            <a:r>
              <a:rPr lang="en-US" sz="1800" b="1" dirty="0" smtClean="0"/>
              <a:t>Composition: reflects diversity of scientific domains within the Center:</a:t>
            </a:r>
          </a:p>
          <a:p>
            <a:pPr lvl="1">
              <a:spcAft>
                <a:spcPts val="600"/>
              </a:spcAft>
              <a:buNone/>
            </a:pPr>
            <a:r>
              <a:rPr lang="en-US" sz="1800" smtClean="0"/>
              <a:t>The following were invited to join our EAC </a:t>
            </a:r>
            <a:r>
              <a:rPr lang="en-US" sz="1800" dirty="0" smtClean="0"/>
              <a:t>:</a:t>
            </a:r>
          </a:p>
          <a:p>
            <a:pPr marL="457200" lvl="1" indent="0">
              <a:buNone/>
            </a:pPr>
            <a:r>
              <a:rPr lang="en-US" sz="1800" dirty="0" smtClean="0"/>
              <a:t>I. </a:t>
            </a:r>
            <a:r>
              <a:rPr lang="en-US" sz="1800" dirty="0" err="1" smtClean="0"/>
              <a:t>Apostol</a:t>
            </a:r>
            <a:r>
              <a:rPr lang="en-US" sz="1800" dirty="0" smtClean="0"/>
              <a:t> (Amgen), J. </a:t>
            </a:r>
            <a:r>
              <a:rPr lang="en-US" sz="1800" dirty="0" err="1" smtClean="0"/>
              <a:t>Bruck</a:t>
            </a:r>
            <a:r>
              <a:rPr lang="en-US" sz="1800" dirty="0" smtClean="0"/>
              <a:t> (Caltech), P. </a:t>
            </a:r>
            <a:r>
              <a:rPr lang="en-US" sz="1800" err="1" smtClean="0"/>
              <a:t>Losiewicz</a:t>
            </a:r>
            <a:r>
              <a:rPr lang="en-US" sz="1800" smtClean="0"/>
              <a:t> (ONR), </a:t>
            </a:r>
            <a:r>
              <a:rPr lang="en-US" sz="1800" dirty="0" smtClean="0"/>
              <a:t>W. Massey (</a:t>
            </a:r>
            <a:r>
              <a:rPr lang="en-US" sz="1800" smtClean="0"/>
              <a:t>Princeton</a:t>
            </a:r>
            <a:r>
              <a:rPr lang="en-US" sz="1800" smtClean="0"/>
              <a:t>), A</a:t>
            </a:r>
            <a:r>
              <a:rPr lang="en-US" sz="1800" dirty="0" smtClean="0"/>
              <a:t>. </a:t>
            </a:r>
            <a:r>
              <a:rPr lang="en-US" sz="1800" dirty="0" err="1" smtClean="0"/>
              <a:t>Orlitsky</a:t>
            </a:r>
            <a:r>
              <a:rPr lang="en-US" sz="1800" dirty="0" smtClean="0"/>
              <a:t> (UCSD), K. Park (Georgia Tech), Y. </a:t>
            </a:r>
            <a:r>
              <a:rPr lang="en-US" sz="1800" dirty="0" err="1" smtClean="0"/>
              <a:t>Reznik</a:t>
            </a:r>
            <a:r>
              <a:rPr lang="en-US" sz="1800" dirty="0" smtClean="0"/>
              <a:t> (Qualcomm</a:t>
            </a:r>
            <a:r>
              <a:rPr lang="en-US" sz="1800" smtClean="0"/>
              <a:t>), </a:t>
            </a:r>
            <a:r>
              <a:rPr lang="en-US" sz="1800" smtClean="0"/>
              <a:t>B</a:t>
            </a:r>
            <a:r>
              <a:rPr lang="en-US" sz="1800" dirty="0" smtClean="0"/>
              <a:t>. </a:t>
            </a:r>
            <a:r>
              <a:rPr lang="en-US" sz="1800" dirty="0" err="1" smtClean="0"/>
              <a:t>Sedgewick</a:t>
            </a:r>
            <a:r>
              <a:rPr lang="en-US" sz="1800" dirty="0" smtClean="0"/>
              <a:t> (</a:t>
            </a:r>
            <a:r>
              <a:rPr lang="en-US" sz="1800" smtClean="0"/>
              <a:t>Adobe  &amp; </a:t>
            </a:r>
            <a:r>
              <a:rPr lang="en-US" sz="1800" dirty="0" smtClean="0"/>
              <a:t>Princeton), M. Weinberger (</a:t>
            </a:r>
            <a:r>
              <a:rPr lang="en-US" sz="1800" smtClean="0"/>
              <a:t>HPL).</a:t>
            </a:r>
          </a:p>
          <a:p>
            <a:pPr lvl="1">
              <a:buNone/>
            </a:pPr>
            <a:endParaRPr lang="en-US" sz="1800" dirty="0" smtClean="0"/>
          </a:p>
          <a:p>
            <a:r>
              <a:rPr lang="en-US" sz="1800" dirty="0" smtClean="0"/>
              <a:t> </a:t>
            </a:r>
            <a:r>
              <a:rPr lang="en-US" sz="1800" b="1" dirty="0" smtClean="0"/>
              <a:t>Coordination</a:t>
            </a:r>
          </a:p>
          <a:p>
            <a:pPr lvl="1"/>
            <a:r>
              <a:rPr lang="en-US" sz="1800" smtClean="0"/>
              <a:t>External </a:t>
            </a:r>
            <a:r>
              <a:rPr lang="en-US" sz="1800" dirty="0" smtClean="0"/>
              <a:t>Advisory Board will receive quarterly progress reports from the Managing Director </a:t>
            </a:r>
          </a:p>
          <a:p>
            <a:pPr lvl="1"/>
            <a:r>
              <a:rPr lang="en-US" sz="1800" dirty="0" smtClean="0"/>
              <a:t>Will meet with the Center Director and the NSF Project Officer each year</a:t>
            </a:r>
          </a:p>
          <a:p>
            <a:pPr lvl="1"/>
            <a:r>
              <a:rPr lang="en-US" sz="1800" dirty="0" smtClean="0"/>
              <a:t>In-person meeting at the annual “all hands” meeting of the Center. This meeting will provide a forum for a high quality, detailed appraisal of the Center’s </a:t>
            </a:r>
            <a:r>
              <a:rPr lang="en-US" sz="1800" smtClean="0"/>
              <a:t>progress  </a:t>
            </a:r>
            <a:endParaRPr lang="en-US" sz="1800"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p:nvPr>
        </p:nvSpPr>
        <p:spPr>
          <a:xfrm>
            <a:off x="457200" y="949710"/>
            <a:ext cx="8229600" cy="762000"/>
          </a:xfrm>
        </p:spPr>
        <p:txBody>
          <a:bodyPr>
            <a:normAutofit fontScale="90000"/>
          </a:bodyPr>
          <a:lstStyle/>
          <a:p>
            <a:pPr>
              <a:lnSpc>
                <a:spcPct val="90000"/>
              </a:lnSpc>
            </a:pPr>
            <a:r>
              <a:rPr lang="en-US" sz="4000" dirty="0" smtClean="0"/>
              <a:t>External Advisory Board: </a:t>
            </a:r>
            <a:br>
              <a:rPr lang="en-US" sz="4000" dirty="0" smtClean="0"/>
            </a:br>
            <a:r>
              <a:rPr lang="en-US" sz="4000" dirty="0" smtClean="0"/>
              <a:t>Progress Assessment</a:t>
            </a:r>
          </a:p>
        </p:txBody>
      </p:sp>
      <p:sp>
        <p:nvSpPr>
          <p:cNvPr id="48131" name="Rectangle 3"/>
          <p:cNvSpPr>
            <a:spLocks noGrp="1"/>
          </p:cNvSpPr>
          <p:nvPr>
            <p:ph type="body" idx="1"/>
          </p:nvPr>
        </p:nvSpPr>
        <p:spPr>
          <a:xfrm>
            <a:off x="255181" y="1690573"/>
            <a:ext cx="8653606" cy="5071730"/>
          </a:xfrm>
        </p:spPr>
        <p:txBody>
          <a:bodyPr>
            <a:noAutofit/>
          </a:bodyPr>
          <a:lstStyle/>
          <a:p>
            <a:pPr lvl="3">
              <a:lnSpc>
                <a:spcPct val="110000"/>
              </a:lnSpc>
              <a:buNone/>
            </a:pPr>
            <a:endParaRPr lang="en-US" sz="800" dirty="0" smtClean="0"/>
          </a:p>
          <a:p>
            <a:pPr>
              <a:lnSpc>
                <a:spcPct val="110000"/>
              </a:lnSpc>
            </a:pPr>
            <a:r>
              <a:rPr lang="en-US" sz="1800" b="1" dirty="0" smtClean="0"/>
              <a:t>EAC will generate an annual report on the center’s progress for the Center Director and the NSF </a:t>
            </a:r>
          </a:p>
          <a:p>
            <a:pPr lvl="1">
              <a:lnSpc>
                <a:spcPct val="110000"/>
              </a:lnSpc>
              <a:spcAft>
                <a:spcPts val="600"/>
              </a:spcAft>
            </a:pPr>
            <a:r>
              <a:rPr lang="en-US" sz="1600" dirty="0" smtClean="0"/>
              <a:t>Will summarize assessment of the Center’s initiatives and </a:t>
            </a:r>
            <a:r>
              <a:rPr lang="en-US" sz="1600" smtClean="0"/>
              <a:t>make </a:t>
            </a:r>
            <a:r>
              <a:rPr lang="en-US" sz="1600" smtClean="0"/>
              <a:t>recommendations</a:t>
            </a:r>
            <a:endParaRPr lang="en-US" sz="1600" dirty="0" smtClean="0"/>
          </a:p>
          <a:p>
            <a:pPr>
              <a:lnSpc>
                <a:spcPct val="110000"/>
              </a:lnSpc>
            </a:pPr>
            <a:r>
              <a:rPr lang="en-US" sz="1800" b="1" dirty="0" smtClean="0"/>
              <a:t>Assessment and Metrics Include</a:t>
            </a:r>
          </a:p>
          <a:p>
            <a:pPr lvl="1"/>
            <a:r>
              <a:rPr lang="en-US" sz="1600" dirty="0" smtClean="0"/>
              <a:t>The adequacy of the synergistic development (metrics may include new collaborations, student exchanges, and interdisciplinary publications.)</a:t>
            </a:r>
          </a:p>
          <a:p>
            <a:pPr lvl="1"/>
            <a:r>
              <a:rPr lang="en-US" sz="1600" dirty="0" smtClean="0"/>
              <a:t> Infrastructure creation and its potential impact </a:t>
            </a:r>
          </a:p>
          <a:p>
            <a:pPr lvl="1"/>
            <a:r>
              <a:rPr lang="en-US" sz="1600" dirty="0" smtClean="0"/>
              <a:t>The reliability, robustness, and usability of tools and methods (metrics may user surveys, publication citations, and metrics on tool usage)</a:t>
            </a:r>
          </a:p>
          <a:p>
            <a:pPr lvl="1"/>
            <a:r>
              <a:rPr lang="en-US" sz="1600" dirty="0" smtClean="0"/>
              <a:t>The quality of the education and outreach component (metrics may include student surveys, diversity of program participants, statistics on outreach). </a:t>
            </a:r>
          </a:p>
          <a:p>
            <a:pPr lvl="1"/>
            <a:r>
              <a:rPr lang="en-US" sz="1600" dirty="0" smtClean="0"/>
              <a:t>The effectiveness of dissemination activities (metrics may include citation indices and plenary/invited talks of participants)</a:t>
            </a:r>
          </a:p>
          <a:p>
            <a:pPr lvl="1"/>
            <a:r>
              <a:rPr lang="en-US" sz="1600" dirty="0" smtClean="0"/>
              <a:t>Directions for Computer Science research related to Information Theory</a:t>
            </a:r>
          </a:p>
          <a:p>
            <a:pPr lvl="1"/>
            <a:r>
              <a:rPr lang="en-US" sz="1600" dirty="0" smtClean="0"/>
              <a:t>Recommendations for strategic recruitments</a:t>
            </a:r>
          </a:p>
          <a:p>
            <a:pPr lvl="1"/>
            <a:r>
              <a:rPr lang="en-US" sz="1600" dirty="0" smtClean="0"/>
              <a:t>Selection of new applications and termination of existing ones</a:t>
            </a:r>
          </a:p>
          <a:p>
            <a:pPr>
              <a:lnSpc>
                <a:spcPct val="110000"/>
              </a:lnSpc>
            </a:pPr>
            <a:endParaRPr lang="en-US" sz="1600"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7494"/>
            <a:ext cx="8229600" cy="917511"/>
          </a:xfrm>
        </p:spPr>
        <p:txBody>
          <a:bodyPr rtlCol="0">
            <a:normAutofit/>
          </a:bodyPr>
          <a:lstStyle/>
          <a:p>
            <a:pPr fontAlgn="auto">
              <a:spcAft>
                <a:spcPts val="0"/>
              </a:spcAft>
              <a:defRPr/>
            </a:pPr>
            <a:r>
              <a:rPr lang="en-US" dirty="0" smtClean="0"/>
              <a:t>Industry Interactions</a:t>
            </a:r>
            <a:endParaRPr lang="en-US" dirty="0"/>
          </a:p>
        </p:txBody>
      </p:sp>
      <p:sp>
        <p:nvSpPr>
          <p:cNvPr id="17410" name="Content Placeholder 2"/>
          <p:cNvSpPr>
            <a:spLocks noGrp="1"/>
          </p:cNvSpPr>
          <p:nvPr>
            <p:ph idx="1"/>
          </p:nvPr>
        </p:nvSpPr>
        <p:spPr>
          <a:xfrm>
            <a:off x="457199" y="1775637"/>
            <a:ext cx="8325293" cy="5082363"/>
          </a:xfrm>
        </p:spPr>
        <p:txBody>
          <a:bodyPr>
            <a:normAutofit fontScale="77500" lnSpcReduction="20000"/>
          </a:bodyPr>
          <a:lstStyle/>
          <a:p>
            <a:pPr lvl="1">
              <a:buNone/>
            </a:pPr>
            <a:endParaRPr lang="en-US" sz="1400" dirty="0" smtClean="0">
              <a:latin typeface="+mn-lt"/>
            </a:endParaRPr>
          </a:p>
          <a:p>
            <a:pPr>
              <a:spcBef>
                <a:spcPts val="0"/>
              </a:spcBef>
              <a:spcAft>
                <a:spcPts val="1800"/>
              </a:spcAft>
            </a:pPr>
            <a:r>
              <a:rPr lang="en-US" sz="2800" dirty="0" smtClean="0">
                <a:latin typeface="+mn-lt"/>
              </a:rPr>
              <a:t>Center should be influenced by relevant industries, and transfer its technology to them</a:t>
            </a:r>
          </a:p>
          <a:p>
            <a:pPr>
              <a:spcBef>
                <a:spcPts val="0"/>
              </a:spcBef>
              <a:spcAft>
                <a:spcPts val="1800"/>
              </a:spcAft>
            </a:pPr>
            <a:r>
              <a:rPr lang="en-US" sz="2800" dirty="0" smtClean="0">
                <a:latin typeface="+mn-lt"/>
              </a:rPr>
              <a:t>The Executive Committee will provide the monitoring and oversight for these interactions, with input from the EAC</a:t>
            </a:r>
          </a:p>
          <a:p>
            <a:pPr>
              <a:spcBef>
                <a:spcPts val="0"/>
              </a:spcBef>
              <a:spcAft>
                <a:spcPts val="1800"/>
              </a:spcAft>
            </a:pPr>
            <a:r>
              <a:rPr lang="en-US" sz="2800" dirty="0" smtClean="0">
                <a:latin typeface="+mn-lt"/>
              </a:rPr>
              <a:t>Mechanisms for interaction:</a:t>
            </a:r>
          </a:p>
          <a:p>
            <a:pPr lvl="1">
              <a:lnSpc>
                <a:spcPct val="120000"/>
              </a:lnSpc>
              <a:spcBef>
                <a:spcPts val="0"/>
              </a:spcBef>
              <a:spcAft>
                <a:spcPts val="1800"/>
              </a:spcAft>
            </a:pPr>
            <a:r>
              <a:rPr lang="en-US" sz="2000" dirty="0" smtClean="0">
                <a:latin typeface="+mn-lt"/>
              </a:rPr>
              <a:t>Center will host CTO technology Summits and Roundtables</a:t>
            </a:r>
          </a:p>
          <a:p>
            <a:pPr lvl="1">
              <a:lnSpc>
                <a:spcPct val="120000"/>
              </a:lnSpc>
              <a:spcBef>
                <a:spcPts val="0"/>
              </a:spcBef>
              <a:spcAft>
                <a:spcPts val="1800"/>
              </a:spcAft>
            </a:pPr>
            <a:r>
              <a:rPr lang="en-US" sz="2000" dirty="0" smtClean="0">
                <a:latin typeface="+mn-lt"/>
              </a:rPr>
              <a:t>Industrial visitors will be hosted by Center PIs in their laboratories</a:t>
            </a:r>
          </a:p>
          <a:p>
            <a:pPr lvl="1">
              <a:lnSpc>
                <a:spcPct val="120000"/>
              </a:lnSpc>
              <a:spcBef>
                <a:spcPts val="0"/>
              </a:spcBef>
              <a:spcAft>
                <a:spcPts val="1800"/>
              </a:spcAft>
            </a:pPr>
            <a:r>
              <a:rPr lang="en-US" sz="2000" dirty="0" smtClean="0">
                <a:latin typeface="+mn-lt"/>
              </a:rPr>
              <a:t>We will work with our industrial partners and other companies to create student internships for student participants in the Center</a:t>
            </a:r>
          </a:p>
          <a:p>
            <a:pPr lvl="1">
              <a:lnSpc>
                <a:spcPct val="120000"/>
              </a:lnSpc>
              <a:spcBef>
                <a:spcPts val="0"/>
              </a:spcBef>
              <a:spcAft>
                <a:spcPts val="1800"/>
              </a:spcAft>
            </a:pPr>
            <a:r>
              <a:rPr lang="en-US" sz="2000" dirty="0" smtClean="0">
                <a:latin typeface="+mn-lt"/>
              </a:rPr>
              <a:t>Technologists from relevant industry will be invited to a “Science of Information” research fair with student poster presentations. This will serve as a vehicle for both interaction and recruiting</a:t>
            </a:r>
          </a:p>
          <a:p>
            <a:pPr lvl="1">
              <a:spcBef>
                <a:spcPts val="0"/>
              </a:spcBef>
              <a:spcAft>
                <a:spcPts val="1800"/>
              </a:spcAft>
            </a:pPr>
            <a:endParaRPr lang="en-US" sz="2000" dirty="0" smtClean="0">
              <a:latin typeface="+mn-lt"/>
            </a:endParaRPr>
          </a:p>
          <a:p>
            <a:pPr lvl="1">
              <a:spcBef>
                <a:spcPts val="0"/>
              </a:spcBef>
              <a:spcAft>
                <a:spcPts val="1800"/>
              </a:spcAft>
            </a:pPr>
            <a:endParaRPr lang="en-US" sz="2400" dirty="0" smtClean="0">
              <a:latin typeface="+mn-l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title"/>
          </p:nvPr>
        </p:nvSpPr>
        <p:spPr/>
        <p:txBody>
          <a:bodyPr/>
          <a:lstStyle/>
          <a:p>
            <a:r>
              <a:rPr lang="en-US" smtClean="0"/>
              <a:t>Planning for Growth</a:t>
            </a:r>
          </a:p>
        </p:txBody>
      </p:sp>
      <p:sp>
        <p:nvSpPr>
          <p:cNvPr id="51203" name="Rectangle 3"/>
          <p:cNvSpPr>
            <a:spLocks noGrp="1"/>
          </p:cNvSpPr>
          <p:nvPr>
            <p:ph type="body" idx="1"/>
          </p:nvPr>
        </p:nvSpPr>
        <p:spPr>
          <a:xfrm>
            <a:off x="457199" y="1732155"/>
            <a:ext cx="8419171" cy="4221163"/>
          </a:xfrm>
        </p:spPr>
        <p:txBody>
          <a:bodyPr>
            <a:normAutofit fontScale="92500" lnSpcReduction="10000"/>
          </a:bodyPr>
          <a:lstStyle/>
          <a:p>
            <a:pPr>
              <a:spcAft>
                <a:spcPts val="600"/>
              </a:spcAft>
            </a:pPr>
            <a:r>
              <a:rPr lang="en-US" sz="2400" smtClean="0"/>
              <a:t>Identifying Novel Directions, Selecting and Integrating New Applications:</a:t>
            </a:r>
          </a:p>
          <a:p>
            <a:pPr lvl="1">
              <a:spcAft>
                <a:spcPts val="600"/>
              </a:spcAft>
            </a:pPr>
            <a:r>
              <a:rPr lang="en-US" sz="2400" smtClean="0">
                <a:solidFill>
                  <a:srgbClr val="0070C0"/>
                </a:solidFill>
              </a:rPr>
              <a:t>Recruiting:</a:t>
            </a:r>
            <a:r>
              <a:rPr lang="en-US" sz="2400" b="1" i="1" smtClean="0"/>
              <a:t> </a:t>
            </a:r>
            <a:r>
              <a:rPr lang="en-US" sz="2400" smtClean="0"/>
              <a:t>An open invitation to the entire information sciences and related applications communities</a:t>
            </a:r>
          </a:p>
          <a:p>
            <a:pPr lvl="1">
              <a:spcAft>
                <a:spcPts val="600"/>
              </a:spcAft>
            </a:pPr>
            <a:r>
              <a:rPr lang="en-US" sz="2400" smtClean="0">
                <a:solidFill>
                  <a:srgbClr val="0070C0"/>
                </a:solidFill>
              </a:rPr>
              <a:t>Evaluation:</a:t>
            </a:r>
            <a:r>
              <a:rPr lang="en-US" sz="2400" smtClean="0"/>
              <a:t> By Director and Executive committee  at the “All Hands” meeting,  Metrics for selection will include significance/scope of the proposed application (25%), likelihood of impact (50%), and likelihood of success (25%). </a:t>
            </a:r>
          </a:p>
          <a:p>
            <a:pPr lvl="1">
              <a:spcAft>
                <a:spcPts val="600"/>
              </a:spcAft>
            </a:pPr>
            <a:r>
              <a:rPr lang="en-US" sz="2400" smtClean="0">
                <a:solidFill>
                  <a:srgbClr val="0070C0"/>
                </a:solidFill>
              </a:rPr>
              <a:t>Integration:</a:t>
            </a:r>
            <a:r>
              <a:rPr lang="en-US" sz="2400" b="1" i="1" smtClean="0"/>
              <a:t> </a:t>
            </a:r>
            <a:r>
              <a:rPr lang="en-US" sz="2400" smtClean="0"/>
              <a:t>The Technical Director in consultation with the External Advisory Committee and NSF will collaborate with the PI of the new application to plan for transfer of resources to the new project.</a:t>
            </a:r>
          </a:p>
          <a:p>
            <a:pPr>
              <a:spcAft>
                <a:spcPts val="600"/>
              </a:spcAft>
            </a:pPr>
            <a:endParaRPr lang="en-US" sz="2400" smtClean="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510882" y="1687551"/>
            <a:ext cx="8335407" cy="5000328"/>
          </a:xfrm>
        </p:spPr>
        <p:txBody>
          <a:bodyPr>
            <a:normAutofit fontScale="70000" lnSpcReduction="20000"/>
          </a:bodyPr>
          <a:lstStyle/>
          <a:p>
            <a:r>
              <a:rPr lang="en-US" dirty="0" smtClean="0"/>
              <a:t>Successful management of a large and diverse Center is challenging</a:t>
            </a:r>
          </a:p>
          <a:p>
            <a:pPr lvl="3"/>
            <a:endParaRPr lang="en-US" dirty="0" smtClean="0"/>
          </a:p>
          <a:p>
            <a:r>
              <a:rPr lang="en-US" dirty="0" smtClean="0"/>
              <a:t>Leadership roles have been established to break down this complex task into manageable and interworking pieces</a:t>
            </a:r>
          </a:p>
          <a:p>
            <a:endParaRPr lang="en-US" dirty="0" smtClean="0"/>
          </a:p>
          <a:p>
            <a:r>
              <a:rPr lang="en-US" dirty="0" smtClean="0"/>
              <a:t>Our management structure ensures coordination and accountability across all aspects of the Center’s mission</a:t>
            </a:r>
          </a:p>
          <a:p>
            <a:pPr lvl="1"/>
            <a:endParaRPr lang="en-US" dirty="0" smtClean="0"/>
          </a:p>
          <a:p>
            <a:r>
              <a:rPr lang="en-US" dirty="0" smtClean="0"/>
              <a:t>Our team has a proven track record of managing large projects; our structure and functional breakdown incorporates these prior experiences</a:t>
            </a:r>
          </a:p>
          <a:p>
            <a:endParaRPr lang="en-US" dirty="0" smtClean="0"/>
          </a:p>
          <a:p>
            <a:r>
              <a:rPr lang="en-US" dirty="0" smtClean="0"/>
              <a:t>The most obvious management risks have been identified, with multiple mechanism in place to assess and mitigate those risks.</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mtClean="0"/>
              <a:t>Emerging Frontiers of </a:t>
            </a:r>
            <a:br>
              <a:rPr lang="en-US" smtClean="0"/>
            </a:br>
            <a:r>
              <a:rPr lang="en-US" smtClean="0"/>
              <a:t>Science of Information</a:t>
            </a:r>
            <a:endParaRPr lang="en-US"/>
          </a:p>
        </p:txBody>
      </p:sp>
      <p:sp>
        <p:nvSpPr>
          <p:cNvPr id="5" name="Subtitle 4"/>
          <p:cNvSpPr>
            <a:spLocks noGrp="1"/>
          </p:cNvSpPr>
          <p:nvPr>
            <p:ph type="subTitle" idx="1"/>
          </p:nvPr>
        </p:nvSpPr>
        <p:spPr/>
        <p:txBody>
          <a:bodyPr/>
          <a:lstStyle/>
          <a:p>
            <a:pPr>
              <a:spcBef>
                <a:spcPts val="600"/>
              </a:spcBef>
            </a:pPr>
            <a:endParaRPr lang="en-US" sz="800" smtClean="0"/>
          </a:p>
          <a:p>
            <a:pPr>
              <a:lnSpc>
                <a:spcPts val="3360"/>
              </a:lnSpc>
              <a:spcBef>
                <a:spcPts val="600"/>
              </a:spcBef>
            </a:pPr>
            <a:r>
              <a:rPr lang="en-US" sz="2800" smtClean="0"/>
              <a:t>Budget Plans</a:t>
            </a:r>
          </a:p>
          <a:p>
            <a:pPr>
              <a:lnSpc>
                <a:spcPts val="3360"/>
              </a:lnSpc>
              <a:spcBef>
                <a:spcPts val="1200"/>
              </a:spcBef>
            </a:pPr>
            <a:endParaRPr lang="en-US" sz="2800" smtClean="0"/>
          </a:p>
          <a:p>
            <a:pPr>
              <a:spcBef>
                <a:spcPts val="3000"/>
              </a:spcBef>
            </a:pPr>
            <a:endParaRPr lang="en-US" sz="2800" smtClean="0"/>
          </a:p>
          <a:p>
            <a:endParaRPr lang="en-US" smtClean="0"/>
          </a:p>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Summary</a:t>
            </a:r>
            <a:endParaRPr lang="en-US" dirty="0"/>
          </a:p>
        </p:txBody>
      </p:sp>
      <p:sp>
        <p:nvSpPr>
          <p:cNvPr id="3" name="Content Placeholder 2"/>
          <p:cNvSpPr>
            <a:spLocks noGrp="1"/>
          </p:cNvSpPr>
          <p:nvPr>
            <p:ph idx="1"/>
          </p:nvPr>
        </p:nvSpPr>
        <p:spPr/>
        <p:txBody>
          <a:bodyPr>
            <a:normAutofit lnSpcReduction="10000"/>
          </a:bodyPr>
          <a:lstStyle/>
          <a:p>
            <a:pPr>
              <a:buNone/>
            </a:pPr>
            <a:r>
              <a:rPr lang="en-US" sz="2800" dirty="0" smtClean="0">
                <a:solidFill>
                  <a:srgbClr val="008A3E"/>
                </a:solidFill>
              </a:rPr>
              <a:t>$5M/year </a:t>
            </a:r>
            <a:r>
              <a:rPr lang="en-US" sz="2800" dirty="0" smtClean="0"/>
              <a:t>is requested, </a:t>
            </a:r>
            <a:r>
              <a:rPr lang="en-US" sz="2800" i="1" dirty="0" smtClean="0"/>
              <a:t>including</a:t>
            </a:r>
            <a:r>
              <a:rPr lang="en-US" dirty="0" smtClean="0"/>
              <a:t>:</a:t>
            </a:r>
          </a:p>
          <a:p>
            <a:pPr>
              <a:tabLst>
                <a:tab pos="4405313" algn="l"/>
              </a:tabLst>
            </a:pPr>
            <a:r>
              <a:rPr lang="en-US" sz="2400" dirty="0" smtClean="0"/>
              <a:t>Student Support </a:t>
            </a:r>
            <a:r>
              <a:rPr lang="en-US" sz="2400" b="1" dirty="0" smtClean="0"/>
              <a:t>(33/year)	</a:t>
            </a:r>
            <a:r>
              <a:rPr lang="en-US" sz="2400" dirty="0" smtClean="0"/>
              <a:t>Post Docs  </a:t>
            </a:r>
            <a:r>
              <a:rPr lang="en-US" sz="2400" b="1" dirty="0" smtClean="0"/>
              <a:t>(8/year)</a:t>
            </a:r>
          </a:p>
          <a:p>
            <a:pPr>
              <a:tabLst>
                <a:tab pos="4405313" algn="l"/>
              </a:tabLst>
            </a:pPr>
            <a:r>
              <a:rPr lang="en-US" sz="2400" dirty="0" smtClean="0"/>
              <a:t>Faculty Support	Visitors &amp; Collaborators</a:t>
            </a:r>
          </a:p>
          <a:p>
            <a:pPr>
              <a:tabLst>
                <a:tab pos="4405313" algn="l"/>
              </a:tabLst>
            </a:pPr>
            <a:r>
              <a:rPr lang="en-US" sz="2400" dirty="0" smtClean="0"/>
              <a:t>Education Director	Diversity Director</a:t>
            </a:r>
          </a:p>
          <a:p>
            <a:pPr>
              <a:tabLst>
                <a:tab pos="4405313" algn="l"/>
              </a:tabLst>
            </a:pPr>
            <a:r>
              <a:rPr lang="en-US" sz="2400" dirty="0" smtClean="0"/>
              <a:t>Managing Director 	Administrative Assistance</a:t>
            </a:r>
          </a:p>
          <a:p>
            <a:pPr>
              <a:tabLst>
                <a:tab pos="4405313" algn="l"/>
              </a:tabLst>
            </a:pPr>
            <a:r>
              <a:rPr lang="en-US" sz="2400" dirty="0" smtClean="0"/>
              <a:t>Travel	Workshops</a:t>
            </a:r>
          </a:p>
          <a:p>
            <a:pPr>
              <a:tabLst>
                <a:tab pos="4405313" algn="l"/>
              </a:tabLst>
            </a:pPr>
            <a:r>
              <a:rPr lang="en-US" sz="2400" dirty="0" smtClean="0"/>
              <a:t>Advisory Committee Meetings</a:t>
            </a:r>
          </a:p>
          <a:p>
            <a:pPr>
              <a:buNone/>
              <a:tabLst>
                <a:tab pos="4405313" algn="l"/>
              </a:tabLst>
            </a:pPr>
            <a:endParaRPr lang="en-US" sz="2400" dirty="0" smtClean="0"/>
          </a:p>
          <a:p>
            <a:pPr>
              <a:buNone/>
              <a:tabLst>
                <a:tab pos="4405313" algn="l"/>
              </a:tabLst>
            </a:pPr>
            <a:r>
              <a:rPr lang="en-US" sz="2400" dirty="0" smtClean="0">
                <a:solidFill>
                  <a:schemeClr val="tx2"/>
                </a:solidFill>
              </a:rPr>
              <a:t>Cost Sharing</a:t>
            </a:r>
            <a:r>
              <a:rPr lang="en-US" sz="2400" dirty="0" smtClean="0"/>
              <a:t>: Students, Faculty Support, HUBZero, </a:t>
            </a:r>
          </a:p>
          <a:p>
            <a:pPr>
              <a:buNone/>
              <a:tabLst>
                <a:tab pos="4405313" algn="l"/>
              </a:tabLst>
            </a:pPr>
            <a:r>
              <a:rPr lang="en-US" sz="2400" dirty="0" smtClean="0"/>
              <a:t>                       Managing Director, Space</a:t>
            </a:r>
            <a:endParaRPr lang="en-US" sz="2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Post-Shannon Challenges</a:t>
            </a:r>
            <a:endParaRPr lang="en-US" dirty="0"/>
          </a:p>
        </p:txBody>
      </p:sp>
      <p:sp>
        <p:nvSpPr>
          <p:cNvPr id="3" name="Content Placeholder 2"/>
          <p:cNvSpPr>
            <a:spLocks noGrp="1"/>
          </p:cNvSpPr>
          <p:nvPr>
            <p:ph idx="1"/>
          </p:nvPr>
        </p:nvSpPr>
        <p:spPr>
          <a:xfrm>
            <a:off x="457200" y="1600200"/>
            <a:ext cx="4699591" cy="5257800"/>
          </a:xfrm>
        </p:spPr>
        <p:txBody>
          <a:bodyPr>
            <a:noAutofit/>
          </a:bodyPr>
          <a:lstStyle/>
          <a:p>
            <a:pPr marL="0" indent="0">
              <a:buNone/>
            </a:pPr>
            <a:r>
              <a:rPr lang="en-US" sz="2400" b="1" dirty="0" smtClean="0">
                <a:solidFill>
                  <a:srgbClr val="0070C0"/>
                </a:solidFill>
              </a:rPr>
              <a:t>Structure:</a:t>
            </a:r>
          </a:p>
          <a:p>
            <a:pPr marL="0" indent="0">
              <a:buNone/>
            </a:pPr>
            <a:r>
              <a:rPr lang="en-US" sz="2000" dirty="0" smtClean="0"/>
              <a:t>Measures are needed for quantifying </a:t>
            </a:r>
            <a:r>
              <a:rPr lang="en-US" sz="2000" dirty="0" smtClean="0">
                <a:solidFill>
                  <a:schemeClr val="tx2"/>
                </a:solidFill>
              </a:rPr>
              <a:t>information</a:t>
            </a:r>
            <a:r>
              <a:rPr lang="en-US" sz="2000" dirty="0" smtClean="0"/>
              <a:t> embodied in structures </a:t>
            </a:r>
            <a:r>
              <a:rPr lang="en-US" sz="1800" dirty="0" smtClean="0"/>
              <a:t>(e.g., </a:t>
            </a:r>
            <a:r>
              <a:rPr lang="en-US" sz="1800" dirty="0" smtClean="0">
                <a:solidFill>
                  <a:schemeClr val="tx2"/>
                </a:solidFill>
              </a:rPr>
              <a:t>information</a:t>
            </a:r>
            <a:r>
              <a:rPr lang="en-US" sz="1800" dirty="0" smtClean="0"/>
              <a:t> in material structures, nanostructures, biomolecules, gene regulatory networks, protein interaction networks, social networks, financial transactions).</a:t>
            </a:r>
          </a:p>
          <a:p>
            <a:pPr marL="0" indent="0">
              <a:buNone/>
            </a:pPr>
            <a:endParaRPr lang="en-US" sz="2000" dirty="0" smtClean="0">
              <a:solidFill>
                <a:schemeClr val="tx2"/>
              </a:solidFill>
            </a:endParaRPr>
          </a:p>
          <a:p>
            <a:pPr marL="0" indent="0">
              <a:buNone/>
            </a:pPr>
            <a:r>
              <a:rPr lang="en-US" sz="2400" b="1" dirty="0" smtClean="0">
                <a:solidFill>
                  <a:srgbClr val="0070C0"/>
                </a:solidFill>
              </a:rPr>
              <a:t>Time:</a:t>
            </a:r>
          </a:p>
          <a:p>
            <a:pPr marL="0" indent="0">
              <a:buNone/>
            </a:pPr>
            <a:r>
              <a:rPr lang="en-US" sz="2000" b="1" dirty="0" smtClean="0"/>
              <a:t>C</a:t>
            </a:r>
            <a:r>
              <a:rPr lang="en-US" sz="2000" dirty="0" smtClean="0"/>
              <a:t>lassical </a:t>
            </a:r>
            <a:r>
              <a:rPr lang="en-US" sz="2000" dirty="0" smtClean="0">
                <a:solidFill>
                  <a:schemeClr val="tx2"/>
                </a:solidFill>
              </a:rPr>
              <a:t>Information Theory </a:t>
            </a:r>
            <a:r>
              <a:rPr lang="en-US" sz="2000" dirty="0" smtClean="0"/>
              <a:t>is at its weakest in dealing with problems of delay (e.g., information arriving late maybe useless or has less value).</a:t>
            </a:r>
          </a:p>
        </p:txBody>
      </p:sp>
      <p:pic>
        <p:nvPicPr>
          <p:cNvPr id="4" name="Picture 3" descr="crysandamorphous.jpeg"/>
          <p:cNvPicPr>
            <a:picLocks noChangeAspect="1"/>
          </p:cNvPicPr>
          <p:nvPr/>
        </p:nvPicPr>
        <p:blipFill>
          <a:blip r:embed="rId3" cstate="print"/>
          <a:stretch>
            <a:fillRect/>
          </a:stretch>
        </p:blipFill>
        <p:spPr>
          <a:xfrm>
            <a:off x="5105400" y="1563624"/>
            <a:ext cx="3657600" cy="2170176"/>
          </a:xfrm>
          <a:prstGeom prst="rect">
            <a:avLst/>
          </a:prstGeom>
        </p:spPr>
      </p:pic>
      <p:pic>
        <p:nvPicPr>
          <p:cNvPr id="6" name="Picture 5" descr="1.jpg"/>
          <p:cNvPicPr>
            <a:picLocks noChangeAspect="1"/>
          </p:cNvPicPr>
          <p:nvPr/>
        </p:nvPicPr>
        <p:blipFill>
          <a:blip r:embed="rId4" cstate="print"/>
          <a:stretch>
            <a:fillRect/>
          </a:stretch>
        </p:blipFill>
        <p:spPr>
          <a:xfrm>
            <a:off x="5105400" y="3799278"/>
            <a:ext cx="3657600" cy="2753924"/>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noGrp="1"/>
          </p:cNvGraphicFramePr>
          <p:nvPr/>
        </p:nvGraphicFramePr>
        <p:xfrm>
          <a:off x="457200" y="1066800"/>
          <a:ext cx="8358891" cy="606414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457200" y="816934"/>
            <a:ext cx="8229600" cy="762000"/>
          </a:xfrm>
        </p:spPr>
        <p:txBody>
          <a:bodyPr/>
          <a:lstStyle/>
          <a:p>
            <a:r>
              <a:rPr lang="en-US" smtClean="0"/>
              <a:t>Management </a:t>
            </a:r>
            <a:r>
              <a:rPr lang="en-US" sz="1400" smtClean="0"/>
              <a:t> </a:t>
            </a:r>
            <a:r>
              <a:rPr lang="en-US" smtClean="0"/>
              <a:t>vs </a:t>
            </a:r>
            <a:r>
              <a:rPr lang="en-US" dirty="0" smtClean="0"/>
              <a:t>Research</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Faculty vs Students</a:t>
            </a:r>
            <a:endParaRPr lang="en-US" dirty="0"/>
          </a:p>
        </p:txBody>
      </p:sp>
      <p:graphicFrame>
        <p:nvGraphicFramePr>
          <p:cNvPr id="5" name="Chart 4"/>
          <p:cNvGraphicFramePr>
            <a:graphicFrameLocks noGrp="1"/>
          </p:cNvGraphicFramePr>
          <p:nvPr/>
        </p:nvGraphicFramePr>
        <p:xfrm>
          <a:off x="609600" y="1371600"/>
          <a:ext cx="7982659" cy="5791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noGrp="1"/>
          </p:cNvGraphicFramePr>
          <p:nvPr/>
        </p:nvGraphicFramePr>
        <p:xfrm>
          <a:off x="381000" y="1066800"/>
          <a:ext cx="8451798" cy="6131547"/>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p:cNvSpPr>
            <a:spLocks noGrp="1"/>
          </p:cNvSpPr>
          <p:nvPr>
            <p:ph type="title"/>
          </p:nvPr>
        </p:nvSpPr>
        <p:spPr/>
        <p:txBody>
          <a:bodyPr/>
          <a:lstStyle/>
          <a:p>
            <a:r>
              <a:rPr lang="en-US" dirty="0" smtClean="0"/>
              <a:t>Total Project Cost</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Split of NSF Funds</a:t>
            </a:r>
            <a:endParaRPr lang="en-US" dirty="0"/>
          </a:p>
        </p:txBody>
      </p:sp>
      <p:graphicFrame>
        <p:nvGraphicFramePr>
          <p:cNvPr id="5" name="Chart 4"/>
          <p:cNvGraphicFramePr>
            <a:graphicFrameLocks noGrp="1"/>
          </p:cNvGraphicFramePr>
          <p:nvPr/>
        </p:nvGraphicFramePr>
        <p:xfrm>
          <a:off x="457200" y="1066800"/>
          <a:ext cx="8433362" cy="611817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eaLnBrk="1" fontAlgn="auto" hangingPunct="1">
              <a:spcAft>
                <a:spcPts val="0"/>
              </a:spcAft>
              <a:defRPr/>
            </a:pPr>
            <a:r>
              <a:rPr lang="en-US" dirty="0" smtClean="0"/>
              <a:t>Emerging Frontiers of </a:t>
            </a:r>
            <a:br>
              <a:rPr lang="en-US" dirty="0" smtClean="0"/>
            </a:br>
            <a:r>
              <a:rPr lang="en-US" dirty="0" smtClean="0"/>
              <a:t>Science of Information</a:t>
            </a:r>
            <a:endParaRPr lang="en-US" dirty="0"/>
          </a:p>
        </p:txBody>
      </p:sp>
      <p:sp>
        <p:nvSpPr>
          <p:cNvPr id="14339" name="Subtitle 2"/>
          <p:cNvSpPr>
            <a:spLocks noGrp="1"/>
          </p:cNvSpPr>
          <p:nvPr>
            <p:ph type="subTitle" idx="1"/>
          </p:nvPr>
        </p:nvSpPr>
        <p:spPr>
          <a:xfrm>
            <a:off x="38100" y="2438400"/>
            <a:ext cx="6975475" cy="1074738"/>
          </a:xfrm>
        </p:spPr>
        <p:txBody>
          <a:bodyPr/>
          <a:lstStyle/>
          <a:p>
            <a:pPr fontAlgn="base">
              <a:spcBef>
                <a:spcPts val="600"/>
              </a:spcBef>
              <a:spcAft>
                <a:spcPct val="0"/>
              </a:spcAft>
              <a:buFont typeface="Arial" charset="0"/>
              <a:buNone/>
            </a:pPr>
            <a:endParaRPr lang="en-US" sz="600" smtClean="0">
              <a:latin typeface="Arial" charset="0"/>
              <a:cs typeface="Arial" charset="0"/>
            </a:endParaRPr>
          </a:p>
          <a:p>
            <a:pPr fontAlgn="base">
              <a:lnSpc>
                <a:spcPts val="3363"/>
              </a:lnSpc>
              <a:spcBef>
                <a:spcPts val="600"/>
              </a:spcBef>
              <a:spcAft>
                <a:spcPct val="0"/>
              </a:spcAft>
              <a:buFont typeface="Arial" charset="0"/>
              <a:buNone/>
            </a:pPr>
            <a:r>
              <a:rPr lang="en-US" sz="3200" smtClean="0">
                <a:latin typeface="Arial" charset="0"/>
                <a:cs typeface="Arial" charset="0"/>
              </a:rPr>
              <a:t>Synergies </a:t>
            </a:r>
            <a:r>
              <a:rPr lang="en-US" sz="3200" smtClean="0">
                <a:latin typeface="Arial" charset="0"/>
                <a:cs typeface="Arial" charset="0"/>
              </a:rPr>
              <a:t>and Synthesis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Synergies and Synthesis</a:t>
            </a:r>
            <a:endParaRPr lang="en-US" dirty="0"/>
          </a:p>
        </p:txBody>
      </p:sp>
      <p:pic>
        <p:nvPicPr>
          <p:cNvPr id="4" name="Picture 3" descr="pie_figure1.gif"/>
          <p:cNvPicPr>
            <a:picLocks noChangeAspect="1"/>
          </p:cNvPicPr>
          <p:nvPr/>
        </p:nvPicPr>
        <p:blipFill>
          <a:blip r:embed="rId2" cstate="print"/>
          <a:srcRect b="9091"/>
          <a:stretch>
            <a:fillRect/>
          </a:stretch>
        </p:blipFill>
        <p:spPr bwMode="gray">
          <a:xfrm>
            <a:off x="1219200" y="762000"/>
            <a:ext cx="6705600" cy="6096000"/>
          </a:xfrm>
          <a:prstGeom prst="rect">
            <a:avLst/>
          </a:prstGeom>
          <a:ln>
            <a:noFill/>
          </a:ln>
          <a:effectLst>
            <a:outerShdw blurRad="292100" dist="139700" dir="2700000" algn="tl" rotWithShape="0">
              <a:srgbClr val="333333">
                <a:alpha val="65000"/>
              </a:srgbClr>
            </a:outerShdw>
          </a:effectLst>
        </p:spPr>
      </p:pic>
      <p:sp>
        <p:nvSpPr>
          <p:cNvPr id="5" name="Oval 4">
            <a:hlinkClick r:id="rId3" action="ppaction://hlinksldjump" tooltip="W. Bialek, T. Coleman, J. Gallant"/>
          </p:cNvPr>
          <p:cNvSpPr/>
          <p:nvPr/>
        </p:nvSpPr>
        <p:spPr>
          <a:xfrm>
            <a:off x="4876800" y="16764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Oval 5">
            <a:hlinkClick r:id="rId3" action="ppaction://hlinksldjump" tooltip="V. Anantharam, T. Cover, A. Goldsmith, S. Jagannathan, P.R. Kumar, N. Lynch, D. Tse, T. Weissman"/>
          </p:cNvPr>
          <p:cNvSpPr/>
          <p:nvPr/>
        </p:nvSpPr>
        <p:spPr>
          <a:xfrm>
            <a:off x="5842000" y="2627313"/>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Oval 6">
            <a:hlinkClick r:id="rId3" action="ppaction://hlinksldjump" tooltip="V. Anantharam, T. Coleman, T. Cover, A. Goldsmith, S. Kulkarni, P.R. Kumar, O. Milenkovic, W. Szpankowski, D. Tse, S. Verdu, T. Weissman"/>
          </p:cNvPr>
          <p:cNvSpPr/>
          <p:nvPr/>
        </p:nvSpPr>
        <p:spPr>
          <a:xfrm>
            <a:off x="6070600" y="38608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Oval 7">
            <a:hlinkClick r:id="rId3" action="ppaction://hlinksldjump" tooltip="M. Atallah, C. Cliffton, A. Grama, J. Neville, A. Qi"/>
          </p:cNvPr>
          <p:cNvSpPr/>
          <p:nvPr/>
        </p:nvSpPr>
        <p:spPr>
          <a:xfrm>
            <a:off x="5486400" y="50292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Oval 8">
            <a:hlinkClick r:id="rId3" action="ppaction://hlinksldjump" tooltip="M. Atallah, C. Cliffton, A. Mathur, A. Qi"/>
          </p:cNvPr>
          <p:cNvSpPr/>
          <p:nvPr/>
        </p:nvSpPr>
        <p:spPr>
          <a:xfrm>
            <a:off x="4318000" y="54864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a:hlinkClick r:id="rId3" action="ppaction://hlinksldjump" tooltip="I. Fung, C. Kaufman, B. Yu"/>
          </p:cNvPr>
          <p:cNvSpPr/>
          <p:nvPr/>
        </p:nvSpPr>
        <p:spPr>
          <a:xfrm>
            <a:off x="3087688" y="53340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Oval 10">
            <a:hlinkClick r:id="rId3" action="ppaction://hlinksldjump" tooltip="V. Rego, J. Rice, C. Sims"/>
          </p:cNvPr>
          <p:cNvSpPr/>
          <p:nvPr/>
        </p:nvSpPr>
        <p:spPr>
          <a:xfrm>
            <a:off x="2057400" y="44958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Oval 11">
            <a:hlinkClick r:id="rId3" action="ppaction://hlinksldjump" tooltip="S. Aaronson, W. Bialek, S. Datta, P. Shor"/>
          </p:cNvPr>
          <p:cNvSpPr/>
          <p:nvPr/>
        </p:nvSpPr>
        <p:spPr>
          <a:xfrm>
            <a:off x="1905000" y="32766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Oval 12">
            <a:hlinkClick r:id="rId3" action="ppaction://hlinksldjump" tooltip="S. Aaronson, M. Atallah, L. Burge, M. Garuba, D. Kumar, C. Liu, A. Mathur, Z. Pizlo, R. Rivest, P. Shor, M. Sudan, W. Szpankowski, M. Ward, D. Xu"/>
          </p:cNvPr>
          <p:cNvSpPr/>
          <p:nvPr/>
        </p:nvSpPr>
        <p:spPr>
          <a:xfrm>
            <a:off x="2438400" y="21336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a:hlinkClick r:id="rId3" action="ppaction://hlinksldjump" tooltip="R. Aguilar, G. Bejerano, W. Bialek, T. Coleman, M. Francl, A. Grama, P. Grobstein, O. Milenkovic, A. Qi, D. Ramkrishna, S. Subramaniam, W. Szpankowski, B. Yu"/>
          </p:cNvPr>
          <p:cNvSpPr/>
          <p:nvPr/>
        </p:nvSpPr>
        <p:spPr>
          <a:xfrm>
            <a:off x="3617913" y="15875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Synergies and Synthesis</a:t>
            </a:r>
            <a:endParaRPr lang="en-US" dirty="0"/>
          </a:p>
        </p:txBody>
      </p:sp>
      <p:sp>
        <p:nvSpPr>
          <p:cNvPr id="5" name="Oval 4">
            <a:hlinkClick r:id="rId2" action="ppaction://hlinksldjump" tooltip="W. Bialek, T. Coleman, J. Gallant"/>
          </p:cNvPr>
          <p:cNvSpPr/>
          <p:nvPr/>
        </p:nvSpPr>
        <p:spPr>
          <a:xfrm>
            <a:off x="4876800" y="16764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Oval 5">
            <a:hlinkClick r:id="rId2" action="ppaction://hlinksldjump" tooltip="V. Anantharam, T. Cover, A. Goldsmith, S. Jagannathan, P.R. Kumar, N. Lynch, D. Tse, T. Weissman"/>
          </p:cNvPr>
          <p:cNvSpPr/>
          <p:nvPr/>
        </p:nvSpPr>
        <p:spPr>
          <a:xfrm>
            <a:off x="5842000" y="2627313"/>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Oval 6">
            <a:hlinkClick r:id="rId2" action="ppaction://hlinksldjump" tooltip="V. Anantharam, T. Coleman, T. Cover, A. Goldsmith, S. Kulkarni, P.R. Kumar, O. Milenkovic, W. Szpankowski, D. Tse, S. Verdu, T. Weissman"/>
          </p:cNvPr>
          <p:cNvSpPr/>
          <p:nvPr/>
        </p:nvSpPr>
        <p:spPr>
          <a:xfrm>
            <a:off x="6070600" y="38608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Oval 7">
            <a:hlinkClick r:id="rId2" action="ppaction://hlinksldjump" tooltip="M. Atallah, C. Cliffton, A. Grama, J. Neville, A. Qi"/>
          </p:cNvPr>
          <p:cNvSpPr/>
          <p:nvPr/>
        </p:nvSpPr>
        <p:spPr>
          <a:xfrm>
            <a:off x="5486400" y="50292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Oval 8">
            <a:hlinkClick r:id="rId2" action="ppaction://hlinksldjump" tooltip="M. Atallah, C. Cliffton, A. Mathur, A. Qi"/>
          </p:cNvPr>
          <p:cNvSpPr/>
          <p:nvPr/>
        </p:nvSpPr>
        <p:spPr>
          <a:xfrm>
            <a:off x="4318000" y="54864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a:hlinkClick r:id="rId2" action="ppaction://hlinksldjump" tooltip="I. Fung, C. Kaufman, B. Yu"/>
          </p:cNvPr>
          <p:cNvSpPr/>
          <p:nvPr/>
        </p:nvSpPr>
        <p:spPr>
          <a:xfrm>
            <a:off x="3087688" y="53340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Oval 10">
            <a:hlinkClick r:id="rId2" action="ppaction://hlinksldjump" tooltip="V. Rego, J. Rice, C. Sims"/>
          </p:cNvPr>
          <p:cNvSpPr/>
          <p:nvPr/>
        </p:nvSpPr>
        <p:spPr>
          <a:xfrm>
            <a:off x="2057400" y="44958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Oval 11">
            <a:hlinkClick r:id="rId2" action="ppaction://hlinksldjump" tooltip="S. Aaronson, W. Bialek, S. Datta, P. Shor"/>
          </p:cNvPr>
          <p:cNvSpPr/>
          <p:nvPr/>
        </p:nvSpPr>
        <p:spPr>
          <a:xfrm>
            <a:off x="1905000" y="32766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Oval 12">
            <a:hlinkClick r:id="rId2" action="ppaction://hlinksldjump" tooltip="S. Aaronson, M. Atallah, L. Burge, M. Garuba, D. Kumar, C. Liu, A. Mathur, Z. Pizlo, R. Rivest, P. Shor, M. Sudan, W. Szpankowski, M. Ward, D. Xu"/>
          </p:cNvPr>
          <p:cNvSpPr/>
          <p:nvPr/>
        </p:nvSpPr>
        <p:spPr>
          <a:xfrm>
            <a:off x="2438400" y="21336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a:hlinkClick r:id="rId2" action="ppaction://hlinksldjump" tooltip="R. Aguilar, G. Bejerano, W. Bialek, T. Coleman, M. Francl, A. Grama, P. Grobstein, O. Milenkovic, A. Qi, D. Ramkrishna, S. Subramaniam, W. Szpankowski, B. Yu"/>
          </p:cNvPr>
          <p:cNvSpPr/>
          <p:nvPr/>
        </p:nvSpPr>
        <p:spPr>
          <a:xfrm>
            <a:off x="3617913" y="15875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6397" name="TextBox 14"/>
          <p:cNvSpPr txBox="1">
            <a:spLocks noChangeArrowheads="1"/>
          </p:cNvSpPr>
          <p:nvPr/>
        </p:nvSpPr>
        <p:spPr bwMode="auto">
          <a:xfrm>
            <a:off x="533400" y="1676400"/>
            <a:ext cx="8229600" cy="4832092"/>
          </a:xfrm>
          <a:prstGeom prst="rect">
            <a:avLst/>
          </a:prstGeom>
          <a:noFill/>
          <a:ln w="9525">
            <a:noFill/>
            <a:miter lim="800000"/>
            <a:headEnd/>
            <a:tailEnd/>
          </a:ln>
        </p:spPr>
        <p:txBody>
          <a:bodyPr>
            <a:spAutoFit/>
          </a:bodyPr>
          <a:lstStyle/>
          <a:p>
            <a:pPr>
              <a:buClr>
                <a:srgbClr val="FF0000"/>
              </a:buClr>
              <a:buFont typeface="Wingdings" pitchFamily="2" charset="2"/>
              <a:buNone/>
            </a:pPr>
            <a:r>
              <a:rPr lang="en-US" sz="2400"/>
              <a:t>A comprehensive theory for quantifying, extracting, manipulating, and communicating information across complex systems must:</a:t>
            </a:r>
          </a:p>
          <a:p>
            <a:pPr>
              <a:buClr>
                <a:srgbClr val="FF0000"/>
              </a:buClr>
              <a:buFont typeface="Wingdings" pitchFamily="2" charset="2"/>
              <a:buNone/>
            </a:pPr>
            <a:endParaRPr lang="en-US" sz="2400"/>
          </a:p>
          <a:p>
            <a:pPr marL="742950" lvl="1" indent="-285750">
              <a:spcAft>
                <a:spcPts val="600"/>
              </a:spcAft>
              <a:buClr>
                <a:srgbClr val="008A3E"/>
              </a:buClr>
              <a:buSzPct val="98000"/>
              <a:buFontTx/>
              <a:buChar char="•"/>
            </a:pPr>
            <a:r>
              <a:rPr lang="en-US" sz="2400"/>
              <a:t>be grounded in real-world applications</a:t>
            </a:r>
          </a:p>
          <a:p>
            <a:pPr marL="742950" lvl="1" indent="-285750">
              <a:spcAft>
                <a:spcPts val="600"/>
              </a:spcAft>
              <a:buClr>
                <a:srgbClr val="008A3E"/>
              </a:buClr>
              <a:buSzPct val="98000"/>
              <a:buFontTx/>
              <a:buChar char="•"/>
            </a:pPr>
            <a:r>
              <a:rPr lang="en-US" sz="2400"/>
              <a:t>must generalize to broad application domains</a:t>
            </a:r>
          </a:p>
          <a:p>
            <a:pPr marL="742950" lvl="1" indent="-285750">
              <a:spcAft>
                <a:spcPts val="600"/>
              </a:spcAft>
              <a:buClr>
                <a:srgbClr val="008A3E"/>
              </a:buClr>
              <a:buSzPct val="98000"/>
              <a:buFontTx/>
              <a:buChar char="•"/>
            </a:pPr>
            <a:r>
              <a:rPr lang="en-US" sz="2400"/>
              <a:t>must result in usable tools and techniques that advance the state of the art in respective scientific domains</a:t>
            </a:r>
          </a:p>
          <a:p>
            <a:pPr marL="742950" lvl="1" indent="-285750">
              <a:spcAft>
                <a:spcPts val="600"/>
              </a:spcAft>
              <a:buClr>
                <a:srgbClr val="008A3E"/>
              </a:buClr>
              <a:buSzPct val="98000"/>
              <a:buFontTx/>
              <a:buChar char="•"/>
            </a:pPr>
            <a:r>
              <a:rPr lang="en-US" sz="2400"/>
              <a:t>must themselves define a body of knowledge that motivates novel investigations and solutions.</a:t>
            </a:r>
          </a:p>
          <a:p>
            <a:pPr marL="742950" lvl="1" indent="-285750">
              <a:buClr>
                <a:srgbClr val="FF0000"/>
              </a:buClr>
              <a:buFont typeface="Wingdings" pitchFamily="2" charset="2"/>
              <a:buChar char="•"/>
            </a:pPr>
            <a:endParaRPr lang="en-US" sz="240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835686"/>
            <a:ext cx="8229600" cy="762000"/>
          </a:xfrm>
        </p:spPr>
        <p:txBody>
          <a:bodyPr/>
          <a:lstStyle/>
          <a:p>
            <a:pPr eaLnBrk="1" fontAlgn="auto" hangingPunct="1">
              <a:spcAft>
                <a:spcPts val="0"/>
              </a:spcAft>
              <a:defRPr/>
            </a:pPr>
            <a:r>
              <a:rPr lang="en-US" dirty="0" smtClean="0"/>
              <a:t>Synergies and Synthesis</a:t>
            </a:r>
            <a:endParaRPr lang="en-US" dirty="0"/>
          </a:p>
        </p:txBody>
      </p:sp>
      <p:sp>
        <p:nvSpPr>
          <p:cNvPr id="5" name="Oval 4">
            <a:hlinkClick r:id="rId2" action="ppaction://hlinksldjump" tooltip="W. Bialek, T. Coleman, J. Gallant"/>
          </p:cNvPr>
          <p:cNvSpPr/>
          <p:nvPr/>
        </p:nvSpPr>
        <p:spPr>
          <a:xfrm>
            <a:off x="4876800" y="16764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Oval 5">
            <a:hlinkClick r:id="rId2" action="ppaction://hlinksldjump" tooltip="V. Anantharam, T. Cover, A. Goldsmith, S. Jagannathan, P.R. Kumar, N. Lynch, D. Tse, T. Weissman"/>
          </p:cNvPr>
          <p:cNvSpPr/>
          <p:nvPr/>
        </p:nvSpPr>
        <p:spPr>
          <a:xfrm>
            <a:off x="5842000" y="2627313"/>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Oval 6">
            <a:hlinkClick r:id="rId2" action="ppaction://hlinksldjump" tooltip="V. Anantharam, T. Coleman, T. Cover, A. Goldsmith, S. Kulkarni, P.R. Kumar, O. Milenkovic, W. Szpankowski, D. Tse, S. Verdu, T. Weissman"/>
          </p:cNvPr>
          <p:cNvSpPr/>
          <p:nvPr/>
        </p:nvSpPr>
        <p:spPr>
          <a:xfrm>
            <a:off x="6070600" y="38608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Oval 7">
            <a:hlinkClick r:id="rId2" action="ppaction://hlinksldjump" tooltip="M. Atallah, C. Cliffton, A. Grama, J. Neville, A. Qi"/>
          </p:cNvPr>
          <p:cNvSpPr/>
          <p:nvPr/>
        </p:nvSpPr>
        <p:spPr>
          <a:xfrm>
            <a:off x="5486400" y="50292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Oval 8">
            <a:hlinkClick r:id="rId2" action="ppaction://hlinksldjump" tooltip="M. Atallah, C. Cliffton, A. Mathur, A. Qi"/>
          </p:cNvPr>
          <p:cNvSpPr/>
          <p:nvPr/>
        </p:nvSpPr>
        <p:spPr>
          <a:xfrm>
            <a:off x="4318000" y="54864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a:hlinkClick r:id="rId2" action="ppaction://hlinksldjump" tooltip="I. Fung, C. Kaufman, B. Yu"/>
          </p:cNvPr>
          <p:cNvSpPr/>
          <p:nvPr/>
        </p:nvSpPr>
        <p:spPr>
          <a:xfrm>
            <a:off x="3087688" y="53340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Oval 10">
            <a:hlinkClick r:id="rId2" action="ppaction://hlinksldjump" tooltip="V. Rego, J. Rice, C. Sims"/>
          </p:cNvPr>
          <p:cNvSpPr/>
          <p:nvPr/>
        </p:nvSpPr>
        <p:spPr>
          <a:xfrm>
            <a:off x="2057400" y="44958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Oval 11">
            <a:hlinkClick r:id="rId2" action="ppaction://hlinksldjump" tooltip="S. Aaronson, W. Bialek, S. Datta, P. Shor"/>
          </p:cNvPr>
          <p:cNvSpPr/>
          <p:nvPr/>
        </p:nvSpPr>
        <p:spPr>
          <a:xfrm>
            <a:off x="1905000" y="32766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Oval 12">
            <a:hlinkClick r:id="rId2" action="ppaction://hlinksldjump" tooltip="S. Aaronson, M. Atallah, L. Burge, M. Garuba, D. Kumar, C. Liu, A. Mathur, Z. Pizlo, R. Rivest, P. Shor, M. Sudan, W. Szpankowski, M. Ward, D. Xu"/>
          </p:cNvPr>
          <p:cNvSpPr/>
          <p:nvPr/>
        </p:nvSpPr>
        <p:spPr>
          <a:xfrm>
            <a:off x="2438400" y="21336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a:hlinkClick r:id="rId2" action="ppaction://hlinksldjump" tooltip="R. Aguilar, G. Bejerano, W. Bialek, T. Coleman, M. Francl, A. Grama, P. Grobstein, O. Milenkovic, A. Qi, D. Ramkrishna, S. Subramaniam, W. Szpankowski, B. Yu"/>
          </p:cNvPr>
          <p:cNvSpPr/>
          <p:nvPr/>
        </p:nvSpPr>
        <p:spPr>
          <a:xfrm>
            <a:off x="3617913" y="15875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421" name="TextBox 14"/>
          <p:cNvSpPr txBox="1">
            <a:spLocks noChangeArrowheads="1"/>
          </p:cNvSpPr>
          <p:nvPr/>
        </p:nvSpPr>
        <p:spPr bwMode="auto">
          <a:xfrm>
            <a:off x="533400" y="1803996"/>
            <a:ext cx="8229600" cy="4493538"/>
          </a:xfrm>
          <a:prstGeom prst="rect">
            <a:avLst/>
          </a:prstGeom>
          <a:noFill/>
          <a:ln w="9525">
            <a:noFill/>
            <a:miter lim="800000"/>
            <a:headEnd/>
            <a:tailEnd/>
          </a:ln>
        </p:spPr>
        <p:txBody>
          <a:bodyPr>
            <a:spAutoFit/>
          </a:bodyPr>
          <a:lstStyle/>
          <a:p>
            <a:r>
              <a:rPr lang="en-US" sz="2800"/>
              <a:t>Motivated by problems in communication systems, Shannon addressed the following questions.</a:t>
            </a:r>
          </a:p>
          <a:p>
            <a:endParaRPr lang="en-US" sz="2800"/>
          </a:p>
          <a:p>
            <a:pPr>
              <a:spcAft>
                <a:spcPts val="600"/>
              </a:spcAft>
            </a:pPr>
            <a:r>
              <a:rPr lang="en-US" sz="2800"/>
              <a:t>What is the fundamental limit on data compression?</a:t>
            </a:r>
          </a:p>
          <a:p>
            <a:r>
              <a:rPr lang="en-US" sz="2000" smtClean="0"/>
              <a:t>Random </a:t>
            </a:r>
            <a:r>
              <a:rPr lang="en-US" sz="2000"/>
              <a:t>processes have an irreducible complexity beyond which they can not be compressed (entropy H)</a:t>
            </a:r>
          </a:p>
          <a:p>
            <a:endParaRPr lang="en-US" sz="2800"/>
          </a:p>
          <a:p>
            <a:pPr>
              <a:spcAft>
                <a:spcPts val="600"/>
              </a:spcAft>
            </a:pPr>
            <a:r>
              <a:rPr lang="en-US" sz="2800"/>
              <a:t>What is the limit on transmission rate?</a:t>
            </a:r>
          </a:p>
          <a:p>
            <a:r>
              <a:rPr lang="en-US" sz="2000" smtClean="0"/>
              <a:t>Shannon </a:t>
            </a:r>
            <a:r>
              <a:rPr lang="en-US" sz="2000"/>
              <a:t>showed that increasing transmission rate does not result in increased error rate as long as rate is below Channel Capacity</a:t>
            </a:r>
            <a:endParaRPr lang="en-US" sz="280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Synergies and Synthesis</a:t>
            </a:r>
            <a:endParaRPr lang="en-US" dirty="0"/>
          </a:p>
        </p:txBody>
      </p:sp>
      <p:sp>
        <p:nvSpPr>
          <p:cNvPr id="5" name="Oval 4">
            <a:hlinkClick r:id="rId2" action="ppaction://hlinksldjump" tooltip="W. Bialek, T. Coleman, J. Gallant"/>
          </p:cNvPr>
          <p:cNvSpPr/>
          <p:nvPr/>
        </p:nvSpPr>
        <p:spPr>
          <a:xfrm>
            <a:off x="4876800" y="16764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Oval 5">
            <a:hlinkClick r:id="rId2" action="ppaction://hlinksldjump" tooltip="V. Anantharam, T. Cover, A. Goldsmith, S. Jagannathan, P.R. Kumar, N. Lynch, D. Tse, T. Weissman"/>
          </p:cNvPr>
          <p:cNvSpPr/>
          <p:nvPr/>
        </p:nvSpPr>
        <p:spPr>
          <a:xfrm>
            <a:off x="5842000" y="2627313"/>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Oval 6">
            <a:hlinkClick r:id="rId2" action="ppaction://hlinksldjump" tooltip="V. Anantharam, T. Coleman, T. Cover, A. Goldsmith, S. Kulkarni, P.R. Kumar, O. Milenkovic, W. Szpankowski, D. Tse, S. Verdu, T. Weissman"/>
          </p:cNvPr>
          <p:cNvSpPr/>
          <p:nvPr/>
        </p:nvSpPr>
        <p:spPr>
          <a:xfrm>
            <a:off x="6070600" y="38608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Oval 7">
            <a:hlinkClick r:id="rId2" action="ppaction://hlinksldjump" tooltip="M. Atallah, C. Cliffton, A. Grama, J. Neville, A. Qi"/>
          </p:cNvPr>
          <p:cNvSpPr/>
          <p:nvPr/>
        </p:nvSpPr>
        <p:spPr>
          <a:xfrm>
            <a:off x="5486400" y="50292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Oval 8">
            <a:hlinkClick r:id="rId2" action="ppaction://hlinksldjump" tooltip="M. Atallah, C. Cliffton, A. Mathur, A. Qi"/>
          </p:cNvPr>
          <p:cNvSpPr/>
          <p:nvPr/>
        </p:nvSpPr>
        <p:spPr>
          <a:xfrm>
            <a:off x="4318000" y="54864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a:hlinkClick r:id="rId2" action="ppaction://hlinksldjump" tooltip="I. Fung, C. Kaufman, B. Yu"/>
          </p:cNvPr>
          <p:cNvSpPr/>
          <p:nvPr/>
        </p:nvSpPr>
        <p:spPr>
          <a:xfrm>
            <a:off x="3087688" y="53340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Oval 10">
            <a:hlinkClick r:id="rId2" action="ppaction://hlinksldjump" tooltip="V. Rego, J. Rice, C. Sims"/>
          </p:cNvPr>
          <p:cNvSpPr/>
          <p:nvPr/>
        </p:nvSpPr>
        <p:spPr>
          <a:xfrm>
            <a:off x="2057400" y="44958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Oval 11">
            <a:hlinkClick r:id="rId2" action="ppaction://hlinksldjump" tooltip="S. Aaronson, W. Bialek, S. Datta, P. Shor"/>
          </p:cNvPr>
          <p:cNvSpPr/>
          <p:nvPr/>
        </p:nvSpPr>
        <p:spPr>
          <a:xfrm>
            <a:off x="1905000" y="32766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Oval 12">
            <a:hlinkClick r:id="rId2" action="ppaction://hlinksldjump" tooltip="S. Aaronson, M. Atallah, L. Burge, M. Garuba, D. Kumar, C. Liu, A. Mathur, Z. Pizlo, R. Rivest, P. Shor, M. Sudan, W. Szpankowski, M. Ward, D. Xu"/>
          </p:cNvPr>
          <p:cNvSpPr/>
          <p:nvPr/>
        </p:nvSpPr>
        <p:spPr>
          <a:xfrm>
            <a:off x="2438400" y="21336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a:hlinkClick r:id="rId2" action="ppaction://hlinksldjump" tooltip="R. Aguilar, G. Bejerano, W. Bialek, T. Coleman, M. Francl, A. Grama, P. Grobstein, O. Milenkovic, A. Qi, D. Ramkrishna, S. Subramaniam, W. Szpankowski, B. Yu"/>
          </p:cNvPr>
          <p:cNvSpPr/>
          <p:nvPr/>
        </p:nvSpPr>
        <p:spPr>
          <a:xfrm>
            <a:off x="3617913" y="15875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8445" name="TextBox 14"/>
          <p:cNvSpPr txBox="1">
            <a:spLocks noChangeArrowheads="1"/>
          </p:cNvSpPr>
          <p:nvPr/>
        </p:nvSpPr>
        <p:spPr bwMode="auto">
          <a:xfrm>
            <a:off x="533400" y="1772097"/>
            <a:ext cx="8229600" cy="4539704"/>
          </a:xfrm>
          <a:prstGeom prst="rect">
            <a:avLst/>
          </a:prstGeom>
          <a:noFill/>
          <a:ln w="9525">
            <a:noFill/>
            <a:miter lim="800000"/>
            <a:headEnd/>
            <a:tailEnd/>
          </a:ln>
        </p:spPr>
        <p:txBody>
          <a:bodyPr>
            <a:spAutoFit/>
          </a:bodyPr>
          <a:lstStyle/>
          <a:p>
            <a:pPr>
              <a:buClr>
                <a:srgbClr val="FF0000"/>
              </a:buClr>
              <a:buFont typeface="Wingdings" pitchFamily="2" charset="2"/>
              <a:buNone/>
            </a:pPr>
            <a:r>
              <a:rPr lang="en-US" sz="2400"/>
              <a:t>While Shannon’s theory addresses a number of problems in communication and storage systems, its generalization to complex scientific systems is limited, since it does not address, among others:</a:t>
            </a:r>
          </a:p>
          <a:p>
            <a:pPr>
              <a:buClr>
                <a:srgbClr val="FF0000"/>
              </a:buClr>
              <a:buFont typeface="Wingdings" pitchFamily="2" charset="2"/>
              <a:buNone/>
            </a:pPr>
            <a:endParaRPr lang="en-US" sz="2400"/>
          </a:p>
          <a:p>
            <a:pPr marL="742950" lvl="1" indent="-285750">
              <a:spcAft>
                <a:spcPts val="600"/>
              </a:spcAft>
              <a:buClr>
                <a:srgbClr val="008A3E"/>
              </a:buClr>
              <a:buFont typeface="Arial" pitchFamily="34" charset="0"/>
              <a:buChar char="•"/>
            </a:pPr>
            <a:r>
              <a:rPr lang="en-US" sz="2400"/>
              <a:t>Geometric structure &amp; topology</a:t>
            </a:r>
          </a:p>
          <a:p>
            <a:pPr marL="742950" lvl="1" indent="-285750">
              <a:spcAft>
                <a:spcPts val="600"/>
              </a:spcAft>
              <a:buClr>
                <a:srgbClr val="008A3E"/>
              </a:buClr>
              <a:buFont typeface="Arial" pitchFamily="34" charset="0"/>
              <a:buChar char="•"/>
            </a:pPr>
            <a:r>
              <a:rPr lang="en-US" sz="2400"/>
              <a:t>Temporal variation and constraints</a:t>
            </a:r>
          </a:p>
          <a:p>
            <a:pPr marL="742950" lvl="1" indent="-285750">
              <a:spcAft>
                <a:spcPts val="600"/>
              </a:spcAft>
              <a:buClr>
                <a:srgbClr val="008A3E"/>
              </a:buClr>
              <a:buFont typeface="Arial" pitchFamily="34" charset="0"/>
              <a:buChar char="•"/>
            </a:pPr>
            <a:r>
              <a:rPr lang="en-US" sz="2400"/>
              <a:t>Context</a:t>
            </a:r>
          </a:p>
          <a:p>
            <a:pPr marL="742950" lvl="1" indent="-285750">
              <a:spcAft>
                <a:spcPts val="600"/>
              </a:spcAft>
              <a:buClr>
                <a:srgbClr val="008A3E"/>
              </a:buClr>
              <a:buFont typeface="Arial" pitchFamily="34" charset="0"/>
              <a:buChar char="•"/>
            </a:pPr>
            <a:r>
              <a:rPr lang="en-US" sz="2400"/>
              <a:t>Resource constraints</a:t>
            </a:r>
          </a:p>
          <a:p>
            <a:pPr marL="742950" lvl="1" indent="-285750">
              <a:spcAft>
                <a:spcPts val="600"/>
              </a:spcAft>
              <a:buClr>
                <a:srgbClr val="008A3E"/>
              </a:buClr>
              <a:buFont typeface="Arial" pitchFamily="34" charset="0"/>
              <a:buChar char="•"/>
            </a:pPr>
            <a:r>
              <a:rPr lang="en-US" sz="2400"/>
              <a:t>Granularity of information flow</a:t>
            </a:r>
          </a:p>
          <a:p>
            <a:pPr>
              <a:buClr>
                <a:srgbClr val="FF0000"/>
              </a:buClr>
            </a:pPr>
            <a:endParaRPr lang="en-US" sz="240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fontAlgn="auto" hangingPunct="1">
              <a:spcAft>
                <a:spcPts val="0"/>
              </a:spcAft>
              <a:defRPr/>
            </a:pPr>
            <a:r>
              <a:rPr lang="en-US" dirty="0" smtClean="0"/>
              <a:t>Synergies and Synthesis</a:t>
            </a:r>
            <a:endParaRPr lang="en-US" dirty="0"/>
          </a:p>
        </p:txBody>
      </p:sp>
      <p:sp>
        <p:nvSpPr>
          <p:cNvPr id="5" name="Oval 4">
            <a:hlinkClick r:id="rId2" action="ppaction://hlinksldjump" tooltip="W. Bialek, T. Coleman, J. Gallant"/>
          </p:cNvPr>
          <p:cNvSpPr/>
          <p:nvPr/>
        </p:nvSpPr>
        <p:spPr>
          <a:xfrm>
            <a:off x="4876800" y="16764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Oval 5">
            <a:hlinkClick r:id="rId2" action="ppaction://hlinksldjump" tooltip="V. Anantharam, T. Cover, A. Goldsmith, S. Jagannathan, P.R. Kumar, N. Lynch, D. Tse, T. Weissman"/>
          </p:cNvPr>
          <p:cNvSpPr/>
          <p:nvPr/>
        </p:nvSpPr>
        <p:spPr>
          <a:xfrm>
            <a:off x="5842000" y="2627313"/>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Oval 6">
            <a:hlinkClick r:id="rId2" action="ppaction://hlinksldjump" tooltip="V. Anantharam, T. Coleman, T. Cover, A. Goldsmith, S. Kulkarni, P.R. Kumar, O. Milenkovic, W. Szpankowski, D. Tse, S. Verdu, T. Weissman"/>
          </p:cNvPr>
          <p:cNvSpPr/>
          <p:nvPr/>
        </p:nvSpPr>
        <p:spPr>
          <a:xfrm>
            <a:off x="6070600" y="38608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Oval 7">
            <a:hlinkClick r:id="rId2" action="ppaction://hlinksldjump" tooltip="M. Atallah, C. Cliffton, A. Grama, J. Neville, A. Qi"/>
          </p:cNvPr>
          <p:cNvSpPr/>
          <p:nvPr/>
        </p:nvSpPr>
        <p:spPr>
          <a:xfrm>
            <a:off x="5486400" y="50292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Oval 8">
            <a:hlinkClick r:id="rId2" action="ppaction://hlinksldjump" tooltip="M. Atallah, C. Cliffton, A. Mathur, A. Qi"/>
          </p:cNvPr>
          <p:cNvSpPr/>
          <p:nvPr/>
        </p:nvSpPr>
        <p:spPr>
          <a:xfrm>
            <a:off x="4318000" y="54864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a:hlinkClick r:id="rId2" action="ppaction://hlinksldjump" tooltip="I. Fung, C. Kaufman, B. Yu"/>
          </p:cNvPr>
          <p:cNvSpPr/>
          <p:nvPr/>
        </p:nvSpPr>
        <p:spPr>
          <a:xfrm>
            <a:off x="3087688" y="53340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Oval 10">
            <a:hlinkClick r:id="rId2" action="ppaction://hlinksldjump" tooltip="V. Rego, J. Rice, C. Sims"/>
          </p:cNvPr>
          <p:cNvSpPr/>
          <p:nvPr/>
        </p:nvSpPr>
        <p:spPr>
          <a:xfrm>
            <a:off x="2057400" y="44958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Oval 11">
            <a:hlinkClick r:id="rId2" action="ppaction://hlinksldjump" tooltip="S. Aaronson, W. Bialek, S. Datta, P. Shor"/>
          </p:cNvPr>
          <p:cNvSpPr/>
          <p:nvPr/>
        </p:nvSpPr>
        <p:spPr>
          <a:xfrm>
            <a:off x="1905000" y="32766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Oval 12">
            <a:hlinkClick r:id="rId2" action="ppaction://hlinksldjump" tooltip="S. Aaronson, M. Atallah, L. Burge, M. Garuba, D. Kumar, C. Liu, A. Mathur, Z. Pizlo, R. Rivest, P. Shor, M. Sudan, W. Szpankowski, M. Ward, D. Xu"/>
          </p:cNvPr>
          <p:cNvSpPr/>
          <p:nvPr/>
        </p:nvSpPr>
        <p:spPr>
          <a:xfrm>
            <a:off x="2438400" y="21336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a:hlinkClick r:id="rId2" action="ppaction://hlinksldjump" tooltip="R. Aguilar, G. Bejerano, W. Bialek, T. Coleman, M. Francl, A. Grama, P. Grobstein, O. Milenkovic, A. Qi, D. Ramkrishna, S. Subramaniam, W. Szpankowski, B. Yu"/>
          </p:cNvPr>
          <p:cNvSpPr/>
          <p:nvPr/>
        </p:nvSpPr>
        <p:spPr>
          <a:xfrm>
            <a:off x="3617913" y="1587500"/>
            <a:ext cx="1143000" cy="11430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9469" name="TextBox 14"/>
          <p:cNvSpPr txBox="1">
            <a:spLocks noChangeArrowheads="1"/>
          </p:cNvSpPr>
          <p:nvPr/>
        </p:nvSpPr>
        <p:spPr bwMode="auto">
          <a:xfrm>
            <a:off x="544033" y="1793362"/>
            <a:ext cx="8229600" cy="4031873"/>
          </a:xfrm>
          <a:prstGeom prst="rect">
            <a:avLst/>
          </a:prstGeom>
          <a:noFill/>
          <a:ln w="9525">
            <a:noFill/>
            <a:miter lim="800000"/>
            <a:headEnd/>
            <a:tailEnd/>
          </a:ln>
        </p:spPr>
        <p:txBody>
          <a:bodyPr>
            <a:spAutoFit/>
          </a:bodyPr>
          <a:lstStyle/>
          <a:p>
            <a:pPr>
              <a:buClr>
                <a:srgbClr val="FF0000"/>
              </a:buClr>
              <a:buFont typeface="Wingdings" pitchFamily="2" charset="2"/>
              <a:buNone/>
            </a:pPr>
            <a:r>
              <a:rPr lang="en-US" sz="2400"/>
              <a:t>Beyond a general theory relating to information in scientific and social systems, domain specific modeling paradigms are essential. These include:</a:t>
            </a:r>
          </a:p>
          <a:p>
            <a:pPr>
              <a:buClr>
                <a:srgbClr val="FF0000"/>
              </a:buClr>
            </a:pPr>
            <a:endParaRPr lang="en-US" sz="2400"/>
          </a:p>
          <a:p>
            <a:pPr marL="742950" lvl="1" indent="-285750">
              <a:spcAft>
                <a:spcPts val="1200"/>
              </a:spcAft>
              <a:buClr>
                <a:srgbClr val="008A3E"/>
              </a:buClr>
              <a:buFont typeface="Arial" pitchFamily="34" charset="0"/>
              <a:buChar char="•"/>
            </a:pPr>
            <a:r>
              <a:rPr lang="en-US" sz="2400"/>
              <a:t>Semantics</a:t>
            </a:r>
          </a:p>
          <a:p>
            <a:pPr marL="742950" lvl="1" indent="-285750">
              <a:spcAft>
                <a:spcPts val="1200"/>
              </a:spcAft>
              <a:buClr>
                <a:srgbClr val="008A3E"/>
              </a:buClr>
              <a:buFont typeface="Arial" pitchFamily="34" charset="0"/>
              <a:buChar char="•"/>
            </a:pPr>
            <a:r>
              <a:rPr lang="en-US" sz="2400"/>
              <a:t>Evolutionary Context</a:t>
            </a:r>
          </a:p>
          <a:p>
            <a:pPr marL="742950" lvl="1" indent="-285750">
              <a:spcAft>
                <a:spcPts val="1200"/>
              </a:spcAft>
              <a:buClr>
                <a:srgbClr val="008A3E"/>
              </a:buClr>
              <a:buFont typeface="Arial" pitchFamily="34" charset="0"/>
              <a:buChar char="•"/>
            </a:pPr>
            <a:r>
              <a:rPr lang="en-US" sz="2400"/>
              <a:t>Network Interference</a:t>
            </a:r>
          </a:p>
          <a:p>
            <a:pPr marL="742950" lvl="1" indent="-285750">
              <a:spcAft>
                <a:spcPts val="1200"/>
              </a:spcAft>
              <a:buClr>
                <a:srgbClr val="008A3E"/>
              </a:buClr>
              <a:buFont typeface="Arial" pitchFamily="34" charset="0"/>
              <a:buChar char="•"/>
            </a:pPr>
            <a:r>
              <a:rPr lang="en-US" sz="2400"/>
              <a:t>Knowledge Mapping </a:t>
            </a:r>
          </a:p>
          <a:p>
            <a:pPr>
              <a:buClr>
                <a:srgbClr val="FF0000"/>
              </a:buClr>
              <a:buFontTx/>
              <a:buChar char="-"/>
            </a:pPr>
            <a:endParaRPr lang="en-US" sz="24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Post-Shannon Challenges</a:t>
            </a:r>
            <a:endParaRPr lang="en-US" dirty="0"/>
          </a:p>
        </p:txBody>
      </p:sp>
      <p:sp>
        <p:nvSpPr>
          <p:cNvPr id="3" name="Content Placeholder 2"/>
          <p:cNvSpPr>
            <a:spLocks noGrp="1"/>
          </p:cNvSpPr>
          <p:nvPr>
            <p:ph idx="1"/>
          </p:nvPr>
        </p:nvSpPr>
        <p:spPr>
          <a:xfrm>
            <a:off x="531628" y="1671084"/>
            <a:ext cx="8229600" cy="4648200"/>
          </a:xfrm>
        </p:spPr>
        <p:txBody>
          <a:bodyPr>
            <a:normAutofit/>
          </a:bodyPr>
          <a:lstStyle/>
          <a:p>
            <a:pPr marL="0" indent="0">
              <a:buNone/>
            </a:pPr>
            <a:r>
              <a:rPr lang="en-US" sz="2400" b="1" dirty="0" smtClean="0">
                <a:solidFill>
                  <a:srgbClr val="0070C0"/>
                </a:solidFill>
              </a:rPr>
              <a:t>Space:</a:t>
            </a:r>
          </a:p>
          <a:p>
            <a:pPr marL="0" indent="0">
              <a:buNone/>
            </a:pPr>
            <a:r>
              <a:rPr lang="en-US" sz="2400" dirty="0" smtClean="0"/>
              <a:t>In networks the </a:t>
            </a:r>
            <a:r>
              <a:rPr lang="en-US" sz="2400" dirty="0" smtClean="0">
                <a:solidFill>
                  <a:srgbClr val="0070C0"/>
                </a:solidFill>
              </a:rPr>
              <a:t>spatially distributed </a:t>
            </a:r>
            <a:r>
              <a:rPr lang="en-US" sz="2400" dirty="0" smtClean="0"/>
              <a:t>components raise fundamental issues for </a:t>
            </a:r>
            <a:r>
              <a:rPr lang="en-US" sz="2400" dirty="0" smtClean="0">
                <a:solidFill>
                  <a:schemeClr val="tx2"/>
                </a:solidFill>
              </a:rPr>
              <a:t>information exchange </a:t>
            </a:r>
            <a:r>
              <a:rPr lang="en-US" sz="2400" dirty="0" smtClean="0"/>
              <a:t>because the available resources must be shared, allocated and re-used.</a:t>
            </a:r>
          </a:p>
          <a:p>
            <a:pPr marL="0" indent="0">
              <a:buNone/>
            </a:pPr>
            <a:endParaRPr lang="en-US" sz="2400" dirty="0" smtClean="0"/>
          </a:p>
          <a:p>
            <a:pPr marL="0" indent="0">
              <a:buNone/>
            </a:pPr>
            <a:r>
              <a:rPr lang="en-US" sz="2400" b="1" dirty="0" smtClean="0">
                <a:solidFill>
                  <a:srgbClr val="0070C0"/>
                </a:solidFill>
              </a:rPr>
              <a:t>Semantics &amp; Learnable information:</a:t>
            </a:r>
          </a:p>
          <a:p>
            <a:pPr marL="0" indent="0">
              <a:buNone/>
            </a:pPr>
            <a:r>
              <a:rPr lang="en-US" sz="2400" dirty="0" smtClean="0">
                <a:solidFill>
                  <a:srgbClr val="0070C0"/>
                </a:solidFill>
              </a:rPr>
              <a:t>Data</a:t>
            </a:r>
            <a:r>
              <a:rPr lang="en-US" sz="2400" dirty="0" smtClean="0"/>
              <a:t> driven science focuses on extracting </a:t>
            </a:r>
            <a:r>
              <a:rPr lang="en-US" sz="2400" dirty="0" smtClean="0">
                <a:solidFill>
                  <a:schemeClr val="tx2"/>
                </a:solidFill>
              </a:rPr>
              <a:t>information</a:t>
            </a:r>
            <a:r>
              <a:rPr lang="en-US" sz="2400" dirty="0" smtClean="0"/>
              <a:t> from data. How much </a:t>
            </a:r>
            <a:r>
              <a:rPr lang="en-US" sz="2400" dirty="0" smtClean="0">
                <a:solidFill>
                  <a:schemeClr val="tx2"/>
                </a:solidFill>
              </a:rPr>
              <a:t>information</a:t>
            </a:r>
            <a:r>
              <a:rPr lang="en-US" sz="2400" dirty="0" smtClean="0"/>
              <a:t> can actually be extracted from a given </a:t>
            </a:r>
            <a:r>
              <a:rPr lang="en-US" sz="2400" dirty="0" smtClean="0">
                <a:solidFill>
                  <a:srgbClr val="0070C0"/>
                </a:solidFill>
              </a:rPr>
              <a:t>data repository</a:t>
            </a:r>
            <a:r>
              <a:rPr lang="en-US" sz="2400" dirty="0" smtClean="0"/>
              <a:t>? How much </a:t>
            </a:r>
            <a:r>
              <a:rPr lang="en-US" sz="2400" dirty="0" smtClean="0">
                <a:solidFill>
                  <a:srgbClr val="0070C0"/>
                </a:solidFill>
              </a:rPr>
              <a:t>knowledge</a:t>
            </a:r>
            <a:r>
              <a:rPr lang="en-US" sz="2400" dirty="0" smtClean="0"/>
              <a:t> is in Google’s database? Is there a general way to account for the meaning or </a:t>
            </a:r>
            <a:r>
              <a:rPr lang="en-US" sz="2400" i="1" dirty="0" smtClean="0"/>
              <a:t>semantics</a:t>
            </a:r>
            <a:r>
              <a:rPr lang="en-US" sz="2400" dirty="0" smtClean="0"/>
              <a:t> from data?</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304800" y="3774558"/>
            <a:ext cx="8686800" cy="2892056"/>
          </a:xfrm>
        </p:spPr>
        <p:txBody>
          <a:bodyPr>
            <a:normAutofit lnSpcReduction="10000"/>
          </a:bodyPr>
          <a:lstStyle/>
          <a:p>
            <a:pPr eaLnBrk="1" hangingPunct="1">
              <a:spcAft>
                <a:spcPts val="600"/>
              </a:spcAft>
            </a:pPr>
            <a:r>
              <a:rPr lang="en-US" sz="1800" smtClean="0">
                <a:solidFill>
                  <a:srgbClr val="000000"/>
                </a:solidFill>
                <a:latin typeface="Arial" charset="0"/>
                <a:cs typeface="Arial" charset="0"/>
              </a:rPr>
              <a:t>A channel defines a relationship between the transmitted message X and received message Y. This relationship does not determine Y as a function of X but only determines the statistics of Y given the value of X (the joint distribution of X and Y).</a:t>
            </a:r>
          </a:p>
          <a:p>
            <a:pPr eaLnBrk="1" hangingPunct="1">
              <a:spcAft>
                <a:spcPts val="600"/>
              </a:spcAft>
            </a:pPr>
            <a:r>
              <a:rPr lang="en-US" sz="1800" smtClean="0">
                <a:solidFill>
                  <a:srgbClr val="000000"/>
                </a:solidFill>
                <a:latin typeface="Arial" charset="0"/>
                <a:cs typeface="Arial" charset="0"/>
              </a:rPr>
              <a:t>If a channel has capacity C then it is possible to send information over that channel with a rate arbitrarily close to, but never exceeding C with a probability of error arbitrarily small.</a:t>
            </a:r>
          </a:p>
          <a:p>
            <a:pPr eaLnBrk="1" hangingPunct="1"/>
            <a:r>
              <a:rPr lang="en-US" sz="1800" smtClean="0">
                <a:solidFill>
                  <a:srgbClr val="000000"/>
                </a:solidFill>
                <a:latin typeface="Arial" charset="0"/>
                <a:cs typeface="Arial" charset="0"/>
              </a:rPr>
              <a:t>Shannon showed that this was possible to do by proving that there existed a sequence of codes whose rates approached C and whose probabilities of error approached zero.</a:t>
            </a:r>
            <a:endParaRPr lang="en-US" sz="2800" smtClean="0">
              <a:latin typeface="Arial" charset="0"/>
              <a:cs typeface="Arial" charset="0"/>
            </a:endParaRPr>
          </a:p>
        </p:txBody>
      </p:sp>
      <p:grpSp>
        <p:nvGrpSpPr>
          <p:cNvPr id="2" name="Group 19"/>
          <p:cNvGrpSpPr>
            <a:grpSpLocks/>
          </p:cNvGrpSpPr>
          <p:nvPr/>
        </p:nvGrpSpPr>
        <p:grpSpPr bwMode="auto">
          <a:xfrm>
            <a:off x="685800" y="1779173"/>
            <a:ext cx="7848600" cy="1676400"/>
            <a:chOff x="432" y="1110"/>
            <a:chExt cx="5424" cy="1561"/>
          </a:xfrm>
        </p:grpSpPr>
        <p:sp>
          <p:nvSpPr>
            <p:cNvPr id="20485" name="Rectangle 4"/>
            <p:cNvSpPr>
              <a:spLocks noChangeArrowheads="1"/>
            </p:cNvSpPr>
            <p:nvPr/>
          </p:nvSpPr>
          <p:spPr bwMode="auto">
            <a:xfrm>
              <a:off x="432" y="1110"/>
              <a:ext cx="927" cy="703"/>
            </a:xfrm>
            <a:prstGeom prst="rect">
              <a:avLst/>
            </a:prstGeom>
            <a:solidFill>
              <a:schemeClr val="accent1"/>
            </a:solidFill>
            <a:ln w="9525">
              <a:solidFill>
                <a:schemeClr val="tx1"/>
              </a:solidFill>
              <a:miter lim="800000"/>
              <a:headEnd/>
              <a:tailEnd/>
            </a:ln>
          </p:spPr>
          <p:txBody>
            <a:bodyPr anchor="ctr" anchorCtr="1"/>
            <a:lstStyle/>
            <a:p>
              <a:pPr algn="ctr"/>
              <a:r>
                <a:rPr lang="en-US" sz="2400">
                  <a:solidFill>
                    <a:srgbClr val="FF3300"/>
                  </a:solidFill>
                </a:rPr>
                <a:t>Source</a:t>
              </a:r>
            </a:p>
          </p:txBody>
        </p:sp>
        <p:sp>
          <p:nvSpPr>
            <p:cNvPr id="20486" name="Rectangle 5"/>
            <p:cNvSpPr>
              <a:spLocks noChangeArrowheads="1"/>
            </p:cNvSpPr>
            <p:nvPr/>
          </p:nvSpPr>
          <p:spPr bwMode="auto">
            <a:xfrm>
              <a:off x="1985" y="1110"/>
              <a:ext cx="941" cy="703"/>
            </a:xfrm>
            <a:prstGeom prst="rect">
              <a:avLst/>
            </a:prstGeom>
            <a:solidFill>
              <a:schemeClr val="hlink"/>
            </a:solidFill>
            <a:ln w="9525">
              <a:solidFill>
                <a:schemeClr val="tx1"/>
              </a:solidFill>
              <a:miter lim="800000"/>
              <a:headEnd/>
              <a:tailEnd/>
            </a:ln>
          </p:spPr>
          <p:txBody>
            <a:bodyPr anchor="ctr" anchorCtr="1"/>
            <a:lstStyle/>
            <a:p>
              <a:pPr algn="ctr"/>
              <a:r>
                <a:rPr lang="en-US" sz="2400">
                  <a:solidFill>
                    <a:srgbClr val="FF3300"/>
                  </a:solidFill>
                </a:rPr>
                <a:t>Source Encoder</a:t>
              </a:r>
            </a:p>
          </p:txBody>
        </p:sp>
        <p:sp>
          <p:nvSpPr>
            <p:cNvPr id="20487" name="Rectangle 6"/>
            <p:cNvSpPr>
              <a:spLocks noChangeArrowheads="1"/>
            </p:cNvSpPr>
            <p:nvPr/>
          </p:nvSpPr>
          <p:spPr bwMode="auto">
            <a:xfrm>
              <a:off x="4872" y="1614"/>
              <a:ext cx="984" cy="619"/>
            </a:xfrm>
            <a:prstGeom prst="rect">
              <a:avLst/>
            </a:prstGeom>
            <a:solidFill>
              <a:schemeClr val="folHlink"/>
            </a:solidFill>
            <a:ln w="9525">
              <a:solidFill>
                <a:schemeClr val="tx1"/>
              </a:solidFill>
              <a:miter lim="800000"/>
              <a:headEnd/>
              <a:tailEnd/>
            </a:ln>
          </p:spPr>
          <p:txBody>
            <a:bodyPr anchor="ctr" anchorCtr="1"/>
            <a:lstStyle/>
            <a:p>
              <a:pPr algn="ctr"/>
              <a:r>
                <a:rPr lang="en-US" sz="2400">
                  <a:solidFill>
                    <a:srgbClr val="FF3300"/>
                  </a:solidFill>
                </a:rPr>
                <a:t>Channel</a:t>
              </a:r>
            </a:p>
          </p:txBody>
        </p:sp>
        <p:sp>
          <p:nvSpPr>
            <p:cNvPr id="20488" name="Rectangle 7"/>
            <p:cNvSpPr>
              <a:spLocks noChangeArrowheads="1"/>
            </p:cNvSpPr>
            <p:nvPr/>
          </p:nvSpPr>
          <p:spPr bwMode="auto">
            <a:xfrm>
              <a:off x="1985" y="1968"/>
              <a:ext cx="941" cy="703"/>
            </a:xfrm>
            <a:prstGeom prst="rect">
              <a:avLst/>
            </a:prstGeom>
            <a:solidFill>
              <a:schemeClr val="bg2"/>
            </a:solidFill>
            <a:ln w="9525">
              <a:solidFill>
                <a:schemeClr val="tx1"/>
              </a:solidFill>
              <a:miter lim="800000"/>
              <a:headEnd/>
              <a:tailEnd/>
            </a:ln>
          </p:spPr>
          <p:txBody>
            <a:bodyPr anchor="ctr" anchorCtr="1"/>
            <a:lstStyle/>
            <a:p>
              <a:pPr algn="ctr"/>
              <a:r>
                <a:rPr lang="en-US" sz="2400">
                  <a:solidFill>
                    <a:srgbClr val="FF3300"/>
                  </a:solidFill>
                </a:rPr>
                <a:t>Source Decoder</a:t>
              </a:r>
            </a:p>
          </p:txBody>
        </p:sp>
        <p:sp>
          <p:nvSpPr>
            <p:cNvPr id="20489" name="Rectangle 8"/>
            <p:cNvSpPr>
              <a:spLocks noChangeArrowheads="1"/>
            </p:cNvSpPr>
            <p:nvPr/>
          </p:nvSpPr>
          <p:spPr bwMode="auto">
            <a:xfrm>
              <a:off x="432" y="1968"/>
              <a:ext cx="927" cy="703"/>
            </a:xfrm>
            <a:prstGeom prst="rect">
              <a:avLst/>
            </a:prstGeom>
            <a:solidFill>
              <a:schemeClr val="tx2"/>
            </a:solidFill>
            <a:ln w="9525">
              <a:solidFill>
                <a:schemeClr val="tx1"/>
              </a:solidFill>
              <a:miter lim="800000"/>
              <a:headEnd/>
              <a:tailEnd/>
            </a:ln>
          </p:spPr>
          <p:txBody>
            <a:bodyPr anchor="ctr" anchorCtr="1"/>
            <a:lstStyle/>
            <a:p>
              <a:pPr algn="ctr"/>
              <a:r>
                <a:rPr lang="en-US" sz="2400">
                  <a:solidFill>
                    <a:srgbClr val="FF3300"/>
                  </a:solidFill>
                </a:rPr>
                <a:t>User</a:t>
              </a:r>
            </a:p>
          </p:txBody>
        </p:sp>
        <p:cxnSp>
          <p:nvCxnSpPr>
            <p:cNvPr id="20490" name="AutoShape 9"/>
            <p:cNvCxnSpPr>
              <a:cxnSpLocks noChangeShapeType="1"/>
              <a:stCxn id="20495" idx="3"/>
              <a:endCxn id="20487" idx="0"/>
            </p:cNvCxnSpPr>
            <p:nvPr/>
          </p:nvCxnSpPr>
          <p:spPr bwMode="auto">
            <a:xfrm>
              <a:off x="4493" y="1462"/>
              <a:ext cx="871" cy="152"/>
            </a:xfrm>
            <a:prstGeom prst="bentConnector2">
              <a:avLst/>
            </a:prstGeom>
            <a:noFill/>
            <a:ln w="38100">
              <a:solidFill>
                <a:schemeClr val="tx1"/>
              </a:solidFill>
              <a:miter lim="800000"/>
              <a:headEnd/>
              <a:tailEnd type="triangle" w="med" len="med"/>
            </a:ln>
          </p:spPr>
        </p:cxnSp>
        <p:cxnSp>
          <p:nvCxnSpPr>
            <p:cNvPr id="20491" name="AutoShape 10"/>
            <p:cNvCxnSpPr>
              <a:cxnSpLocks noChangeShapeType="1"/>
              <a:stCxn id="20487" idx="2"/>
              <a:endCxn id="20496" idx="3"/>
            </p:cNvCxnSpPr>
            <p:nvPr/>
          </p:nvCxnSpPr>
          <p:spPr bwMode="auto">
            <a:xfrm rot="5400000">
              <a:off x="4885" y="1841"/>
              <a:ext cx="87" cy="871"/>
            </a:xfrm>
            <a:prstGeom prst="bentConnector2">
              <a:avLst/>
            </a:prstGeom>
            <a:noFill/>
            <a:ln w="38100">
              <a:solidFill>
                <a:schemeClr val="tx1"/>
              </a:solidFill>
              <a:miter lim="800000"/>
              <a:headEnd/>
              <a:tailEnd type="triangle" w="med" len="med"/>
            </a:ln>
          </p:spPr>
        </p:cxnSp>
        <p:cxnSp>
          <p:nvCxnSpPr>
            <p:cNvPr id="20492" name="AutoShape 11"/>
            <p:cNvCxnSpPr>
              <a:cxnSpLocks noChangeShapeType="1"/>
              <a:stCxn id="20485" idx="3"/>
              <a:endCxn id="20486" idx="1"/>
            </p:cNvCxnSpPr>
            <p:nvPr/>
          </p:nvCxnSpPr>
          <p:spPr bwMode="auto">
            <a:xfrm>
              <a:off x="1359" y="1462"/>
              <a:ext cx="626" cy="0"/>
            </a:xfrm>
            <a:prstGeom prst="straightConnector1">
              <a:avLst/>
            </a:prstGeom>
            <a:noFill/>
            <a:ln w="38100">
              <a:solidFill>
                <a:schemeClr val="tx1"/>
              </a:solidFill>
              <a:round/>
              <a:headEnd/>
              <a:tailEnd type="triangle" w="med" len="med"/>
            </a:ln>
          </p:spPr>
        </p:cxnSp>
        <p:cxnSp>
          <p:nvCxnSpPr>
            <p:cNvPr id="20493" name="AutoShape 12"/>
            <p:cNvCxnSpPr>
              <a:cxnSpLocks noChangeShapeType="1"/>
              <a:stCxn id="20488" idx="1"/>
              <a:endCxn id="20489" idx="3"/>
            </p:cNvCxnSpPr>
            <p:nvPr/>
          </p:nvCxnSpPr>
          <p:spPr bwMode="auto">
            <a:xfrm flipH="1">
              <a:off x="1359" y="2320"/>
              <a:ext cx="626" cy="0"/>
            </a:xfrm>
            <a:prstGeom prst="straightConnector1">
              <a:avLst/>
            </a:prstGeom>
            <a:noFill/>
            <a:ln w="38100">
              <a:solidFill>
                <a:schemeClr val="tx1"/>
              </a:solidFill>
              <a:round/>
              <a:headEnd/>
              <a:tailEnd type="triangle" w="med" len="med"/>
            </a:ln>
          </p:spPr>
        </p:cxnSp>
        <p:cxnSp>
          <p:nvCxnSpPr>
            <p:cNvPr id="20494" name="AutoShape 13"/>
            <p:cNvCxnSpPr>
              <a:cxnSpLocks noChangeShapeType="1"/>
              <a:stCxn id="20486" idx="3"/>
              <a:endCxn id="20495" idx="1"/>
            </p:cNvCxnSpPr>
            <p:nvPr/>
          </p:nvCxnSpPr>
          <p:spPr bwMode="auto">
            <a:xfrm>
              <a:off x="2926" y="1462"/>
              <a:ext cx="626" cy="0"/>
            </a:xfrm>
            <a:prstGeom prst="straightConnector1">
              <a:avLst/>
            </a:prstGeom>
            <a:noFill/>
            <a:ln w="38100">
              <a:solidFill>
                <a:schemeClr val="tx1"/>
              </a:solidFill>
              <a:round/>
              <a:headEnd/>
              <a:tailEnd type="triangle" w="med" len="med"/>
            </a:ln>
          </p:spPr>
        </p:cxnSp>
        <p:sp>
          <p:nvSpPr>
            <p:cNvPr id="20495" name="Rectangle 14"/>
            <p:cNvSpPr>
              <a:spLocks noChangeArrowheads="1"/>
            </p:cNvSpPr>
            <p:nvPr/>
          </p:nvSpPr>
          <p:spPr bwMode="auto">
            <a:xfrm>
              <a:off x="3552" y="1110"/>
              <a:ext cx="941" cy="703"/>
            </a:xfrm>
            <a:prstGeom prst="rect">
              <a:avLst/>
            </a:prstGeom>
            <a:solidFill>
              <a:srgbClr val="FFCC00"/>
            </a:solidFill>
            <a:ln w="9525">
              <a:solidFill>
                <a:schemeClr val="tx1"/>
              </a:solidFill>
              <a:miter lim="800000"/>
              <a:headEnd/>
              <a:tailEnd/>
            </a:ln>
          </p:spPr>
          <p:txBody>
            <a:bodyPr anchor="ctr" anchorCtr="1"/>
            <a:lstStyle/>
            <a:p>
              <a:pPr algn="ctr"/>
              <a:r>
                <a:rPr lang="en-US" sz="2400">
                  <a:solidFill>
                    <a:srgbClr val="FF3300"/>
                  </a:solidFill>
                </a:rPr>
                <a:t>Channel Encoder</a:t>
              </a:r>
            </a:p>
          </p:txBody>
        </p:sp>
        <p:sp>
          <p:nvSpPr>
            <p:cNvPr id="20496" name="Rectangle 15"/>
            <p:cNvSpPr>
              <a:spLocks noChangeArrowheads="1"/>
            </p:cNvSpPr>
            <p:nvPr/>
          </p:nvSpPr>
          <p:spPr bwMode="auto">
            <a:xfrm>
              <a:off x="3552" y="1968"/>
              <a:ext cx="941" cy="703"/>
            </a:xfrm>
            <a:prstGeom prst="rect">
              <a:avLst/>
            </a:prstGeom>
            <a:solidFill>
              <a:srgbClr val="DDDDDD"/>
            </a:solidFill>
            <a:ln w="9525">
              <a:solidFill>
                <a:schemeClr val="tx1"/>
              </a:solidFill>
              <a:miter lim="800000"/>
              <a:headEnd/>
              <a:tailEnd/>
            </a:ln>
          </p:spPr>
          <p:txBody>
            <a:bodyPr anchor="ctr" anchorCtr="1"/>
            <a:lstStyle/>
            <a:p>
              <a:pPr algn="ctr"/>
              <a:r>
                <a:rPr lang="en-US" sz="2400">
                  <a:solidFill>
                    <a:srgbClr val="FF3300"/>
                  </a:solidFill>
                </a:rPr>
                <a:t>Channel Decoder</a:t>
              </a:r>
            </a:p>
          </p:txBody>
        </p:sp>
        <p:cxnSp>
          <p:nvCxnSpPr>
            <p:cNvPr id="20497" name="AutoShape 16"/>
            <p:cNvCxnSpPr>
              <a:cxnSpLocks noChangeShapeType="1"/>
              <a:stCxn id="20488" idx="3"/>
              <a:endCxn id="20496" idx="1"/>
            </p:cNvCxnSpPr>
            <p:nvPr/>
          </p:nvCxnSpPr>
          <p:spPr bwMode="auto">
            <a:xfrm>
              <a:off x="2926" y="2320"/>
              <a:ext cx="626" cy="0"/>
            </a:xfrm>
            <a:prstGeom prst="straightConnector1">
              <a:avLst/>
            </a:prstGeom>
            <a:noFill/>
            <a:ln w="38100">
              <a:solidFill>
                <a:schemeClr val="tx1"/>
              </a:solidFill>
              <a:round/>
              <a:headEnd type="triangle" w="med" len="med"/>
              <a:tailEnd/>
            </a:ln>
          </p:spPr>
        </p:cxnSp>
      </p:grpSp>
      <p:sp>
        <p:nvSpPr>
          <p:cNvPr id="17" name="Title 16"/>
          <p:cNvSpPr>
            <a:spLocks noGrp="1"/>
          </p:cNvSpPr>
          <p:nvPr>
            <p:ph type="title"/>
          </p:nvPr>
        </p:nvSpPr>
        <p:spPr>
          <a:xfrm>
            <a:off x="457200" y="850602"/>
            <a:ext cx="8229600" cy="762000"/>
          </a:xfrm>
        </p:spPr>
        <p:txBody>
          <a:bodyPr/>
          <a:lstStyle/>
          <a:p>
            <a:pPr eaLnBrk="1" hangingPunct="1">
              <a:defRPr/>
            </a:pPr>
            <a:r>
              <a:rPr lang="en-US" sz="3600" dirty="0" smtClean="0"/>
              <a:t>The Primary Shannon Coding Concept</a:t>
            </a:r>
            <a:r>
              <a:rPr lang="en-US" dirty="0" smtClean="0"/>
              <a:t> </a:t>
            </a:r>
            <a:endParaRPr lang="en-US"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wipe(left)">
                                      <p:cBhvr>
                                        <p:cTn id="7" dur="500"/>
                                        <p:tgtEl>
                                          <p:spTgt spid="13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wipe(left)">
                                      <p:cBhvr>
                                        <p:cTn id="12" dur="500"/>
                                        <p:tgtEl>
                                          <p:spTgt spid="133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wipe(left)">
                                      <p:cBhvr>
                                        <p:cTn id="17" dur="500"/>
                                        <p:tgtEl>
                                          <p:spTgt spid="133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74183" y="840993"/>
            <a:ext cx="8229600" cy="762000"/>
          </a:xfrm>
        </p:spPr>
        <p:txBody>
          <a:bodyPr/>
          <a:lstStyle/>
          <a:p>
            <a:pPr eaLnBrk="1" hangingPunct="1">
              <a:defRPr/>
            </a:pPr>
            <a:r>
              <a:rPr lang="en-US" dirty="0" smtClean="0"/>
              <a:t>Shannon and Information Flow</a:t>
            </a:r>
          </a:p>
        </p:txBody>
      </p:sp>
      <p:sp>
        <p:nvSpPr>
          <p:cNvPr id="21507" name="Rectangle 5"/>
          <p:cNvSpPr>
            <a:spLocks noChangeArrowheads="1"/>
          </p:cNvSpPr>
          <p:nvPr/>
        </p:nvSpPr>
        <p:spPr bwMode="auto">
          <a:xfrm>
            <a:off x="1828800" y="2124075"/>
            <a:ext cx="9144000" cy="0"/>
          </a:xfrm>
          <a:prstGeom prst="rect">
            <a:avLst/>
          </a:prstGeom>
          <a:noFill/>
          <a:ln w="9525">
            <a:noFill/>
            <a:miter lim="800000"/>
            <a:headEnd/>
            <a:tailEnd/>
          </a:ln>
        </p:spPr>
        <p:txBody>
          <a:bodyPr>
            <a:spAutoFit/>
          </a:bodyPr>
          <a:lstStyle/>
          <a:p>
            <a:pPr algn="ctr"/>
            <a:endParaRPr lang="en-US" sz="1400" b="1">
              <a:solidFill>
                <a:srgbClr val="FFFFFF"/>
              </a:solidFill>
            </a:endParaRPr>
          </a:p>
        </p:txBody>
      </p:sp>
      <p:sp>
        <p:nvSpPr>
          <p:cNvPr id="21508" name="Rectangle 7"/>
          <p:cNvSpPr>
            <a:spLocks noChangeArrowheads="1"/>
          </p:cNvSpPr>
          <p:nvPr/>
        </p:nvSpPr>
        <p:spPr bwMode="auto">
          <a:xfrm>
            <a:off x="228600" y="2110546"/>
            <a:ext cx="1143000" cy="1143000"/>
          </a:xfrm>
          <a:prstGeom prst="rect">
            <a:avLst/>
          </a:prstGeom>
          <a:solidFill>
            <a:schemeClr val="accent2"/>
          </a:solidFill>
          <a:ln w="9525">
            <a:solidFill>
              <a:schemeClr val="tx1"/>
            </a:solidFill>
            <a:miter lim="800000"/>
            <a:headEnd/>
            <a:tailEnd/>
          </a:ln>
        </p:spPr>
        <p:txBody>
          <a:bodyPr wrap="none" anchor="ctr"/>
          <a:lstStyle/>
          <a:p>
            <a:pPr algn="ctr"/>
            <a:endParaRPr lang="en-US" sz="1400" b="1">
              <a:solidFill>
                <a:srgbClr val="FFFFFF"/>
              </a:solidFill>
            </a:endParaRPr>
          </a:p>
        </p:txBody>
      </p:sp>
      <p:sp>
        <p:nvSpPr>
          <p:cNvPr id="21509" name="Rectangle 12"/>
          <p:cNvSpPr>
            <a:spLocks noChangeArrowheads="1"/>
          </p:cNvSpPr>
          <p:nvPr/>
        </p:nvSpPr>
        <p:spPr bwMode="auto">
          <a:xfrm>
            <a:off x="4267200" y="2491546"/>
            <a:ext cx="457200" cy="457200"/>
          </a:xfrm>
          <a:prstGeom prst="rect">
            <a:avLst/>
          </a:prstGeom>
          <a:solidFill>
            <a:schemeClr val="accent2"/>
          </a:solidFill>
          <a:ln w="9525">
            <a:solidFill>
              <a:schemeClr val="tx1"/>
            </a:solidFill>
            <a:miter lim="800000"/>
            <a:headEnd/>
            <a:tailEnd/>
          </a:ln>
        </p:spPr>
        <p:txBody>
          <a:bodyPr wrap="none" anchor="ctr"/>
          <a:lstStyle/>
          <a:p>
            <a:pPr algn="ctr"/>
            <a:endParaRPr lang="en-US" sz="1400" b="1">
              <a:solidFill>
                <a:srgbClr val="FFFFFF"/>
              </a:solidFill>
            </a:endParaRPr>
          </a:p>
        </p:txBody>
      </p:sp>
      <p:sp>
        <p:nvSpPr>
          <p:cNvPr id="21510" name="Rectangle 19"/>
          <p:cNvSpPr>
            <a:spLocks noChangeArrowheads="1"/>
          </p:cNvSpPr>
          <p:nvPr/>
        </p:nvSpPr>
        <p:spPr bwMode="auto">
          <a:xfrm>
            <a:off x="3962400" y="4091746"/>
            <a:ext cx="1143000" cy="1143000"/>
          </a:xfrm>
          <a:prstGeom prst="rect">
            <a:avLst/>
          </a:prstGeom>
          <a:solidFill>
            <a:schemeClr val="accent2"/>
          </a:solidFill>
          <a:ln w="9525">
            <a:solidFill>
              <a:schemeClr val="tx1"/>
            </a:solidFill>
            <a:miter lim="800000"/>
            <a:headEnd/>
            <a:tailEnd/>
          </a:ln>
        </p:spPr>
        <p:txBody>
          <a:bodyPr wrap="none" anchor="ctr"/>
          <a:lstStyle/>
          <a:p>
            <a:pPr algn="ctr"/>
            <a:endParaRPr lang="en-US" sz="1400" b="1">
              <a:solidFill>
                <a:srgbClr val="FFFFFF"/>
              </a:solidFill>
            </a:endParaRPr>
          </a:p>
        </p:txBody>
      </p:sp>
      <p:sp>
        <p:nvSpPr>
          <p:cNvPr id="21511" name="Rectangle 20"/>
          <p:cNvSpPr>
            <a:spLocks noChangeArrowheads="1"/>
          </p:cNvSpPr>
          <p:nvPr/>
        </p:nvSpPr>
        <p:spPr bwMode="auto">
          <a:xfrm>
            <a:off x="2209800" y="2110546"/>
            <a:ext cx="1143000" cy="1143000"/>
          </a:xfrm>
          <a:prstGeom prst="rect">
            <a:avLst/>
          </a:prstGeom>
          <a:solidFill>
            <a:schemeClr val="accent2"/>
          </a:solidFill>
          <a:ln w="9525">
            <a:solidFill>
              <a:schemeClr val="tx1"/>
            </a:solidFill>
            <a:miter lim="800000"/>
            <a:headEnd/>
            <a:tailEnd/>
          </a:ln>
        </p:spPr>
        <p:txBody>
          <a:bodyPr wrap="none" anchor="ctr"/>
          <a:lstStyle/>
          <a:p>
            <a:pPr algn="ctr"/>
            <a:endParaRPr lang="en-US" sz="1400" b="1">
              <a:solidFill>
                <a:srgbClr val="FFFFFF"/>
              </a:solidFill>
            </a:endParaRPr>
          </a:p>
        </p:txBody>
      </p:sp>
      <p:sp>
        <p:nvSpPr>
          <p:cNvPr id="21512" name="Rectangle 21"/>
          <p:cNvSpPr>
            <a:spLocks noChangeArrowheads="1"/>
          </p:cNvSpPr>
          <p:nvPr/>
        </p:nvSpPr>
        <p:spPr bwMode="auto">
          <a:xfrm>
            <a:off x="5715000" y="2110546"/>
            <a:ext cx="1143000" cy="1143000"/>
          </a:xfrm>
          <a:prstGeom prst="rect">
            <a:avLst/>
          </a:prstGeom>
          <a:solidFill>
            <a:schemeClr val="accent2"/>
          </a:solidFill>
          <a:ln w="9525">
            <a:solidFill>
              <a:schemeClr val="tx1"/>
            </a:solidFill>
            <a:miter lim="800000"/>
            <a:headEnd/>
            <a:tailEnd/>
          </a:ln>
        </p:spPr>
        <p:txBody>
          <a:bodyPr wrap="none" anchor="ctr"/>
          <a:lstStyle/>
          <a:p>
            <a:pPr algn="ctr"/>
            <a:endParaRPr lang="en-US" sz="1400" b="1">
              <a:solidFill>
                <a:srgbClr val="FFFFFF"/>
              </a:solidFill>
            </a:endParaRPr>
          </a:p>
        </p:txBody>
      </p:sp>
      <p:sp>
        <p:nvSpPr>
          <p:cNvPr id="21513" name="Rectangle 22"/>
          <p:cNvSpPr>
            <a:spLocks noChangeArrowheads="1"/>
          </p:cNvSpPr>
          <p:nvPr/>
        </p:nvSpPr>
        <p:spPr bwMode="auto">
          <a:xfrm>
            <a:off x="7924800" y="2110546"/>
            <a:ext cx="1143000" cy="1143000"/>
          </a:xfrm>
          <a:prstGeom prst="rect">
            <a:avLst/>
          </a:prstGeom>
          <a:solidFill>
            <a:schemeClr val="accent2"/>
          </a:solidFill>
          <a:ln w="9525">
            <a:solidFill>
              <a:schemeClr val="tx1"/>
            </a:solidFill>
            <a:miter lim="800000"/>
            <a:headEnd/>
            <a:tailEnd/>
          </a:ln>
        </p:spPr>
        <p:txBody>
          <a:bodyPr wrap="none" anchor="ctr"/>
          <a:lstStyle/>
          <a:p>
            <a:pPr algn="ctr"/>
            <a:endParaRPr lang="en-US" sz="1400" b="1">
              <a:solidFill>
                <a:srgbClr val="FFFFFF"/>
              </a:solidFill>
            </a:endParaRPr>
          </a:p>
        </p:txBody>
      </p:sp>
      <p:sp>
        <p:nvSpPr>
          <p:cNvPr id="21514" name="Text Box 23"/>
          <p:cNvSpPr txBox="1">
            <a:spLocks noChangeArrowheads="1"/>
          </p:cNvSpPr>
          <p:nvPr/>
        </p:nvSpPr>
        <p:spPr bwMode="auto">
          <a:xfrm>
            <a:off x="0" y="2415346"/>
            <a:ext cx="1371600" cy="457200"/>
          </a:xfrm>
          <a:prstGeom prst="rect">
            <a:avLst/>
          </a:prstGeom>
          <a:noFill/>
          <a:ln w="9525">
            <a:noFill/>
            <a:miter lim="800000"/>
            <a:headEnd/>
            <a:tailEnd/>
          </a:ln>
        </p:spPr>
        <p:txBody>
          <a:bodyPr>
            <a:spAutoFit/>
          </a:bodyPr>
          <a:lstStyle/>
          <a:p>
            <a:pPr algn="ctr">
              <a:spcBef>
                <a:spcPct val="50000"/>
              </a:spcBef>
            </a:pPr>
            <a:r>
              <a:rPr lang="en-US" sz="1200" b="1">
                <a:solidFill>
                  <a:srgbClr val="006600"/>
                </a:solidFill>
              </a:rPr>
              <a:t>Information Source</a:t>
            </a:r>
          </a:p>
        </p:txBody>
      </p:sp>
      <p:sp>
        <p:nvSpPr>
          <p:cNvPr id="21515" name="Text Box 24"/>
          <p:cNvSpPr txBox="1">
            <a:spLocks noChangeArrowheads="1"/>
          </p:cNvSpPr>
          <p:nvPr/>
        </p:nvSpPr>
        <p:spPr bwMode="auto">
          <a:xfrm>
            <a:off x="2209800" y="2567746"/>
            <a:ext cx="1371600" cy="274638"/>
          </a:xfrm>
          <a:prstGeom prst="rect">
            <a:avLst/>
          </a:prstGeom>
          <a:noFill/>
          <a:ln w="9525">
            <a:noFill/>
            <a:miter lim="800000"/>
            <a:headEnd/>
            <a:tailEnd/>
          </a:ln>
        </p:spPr>
        <p:txBody>
          <a:bodyPr>
            <a:spAutoFit/>
          </a:bodyPr>
          <a:lstStyle/>
          <a:p>
            <a:pPr>
              <a:spcBef>
                <a:spcPct val="50000"/>
              </a:spcBef>
            </a:pPr>
            <a:r>
              <a:rPr lang="en-US" sz="1200" b="1">
                <a:solidFill>
                  <a:srgbClr val="006600"/>
                </a:solidFill>
              </a:rPr>
              <a:t>Transmitter</a:t>
            </a:r>
          </a:p>
        </p:txBody>
      </p:sp>
      <p:sp>
        <p:nvSpPr>
          <p:cNvPr id="21516" name="Text Box 25"/>
          <p:cNvSpPr txBox="1">
            <a:spLocks noChangeArrowheads="1"/>
          </p:cNvSpPr>
          <p:nvPr/>
        </p:nvSpPr>
        <p:spPr bwMode="auto">
          <a:xfrm>
            <a:off x="5715000" y="2567746"/>
            <a:ext cx="1143000" cy="304800"/>
          </a:xfrm>
          <a:prstGeom prst="rect">
            <a:avLst/>
          </a:prstGeom>
          <a:noFill/>
          <a:ln w="9525">
            <a:noFill/>
            <a:miter lim="800000"/>
            <a:headEnd/>
            <a:tailEnd/>
          </a:ln>
        </p:spPr>
        <p:txBody>
          <a:bodyPr>
            <a:spAutoFit/>
          </a:bodyPr>
          <a:lstStyle/>
          <a:p>
            <a:pPr>
              <a:spcBef>
                <a:spcPct val="50000"/>
              </a:spcBef>
            </a:pPr>
            <a:r>
              <a:rPr lang="en-US" sz="1400" b="1">
                <a:solidFill>
                  <a:srgbClr val="006600"/>
                </a:solidFill>
              </a:rPr>
              <a:t>Receiver</a:t>
            </a:r>
          </a:p>
        </p:txBody>
      </p:sp>
      <p:sp>
        <p:nvSpPr>
          <p:cNvPr id="21517" name="Text Box 26"/>
          <p:cNvSpPr txBox="1">
            <a:spLocks noChangeArrowheads="1"/>
          </p:cNvSpPr>
          <p:nvPr/>
        </p:nvSpPr>
        <p:spPr bwMode="auto">
          <a:xfrm>
            <a:off x="7848600" y="2567746"/>
            <a:ext cx="1447800" cy="304800"/>
          </a:xfrm>
          <a:prstGeom prst="rect">
            <a:avLst/>
          </a:prstGeom>
          <a:noFill/>
          <a:ln w="9525">
            <a:noFill/>
            <a:miter lim="800000"/>
            <a:headEnd/>
            <a:tailEnd/>
          </a:ln>
        </p:spPr>
        <p:txBody>
          <a:bodyPr>
            <a:spAutoFit/>
          </a:bodyPr>
          <a:lstStyle/>
          <a:p>
            <a:pPr>
              <a:spcBef>
                <a:spcPct val="50000"/>
              </a:spcBef>
            </a:pPr>
            <a:r>
              <a:rPr lang="en-US" sz="1400" b="1">
                <a:solidFill>
                  <a:srgbClr val="006600"/>
                </a:solidFill>
              </a:rPr>
              <a:t>Destination</a:t>
            </a:r>
          </a:p>
        </p:txBody>
      </p:sp>
      <p:sp>
        <p:nvSpPr>
          <p:cNvPr id="21518" name="Text Box 27"/>
          <p:cNvSpPr txBox="1">
            <a:spLocks noChangeArrowheads="1"/>
          </p:cNvSpPr>
          <p:nvPr/>
        </p:nvSpPr>
        <p:spPr bwMode="auto">
          <a:xfrm>
            <a:off x="3886200" y="4396546"/>
            <a:ext cx="1295400" cy="517525"/>
          </a:xfrm>
          <a:prstGeom prst="rect">
            <a:avLst/>
          </a:prstGeom>
          <a:noFill/>
          <a:ln w="9525">
            <a:noFill/>
            <a:miter lim="800000"/>
            <a:headEnd/>
            <a:tailEnd/>
          </a:ln>
        </p:spPr>
        <p:txBody>
          <a:bodyPr>
            <a:spAutoFit/>
          </a:bodyPr>
          <a:lstStyle/>
          <a:p>
            <a:pPr algn="ctr">
              <a:spcBef>
                <a:spcPct val="50000"/>
              </a:spcBef>
            </a:pPr>
            <a:r>
              <a:rPr lang="en-US" sz="1400" b="1">
                <a:solidFill>
                  <a:srgbClr val="006600"/>
                </a:solidFill>
              </a:rPr>
              <a:t>Noise Source</a:t>
            </a:r>
          </a:p>
        </p:txBody>
      </p:sp>
      <p:sp>
        <p:nvSpPr>
          <p:cNvPr id="21519" name="AutoShape 30"/>
          <p:cNvSpPr>
            <a:spLocks noChangeArrowheads="1"/>
          </p:cNvSpPr>
          <p:nvPr/>
        </p:nvSpPr>
        <p:spPr bwMode="auto">
          <a:xfrm>
            <a:off x="1447800" y="2567746"/>
            <a:ext cx="685800" cy="228600"/>
          </a:xfrm>
          <a:prstGeom prst="rightArrow">
            <a:avLst>
              <a:gd name="adj1" fmla="val 50000"/>
              <a:gd name="adj2" fmla="val 75000"/>
            </a:avLst>
          </a:prstGeom>
          <a:solidFill>
            <a:schemeClr val="tx2"/>
          </a:solidFill>
          <a:ln w="3175">
            <a:solidFill>
              <a:schemeClr val="tx1"/>
            </a:solidFill>
            <a:miter lim="800000"/>
            <a:headEnd/>
            <a:tailEnd/>
          </a:ln>
        </p:spPr>
        <p:txBody>
          <a:bodyPr wrap="none" anchor="ctr"/>
          <a:lstStyle/>
          <a:p>
            <a:pPr algn="ctr"/>
            <a:endParaRPr lang="en-US" sz="1400" b="1">
              <a:solidFill>
                <a:srgbClr val="FFFFFF"/>
              </a:solidFill>
            </a:endParaRPr>
          </a:p>
        </p:txBody>
      </p:sp>
      <p:sp>
        <p:nvSpPr>
          <p:cNvPr id="21520" name="AutoShape 31"/>
          <p:cNvSpPr>
            <a:spLocks noChangeArrowheads="1"/>
          </p:cNvSpPr>
          <p:nvPr/>
        </p:nvSpPr>
        <p:spPr bwMode="auto">
          <a:xfrm>
            <a:off x="3429000" y="2567746"/>
            <a:ext cx="762000" cy="228600"/>
          </a:xfrm>
          <a:prstGeom prst="rightArrow">
            <a:avLst>
              <a:gd name="adj1" fmla="val 50000"/>
              <a:gd name="adj2" fmla="val 83333"/>
            </a:avLst>
          </a:prstGeom>
          <a:solidFill>
            <a:schemeClr val="tx2"/>
          </a:solidFill>
          <a:ln w="3175">
            <a:solidFill>
              <a:schemeClr val="tx1"/>
            </a:solidFill>
            <a:miter lim="800000"/>
            <a:headEnd/>
            <a:tailEnd/>
          </a:ln>
        </p:spPr>
        <p:txBody>
          <a:bodyPr wrap="none" anchor="ctr"/>
          <a:lstStyle/>
          <a:p>
            <a:pPr algn="ctr"/>
            <a:endParaRPr lang="en-US" sz="1400" b="1">
              <a:solidFill>
                <a:srgbClr val="FFFFFF"/>
              </a:solidFill>
            </a:endParaRPr>
          </a:p>
        </p:txBody>
      </p:sp>
      <p:sp>
        <p:nvSpPr>
          <p:cNvPr id="21521" name="AutoShape 32"/>
          <p:cNvSpPr>
            <a:spLocks noChangeArrowheads="1"/>
          </p:cNvSpPr>
          <p:nvPr/>
        </p:nvSpPr>
        <p:spPr bwMode="auto">
          <a:xfrm>
            <a:off x="4800600" y="2567746"/>
            <a:ext cx="762000" cy="228600"/>
          </a:xfrm>
          <a:prstGeom prst="rightArrow">
            <a:avLst>
              <a:gd name="adj1" fmla="val 50000"/>
              <a:gd name="adj2" fmla="val 83333"/>
            </a:avLst>
          </a:prstGeom>
          <a:solidFill>
            <a:schemeClr val="tx2"/>
          </a:solidFill>
          <a:ln w="3175">
            <a:solidFill>
              <a:schemeClr val="tx1"/>
            </a:solidFill>
            <a:miter lim="800000"/>
            <a:headEnd/>
            <a:tailEnd/>
          </a:ln>
        </p:spPr>
        <p:txBody>
          <a:bodyPr wrap="none" anchor="ctr"/>
          <a:lstStyle/>
          <a:p>
            <a:pPr algn="ctr"/>
            <a:endParaRPr lang="en-US" sz="1400" b="1">
              <a:solidFill>
                <a:srgbClr val="FFFFFF"/>
              </a:solidFill>
            </a:endParaRPr>
          </a:p>
        </p:txBody>
      </p:sp>
      <p:sp>
        <p:nvSpPr>
          <p:cNvPr id="21522" name="AutoShape 33"/>
          <p:cNvSpPr>
            <a:spLocks noChangeArrowheads="1"/>
          </p:cNvSpPr>
          <p:nvPr/>
        </p:nvSpPr>
        <p:spPr bwMode="auto">
          <a:xfrm>
            <a:off x="7010400" y="2567746"/>
            <a:ext cx="685800" cy="228600"/>
          </a:xfrm>
          <a:prstGeom prst="rightArrow">
            <a:avLst>
              <a:gd name="adj1" fmla="val 50000"/>
              <a:gd name="adj2" fmla="val 75000"/>
            </a:avLst>
          </a:prstGeom>
          <a:solidFill>
            <a:schemeClr val="tx2"/>
          </a:solidFill>
          <a:ln w="3175">
            <a:solidFill>
              <a:schemeClr val="tx1"/>
            </a:solidFill>
            <a:miter lim="800000"/>
            <a:headEnd/>
            <a:tailEnd/>
          </a:ln>
        </p:spPr>
        <p:txBody>
          <a:bodyPr wrap="none" anchor="ctr"/>
          <a:lstStyle/>
          <a:p>
            <a:pPr algn="ctr"/>
            <a:endParaRPr lang="en-US" sz="1400" b="1">
              <a:solidFill>
                <a:srgbClr val="FFFFFF"/>
              </a:solidFill>
            </a:endParaRPr>
          </a:p>
        </p:txBody>
      </p:sp>
      <p:sp>
        <p:nvSpPr>
          <p:cNvPr id="21523" name="AutoShape 34"/>
          <p:cNvSpPr>
            <a:spLocks noChangeArrowheads="1"/>
          </p:cNvSpPr>
          <p:nvPr/>
        </p:nvSpPr>
        <p:spPr bwMode="auto">
          <a:xfrm>
            <a:off x="4419600" y="2948746"/>
            <a:ext cx="228600" cy="1066800"/>
          </a:xfrm>
          <a:prstGeom prst="upArrow">
            <a:avLst>
              <a:gd name="adj1" fmla="val 50000"/>
              <a:gd name="adj2" fmla="val 116667"/>
            </a:avLst>
          </a:prstGeom>
          <a:solidFill>
            <a:schemeClr val="tx2"/>
          </a:solidFill>
          <a:ln w="3175">
            <a:solidFill>
              <a:schemeClr val="tx1"/>
            </a:solidFill>
            <a:miter lim="800000"/>
            <a:headEnd/>
            <a:tailEnd/>
          </a:ln>
        </p:spPr>
        <p:txBody>
          <a:bodyPr wrap="none" anchor="ctr"/>
          <a:lstStyle/>
          <a:p>
            <a:pPr algn="ctr"/>
            <a:endParaRPr lang="en-US" sz="1400" b="1">
              <a:solidFill>
                <a:srgbClr val="FFFFFF"/>
              </a:solidFill>
            </a:endParaRPr>
          </a:p>
        </p:txBody>
      </p:sp>
      <p:sp>
        <p:nvSpPr>
          <p:cNvPr id="21524" name="Text Box 35"/>
          <p:cNvSpPr txBox="1">
            <a:spLocks noChangeArrowheads="1"/>
          </p:cNvSpPr>
          <p:nvPr/>
        </p:nvSpPr>
        <p:spPr bwMode="auto">
          <a:xfrm>
            <a:off x="1219200" y="2262946"/>
            <a:ext cx="1143000" cy="304800"/>
          </a:xfrm>
          <a:prstGeom prst="rect">
            <a:avLst/>
          </a:prstGeom>
          <a:noFill/>
          <a:ln w="57150">
            <a:noFill/>
            <a:miter lim="800000"/>
            <a:headEnd/>
            <a:tailEnd/>
          </a:ln>
        </p:spPr>
        <p:txBody>
          <a:bodyPr>
            <a:spAutoFit/>
          </a:bodyPr>
          <a:lstStyle/>
          <a:p>
            <a:pPr algn="ctr">
              <a:spcBef>
                <a:spcPct val="50000"/>
              </a:spcBef>
            </a:pPr>
            <a:r>
              <a:rPr lang="en-US" sz="1400"/>
              <a:t>Message</a:t>
            </a:r>
          </a:p>
        </p:txBody>
      </p:sp>
      <p:sp>
        <p:nvSpPr>
          <p:cNvPr id="21525" name="Text Box 36"/>
          <p:cNvSpPr txBox="1">
            <a:spLocks noChangeArrowheads="1"/>
          </p:cNvSpPr>
          <p:nvPr/>
        </p:nvSpPr>
        <p:spPr bwMode="auto">
          <a:xfrm>
            <a:off x="3429000" y="2262946"/>
            <a:ext cx="914400" cy="304800"/>
          </a:xfrm>
          <a:prstGeom prst="rect">
            <a:avLst/>
          </a:prstGeom>
          <a:noFill/>
          <a:ln w="57150">
            <a:noFill/>
            <a:miter lim="800000"/>
            <a:headEnd/>
            <a:tailEnd/>
          </a:ln>
        </p:spPr>
        <p:txBody>
          <a:bodyPr>
            <a:spAutoFit/>
          </a:bodyPr>
          <a:lstStyle/>
          <a:p>
            <a:pPr algn="ctr">
              <a:spcBef>
                <a:spcPct val="50000"/>
              </a:spcBef>
            </a:pPr>
            <a:r>
              <a:rPr lang="en-US" sz="1400"/>
              <a:t>Signal</a:t>
            </a:r>
          </a:p>
        </p:txBody>
      </p:sp>
      <p:sp>
        <p:nvSpPr>
          <p:cNvPr id="21526" name="Text Box 37"/>
          <p:cNvSpPr txBox="1">
            <a:spLocks noChangeArrowheads="1"/>
          </p:cNvSpPr>
          <p:nvPr/>
        </p:nvSpPr>
        <p:spPr bwMode="auto">
          <a:xfrm>
            <a:off x="4572000" y="2126421"/>
            <a:ext cx="1143000" cy="517525"/>
          </a:xfrm>
          <a:prstGeom prst="rect">
            <a:avLst/>
          </a:prstGeom>
          <a:noFill/>
          <a:ln w="57150">
            <a:noFill/>
            <a:miter lim="800000"/>
            <a:headEnd/>
            <a:tailEnd/>
          </a:ln>
        </p:spPr>
        <p:txBody>
          <a:bodyPr>
            <a:spAutoFit/>
          </a:bodyPr>
          <a:lstStyle/>
          <a:p>
            <a:pPr algn="ctr">
              <a:spcBef>
                <a:spcPct val="50000"/>
              </a:spcBef>
            </a:pPr>
            <a:r>
              <a:rPr lang="en-US" sz="1400"/>
              <a:t>Received Signal</a:t>
            </a:r>
          </a:p>
        </p:txBody>
      </p:sp>
      <p:sp>
        <p:nvSpPr>
          <p:cNvPr id="21527" name="Text Box 38"/>
          <p:cNvSpPr txBox="1">
            <a:spLocks noChangeArrowheads="1"/>
          </p:cNvSpPr>
          <p:nvPr/>
        </p:nvSpPr>
        <p:spPr bwMode="auto">
          <a:xfrm>
            <a:off x="6781800" y="2262946"/>
            <a:ext cx="1143000" cy="304800"/>
          </a:xfrm>
          <a:prstGeom prst="rect">
            <a:avLst/>
          </a:prstGeom>
          <a:noFill/>
          <a:ln w="57150">
            <a:noFill/>
            <a:miter lim="800000"/>
            <a:headEnd/>
            <a:tailEnd/>
          </a:ln>
        </p:spPr>
        <p:txBody>
          <a:bodyPr>
            <a:spAutoFit/>
          </a:bodyPr>
          <a:lstStyle/>
          <a:p>
            <a:pPr algn="ctr">
              <a:spcBef>
                <a:spcPct val="50000"/>
              </a:spcBef>
            </a:pPr>
            <a:r>
              <a:rPr lang="en-US" sz="1400"/>
              <a:t>Message</a:t>
            </a:r>
          </a:p>
        </p:txBody>
      </p:sp>
      <p:sp>
        <p:nvSpPr>
          <p:cNvPr id="21528" name="Text Box 39"/>
          <p:cNvSpPr txBox="1">
            <a:spLocks noChangeArrowheads="1"/>
          </p:cNvSpPr>
          <p:nvPr/>
        </p:nvSpPr>
        <p:spPr bwMode="auto">
          <a:xfrm>
            <a:off x="152400" y="5817773"/>
            <a:ext cx="8839200" cy="366713"/>
          </a:xfrm>
          <a:prstGeom prst="rect">
            <a:avLst/>
          </a:prstGeom>
          <a:noFill/>
          <a:ln w="57150">
            <a:noFill/>
            <a:miter lim="800000"/>
            <a:headEnd/>
            <a:tailEnd/>
          </a:ln>
        </p:spPr>
        <p:txBody>
          <a:bodyPr>
            <a:spAutoFit/>
          </a:bodyPr>
          <a:lstStyle/>
          <a:p>
            <a:pPr algn="ctr">
              <a:spcBef>
                <a:spcPct val="50000"/>
              </a:spcBef>
            </a:pPr>
            <a:r>
              <a:rPr lang="en-US" b="1">
                <a:solidFill>
                  <a:srgbClr val="FF0000"/>
                </a:solidFill>
              </a:rPr>
              <a:t>A generalized communication system, from Shannon (1948)</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457200" y="838200"/>
            <a:ext cx="8305800" cy="914400"/>
          </a:xfrm>
        </p:spPr>
        <p:txBody>
          <a:bodyPr/>
          <a:lstStyle/>
          <a:p>
            <a:pPr eaLnBrk="1" hangingPunct="1">
              <a:defRPr/>
            </a:pPr>
            <a:r>
              <a:rPr lang="en-US" dirty="0" smtClean="0"/>
              <a:t>DNA Transcription as Communication</a:t>
            </a:r>
          </a:p>
        </p:txBody>
      </p:sp>
      <p:sp>
        <p:nvSpPr>
          <p:cNvPr id="22531" name="Rectangle 3"/>
          <p:cNvSpPr>
            <a:spLocks noChangeArrowheads="1"/>
          </p:cNvSpPr>
          <p:nvPr/>
        </p:nvSpPr>
        <p:spPr bwMode="auto">
          <a:xfrm>
            <a:off x="1828800" y="2124075"/>
            <a:ext cx="9144000" cy="0"/>
          </a:xfrm>
          <a:prstGeom prst="rect">
            <a:avLst/>
          </a:prstGeom>
          <a:noFill/>
          <a:ln w="9525">
            <a:noFill/>
            <a:miter lim="800000"/>
            <a:headEnd/>
            <a:tailEnd/>
          </a:ln>
        </p:spPr>
        <p:txBody>
          <a:bodyPr>
            <a:spAutoFit/>
          </a:bodyPr>
          <a:lstStyle/>
          <a:p>
            <a:pPr algn="ctr"/>
            <a:endParaRPr lang="en-US" sz="1400" b="1">
              <a:solidFill>
                <a:srgbClr val="FFFFFF"/>
              </a:solidFill>
            </a:endParaRPr>
          </a:p>
        </p:txBody>
      </p:sp>
      <p:sp>
        <p:nvSpPr>
          <p:cNvPr id="22532" name="Rectangle 26"/>
          <p:cNvSpPr>
            <a:spLocks noChangeArrowheads="1"/>
          </p:cNvSpPr>
          <p:nvPr/>
        </p:nvSpPr>
        <p:spPr bwMode="auto">
          <a:xfrm>
            <a:off x="304800" y="2021944"/>
            <a:ext cx="8610600" cy="3733800"/>
          </a:xfrm>
          <a:prstGeom prst="rect">
            <a:avLst/>
          </a:prstGeom>
          <a:solidFill>
            <a:srgbClr val="73B98E"/>
          </a:solidFill>
          <a:ln w="3175">
            <a:solidFill>
              <a:schemeClr val="tx1"/>
            </a:solidFill>
            <a:miter lim="800000"/>
            <a:headEnd/>
            <a:tailEnd/>
          </a:ln>
        </p:spPr>
        <p:txBody>
          <a:bodyPr wrap="none" anchor="ctr"/>
          <a:lstStyle/>
          <a:p>
            <a:pPr algn="ctr"/>
            <a:endParaRPr lang="en-US" sz="1400" b="1">
              <a:solidFill>
                <a:srgbClr val="FFFFFF"/>
              </a:solidFill>
            </a:endParaRPr>
          </a:p>
        </p:txBody>
      </p:sp>
      <p:sp>
        <p:nvSpPr>
          <p:cNvPr id="22533" name="Rectangle 4"/>
          <p:cNvSpPr>
            <a:spLocks noChangeArrowheads="1"/>
          </p:cNvSpPr>
          <p:nvPr/>
        </p:nvSpPr>
        <p:spPr bwMode="auto">
          <a:xfrm>
            <a:off x="457200" y="2642657"/>
            <a:ext cx="1074738" cy="1035050"/>
          </a:xfrm>
          <a:prstGeom prst="rect">
            <a:avLst/>
          </a:prstGeom>
          <a:solidFill>
            <a:srgbClr val="FFFF00"/>
          </a:solidFill>
          <a:ln w="9525">
            <a:solidFill>
              <a:schemeClr val="tx1"/>
            </a:solidFill>
            <a:miter lim="800000"/>
            <a:headEnd/>
            <a:tailEnd/>
          </a:ln>
        </p:spPr>
        <p:txBody>
          <a:bodyPr wrap="none" anchor="ctr"/>
          <a:lstStyle/>
          <a:p>
            <a:pPr algn="ctr"/>
            <a:endParaRPr lang="en-US" sz="1400" b="1">
              <a:solidFill>
                <a:srgbClr val="FFFFFF"/>
              </a:solidFill>
            </a:endParaRPr>
          </a:p>
        </p:txBody>
      </p:sp>
      <p:sp>
        <p:nvSpPr>
          <p:cNvPr id="22534" name="Rectangle 5"/>
          <p:cNvSpPr>
            <a:spLocks noChangeArrowheads="1"/>
          </p:cNvSpPr>
          <p:nvPr/>
        </p:nvSpPr>
        <p:spPr bwMode="auto">
          <a:xfrm>
            <a:off x="4327525" y="2988732"/>
            <a:ext cx="430213" cy="412750"/>
          </a:xfrm>
          <a:prstGeom prst="rect">
            <a:avLst/>
          </a:prstGeom>
          <a:solidFill>
            <a:srgbClr val="FFFF00"/>
          </a:solidFill>
          <a:ln w="9525">
            <a:solidFill>
              <a:schemeClr val="tx1"/>
            </a:solidFill>
            <a:miter lim="800000"/>
            <a:headEnd/>
            <a:tailEnd/>
          </a:ln>
        </p:spPr>
        <p:txBody>
          <a:bodyPr wrap="none" anchor="ctr"/>
          <a:lstStyle/>
          <a:p>
            <a:pPr algn="ctr"/>
            <a:endParaRPr lang="en-US" sz="1400" b="1">
              <a:solidFill>
                <a:srgbClr val="FFFFFF"/>
              </a:solidFill>
            </a:endParaRPr>
          </a:p>
        </p:txBody>
      </p:sp>
      <p:sp>
        <p:nvSpPr>
          <p:cNvPr id="22535" name="Rectangle 6"/>
          <p:cNvSpPr>
            <a:spLocks noChangeArrowheads="1"/>
          </p:cNvSpPr>
          <p:nvPr/>
        </p:nvSpPr>
        <p:spPr bwMode="auto">
          <a:xfrm>
            <a:off x="4041775" y="4438119"/>
            <a:ext cx="1074738" cy="1035050"/>
          </a:xfrm>
          <a:prstGeom prst="rect">
            <a:avLst/>
          </a:prstGeom>
          <a:solidFill>
            <a:srgbClr val="FFFF00"/>
          </a:solidFill>
          <a:ln w="9525">
            <a:solidFill>
              <a:schemeClr val="tx1"/>
            </a:solidFill>
            <a:miter lim="800000"/>
            <a:headEnd/>
            <a:tailEnd/>
          </a:ln>
        </p:spPr>
        <p:txBody>
          <a:bodyPr wrap="none" anchor="ctr"/>
          <a:lstStyle/>
          <a:p>
            <a:pPr algn="ctr"/>
            <a:endParaRPr lang="en-US" sz="1400" b="1">
              <a:solidFill>
                <a:srgbClr val="FFFFFF"/>
              </a:solidFill>
            </a:endParaRPr>
          </a:p>
        </p:txBody>
      </p:sp>
      <p:sp>
        <p:nvSpPr>
          <p:cNvPr id="22536" name="Rectangle 7"/>
          <p:cNvSpPr>
            <a:spLocks noChangeArrowheads="1"/>
          </p:cNvSpPr>
          <p:nvPr/>
        </p:nvSpPr>
        <p:spPr bwMode="auto">
          <a:xfrm>
            <a:off x="2392363" y="2642657"/>
            <a:ext cx="1074737" cy="1035050"/>
          </a:xfrm>
          <a:prstGeom prst="rect">
            <a:avLst/>
          </a:prstGeom>
          <a:solidFill>
            <a:srgbClr val="FFFF00"/>
          </a:solidFill>
          <a:ln w="9525">
            <a:solidFill>
              <a:schemeClr val="tx1"/>
            </a:solidFill>
            <a:miter lim="800000"/>
            <a:headEnd/>
            <a:tailEnd/>
          </a:ln>
        </p:spPr>
        <p:txBody>
          <a:bodyPr wrap="none" anchor="ctr"/>
          <a:lstStyle/>
          <a:p>
            <a:pPr algn="ctr"/>
            <a:endParaRPr lang="en-US" sz="1400" b="1">
              <a:solidFill>
                <a:srgbClr val="FFFFFF"/>
              </a:solidFill>
            </a:endParaRPr>
          </a:p>
        </p:txBody>
      </p:sp>
      <p:sp>
        <p:nvSpPr>
          <p:cNvPr id="22537" name="Rectangle 8"/>
          <p:cNvSpPr>
            <a:spLocks noChangeArrowheads="1"/>
          </p:cNvSpPr>
          <p:nvPr/>
        </p:nvSpPr>
        <p:spPr bwMode="auto">
          <a:xfrm>
            <a:off x="5618163" y="2642657"/>
            <a:ext cx="1074737" cy="1035050"/>
          </a:xfrm>
          <a:prstGeom prst="rect">
            <a:avLst/>
          </a:prstGeom>
          <a:solidFill>
            <a:srgbClr val="FFFF00"/>
          </a:solidFill>
          <a:ln w="9525">
            <a:solidFill>
              <a:schemeClr val="tx1"/>
            </a:solidFill>
            <a:miter lim="800000"/>
            <a:headEnd/>
            <a:tailEnd/>
          </a:ln>
        </p:spPr>
        <p:txBody>
          <a:bodyPr wrap="none" anchor="ctr"/>
          <a:lstStyle/>
          <a:p>
            <a:pPr algn="ctr"/>
            <a:endParaRPr lang="en-US" sz="1400" b="1">
              <a:solidFill>
                <a:srgbClr val="FFFFFF"/>
              </a:solidFill>
            </a:endParaRPr>
          </a:p>
        </p:txBody>
      </p:sp>
      <p:sp>
        <p:nvSpPr>
          <p:cNvPr id="22538" name="Rectangle 9"/>
          <p:cNvSpPr>
            <a:spLocks noChangeArrowheads="1"/>
          </p:cNvSpPr>
          <p:nvPr/>
        </p:nvSpPr>
        <p:spPr bwMode="auto">
          <a:xfrm>
            <a:off x="7696200" y="2642657"/>
            <a:ext cx="1076325" cy="1035050"/>
          </a:xfrm>
          <a:prstGeom prst="rect">
            <a:avLst/>
          </a:prstGeom>
          <a:solidFill>
            <a:srgbClr val="FFFF00"/>
          </a:solidFill>
          <a:ln w="9525">
            <a:solidFill>
              <a:schemeClr val="tx1"/>
            </a:solidFill>
            <a:miter lim="800000"/>
            <a:headEnd/>
            <a:tailEnd/>
          </a:ln>
        </p:spPr>
        <p:txBody>
          <a:bodyPr wrap="none" anchor="ctr"/>
          <a:lstStyle/>
          <a:p>
            <a:pPr algn="ctr"/>
            <a:endParaRPr lang="en-US" sz="1400" b="1">
              <a:solidFill>
                <a:srgbClr val="FFFFFF"/>
              </a:solidFill>
            </a:endParaRPr>
          </a:p>
        </p:txBody>
      </p:sp>
      <p:sp>
        <p:nvSpPr>
          <p:cNvPr id="19467" name="Text Box 11"/>
          <p:cNvSpPr txBox="1">
            <a:spLocks noChangeArrowheads="1"/>
          </p:cNvSpPr>
          <p:nvPr/>
        </p:nvSpPr>
        <p:spPr bwMode="auto">
          <a:xfrm>
            <a:off x="2320925" y="2850619"/>
            <a:ext cx="1290638" cy="639763"/>
          </a:xfrm>
          <a:prstGeom prst="rect">
            <a:avLst/>
          </a:prstGeom>
          <a:noFill/>
          <a:ln w="9525">
            <a:noFill/>
            <a:miter lim="800000"/>
            <a:headEnd/>
            <a:tailEnd/>
          </a:ln>
          <a:effectLst/>
        </p:spPr>
        <p:txBody>
          <a:bodyPr>
            <a:spAutoFit/>
          </a:bodyPr>
          <a:lstStyle/>
          <a:p>
            <a:pPr algn="ctr">
              <a:spcBef>
                <a:spcPct val="50000"/>
              </a:spcBef>
              <a:defRPr/>
            </a:pPr>
            <a:r>
              <a:rPr lang="en-US" sz="1200" b="1">
                <a:solidFill>
                  <a:srgbClr val="006600"/>
                </a:solidFill>
                <a:latin typeface="+mn-lt"/>
                <a:cs typeface="+mn-cs"/>
              </a:rPr>
              <a:t>Transmitter</a:t>
            </a:r>
            <a:br>
              <a:rPr lang="en-US" sz="1200" b="1">
                <a:solidFill>
                  <a:srgbClr val="006600"/>
                </a:solidFill>
                <a:latin typeface="+mn-lt"/>
                <a:cs typeface="+mn-cs"/>
              </a:rPr>
            </a:br>
            <a:r>
              <a:rPr lang="en-US" sz="1200" b="1">
                <a:solidFill>
                  <a:srgbClr val="FF0000"/>
                </a:solidFill>
                <a:effectLst>
                  <a:outerShdw blurRad="38100" dist="38100" dir="2700000" algn="tl">
                    <a:srgbClr val="FFFFFF"/>
                  </a:outerShdw>
                </a:effectLst>
                <a:latin typeface="+mn-lt"/>
                <a:cs typeface="+mn-cs"/>
              </a:rPr>
              <a:t>RNA Polymerase</a:t>
            </a:r>
          </a:p>
        </p:txBody>
      </p:sp>
      <p:sp>
        <p:nvSpPr>
          <p:cNvPr id="22540" name="Text Box 12"/>
          <p:cNvSpPr txBox="1">
            <a:spLocks noChangeArrowheads="1"/>
          </p:cNvSpPr>
          <p:nvPr/>
        </p:nvSpPr>
        <p:spPr bwMode="auto">
          <a:xfrm>
            <a:off x="5618163" y="2918882"/>
            <a:ext cx="1074737" cy="517525"/>
          </a:xfrm>
          <a:prstGeom prst="rect">
            <a:avLst/>
          </a:prstGeom>
          <a:noFill/>
          <a:ln w="9525">
            <a:noFill/>
            <a:miter lim="800000"/>
            <a:headEnd/>
            <a:tailEnd/>
          </a:ln>
        </p:spPr>
        <p:txBody>
          <a:bodyPr>
            <a:spAutoFit/>
          </a:bodyPr>
          <a:lstStyle/>
          <a:p>
            <a:pPr algn="ctr">
              <a:spcBef>
                <a:spcPct val="50000"/>
              </a:spcBef>
            </a:pPr>
            <a:r>
              <a:rPr lang="en-US" sz="1400" b="1">
                <a:solidFill>
                  <a:srgbClr val="006600"/>
                </a:solidFill>
              </a:rPr>
              <a:t>Receiver</a:t>
            </a:r>
            <a:br>
              <a:rPr lang="en-US" sz="1400" b="1">
                <a:solidFill>
                  <a:srgbClr val="006600"/>
                </a:solidFill>
              </a:rPr>
            </a:br>
            <a:r>
              <a:rPr lang="en-US" sz="1400" b="1">
                <a:solidFill>
                  <a:srgbClr val="FF0000"/>
                </a:solidFill>
              </a:rPr>
              <a:t>RNA</a:t>
            </a:r>
          </a:p>
        </p:txBody>
      </p:sp>
      <p:sp>
        <p:nvSpPr>
          <p:cNvPr id="22541" name="Text Box 13"/>
          <p:cNvSpPr txBox="1">
            <a:spLocks noChangeArrowheads="1"/>
          </p:cNvSpPr>
          <p:nvPr/>
        </p:nvSpPr>
        <p:spPr bwMode="auto">
          <a:xfrm>
            <a:off x="7553325" y="2918882"/>
            <a:ext cx="1362075" cy="517525"/>
          </a:xfrm>
          <a:prstGeom prst="rect">
            <a:avLst/>
          </a:prstGeom>
          <a:noFill/>
          <a:ln w="9525">
            <a:noFill/>
            <a:miter lim="800000"/>
            <a:headEnd/>
            <a:tailEnd/>
          </a:ln>
        </p:spPr>
        <p:txBody>
          <a:bodyPr>
            <a:spAutoFit/>
          </a:bodyPr>
          <a:lstStyle/>
          <a:p>
            <a:pPr algn="ctr">
              <a:spcBef>
                <a:spcPct val="50000"/>
              </a:spcBef>
            </a:pPr>
            <a:r>
              <a:rPr lang="en-US" sz="1400" b="1">
                <a:solidFill>
                  <a:srgbClr val="006600"/>
                </a:solidFill>
              </a:rPr>
              <a:t>Destination</a:t>
            </a:r>
            <a:br>
              <a:rPr lang="en-US" sz="1400" b="1">
                <a:solidFill>
                  <a:srgbClr val="006600"/>
                </a:solidFill>
              </a:rPr>
            </a:br>
            <a:r>
              <a:rPr lang="en-US" sz="1400" b="1">
                <a:solidFill>
                  <a:srgbClr val="FF0000"/>
                </a:solidFill>
              </a:rPr>
              <a:t>Ribosome</a:t>
            </a:r>
          </a:p>
        </p:txBody>
      </p:sp>
      <p:sp>
        <p:nvSpPr>
          <p:cNvPr id="22542" name="Text Box 14"/>
          <p:cNvSpPr txBox="1">
            <a:spLocks noChangeArrowheads="1"/>
          </p:cNvSpPr>
          <p:nvPr/>
        </p:nvSpPr>
        <p:spPr bwMode="auto">
          <a:xfrm>
            <a:off x="3968750" y="4574644"/>
            <a:ext cx="1219200" cy="822325"/>
          </a:xfrm>
          <a:prstGeom prst="rect">
            <a:avLst/>
          </a:prstGeom>
          <a:noFill/>
          <a:ln w="9525">
            <a:noFill/>
            <a:miter lim="800000"/>
            <a:headEnd/>
            <a:tailEnd/>
          </a:ln>
        </p:spPr>
        <p:txBody>
          <a:bodyPr>
            <a:spAutoFit/>
          </a:bodyPr>
          <a:lstStyle/>
          <a:p>
            <a:pPr algn="ctr">
              <a:spcBef>
                <a:spcPct val="50000"/>
              </a:spcBef>
            </a:pPr>
            <a:r>
              <a:rPr lang="en-US" sz="1400" b="1">
                <a:solidFill>
                  <a:srgbClr val="006600"/>
                </a:solidFill>
              </a:rPr>
              <a:t>Noise Source</a:t>
            </a:r>
            <a:br>
              <a:rPr lang="en-US" sz="1400" b="1">
                <a:solidFill>
                  <a:srgbClr val="006600"/>
                </a:solidFill>
              </a:rPr>
            </a:br>
            <a:r>
              <a:rPr lang="en-US" sz="1000" b="1">
                <a:solidFill>
                  <a:srgbClr val="FF0000"/>
                </a:solidFill>
              </a:rPr>
              <a:t>Transcription Error, Mutation</a:t>
            </a:r>
          </a:p>
        </p:txBody>
      </p:sp>
      <p:sp>
        <p:nvSpPr>
          <p:cNvPr id="22543" name="AutoShape 15"/>
          <p:cNvSpPr>
            <a:spLocks noChangeArrowheads="1"/>
          </p:cNvSpPr>
          <p:nvPr/>
        </p:nvSpPr>
        <p:spPr bwMode="auto">
          <a:xfrm>
            <a:off x="1603375" y="3056994"/>
            <a:ext cx="646113" cy="206375"/>
          </a:xfrm>
          <a:prstGeom prst="rightArrow">
            <a:avLst>
              <a:gd name="adj1" fmla="val 50000"/>
              <a:gd name="adj2" fmla="val 78269"/>
            </a:avLst>
          </a:prstGeom>
          <a:solidFill>
            <a:schemeClr val="bg1"/>
          </a:solidFill>
          <a:ln w="3175">
            <a:solidFill>
              <a:schemeClr val="tx1"/>
            </a:solidFill>
            <a:miter lim="800000"/>
            <a:headEnd/>
            <a:tailEnd/>
          </a:ln>
        </p:spPr>
        <p:txBody>
          <a:bodyPr wrap="none" anchor="ctr"/>
          <a:lstStyle/>
          <a:p>
            <a:pPr algn="ctr"/>
            <a:endParaRPr lang="en-US" sz="1400" b="1">
              <a:solidFill>
                <a:srgbClr val="FFFFFF"/>
              </a:solidFill>
            </a:endParaRPr>
          </a:p>
        </p:txBody>
      </p:sp>
      <p:sp>
        <p:nvSpPr>
          <p:cNvPr id="22544" name="AutoShape 16"/>
          <p:cNvSpPr>
            <a:spLocks noChangeArrowheads="1"/>
          </p:cNvSpPr>
          <p:nvPr/>
        </p:nvSpPr>
        <p:spPr bwMode="auto">
          <a:xfrm>
            <a:off x="3611563" y="3056994"/>
            <a:ext cx="715962" cy="206375"/>
          </a:xfrm>
          <a:prstGeom prst="rightArrow">
            <a:avLst>
              <a:gd name="adj1" fmla="val 50000"/>
              <a:gd name="adj2" fmla="val 86731"/>
            </a:avLst>
          </a:prstGeom>
          <a:solidFill>
            <a:schemeClr val="bg1"/>
          </a:solidFill>
          <a:ln w="3175">
            <a:solidFill>
              <a:schemeClr val="tx1"/>
            </a:solidFill>
            <a:miter lim="800000"/>
            <a:headEnd/>
            <a:tailEnd/>
          </a:ln>
        </p:spPr>
        <p:txBody>
          <a:bodyPr wrap="none" anchor="ctr"/>
          <a:lstStyle/>
          <a:p>
            <a:pPr algn="ctr"/>
            <a:endParaRPr lang="en-US" sz="1400" b="1">
              <a:solidFill>
                <a:srgbClr val="FFFFFF"/>
              </a:solidFill>
            </a:endParaRPr>
          </a:p>
        </p:txBody>
      </p:sp>
      <p:sp>
        <p:nvSpPr>
          <p:cNvPr id="22545" name="AutoShape 17"/>
          <p:cNvSpPr>
            <a:spLocks noChangeArrowheads="1"/>
          </p:cNvSpPr>
          <p:nvPr/>
        </p:nvSpPr>
        <p:spPr bwMode="auto">
          <a:xfrm>
            <a:off x="4829175" y="3056994"/>
            <a:ext cx="717550" cy="206375"/>
          </a:xfrm>
          <a:prstGeom prst="rightArrow">
            <a:avLst>
              <a:gd name="adj1" fmla="val 50000"/>
              <a:gd name="adj2" fmla="val 86923"/>
            </a:avLst>
          </a:prstGeom>
          <a:solidFill>
            <a:schemeClr val="bg1"/>
          </a:solidFill>
          <a:ln w="3175">
            <a:solidFill>
              <a:schemeClr val="tx1"/>
            </a:solidFill>
            <a:miter lim="800000"/>
            <a:headEnd/>
            <a:tailEnd/>
          </a:ln>
        </p:spPr>
        <p:txBody>
          <a:bodyPr wrap="none" anchor="ctr"/>
          <a:lstStyle/>
          <a:p>
            <a:pPr algn="ctr"/>
            <a:endParaRPr lang="en-US" sz="1400" b="1">
              <a:solidFill>
                <a:srgbClr val="FFFFFF"/>
              </a:solidFill>
            </a:endParaRPr>
          </a:p>
        </p:txBody>
      </p:sp>
      <p:sp>
        <p:nvSpPr>
          <p:cNvPr id="22546" name="AutoShape 18"/>
          <p:cNvSpPr>
            <a:spLocks noChangeArrowheads="1"/>
          </p:cNvSpPr>
          <p:nvPr/>
        </p:nvSpPr>
        <p:spPr bwMode="auto">
          <a:xfrm>
            <a:off x="6908800" y="3056994"/>
            <a:ext cx="644525" cy="206375"/>
          </a:xfrm>
          <a:prstGeom prst="rightArrow">
            <a:avLst>
              <a:gd name="adj1" fmla="val 50000"/>
              <a:gd name="adj2" fmla="val 78077"/>
            </a:avLst>
          </a:prstGeom>
          <a:solidFill>
            <a:schemeClr val="bg1"/>
          </a:solidFill>
          <a:ln w="3175">
            <a:solidFill>
              <a:schemeClr val="tx1"/>
            </a:solidFill>
            <a:miter lim="800000"/>
            <a:headEnd/>
            <a:tailEnd/>
          </a:ln>
        </p:spPr>
        <p:txBody>
          <a:bodyPr wrap="none" anchor="ctr"/>
          <a:lstStyle/>
          <a:p>
            <a:pPr algn="ctr"/>
            <a:endParaRPr lang="en-US" sz="1400" b="1">
              <a:solidFill>
                <a:srgbClr val="FFFFFF"/>
              </a:solidFill>
            </a:endParaRPr>
          </a:p>
        </p:txBody>
      </p:sp>
      <p:sp>
        <p:nvSpPr>
          <p:cNvPr id="22547" name="AutoShape 19"/>
          <p:cNvSpPr>
            <a:spLocks noChangeArrowheads="1"/>
          </p:cNvSpPr>
          <p:nvPr/>
        </p:nvSpPr>
        <p:spPr bwMode="auto">
          <a:xfrm>
            <a:off x="4471988" y="3401482"/>
            <a:ext cx="214312" cy="966787"/>
          </a:xfrm>
          <a:prstGeom prst="upArrow">
            <a:avLst>
              <a:gd name="adj1" fmla="val 50000"/>
              <a:gd name="adj2" fmla="val 112778"/>
            </a:avLst>
          </a:prstGeom>
          <a:solidFill>
            <a:srgbClr val="FFFFFF"/>
          </a:solidFill>
          <a:ln w="3175">
            <a:solidFill>
              <a:schemeClr val="tx1"/>
            </a:solidFill>
            <a:miter lim="800000"/>
            <a:headEnd/>
            <a:tailEnd/>
          </a:ln>
        </p:spPr>
        <p:txBody>
          <a:bodyPr wrap="none" anchor="ctr"/>
          <a:lstStyle/>
          <a:p>
            <a:pPr algn="ctr"/>
            <a:endParaRPr lang="en-US" sz="1400" b="1">
              <a:solidFill>
                <a:srgbClr val="FFFFFF"/>
              </a:solidFill>
            </a:endParaRPr>
          </a:p>
        </p:txBody>
      </p:sp>
      <p:sp>
        <p:nvSpPr>
          <p:cNvPr id="22548" name="Text Box 20"/>
          <p:cNvSpPr txBox="1">
            <a:spLocks noChangeArrowheads="1"/>
          </p:cNvSpPr>
          <p:nvPr/>
        </p:nvSpPr>
        <p:spPr bwMode="auto">
          <a:xfrm>
            <a:off x="1389063" y="2642657"/>
            <a:ext cx="1074737" cy="487362"/>
          </a:xfrm>
          <a:prstGeom prst="rect">
            <a:avLst/>
          </a:prstGeom>
          <a:noFill/>
          <a:ln w="57150">
            <a:noFill/>
            <a:miter lim="800000"/>
            <a:headEnd/>
            <a:tailEnd/>
          </a:ln>
        </p:spPr>
        <p:txBody>
          <a:bodyPr>
            <a:spAutoFit/>
          </a:bodyPr>
          <a:lstStyle/>
          <a:p>
            <a:pPr algn="ctr">
              <a:spcBef>
                <a:spcPct val="50000"/>
              </a:spcBef>
            </a:pPr>
            <a:r>
              <a:rPr lang="en-US" sz="1400" b="1">
                <a:solidFill>
                  <a:srgbClr val="FFFFFF"/>
                </a:solidFill>
              </a:rPr>
              <a:t>Message</a:t>
            </a:r>
            <a:br>
              <a:rPr lang="en-US" sz="1400" b="1">
                <a:solidFill>
                  <a:srgbClr val="FFFFFF"/>
                </a:solidFill>
              </a:rPr>
            </a:br>
            <a:r>
              <a:rPr lang="en-US" sz="1200" b="1">
                <a:solidFill>
                  <a:srgbClr val="FF0000"/>
                </a:solidFill>
              </a:rPr>
              <a:t>Sequence</a:t>
            </a:r>
          </a:p>
        </p:txBody>
      </p:sp>
      <p:sp>
        <p:nvSpPr>
          <p:cNvPr id="22549" name="Text Box 21"/>
          <p:cNvSpPr txBox="1">
            <a:spLocks noChangeArrowheads="1"/>
          </p:cNvSpPr>
          <p:nvPr/>
        </p:nvSpPr>
        <p:spPr bwMode="auto">
          <a:xfrm>
            <a:off x="3540125" y="2504544"/>
            <a:ext cx="858838" cy="609600"/>
          </a:xfrm>
          <a:prstGeom prst="rect">
            <a:avLst/>
          </a:prstGeom>
          <a:noFill/>
          <a:ln w="57150">
            <a:noFill/>
            <a:miter lim="800000"/>
            <a:headEnd/>
            <a:tailEnd/>
          </a:ln>
        </p:spPr>
        <p:txBody>
          <a:bodyPr>
            <a:spAutoFit/>
          </a:bodyPr>
          <a:lstStyle/>
          <a:p>
            <a:pPr algn="ctr">
              <a:spcBef>
                <a:spcPct val="50000"/>
              </a:spcBef>
            </a:pPr>
            <a:r>
              <a:rPr lang="en-US" sz="1400" b="1">
                <a:solidFill>
                  <a:srgbClr val="FFFFFF"/>
                </a:solidFill>
              </a:rPr>
              <a:t>Signal</a:t>
            </a:r>
            <a:br>
              <a:rPr lang="en-US" sz="1400" b="1">
                <a:solidFill>
                  <a:srgbClr val="FFFFFF"/>
                </a:solidFill>
              </a:rPr>
            </a:br>
            <a:r>
              <a:rPr lang="en-US" sz="1000" b="1">
                <a:solidFill>
                  <a:srgbClr val="FF0000"/>
                </a:solidFill>
              </a:rPr>
              <a:t>RNA Sequence</a:t>
            </a:r>
          </a:p>
        </p:txBody>
      </p:sp>
      <p:sp>
        <p:nvSpPr>
          <p:cNvPr id="22550" name="Text Box 22"/>
          <p:cNvSpPr txBox="1">
            <a:spLocks noChangeArrowheads="1"/>
          </p:cNvSpPr>
          <p:nvPr/>
        </p:nvSpPr>
        <p:spPr bwMode="auto">
          <a:xfrm>
            <a:off x="4543425" y="2160057"/>
            <a:ext cx="1074738" cy="974725"/>
          </a:xfrm>
          <a:prstGeom prst="rect">
            <a:avLst/>
          </a:prstGeom>
          <a:noFill/>
          <a:ln w="57150">
            <a:noFill/>
            <a:miter lim="800000"/>
            <a:headEnd/>
            <a:tailEnd/>
          </a:ln>
        </p:spPr>
        <p:txBody>
          <a:bodyPr>
            <a:spAutoFit/>
          </a:bodyPr>
          <a:lstStyle/>
          <a:p>
            <a:pPr algn="ctr">
              <a:spcBef>
                <a:spcPct val="50000"/>
              </a:spcBef>
            </a:pPr>
            <a:r>
              <a:rPr lang="en-US" sz="1400" b="1">
                <a:solidFill>
                  <a:srgbClr val="FFFFFF"/>
                </a:solidFill>
              </a:rPr>
              <a:t>Received Signal</a:t>
            </a:r>
            <a:br>
              <a:rPr lang="en-US" sz="1400" b="1">
                <a:solidFill>
                  <a:srgbClr val="FFFFFF"/>
                </a:solidFill>
              </a:rPr>
            </a:br>
            <a:r>
              <a:rPr lang="en-US" sz="1000" b="1">
                <a:solidFill>
                  <a:srgbClr val="FF0000"/>
                </a:solidFill>
              </a:rPr>
              <a:t>Completed RNA Sequence</a:t>
            </a:r>
          </a:p>
        </p:txBody>
      </p:sp>
      <p:sp>
        <p:nvSpPr>
          <p:cNvPr id="22551" name="Text Box 23"/>
          <p:cNvSpPr txBox="1">
            <a:spLocks noChangeArrowheads="1"/>
          </p:cNvSpPr>
          <p:nvPr/>
        </p:nvSpPr>
        <p:spPr bwMode="auto">
          <a:xfrm>
            <a:off x="6692900" y="2436282"/>
            <a:ext cx="1076325" cy="669925"/>
          </a:xfrm>
          <a:prstGeom prst="rect">
            <a:avLst/>
          </a:prstGeom>
          <a:noFill/>
          <a:ln w="57150">
            <a:noFill/>
            <a:miter lim="800000"/>
            <a:headEnd/>
            <a:tailEnd/>
          </a:ln>
        </p:spPr>
        <p:txBody>
          <a:bodyPr>
            <a:spAutoFit/>
          </a:bodyPr>
          <a:lstStyle/>
          <a:p>
            <a:pPr algn="ctr">
              <a:spcBef>
                <a:spcPct val="50000"/>
              </a:spcBef>
            </a:pPr>
            <a:r>
              <a:rPr lang="en-US" sz="1400" b="1">
                <a:solidFill>
                  <a:srgbClr val="FFFFFF"/>
                </a:solidFill>
              </a:rPr>
              <a:t>Message</a:t>
            </a:r>
            <a:br>
              <a:rPr lang="en-US" sz="1400" b="1">
                <a:solidFill>
                  <a:srgbClr val="FFFFFF"/>
                </a:solidFill>
              </a:rPr>
            </a:br>
            <a:r>
              <a:rPr lang="en-US" sz="1200" b="1">
                <a:solidFill>
                  <a:srgbClr val="FF0000"/>
                </a:solidFill>
              </a:rPr>
              <a:t>RNA Sequence</a:t>
            </a:r>
          </a:p>
        </p:txBody>
      </p:sp>
      <p:sp>
        <p:nvSpPr>
          <p:cNvPr id="22552" name="Text Box 28"/>
          <p:cNvSpPr txBox="1">
            <a:spLocks noChangeArrowheads="1"/>
          </p:cNvSpPr>
          <p:nvPr/>
        </p:nvSpPr>
        <p:spPr bwMode="auto">
          <a:xfrm>
            <a:off x="457200" y="2783944"/>
            <a:ext cx="1066800" cy="914400"/>
          </a:xfrm>
          <a:prstGeom prst="rect">
            <a:avLst/>
          </a:prstGeom>
          <a:noFill/>
          <a:ln w="9525">
            <a:noFill/>
            <a:miter lim="800000"/>
            <a:headEnd/>
            <a:tailEnd/>
          </a:ln>
        </p:spPr>
        <p:txBody>
          <a:bodyPr>
            <a:spAutoFit/>
          </a:bodyPr>
          <a:lstStyle/>
          <a:p>
            <a:pPr algn="ctr">
              <a:spcBef>
                <a:spcPct val="50000"/>
              </a:spcBef>
            </a:pPr>
            <a:r>
              <a:rPr lang="en-US" sz="1200" b="1">
                <a:solidFill>
                  <a:srgbClr val="006600"/>
                </a:solidFill>
              </a:rPr>
              <a:t>Information Source</a:t>
            </a:r>
            <a:br>
              <a:rPr lang="en-US" sz="1200" b="1">
                <a:solidFill>
                  <a:srgbClr val="006600"/>
                </a:solidFill>
              </a:rPr>
            </a:br>
            <a:r>
              <a:rPr lang="en-US" sz="1200" b="1">
                <a:solidFill>
                  <a:srgbClr val="FF0000"/>
                </a:solidFill>
              </a:rPr>
              <a:t>DNA</a:t>
            </a:r>
          </a:p>
          <a:p>
            <a:pPr>
              <a:spcBef>
                <a:spcPct val="50000"/>
              </a:spcBef>
            </a:pPr>
            <a:endParaRPr lang="en-US" sz="120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6"/>
          <p:cNvSpPr>
            <a:spLocks noChangeArrowheads="1"/>
          </p:cNvSpPr>
          <p:nvPr/>
        </p:nvSpPr>
        <p:spPr bwMode="auto">
          <a:xfrm>
            <a:off x="152400" y="1828800"/>
            <a:ext cx="8991600" cy="4038600"/>
          </a:xfrm>
          <a:prstGeom prst="rect">
            <a:avLst/>
          </a:prstGeom>
          <a:solidFill>
            <a:srgbClr val="73B98E"/>
          </a:solidFill>
          <a:ln w="3175">
            <a:solidFill>
              <a:schemeClr val="tx1"/>
            </a:solidFill>
            <a:miter lim="800000"/>
            <a:headEnd/>
            <a:tailEnd/>
          </a:ln>
        </p:spPr>
        <p:txBody>
          <a:bodyPr wrap="none" anchor="ctr"/>
          <a:lstStyle/>
          <a:p>
            <a:pPr algn="ctr"/>
            <a:endParaRPr lang="en-US" sz="1400" b="1">
              <a:solidFill>
                <a:srgbClr val="FFFFFF"/>
              </a:solidFill>
            </a:endParaRPr>
          </a:p>
        </p:txBody>
      </p:sp>
      <p:sp>
        <p:nvSpPr>
          <p:cNvPr id="13315" name="Rectangle 2"/>
          <p:cNvSpPr>
            <a:spLocks noGrp="1" noChangeArrowheads="1"/>
          </p:cNvSpPr>
          <p:nvPr>
            <p:ph type="title"/>
          </p:nvPr>
        </p:nvSpPr>
        <p:spPr>
          <a:xfrm>
            <a:off x="457200" y="838200"/>
            <a:ext cx="8305800" cy="914400"/>
          </a:xfrm>
        </p:spPr>
        <p:txBody>
          <a:bodyPr/>
          <a:lstStyle/>
          <a:p>
            <a:pPr eaLnBrk="1" hangingPunct="1">
              <a:defRPr/>
            </a:pPr>
            <a:r>
              <a:rPr lang="en-US" dirty="0" smtClean="0"/>
              <a:t>Visual Processing as Communication</a:t>
            </a:r>
          </a:p>
        </p:txBody>
      </p:sp>
      <p:sp>
        <p:nvSpPr>
          <p:cNvPr id="23556" name="Rectangle 3"/>
          <p:cNvSpPr>
            <a:spLocks noChangeArrowheads="1"/>
          </p:cNvSpPr>
          <p:nvPr/>
        </p:nvSpPr>
        <p:spPr bwMode="auto">
          <a:xfrm>
            <a:off x="1828800" y="2124075"/>
            <a:ext cx="9144000" cy="0"/>
          </a:xfrm>
          <a:prstGeom prst="rect">
            <a:avLst/>
          </a:prstGeom>
          <a:noFill/>
          <a:ln w="9525">
            <a:noFill/>
            <a:miter lim="800000"/>
            <a:headEnd/>
            <a:tailEnd/>
          </a:ln>
        </p:spPr>
        <p:txBody>
          <a:bodyPr>
            <a:spAutoFit/>
          </a:bodyPr>
          <a:lstStyle/>
          <a:p>
            <a:pPr algn="ctr"/>
            <a:endParaRPr lang="en-US" sz="1400" b="1">
              <a:solidFill>
                <a:srgbClr val="FFFFFF"/>
              </a:solidFill>
            </a:endParaRPr>
          </a:p>
        </p:txBody>
      </p:sp>
      <p:sp>
        <p:nvSpPr>
          <p:cNvPr id="23557" name="Rectangle 4"/>
          <p:cNvSpPr>
            <a:spLocks noChangeArrowheads="1"/>
          </p:cNvSpPr>
          <p:nvPr/>
        </p:nvSpPr>
        <p:spPr bwMode="auto">
          <a:xfrm>
            <a:off x="152400" y="2514600"/>
            <a:ext cx="1143000" cy="1143000"/>
          </a:xfrm>
          <a:prstGeom prst="rect">
            <a:avLst/>
          </a:prstGeom>
          <a:solidFill>
            <a:srgbClr val="FFFF00"/>
          </a:solidFill>
          <a:ln w="9525">
            <a:solidFill>
              <a:schemeClr val="tx1"/>
            </a:solidFill>
            <a:miter lim="800000"/>
            <a:headEnd/>
            <a:tailEnd/>
          </a:ln>
        </p:spPr>
        <p:txBody>
          <a:bodyPr wrap="none" anchor="ctr"/>
          <a:lstStyle/>
          <a:p>
            <a:pPr algn="ctr"/>
            <a:endParaRPr lang="en-US" sz="1400" b="1">
              <a:solidFill>
                <a:srgbClr val="FFFFFF"/>
              </a:solidFill>
            </a:endParaRPr>
          </a:p>
        </p:txBody>
      </p:sp>
      <p:sp>
        <p:nvSpPr>
          <p:cNvPr id="23558" name="Rectangle 5"/>
          <p:cNvSpPr>
            <a:spLocks noChangeArrowheads="1"/>
          </p:cNvSpPr>
          <p:nvPr/>
        </p:nvSpPr>
        <p:spPr bwMode="auto">
          <a:xfrm>
            <a:off x="4267200" y="2895600"/>
            <a:ext cx="457200" cy="457200"/>
          </a:xfrm>
          <a:prstGeom prst="rect">
            <a:avLst/>
          </a:prstGeom>
          <a:solidFill>
            <a:srgbClr val="FFFF00"/>
          </a:solidFill>
          <a:ln w="9525">
            <a:solidFill>
              <a:schemeClr val="tx1"/>
            </a:solidFill>
            <a:miter lim="800000"/>
            <a:headEnd/>
            <a:tailEnd/>
          </a:ln>
        </p:spPr>
        <p:txBody>
          <a:bodyPr wrap="none" anchor="ctr"/>
          <a:lstStyle/>
          <a:p>
            <a:pPr algn="ctr"/>
            <a:endParaRPr lang="en-US" sz="1400" b="1">
              <a:solidFill>
                <a:srgbClr val="FFFFFF"/>
              </a:solidFill>
            </a:endParaRPr>
          </a:p>
        </p:txBody>
      </p:sp>
      <p:sp>
        <p:nvSpPr>
          <p:cNvPr id="23559" name="Rectangle 6"/>
          <p:cNvSpPr>
            <a:spLocks noChangeArrowheads="1"/>
          </p:cNvSpPr>
          <p:nvPr/>
        </p:nvSpPr>
        <p:spPr bwMode="auto">
          <a:xfrm>
            <a:off x="3962400" y="4495800"/>
            <a:ext cx="1143000" cy="1143000"/>
          </a:xfrm>
          <a:prstGeom prst="rect">
            <a:avLst/>
          </a:prstGeom>
          <a:solidFill>
            <a:srgbClr val="FFFF00"/>
          </a:solidFill>
          <a:ln w="9525">
            <a:solidFill>
              <a:schemeClr val="tx1"/>
            </a:solidFill>
            <a:miter lim="800000"/>
            <a:headEnd/>
            <a:tailEnd/>
          </a:ln>
        </p:spPr>
        <p:txBody>
          <a:bodyPr wrap="none" anchor="ctr"/>
          <a:lstStyle/>
          <a:p>
            <a:pPr algn="ctr"/>
            <a:endParaRPr lang="en-US" sz="1400" b="1">
              <a:solidFill>
                <a:srgbClr val="FFFFFF"/>
              </a:solidFill>
            </a:endParaRPr>
          </a:p>
        </p:txBody>
      </p:sp>
      <p:sp>
        <p:nvSpPr>
          <p:cNvPr id="23560" name="Rectangle 7"/>
          <p:cNvSpPr>
            <a:spLocks noChangeArrowheads="1"/>
          </p:cNvSpPr>
          <p:nvPr/>
        </p:nvSpPr>
        <p:spPr bwMode="auto">
          <a:xfrm>
            <a:off x="2209800" y="2514600"/>
            <a:ext cx="1143000" cy="1143000"/>
          </a:xfrm>
          <a:prstGeom prst="rect">
            <a:avLst/>
          </a:prstGeom>
          <a:solidFill>
            <a:srgbClr val="FFFF00"/>
          </a:solidFill>
          <a:ln w="9525">
            <a:solidFill>
              <a:schemeClr val="tx1"/>
            </a:solidFill>
            <a:miter lim="800000"/>
            <a:headEnd/>
            <a:tailEnd/>
          </a:ln>
        </p:spPr>
        <p:txBody>
          <a:bodyPr wrap="none" anchor="ctr"/>
          <a:lstStyle/>
          <a:p>
            <a:pPr algn="ctr"/>
            <a:endParaRPr lang="en-US" sz="1400" b="1">
              <a:solidFill>
                <a:srgbClr val="FFFFFF"/>
              </a:solidFill>
            </a:endParaRPr>
          </a:p>
        </p:txBody>
      </p:sp>
      <p:sp>
        <p:nvSpPr>
          <p:cNvPr id="23561" name="Rectangle 8"/>
          <p:cNvSpPr>
            <a:spLocks noChangeArrowheads="1"/>
          </p:cNvSpPr>
          <p:nvPr/>
        </p:nvSpPr>
        <p:spPr bwMode="auto">
          <a:xfrm>
            <a:off x="5638800" y="2514600"/>
            <a:ext cx="1143000" cy="1143000"/>
          </a:xfrm>
          <a:prstGeom prst="rect">
            <a:avLst/>
          </a:prstGeom>
          <a:solidFill>
            <a:srgbClr val="FFFF00"/>
          </a:solidFill>
          <a:ln w="9525">
            <a:solidFill>
              <a:schemeClr val="tx1"/>
            </a:solidFill>
            <a:miter lim="800000"/>
            <a:headEnd/>
            <a:tailEnd/>
          </a:ln>
        </p:spPr>
        <p:txBody>
          <a:bodyPr wrap="none" anchor="ctr"/>
          <a:lstStyle/>
          <a:p>
            <a:pPr algn="ctr"/>
            <a:endParaRPr lang="en-US" sz="1400" b="1">
              <a:solidFill>
                <a:srgbClr val="FFFFFF"/>
              </a:solidFill>
            </a:endParaRPr>
          </a:p>
        </p:txBody>
      </p:sp>
      <p:sp>
        <p:nvSpPr>
          <p:cNvPr id="23562" name="Rectangle 9"/>
          <p:cNvSpPr>
            <a:spLocks noChangeArrowheads="1"/>
          </p:cNvSpPr>
          <p:nvPr/>
        </p:nvSpPr>
        <p:spPr bwMode="auto">
          <a:xfrm>
            <a:off x="7924800" y="2514600"/>
            <a:ext cx="1143000" cy="1143000"/>
          </a:xfrm>
          <a:prstGeom prst="rect">
            <a:avLst/>
          </a:prstGeom>
          <a:solidFill>
            <a:srgbClr val="FFFF00"/>
          </a:solidFill>
          <a:ln w="9525">
            <a:solidFill>
              <a:schemeClr val="tx1"/>
            </a:solidFill>
            <a:miter lim="800000"/>
            <a:headEnd/>
            <a:tailEnd/>
          </a:ln>
        </p:spPr>
        <p:txBody>
          <a:bodyPr wrap="none" anchor="ctr"/>
          <a:lstStyle/>
          <a:p>
            <a:pPr algn="ctr"/>
            <a:endParaRPr lang="en-US" sz="1400" b="1">
              <a:solidFill>
                <a:srgbClr val="FFFFFF"/>
              </a:solidFill>
            </a:endParaRPr>
          </a:p>
        </p:txBody>
      </p:sp>
      <p:sp>
        <p:nvSpPr>
          <p:cNvPr id="23563" name="Text Box 10"/>
          <p:cNvSpPr txBox="1">
            <a:spLocks noChangeArrowheads="1"/>
          </p:cNvSpPr>
          <p:nvPr/>
        </p:nvSpPr>
        <p:spPr bwMode="auto">
          <a:xfrm>
            <a:off x="0" y="2819400"/>
            <a:ext cx="1371600" cy="646113"/>
          </a:xfrm>
          <a:prstGeom prst="rect">
            <a:avLst/>
          </a:prstGeom>
          <a:noFill/>
          <a:ln w="9525">
            <a:noFill/>
            <a:miter lim="800000"/>
            <a:headEnd/>
            <a:tailEnd/>
          </a:ln>
        </p:spPr>
        <p:txBody>
          <a:bodyPr>
            <a:spAutoFit/>
          </a:bodyPr>
          <a:lstStyle/>
          <a:p>
            <a:pPr algn="ctr">
              <a:spcBef>
                <a:spcPct val="50000"/>
              </a:spcBef>
            </a:pPr>
            <a:r>
              <a:rPr lang="en-US" sz="1200" b="1">
                <a:solidFill>
                  <a:srgbClr val="006600"/>
                </a:solidFill>
              </a:rPr>
              <a:t>Information Source</a:t>
            </a:r>
            <a:br>
              <a:rPr lang="en-US" sz="1200" b="1">
                <a:solidFill>
                  <a:srgbClr val="006600"/>
                </a:solidFill>
              </a:rPr>
            </a:br>
            <a:r>
              <a:rPr lang="en-US" sz="1200" b="1">
                <a:solidFill>
                  <a:srgbClr val="FF0000"/>
                </a:solidFill>
              </a:rPr>
              <a:t>Sensory Input</a:t>
            </a:r>
          </a:p>
        </p:txBody>
      </p:sp>
      <p:sp>
        <p:nvSpPr>
          <p:cNvPr id="19467" name="Text Box 11"/>
          <p:cNvSpPr txBox="1">
            <a:spLocks noChangeArrowheads="1"/>
          </p:cNvSpPr>
          <p:nvPr/>
        </p:nvSpPr>
        <p:spPr bwMode="auto">
          <a:xfrm>
            <a:off x="2133600" y="2971800"/>
            <a:ext cx="1371600" cy="461963"/>
          </a:xfrm>
          <a:prstGeom prst="rect">
            <a:avLst/>
          </a:prstGeom>
          <a:noFill/>
          <a:ln w="9525">
            <a:noFill/>
            <a:miter lim="800000"/>
            <a:headEnd/>
            <a:tailEnd/>
          </a:ln>
          <a:effectLst/>
        </p:spPr>
        <p:txBody>
          <a:bodyPr>
            <a:spAutoFit/>
          </a:bodyPr>
          <a:lstStyle/>
          <a:p>
            <a:pPr algn="ctr">
              <a:spcBef>
                <a:spcPct val="50000"/>
              </a:spcBef>
              <a:defRPr/>
            </a:pPr>
            <a:r>
              <a:rPr lang="en-US" sz="1200" b="1" dirty="0">
                <a:solidFill>
                  <a:srgbClr val="006600"/>
                </a:solidFill>
                <a:latin typeface="+mn-lt"/>
                <a:cs typeface="+mn-cs"/>
              </a:rPr>
              <a:t>Transmitter</a:t>
            </a:r>
            <a:br>
              <a:rPr lang="en-US" sz="1200" b="1" dirty="0">
                <a:solidFill>
                  <a:srgbClr val="006600"/>
                </a:solidFill>
                <a:latin typeface="+mn-lt"/>
                <a:cs typeface="+mn-cs"/>
              </a:rPr>
            </a:br>
            <a:r>
              <a:rPr lang="en-US" sz="1200" b="1" dirty="0">
                <a:solidFill>
                  <a:srgbClr val="FF0000"/>
                </a:solidFill>
                <a:effectLst>
                  <a:outerShdw blurRad="38100" dist="38100" dir="2700000" algn="tl">
                    <a:srgbClr val="FFFFFF"/>
                  </a:outerShdw>
                </a:effectLst>
                <a:latin typeface="+mn-lt"/>
                <a:cs typeface="+mn-cs"/>
              </a:rPr>
              <a:t>Neuron</a:t>
            </a:r>
          </a:p>
        </p:txBody>
      </p:sp>
      <p:sp>
        <p:nvSpPr>
          <p:cNvPr id="23565" name="Text Box 12"/>
          <p:cNvSpPr txBox="1">
            <a:spLocks noChangeArrowheads="1"/>
          </p:cNvSpPr>
          <p:nvPr/>
        </p:nvSpPr>
        <p:spPr bwMode="auto">
          <a:xfrm>
            <a:off x="5638800" y="2987675"/>
            <a:ext cx="1143000" cy="523875"/>
          </a:xfrm>
          <a:prstGeom prst="rect">
            <a:avLst/>
          </a:prstGeom>
          <a:noFill/>
          <a:ln w="9525">
            <a:noFill/>
            <a:miter lim="800000"/>
            <a:headEnd/>
            <a:tailEnd/>
          </a:ln>
        </p:spPr>
        <p:txBody>
          <a:bodyPr>
            <a:spAutoFit/>
          </a:bodyPr>
          <a:lstStyle/>
          <a:p>
            <a:pPr algn="ctr">
              <a:spcBef>
                <a:spcPct val="50000"/>
              </a:spcBef>
            </a:pPr>
            <a:r>
              <a:rPr lang="en-US" sz="1400" b="1">
                <a:solidFill>
                  <a:srgbClr val="006600"/>
                </a:solidFill>
              </a:rPr>
              <a:t>Receiver</a:t>
            </a:r>
            <a:br>
              <a:rPr lang="en-US" sz="1400" b="1">
                <a:solidFill>
                  <a:srgbClr val="006600"/>
                </a:solidFill>
              </a:rPr>
            </a:br>
            <a:r>
              <a:rPr lang="en-US" sz="1400" b="1">
                <a:solidFill>
                  <a:srgbClr val="FF0000"/>
                </a:solidFill>
              </a:rPr>
              <a:t>Synapse</a:t>
            </a:r>
          </a:p>
        </p:txBody>
      </p:sp>
      <p:sp>
        <p:nvSpPr>
          <p:cNvPr id="23566" name="Text Box 13"/>
          <p:cNvSpPr txBox="1">
            <a:spLocks noChangeArrowheads="1"/>
          </p:cNvSpPr>
          <p:nvPr/>
        </p:nvSpPr>
        <p:spPr bwMode="auto">
          <a:xfrm>
            <a:off x="7772400" y="2971800"/>
            <a:ext cx="1447800" cy="523875"/>
          </a:xfrm>
          <a:prstGeom prst="rect">
            <a:avLst/>
          </a:prstGeom>
          <a:noFill/>
          <a:ln w="9525">
            <a:noFill/>
            <a:miter lim="800000"/>
            <a:headEnd/>
            <a:tailEnd/>
          </a:ln>
        </p:spPr>
        <p:txBody>
          <a:bodyPr>
            <a:spAutoFit/>
          </a:bodyPr>
          <a:lstStyle/>
          <a:p>
            <a:pPr algn="ctr">
              <a:spcBef>
                <a:spcPct val="50000"/>
              </a:spcBef>
            </a:pPr>
            <a:r>
              <a:rPr lang="en-US" sz="1400" b="1">
                <a:solidFill>
                  <a:srgbClr val="006600"/>
                </a:solidFill>
              </a:rPr>
              <a:t>Destination</a:t>
            </a:r>
            <a:br>
              <a:rPr lang="en-US" sz="1400" b="1">
                <a:solidFill>
                  <a:srgbClr val="006600"/>
                </a:solidFill>
              </a:rPr>
            </a:br>
            <a:r>
              <a:rPr lang="en-US" sz="1400" b="1">
                <a:solidFill>
                  <a:srgbClr val="FF0000"/>
                </a:solidFill>
              </a:rPr>
              <a:t>Visual Cortex</a:t>
            </a:r>
          </a:p>
        </p:txBody>
      </p:sp>
      <p:sp>
        <p:nvSpPr>
          <p:cNvPr id="23567" name="Text Box 14"/>
          <p:cNvSpPr txBox="1">
            <a:spLocks noChangeArrowheads="1"/>
          </p:cNvSpPr>
          <p:nvPr/>
        </p:nvSpPr>
        <p:spPr bwMode="auto">
          <a:xfrm>
            <a:off x="3886200" y="4800600"/>
            <a:ext cx="1295400" cy="830263"/>
          </a:xfrm>
          <a:prstGeom prst="rect">
            <a:avLst/>
          </a:prstGeom>
          <a:noFill/>
          <a:ln w="9525">
            <a:noFill/>
            <a:miter lim="800000"/>
            <a:headEnd/>
            <a:tailEnd/>
          </a:ln>
        </p:spPr>
        <p:txBody>
          <a:bodyPr>
            <a:spAutoFit/>
          </a:bodyPr>
          <a:lstStyle/>
          <a:p>
            <a:pPr algn="ctr">
              <a:spcBef>
                <a:spcPct val="50000"/>
              </a:spcBef>
            </a:pPr>
            <a:r>
              <a:rPr lang="en-US" sz="1400" b="1">
                <a:solidFill>
                  <a:srgbClr val="006600"/>
                </a:solidFill>
              </a:rPr>
              <a:t>Noise Source</a:t>
            </a:r>
            <a:br>
              <a:rPr lang="en-US" sz="1400" b="1">
                <a:solidFill>
                  <a:srgbClr val="006600"/>
                </a:solidFill>
              </a:rPr>
            </a:br>
            <a:r>
              <a:rPr lang="en-US" sz="1000" b="1">
                <a:solidFill>
                  <a:srgbClr val="FF0000"/>
                </a:solidFill>
              </a:rPr>
              <a:t>Physiological  Physical</a:t>
            </a:r>
          </a:p>
        </p:txBody>
      </p:sp>
      <p:sp>
        <p:nvSpPr>
          <p:cNvPr id="23568" name="AutoShape 15"/>
          <p:cNvSpPr>
            <a:spLocks noChangeArrowheads="1"/>
          </p:cNvSpPr>
          <p:nvPr/>
        </p:nvSpPr>
        <p:spPr bwMode="auto">
          <a:xfrm>
            <a:off x="1371600" y="2971800"/>
            <a:ext cx="685800" cy="228600"/>
          </a:xfrm>
          <a:prstGeom prst="rightArrow">
            <a:avLst>
              <a:gd name="adj1" fmla="val 50000"/>
              <a:gd name="adj2" fmla="val 75000"/>
            </a:avLst>
          </a:prstGeom>
          <a:solidFill>
            <a:schemeClr val="bg1"/>
          </a:solidFill>
          <a:ln w="3175">
            <a:solidFill>
              <a:schemeClr val="tx1"/>
            </a:solidFill>
            <a:miter lim="800000"/>
            <a:headEnd/>
            <a:tailEnd/>
          </a:ln>
        </p:spPr>
        <p:txBody>
          <a:bodyPr wrap="none" anchor="ctr"/>
          <a:lstStyle/>
          <a:p>
            <a:pPr algn="ctr"/>
            <a:endParaRPr lang="en-US" sz="1400" b="1">
              <a:solidFill>
                <a:srgbClr val="FFFFFF"/>
              </a:solidFill>
            </a:endParaRPr>
          </a:p>
        </p:txBody>
      </p:sp>
      <p:sp>
        <p:nvSpPr>
          <p:cNvPr id="23569" name="AutoShape 16"/>
          <p:cNvSpPr>
            <a:spLocks noChangeArrowheads="1"/>
          </p:cNvSpPr>
          <p:nvPr/>
        </p:nvSpPr>
        <p:spPr bwMode="auto">
          <a:xfrm>
            <a:off x="3505200" y="2971800"/>
            <a:ext cx="762000" cy="228600"/>
          </a:xfrm>
          <a:prstGeom prst="rightArrow">
            <a:avLst>
              <a:gd name="adj1" fmla="val 50000"/>
              <a:gd name="adj2" fmla="val 83333"/>
            </a:avLst>
          </a:prstGeom>
          <a:solidFill>
            <a:schemeClr val="bg1"/>
          </a:solidFill>
          <a:ln w="3175">
            <a:solidFill>
              <a:schemeClr val="tx1"/>
            </a:solidFill>
            <a:miter lim="800000"/>
            <a:headEnd/>
            <a:tailEnd/>
          </a:ln>
        </p:spPr>
        <p:txBody>
          <a:bodyPr wrap="none" anchor="ctr"/>
          <a:lstStyle/>
          <a:p>
            <a:pPr algn="ctr"/>
            <a:endParaRPr lang="en-US" sz="1400" b="1">
              <a:solidFill>
                <a:srgbClr val="FFFFFF"/>
              </a:solidFill>
            </a:endParaRPr>
          </a:p>
        </p:txBody>
      </p:sp>
      <p:sp>
        <p:nvSpPr>
          <p:cNvPr id="23570" name="AutoShape 17"/>
          <p:cNvSpPr>
            <a:spLocks noChangeArrowheads="1"/>
          </p:cNvSpPr>
          <p:nvPr/>
        </p:nvSpPr>
        <p:spPr bwMode="auto">
          <a:xfrm>
            <a:off x="4800600" y="2971800"/>
            <a:ext cx="762000" cy="228600"/>
          </a:xfrm>
          <a:prstGeom prst="rightArrow">
            <a:avLst>
              <a:gd name="adj1" fmla="val 50000"/>
              <a:gd name="adj2" fmla="val 83333"/>
            </a:avLst>
          </a:prstGeom>
          <a:solidFill>
            <a:schemeClr val="bg1"/>
          </a:solidFill>
          <a:ln w="3175">
            <a:solidFill>
              <a:schemeClr val="tx1"/>
            </a:solidFill>
            <a:miter lim="800000"/>
            <a:headEnd/>
            <a:tailEnd/>
          </a:ln>
        </p:spPr>
        <p:txBody>
          <a:bodyPr wrap="none" anchor="ctr"/>
          <a:lstStyle/>
          <a:p>
            <a:pPr algn="ctr"/>
            <a:endParaRPr lang="en-US" sz="1400" b="1">
              <a:solidFill>
                <a:srgbClr val="FFFFFF"/>
              </a:solidFill>
            </a:endParaRPr>
          </a:p>
        </p:txBody>
      </p:sp>
      <p:sp>
        <p:nvSpPr>
          <p:cNvPr id="23571" name="AutoShape 18"/>
          <p:cNvSpPr>
            <a:spLocks noChangeArrowheads="1"/>
          </p:cNvSpPr>
          <p:nvPr/>
        </p:nvSpPr>
        <p:spPr bwMode="auto">
          <a:xfrm>
            <a:off x="7010400" y="2971800"/>
            <a:ext cx="685800" cy="228600"/>
          </a:xfrm>
          <a:prstGeom prst="rightArrow">
            <a:avLst>
              <a:gd name="adj1" fmla="val 50000"/>
              <a:gd name="adj2" fmla="val 75000"/>
            </a:avLst>
          </a:prstGeom>
          <a:solidFill>
            <a:schemeClr val="bg1"/>
          </a:solidFill>
          <a:ln w="3175">
            <a:solidFill>
              <a:schemeClr val="tx1"/>
            </a:solidFill>
            <a:miter lim="800000"/>
            <a:headEnd/>
            <a:tailEnd/>
          </a:ln>
        </p:spPr>
        <p:txBody>
          <a:bodyPr wrap="none" anchor="ctr"/>
          <a:lstStyle/>
          <a:p>
            <a:pPr algn="ctr"/>
            <a:endParaRPr lang="en-US" sz="1400" b="1">
              <a:solidFill>
                <a:srgbClr val="FFFFFF"/>
              </a:solidFill>
            </a:endParaRPr>
          </a:p>
        </p:txBody>
      </p:sp>
      <p:sp>
        <p:nvSpPr>
          <p:cNvPr id="23572" name="AutoShape 19"/>
          <p:cNvSpPr>
            <a:spLocks noChangeArrowheads="1"/>
          </p:cNvSpPr>
          <p:nvPr/>
        </p:nvSpPr>
        <p:spPr bwMode="auto">
          <a:xfrm>
            <a:off x="4419600" y="3352800"/>
            <a:ext cx="228600" cy="1066800"/>
          </a:xfrm>
          <a:prstGeom prst="upArrow">
            <a:avLst>
              <a:gd name="adj1" fmla="val 50000"/>
              <a:gd name="adj2" fmla="val 116667"/>
            </a:avLst>
          </a:prstGeom>
          <a:solidFill>
            <a:srgbClr val="FFFFFF"/>
          </a:solidFill>
          <a:ln w="3175">
            <a:solidFill>
              <a:schemeClr val="tx1"/>
            </a:solidFill>
            <a:miter lim="800000"/>
            <a:headEnd/>
            <a:tailEnd/>
          </a:ln>
        </p:spPr>
        <p:txBody>
          <a:bodyPr wrap="none" anchor="ctr"/>
          <a:lstStyle/>
          <a:p>
            <a:pPr algn="ctr"/>
            <a:endParaRPr lang="en-US" sz="1400" b="1">
              <a:solidFill>
                <a:srgbClr val="FFFFFF"/>
              </a:solidFill>
            </a:endParaRPr>
          </a:p>
        </p:txBody>
      </p:sp>
      <p:sp>
        <p:nvSpPr>
          <p:cNvPr id="23573" name="Text Box 20"/>
          <p:cNvSpPr txBox="1">
            <a:spLocks noChangeArrowheads="1"/>
          </p:cNvSpPr>
          <p:nvPr/>
        </p:nvSpPr>
        <p:spPr bwMode="auto">
          <a:xfrm>
            <a:off x="1143000" y="2514600"/>
            <a:ext cx="1143000" cy="492125"/>
          </a:xfrm>
          <a:prstGeom prst="rect">
            <a:avLst/>
          </a:prstGeom>
          <a:noFill/>
          <a:ln w="57150">
            <a:noFill/>
            <a:miter lim="800000"/>
            <a:headEnd/>
            <a:tailEnd/>
          </a:ln>
        </p:spPr>
        <p:txBody>
          <a:bodyPr>
            <a:spAutoFit/>
          </a:bodyPr>
          <a:lstStyle/>
          <a:p>
            <a:pPr algn="ctr">
              <a:spcBef>
                <a:spcPct val="50000"/>
              </a:spcBef>
            </a:pPr>
            <a:r>
              <a:rPr lang="en-US" sz="1400" b="1">
                <a:solidFill>
                  <a:srgbClr val="FFFFFF"/>
                </a:solidFill>
              </a:rPr>
              <a:t>Message</a:t>
            </a:r>
            <a:br>
              <a:rPr lang="en-US" sz="1400" b="1">
                <a:solidFill>
                  <a:srgbClr val="FFFFFF"/>
                </a:solidFill>
              </a:rPr>
            </a:br>
            <a:r>
              <a:rPr lang="en-US" sz="1200" b="1">
                <a:solidFill>
                  <a:srgbClr val="FF0000"/>
                </a:solidFill>
              </a:rPr>
              <a:t>Image</a:t>
            </a:r>
          </a:p>
        </p:txBody>
      </p:sp>
      <p:sp>
        <p:nvSpPr>
          <p:cNvPr id="23574" name="Text Box 21"/>
          <p:cNvSpPr txBox="1">
            <a:spLocks noChangeArrowheads="1"/>
          </p:cNvSpPr>
          <p:nvPr/>
        </p:nvSpPr>
        <p:spPr bwMode="auto">
          <a:xfrm>
            <a:off x="3429000" y="2362200"/>
            <a:ext cx="914400" cy="615950"/>
          </a:xfrm>
          <a:prstGeom prst="rect">
            <a:avLst/>
          </a:prstGeom>
          <a:noFill/>
          <a:ln w="57150">
            <a:noFill/>
            <a:miter lim="800000"/>
            <a:headEnd/>
            <a:tailEnd/>
          </a:ln>
        </p:spPr>
        <p:txBody>
          <a:bodyPr>
            <a:spAutoFit/>
          </a:bodyPr>
          <a:lstStyle/>
          <a:p>
            <a:pPr algn="ctr">
              <a:spcBef>
                <a:spcPct val="50000"/>
              </a:spcBef>
            </a:pPr>
            <a:r>
              <a:rPr lang="en-US" sz="1400" b="1">
                <a:solidFill>
                  <a:srgbClr val="FFFFFF"/>
                </a:solidFill>
              </a:rPr>
              <a:t>Signal</a:t>
            </a:r>
            <a:br>
              <a:rPr lang="en-US" sz="1400" b="1">
                <a:solidFill>
                  <a:srgbClr val="FFFFFF"/>
                </a:solidFill>
              </a:rPr>
            </a:br>
            <a:r>
              <a:rPr lang="en-US" sz="1000" b="1">
                <a:solidFill>
                  <a:srgbClr val="FF0000"/>
                </a:solidFill>
              </a:rPr>
              <a:t>electro-chemical</a:t>
            </a:r>
          </a:p>
        </p:txBody>
      </p:sp>
      <p:sp>
        <p:nvSpPr>
          <p:cNvPr id="23575" name="Text Box 22"/>
          <p:cNvSpPr txBox="1">
            <a:spLocks noChangeArrowheads="1"/>
          </p:cNvSpPr>
          <p:nvPr/>
        </p:nvSpPr>
        <p:spPr bwMode="auto">
          <a:xfrm>
            <a:off x="4648200" y="1997075"/>
            <a:ext cx="1143000" cy="677863"/>
          </a:xfrm>
          <a:prstGeom prst="rect">
            <a:avLst/>
          </a:prstGeom>
          <a:noFill/>
          <a:ln w="57150">
            <a:noFill/>
            <a:miter lim="800000"/>
            <a:headEnd/>
            <a:tailEnd/>
          </a:ln>
        </p:spPr>
        <p:txBody>
          <a:bodyPr>
            <a:spAutoFit/>
          </a:bodyPr>
          <a:lstStyle/>
          <a:p>
            <a:pPr algn="ctr">
              <a:spcBef>
                <a:spcPct val="50000"/>
              </a:spcBef>
            </a:pPr>
            <a:r>
              <a:rPr lang="en-US" sz="1400" b="1">
                <a:solidFill>
                  <a:srgbClr val="FFFFFF"/>
                </a:solidFill>
              </a:rPr>
              <a:t>Received Signal</a:t>
            </a:r>
            <a:br>
              <a:rPr lang="en-US" sz="1400" b="1">
                <a:solidFill>
                  <a:srgbClr val="FFFFFF"/>
                </a:solidFill>
              </a:rPr>
            </a:br>
            <a:r>
              <a:rPr lang="en-US" sz="1000" b="1">
                <a:solidFill>
                  <a:srgbClr val="FF0000"/>
                </a:solidFill>
              </a:rPr>
              <a:t>electrical</a:t>
            </a:r>
          </a:p>
        </p:txBody>
      </p:sp>
      <p:sp>
        <p:nvSpPr>
          <p:cNvPr id="23576" name="Text Box 23"/>
          <p:cNvSpPr txBox="1">
            <a:spLocks noChangeArrowheads="1"/>
          </p:cNvSpPr>
          <p:nvPr/>
        </p:nvSpPr>
        <p:spPr bwMode="auto">
          <a:xfrm>
            <a:off x="6781800" y="2286000"/>
            <a:ext cx="1143000" cy="492125"/>
          </a:xfrm>
          <a:prstGeom prst="rect">
            <a:avLst/>
          </a:prstGeom>
          <a:noFill/>
          <a:ln w="57150">
            <a:noFill/>
            <a:miter lim="800000"/>
            <a:headEnd/>
            <a:tailEnd/>
          </a:ln>
        </p:spPr>
        <p:txBody>
          <a:bodyPr>
            <a:spAutoFit/>
          </a:bodyPr>
          <a:lstStyle/>
          <a:p>
            <a:pPr algn="ctr">
              <a:spcBef>
                <a:spcPct val="50000"/>
              </a:spcBef>
            </a:pPr>
            <a:r>
              <a:rPr lang="en-US" sz="1400" b="1">
                <a:solidFill>
                  <a:srgbClr val="FFFFFF"/>
                </a:solidFill>
              </a:rPr>
              <a:t>Message</a:t>
            </a:r>
            <a:br>
              <a:rPr lang="en-US" sz="1400" b="1">
                <a:solidFill>
                  <a:srgbClr val="FFFFFF"/>
                </a:solidFill>
              </a:rPr>
            </a:br>
            <a:r>
              <a:rPr lang="en-US" sz="1200" b="1">
                <a:solidFill>
                  <a:srgbClr val="FF0000"/>
                </a:solidFill>
              </a:rPr>
              <a:t>Spikes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63550" y="793154"/>
            <a:ext cx="8297678" cy="762000"/>
          </a:xfrm>
        </p:spPr>
        <p:txBody>
          <a:bodyPr/>
          <a:lstStyle/>
          <a:p>
            <a:pPr eaLnBrk="1" hangingPunct="1">
              <a:defRPr/>
            </a:pPr>
            <a:r>
              <a:rPr lang="en-US" dirty="0" smtClean="0"/>
              <a:t>Post-Shannon	</a:t>
            </a:r>
          </a:p>
        </p:txBody>
      </p:sp>
      <p:sp>
        <p:nvSpPr>
          <p:cNvPr id="632835" name="Rectangle 3"/>
          <p:cNvSpPr>
            <a:spLocks noGrp="1" noChangeArrowheads="1"/>
          </p:cNvSpPr>
          <p:nvPr>
            <p:ph type="body" idx="1"/>
          </p:nvPr>
        </p:nvSpPr>
        <p:spPr>
          <a:xfrm>
            <a:off x="457199" y="1548803"/>
            <a:ext cx="8484781" cy="5192233"/>
          </a:xfrm>
        </p:spPr>
        <p:txBody>
          <a:bodyPr>
            <a:normAutofit fontScale="92500"/>
          </a:bodyPr>
          <a:lstStyle/>
          <a:p>
            <a:pPr eaLnBrk="1" hangingPunct="1"/>
            <a:r>
              <a:rPr lang="en-US" sz="2400" smtClean="0">
                <a:latin typeface="Arial" charset="0"/>
                <a:cs typeface="Arial" charset="0"/>
              </a:rPr>
              <a:t>Shannon’s theory provides the basis for  all modern-day communication systems. </a:t>
            </a:r>
            <a:r>
              <a:rPr lang="en-US" sz="2400" smtClean="0">
                <a:solidFill>
                  <a:srgbClr val="0070C0"/>
                </a:solidFill>
                <a:latin typeface="Arial" charset="0"/>
                <a:cs typeface="Arial" charset="0"/>
              </a:rPr>
              <a:t>His original theory was point-to-point (both signal and noise).</a:t>
            </a:r>
          </a:p>
          <a:p>
            <a:pPr eaLnBrk="1" hangingPunct="1">
              <a:buFont typeface="Arial" charset="0"/>
              <a:buNone/>
            </a:pPr>
            <a:r>
              <a:rPr lang="en-US" sz="2400" smtClean="0">
                <a:latin typeface="Arial" charset="0"/>
                <a:cs typeface="Arial" charset="0"/>
              </a:rPr>
              <a:t>					BUT</a:t>
            </a:r>
            <a:endParaRPr lang="en-US" sz="2400" smtClean="0">
              <a:solidFill>
                <a:srgbClr val="FF0000"/>
              </a:solidFill>
              <a:latin typeface="Arial" charset="0"/>
              <a:cs typeface="Arial" charset="0"/>
            </a:endParaRPr>
          </a:p>
          <a:p>
            <a:pPr eaLnBrk="1" hangingPunct="1"/>
            <a:r>
              <a:rPr lang="en-US" sz="2400" smtClean="0">
                <a:solidFill>
                  <a:srgbClr val="0070C0"/>
                </a:solidFill>
                <a:latin typeface="Arial" charset="0"/>
                <a:cs typeface="Arial" charset="0"/>
              </a:rPr>
              <a:t>Most information flow is network to network. Examples include</a:t>
            </a:r>
          </a:p>
          <a:p>
            <a:pPr lvl="1" eaLnBrk="1" hangingPunct="1"/>
            <a:r>
              <a:rPr lang="en-US" sz="2400" smtClean="0">
                <a:latin typeface="Arial" charset="0"/>
                <a:cs typeface="Arial" charset="0"/>
              </a:rPr>
              <a:t>Wireless networks</a:t>
            </a:r>
          </a:p>
          <a:p>
            <a:pPr lvl="1" eaLnBrk="1" hangingPunct="1"/>
            <a:r>
              <a:rPr lang="en-US" sz="2400" smtClean="0">
                <a:latin typeface="Arial" charset="0"/>
                <a:cs typeface="Arial" charset="0"/>
              </a:rPr>
              <a:t>Biological networks</a:t>
            </a:r>
          </a:p>
          <a:p>
            <a:pPr lvl="1" eaLnBrk="1" hangingPunct="1"/>
            <a:r>
              <a:rPr lang="en-US" sz="2400" smtClean="0">
                <a:latin typeface="Arial" charset="0"/>
                <a:cs typeface="Arial" charset="0"/>
              </a:rPr>
              <a:t>Neural networks</a:t>
            </a:r>
          </a:p>
          <a:p>
            <a:pPr lvl="1" eaLnBrk="1" hangingPunct="1"/>
            <a:r>
              <a:rPr lang="en-US" sz="2400" smtClean="0">
                <a:latin typeface="Arial" charset="0"/>
                <a:cs typeface="Arial" charset="0"/>
              </a:rPr>
              <a:t>Social Networks</a:t>
            </a:r>
          </a:p>
          <a:p>
            <a:pPr lvl="1" eaLnBrk="1" hangingPunct="1"/>
            <a:r>
              <a:rPr lang="en-US" sz="2400" smtClean="0">
                <a:latin typeface="Arial" charset="0"/>
                <a:cs typeface="Arial" charset="0"/>
              </a:rPr>
              <a:t>Sensor networks</a:t>
            </a:r>
          </a:p>
          <a:p>
            <a:pPr eaLnBrk="1" hangingPunct="1"/>
            <a:r>
              <a:rPr lang="en-US" sz="2400" smtClean="0">
                <a:solidFill>
                  <a:srgbClr val="0070C0"/>
                </a:solidFill>
                <a:latin typeface="Arial" charset="0"/>
                <a:cs typeface="Arial" charset="0"/>
              </a:rPr>
              <a:t>After 60 years we are still very far from generalizing the theory to networks. Our center will focus on a common theory for network-centric information flow in complex scientific </a:t>
            </a:r>
            <a:r>
              <a:rPr lang="en-US" sz="2400" smtClean="0">
                <a:solidFill>
                  <a:srgbClr val="0070C0"/>
                </a:solidFill>
                <a:latin typeface="Arial" charset="0"/>
                <a:cs typeface="Arial" charset="0"/>
              </a:rPr>
              <a:t>systems</a:t>
            </a:r>
            <a:r>
              <a:rPr lang="en-US" sz="2400" smtClean="0">
                <a:solidFill>
                  <a:srgbClr val="0070C0"/>
                </a:solidFill>
                <a:latin typeface="Arial" charset="0"/>
                <a:cs typeface="Arial" charset="0"/>
              </a:rPr>
              <a:t>.</a:t>
            </a:r>
            <a:endParaRPr lang="en-US" smtClean="0">
              <a:solidFill>
                <a:srgbClr val="0070C0"/>
              </a:solidFill>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28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28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283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283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283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283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283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2835">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3283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308344" y="818703"/>
            <a:ext cx="8686800" cy="868362"/>
          </a:xfrm>
        </p:spPr>
        <p:txBody>
          <a:bodyPr>
            <a:normAutofit fontScale="90000"/>
          </a:bodyPr>
          <a:lstStyle/>
          <a:p>
            <a:pPr eaLnBrk="1" hangingPunct="1">
              <a:defRPr/>
            </a:pPr>
            <a:r>
              <a:rPr lang="en-US" dirty="0" smtClean="0"/>
              <a:t>E.g. A Neural Network in the Human Brain</a:t>
            </a:r>
          </a:p>
        </p:txBody>
      </p:sp>
      <p:sp>
        <p:nvSpPr>
          <p:cNvPr id="25603" name="Text Box 3"/>
          <p:cNvSpPr txBox="1">
            <a:spLocks noChangeArrowheads="1"/>
          </p:cNvSpPr>
          <p:nvPr/>
        </p:nvSpPr>
        <p:spPr bwMode="auto">
          <a:xfrm>
            <a:off x="152400" y="1828800"/>
            <a:ext cx="8686800" cy="4339650"/>
          </a:xfrm>
          <a:prstGeom prst="rect">
            <a:avLst/>
          </a:prstGeom>
          <a:noFill/>
          <a:ln w="9525">
            <a:noFill/>
            <a:miter lim="800000"/>
            <a:headEnd/>
            <a:tailEnd/>
          </a:ln>
        </p:spPr>
        <p:txBody>
          <a:bodyPr>
            <a:spAutoFit/>
          </a:bodyPr>
          <a:lstStyle/>
          <a:p>
            <a:pPr marL="742950" lvl="1" indent="-285750">
              <a:spcBef>
                <a:spcPct val="50000"/>
              </a:spcBef>
              <a:buClr>
                <a:srgbClr val="008A3E"/>
              </a:buClr>
              <a:buFontTx/>
              <a:buChar char="•"/>
            </a:pPr>
            <a:r>
              <a:rPr lang="en-US" sz="2400"/>
              <a:t>There are ~ 10</a:t>
            </a:r>
            <a:r>
              <a:rPr lang="en-US" sz="2400" baseline="30000"/>
              <a:t>11  </a:t>
            </a:r>
            <a:r>
              <a:rPr lang="en-US" sz="2400"/>
              <a:t>neurons in the human brain. Most of them are formed between the ages of -1/2  and +1. </a:t>
            </a:r>
          </a:p>
          <a:p>
            <a:pPr marL="742950" lvl="1" indent="-285750">
              <a:spcBef>
                <a:spcPct val="50000"/>
              </a:spcBef>
              <a:buClr>
                <a:srgbClr val="008A3E"/>
              </a:buClr>
              <a:buFontTx/>
              <a:buChar char="•"/>
            </a:pPr>
            <a:r>
              <a:rPr lang="en-US" sz="2400"/>
              <a:t>Each neuron forms synapses with between 10 and 10</a:t>
            </a:r>
            <a:r>
              <a:rPr lang="en-US" sz="2400" baseline="30000"/>
              <a:t>5 </a:t>
            </a:r>
            <a:r>
              <a:rPr lang="en-US" sz="2400"/>
              <a:t>others, resulting in a total of circa 10</a:t>
            </a:r>
            <a:r>
              <a:rPr lang="en-US" sz="2400" baseline="30000"/>
              <a:t>15 </a:t>
            </a:r>
            <a:r>
              <a:rPr lang="en-US" sz="2400"/>
              <a:t>synapses.</a:t>
            </a:r>
          </a:p>
          <a:p>
            <a:pPr marL="742950" lvl="1" indent="-285750">
              <a:spcBef>
                <a:spcPct val="50000"/>
              </a:spcBef>
              <a:buClr>
                <a:srgbClr val="008A3E"/>
              </a:buClr>
              <a:buFontTx/>
              <a:buChar char="•"/>
            </a:pPr>
            <a:r>
              <a:rPr lang="en-US" sz="2400"/>
              <a:t>From age -1/2 to age +2, the number of synapses increases at net rate of a </a:t>
            </a:r>
            <a:r>
              <a:rPr lang="en-US" sz="2400" u="sng"/>
              <a:t>million </a:t>
            </a:r>
            <a:r>
              <a:rPr lang="en-US" sz="2400"/>
              <a:t>per second, day and night; many are abandoned, too.</a:t>
            </a:r>
          </a:p>
          <a:p>
            <a:pPr marL="742950" lvl="1" indent="-285750">
              <a:spcBef>
                <a:spcPct val="50000"/>
              </a:spcBef>
              <a:buClr>
                <a:srgbClr val="008A3E"/>
              </a:buClr>
              <a:buFontTx/>
              <a:buChar char="•"/>
            </a:pPr>
            <a:r>
              <a:rPr lang="en-US" sz="2400"/>
              <a:t>It is believed that neuron and synapse formation rates drop rapidly after age 1 and age 2, respectively, but recent results show that they do </a:t>
            </a:r>
            <a:r>
              <a:rPr lang="en-US" sz="2400" u="sng"/>
              <a:t>not</a:t>
            </a:r>
            <a:r>
              <a:rPr lang="en-US" sz="2400"/>
              <a:t> drop to zero.</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euron - ECE 698"/>
          <p:cNvPicPr>
            <a:picLocks noChangeAspect="1" noChangeArrowheads="1"/>
          </p:cNvPicPr>
          <p:nvPr/>
        </p:nvPicPr>
        <p:blipFill>
          <a:blip r:embed="rId3" cstate="print">
            <a:lum contrast="2000"/>
          </a:blip>
          <a:srcRect/>
          <a:stretch>
            <a:fillRect/>
          </a:stretch>
        </p:blipFill>
        <p:spPr bwMode="auto">
          <a:xfrm>
            <a:off x="565299" y="925033"/>
            <a:ext cx="8296275" cy="5257800"/>
          </a:xfrm>
          <a:prstGeom prst="rect">
            <a:avLst/>
          </a:prstGeom>
          <a:ln>
            <a:noFill/>
          </a:ln>
          <a:effectLst>
            <a:outerShdw blurRad="292100" dist="139700" dir="2700000" algn="tl" rotWithShape="0">
              <a:srgbClr val="333333">
                <a:alpha val="65000"/>
              </a:srgbClr>
            </a:outerShdw>
          </a:effectLst>
        </p:spPr>
      </p:pic>
      <p:sp>
        <p:nvSpPr>
          <p:cNvPr id="26627" name="Text Box 3"/>
          <p:cNvSpPr txBox="1">
            <a:spLocks noChangeArrowheads="1"/>
          </p:cNvSpPr>
          <p:nvPr/>
        </p:nvSpPr>
        <p:spPr bwMode="auto">
          <a:xfrm>
            <a:off x="1981200" y="6324600"/>
            <a:ext cx="4800600" cy="366713"/>
          </a:xfrm>
          <a:prstGeom prst="rect">
            <a:avLst/>
          </a:prstGeom>
          <a:noFill/>
          <a:ln w="9525">
            <a:noFill/>
            <a:miter lim="800000"/>
            <a:headEnd/>
            <a:tailEnd/>
          </a:ln>
        </p:spPr>
        <p:txBody>
          <a:bodyPr>
            <a:spAutoFit/>
          </a:bodyPr>
          <a:lstStyle/>
          <a:p>
            <a:pPr>
              <a:spcBef>
                <a:spcPct val="50000"/>
              </a:spcBef>
            </a:pPr>
            <a:r>
              <a:rPr lang="en-US"/>
              <a:t>ARTIST’S CONCEPTION OF A NEURON</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Multicasting</a:t>
            </a:r>
            <a:endParaRPr lang="en-US"/>
          </a:p>
        </p:txBody>
      </p:sp>
      <p:sp>
        <p:nvSpPr>
          <p:cNvPr id="5" name="Content Placeholder 4"/>
          <p:cNvSpPr>
            <a:spLocks noGrp="1"/>
          </p:cNvSpPr>
          <p:nvPr>
            <p:ph idx="1"/>
          </p:nvPr>
        </p:nvSpPr>
        <p:spPr>
          <a:xfrm>
            <a:off x="478984" y="1783247"/>
            <a:ext cx="8229600" cy="4221163"/>
          </a:xfrm>
        </p:spPr>
        <p:txBody>
          <a:bodyPr>
            <a:normAutofit fontScale="85000" lnSpcReduction="10000"/>
          </a:bodyPr>
          <a:lstStyle/>
          <a:p>
            <a:pPr>
              <a:spcAft>
                <a:spcPts val="1800"/>
              </a:spcAft>
            </a:pPr>
            <a:r>
              <a:rPr lang="en-US" smtClean="0">
                <a:latin typeface="Arial" charset="0"/>
                <a:cs typeface="Arial" charset="0"/>
              </a:rPr>
              <a:t>Viewed as a communication network, the human brain simultaneously multicasts 10</a:t>
            </a:r>
            <a:r>
              <a:rPr lang="en-US" baseline="30000" smtClean="0">
                <a:latin typeface="Arial" charset="0"/>
                <a:cs typeface="Arial" charset="0"/>
              </a:rPr>
              <a:t>11</a:t>
            </a:r>
            <a:r>
              <a:rPr lang="en-US" smtClean="0">
                <a:latin typeface="Arial" charset="0"/>
                <a:cs typeface="Arial" charset="0"/>
              </a:rPr>
              <a:t> messages that have an average of </a:t>
            </a:r>
            <a:r>
              <a:rPr lang="en-US" smtClean="0">
                <a:latin typeface="Arial" charset="0"/>
                <a:cs typeface="Arial" charset="0"/>
              </a:rPr>
              <a:t>10</a:t>
            </a:r>
            <a:r>
              <a:rPr lang="en-US" baseline="30000" smtClean="0">
                <a:latin typeface="Arial" charset="0"/>
                <a:cs typeface="Arial" charset="0"/>
              </a:rPr>
              <a:t>4 </a:t>
            </a:r>
            <a:r>
              <a:rPr lang="en-US" smtClean="0">
                <a:latin typeface="Arial" charset="0"/>
                <a:cs typeface="Arial" charset="0"/>
              </a:rPr>
              <a:t>recipients.</a:t>
            </a:r>
          </a:p>
          <a:p>
            <a:pPr>
              <a:spcAft>
                <a:spcPts val="1800"/>
              </a:spcAft>
            </a:pPr>
            <a:r>
              <a:rPr lang="en-US" smtClean="0">
                <a:latin typeface="Arial" charset="0"/>
                <a:cs typeface="Arial" charset="0"/>
              </a:rPr>
              <a:t>Every 2 ms a new binary digit is delivered to these 10</a:t>
            </a:r>
            <a:r>
              <a:rPr lang="en-US" baseline="30000" smtClean="0">
                <a:latin typeface="Arial" charset="0"/>
                <a:cs typeface="Arial" charset="0"/>
              </a:rPr>
              <a:t>11</a:t>
            </a:r>
            <a:r>
              <a:rPr lang="en-US" smtClean="0">
                <a:latin typeface="Arial" charset="0"/>
                <a:cs typeface="Arial" charset="0"/>
              </a:rPr>
              <a:t> x 10</a:t>
            </a:r>
            <a:r>
              <a:rPr lang="en-US" baseline="30000" smtClean="0">
                <a:latin typeface="Arial" charset="0"/>
                <a:cs typeface="Arial" charset="0"/>
              </a:rPr>
              <a:t>4 </a:t>
            </a:r>
            <a:r>
              <a:rPr lang="en-US" smtClean="0">
                <a:latin typeface="Arial" charset="0"/>
                <a:cs typeface="Arial" charset="0"/>
              </a:rPr>
              <a:t>= 10</a:t>
            </a:r>
            <a:r>
              <a:rPr lang="en-US" baseline="30000" smtClean="0">
                <a:latin typeface="Arial" charset="0"/>
                <a:cs typeface="Arial" charset="0"/>
              </a:rPr>
              <a:t>15</a:t>
            </a:r>
            <a:r>
              <a:rPr lang="en-US" smtClean="0">
                <a:latin typeface="Arial" charset="0"/>
                <a:cs typeface="Arial" charset="0"/>
              </a:rPr>
              <a:t> destinations; 2 ms later another petabit that depends on the outcome of processing the previous one has </a:t>
            </a:r>
            <a:r>
              <a:rPr lang="en-US" smtClean="0">
                <a:latin typeface="Arial" charset="0"/>
                <a:cs typeface="Arial" charset="0"/>
              </a:rPr>
              <a:t>been </a:t>
            </a:r>
            <a:r>
              <a:rPr lang="en-US" smtClean="0">
                <a:latin typeface="Arial" charset="0"/>
                <a:cs typeface="Arial" charset="0"/>
              </a:rPr>
              <a:t>multicast.</a:t>
            </a:r>
          </a:p>
          <a:p>
            <a:pPr>
              <a:spcAft>
                <a:spcPts val="1800"/>
              </a:spcAft>
            </a:pPr>
            <a:r>
              <a:rPr lang="en-US" smtClean="0">
                <a:latin typeface="Arial" charset="0"/>
                <a:cs typeface="Arial" charset="0"/>
              </a:rPr>
              <a:t>The Internet pales </a:t>
            </a:r>
            <a:r>
              <a:rPr lang="en-US" smtClean="0">
                <a:latin typeface="Arial" charset="0"/>
                <a:cs typeface="Arial" charset="0"/>
              </a:rPr>
              <a:t>by </a:t>
            </a:r>
            <a:r>
              <a:rPr lang="en-US" smtClean="0">
                <a:latin typeface="Arial" charset="0"/>
                <a:cs typeface="Arial" charset="0"/>
              </a:rPr>
              <a:t>comparison.</a:t>
            </a: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74183" y="793154"/>
            <a:ext cx="8297678" cy="762000"/>
          </a:xfrm>
        </p:spPr>
        <p:txBody>
          <a:bodyPr/>
          <a:lstStyle/>
          <a:p>
            <a:pPr eaLnBrk="1" hangingPunct="1">
              <a:defRPr/>
            </a:pPr>
            <a:r>
              <a:rPr lang="en-US" dirty="0" smtClean="0"/>
              <a:t>Post-Shannon	</a:t>
            </a:r>
          </a:p>
        </p:txBody>
      </p:sp>
      <p:sp>
        <p:nvSpPr>
          <p:cNvPr id="632835" name="Rectangle 3"/>
          <p:cNvSpPr>
            <a:spLocks noGrp="1" noChangeArrowheads="1"/>
          </p:cNvSpPr>
          <p:nvPr>
            <p:ph type="body" idx="1"/>
          </p:nvPr>
        </p:nvSpPr>
        <p:spPr>
          <a:xfrm>
            <a:off x="350869" y="1548803"/>
            <a:ext cx="8484781" cy="5192233"/>
          </a:xfrm>
        </p:spPr>
        <p:txBody>
          <a:bodyPr>
            <a:normAutofit/>
          </a:bodyPr>
          <a:lstStyle/>
          <a:p>
            <a:pPr eaLnBrk="1" hangingPunct="1"/>
            <a:r>
              <a:rPr lang="en-US" sz="2000" smtClean="0">
                <a:latin typeface="Arial" charset="0"/>
                <a:cs typeface="Arial" charset="0"/>
              </a:rPr>
              <a:t>Shannon’s theory provides the basis for  all modern-day communication systems. </a:t>
            </a:r>
            <a:r>
              <a:rPr lang="en-US" sz="2000" smtClean="0">
                <a:solidFill>
                  <a:srgbClr val="0070C0"/>
                </a:solidFill>
                <a:latin typeface="Arial" charset="0"/>
                <a:cs typeface="Arial" charset="0"/>
              </a:rPr>
              <a:t>His original theory was point-to-point (both signal and noise).</a:t>
            </a:r>
          </a:p>
          <a:p>
            <a:pPr eaLnBrk="1" hangingPunct="1">
              <a:buFont typeface="Arial" charset="0"/>
              <a:buNone/>
            </a:pPr>
            <a:r>
              <a:rPr lang="en-US" sz="2000" smtClean="0">
                <a:latin typeface="Arial" charset="0"/>
                <a:cs typeface="Arial" charset="0"/>
              </a:rPr>
              <a:t>					BUT</a:t>
            </a:r>
            <a:endParaRPr lang="en-US" sz="2000" smtClean="0">
              <a:solidFill>
                <a:srgbClr val="FF0000"/>
              </a:solidFill>
              <a:latin typeface="Arial" charset="0"/>
              <a:cs typeface="Arial" charset="0"/>
            </a:endParaRPr>
          </a:p>
          <a:p>
            <a:pPr eaLnBrk="1" hangingPunct="1"/>
            <a:r>
              <a:rPr lang="en-US" sz="2000" smtClean="0">
                <a:solidFill>
                  <a:srgbClr val="0070C0"/>
                </a:solidFill>
                <a:latin typeface="Arial" charset="0"/>
                <a:cs typeface="Arial" charset="0"/>
              </a:rPr>
              <a:t>Most information flow is network to network. Examples include</a:t>
            </a:r>
          </a:p>
          <a:p>
            <a:pPr lvl="1" eaLnBrk="1" hangingPunct="1"/>
            <a:r>
              <a:rPr lang="en-US" sz="2000" smtClean="0">
                <a:latin typeface="Arial" charset="0"/>
                <a:cs typeface="Arial" charset="0"/>
              </a:rPr>
              <a:t>Wireless networks</a:t>
            </a:r>
          </a:p>
          <a:p>
            <a:pPr lvl="1" eaLnBrk="1" hangingPunct="1"/>
            <a:r>
              <a:rPr lang="en-US" sz="2000" smtClean="0">
                <a:latin typeface="Arial" charset="0"/>
                <a:cs typeface="Arial" charset="0"/>
              </a:rPr>
              <a:t>Biological networks</a:t>
            </a:r>
          </a:p>
          <a:p>
            <a:pPr lvl="1" eaLnBrk="1" hangingPunct="1"/>
            <a:r>
              <a:rPr lang="en-US" sz="2000" smtClean="0">
                <a:latin typeface="Arial" charset="0"/>
                <a:cs typeface="Arial" charset="0"/>
              </a:rPr>
              <a:t>Neural networks</a:t>
            </a:r>
          </a:p>
          <a:p>
            <a:pPr lvl="1" eaLnBrk="1" hangingPunct="1"/>
            <a:r>
              <a:rPr lang="en-US" sz="2000" smtClean="0">
                <a:latin typeface="Arial" charset="0"/>
                <a:cs typeface="Arial" charset="0"/>
              </a:rPr>
              <a:t>Social Networks</a:t>
            </a:r>
          </a:p>
          <a:p>
            <a:pPr lvl="1" eaLnBrk="1" hangingPunct="1"/>
            <a:r>
              <a:rPr lang="en-US" sz="2000" smtClean="0">
                <a:latin typeface="Arial" charset="0"/>
                <a:cs typeface="Arial" charset="0"/>
              </a:rPr>
              <a:t>Sensor networks</a:t>
            </a:r>
          </a:p>
          <a:p>
            <a:pPr eaLnBrk="1" hangingPunct="1"/>
            <a:r>
              <a:rPr lang="en-US" sz="2000" smtClean="0">
                <a:solidFill>
                  <a:srgbClr val="0070C0"/>
                </a:solidFill>
                <a:latin typeface="Arial" charset="0"/>
                <a:cs typeface="Arial" charset="0"/>
              </a:rPr>
              <a:t>After 60 years we are still very far from generalizing the theory to networks. Our center will focus on a common theory for network-centric information flow in complex scientific </a:t>
            </a:r>
            <a:r>
              <a:rPr lang="en-US" sz="2000" smtClean="0">
                <a:solidFill>
                  <a:srgbClr val="0070C0"/>
                </a:solidFill>
                <a:latin typeface="Arial" charset="0"/>
                <a:cs typeface="Arial" charset="0"/>
              </a:rPr>
              <a:t>systems</a:t>
            </a:r>
            <a:r>
              <a:rPr lang="en-US" sz="2000" smtClean="0">
                <a:solidFill>
                  <a:srgbClr val="0070C0"/>
                </a:solidFill>
                <a:latin typeface="Arial" charset="0"/>
                <a:cs typeface="Arial" charset="0"/>
              </a:rPr>
              <a:t>.</a:t>
            </a:r>
            <a:endParaRPr lang="en-US" sz="2000" smtClean="0">
              <a:solidFill>
                <a:srgbClr val="0070C0"/>
              </a:solidFill>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28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28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283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283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283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283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283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2835">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3283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10365" y="795668"/>
            <a:ext cx="8229600" cy="762000"/>
          </a:xfrm>
        </p:spPr>
        <p:txBody>
          <a:bodyPr/>
          <a:lstStyle/>
          <a:p>
            <a:pPr eaLnBrk="1" hangingPunct="1">
              <a:defRPr/>
            </a:pPr>
            <a:r>
              <a:rPr lang="en-US" dirty="0" smtClean="0"/>
              <a:t>Post-Shannon	</a:t>
            </a:r>
          </a:p>
        </p:txBody>
      </p:sp>
      <p:sp>
        <p:nvSpPr>
          <p:cNvPr id="632835" name="Rectangle 3"/>
          <p:cNvSpPr>
            <a:spLocks noGrp="1" noChangeArrowheads="1"/>
          </p:cNvSpPr>
          <p:nvPr>
            <p:ph type="body" idx="1"/>
          </p:nvPr>
        </p:nvSpPr>
        <p:spPr>
          <a:xfrm>
            <a:off x="361507" y="1538176"/>
            <a:ext cx="8382000" cy="5029200"/>
          </a:xfrm>
        </p:spPr>
        <p:txBody>
          <a:bodyPr>
            <a:noAutofit/>
          </a:bodyPr>
          <a:lstStyle/>
          <a:p>
            <a:pPr eaLnBrk="1" hangingPunct="1"/>
            <a:r>
              <a:rPr lang="en-US" sz="2000" smtClean="0">
                <a:latin typeface="Arial" charset="0"/>
                <a:cs typeface="Arial" charset="0"/>
              </a:rPr>
              <a:t>Shannon’s information theory provides the basis for  all modern-day communication systems. </a:t>
            </a:r>
            <a:r>
              <a:rPr lang="en-US" sz="2000" smtClean="0">
                <a:solidFill>
                  <a:srgbClr val="0070C0"/>
                </a:solidFill>
                <a:latin typeface="Arial" charset="0"/>
                <a:cs typeface="Arial" charset="0"/>
              </a:rPr>
              <a:t>His original theory assumes that communication is noise limited.</a:t>
            </a:r>
          </a:p>
          <a:p>
            <a:pPr eaLnBrk="1" hangingPunct="1">
              <a:buFont typeface="Arial" charset="0"/>
              <a:buNone/>
            </a:pPr>
            <a:r>
              <a:rPr lang="en-US" sz="2400" smtClean="0">
                <a:latin typeface="Arial" charset="0"/>
                <a:cs typeface="Arial" charset="0"/>
              </a:rPr>
              <a:t>					BUT</a:t>
            </a:r>
            <a:endParaRPr lang="en-US" sz="2400" smtClean="0">
              <a:solidFill>
                <a:srgbClr val="FF0000"/>
              </a:solidFill>
              <a:latin typeface="Arial" charset="0"/>
              <a:cs typeface="Arial" charset="0"/>
            </a:endParaRPr>
          </a:p>
          <a:p>
            <a:pPr eaLnBrk="1" hangingPunct="1"/>
            <a:r>
              <a:rPr lang="en-US" sz="2000" smtClean="0">
                <a:solidFill>
                  <a:srgbClr val="0070C0"/>
                </a:solidFill>
                <a:latin typeface="Arial" charset="0"/>
                <a:cs typeface="Arial" charset="0"/>
              </a:rPr>
              <a:t>Many networks are interference, rather than noise-limited.</a:t>
            </a:r>
          </a:p>
          <a:p>
            <a:pPr eaLnBrk="1" hangingPunct="1"/>
            <a:r>
              <a:rPr lang="en-US" sz="2000" smtClean="0">
                <a:solidFill>
                  <a:srgbClr val="0070C0"/>
                </a:solidFill>
                <a:latin typeface="Arial" charset="0"/>
                <a:cs typeface="Arial" charset="0"/>
              </a:rPr>
              <a:t>Examples include</a:t>
            </a:r>
          </a:p>
          <a:p>
            <a:pPr lvl="1" eaLnBrk="1" hangingPunct="1"/>
            <a:r>
              <a:rPr lang="en-US" sz="1800" smtClean="0">
                <a:latin typeface="Arial" charset="0"/>
                <a:cs typeface="Arial" charset="0"/>
              </a:rPr>
              <a:t>Wireless networks</a:t>
            </a:r>
          </a:p>
          <a:p>
            <a:pPr lvl="1" eaLnBrk="1" hangingPunct="1"/>
            <a:r>
              <a:rPr lang="en-US" sz="1800" smtClean="0">
                <a:latin typeface="Arial" charset="0"/>
                <a:cs typeface="Arial" charset="0"/>
              </a:rPr>
              <a:t>Neural networks</a:t>
            </a:r>
          </a:p>
          <a:p>
            <a:pPr lvl="1" eaLnBrk="1" hangingPunct="1"/>
            <a:r>
              <a:rPr lang="en-US" sz="1800" smtClean="0">
                <a:latin typeface="Arial" charset="0"/>
                <a:cs typeface="Arial" charset="0"/>
              </a:rPr>
              <a:t>Social Networks</a:t>
            </a:r>
          </a:p>
          <a:p>
            <a:pPr lvl="1" eaLnBrk="1" hangingPunct="1"/>
            <a:r>
              <a:rPr lang="en-US" sz="1800" smtClean="0">
                <a:latin typeface="Arial" charset="0"/>
                <a:cs typeface="Arial" charset="0"/>
              </a:rPr>
              <a:t>Sensor networks</a:t>
            </a:r>
          </a:p>
          <a:p>
            <a:pPr eaLnBrk="1" hangingPunct="1"/>
            <a:r>
              <a:rPr lang="en-US" sz="2000" smtClean="0">
                <a:solidFill>
                  <a:srgbClr val="0070C0"/>
                </a:solidFill>
                <a:latin typeface="Arial" charset="0"/>
                <a:cs typeface="Arial" charset="0"/>
              </a:rPr>
              <a:t>After 60 years models that use signal characteristics and interference and not merely noise distributions are merely heuristic that use deterministic approximations. Our center will focus on a common theory dealing with signal interference models. </a:t>
            </a:r>
          </a:p>
          <a:p>
            <a:pPr eaLnBrk="1" hangingPunct="1"/>
            <a:endParaRPr lang="en-US" sz="3600" smtClean="0">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28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28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28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283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283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283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283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283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283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Post-Shannon Challenges</a:t>
            </a:r>
            <a:endParaRPr lang="en-US" dirty="0"/>
          </a:p>
        </p:txBody>
      </p:sp>
      <p:sp>
        <p:nvSpPr>
          <p:cNvPr id="3" name="Content Placeholder 2"/>
          <p:cNvSpPr>
            <a:spLocks noGrp="1"/>
          </p:cNvSpPr>
          <p:nvPr>
            <p:ph idx="1"/>
          </p:nvPr>
        </p:nvSpPr>
        <p:spPr>
          <a:xfrm>
            <a:off x="265810" y="1676400"/>
            <a:ext cx="5592727" cy="4724400"/>
          </a:xfrm>
        </p:spPr>
        <p:txBody>
          <a:bodyPr>
            <a:noAutofit/>
          </a:bodyPr>
          <a:lstStyle/>
          <a:p>
            <a:pPr marL="0" indent="0">
              <a:buNone/>
            </a:pPr>
            <a:r>
              <a:rPr lang="en-US" sz="1800" dirty="0" smtClean="0"/>
              <a:t>Other related </a:t>
            </a:r>
            <a:r>
              <a:rPr lang="en-US" sz="1800" dirty="0" smtClean="0">
                <a:solidFill>
                  <a:srgbClr val="0070C0"/>
                </a:solidFill>
              </a:rPr>
              <a:t>aspects</a:t>
            </a:r>
            <a:r>
              <a:rPr lang="en-US" sz="1800" dirty="0" smtClean="0"/>
              <a:t> of </a:t>
            </a:r>
            <a:r>
              <a:rPr lang="en-US" sz="1800" dirty="0" smtClean="0">
                <a:solidFill>
                  <a:schemeClr val="tx2"/>
                </a:solidFill>
              </a:rPr>
              <a:t>information</a:t>
            </a:r>
            <a:r>
              <a:rPr lang="en-US" sz="1800" dirty="0" smtClean="0"/>
              <a:t>:</a:t>
            </a:r>
          </a:p>
          <a:p>
            <a:pPr marL="0" indent="0">
              <a:buNone/>
            </a:pPr>
            <a:endParaRPr lang="en-US" sz="1800" dirty="0" smtClean="0"/>
          </a:p>
          <a:p>
            <a:pPr marL="0" indent="0">
              <a:lnSpc>
                <a:spcPct val="120000"/>
              </a:lnSpc>
              <a:buNone/>
            </a:pPr>
            <a:r>
              <a:rPr lang="en-US" sz="1800" b="1" dirty="0" smtClean="0">
                <a:solidFill>
                  <a:srgbClr val="0070C0"/>
                </a:solidFill>
              </a:rPr>
              <a:t>Limited Computational Resources:</a:t>
            </a:r>
            <a:r>
              <a:rPr lang="en-US" sz="1800" b="1" dirty="0" smtClean="0">
                <a:solidFill>
                  <a:srgbClr val="FF0000"/>
                </a:solidFill>
              </a:rPr>
              <a:t> </a:t>
            </a:r>
            <a:r>
              <a:rPr lang="en-US" sz="1800" dirty="0" smtClean="0"/>
              <a:t>In many scenarios, </a:t>
            </a:r>
            <a:r>
              <a:rPr lang="en-US" sz="1800" dirty="0" smtClean="0">
                <a:solidFill>
                  <a:schemeClr val="tx2"/>
                </a:solidFill>
              </a:rPr>
              <a:t>information</a:t>
            </a:r>
            <a:r>
              <a:rPr lang="en-US" sz="1800" dirty="0" smtClean="0"/>
              <a:t> is limited by available computational resources</a:t>
            </a:r>
            <a:r>
              <a:rPr lang="en-US" sz="1800" dirty="0" smtClean="0">
                <a:solidFill>
                  <a:schemeClr val="accent5">
                    <a:lumMod val="75000"/>
                  </a:schemeClr>
                </a:solidFill>
              </a:rPr>
              <a:t> </a:t>
            </a:r>
            <a:r>
              <a:rPr lang="en-US" sz="1800" dirty="0" smtClean="0"/>
              <a:t>(e.g., cell phone, living cell).</a:t>
            </a:r>
          </a:p>
          <a:p>
            <a:pPr marL="0" indent="0">
              <a:buNone/>
            </a:pPr>
            <a:endParaRPr lang="en-US" sz="1800" dirty="0" smtClean="0"/>
          </a:p>
          <a:p>
            <a:pPr marL="0" indent="0">
              <a:lnSpc>
                <a:spcPct val="120000"/>
              </a:lnSpc>
              <a:buNone/>
            </a:pPr>
            <a:r>
              <a:rPr lang="en-US" sz="1800" b="1" dirty="0" smtClean="0">
                <a:solidFill>
                  <a:srgbClr val="0070C0"/>
                </a:solidFill>
              </a:rPr>
              <a:t>Representation-invariance:</a:t>
            </a:r>
            <a:r>
              <a:rPr lang="en-US" sz="1800" dirty="0" smtClean="0"/>
              <a:t> How to know whether two representations of the same </a:t>
            </a:r>
            <a:r>
              <a:rPr lang="en-US" sz="1800" dirty="0" smtClean="0">
                <a:solidFill>
                  <a:schemeClr val="tx2"/>
                </a:solidFill>
              </a:rPr>
              <a:t>information</a:t>
            </a:r>
            <a:r>
              <a:rPr lang="en-US" sz="1800" dirty="0" smtClean="0"/>
              <a:t> are information equivalent?</a:t>
            </a:r>
          </a:p>
          <a:p>
            <a:pPr marL="0" indent="0">
              <a:buNone/>
            </a:pPr>
            <a:endParaRPr lang="en-US" sz="1800" dirty="0" smtClean="0"/>
          </a:p>
          <a:p>
            <a:pPr marL="0" indent="0">
              <a:lnSpc>
                <a:spcPct val="120000"/>
              </a:lnSpc>
              <a:buNone/>
            </a:pPr>
            <a:r>
              <a:rPr lang="en-US" sz="1800" b="1" dirty="0" smtClean="0">
                <a:solidFill>
                  <a:srgbClr val="0070C0"/>
                </a:solidFill>
              </a:rPr>
              <a:t>Cooperation: </a:t>
            </a:r>
            <a:r>
              <a:rPr lang="en-US" sz="1800" dirty="0" smtClean="0"/>
              <a:t>Often subsystems may be in </a:t>
            </a:r>
            <a:r>
              <a:rPr lang="en-US" sz="1800" i="1" dirty="0" smtClean="0"/>
              <a:t>conflict</a:t>
            </a:r>
            <a:r>
              <a:rPr lang="en-US" sz="1800" dirty="0" smtClean="0"/>
              <a:t> (e.g., denial of service) or in </a:t>
            </a:r>
            <a:r>
              <a:rPr lang="en-US" sz="1800" i="1" dirty="0" smtClean="0"/>
              <a:t>collusion </a:t>
            </a:r>
            <a:r>
              <a:rPr lang="en-US" sz="1800" dirty="0" smtClean="0"/>
              <a:t>(e.g., price fixing). How does </a:t>
            </a:r>
            <a:r>
              <a:rPr lang="en-US" sz="1800" dirty="0" smtClean="0">
                <a:solidFill>
                  <a:srgbClr val="0070C0"/>
                </a:solidFill>
              </a:rPr>
              <a:t>cooperation</a:t>
            </a:r>
            <a:r>
              <a:rPr lang="en-US" sz="1800" dirty="0" smtClean="0"/>
              <a:t> impact </a:t>
            </a:r>
            <a:r>
              <a:rPr lang="en-US" sz="1800" dirty="0" smtClean="0">
                <a:solidFill>
                  <a:schemeClr val="tx2"/>
                </a:solidFill>
              </a:rPr>
              <a:t>information</a:t>
            </a:r>
            <a:r>
              <a:rPr lang="en-US" sz="1800" dirty="0" smtClean="0"/>
              <a:t> (nodes should cooperate in their own self-interest)?</a:t>
            </a:r>
          </a:p>
        </p:txBody>
      </p:sp>
      <p:pic>
        <p:nvPicPr>
          <p:cNvPr id="4" name="Picture 3" descr="bit-storage.jpg"/>
          <p:cNvPicPr>
            <a:picLocks noChangeAspect="1"/>
          </p:cNvPicPr>
          <p:nvPr/>
        </p:nvPicPr>
        <p:blipFill>
          <a:blip r:embed="rId2" cstate="print"/>
          <a:stretch>
            <a:fillRect/>
          </a:stretch>
        </p:blipFill>
        <p:spPr>
          <a:xfrm>
            <a:off x="5711462" y="1819936"/>
            <a:ext cx="3183069" cy="1191161"/>
          </a:xfrm>
          <a:prstGeom prst="rect">
            <a:avLst/>
          </a:prstGeom>
          <a:ln>
            <a:noFill/>
          </a:ln>
          <a:effectLst>
            <a:outerShdw blurRad="292100" dist="139700" dir="2700000" algn="tl" rotWithShape="0">
              <a:srgbClr val="333333">
                <a:alpha val="65000"/>
              </a:srgbClr>
            </a:outerShdw>
          </a:effectLst>
        </p:spPr>
      </p:pic>
      <p:pic>
        <p:nvPicPr>
          <p:cNvPr id="5" name="Picture 4" descr="polish-english.jpg"/>
          <p:cNvPicPr>
            <a:picLocks noChangeAspect="1"/>
          </p:cNvPicPr>
          <p:nvPr/>
        </p:nvPicPr>
        <p:blipFill>
          <a:blip r:embed="rId3" cstate="print"/>
          <a:stretch>
            <a:fillRect/>
          </a:stretch>
        </p:blipFill>
        <p:spPr>
          <a:xfrm>
            <a:off x="5787663" y="3572536"/>
            <a:ext cx="3166872" cy="259050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10365" y="795668"/>
            <a:ext cx="8229600" cy="762000"/>
          </a:xfrm>
        </p:spPr>
        <p:txBody>
          <a:bodyPr/>
          <a:lstStyle/>
          <a:p>
            <a:pPr eaLnBrk="1" hangingPunct="1">
              <a:defRPr/>
            </a:pPr>
            <a:r>
              <a:rPr lang="en-US" dirty="0" smtClean="0"/>
              <a:t>Post-Shannon	</a:t>
            </a:r>
          </a:p>
        </p:txBody>
      </p:sp>
      <p:sp>
        <p:nvSpPr>
          <p:cNvPr id="632835" name="Rectangle 3"/>
          <p:cNvSpPr>
            <a:spLocks noGrp="1" noChangeArrowheads="1"/>
          </p:cNvSpPr>
          <p:nvPr>
            <p:ph type="body" idx="1"/>
          </p:nvPr>
        </p:nvSpPr>
        <p:spPr>
          <a:xfrm>
            <a:off x="457200" y="1655134"/>
            <a:ext cx="8305800" cy="4953000"/>
          </a:xfrm>
        </p:spPr>
        <p:txBody>
          <a:bodyPr>
            <a:normAutofit/>
          </a:bodyPr>
          <a:lstStyle/>
          <a:p>
            <a:pPr eaLnBrk="1" hangingPunct="1"/>
            <a:r>
              <a:rPr lang="en-US" sz="2000" smtClean="0">
                <a:solidFill>
                  <a:srgbClr val="0070C0"/>
                </a:solidFill>
                <a:latin typeface="Arial" charset="0"/>
                <a:cs typeface="Arial" charset="0"/>
              </a:rPr>
              <a:t>In Shannon’s information theory the channel is fixed</a:t>
            </a:r>
          </a:p>
          <a:p>
            <a:pPr eaLnBrk="1" hangingPunct="1">
              <a:buFont typeface="Arial" charset="0"/>
              <a:buNone/>
            </a:pPr>
            <a:r>
              <a:rPr lang="en-US" sz="2000" smtClean="0">
                <a:latin typeface="Arial" charset="0"/>
                <a:cs typeface="Arial" charset="0"/>
              </a:rPr>
              <a:t>					BUT</a:t>
            </a:r>
            <a:endParaRPr lang="en-US" sz="2000" smtClean="0">
              <a:solidFill>
                <a:srgbClr val="FF0000"/>
              </a:solidFill>
              <a:latin typeface="Arial" charset="0"/>
              <a:cs typeface="Arial" charset="0"/>
            </a:endParaRPr>
          </a:p>
          <a:p>
            <a:pPr eaLnBrk="1" hangingPunct="1"/>
            <a:r>
              <a:rPr lang="en-US" sz="2000" smtClean="0">
                <a:solidFill>
                  <a:srgbClr val="0070C0"/>
                </a:solidFill>
                <a:latin typeface="Arial" charset="0"/>
                <a:cs typeface="Arial" charset="0"/>
              </a:rPr>
              <a:t>Channels are not fixed.  They </a:t>
            </a:r>
            <a:r>
              <a:rPr lang="en-US" sz="2000" u="sng" smtClean="0">
                <a:solidFill>
                  <a:srgbClr val="0070C0"/>
                </a:solidFill>
                <a:latin typeface="Arial" charset="0"/>
                <a:cs typeface="Arial" charset="0"/>
              </a:rPr>
              <a:t>adapt</a:t>
            </a:r>
            <a:r>
              <a:rPr lang="en-US" sz="2000" smtClean="0">
                <a:solidFill>
                  <a:srgbClr val="0070C0"/>
                </a:solidFill>
                <a:latin typeface="Arial" charset="0"/>
                <a:cs typeface="Arial" charset="0"/>
              </a:rPr>
              <a:t> their transition probabilities over eons, or over milliseconds, in response to the empirical distribution of the source. For e.g.</a:t>
            </a:r>
            <a:r>
              <a:rPr lang="en-US" sz="2000" smtClean="0">
                <a:solidFill>
                  <a:srgbClr val="FF0000"/>
                </a:solidFill>
                <a:latin typeface="Arial" charset="0"/>
                <a:cs typeface="Arial" charset="0"/>
              </a:rPr>
              <a:t> </a:t>
            </a:r>
            <a:r>
              <a:rPr lang="en-US" sz="2000" smtClean="0">
                <a:latin typeface="Arial" charset="0"/>
                <a:cs typeface="Arial" charset="0"/>
              </a:rPr>
              <a:t>future source data depends on past outputs to user.</a:t>
            </a:r>
            <a:endParaRPr lang="en-US" sz="2000" smtClean="0">
              <a:solidFill>
                <a:srgbClr val="FF0000"/>
              </a:solidFill>
              <a:latin typeface="Arial" charset="0"/>
              <a:cs typeface="Arial" charset="0"/>
            </a:endParaRPr>
          </a:p>
          <a:p>
            <a:pPr eaLnBrk="1" hangingPunct="1"/>
            <a:r>
              <a:rPr lang="en-US" sz="2000" smtClean="0">
                <a:latin typeface="Arial" charset="0"/>
                <a:cs typeface="Arial" charset="0"/>
              </a:rPr>
              <a:t>Examples include</a:t>
            </a:r>
          </a:p>
          <a:p>
            <a:pPr lvl="1" eaLnBrk="1" hangingPunct="1"/>
            <a:r>
              <a:rPr lang="en-US" sz="1600" smtClean="0">
                <a:latin typeface="Arial" charset="0"/>
                <a:cs typeface="Arial" charset="0"/>
              </a:rPr>
              <a:t>Wireless networks</a:t>
            </a:r>
          </a:p>
          <a:p>
            <a:pPr lvl="1" eaLnBrk="1" hangingPunct="1"/>
            <a:r>
              <a:rPr lang="en-US" sz="1600" smtClean="0">
                <a:latin typeface="Arial" charset="0"/>
                <a:cs typeface="Arial" charset="0"/>
              </a:rPr>
              <a:t>Biological networks</a:t>
            </a:r>
          </a:p>
          <a:p>
            <a:pPr lvl="1" eaLnBrk="1" hangingPunct="1"/>
            <a:r>
              <a:rPr lang="en-US" sz="1600" smtClean="0">
                <a:latin typeface="Arial" charset="0"/>
                <a:cs typeface="Arial" charset="0"/>
              </a:rPr>
              <a:t>Neural networks</a:t>
            </a:r>
          </a:p>
          <a:p>
            <a:pPr lvl="1" eaLnBrk="1" hangingPunct="1"/>
            <a:r>
              <a:rPr lang="en-US" sz="1600" smtClean="0">
                <a:latin typeface="Arial" charset="0"/>
                <a:cs typeface="Arial" charset="0"/>
              </a:rPr>
              <a:t>Social Networks</a:t>
            </a:r>
          </a:p>
          <a:p>
            <a:pPr lvl="1" eaLnBrk="1" hangingPunct="1"/>
            <a:r>
              <a:rPr lang="en-US" sz="1600" smtClean="0">
                <a:latin typeface="Arial" charset="0"/>
                <a:cs typeface="Arial" charset="0"/>
              </a:rPr>
              <a:t>Sensor networks</a:t>
            </a:r>
          </a:p>
          <a:p>
            <a:pPr eaLnBrk="1" hangingPunct="1"/>
            <a:r>
              <a:rPr lang="en-US" sz="2400" smtClean="0">
                <a:solidFill>
                  <a:srgbClr val="0070C0"/>
                </a:solidFill>
                <a:latin typeface="Arial" charset="0"/>
                <a:cs typeface="Arial" charset="0"/>
              </a:rPr>
              <a:t>Our center will focus on a common theory for channel adaptation to feed forward and feedback information flow.</a:t>
            </a:r>
          </a:p>
          <a:p>
            <a:pPr eaLnBrk="1" hangingPunct="1"/>
            <a:endParaRPr lang="en-US" smtClean="0">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28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28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28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283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283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283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283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283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283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3283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build="p"/>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0111" y="841744"/>
            <a:ext cx="8385544" cy="696913"/>
          </a:xfrm>
        </p:spPr>
        <p:txBody>
          <a:bodyPr>
            <a:normAutofit fontScale="90000"/>
          </a:bodyPr>
          <a:lstStyle/>
          <a:p>
            <a:pPr eaLnBrk="1" hangingPunct="1">
              <a:defRPr/>
            </a:pPr>
            <a:r>
              <a:rPr lang="en-US" dirty="0" smtClean="0"/>
              <a:t>A real life Channel: The Chromosome</a:t>
            </a:r>
          </a:p>
        </p:txBody>
      </p:sp>
      <p:sp>
        <p:nvSpPr>
          <p:cNvPr id="18435" name="Rectangle 3"/>
          <p:cNvSpPr>
            <a:spLocks noGrp="1" noChangeArrowheads="1"/>
          </p:cNvSpPr>
          <p:nvPr>
            <p:ph type="body" idx="1"/>
          </p:nvPr>
        </p:nvSpPr>
        <p:spPr>
          <a:xfrm>
            <a:off x="366829" y="1587798"/>
            <a:ext cx="8229600" cy="5029200"/>
          </a:xfrm>
        </p:spPr>
        <p:txBody>
          <a:bodyPr>
            <a:normAutofit/>
          </a:bodyPr>
          <a:lstStyle/>
          <a:p>
            <a:pPr marL="0" indent="0" eaLnBrk="1" hangingPunct="1">
              <a:lnSpc>
                <a:spcPct val="110000"/>
              </a:lnSpc>
              <a:spcAft>
                <a:spcPts val="1200"/>
              </a:spcAft>
              <a:buFontTx/>
              <a:buNone/>
            </a:pPr>
            <a:r>
              <a:rPr lang="en-US" sz="2800" smtClean="0">
                <a:latin typeface="Arial" charset="0"/>
                <a:cs typeface="Arial" charset="0"/>
              </a:rPr>
              <a:t>Long block code, discrete alphabet, extensive redundancy, perhaps to control against the infiltration of errors. </a:t>
            </a:r>
          </a:p>
          <a:p>
            <a:pPr marL="0" indent="0" eaLnBrk="1" hangingPunct="1">
              <a:lnSpc>
                <a:spcPct val="110000"/>
              </a:lnSpc>
              <a:spcAft>
                <a:spcPts val="1200"/>
              </a:spcAft>
              <a:buFontTx/>
              <a:buNone/>
            </a:pPr>
            <a:r>
              <a:rPr lang="en-US" sz="2800" smtClean="0">
                <a:latin typeface="Arial" charset="0"/>
                <a:cs typeface="Arial" charset="0"/>
              </a:rPr>
              <a:t>But DNA enables two organisms to communicate; it’s designed for inter-organism communication. </a:t>
            </a:r>
          </a:p>
          <a:p>
            <a:pPr marL="0" indent="0" eaLnBrk="1" hangingPunct="1">
              <a:lnSpc>
                <a:spcPct val="110000"/>
              </a:lnSpc>
              <a:spcAft>
                <a:spcPts val="600"/>
              </a:spcAft>
              <a:buFontTx/>
              <a:buNone/>
            </a:pPr>
            <a:r>
              <a:rPr lang="en-US" sz="2800" smtClean="0">
                <a:latin typeface="Arial" charset="0"/>
                <a:cs typeface="Arial" charset="0"/>
              </a:rPr>
              <a:t>DNA also controls gene expression, an intra-organism process, so a comprehensive theory of intra-organism communication, i.e. a channel theory is needed.  </a:t>
            </a:r>
          </a:p>
        </p:txBody>
      </p:sp>
      <p:pic>
        <p:nvPicPr>
          <p:cNvPr id="18436" name="Picture 4" descr="j0088720"/>
          <p:cNvPicPr>
            <a:picLocks noChangeAspect="1" noChangeArrowheads="1"/>
          </p:cNvPicPr>
          <p:nvPr/>
        </p:nvPicPr>
        <p:blipFill>
          <a:blip r:embed="rId3" cstate="print"/>
          <a:srcRect/>
          <a:stretch>
            <a:fillRect/>
          </a:stretch>
        </p:blipFill>
        <p:spPr bwMode="auto">
          <a:xfrm>
            <a:off x="8059738" y="1343258"/>
            <a:ext cx="1084262" cy="4795838"/>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35">
                                            <p:txEl>
                                              <p:pRg st="1" end="1"/>
                                            </p:txEl>
                                          </p:spTgt>
                                        </p:tgtEl>
                                        <p:attrNameLst>
                                          <p:attrName>style.visibility</p:attrName>
                                        </p:attrNameLst>
                                      </p:cBhvr>
                                      <p:to>
                                        <p:strVal val="visible"/>
                                      </p:to>
                                    </p:set>
                                    <p:anim calcmode="lin" valueType="num">
                                      <p:cBhvr additive="base">
                                        <p:cTn id="13" dur="500" fill="hold"/>
                                        <p:tgtEl>
                                          <p:spTgt spid="184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4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35">
                                            <p:txEl>
                                              <p:pRg st="2" end="2"/>
                                            </p:txEl>
                                          </p:spTgt>
                                        </p:tgtEl>
                                        <p:attrNameLst>
                                          <p:attrName>style.visibility</p:attrName>
                                        </p:attrNameLst>
                                      </p:cBhvr>
                                      <p:to>
                                        <p:strVal val="visible"/>
                                      </p:to>
                                    </p:set>
                                    <p:anim calcmode="lin" valueType="num">
                                      <p:cBhvr additive="base">
                                        <p:cTn id="19" dur="500" fill="hold"/>
                                        <p:tgtEl>
                                          <p:spTgt spid="1843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435">
                                            <p:txEl>
                                              <p:pRg st="2" end="2"/>
                                            </p:txEl>
                                          </p:spTgt>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9" presetClass="entr" presetSubtype="0" fill="hold" nodeType="afterEffect">
                                  <p:stCondLst>
                                    <p:cond delay="1000"/>
                                  </p:stCondLst>
                                  <p:childTnLst>
                                    <p:set>
                                      <p:cBhvr>
                                        <p:cTn id="23" dur="1" fill="hold">
                                          <p:stCondLst>
                                            <p:cond delay="0"/>
                                          </p:stCondLst>
                                        </p:cTn>
                                        <p:tgtEl>
                                          <p:spTgt spid="18436"/>
                                        </p:tgtEl>
                                        <p:attrNameLst>
                                          <p:attrName>style.visibility</p:attrName>
                                        </p:attrNameLst>
                                      </p:cBhvr>
                                      <p:to>
                                        <p:strVal val="visible"/>
                                      </p:to>
                                    </p:set>
                                    <p:animEffect transition="in" filter="dissolve">
                                      <p:cBhvr>
                                        <p:cTn id="24"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31631" y="785035"/>
            <a:ext cx="8229600" cy="762000"/>
          </a:xfrm>
        </p:spPr>
        <p:txBody>
          <a:bodyPr/>
          <a:lstStyle/>
          <a:p>
            <a:pPr eaLnBrk="1" hangingPunct="1">
              <a:defRPr/>
            </a:pPr>
            <a:r>
              <a:rPr lang="en-US" dirty="0" smtClean="0"/>
              <a:t>Post-Shannon	</a:t>
            </a:r>
          </a:p>
        </p:txBody>
      </p:sp>
      <p:sp>
        <p:nvSpPr>
          <p:cNvPr id="632835" name="Rectangle 3"/>
          <p:cNvSpPr>
            <a:spLocks noGrp="1" noChangeArrowheads="1"/>
          </p:cNvSpPr>
          <p:nvPr>
            <p:ph type="body" idx="1"/>
          </p:nvPr>
        </p:nvSpPr>
        <p:spPr>
          <a:xfrm>
            <a:off x="457200" y="1524000"/>
            <a:ext cx="8382000" cy="5257800"/>
          </a:xfrm>
        </p:spPr>
        <p:txBody>
          <a:bodyPr>
            <a:noAutofit/>
          </a:bodyPr>
          <a:lstStyle/>
          <a:p>
            <a:pPr eaLnBrk="1" hangingPunct="1"/>
            <a:r>
              <a:rPr lang="en-US" sz="2000" smtClean="0">
                <a:solidFill>
                  <a:srgbClr val="0070C0"/>
                </a:solidFill>
                <a:latin typeface="Arial" charset="0"/>
                <a:cs typeface="Arial" charset="0"/>
              </a:rPr>
              <a:t>In Shannon’s information theory the context has to be pre-defined in the signal or in the noise explicitly. This make any theory not scalable.</a:t>
            </a:r>
          </a:p>
          <a:p>
            <a:pPr eaLnBrk="1" hangingPunct="1">
              <a:buFont typeface="Arial" charset="0"/>
              <a:buNone/>
            </a:pPr>
            <a:r>
              <a:rPr lang="en-US" sz="2000" smtClean="0">
                <a:latin typeface="Arial" charset="0"/>
                <a:cs typeface="Arial" charset="0"/>
              </a:rPr>
              <a:t>					BUT</a:t>
            </a:r>
            <a:endParaRPr lang="en-US" sz="2000" smtClean="0">
              <a:solidFill>
                <a:srgbClr val="FF0000"/>
              </a:solidFill>
              <a:latin typeface="Arial" charset="0"/>
              <a:cs typeface="Arial" charset="0"/>
            </a:endParaRPr>
          </a:p>
          <a:p>
            <a:pPr eaLnBrk="1" hangingPunct="1"/>
            <a:r>
              <a:rPr lang="en-US" sz="2000" smtClean="0">
                <a:solidFill>
                  <a:srgbClr val="0070C0"/>
                </a:solidFill>
                <a:latin typeface="Arial" charset="0"/>
                <a:cs typeface="Arial" charset="0"/>
              </a:rPr>
              <a:t>In most information systems context is arguably the most important factor. For e.g. </a:t>
            </a:r>
            <a:r>
              <a:rPr lang="en-US" sz="2000" smtClean="0">
                <a:latin typeface="Arial" charset="0"/>
                <a:cs typeface="Arial" charset="0"/>
              </a:rPr>
              <a:t>every biological system functions in context.</a:t>
            </a:r>
            <a:endParaRPr lang="en-US" sz="2000" smtClean="0">
              <a:solidFill>
                <a:srgbClr val="FF0000"/>
              </a:solidFill>
              <a:latin typeface="Arial" charset="0"/>
              <a:cs typeface="Arial" charset="0"/>
            </a:endParaRPr>
          </a:p>
          <a:p>
            <a:pPr eaLnBrk="1" hangingPunct="1"/>
            <a:r>
              <a:rPr lang="en-US" sz="2000" smtClean="0">
                <a:latin typeface="Arial" charset="0"/>
                <a:cs typeface="Arial" charset="0"/>
              </a:rPr>
              <a:t>Other Examples include</a:t>
            </a:r>
          </a:p>
          <a:p>
            <a:pPr lvl="1" eaLnBrk="1" hangingPunct="1"/>
            <a:r>
              <a:rPr lang="en-US" sz="1800" smtClean="0">
                <a:latin typeface="Arial" charset="0"/>
                <a:cs typeface="Arial" charset="0"/>
              </a:rPr>
              <a:t>Wireless networks</a:t>
            </a:r>
          </a:p>
          <a:p>
            <a:pPr lvl="1" eaLnBrk="1" hangingPunct="1"/>
            <a:r>
              <a:rPr lang="en-US" sz="1800" smtClean="0">
                <a:latin typeface="Arial" charset="0"/>
                <a:cs typeface="Arial" charset="0"/>
              </a:rPr>
              <a:t>Biological networks</a:t>
            </a:r>
          </a:p>
          <a:p>
            <a:pPr lvl="1" eaLnBrk="1" hangingPunct="1"/>
            <a:r>
              <a:rPr lang="en-US" sz="1800" smtClean="0">
                <a:latin typeface="Arial" charset="0"/>
                <a:cs typeface="Arial" charset="0"/>
              </a:rPr>
              <a:t>Neural networks</a:t>
            </a:r>
          </a:p>
          <a:p>
            <a:pPr lvl="1" eaLnBrk="1" hangingPunct="1"/>
            <a:r>
              <a:rPr lang="en-US" sz="1800" smtClean="0">
                <a:latin typeface="Arial" charset="0"/>
                <a:cs typeface="Arial" charset="0"/>
              </a:rPr>
              <a:t>Social Networks</a:t>
            </a:r>
          </a:p>
          <a:p>
            <a:pPr lvl="1" eaLnBrk="1" hangingPunct="1"/>
            <a:r>
              <a:rPr lang="en-US" sz="1800" smtClean="0">
                <a:latin typeface="Arial" charset="0"/>
                <a:cs typeface="Arial" charset="0"/>
              </a:rPr>
              <a:t>Sensor networks</a:t>
            </a:r>
          </a:p>
          <a:p>
            <a:pPr eaLnBrk="1" hangingPunct="1"/>
            <a:r>
              <a:rPr lang="en-US" sz="2400" smtClean="0">
                <a:solidFill>
                  <a:srgbClr val="0070C0"/>
                </a:solidFill>
                <a:latin typeface="Arial" charset="0"/>
                <a:cs typeface="Arial" charset="0"/>
              </a:rPr>
              <a:t>Our center will focus on a common theory of information for accommodating context and semantics.</a:t>
            </a:r>
          </a:p>
          <a:p>
            <a:pPr eaLnBrk="1" hangingPunct="1"/>
            <a:endParaRPr lang="en-US" sz="3600" smtClean="0">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28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28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28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283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283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283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283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283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283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3283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smtClean="0"/>
              <a:t>Context is Key</a:t>
            </a:r>
          </a:p>
        </p:txBody>
      </p:sp>
      <p:sp>
        <p:nvSpPr>
          <p:cNvPr id="32771" name="Rectangle 3"/>
          <p:cNvSpPr>
            <a:spLocks noGrp="1" noChangeArrowheads="1"/>
          </p:cNvSpPr>
          <p:nvPr>
            <p:ph type="body" idx="1"/>
          </p:nvPr>
        </p:nvSpPr>
        <p:spPr>
          <a:xfrm>
            <a:off x="382772" y="1708817"/>
            <a:ext cx="8537943" cy="4221163"/>
          </a:xfrm>
        </p:spPr>
        <p:txBody>
          <a:bodyPr/>
          <a:lstStyle/>
          <a:p>
            <a:pPr eaLnBrk="1" hangingPunct="1"/>
            <a:r>
              <a:rPr lang="en-US" smtClean="0">
                <a:latin typeface="Arial" charset="0"/>
                <a:cs typeface="Arial" charset="0"/>
              </a:rPr>
              <a:t>For genetic information, the context includes</a:t>
            </a:r>
          </a:p>
          <a:p>
            <a:pPr lvl="1" eaLnBrk="1" hangingPunct="1"/>
            <a:r>
              <a:rPr lang="en-US" smtClean="0">
                <a:latin typeface="Arial" charset="0"/>
                <a:cs typeface="Arial" charset="0"/>
              </a:rPr>
              <a:t>Impact of cellular environment</a:t>
            </a:r>
          </a:p>
          <a:p>
            <a:pPr lvl="1" eaLnBrk="1" hangingPunct="1"/>
            <a:r>
              <a:rPr lang="en-US" smtClean="0">
                <a:latin typeface="Arial" charset="0"/>
                <a:cs typeface="Arial" charset="0"/>
              </a:rPr>
              <a:t>Impact of the context within the sequences themselves; are there larger patterns within the genetic code?</a:t>
            </a:r>
          </a:p>
          <a:p>
            <a:pPr lvl="1" eaLnBrk="1" hangingPunct="1"/>
            <a:r>
              <a:rPr lang="en-US" smtClean="0">
                <a:latin typeface="Arial" charset="0"/>
                <a:cs typeface="Arial" charset="0"/>
              </a:rPr>
              <a:t>Impact of multiple reading frames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en-US" smtClean="0"/>
              <a:t>Context is Key</a:t>
            </a:r>
          </a:p>
        </p:txBody>
      </p:sp>
      <p:sp>
        <p:nvSpPr>
          <p:cNvPr id="33795" name="Rectangle 3"/>
          <p:cNvSpPr>
            <a:spLocks noGrp="1" noChangeArrowheads="1"/>
          </p:cNvSpPr>
          <p:nvPr>
            <p:ph type="body" idx="1"/>
          </p:nvPr>
        </p:nvSpPr>
        <p:spPr>
          <a:xfrm>
            <a:off x="425819" y="1719450"/>
            <a:ext cx="8548058" cy="4221163"/>
          </a:xfrm>
        </p:spPr>
        <p:txBody>
          <a:bodyPr/>
          <a:lstStyle/>
          <a:p>
            <a:pPr eaLnBrk="1" hangingPunct="1"/>
            <a:r>
              <a:rPr lang="en-US" smtClean="0">
                <a:latin typeface="Arial" charset="0"/>
                <a:cs typeface="Arial" charset="0"/>
              </a:rPr>
              <a:t>For human information, the context includes</a:t>
            </a:r>
          </a:p>
          <a:p>
            <a:pPr lvl="1" eaLnBrk="1" hangingPunct="1"/>
            <a:r>
              <a:rPr lang="en-US" smtClean="0">
                <a:latin typeface="Arial" charset="0"/>
                <a:cs typeface="Arial" charset="0"/>
              </a:rPr>
              <a:t>Impact of the user’s physical environment</a:t>
            </a:r>
          </a:p>
          <a:p>
            <a:pPr lvl="1" eaLnBrk="1" hangingPunct="1"/>
            <a:r>
              <a:rPr lang="en-US" smtClean="0">
                <a:latin typeface="Arial" charset="0"/>
                <a:cs typeface="Arial" charset="0"/>
              </a:rPr>
              <a:t>Impact of the context in which a user interacts with information</a:t>
            </a:r>
          </a:p>
          <a:p>
            <a:pPr lvl="1" eaLnBrk="1" hangingPunct="1"/>
            <a:r>
              <a:rPr lang="en-US" smtClean="0">
                <a:latin typeface="Arial" charset="0"/>
                <a:cs typeface="Arial" charset="0"/>
              </a:rPr>
              <a:t>Impact of the user’s prior experiences</a:t>
            </a:r>
          </a:p>
          <a:p>
            <a:pPr lvl="1" eaLnBrk="1" hangingPunct="1"/>
            <a:r>
              <a:rPr lang="en-US" smtClean="0">
                <a:latin typeface="Arial" charset="0"/>
                <a:cs typeface="Arial" charset="0"/>
              </a:rPr>
              <a:t>Impact of the user’s beliefs about or models of the world</a:t>
            </a:r>
          </a:p>
          <a:p>
            <a:pPr eaLnBrk="1" hangingPunct="1"/>
            <a:endParaRPr lang="en-US" smtClean="0">
              <a:latin typeface="Arial" charset="0"/>
              <a:cs typeface="Arial"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31631" y="753136"/>
            <a:ext cx="8229600" cy="762000"/>
          </a:xfrm>
        </p:spPr>
        <p:txBody>
          <a:bodyPr/>
          <a:lstStyle/>
          <a:p>
            <a:pPr eaLnBrk="1" hangingPunct="1">
              <a:defRPr/>
            </a:pPr>
            <a:r>
              <a:rPr lang="en-US" dirty="0" smtClean="0"/>
              <a:t>Post-Shannon	</a:t>
            </a:r>
          </a:p>
        </p:txBody>
      </p:sp>
      <p:sp>
        <p:nvSpPr>
          <p:cNvPr id="632835" name="Rectangle 3"/>
          <p:cNvSpPr>
            <a:spLocks noGrp="1" noChangeArrowheads="1"/>
          </p:cNvSpPr>
          <p:nvPr>
            <p:ph type="body" idx="1"/>
          </p:nvPr>
        </p:nvSpPr>
        <p:spPr>
          <a:xfrm>
            <a:off x="457200" y="1524000"/>
            <a:ext cx="8382000" cy="5257800"/>
          </a:xfrm>
        </p:spPr>
        <p:txBody>
          <a:bodyPr/>
          <a:lstStyle/>
          <a:p>
            <a:pPr eaLnBrk="1" hangingPunct="1"/>
            <a:r>
              <a:rPr lang="en-US" sz="2000" smtClean="0">
                <a:solidFill>
                  <a:srgbClr val="0070C0"/>
                </a:solidFill>
                <a:latin typeface="Arial" charset="0"/>
                <a:cs typeface="Arial" charset="0"/>
              </a:rPr>
              <a:t>In Shannon’s information theory the context in a dynamical sense is not defined. This make any theory impossible to apply to time-dependent networks.</a:t>
            </a:r>
          </a:p>
          <a:p>
            <a:pPr eaLnBrk="1" hangingPunct="1">
              <a:buFont typeface="Arial" charset="0"/>
              <a:buNone/>
            </a:pPr>
            <a:r>
              <a:rPr lang="en-US" sz="2000" smtClean="0">
                <a:solidFill>
                  <a:srgbClr val="0070C0"/>
                </a:solidFill>
                <a:latin typeface="Arial" charset="0"/>
                <a:cs typeface="Arial" charset="0"/>
              </a:rPr>
              <a:t>				</a:t>
            </a:r>
            <a:r>
              <a:rPr lang="en-US" sz="2000" smtClean="0">
                <a:latin typeface="Arial" charset="0"/>
                <a:cs typeface="Arial" charset="0"/>
              </a:rPr>
              <a:t>	BUT</a:t>
            </a:r>
            <a:endParaRPr lang="en-US" sz="2000" smtClean="0">
              <a:solidFill>
                <a:srgbClr val="FF0000"/>
              </a:solidFill>
              <a:latin typeface="Arial" charset="0"/>
              <a:cs typeface="Arial" charset="0"/>
            </a:endParaRPr>
          </a:p>
          <a:p>
            <a:pPr eaLnBrk="1" hangingPunct="1"/>
            <a:r>
              <a:rPr lang="en-US" sz="2000" smtClean="0">
                <a:solidFill>
                  <a:srgbClr val="0070C0"/>
                </a:solidFill>
                <a:latin typeface="Arial" charset="0"/>
                <a:cs typeface="Arial" charset="0"/>
              </a:rPr>
              <a:t>In most information systems context is dynamic. For e.g.</a:t>
            </a:r>
            <a:r>
              <a:rPr lang="en-US" sz="2000" smtClean="0">
                <a:solidFill>
                  <a:srgbClr val="FF0000"/>
                </a:solidFill>
                <a:latin typeface="Arial" charset="0"/>
                <a:cs typeface="Arial" charset="0"/>
              </a:rPr>
              <a:t> </a:t>
            </a:r>
            <a:r>
              <a:rPr lang="en-US" sz="2000" smtClean="0">
                <a:latin typeface="Arial" charset="0"/>
                <a:cs typeface="Arial" charset="0"/>
              </a:rPr>
              <a:t>every sensor network has dynamical and time-varying information.</a:t>
            </a:r>
            <a:endParaRPr lang="en-US" sz="2000" smtClean="0">
              <a:solidFill>
                <a:srgbClr val="FF0000"/>
              </a:solidFill>
              <a:latin typeface="Arial" charset="0"/>
              <a:cs typeface="Arial" charset="0"/>
            </a:endParaRPr>
          </a:p>
          <a:p>
            <a:pPr eaLnBrk="1" hangingPunct="1"/>
            <a:r>
              <a:rPr lang="en-US" sz="2000" smtClean="0">
                <a:latin typeface="Arial" charset="0"/>
                <a:cs typeface="Arial" charset="0"/>
              </a:rPr>
              <a:t>Other Examples include</a:t>
            </a:r>
          </a:p>
          <a:p>
            <a:pPr lvl="1" eaLnBrk="1" hangingPunct="1"/>
            <a:r>
              <a:rPr lang="en-US" sz="1600" smtClean="0">
                <a:latin typeface="Arial" charset="0"/>
                <a:cs typeface="Arial" charset="0"/>
              </a:rPr>
              <a:t>Wireless networks</a:t>
            </a:r>
          </a:p>
          <a:p>
            <a:pPr lvl="1" eaLnBrk="1" hangingPunct="1"/>
            <a:r>
              <a:rPr lang="en-US" sz="1600" smtClean="0">
                <a:latin typeface="Arial" charset="0"/>
                <a:cs typeface="Arial" charset="0"/>
              </a:rPr>
              <a:t>Biological networks</a:t>
            </a:r>
          </a:p>
          <a:p>
            <a:pPr lvl="1" eaLnBrk="1" hangingPunct="1"/>
            <a:r>
              <a:rPr lang="en-US" sz="1600" smtClean="0">
                <a:latin typeface="Arial" charset="0"/>
                <a:cs typeface="Arial" charset="0"/>
              </a:rPr>
              <a:t>Neural networks</a:t>
            </a:r>
          </a:p>
          <a:p>
            <a:pPr lvl="1" eaLnBrk="1" hangingPunct="1"/>
            <a:r>
              <a:rPr lang="en-US" sz="1600" smtClean="0">
                <a:latin typeface="Arial" charset="0"/>
                <a:cs typeface="Arial" charset="0"/>
              </a:rPr>
              <a:t>Social Networks</a:t>
            </a:r>
          </a:p>
          <a:p>
            <a:pPr lvl="1" eaLnBrk="1" hangingPunct="1"/>
            <a:r>
              <a:rPr lang="en-US" sz="1600" smtClean="0">
                <a:latin typeface="Arial" charset="0"/>
                <a:cs typeface="Arial" charset="0"/>
              </a:rPr>
              <a:t>Sensor networks</a:t>
            </a:r>
          </a:p>
          <a:p>
            <a:pPr eaLnBrk="1" hangingPunct="1"/>
            <a:r>
              <a:rPr lang="en-US" sz="2400" smtClean="0">
                <a:solidFill>
                  <a:srgbClr val="0070C0"/>
                </a:solidFill>
                <a:latin typeface="Arial" charset="0"/>
                <a:cs typeface="Arial" charset="0"/>
              </a:rPr>
              <a:t>Our center will focus on a common theory of information for taking into account dynamical nature of networks.</a:t>
            </a:r>
          </a:p>
          <a:p>
            <a:pPr eaLnBrk="1" hangingPunct="1"/>
            <a:endParaRPr lang="en-US" smtClean="0">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28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28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28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283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283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283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283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283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283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3283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276448" y="923627"/>
            <a:ext cx="8690861" cy="409575"/>
          </a:xfrm>
          <a:prstGeom prst="rect">
            <a:avLst/>
          </a:prstGeom>
          <a:noFill/>
          <a:ln w="9525">
            <a:noFill/>
            <a:miter lim="800000"/>
            <a:headEnd/>
            <a:tailEnd/>
          </a:ln>
        </p:spPr>
        <p:txBody>
          <a:bodyPr anchor="ctr"/>
          <a:lstStyle/>
          <a:p>
            <a:pPr algn="ctr">
              <a:defRPr/>
            </a:pPr>
            <a:r>
              <a:rPr lang="en-US" sz="3600" b="1" dirty="0">
                <a:solidFill>
                  <a:schemeClr val="accent1">
                    <a:lumMod val="75000"/>
                  </a:schemeClr>
                </a:solidFill>
                <a:latin typeface="Continuum Medium" pitchFamily="2" charset="0"/>
                <a:cs typeface="Arial" pitchFamily="34" charset="0"/>
              </a:rPr>
              <a:t>Sensor Network Operation</a:t>
            </a:r>
          </a:p>
        </p:txBody>
      </p:sp>
      <p:sp>
        <p:nvSpPr>
          <p:cNvPr id="35843" name="Oval 4"/>
          <p:cNvSpPr>
            <a:spLocks noChangeAspect="1" noChangeArrowheads="1"/>
          </p:cNvSpPr>
          <p:nvPr/>
        </p:nvSpPr>
        <p:spPr bwMode="auto">
          <a:xfrm>
            <a:off x="3209115" y="1652523"/>
            <a:ext cx="180975" cy="180975"/>
          </a:xfrm>
          <a:prstGeom prst="ellipse">
            <a:avLst/>
          </a:prstGeom>
          <a:solidFill>
            <a:srgbClr val="FF0000"/>
          </a:solidFill>
          <a:ln w="9525">
            <a:round/>
            <a:headEnd/>
            <a:tailEnd/>
          </a:ln>
          <a:scene3d>
            <a:camera prst="legacyPerspectiveBottomLeft"/>
            <a:lightRig rig="legacyFlat1" dir="t"/>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
        <p:nvSpPr>
          <p:cNvPr id="35844" name="Oval 5"/>
          <p:cNvSpPr>
            <a:spLocks noChangeAspect="1" noChangeArrowheads="1"/>
          </p:cNvSpPr>
          <p:nvPr/>
        </p:nvSpPr>
        <p:spPr bwMode="auto">
          <a:xfrm>
            <a:off x="2264553" y="1744598"/>
            <a:ext cx="180975" cy="180975"/>
          </a:xfrm>
          <a:prstGeom prst="ellipse">
            <a:avLst/>
          </a:prstGeom>
          <a:solidFill>
            <a:srgbClr val="FF0000"/>
          </a:solidFill>
          <a:ln w="9525">
            <a:round/>
            <a:headEnd/>
            <a:tailEnd/>
          </a:ln>
          <a:scene3d>
            <a:camera prst="legacyPerspectiveBottomLeft"/>
            <a:lightRig rig="legacyFlat1" dir="t"/>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
        <p:nvSpPr>
          <p:cNvPr id="35845" name="Oval 6"/>
          <p:cNvSpPr>
            <a:spLocks noChangeAspect="1" noChangeArrowheads="1"/>
          </p:cNvSpPr>
          <p:nvPr/>
        </p:nvSpPr>
        <p:spPr bwMode="auto">
          <a:xfrm>
            <a:off x="2197878" y="2560573"/>
            <a:ext cx="180975" cy="180975"/>
          </a:xfrm>
          <a:prstGeom prst="ellipse">
            <a:avLst/>
          </a:prstGeom>
          <a:solidFill>
            <a:srgbClr val="FF0000"/>
          </a:solidFill>
          <a:ln w="9525">
            <a:round/>
            <a:headEnd/>
            <a:tailEnd/>
          </a:ln>
          <a:scene3d>
            <a:camera prst="legacyPerspectiveBottomLeft"/>
            <a:lightRig rig="legacyFlat1" dir="t"/>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
        <p:nvSpPr>
          <p:cNvPr id="35846" name="Oval 7"/>
          <p:cNvSpPr>
            <a:spLocks noChangeAspect="1" noChangeArrowheads="1"/>
          </p:cNvSpPr>
          <p:nvPr/>
        </p:nvSpPr>
        <p:spPr bwMode="auto">
          <a:xfrm>
            <a:off x="3910790" y="2281173"/>
            <a:ext cx="180975" cy="180975"/>
          </a:xfrm>
          <a:prstGeom prst="ellipse">
            <a:avLst/>
          </a:prstGeom>
          <a:solidFill>
            <a:srgbClr val="FF0000"/>
          </a:solidFill>
          <a:ln w="9525">
            <a:round/>
            <a:headEnd/>
            <a:tailEnd/>
          </a:ln>
          <a:scene3d>
            <a:camera prst="legacyPerspectiveBottomLeft"/>
            <a:lightRig rig="legacyFlat1" dir="t"/>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
        <p:nvSpPr>
          <p:cNvPr id="35847" name="Oval 8"/>
          <p:cNvSpPr>
            <a:spLocks noChangeAspect="1" noChangeArrowheads="1"/>
          </p:cNvSpPr>
          <p:nvPr/>
        </p:nvSpPr>
        <p:spPr bwMode="auto">
          <a:xfrm>
            <a:off x="1358090" y="3157473"/>
            <a:ext cx="180975" cy="180975"/>
          </a:xfrm>
          <a:prstGeom prst="ellipse">
            <a:avLst/>
          </a:prstGeom>
          <a:solidFill>
            <a:srgbClr val="FF0000"/>
          </a:solidFill>
          <a:ln w="9525">
            <a:round/>
            <a:headEnd/>
            <a:tailEnd/>
          </a:ln>
          <a:scene3d>
            <a:camera prst="legacyPerspectiveBottomLeft"/>
            <a:lightRig rig="legacyFlat1" dir="t"/>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
        <p:nvSpPr>
          <p:cNvPr id="35848" name="Oval 10"/>
          <p:cNvSpPr>
            <a:spLocks noChangeAspect="1" noChangeArrowheads="1"/>
          </p:cNvSpPr>
          <p:nvPr/>
        </p:nvSpPr>
        <p:spPr bwMode="auto">
          <a:xfrm>
            <a:off x="710390" y="2627248"/>
            <a:ext cx="180975" cy="180975"/>
          </a:xfrm>
          <a:prstGeom prst="ellipse">
            <a:avLst/>
          </a:prstGeom>
          <a:solidFill>
            <a:srgbClr val="FF0000"/>
          </a:solidFill>
          <a:ln w="9525">
            <a:round/>
            <a:headEnd/>
            <a:tailEnd/>
          </a:ln>
          <a:scene3d>
            <a:camera prst="legacyPerspectiveBottomLeft"/>
            <a:lightRig rig="legacyFlat1" dir="t"/>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
        <p:nvSpPr>
          <p:cNvPr id="35849" name="AutoShape 15"/>
          <p:cNvSpPr>
            <a:spLocks noChangeArrowheads="1"/>
          </p:cNvSpPr>
          <p:nvPr/>
        </p:nvSpPr>
        <p:spPr bwMode="auto">
          <a:xfrm>
            <a:off x="1005665" y="2112898"/>
            <a:ext cx="407988" cy="433387"/>
          </a:xfrm>
          <a:prstGeom prst="sun">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35850" name="Oval 20"/>
          <p:cNvSpPr>
            <a:spLocks noChangeAspect="1" noChangeArrowheads="1"/>
          </p:cNvSpPr>
          <p:nvPr/>
        </p:nvSpPr>
        <p:spPr bwMode="auto">
          <a:xfrm flipH="1">
            <a:off x="4329890" y="4032185"/>
            <a:ext cx="180975" cy="180975"/>
          </a:xfrm>
          <a:prstGeom prst="ellipse">
            <a:avLst/>
          </a:prstGeom>
          <a:solidFill>
            <a:srgbClr val="FF0000"/>
          </a:solidFill>
          <a:ln w="9525">
            <a:round/>
            <a:headEnd/>
            <a:tailEnd/>
          </a:ln>
          <a:scene3d>
            <a:camera prst="legacyPerspectiveBottomLeft"/>
            <a:lightRig rig="legacyFlat1" dir="t"/>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
        <p:nvSpPr>
          <p:cNvPr id="35851" name="Oval 21"/>
          <p:cNvSpPr>
            <a:spLocks noChangeAspect="1" noChangeArrowheads="1"/>
          </p:cNvSpPr>
          <p:nvPr/>
        </p:nvSpPr>
        <p:spPr bwMode="auto">
          <a:xfrm flipH="1">
            <a:off x="5477653" y="3674998"/>
            <a:ext cx="180975" cy="180975"/>
          </a:xfrm>
          <a:prstGeom prst="ellipse">
            <a:avLst/>
          </a:prstGeom>
          <a:solidFill>
            <a:srgbClr val="FF0000"/>
          </a:solidFill>
          <a:ln w="9525">
            <a:round/>
            <a:headEnd/>
            <a:tailEnd/>
          </a:ln>
          <a:scene3d>
            <a:camera prst="legacyPerspectiveBottomLeft"/>
            <a:lightRig rig="legacyFlat1" dir="t"/>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
        <p:nvSpPr>
          <p:cNvPr id="35852" name="Oval 22"/>
          <p:cNvSpPr>
            <a:spLocks noChangeAspect="1" noChangeArrowheads="1"/>
          </p:cNvSpPr>
          <p:nvPr/>
        </p:nvSpPr>
        <p:spPr bwMode="auto">
          <a:xfrm flipH="1">
            <a:off x="5709428" y="4852923"/>
            <a:ext cx="180975" cy="180975"/>
          </a:xfrm>
          <a:prstGeom prst="ellipse">
            <a:avLst/>
          </a:prstGeom>
          <a:solidFill>
            <a:srgbClr val="FF0000"/>
          </a:solidFill>
          <a:ln w="9525">
            <a:round/>
            <a:headEnd/>
            <a:tailEnd/>
          </a:ln>
          <a:scene3d>
            <a:camera prst="legacyPerspectiveBottomLeft"/>
            <a:lightRig rig="legacyFlat1" dir="t"/>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
        <p:nvSpPr>
          <p:cNvPr id="35853" name="Oval 23"/>
          <p:cNvSpPr>
            <a:spLocks noChangeAspect="1" noChangeArrowheads="1"/>
          </p:cNvSpPr>
          <p:nvPr/>
        </p:nvSpPr>
        <p:spPr bwMode="auto">
          <a:xfrm flipH="1">
            <a:off x="5031565" y="4660835"/>
            <a:ext cx="180975" cy="180975"/>
          </a:xfrm>
          <a:prstGeom prst="ellipse">
            <a:avLst/>
          </a:prstGeom>
          <a:solidFill>
            <a:srgbClr val="FF0000"/>
          </a:solidFill>
          <a:ln w="9525">
            <a:round/>
            <a:headEnd/>
            <a:tailEnd/>
          </a:ln>
          <a:scene3d>
            <a:camera prst="legacyPerspectiveBottomLeft"/>
            <a:lightRig rig="legacyFlat1" dir="t"/>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
        <p:nvSpPr>
          <p:cNvPr id="35854" name="Oval 24"/>
          <p:cNvSpPr>
            <a:spLocks noChangeAspect="1" noChangeArrowheads="1"/>
          </p:cNvSpPr>
          <p:nvPr/>
        </p:nvSpPr>
        <p:spPr bwMode="auto">
          <a:xfrm flipH="1">
            <a:off x="4818840" y="3668648"/>
            <a:ext cx="180975" cy="180975"/>
          </a:xfrm>
          <a:prstGeom prst="ellipse">
            <a:avLst/>
          </a:prstGeom>
          <a:solidFill>
            <a:srgbClr val="FF0000"/>
          </a:solidFill>
          <a:ln w="9525">
            <a:round/>
            <a:headEnd/>
            <a:tailEnd/>
          </a:ln>
          <a:scene3d>
            <a:camera prst="legacyPerspectiveBottomLeft"/>
            <a:lightRig rig="legacyFlat1" dir="t"/>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
        <p:nvSpPr>
          <p:cNvPr id="35855" name="Oval 25"/>
          <p:cNvSpPr>
            <a:spLocks noChangeAspect="1" noChangeArrowheads="1"/>
          </p:cNvSpPr>
          <p:nvPr/>
        </p:nvSpPr>
        <p:spPr bwMode="auto">
          <a:xfrm flipH="1">
            <a:off x="5999940" y="5452998"/>
            <a:ext cx="180975" cy="180975"/>
          </a:xfrm>
          <a:prstGeom prst="ellipse">
            <a:avLst/>
          </a:prstGeom>
          <a:solidFill>
            <a:srgbClr val="6600CC"/>
          </a:solidFill>
          <a:ln w="9525">
            <a:round/>
            <a:headEnd/>
            <a:tailEnd/>
          </a:ln>
          <a:scene3d>
            <a:camera prst="legacyPerspectiveBottomLeft"/>
            <a:lightRig rig="legacyFlat1" dir="t"/>
          </a:scene3d>
          <a:sp3d extrusionH="430200" prstMaterial="legacyMatte">
            <a:bevelT w="13500" h="13500" prst="angle"/>
            <a:bevelB w="13500" h="13500" prst="angle"/>
            <a:extrusionClr>
              <a:srgbClr val="6600CC"/>
            </a:extrusionClr>
          </a:sp3d>
        </p:spPr>
        <p:txBody>
          <a:bodyPr wrap="none" anchor="ctr">
            <a:flatTx/>
          </a:bodyPr>
          <a:lstStyle/>
          <a:p>
            <a:endParaRPr lang="en-US"/>
          </a:p>
        </p:txBody>
      </p:sp>
      <p:sp>
        <p:nvSpPr>
          <p:cNvPr id="35856" name="Oval 26"/>
          <p:cNvSpPr>
            <a:spLocks noChangeAspect="1" noChangeArrowheads="1"/>
          </p:cNvSpPr>
          <p:nvPr/>
        </p:nvSpPr>
        <p:spPr bwMode="auto">
          <a:xfrm flipH="1">
            <a:off x="3299603" y="2601848"/>
            <a:ext cx="180975" cy="180975"/>
          </a:xfrm>
          <a:prstGeom prst="ellipse">
            <a:avLst/>
          </a:prstGeom>
          <a:solidFill>
            <a:srgbClr val="FF0000"/>
          </a:solidFill>
          <a:ln w="9525">
            <a:round/>
            <a:headEnd/>
            <a:tailEnd/>
          </a:ln>
          <a:scene3d>
            <a:camera prst="legacyPerspectiveBottomLeft"/>
            <a:lightRig rig="legacyFlat1" dir="t"/>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
        <p:nvSpPr>
          <p:cNvPr id="35857" name="Oval 36"/>
          <p:cNvSpPr>
            <a:spLocks noChangeAspect="1" noChangeArrowheads="1"/>
          </p:cNvSpPr>
          <p:nvPr/>
        </p:nvSpPr>
        <p:spPr bwMode="auto">
          <a:xfrm flipH="1">
            <a:off x="2997978" y="3062223"/>
            <a:ext cx="180975" cy="180975"/>
          </a:xfrm>
          <a:prstGeom prst="ellipse">
            <a:avLst/>
          </a:prstGeom>
          <a:solidFill>
            <a:srgbClr val="FF0000"/>
          </a:solidFill>
          <a:ln w="9525">
            <a:round/>
            <a:headEnd/>
            <a:tailEnd/>
          </a:ln>
          <a:scene3d>
            <a:camera prst="legacyPerspectiveBottomLeft"/>
            <a:lightRig rig="legacyFlat1" dir="t"/>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
        <p:nvSpPr>
          <p:cNvPr id="35858" name="Freeform 37"/>
          <p:cNvSpPr>
            <a:spLocks/>
          </p:cNvSpPr>
          <p:nvPr/>
        </p:nvSpPr>
        <p:spPr bwMode="auto">
          <a:xfrm>
            <a:off x="2593165" y="2030348"/>
            <a:ext cx="2011363" cy="1641475"/>
          </a:xfrm>
          <a:custGeom>
            <a:avLst/>
            <a:gdLst>
              <a:gd name="T0" fmla="*/ 2147483647 w 1267"/>
              <a:gd name="T1" fmla="*/ 2147483647 h 1034"/>
              <a:gd name="T2" fmla="*/ 2147483647 w 1267"/>
              <a:gd name="T3" fmla="*/ 2147483647 h 1034"/>
              <a:gd name="T4" fmla="*/ 2147483647 w 1267"/>
              <a:gd name="T5" fmla="*/ 0 h 1034"/>
              <a:gd name="T6" fmla="*/ 2147483647 w 1267"/>
              <a:gd name="T7" fmla="*/ 2147483647 h 1034"/>
              <a:gd name="T8" fmla="*/ 2147483647 w 1267"/>
              <a:gd name="T9" fmla="*/ 2147483647 h 1034"/>
              <a:gd name="T10" fmla="*/ 2147483647 w 1267"/>
              <a:gd name="T11" fmla="*/ 2147483647 h 1034"/>
              <a:gd name="T12" fmla="*/ 2147483647 w 1267"/>
              <a:gd name="T13" fmla="*/ 2147483647 h 1034"/>
              <a:gd name="T14" fmla="*/ 2147483647 w 1267"/>
              <a:gd name="T15" fmla="*/ 2147483647 h 1034"/>
              <a:gd name="T16" fmla="*/ 2147483647 w 1267"/>
              <a:gd name="T17" fmla="*/ 2147483647 h 1034"/>
              <a:gd name="T18" fmla="*/ 2147483647 w 1267"/>
              <a:gd name="T19" fmla="*/ 2147483647 h 1034"/>
              <a:gd name="T20" fmla="*/ 2147483647 w 1267"/>
              <a:gd name="T21" fmla="*/ 2147483647 h 1034"/>
              <a:gd name="T22" fmla="*/ 2147483647 w 1267"/>
              <a:gd name="T23" fmla="*/ 2147483647 h 1034"/>
              <a:gd name="T24" fmla="*/ 2147483647 w 1267"/>
              <a:gd name="T25" fmla="*/ 2147483647 h 1034"/>
              <a:gd name="T26" fmla="*/ 2147483647 w 1267"/>
              <a:gd name="T27" fmla="*/ 2147483647 h 1034"/>
              <a:gd name="T28" fmla="*/ 0 w 1267"/>
              <a:gd name="T29" fmla="*/ 2147483647 h 1034"/>
              <a:gd name="T30" fmla="*/ 2147483647 w 1267"/>
              <a:gd name="T31" fmla="*/ 2147483647 h 1034"/>
              <a:gd name="T32" fmla="*/ 2147483647 w 1267"/>
              <a:gd name="T33" fmla="*/ 2147483647 h 1034"/>
              <a:gd name="T34" fmla="*/ 2147483647 w 1267"/>
              <a:gd name="T35" fmla="*/ 2147483647 h 1034"/>
              <a:gd name="T36" fmla="*/ 2147483647 w 1267"/>
              <a:gd name="T37" fmla="*/ 2147483647 h 1034"/>
              <a:gd name="T38" fmla="*/ 2147483647 w 1267"/>
              <a:gd name="T39" fmla="*/ 2147483647 h 1034"/>
              <a:gd name="T40" fmla="*/ 2147483647 w 1267"/>
              <a:gd name="T41" fmla="*/ 2147483647 h 1034"/>
              <a:gd name="T42" fmla="*/ 2147483647 w 1267"/>
              <a:gd name="T43" fmla="*/ 2147483647 h 1034"/>
              <a:gd name="T44" fmla="*/ 2147483647 w 1267"/>
              <a:gd name="T45" fmla="*/ 2147483647 h 1034"/>
              <a:gd name="T46" fmla="*/ 2147483647 w 1267"/>
              <a:gd name="T47" fmla="*/ 2147483647 h 1034"/>
              <a:gd name="T48" fmla="*/ 2147483647 w 1267"/>
              <a:gd name="T49" fmla="*/ 2147483647 h 1034"/>
              <a:gd name="T50" fmla="*/ 2147483647 w 1267"/>
              <a:gd name="T51" fmla="*/ 2147483647 h 1034"/>
              <a:gd name="T52" fmla="*/ 2147483647 w 1267"/>
              <a:gd name="T53" fmla="*/ 2147483647 h 1034"/>
              <a:gd name="T54" fmla="*/ 2147483647 w 1267"/>
              <a:gd name="T55" fmla="*/ 2147483647 h 1034"/>
              <a:gd name="T56" fmla="*/ 2147483647 w 1267"/>
              <a:gd name="T57" fmla="*/ 2147483647 h 10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67"/>
              <a:gd name="T88" fmla="*/ 0 h 1034"/>
              <a:gd name="T89" fmla="*/ 1267 w 1267"/>
              <a:gd name="T90" fmla="*/ 1034 h 10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67" h="1034">
                <a:moveTo>
                  <a:pt x="1247" y="63"/>
                </a:moveTo>
                <a:cubicBezTo>
                  <a:pt x="1159" y="40"/>
                  <a:pt x="1267" y="71"/>
                  <a:pt x="1192" y="39"/>
                </a:cubicBezTo>
                <a:cubicBezTo>
                  <a:pt x="1133" y="13"/>
                  <a:pt x="1074" y="6"/>
                  <a:pt x="1012" y="0"/>
                </a:cubicBezTo>
                <a:cubicBezTo>
                  <a:pt x="944" y="2"/>
                  <a:pt x="875" y="1"/>
                  <a:pt x="808" y="8"/>
                </a:cubicBezTo>
                <a:cubicBezTo>
                  <a:pt x="796" y="9"/>
                  <a:pt x="788" y="21"/>
                  <a:pt x="777" y="24"/>
                </a:cubicBezTo>
                <a:cubicBezTo>
                  <a:pt x="745" y="29"/>
                  <a:pt x="713" y="29"/>
                  <a:pt x="682" y="32"/>
                </a:cubicBezTo>
                <a:cubicBezTo>
                  <a:pt x="579" y="63"/>
                  <a:pt x="479" y="81"/>
                  <a:pt x="392" y="149"/>
                </a:cubicBezTo>
                <a:cubicBezTo>
                  <a:pt x="349" y="181"/>
                  <a:pt x="318" y="230"/>
                  <a:pt x="275" y="259"/>
                </a:cubicBezTo>
                <a:cubicBezTo>
                  <a:pt x="254" y="272"/>
                  <a:pt x="243" y="277"/>
                  <a:pt x="228" y="298"/>
                </a:cubicBezTo>
                <a:cubicBezTo>
                  <a:pt x="162" y="384"/>
                  <a:pt x="247" y="292"/>
                  <a:pt x="173" y="369"/>
                </a:cubicBezTo>
                <a:cubicBezTo>
                  <a:pt x="157" y="413"/>
                  <a:pt x="176" y="370"/>
                  <a:pt x="141" y="416"/>
                </a:cubicBezTo>
                <a:cubicBezTo>
                  <a:pt x="129" y="430"/>
                  <a:pt x="115" y="445"/>
                  <a:pt x="110" y="463"/>
                </a:cubicBezTo>
                <a:cubicBezTo>
                  <a:pt x="107" y="471"/>
                  <a:pt x="106" y="479"/>
                  <a:pt x="102" y="487"/>
                </a:cubicBezTo>
                <a:cubicBezTo>
                  <a:pt x="88" y="509"/>
                  <a:pt x="69" y="527"/>
                  <a:pt x="55" y="549"/>
                </a:cubicBezTo>
                <a:cubicBezTo>
                  <a:pt x="32" y="614"/>
                  <a:pt x="17" y="678"/>
                  <a:pt x="0" y="745"/>
                </a:cubicBezTo>
                <a:cubicBezTo>
                  <a:pt x="2" y="774"/>
                  <a:pt x="2" y="803"/>
                  <a:pt x="8" y="832"/>
                </a:cubicBezTo>
                <a:cubicBezTo>
                  <a:pt x="17" y="877"/>
                  <a:pt x="80" y="912"/>
                  <a:pt x="110" y="934"/>
                </a:cubicBezTo>
                <a:cubicBezTo>
                  <a:pt x="181" y="987"/>
                  <a:pt x="275" y="1004"/>
                  <a:pt x="361" y="1012"/>
                </a:cubicBezTo>
                <a:cubicBezTo>
                  <a:pt x="536" y="1006"/>
                  <a:pt x="608" y="1034"/>
                  <a:pt x="729" y="941"/>
                </a:cubicBezTo>
                <a:cubicBezTo>
                  <a:pt x="746" y="907"/>
                  <a:pt x="761" y="892"/>
                  <a:pt x="792" y="871"/>
                </a:cubicBezTo>
                <a:cubicBezTo>
                  <a:pt x="795" y="858"/>
                  <a:pt x="809" y="796"/>
                  <a:pt x="816" y="792"/>
                </a:cubicBezTo>
                <a:cubicBezTo>
                  <a:pt x="831" y="781"/>
                  <a:pt x="863" y="761"/>
                  <a:pt x="863" y="761"/>
                </a:cubicBezTo>
                <a:cubicBezTo>
                  <a:pt x="889" y="722"/>
                  <a:pt x="915" y="703"/>
                  <a:pt x="957" y="683"/>
                </a:cubicBezTo>
                <a:cubicBezTo>
                  <a:pt x="981" y="657"/>
                  <a:pt x="1014" y="648"/>
                  <a:pt x="1035" y="620"/>
                </a:cubicBezTo>
                <a:cubicBezTo>
                  <a:pt x="1062" y="581"/>
                  <a:pt x="1066" y="571"/>
                  <a:pt x="1106" y="541"/>
                </a:cubicBezTo>
                <a:cubicBezTo>
                  <a:pt x="1117" y="495"/>
                  <a:pt x="1148" y="445"/>
                  <a:pt x="1177" y="408"/>
                </a:cubicBezTo>
                <a:cubicBezTo>
                  <a:pt x="1184" y="374"/>
                  <a:pt x="1200" y="352"/>
                  <a:pt x="1216" y="322"/>
                </a:cubicBezTo>
                <a:cubicBezTo>
                  <a:pt x="1238" y="231"/>
                  <a:pt x="1224" y="300"/>
                  <a:pt x="1224" y="110"/>
                </a:cubicBezTo>
                <a:lnTo>
                  <a:pt x="1247" y="63"/>
                </a:lnTo>
                <a:close/>
              </a:path>
            </a:pathLst>
          </a:custGeom>
          <a:noFill/>
          <a:ln w="19050">
            <a:solidFill>
              <a:srgbClr val="339933"/>
            </a:solidFill>
            <a:prstDash val="dash"/>
            <a:round/>
            <a:headEnd/>
            <a:tailEnd/>
          </a:ln>
        </p:spPr>
        <p:txBody>
          <a:bodyPr wrap="none" anchor="ctr"/>
          <a:lstStyle/>
          <a:p>
            <a:endParaRPr lang="en-US"/>
          </a:p>
        </p:txBody>
      </p:sp>
      <p:sp>
        <p:nvSpPr>
          <p:cNvPr id="35859" name="Freeform 38"/>
          <p:cNvSpPr>
            <a:spLocks/>
          </p:cNvSpPr>
          <p:nvPr/>
        </p:nvSpPr>
        <p:spPr bwMode="auto">
          <a:xfrm>
            <a:off x="4087003" y="3322573"/>
            <a:ext cx="1817687" cy="1136650"/>
          </a:xfrm>
          <a:custGeom>
            <a:avLst/>
            <a:gdLst>
              <a:gd name="T0" fmla="*/ 0 w 1145"/>
              <a:gd name="T1" fmla="*/ 2147483647 h 716"/>
              <a:gd name="T2" fmla="*/ 2147483647 w 1145"/>
              <a:gd name="T3" fmla="*/ 2147483647 h 716"/>
              <a:gd name="T4" fmla="*/ 2147483647 w 1145"/>
              <a:gd name="T5" fmla="*/ 2147483647 h 716"/>
              <a:gd name="T6" fmla="*/ 2147483647 w 1145"/>
              <a:gd name="T7" fmla="*/ 2147483647 h 716"/>
              <a:gd name="T8" fmla="*/ 2147483647 w 1145"/>
              <a:gd name="T9" fmla="*/ 2147483647 h 716"/>
              <a:gd name="T10" fmla="*/ 2147483647 w 1145"/>
              <a:gd name="T11" fmla="*/ 2147483647 h 716"/>
              <a:gd name="T12" fmla="*/ 2147483647 w 1145"/>
              <a:gd name="T13" fmla="*/ 2147483647 h 716"/>
              <a:gd name="T14" fmla="*/ 2147483647 w 1145"/>
              <a:gd name="T15" fmla="*/ 2147483647 h 716"/>
              <a:gd name="T16" fmla="*/ 2147483647 w 1145"/>
              <a:gd name="T17" fmla="*/ 2147483647 h 716"/>
              <a:gd name="T18" fmla="*/ 2147483647 w 1145"/>
              <a:gd name="T19" fmla="*/ 2147483647 h 716"/>
              <a:gd name="T20" fmla="*/ 2147483647 w 1145"/>
              <a:gd name="T21" fmla="*/ 2147483647 h 716"/>
              <a:gd name="T22" fmla="*/ 2147483647 w 1145"/>
              <a:gd name="T23" fmla="*/ 2147483647 h 716"/>
              <a:gd name="T24" fmla="*/ 2147483647 w 1145"/>
              <a:gd name="T25" fmla="*/ 2147483647 h 716"/>
              <a:gd name="T26" fmla="*/ 2147483647 w 1145"/>
              <a:gd name="T27" fmla="*/ 2147483647 h 716"/>
              <a:gd name="T28" fmla="*/ 2147483647 w 1145"/>
              <a:gd name="T29" fmla="*/ 2147483647 h 716"/>
              <a:gd name="T30" fmla="*/ 2147483647 w 1145"/>
              <a:gd name="T31" fmla="*/ 2147483647 h 716"/>
              <a:gd name="T32" fmla="*/ 2147483647 w 1145"/>
              <a:gd name="T33" fmla="*/ 2147483647 h 716"/>
              <a:gd name="T34" fmla="*/ 2147483647 w 1145"/>
              <a:gd name="T35" fmla="*/ 2147483647 h 716"/>
              <a:gd name="T36" fmla="*/ 2147483647 w 1145"/>
              <a:gd name="T37" fmla="*/ 2147483647 h 716"/>
              <a:gd name="T38" fmla="*/ 2147483647 w 1145"/>
              <a:gd name="T39" fmla="*/ 2147483647 h 716"/>
              <a:gd name="T40" fmla="*/ 2147483647 w 1145"/>
              <a:gd name="T41" fmla="*/ 2147483647 h 716"/>
              <a:gd name="T42" fmla="*/ 2147483647 w 1145"/>
              <a:gd name="T43" fmla="*/ 2147483647 h 716"/>
              <a:gd name="T44" fmla="*/ 2147483647 w 1145"/>
              <a:gd name="T45" fmla="*/ 2147483647 h 716"/>
              <a:gd name="T46" fmla="*/ 2147483647 w 1145"/>
              <a:gd name="T47" fmla="*/ 2147483647 h 716"/>
              <a:gd name="T48" fmla="*/ 0 w 1145"/>
              <a:gd name="T49" fmla="*/ 2147483647 h 7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45"/>
              <a:gd name="T76" fmla="*/ 0 h 716"/>
              <a:gd name="T77" fmla="*/ 1145 w 1145"/>
              <a:gd name="T78" fmla="*/ 716 h 7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45" h="716">
                <a:moveTo>
                  <a:pt x="0" y="629"/>
                </a:moveTo>
                <a:cubicBezTo>
                  <a:pt x="8" y="542"/>
                  <a:pt x="29" y="488"/>
                  <a:pt x="79" y="418"/>
                </a:cubicBezTo>
                <a:cubicBezTo>
                  <a:pt x="93" y="373"/>
                  <a:pt x="119" y="334"/>
                  <a:pt x="157" y="308"/>
                </a:cubicBezTo>
                <a:cubicBezTo>
                  <a:pt x="161" y="293"/>
                  <a:pt x="170" y="263"/>
                  <a:pt x="181" y="253"/>
                </a:cubicBezTo>
                <a:cubicBezTo>
                  <a:pt x="186" y="247"/>
                  <a:pt x="196" y="248"/>
                  <a:pt x="204" y="245"/>
                </a:cubicBezTo>
                <a:cubicBezTo>
                  <a:pt x="255" y="216"/>
                  <a:pt x="295" y="173"/>
                  <a:pt x="353" y="159"/>
                </a:cubicBezTo>
                <a:cubicBezTo>
                  <a:pt x="373" y="127"/>
                  <a:pt x="401" y="117"/>
                  <a:pt x="432" y="96"/>
                </a:cubicBezTo>
                <a:cubicBezTo>
                  <a:pt x="472" y="66"/>
                  <a:pt x="544" y="15"/>
                  <a:pt x="596" y="10"/>
                </a:cubicBezTo>
                <a:cubicBezTo>
                  <a:pt x="640" y="5"/>
                  <a:pt x="685" y="4"/>
                  <a:pt x="730" y="2"/>
                </a:cubicBezTo>
                <a:cubicBezTo>
                  <a:pt x="805" y="4"/>
                  <a:pt x="881" y="0"/>
                  <a:pt x="957" y="10"/>
                </a:cubicBezTo>
                <a:cubicBezTo>
                  <a:pt x="966" y="11"/>
                  <a:pt x="965" y="27"/>
                  <a:pt x="973" y="33"/>
                </a:cubicBezTo>
                <a:cubicBezTo>
                  <a:pt x="988" y="45"/>
                  <a:pt x="1010" y="46"/>
                  <a:pt x="1028" y="57"/>
                </a:cubicBezTo>
                <a:cubicBezTo>
                  <a:pt x="1062" y="77"/>
                  <a:pt x="1101" y="107"/>
                  <a:pt x="1130" y="135"/>
                </a:cubicBezTo>
                <a:cubicBezTo>
                  <a:pt x="1134" y="153"/>
                  <a:pt x="1145" y="170"/>
                  <a:pt x="1145" y="190"/>
                </a:cubicBezTo>
                <a:cubicBezTo>
                  <a:pt x="1145" y="239"/>
                  <a:pt x="1101" y="342"/>
                  <a:pt x="1075" y="386"/>
                </a:cubicBezTo>
                <a:cubicBezTo>
                  <a:pt x="1065" y="402"/>
                  <a:pt x="1060" y="426"/>
                  <a:pt x="1043" y="433"/>
                </a:cubicBezTo>
                <a:cubicBezTo>
                  <a:pt x="1027" y="438"/>
                  <a:pt x="1011" y="443"/>
                  <a:pt x="996" y="449"/>
                </a:cubicBezTo>
                <a:cubicBezTo>
                  <a:pt x="909" y="517"/>
                  <a:pt x="791" y="565"/>
                  <a:pt x="683" y="582"/>
                </a:cubicBezTo>
                <a:cubicBezTo>
                  <a:pt x="642" y="595"/>
                  <a:pt x="599" y="605"/>
                  <a:pt x="557" y="614"/>
                </a:cubicBezTo>
                <a:cubicBezTo>
                  <a:pt x="527" y="628"/>
                  <a:pt x="500" y="633"/>
                  <a:pt x="471" y="645"/>
                </a:cubicBezTo>
                <a:cubicBezTo>
                  <a:pt x="436" y="658"/>
                  <a:pt x="421" y="683"/>
                  <a:pt x="392" y="700"/>
                </a:cubicBezTo>
                <a:cubicBezTo>
                  <a:pt x="375" y="709"/>
                  <a:pt x="355" y="709"/>
                  <a:pt x="338" y="716"/>
                </a:cubicBezTo>
                <a:cubicBezTo>
                  <a:pt x="263" y="709"/>
                  <a:pt x="260" y="713"/>
                  <a:pt x="204" y="700"/>
                </a:cubicBezTo>
                <a:cubicBezTo>
                  <a:pt x="182" y="695"/>
                  <a:pt x="141" y="684"/>
                  <a:pt x="141" y="684"/>
                </a:cubicBezTo>
                <a:cubicBezTo>
                  <a:pt x="105" y="660"/>
                  <a:pt x="41" y="629"/>
                  <a:pt x="0" y="629"/>
                </a:cubicBezTo>
                <a:close/>
              </a:path>
            </a:pathLst>
          </a:custGeom>
          <a:noFill/>
          <a:ln w="19050">
            <a:solidFill>
              <a:srgbClr val="339933"/>
            </a:solidFill>
            <a:prstDash val="dash"/>
            <a:round/>
            <a:headEnd/>
            <a:tailEnd/>
          </a:ln>
        </p:spPr>
        <p:txBody>
          <a:bodyPr wrap="none" anchor="ctr"/>
          <a:lstStyle/>
          <a:p>
            <a:endParaRPr lang="en-US"/>
          </a:p>
        </p:txBody>
      </p:sp>
      <p:sp>
        <p:nvSpPr>
          <p:cNvPr id="35860" name="Line 39"/>
          <p:cNvSpPr>
            <a:spLocks noChangeShapeType="1"/>
          </p:cNvSpPr>
          <p:nvPr/>
        </p:nvSpPr>
        <p:spPr bwMode="auto">
          <a:xfrm>
            <a:off x="4212415" y="3063810"/>
            <a:ext cx="509588" cy="423863"/>
          </a:xfrm>
          <a:prstGeom prst="line">
            <a:avLst/>
          </a:prstGeom>
          <a:noFill/>
          <a:ln w="28575">
            <a:solidFill>
              <a:srgbClr val="FF0000"/>
            </a:solidFill>
            <a:prstDash val="sysDot"/>
            <a:round/>
            <a:headEnd type="triangle" w="med" len="med"/>
            <a:tailEnd type="triangle" w="med" len="med"/>
          </a:ln>
        </p:spPr>
        <p:txBody>
          <a:bodyPr wrap="none" anchor="ctr"/>
          <a:lstStyle/>
          <a:p>
            <a:endParaRPr lang="en-US"/>
          </a:p>
        </p:txBody>
      </p:sp>
      <p:sp>
        <p:nvSpPr>
          <p:cNvPr id="35861" name="Line 41"/>
          <p:cNvSpPr>
            <a:spLocks noChangeShapeType="1"/>
          </p:cNvSpPr>
          <p:nvPr/>
        </p:nvSpPr>
        <p:spPr bwMode="auto">
          <a:xfrm>
            <a:off x="837390" y="2778060"/>
            <a:ext cx="511175" cy="423863"/>
          </a:xfrm>
          <a:prstGeom prst="line">
            <a:avLst/>
          </a:prstGeom>
          <a:noFill/>
          <a:ln w="38100">
            <a:solidFill>
              <a:srgbClr val="FF0000"/>
            </a:solidFill>
            <a:prstDash val="sysDot"/>
            <a:round/>
            <a:headEnd/>
            <a:tailEnd/>
          </a:ln>
        </p:spPr>
        <p:txBody>
          <a:bodyPr wrap="none" anchor="ctr"/>
          <a:lstStyle/>
          <a:p>
            <a:endParaRPr lang="en-US"/>
          </a:p>
        </p:txBody>
      </p:sp>
      <p:sp>
        <p:nvSpPr>
          <p:cNvPr id="35862" name="Line 42"/>
          <p:cNvSpPr>
            <a:spLocks noChangeShapeType="1"/>
          </p:cNvSpPr>
          <p:nvPr/>
        </p:nvSpPr>
        <p:spPr bwMode="auto">
          <a:xfrm flipH="1">
            <a:off x="2274078" y="1923985"/>
            <a:ext cx="36512" cy="646113"/>
          </a:xfrm>
          <a:prstGeom prst="line">
            <a:avLst/>
          </a:prstGeom>
          <a:noFill/>
          <a:ln w="38100">
            <a:solidFill>
              <a:srgbClr val="FF0000"/>
            </a:solidFill>
            <a:prstDash val="sysDot"/>
            <a:round/>
            <a:headEnd/>
            <a:tailEnd/>
          </a:ln>
        </p:spPr>
        <p:txBody>
          <a:bodyPr wrap="none" anchor="ctr"/>
          <a:lstStyle/>
          <a:p>
            <a:endParaRPr lang="en-US"/>
          </a:p>
        </p:txBody>
      </p:sp>
      <p:sp>
        <p:nvSpPr>
          <p:cNvPr id="35863" name="Line 43"/>
          <p:cNvSpPr>
            <a:spLocks noChangeShapeType="1"/>
          </p:cNvSpPr>
          <p:nvPr/>
        </p:nvSpPr>
        <p:spPr bwMode="auto">
          <a:xfrm flipV="1">
            <a:off x="1513665" y="2782823"/>
            <a:ext cx="660400" cy="458787"/>
          </a:xfrm>
          <a:prstGeom prst="line">
            <a:avLst/>
          </a:prstGeom>
          <a:noFill/>
          <a:ln w="38100">
            <a:solidFill>
              <a:srgbClr val="FF0000"/>
            </a:solidFill>
            <a:prstDash val="sysDot"/>
            <a:round/>
            <a:headEnd/>
            <a:tailEnd/>
          </a:ln>
        </p:spPr>
        <p:txBody>
          <a:bodyPr wrap="none" anchor="ctr"/>
          <a:lstStyle/>
          <a:p>
            <a:endParaRPr lang="en-US"/>
          </a:p>
        </p:txBody>
      </p:sp>
      <p:sp>
        <p:nvSpPr>
          <p:cNvPr id="35864" name="Line 44"/>
          <p:cNvSpPr>
            <a:spLocks noChangeShapeType="1"/>
          </p:cNvSpPr>
          <p:nvPr/>
        </p:nvSpPr>
        <p:spPr bwMode="auto">
          <a:xfrm flipV="1">
            <a:off x="2472515" y="1836673"/>
            <a:ext cx="809625" cy="23812"/>
          </a:xfrm>
          <a:prstGeom prst="line">
            <a:avLst/>
          </a:prstGeom>
          <a:noFill/>
          <a:ln w="38100">
            <a:solidFill>
              <a:srgbClr val="FF0000"/>
            </a:solidFill>
            <a:prstDash val="sysDot"/>
            <a:round/>
            <a:headEnd/>
            <a:tailEnd/>
          </a:ln>
        </p:spPr>
        <p:txBody>
          <a:bodyPr wrap="none" anchor="ctr"/>
          <a:lstStyle/>
          <a:p>
            <a:endParaRPr lang="en-US"/>
          </a:p>
        </p:txBody>
      </p:sp>
      <p:sp>
        <p:nvSpPr>
          <p:cNvPr id="35865" name="Line 45"/>
          <p:cNvSpPr>
            <a:spLocks noChangeShapeType="1"/>
          </p:cNvSpPr>
          <p:nvPr/>
        </p:nvSpPr>
        <p:spPr bwMode="auto">
          <a:xfrm>
            <a:off x="2347103" y="2744723"/>
            <a:ext cx="623887" cy="423862"/>
          </a:xfrm>
          <a:prstGeom prst="line">
            <a:avLst/>
          </a:prstGeom>
          <a:noFill/>
          <a:ln w="38100">
            <a:solidFill>
              <a:srgbClr val="FF0000"/>
            </a:solidFill>
            <a:prstDash val="sysDot"/>
            <a:round/>
            <a:headEnd/>
            <a:tailEnd/>
          </a:ln>
        </p:spPr>
        <p:txBody>
          <a:bodyPr wrap="none" anchor="ctr"/>
          <a:lstStyle/>
          <a:p>
            <a:endParaRPr lang="en-US"/>
          </a:p>
        </p:txBody>
      </p:sp>
      <p:sp>
        <p:nvSpPr>
          <p:cNvPr id="35866" name="Line 46"/>
          <p:cNvSpPr>
            <a:spLocks noChangeShapeType="1"/>
          </p:cNvSpPr>
          <p:nvPr/>
        </p:nvSpPr>
        <p:spPr bwMode="auto">
          <a:xfrm>
            <a:off x="2372503" y="2644710"/>
            <a:ext cx="935037" cy="61913"/>
          </a:xfrm>
          <a:prstGeom prst="line">
            <a:avLst/>
          </a:prstGeom>
          <a:noFill/>
          <a:ln w="38100">
            <a:solidFill>
              <a:srgbClr val="FF0000"/>
            </a:solidFill>
            <a:prstDash val="sysDot"/>
            <a:round/>
            <a:headEnd/>
            <a:tailEnd/>
          </a:ln>
        </p:spPr>
        <p:txBody>
          <a:bodyPr wrap="none" anchor="ctr"/>
          <a:lstStyle/>
          <a:p>
            <a:endParaRPr lang="en-US"/>
          </a:p>
        </p:txBody>
      </p:sp>
      <p:sp>
        <p:nvSpPr>
          <p:cNvPr id="35867" name="Line 47"/>
          <p:cNvSpPr>
            <a:spLocks noChangeShapeType="1"/>
          </p:cNvSpPr>
          <p:nvPr/>
        </p:nvSpPr>
        <p:spPr bwMode="auto">
          <a:xfrm>
            <a:off x="3393265" y="1847785"/>
            <a:ext cx="523875" cy="461963"/>
          </a:xfrm>
          <a:prstGeom prst="line">
            <a:avLst/>
          </a:prstGeom>
          <a:noFill/>
          <a:ln w="38100">
            <a:solidFill>
              <a:srgbClr val="FF0000"/>
            </a:solidFill>
            <a:prstDash val="sysDot"/>
            <a:round/>
            <a:headEnd/>
            <a:tailEnd/>
          </a:ln>
        </p:spPr>
        <p:txBody>
          <a:bodyPr wrap="none" anchor="ctr"/>
          <a:lstStyle/>
          <a:p>
            <a:endParaRPr lang="en-US"/>
          </a:p>
        </p:txBody>
      </p:sp>
      <p:sp>
        <p:nvSpPr>
          <p:cNvPr id="35868" name="Line 48"/>
          <p:cNvSpPr>
            <a:spLocks noChangeShapeType="1"/>
          </p:cNvSpPr>
          <p:nvPr/>
        </p:nvSpPr>
        <p:spPr bwMode="auto">
          <a:xfrm flipV="1">
            <a:off x="3180540" y="2844735"/>
            <a:ext cx="112713" cy="247650"/>
          </a:xfrm>
          <a:prstGeom prst="line">
            <a:avLst/>
          </a:prstGeom>
          <a:noFill/>
          <a:ln w="38100">
            <a:solidFill>
              <a:srgbClr val="FF0000"/>
            </a:solidFill>
            <a:prstDash val="sysDot"/>
            <a:round/>
            <a:headEnd/>
            <a:tailEnd/>
          </a:ln>
        </p:spPr>
        <p:txBody>
          <a:bodyPr wrap="none" anchor="ctr"/>
          <a:lstStyle/>
          <a:p>
            <a:endParaRPr lang="en-US"/>
          </a:p>
        </p:txBody>
      </p:sp>
      <p:sp>
        <p:nvSpPr>
          <p:cNvPr id="35869" name="Line 49"/>
          <p:cNvSpPr>
            <a:spLocks noChangeShapeType="1"/>
          </p:cNvSpPr>
          <p:nvPr/>
        </p:nvSpPr>
        <p:spPr bwMode="auto">
          <a:xfrm flipV="1">
            <a:off x="3493278" y="2495485"/>
            <a:ext cx="436562" cy="173038"/>
          </a:xfrm>
          <a:prstGeom prst="line">
            <a:avLst/>
          </a:prstGeom>
          <a:noFill/>
          <a:ln w="38100">
            <a:solidFill>
              <a:srgbClr val="FF0000"/>
            </a:solidFill>
            <a:prstDash val="sysDot"/>
            <a:round/>
            <a:headEnd/>
            <a:tailEnd/>
          </a:ln>
        </p:spPr>
        <p:txBody>
          <a:bodyPr wrap="none" anchor="ctr"/>
          <a:lstStyle/>
          <a:p>
            <a:endParaRPr lang="en-US"/>
          </a:p>
        </p:txBody>
      </p:sp>
      <p:sp>
        <p:nvSpPr>
          <p:cNvPr id="35870" name="Line 50"/>
          <p:cNvSpPr>
            <a:spLocks noChangeShapeType="1"/>
          </p:cNvSpPr>
          <p:nvPr/>
        </p:nvSpPr>
        <p:spPr bwMode="auto">
          <a:xfrm>
            <a:off x="4450540" y="4225860"/>
            <a:ext cx="561975" cy="474663"/>
          </a:xfrm>
          <a:prstGeom prst="line">
            <a:avLst/>
          </a:prstGeom>
          <a:noFill/>
          <a:ln w="38100">
            <a:solidFill>
              <a:srgbClr val="FF0000"/>
            </a:solidFill>
            <a:prstDash val="sysDot"/>
            <a:round/>
            <a:headEnd/>
            <a:tailEnd/>
          </a:ln>
        </p:spPr>
        <p:txBody>
          <a:bodyPr wrap="none" anchor="ctr"/>
          <a:lstStyle/>
          <a:p>
            <a:endParaRPr lang="en-US"/>
          </a:p>
        </p:txBody>
      </p:sp>
      <p:sp>
        <p:nvSpPr>
          <p:cNvPr id="35871" name="Line 51"/>
          <p:cNvSpPr>
            <a:spLocks noChangeShapeType="1"/>
          </p:cNvSpPr>
          <p:nvPr/>
        </p:nvSpPr>
        <p:spPr bwMode="auto">
          <a:xfrm>
            <a:off x="4937903" y="3863910"/>
            <a:ext cx="212725" cy="784225"/>
          </a:xfrm>
          <a:prstGeom prst="line">
            <a:avLst/>
          </a:prstGeom>
          <a:noFill/>
          <a:ln w="38100">
            <a:solidFill>
              <a:srgbClr val="FF0000"/>
            </a:solidFill>
            <a:prstDash val="sysDot"/>
            <a:round/>
            <a:headEnd/>
            <a:tailEnd/>
          </a:ln>
        </p:spPr>
        <p:txBody>
          <a:bodyPr wrap="none" anchor="ctr"/>
          <a:lstStyle/>
          <a:p>
            <a:endParaRPr lang="en-US"/>
          </a:p>
        </p:txBody>
      </p:sp>
      <p:sp>
        <p:nvSpPr>
          <p:cNvPr id="35872" name="Line 52"/>
          <p:cNvSpPr>
            <a:spLocks noChangeShapeType="1"/>
          </p:cNvSpPr>
          <p:nvPr/>
        </p:nvSpPr>
        <p:spPr bwMode="auto">
          <a:xfrm>
            <a:off x="5609415" y="3889310"/>
            <a:ext cx="174625" cy="935038"/>
          </a:xfrm>
          <a:prstGeom prst="line">
            <a:avLst/>
          </a:prstGeom>
          <a:noFill/>
          <a:ln w="38100">
            <a:solidFill>
              <a:srgbClr val="FF0000"/>
            </a:solidFill>
            <a:prstDash val="sysDot"/>
            <a:round/>
            <a:headEnd/>
            <a:tailEnd/>
          </a:ln>
        </p:spPr>
        <p:txBody>
          <a:bodyPr wrap="none" anchor="ctr"/>
          <a:lstStyle/>
          <a:p>
            <a:endParaRPr lang="en-US"/>
          </a:p>
        </p:txBody>
      </p:sp>
      <p:sp>
        <p:nvSpPr>
          <p:cNvPr id="35873" name="Line 53"/>
          <p:cNvSpPr>
            <a:spLocks noChangeShapeType="1"/>
          </p:cNvSpPr>
          <p:nvPr/>
        </p:nvSpPr>
        <p:spPr bwMode="auto">
          <a:xfrm flipV="1">
            <a:off x="4488640" y="3876610"/>
            <a:ext cx="361950" cy="174625"/>
          </a:xfrm>
          <a:prstGeom prst="line">
            <a:avLst/>
          </a:prstGeom>
          <a:noFill/>
          <a:ln w="38100">
            <a:solidFill>
              <a:srgbClr val="FF0000"/>
            </a:solidFill>
            <a:prstDash val="sysDot"/>
            <a:round/>
            <a:headEnd/>
            <a:tailEnd/>
          </a:ln>
        </p:spPr>
        <p:txBody>
          <a:bodyPr wrap="none" anchor="ctr"/>
          <a:lstStyle/>
          <a:p>
            <a:endParaRPr lang="en-US"/>
          </a:p>
        </p:txBody>
      </p:sp>
      <p:sp>
        <p:nvSpPr>
          <p:cNvPr id="35874" name="Line 54"/>
          <p:cNvSpPr>
            <a:spLocks noChangeShapeType="1"/>
          </p:cNvSpPr>
          <p:nvPr/>
        </p:nvSpPr>
        <p:spPr bwMode="auto">
          <a:xfrm>
            <a:off x="5010928" y="3778185"/>
            <a:ext cx="449262" cy="25400"/>
          </a:xfrm>
          <a:prstGeom prst="line">
            <a:avLst/>
          </a:prstGeom>
          <a:noFill/>
          <a:ln w="38100">
            <a:solidFill>
              <a:srgbClr val="FF0000"/>
            </a:solidFill>
            <a:prstDash val="sysDot"/>
            <a:round/>
            <a:headEnd/>
            <a:tailEnd/>
          </a:ln>
        </p:spPr>
        <p:txBody>
          <a:bodyPr wrap="none" anchor="ctr"/>
          <a:lstStyle/>
          <a:p>
            <a:endParaRPr lang="en-US"/>
          </a:p>
        </p:txBody>
      </p:sp>
      <p:sp>
        <p:nvSpPr>
          <p:cNvPr id="35875" name="Line 55"/>
          <p:cNvSpPr>
            <a:spLocks noChangeShapeType="1"/>
          </p:cNvSpPr>
          <p:nvPr/>
        </p:nvSpPr>
        <p:spPr bwMode="auto">
          <a:xfrm>
            <a:off x="5223653" y="4848160"/>
            <a:ext cx="436562" cy="150813"/>
          </a:xfrm>
          <a:prstGeom prst="line">
            <a:avLst/>
          </a:prstGeom>
          <a:noFill/>
          <a:ln w="38100">
            <a:solidFill>
              <a:srgbClr val="FF0000"/>
            </a:solidFill>
            <a:prstDash val="sysDot"/>
            <a:round/>
            <a:headEnd/>
            <a:tailEnd/>
          </a:ln>
        </p:spPr>
        <p:txBody>
          <a:bodyPr wrap="none" anchor="ctr"/>
          <a:lstStyle/>
          <a:p>
            <a:endParaRPr lang="en-US"/>
          </a:p>
        </p:txBody>
      </p:sp>
      <p:sp>
        <p:nvSpPr>
          <p:cNvPr id="35876" name="Line 56"/>
          <p:cNvSpPr>
            <a:spLocks noChangeShapeType="1"/>
          </p:cNvSpPr>
          <p:nvPr/>
        </p:nvSpPr>
        <p:spPr bwMode="auto">
          <a:xfrm>
            <a:off x="5871353" y="5060885"/>
            <a:ext cx="187325" cy="423863"/>
          </a:xfrm>
          <a:prstGeom prst="line">
            <a:avLst/>
          </a:prstGeom>
          <a:noFill/>
          <a:ln w="38100">
            <a:solidFill>
              <a:srgbClr val="FF0000"/>
            </a:solidFill>
            <a:prstDash val="sysDot"/>
            <a:round/>
            <a:headEnd/>
            <a:tailEnd/>
          </a:ln>
        </p:spPr>
        <p:txBody>
          <a:bodyPr wrap="none" anchor="ctr"/>
          <a:lstStyle/>
          <a:p>
            <a:endParaRPr lang="en-US"/>
          </a:p>
        </p:txBody>
      </p:sp>
      <p:sp>
        <p:nvSpPr>
          <p:cNvPr id="35877" name="Freeform 57"/>
          <p:cNvSpPr>
            <a:spLocks/>
          </p:cNvSpPr>
          <p:nvPr/>
        </p:nvSpPr>
        <p:spPr bwMode="auto">
          <a:xfrm>
            <a:off x="475440" y="1433448"/>
            <a:ext cx="2246313" cy="2489200"/>
          </a:xfrm>
          <a:custGeom>
            <a:avLst/>
            <a:gdLst>
              <a:gd name="T0" fmla="*/ 2147483647 w 1415"/>
              <a:gd name="T1" fmla="*/ 2147483647 h 1568"/>
              <a:gd name="T2" fmla="*/ 2147483647 w 1415"/>
              <a:gd name="T3" fmla="*/ 2147483647 h 1568"/>
              <a:gd name="T4" fmla="*/ 2147483647 w 1415"/>
              <a:gd name="T5" fmla="*/ 2147483647 h 1568"/>
              <a:gd name="T6" fmla="*/ 2147483647 w 1415"/>
              <a:gd name="T7" fmla="*/ 2147483647 h 1568"/>
              <a:gd name="T8" fmla="*/ 2147483647 w 1415"/>
              <a:gd name="T9" fmla="*/ 2147483647 h 1568"/>
              <a:gd name="T10" fmla="*/ 2147483647 w 1415"/>
              <a:gd name="T11" fmla="*/ 2147483647 h 1568"/>
              <a:gd name="T12" fmla="*/ 2147483647 w 1415"/>
              <a:gd name="T13" fmla="*/ 2147483647 h 1568"/>
              <a:gd name="T14" fmla="*/ 2147483647 w 1415"/>
              <a:gd name="T15" fmla="*/ 2147483647 h 1568"/>
              <a:gd name="T16" fmla="*/ 2147483647 w 1415"/>
              <a:gd name="T17" fmla="*/ 2147483647 h 1568"/>
              <a:gd name="T18" fmla="*/ 2147483647 w 1415"/>
              <a:gd name="T19" fmla="*/ 2147483647 h 1568"/>
              <a:gd name="T20" fmla="*/ 2147483647 w 1415"/>
              <a:gd name="T21" fmla="*/ 2147483647 h 1568"/>
              <a:gd name="T22" fmla="*/ 2147483647 w 1415"/>
              <a:gd name="T23" fmla="*/ 2147483647 h 1568"/>
              <a:gd name="T24" fmla="*/ 2147483647 w 1415"/>
              <a:gd name="T25" fmla="*/ 2147483647 h 1568"/>
              <a:gd name="T26" fmla="*/ 2147483647 w 1415"/>
              <a:gd name="T27" fmla="*/ 2147483647 h 1568"/>
              <a:gd name="T28" fmla="*/ 2147483647 w 1415"/>
              <a:gd name="T29" fmla="*/ 2147483647 h 1568"/>
              <a:gd name="T30" fmla="*/ 2147483647 w 1415"/>
              <a:gd name="T31" fmla="*/ 2147483647 h 1568"/>
              <a:gd name="T32" fmla="*/ 2147483647 w 1415"/>
              <a:gd name="T33" fmla="*/ 0 h 1568"/>
              <a:gd name="T34" fmla="*/ 2147483647 w 1415"/>
              <a:gd name="T35" fmla="*/ 2147483647 h 1568"/>
              <a:gd name="T36" fmla="*/ 2147483647 w 1415"/>
              <a:gd name="T37" fmla="*/ 2147483647 h 1568"/>
              <a:gd name="T38" fmla="*/ 2147483647 w 1415"/>
              <a:gd name="T39" fmla="*/ 2147483647 h 1568"/>
              <a:gd name="T40" fmla="*/ 2147483647 w 1415"/>
              <a:gd name="T41" fmla="*/ 2147483647 h 1568"/>
              <a:gd name="T42" fmla="*/ 2147483647 w 1415"/>
              <a:gd name="T43" fmla="*/ 2147483647 h 1568"/>
              <a:gd name="T44" fmla="*/ 2147483647 w 1415"/>
              <a:gd name="T45" fmla="*/ 2147483647 h 1568"/>
              <a:gd name="T46" fmla="*/ 2147483647 w 1415"/>
              <a:gd name="T47" fmla="*/ 2147483647 h 1568"/>
              <a:gd name="T48" fmla="*/ 2147483647 w 1415"/>
              <a:gd name="T49" fmla="*/ 2147483647 h 1568"/>
              <a:gd name="T50" fmla="*/ 2147483647 w 1415"/>
              <a:gd name="T51" fmla="*/ 2147483647 h 15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5"/>
              <a:gd name="T79" fmla="*/ 0 h 1568"/>
              <a:gd name="T80" fmla="*/ 1415 w 1415"/>
              <a:gd name="T81" fmla="*/ 1568 h 156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5" h="1568">
                <a:moveTo>
                  <a:pt x="56" y="361"/>
                </a:moveTo>
                <a:cubicBezTo>
                  <a:pt x="52" y="480"/>
                  <a:pt x="63" y="616"/>
                  <a:pt x="32" y="737"/>
                </a:cubicBezTo>
                <a:cubicBezTo>
                  <a:pt x="21" y="845"/>
                  <a:pt x="0" y="978"/>
                  <a:pt x="63" y="1074"/>
                </a:cubicBezTo>
                <a:cubicBezTo>
                  <a:pt x="86" y="1169"/>
                  <a:pt x="157" y="1244"/>
                  <a:pt x="220" y="1317"/>
                </a:cubicBezTo>
                <a:cubicBezTo>
                  <a:pt x="337" y="1451"/>
                  <a:pt x="460" y="1516"/>
                  <a:pt x="628" y="1568"/>
                </a:cubicBezTo>
                <a:cubicBezTo>
                  <a:pt x="690" y="1565"/>
                  <a:pt x="753" y="1565"/>
                  <a:pt x="816" y="1561"/>
                </a:cubicBezTo>
                <a:cubicBezTo>
                  <a:pt x="868" y="1557"/>
                  <a:pt x="927" y="1484"/>
                  <a:pt x="981" y="1466"/>
                </a:cubicBezTo>
                <a:cubicBezTo>
                  <a:pt x="1025" y="1422"/>
                  <a:pt x="1065" y="1379"/>
                  <a:pt x="1114" y="1341"/>
                </a:cubicBezTo>
                <a:cubicBezTo>
                  <a:pt x="1150" y="1269"/>
                  <a:pt x="1207" y="1210"/>
                  <a:pt x="1240" y="1137"/>
                </a:cubicBezTo>
                <a:cubicBezTo>
                  <a:pt x="1268" y="1072"/>
                  <a:pt x="1260" y="997"/>
                  <a:pt x="1287" y="933"/>
                </a:cubicBezTo>
                <a:cubicBezTo>
                  <a:pt x="1302" y="894"/>
                  <a:pt x="1303" y="853"/>
                  <a:pt x="1318" y="815"/>
                </a:cubicBezTo>
                <a:cubicBezTo>
                  <a:pt x="1326" y="793"/>
                  <a:pt x="1342" y="775"/>
                  <a:pt x="1350" y="753"/>
                </a:cubicBezTo>
                <a:cubicBezTo>
                  <a:pt x="1369" y="693"/>
                  <a:pt x="1381" y="632"/>
                  <a:pt x="1397" y="572"/>
                </a:cubicBezTo>
                <a:cubicBezTo>
                  <a:pt x="1394" y="476"/>
                  <a:pt x="1415" y="306"/>
                  <a:pt x="1350" y="204"/>
                </a:cubicBezTo>
                <a:cubicBezTo>
                  <a:pt x="1309" y="140"/>
                  <a:pt x="1323" y="187"/>
                  <a:pt x="1287" y="117"/>
                </a:cubicBezTo>
                <a:cubicBezTo>
                  <a:pt x="1282" y="107"/>
                  <a:pt x="1264" y="71"/>
                  <a:pt x="1256" y="62"/>
                </a:cubicBezTo>
                <a:cubicBezTo>
                  <a:pt x="1236" y="40"/>
                  <a:pt x="1193" y="0"/>
                  <a:pt x="1193" y="0"/>
                </a:cubicBezTo>
                <a:cubicBezTo>
                  <a:pt x="1104" y="5"/>
                  <a:pt x="1011" y="6"/>
                  <a:pt x="926" y="31"/>
                </a:cubicBezTo>
                <a:cubicBezTo>
                  <a:pt x="909" y="35"/>
                  <a:pt x="896" y="50"/>
                  <a:pt x="879" y="55"/>
                </a:cubicBezTo>
                <a:cubicBezTo>
                  <a:pt x="845" y="63"/>
                  <a:pt x="777" y="70"/>
                  <a:pt x="777" y="70"/>
                </a:cubicBezTo>
                <a:cubicBezTo>
                  <a:pt x="693" y="99"/>
                  <a:pt x="604" y="123"/>
                  <a:pt x="518" y="141"/>
                </a:cubicBezTo>
                <a:cubicBezTo>
                  <a:pt x="446" y="170"/>
                  <a:pt x="351" y="194"/>
                  <a:pt x="275" y="211"/>
                </a:cubicBezTo>
                <a:cubicBezTo>
                  <a:pt x="249" y="228"/>
                  <a:pt x="224" y="229"/>
                  <a:pt x="197" y="243"/>
                </a:cubicBezTo>
                <a:cubicBezTo>
                  <a:pt x="143" y="270"/>
                  <a:pt x="201" y="250"/>
                  <a:pt x="150" y="266"/>
                </a:cubicBezTo>
                <a:cubicBezTo>
                  <a:pt x="123" y="283"/>
                  <a:pt x="116" y="303"/>
                  <a:pt x="87" y="313"/>
                </a:cubicBezTo>
                <a:cubicBezTo>
                  <a:pt x="69" y="365"/>
                  <a:pt x="87" y="361"/>
                  <a:pt x="56" y="361"/>
                </a:cubicBezTo>
                <a:close/>
              </a:path>
            </a:pathLst>
          </a:custGeom>
          <a:noFill/>
          <a:ln w="19050" cap="rnd">
            <a:solidFill>
              <a:schemeClr val="accent2"/>
            </a:solidFill>
            <a:prstDash val="sysDot"/>
            <a:round/>
            <a:headEnd/>
            <a:tailEnd/>
          </a:ln>
        </p:spPr>
        <p:txBody>
          <a:bodyPr wrap="none" anchor="ctr"/>
          <a:lstStyle/>
          <a:p>
            <a:endParaRPr lang="en-US"/>
          </a:p>
        </p:txBody>
      </p:sp>
      <p:sp>
        <p:nvSpPr>
          <p:cNvPr id="16422" name="Text Box 58"/>
          <p:cNvSpPr txBox="1">
            <a:spLocks noChangeArrowheads="1"/>
          </p:cNvSpPr>
          <p:nvPr/>
        </p:nvSpPr>
        <p:spPr bwMode="auto">
          <a:xfrm>
            <a:off x="745315" y="3970273"/>
            <a:ext cx="1481496" cy="400110"/>
          </a:xfrm>
          <a:prstGeom prst="rect">
            <a:avLst/>
          </a:prstGeom>
          <a:noFill/>
          <a:ln w="9525">
            <a:noFill/>
            <a:miter lim="800000"/>
            <a:headEnd/>
            <a:tailEnd/>
          </a:ln>
        </p:spPr>
        <p:txBody>
          <a:bodyPr wrap="none">
            <a:spAutoFit/>
          </a:bodyPr>
          <a:lstStyle/>
          <a:p>
            <a:pPr>
              <a:defRPr/>
            </a:pPr>
            <a:r>
              <a:rPr lang="en-US" sz="2000" dirty="0">
                <a:solidFill>
                  <a:schemeClr val="accent1">
                    <a:lumMod val="75000"/>
                  </a:schemeClr>
                </a:solidFill>
                <a:latin typeface="Arial" pitchFamily="34" charset="0"/>
                <a:cs typeface="Arial" pitchFamily="34" charset="0"/>
              </a:rPr>
              <a:t>Data fusion</a:t>
            </a:r>
          </a:p>
        </p:txBody>
      </p:sp>
      <p:sp>
        <p:nvSpPr>
          <p:cNvPr id="16423" name="Text Box 59"/>
          <p:cNvSpPr txBox="1">
            <a:spLocks noChangeArrowheads="1"/>
          </p:cNvSpPr>
          <p:nvPr/>
        </p:nvSpPr>
        <p:spPr bwMode="auto">
          <a:xfrm>
            <a:off x="4891865" y="2400235"/>
            <a:ext cx="3363421" cy="400110"/>
          </a:xfrm>
          <a:prstGeom prst="rect">
            <a:avLst/>
          </a:prstGeom>
          <a:noFill/>
          <a:ln w="9525">
            <a:noFill/>
            <a:miter lim="800000"/>
            <a:headEnd/>
            <a:tailEnd/>
          </a:ln>
        </p:spPr>
        <p:txBody>
          <a:bodyPr wrap="none">
            <a:spAutoFit/>
          </a:bodyPr>
          <a:lstStyle/>
          <a:p>
            <a:pPr>
              <a:defRPr/>
            </a:pPr>
            <a:r>
              <a:rPr lang="en-US" sz="2000" dirty="0">
                <a:solidFill>
                  <a:schemeClr val="accent1">
                    <a:lumMod val="75000"/>
                  </a:schemeClr>
                </a:solidFill>
                <a:latin typeface="Arial" pitchFamily="34" charset="0"/>
                <a:cs typeface="Arial" pitchFamily="34" charset="0"/>
              </a:rPr>
              <a:t>Cooperative communication</a:t>
            </a:r>
          </a:p>
        </p:txBody>
      </p:sp>
      <p:sp>
        <p:nvSpPr>
          <p:cNvPr id="35880" name="Text Box 60"/>
          <p:cNvSpPr txBox="1">
            <a:spLocks noChangeArrowheads="1"/>
          </p:cNvSpPr>
          <p:nvPr/>
        </p:nvSpPr>
        <p:spPr bwMode="auto">
          <a:xfrm>
            <a:off x="3634565" y="5052948"/>
            <a:ext cx="1069524" cy="400110"/>
          </a:xfrm>
          <a:prstGeom prst="rect">
            <a:avLst/>
          </a:prstGeom>
          <a:noFill/>
          <a:ln w="9525">
            <a:noFill/>
            <a:miter lim="800000"/>
            <a:headEnd/>
            <a:tailEnd/>
          </a:ln>
        </p:spPr>
        <p:txBody>
          <a:bodyPr wrap="none">
            <a:spAutoFit/>
          </a:bodyPr>
          <a:lstStyle/>
          <a:p>
            <a:r>
              <a:rPr lang="en-US" sz="2000">
                <a:solidFill>
                  <a:srgbClr val="FF0000"/>
                </a:solidFill>
              </a:rPr>
              <a:t>Routing</a:t>
            </a:r>
          </a:p>
        </p:txBody>
      </p:sp>
      <p:sp>
        <p:nvSpPr>
          <p:cNvPr id="35881" name="Line 61"/>
          <p:cNvSpPr>
            <a:spLocks noChangeShapeType="1"/>
          </p:cNvSpPr>
          <p:nvPr/>
        </p:nvSpPr>
        <p:spPr bwMode="auto">
          <a:xfrm>
            <a:off x="891365" y="2706623"/>
            <a:ext cx="1258888" cy="1587"/>
          </a:xfrm>
          <a:prstGeom prst="line">
            <a:avLst/>
          </a:prstGeom>
          <a:noFill/>
          <a:ln w="38100">
            <a:solidFill>
              <a:srgbClr val="FF0000"/>
            </a:solidFill>
            <a:prstDash val="sysDot"/>
            <a:round/>
            <a:headEnd/>
            <a:tailEnd/>
          </a:ln>
        </p:spPr>
        <p:txBody>
          <a:bodyPr wrap="none" anchor="ctr"/>
          <a:lstStyle/>
          <a:p>
            <a:endParaRPr lang="en-US"/>
          </a:p>
        </p:txBody>
      </p:sp>
      <p:sp>
        <p:nvSpPr>
          <p:cNvPr id="35882" name="Text Box 62"/>
          <p:cNvSpPr txBox="1">
            <a:spLocks noChangeArrowheads="1"/>
          </p:cNvSpPr>
          <p:nvPr/>
        </p:nvSpPr>
        <p:spPr bwMode="auto">
          <a:xfrm>
            <a:off x="455613" y="5769059"/>
            <a:ext cx="7635764" cy="646331"/>
          </a:xfrm>
          <a:prstGeom prst="rect">
            <a:avLst/>
          </a:prstGeom>
          <a:noFill/>
          <a:ln w="9525">
            <a:noFill/>
            <a:miter lim="800000"/>
            <a:headEnd/>
            <a:tailEnd/>
          </a:ln>
        </p:spPr>
        <p:txBody>
          <a:bodyPr wrap="square">
            <a:spAutoFit/>
          </a:bodyPr>
          <a:lstStyle/>
          <a:p>
            <a:r>
              <a:rPr lang="en-US"/>
              <a:t>Basic goal: detection/identification of point or distributed sources subject to distortion constraints, and timely notification of end user</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0" y="914400"/>
            <a:ext cx="9144000" cy="409575"/>
          </a:xfrm>
          <a:prstGeom prst="rect">
            <a:avLst/>
          </a:prstGeom>
          <a:noFill/>
          <a:ln w="9525">
            <a:noFill/>
            <a:miter lim="800000"/>
            <a:headEnd/>
            <a:tailEnd/>
          </a:ln>
        </p:spPr>
        <p:txBody>
          <a:bodyPr anchor="ctr"/>
          <a:lstStyle/>
          <a:p>
            <a:pPr algn="ctr">
              <a:defRPr/>
            </a:pPr>
            <a:r>
              <a:rPr lang="en-US" sz="3600" b="1" dirty="0">
                <a:solidFill>
                  <a:schemeClr val="accent1">
                    <a:lumMod val="75000"/>
                  </a:schemeClr>
                </a:solidFill>
                <a:latin typeface="Continuum Medium" pitchFamily="2" charset="0"/>
                <a:cs typeface="Arial" pitchFamily="34" charset="0"/>
              </a:rPr>
              <a:t>Context</a:t>
            </a:r>
          </a:p>
        </p:txBody>
      </p:sp>
      <p:sp>
        <p:nvSpPr>
          <p:cNvPr id="36867" name="Oval 3"/>
          <p:cNvSpPr>
            <a:spLocks noChangeAspect="1" noChangeArrowheads="1"/>
          </p:cNvSpPr>
          <p:nvPr/>
        </p:nvSpPr>
        <p:spPr bwMode="auto">
          <a:xfrm>
            <a:off x="6226175" y="4084722"/>
            <a:ext cx="180975" cy="180975"/>
          </a:xfrm>
          <a:prstGeom prst="ellipse">
            <a:avLst/>
          </a:prstGeom>
          <a:solidFill>
            <a:srgbClr val="FF0000"/>
          </a:solidFill>
          <a:ln w="9525">
            <a:round/>
            <a:headEnd/>
            <a:tailEnd/>
          </a:ln>
          <a:scene3d>
            <a:camera prst="legacyPerspectiveBottomLeft"/>
            <a:lightRig rig="legacyFlat1" dir="t"/>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
        <p:nvSpPr>
          <p:cNvPr id="36868" name="Oval 4"/>
          <p:cNvSpPr>
            <a:spLocks noChangeAspect="1" noChangeArrowheads="1"/>
          </p:cNvSpPr>
          <p:nvPr/>
        </p:nvSpPr>
        <p:spPr bwMode="auto">
          <a:xfrm>
            <a:off x="5281613" y="4176797"/>
            <a:ext cx="180975" cy="180975"/>
          </a:xfrm>
          <a:prstGeom prst="ellipse">
            <a:avLst/>
          </a:prstGeom>
          <a:solidFill>
            <a:srgbClr val="FF0000"/>
          </a:solidFill>
          <a:ln w="9525">
            <a:round/>
            <a:headEnd/>
            <a:tailEnd/>
          </a:ln>
          <a:scene3d>
            <a:camera prst="legacyPerspectiveBottomLeft"/>
            <a:lightRig rig="legacyFlat1" dir="t"/>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
        <p:nvSpPr>
          <p:cNvPr id="36869" name="Oval 5"/>
          <p:cNvSpPr>
            <a:spLocks noChangeAspect="1" noChangeArrowheads="1"/>
          </p:cNvSpPr>
          <p:nvPr/>
        </p:nvSpPr>
        <p:spPr bwMode="auto">
          <a:xfrm>
            <a:off x="5214938" y="4992772"/>
            <a:ext cx="180975" cy="180975"/>
          </a:xfrm>
          <a:prstGeom prst="ellipse">
            <a:avLst/>
          </a:prstGeom>
          <a:solidFill>
            <a:srgbClr val="FF0000"/>
          </a:solidFill>
          <a:ln w="9525">
            <a:round/>
            <a:headEnd/>
            <a:tailEnd/>
          </a:ln>
          <a:scene3d>
            <a:camera prst="legacyPerspectiveBottomLeft"/>
            <a:lightRig rig="legacyFlat1" dir="t"/>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
        <p:nvSpPr>
          <p:cNvPr id="36870" name="Oval 6"/>
          <p:cNvSpPr>
            <a:spLocks noChangeAspect="1" noChangeArrowheads="1"/>
          </p:cNvSpPr>
          <p:nvPr/>
        </p:nvSpPr>
        <p:spPr bwMode="auto">
          <a:xfrm>
            <a:off x="6927850" y="4713372"/>
            <a:ext cx="180975" cy="180975"/>
          </a:xfrm>
          <a:prstGeom prst="ellipse">
            <a:avLst/>
          </a:prstGeom>
          <a:solidFill>
            <a:srgbClr val="FF0000"/>
          </a:solidFill>
          <a:ln w="9525">
            <a:round/>
            <a:headEnd/>
            <a:tailEnd/>
          </a:ln>
          <a:scene3d>
            <a:camera prst="legacyPerspectiveBottomLeft"/>
            <a:lightRig rig="legacyFlat1" dir="t"/>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
        <p:nvSpPr>
          <p:cNvPr id="36871" name="Oval 7"/>
          <p:cNvSpPr>
            <a:spLocks noChangeAspect="1" noChangeArrowheads="1"/>
          </p:cNvSpPr>
          <p:nvPr/>
        </p:nvSpPr>
        <p:spPr bwMode="auto">
          <a:xfrm>
            <a:off x="4375150" y="5589672"/>
            <a:ext cx="180975" cy="180975"/>
          </a:xfrm>
          <a:prstGeom prst="ellipse">
            <a:avLst/>
          </a:prstGeom>
          <a:solidFill>
            <a:srgbClr val="FF0000"/>
          </a:solidFill>
          <a:ln w="9525">
            <a:round/>
            <a:headEnd/>
            <a:tailEnd/>
          </a:ln>
          <a:scene3d>
            <a:camera prst="legacyPerspectiveBottomLeft"/>
            <a:lightRig rig="legacyFlat1" dir="t"/>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
        <p:nvSpPr>
          <p:cNvPr id="36872" name="Oval 8"/>
          <p:cNvSpPr>
            <a:spLocks noChangeAspect="1" noChangeArrowheads="1"/>
          </p:cNvSpPr>
          <p:nvPr/>
        </p:nvSpPr>
        <p:spPr bwMode="auto">
          <a:xfrm>
            <a:off x="7896225" y="5505534"/>
            <a:ext cx="180975" cy="180975"/>
          </a:xfrm>
          <a:prstGeom prst="ellipse">
            <a:avLst/>
          </a:prstGeom>
          <a:solidFill>
            <a:srgbClr val="6600CC"/>
          </a:solidFill>
          <a:ln w="9525">
            <a:round/>
            <a:headEnd/>
            <a:tailEnd/>
          </a:ln>
          <a:scene3d>
            <a:camera prst="legacyPerspectiveBottomLeft"/>
            <a:lightRig rig="legacyFlat1" dir="t"/>
          </a:scene3d>
          <a:sp3d extrusionH="430200" prstMaterial="legacyMatte">
            <a:bevelT w="13500" h="13500" prst="angle"/>
            <a:bevelB w="13500" h="13500" prst="angle"/>
            <a:extrusionClr>
              <a:srgbClr val="6600CC"/>
            </a:extrusionClr>
          </a:sp3d>
        </p:spPr>
        <p:txBody>
          <a:bodyPr wrap="none" anchor="ctr">
            <a:flatTx/>
          </a:bodyPr>
          <a:lstStyle/>
          <a:p>
            <a:endParaRPr lang="en-US"/>
          </a:p>
        </p:txBody>
      </p:sp>
      <p:sp>
        <p:nvSpPr>
          <p:cNvPr id="36873" name="Oval 9"/>
          <p:cNvSpPr>
            <a:spLocks noChangeAspect="1" noChangeArrowheads="1"/>
          </p:cNvSpPr>
          <p:nvPr/>
        </p:nvSpPr>
        <p:spPr bwMode="auto">
          <a:xfrm>
            <a:off x="3727450" y="5059447"/>
            <a:ext cx="180975" cy="180975"/>
          </a:xfrm>
          <a:prstGeom prst="ellipse">
            <a:avLst/>
          </a:prstGeom>
          <a:solidFill>
            <a:srgbClr val="FF0000"/>
          </a:solidFill>
          <a:ln w="9525">
            <a:round/>
            <a:headEnd/>
            <a:tailEnd/>
          </a:ln>
          <a:scene3d>
            <a:camera prst="legacyPerspectiveBottomLeft"/>
            <a:lightRig rig="legacyFlat1" dir="t"/>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
        <p:nvSpPr>
          <p:cNvPr id="36874" name="Line 10"/>
          <p:cNvSpPr>
            <a:spLocks noChangeShapeType="1"/>
          </p:cNvSpPr>
          <p:nvPr/>
        </p:nvSpPr>
        <p:spPr bwMode="auto">
          <a:xfrm>
            <a:off x="6978650" y="4867359"/>
            <a:ext cx="1001713" cy="766763"/>
          </a:xfrm>
          <a:prstGeom prst="line">
            <a:avLst/>
          </a:prstGeom>
          <a:noFill/>
          <a:ln w="28575">
            <a:solidFill>
              <a:srgbClr val="FF0000"/>
            </a:solidFill>
            <a:prstDash val="dash"/>
            <a:round/>
            <a:headEnd/>
            <a:tailEnd/>
          </a:ln>
        </p:spPr>
        <p:txBody>
          <a:bodyPr wrap="none" anchor="ctr"/>
          <a:lstStyle/>
          <a:p>
            <a:endParaRPr lang="en-US"/>
          </a:p>
        </p:txBody>
      </p:sp>
      <p:sp>
        <p:nvSpPr>
          <p:cNvPr id="36875" name="Line 11"/>
          <p:cNvSpPr>
            <a:spLocks noChangeShapeType="1"/>
          </p:cNvSpPr>
          <p:nvPr/>
        </p:nvSpPr>
        <p:spPr bwMode="auto">
          <a:xfrm flipH="1">
            <a:off x="5283200" y="4286334"/>
            <a:ext cx="49213" cy="779463"/>
          </a:xfrm>
          <a:prstGeom prst="line">
            <a:avLst/>
          </a:prstGeom>
          <a:noFill/>
          <a:ln w="28575">
            <a:solidFill>
              <a:srgbClr val="FF0000"/>
            </a:solidFill>
            <a:prstDash val="dash"/>
            <a:round/>
            <a:headEnd/>
            <a:tailEnd/>
          </a:ln>
        </p:spPr>
        <p:txBody>
          <a:bodyPr wrap="none" anchor="ctr"/>
          <a:lstStyle/>
          <a:p>
            <a:endParaRPr lang="en-US"/>
          </a:p>
        </p:txBody>
      </p:sp>
      <p:sp>
        <p:nvSpPr>
          <p:cNvPr id="36876" name="Line 12"/>
          <p:cNvSpPr>
            <a:spLocks noChangeShapeType="1"/>
          </p:cNvSpPr>
          <p:nvPr/>
        </p:nvSpPr>
        <p:spPr bwMode="auto">
          <a:xfrm flipV="1">
            <a:off x="4579938" y="5251534"/>
            <a:ext cx="679450" cy="433388"/>
          </a:xfrm>
          <a:prstGeom prst="line">
            <a:avLst/>
          </a:prstGeom>
          <a:noFill/>
          <a:ln w="28575">
            <a:solidFill>
              <a:srgbClr val="FF0000"/>
            </a:solidFill>
            <a:prstDash val="dash"/>
            <a:round/>
            <a:headEnd/>
            <a:tailEnd/>
          </a:ln>
        </p:spPr>
        <p:txBody>
          <a:bodyPr wrap="none" anchor="ctr"/>
          <a:lstStyle/>
          <a:p>
            <a:endParaRPr lang="en-US"/>
          </a:p>
        </p:txBody>
      </p:sp>
      <p:sp>
        <p:nvSpPr>
          <p:cNvPr id="36877" name="Line 15"/>
          <p:cNvSpPr>
            <a:spLocks noChangeShapeType="1"/>
          </p:cNvSpPr>
          <p:nvPr/>
        </p:nvSpPr>
        <p:spPr bwMode="auto">
          <a:xfrm flipV="1">
            <a:off x="5410200" y="4216484"/>
            <a:ext cx="890588" cy="74613"/>
          </a:xfrm>
          <a:prstGeom prst="line">
            <a:avLst/>
          </a:prstGeom>
          <a:noFill/>
          <a:ln w="28575">
            <a:solidFill>
              <a:srgbClr val="FF0000"/>
            </a:solidFill>
            <a:prstDash val="dash"/>
            <a:round/>
            <a:headEnd/>
            <a:tailEnd/>
          </a:ln>
        </p:spPr>
        <p:txBody>
          <a:bodyPr wrap="none" anchor="ctr"/>
          <a:lstStyle/>
          <a:p>
            <a:endParaRPr lang="en-US"/>
          </a:p>
        </p:txBody>
      </p:sp>
      <p:sp>
        <p:nvSpPr>
          <p:cNvPr id="36878" name="Line 16"/>
          <p:cNvSpPr>
            <a:spLocks noChangeShapeType="1"/>
          </p:cNvSpPr>
          <p:nvPr/>
        </p:nvSpPr>
        <p:spPr bwMode="auto">
          <a:xfrm>
            <a:off x="6376988" y="4216484"/>
            <a:ext cx="531812" cy="593725"/>
          </a:xfrm>
          <a:prstGeom prst="line">
            <a:avLst/>
          </a:prstGeom>
          <a:noFill/>
          <a:ln w="28575">
            <a:solidFill>
              <a:srgbClr val="FF0000"/>
            </a:solidFill>
            <a:prstDash val="dash"/>
            <a:round/>
            <a:headEnd/>
            <a:tailEnd/>
          </a:ln>
        </p:spPr>
        <p:txBody>
          <a:bodyPr wrap="none" anchor="ctr"/>
          <a:lstStyle/>
          <a:p>
            <a:endParaRPr lang="en-US"/>
          </a:p>
        </p:txBody>
      </p:sp>
      <p:sp>
        <p:nvSpPr>
          <p:cNvPr id="36879" name="Text Box 19"/>
          <p:cNvSpPr txBox="1">
            <a:spLocks noChangeArrowheads="1"/>
          </p:cNvSpPr>
          <p:nvPr/>
        </p:nvSpPr>
        <p:spPr bwMode="auto">
          <a:xfrm>
            <a:off x="381000" y="1380464"/>
            <a:ext cx="8486775" cy="2639890"/>
          </a:xfrm>
          <a:prstGeom prst="rect">
            <a:avLst/>
          </a:prstGeom>
          <a:noFill/>
          <a:ln w="9525">
            <a:noFill/>
            <a:miter lim="800000"/>
            <a:headEnd/>
            <a:tailEnd/>
          </a:ln>
        </p:spPr>
        <p:txBody>
          <a:bodyPr>
            <a:spAutoFit/>
          </a:bodyPr>
          <a:lstStyle/>
          <a:p>
            <a:pPr marL="287338" indent="-287338">
              <a:lnSpc>
                <a:spcPct val="105000"/>
              </a:lnSpc>
              <a:spcAft>
                <a:spcPts val="1200"/>
              </a:spcAft>
              <a:buClr>
                <a:srgbClr val="008A3E"/>
              </a:buClr>
              <a:buFontTx/>
              <a:buChar char="•"/>
            </a:pPr>
            <a:r>
              <a:rPr lang="en-US" sz="2000"/>
              <a:t>Cooperative reception problem very similar to multi-node fusion</a:t>
            </a:r>
            <a:br>
              <a:rPr lang="en-US" sz="2000"/>
            </a:br>
            <a:r>
              <a:rPr lang="en-US" sz="2000"/>
              <a:t>problem; same initiation procedure required to create the cluster, however we can choose channel code.</a:t>
            </a:r>
          </a:p>
          <a:p>
            <a:pPr marL="287338" indent="-287338">
              <a:lnSpc>
                <a:spcPct val="105000"/>
              </a:lnSpc>
              <a:spcAft>
                <a:spcPts val="1200"/>
              </a:spcAft>
              <a:buClr>
                <a:srgbClr val="008A3E"/>
              </a:buClr>
              <a:buFontTx/>
              <a:buChar char="•"/>
            </a:pPr>
            <a:r>
              <a:rPr lang="en-US" sz="2000"/>
              <a:t>Cooperative transmission and reception similar to multi-target multi-</a:t>
            </a:r>
            <a:br>
              <a:rPr lang="en-US" sz="2000"/>
            </a:br>
            <a:r>
              <a:rPr lang="en-US" sz="2000"/>
              <a:t>node fusion, but more can be done: beacons, space-time coding</a:t>
            </a:r>
          </a:p>
          <a:p>
            <a:pPr marL="287338" indent="-287338">
              <a:lnSpc>
                <a:spcPct val="105000"/>
              </a:lnSpc>
              <a:spcAft>
                <a:spcPts val="1200"/>
              </a:spcAft>
              <a:buClr>
                <a:srgbClr val="008A3E"/>
              </a:buClr>
              <a:buFontTx/>
              <a:buChar char="•"/>
            </a:pPr>
            <a:r>
              <a:rPr lang="en-US" sz="2000"/>
              <a:t>Use to overcome gaps in network, communicate with devices</a:t>
            </a:r>
            <a:br>
              <a:rPr lang="en-US" sz="2000"/>
            </a:br>
            <a:r>
              <a:rPr lang="en-US" sz="2000"/>
              <a:t>outside of sensor network (e.g. UAV)</a:t>
            </a:r>
          </a:p>
        </p:txBody>
      </p:sp>
      <p:sp>
        <p:nvSpPr>
          <p:cNvPr id="36880" name="Oval 23"/>
          <p:cNvSpPr>
            <a:spLocks noChangeAspect="1" noChangeArrowheads="1"/>
          </p:cNvSpPr>
          <p:nvPr/>
        </p:nvSpPr>
        <p:spPr bwMode="auto">
          <a:xfrm>
            <a:off x="1884363" y="5405522"/>
            <a:ext cx="180975" cy="180975"/>
          </a:xfrm>
          <a:prstGeom prst="ellipse">
            <a:avLst/>
          </a:prstGeom>
          <a:solidFill>
            <a:srgbClr val="FF0000"/>
          </a:solidFill>
          <a:ln w="9525">
            <a:round/>
            <a:headEnd/>
            <a:tailEnd/>
          </a:ln>
          <a:scene3d>
            <a:camera prst="legacyPerspectiveBottomLeft"/>
            <a:lightRig rig="legacyFlat1" dir="t"/>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
        <p:nvSpPr>
          <p:cNvPr id="36881" name="Oval 24"/>
          <p:cNvSpPr>
            <a:spLocks noChangeAspect="1" noChangeArrowheads="1"/>
          </p:cNvSpPr>
          <p:nvPr/>
        </p:nvSpPr>
        <p:spPr bwMode="auto">
          <a:xfrm>
            <a:off x="4321175" y="4694322"/>
            <a:ext cx="180975" cy="180975"/>
          </a:xfrm>
          <a:prstGeom prst="ellipse">
            <a:avLst/>
          </a:prstGeom>
          <a:solidFill>
            <a:srgbClr val="FF0000"/>
          </a:solidFill>
          <a:ln w="9525">
            <a:round/>
            <a:headEnd/>
            <a:tailEnd/>
          </a:ln>
          <a:scene3d>
            <a:camera prst="legacyPerspectiveBottomLeft"/>
            <a:lightRig rig="legacyFlat1" dir="t"/>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
        <p:nvSpPr>
          <p:cNvPr id="36882" name="Oval 25"/>
          <p:cNvSpPr>
            <a:spLocks noChangeAspect="1" noChangeArrowheads="1"/>
          </p:cNvSpPr>
          <p:nvPr/>
        </p:nvSpPr>
        <p:spPr bwMode="auto">
          <a:xfrm>
            <a:off x="2335213" y="4546684"/>
            <a:ext cx="180975" cy="180975"/>
          </a:xfrm>
          <a:prstGeom prst="ellipse">
            <a:avLst/>
          </a:prstGeom>
          <a:solidFill>
            <a:srgbClr val="FF0000"/>
          </a:solidFill>
          <a:ln w="9525">
            <a:round/>
            <a:headEnd/>
            <a:tailEnd/>
          </a:ln>
          <a:scene3d>
            <a:camera prst="legacyPerspectiveBottomLeft"/>
            <a:lightRig rig="legacyFlat1" dir="t"/>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
        <p:nvSpPr>
          <p:cNvPr id="36883" name="Oval 26"/>
          <p:cNvSpPr>
            <a:spLocks noChangeAspect="1" noChangeArrowheads="1"/>
          </p:cNvSpPr>
          <p:nvPr/>
        </p:nvSpPr>
        <p:spPr bwMode="auto">
          <a:xfrm>
            <a:off x="3751263" y="5638884"/>
            <a:ext cx="180975" cy="180975"/>
          </a:xfrm>
          <a:prstGeom prst="ellipse">
            <a:avLst/>
          </a:prstGeom>
          <a:solidFill>
            <a:srgbClr val="FF0000"/>
          </a:solidFill>
          <a:ln w="9525">
            <a:round/>
            <a:headEnd/>
            <a:tailEnd/>
          </a:ln>
          <a:scene3d>
            <a:camera prst="legacyPerspectiveBottomLeft"/>
            <a:lightRig rig="legacyFlat1" dir="t"/>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
        <p:nvSpPr>
          <p:cNvPr id="36884" name="Oval 27"/>
          <p:cNvSpPr>
            <a:spLocks noChangeAspect="1" noChangeArrowheads="1"/>
          </p:cNvSpPr>
          <p:nvPr/>
        </p:nvSpPr>
        <p:spPr bwMode="auto">
          <a:xfrm>
            <a:off x="2144713" y="5003884"/>
            <a:ext cx="180975" cy="180975"/>
          </a:xfrm>
          <a:prstGeom prst="ellipse">
            <a:avLst/>
          </a:prstGeom>
          <a:solidFill>
            <a:srgbClr val="FF0000"/>
          </a:solidFill>
          <a:ln w="9525">
            <a:round/>
            <a:headEnd/>
            <a:tailEnd/>
          </a:ln>
          <a:scene3d>
            <a:camera prst="legacyPerspectiveBottomLeft"/>
            <a:lightRig rig="legacyFlat1" dir="t"/>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
        <p:nvSpPr>
          <p:cNvPr id="36885" name="Oval 28"/>
          <p:cNvSpPr>
            <a:spLocks noChangeAspect="1" noChangeArrowheads="1"/>
          </p:cNvSpPr>
          <p:nvPr/>
        </p:nvSpPr>
        <p:spPr bwMode="auto">
          <a:xfrm>
            <a:off x="1287463" y="4732422"/>
            <a:ext cx="180975" cy="180975"/>
          </a:xfrm>
          <a:prstGeom prst="ellipse">
            <a:avLst/>
          </a:prstGeom>
          <a:solidFill>
            <a:srgbClr val="FF0000"/>
          </a:solidFill>
          <a:ln w="9525">
            <a:round/>
            <a:headEnd/>
            <a:tailEnd/>
          </a:ln>
          <a:scene3d>
            <a:camera prst="legacyPerspectiveBottomLeft"/>
            <a:lightRig rig="legacyFlat1" dir="t"/>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
        <p:nvSpPr>
          <p:cNvPr id="36886" name="Line 29"/>
          <p:cNvSpPr>
            <a:spLocks noChangeShapeType="1"/>
          </p:cNvSpPr>
          <p:nvPr/>
        </p:nvSpPr>
        <p:spPr bwMode="auto">
          <a:xfrm>
            <a:off x="3916363" y="5732547"/>
            <a:ext cx="420687" cy="20637"/>
          </a:xfrm>
          <a:prstGeom prst="line">
            <a:avLst/>
          </a:prstGeom>
          <a:noFill/>
          <a:ln w="28575">
            <a:solidFill>
              <a:srgbClr val="FF0000"/>
            </a:solidFill>
            <a:prstDash val="dash"/>
            <a:round/>
            <a:headEnd/>
            <a:tailEnd/>
          </a:ln>
        </p:spPr>
        <p:txBody>
          <a:bodyPr wrap="none" anchor="ctr"/>
          <a:lstStyle/>
          <a:p>
            <a:endParaRPr lang="en-US"/>
          </a:p>
        </p:txBody>
      </p:sp>
      <p:sp>
        <p:nvSpPr>
          <p:cNvPr id="36887" name="Line 30"/>
          <p:cNvSpPr>
            <a:spLocks noChangeShapeType="1"/>
          </p:cNvSpPr>
          <p:nvPr/>
        </p:nvSpPr>
        <p:spPr bwMode="auto">
          <a:xfrm flipV="1">
            <a:off x="3903663" y="4910222"/>
            <a:ext cx="315912" cy="149225"/>
          </a:xfrm>
          <a:prstGeom prst="line">
            <a:avLst/>
          </a:prstGeom>
          <a:noFill/>
          <a:ln w="28575">
            <a:solidFill>
              <a:srgbClr val="FF0000"/>
            </a:solidFill>
            <a:prstDash val="dash"/>
            <a:round/>
            <a:headEnd/>
            <a:tailEnd/>
          </a:ln>
        </p:spPr>
        <p:txBody>
          <a:bodyPr wrap="none" anchor="ctr"/>
          <a:lstStyle/>
          <a:p>
            <a:endParaRPr lang="en-US"/>
          </a:p>
        </p:txBody>
      </p:sp>
      <p:sp>
        <p:nvSpPr>
          <p:cNvPr id="36888" name="Line 31"/>
          <p:cNvSpPr>
            <a:spLocks noChangeShapeType="1"/>
          </p:cNvSpPr>
          <p:nvPr/>
        </p:nvSpPr>
        <p:spPr bwMode="auto">
          <a:xfrm flipH="1" flipV="1">
            <a:off x="3819525" y="5300747"/>
            <a:ext cx="58738" cy="315912"/>
          </a:xfrm>
          <a:prstGeom prst="line">
            <a:avLst/>
          </a:prstGeom>
          <a:noFill/>
          <a:ln w="28575">
            <a:solidFill>
              <a:srgbClr val="FF0000"/>
            </a:solidFill>
            <a:prstDash val="dash"/>
            <a:round/>
            <a:headEnd/>
            <a:tailEnd/>
          </a:ln>
        </p:spPr>
        <p:txBody>
          <a:bodyPr wrap="none" anchor="ctr"/>
          <a:lstStyle/>
          <a:p>
            <a:endParaRPr lang="en-US"/>
          </a:p>
        </p:txBody>
      </p:sp>
      <p:sp>
        <p:nvSpPr>
          <p:cNvPr id="36889" name="Line 32"/>
          <p:cNvSpPr>
            <a:spLocks noChangeShapeType="1"/>
          </p:cNvSpPr>
          <p:nvPr/>
        </p:nvSpPr>
        <p:spPr bwMode="auto">
          <a:xfrm>
            <a:off x="4511675" y="4762584"/>
            <a:ext cx="665163" cy="266700"/>
          </a:xfrm>
          <a:prstGeom prst="line">
            <a:avLst/>
          </a:prstGeom>
          <a:noFill/>
          <a:ln w="28575">
            <a:solidFill>
              <a:srgbClr val="FF0000"/>
            </a:solidFill>
            <a:prstDash val="dash"/>
            <a:round/>
            <a:headEnd/>
            <a:tailEnd/>
          </a:ln>
        </p:spPr>
        <p:txBody>
          <a:bodyPr wrap="none" anchor="ctr"/>
          <a:lstStyle/>
          <a:p>
            <a:endParaRPr lang="en-US"/>
          </a:p>
        </p:txBody>
      </p:sp>
      <p:sp>
        <p:nvSpPr>
          <p:cNvPr id="36890" name="Line 33"/>
          <p:cNvSpPr>
            <a:spLocks noChangeShapeType="1"/>
          </p:cNvSpPr>
          <p:nvPr/>
        </p:nvSpPr>
        <p:spPr bwMode="auto">
          <a:xfrm flipH="1" flipV="1">
            <a:off x="4427538" y="4926097"/>
            <a:ext cx="84137" cy="639762"/>
          </a:xfrm>
          <a:prstGeom prst="line">
            <a:avLst/>
          </a:prstGeom>
          <a:noFill/>
          <a:ln w="28575">
            <a:solidFill>
              <a:srgbClr val="FF0000"/>
            </a:solidFill>
            <a:prstDash val="dash"/>
            <a:round/>
            <a:headEnd/>
            <a:tailEnd/>
          </a:ln>
        </p:spPr>
        <p:txBody>
          <a:bodyPr wrap="none" anchor="ctr"/>
          <a:lstStyle/>
          <a:p>
            <a:endParaRPr lang="en-US"/>
          </a:p>
        </p:txBody>
      </p:sp>
      <p:sp>
        <p:nvSpPr>
          <p:cNvPr id="36891" name="Line 34"/>
          <p:cNvSpPr>
            <a:spLocks noChangeShapeType="1"/>
          </p:cNvSpPr>
          <p:nvPr/>
        </p:nvSpPr>
        <p:spPr bwMode="auto">
          <a:xfrm flipH="1" flipV="1">
            <a:off x="3932238" y="5210259"/>
            <a:ext cx="449262" cy="406400"/>
          </a:xfrm>
          <a:prstGeom prst="line">
            <a:avLst/>
          </a:prstGeom>
          <a:noFill/>
          <a:ln w="28575">
            <a:solidFill>
              <a:srgbClr val="FF0000"/>
            </a:solidFill>
            <a:prstDash val="dash"/>
            <a:round/>
            <a:headEnd/>
            <a:tailEnd/>
          </a:ln>
        </p:spPr>
        <p:txBody>
          <a:bodyPr wrap="none" anchor="ctr"/>
          <a:lstStyle/>
          <a:p>
            <a:endParaRPr lang="en-US"/>
          </a:p>
        </p:txBody>
      </p:sp>
      <p:sp>
        <p:nvSpPr>
          <p:cNvPr id="36892" name="Line 35"/>
          <p:cNvSpPr>
            <a:spLocks noChangeShapeType="1"/>
          </p:cNvSpPr>
          <p:nvPr/>
        </p:nvSpPr>
        <p:spPr bwMode="auto">
          <a:xfrm flipV="1">
            <a:off x="1504950" y="4691147"/>
            <a:ext cx="742950" cy="109537"/>
          </a:xfrm>
          <a:prstGeom prst="line">
            <a:avLst/>
          </a:prstGeom>
          <a:noFill/>
          <a:ln w="28575">
            <a:solidFill>
              <a:srgbClr val="FF0000"/>
            </a:solidFill>
            <a:prstDash val="dash"/>
            <a:round/>
            <a:headEnd/>
            <a:tailEnd/>
          </a:ln>
        </p:spPr>
        <p:txBody>
          <a:bodyPr wrap="none" anchor="ctr"/>
          <a:lstStyle/>
          <a:p>
            <a:endParaRPr lang="en-US"/>
          </a:p>
        </p:txBody>
      </p:sp>
      <p:sp>
        <p:nvSpPr>
          <p:cNvPr id="36893" name="Line 36"/>
          <p:cNvSpPr>
            <a:spLocks noChangeShapeType="1"/>
          </p:cNvSpPr>
          <p:nvPr/>
        </p:nvSpPr>
        <p:spPr bwMode="auto">
          <a:xfrm>
            <a:off x="1492250" y="4851484"/>
            <a:ext cx="601663" cy="227013"/>
          </a:xfrm>
          <a:prstGeom prst="line">
            <a:avLst/>
          </a:prstGeom>
          <a:noFill/>
          <a:ln w="28575">
            <a:solidFill>
              <a:srgbClr val="FF0000"/>
            </a:solidFill>
            <a:prstDash val="dash"/>
            <a:round/>
            <a:headEnd/>
            <a:tailEnd/>
          </a:ln>
        </p:spPr>
        <p:txBody>
          <a:bodyPr wrap="none" anchor="ctr"/>
          <a:lstStyle/>
          <a:p>
            <a:endParaRPr lang="en-US"/>
          </a:p>
        </p:txBody>
      </p:sp>
      <p:sp>
        <p:nvSpPr>
          <p:cNvPr id="36894" name="Line 37"/>
          <p:cNvSpPr>
            <a:spLocks noChangeShapeType="1"/>
          </p:cNvSpPr>
          <p:nvPr/>
        </p:nvSpPr>
        <p:spPr bwMode="auto">
          <a:xfrm>
            <a:off x="1414463" y="4903872"/>
            <a:ext cx="473075" cy="487362"/>
          </a:xfrm>
          <a:prstGeom prst="line">
            <a:avLst/>
          </a:prstGeom>
          <a:noFill/>
          <a:ln w="28575">
            <a:solidFill>
              <a:srgbClr val="FF0000"/>
            </a:solidFill>
            <a:prstDash val="dash"/>
            <a:round/>
            <a:headEnd/>
            <a:tailEnd/>
          </a:ln>
        </p:spPr>
        <p:txBody>
          <a:bodyPr wrap="none" anchor="ctr"/>
          <a:lstStyle/>
          <a:p>
            <a:endParaRPr lang="en-US"/>
          </a:p>
        </p:txBody>
      </p:sp>
      <p:sp>
        <p:nvSpPr>
          <p:cNvPr id="36895" name="Line 38"/>
          <p:cNvSpPr>
            <a:spLocks noChangeShapeType="1"/>
          </p:cNvSpPr>
          <p:nvPr/>
        </p:nvSpPr>
        <p:spPr bwMode="auto">
          <a:xfrm flipV="1">
            <a:off x="2049463" y="5222959"/>
            <a:ext cx="69850" cy="200025"/>
          </a:xfrm>
          <a:prstGeom prst="line">
            <a:avLst/>
          </a:prstGeom>
          <a:noFill/>
          <a:ln w="28575">
            <a:solidFill>
              <a:srgbClr val="FF0000"/>
            </a:solidFill>
            <a:prstDash val="dash"/>
            <a:round/>
            <a:headEnd/>
            <a:tailEnd/>
          </a:ln>
        </p:spPr>
        <p:txBody>
          <a:bodyPr wrap="none" anchor="ctr"/>
          <a:lstStyle/>
          <a:p>
            <a:endParaRPr lang="en-US"/>
          </a:p>
        </p:txBody>
      </p:sp>
      <p:sp>
        <p:nvSpPr>
          <p:cNvPr id="36896" name="Line 39"/>
          <p:cNvSpPr>
            <a:spLocks noChangeShapeType="1"/>
          </p:cNvSpPr>
          <p:nvPr/>
        </p:nvSpPr>
        <p:spPr bwMode="auto">
          <a:xfrm flipV="1">
            <a:off x="2243138" y="4730834"/>
            <a:ext cx="160337" cy="277813"/>
          </a:xfrm>
          <a:prstGeom prst="line">
            <a:avLst/>
          </a:prstGeom>
          <a:noFill/>
          <a:ln w="28575">
            <a:solidFill>
              <a:srgbClr val="FF0000"/>
            </a:solidFill>
            <a:prstDash val="dash"/>
            <a:round/>
            <a:headEnd/>
            <a:tailEnd/>
          </a:ln>
        </p:spPr>
        <p:txBody>
          <a:bodyPr wrap="none" anchor="ctr"/>
          <a:lstStyle/>
          <a:p>
            <a:endParaRPr lang="en-US"/>
          </a:p>
        </p:txBody>
      </p:sp>
      <p:sp>
        <p:nvSpPr>
          <p:cNvPr id="36897" name="Freeform 41"/>
          <p:cNvSpPr>
            <a:spLocks/>
          </p:cNvSpPr>
          <p:nvPr/>
        </p:nvSpPr>
        <p:spPr bwMode="auto">
          <a:xfrm>
            <a:off x="1036638" y="4368884"/>
            <a:ext cx="1865312" cy="1719263"/>
          </a:xfrm>
          <a:custGeom>
            <a:avLst/>
            <a:gdLst>
              <a:gd name="T0" fmla="*/ 0 w 1175"/>
              <a:gd name="T1" fmla="*/ 2147483647 h 1083"/>
              <a:gd name="T2" fmla="*/ 2147483647 w 1175"/>
              <a:gd name="T3" fmla="*/ 2147483647 h 1083"/>
              <a:gd name="T4" fmla="*/ 2147483647 w 1175"/>
              <a:gd name="T5" fmla="*/ 2147483647 h 1083"/>
              <a:gd name="T6" fmla="*/ 2147483647 w 1175"/>
              <a:gd name="T7" fmla="*/ 2147483647 h 1083"/>
              <a:gd name="T8" fmla="*/ 2147483647 w 1175"/>
              <a:gd name="T9" fmla="*/ 2147483647 h 1083"/>
              <a:gd name="T10" fmla="*/ 2147483647 w 1175"/>
              <a:gd name="T11" fmla="*/ 2147483647 h 1083"/>
              <a:gd name="T12" fmla="*/ 2147483647 w 1175"/>
              <a:gd name="T13" fmla="*/ 2147483647 h 1083"/>
              <a:gd name="T14" fmla="*/ 2147483647 w 1175"/>
              <a:gd name="T15" fmla="*/ 2147483647 h 1083"/>
              <a:gd name="T16" fmla="*/ 2147483647 w 1175"/>
              <a:gd name="T17" fmla="*/ 2147483647 h 1083"/>
              <a:gd name="T18" fmla="*/ 2147483647 w 1175"/>
              <a:gd name="T19" fmla="*/ 2147483647 h 1083"/>
              <a:gd name="T20" fmla="*/ 2147483647 w 1175"/>
              <a:gd name="T21" fmla="*/ 2147483647 h 1083"/>
              <a:gd name="T22" fmla="*/ 2147483647 w 1175"/>
              <a:gd name="T23" fmla="*/ 2147483647 h 1083"/>
              <a:gd name="T24" fmla="*/ 2147483647 w 1175"/>
              <a:gd name="T25" fmla="*/ 2147483647 h 1083"/>
              <a:gd name="T26" fmla="*/ 2147483647 w 1175"/>
              <a:gd name="T27" fmla="*/ 2147483647 h 1083"/>
              <a:gd name="T28" fmla="*/ 2147483647 w 1175"/>
              <a:gd name="T29" fmla="*/ 2147483647 h 1083"/>
              <a:gd name="T30" fmla="*/ 2147483647 w 1175"/>
              <a:gd name="T31" fmla="*/ 2147483647 h 1083"/>
              <a:gd name="T32" fmla="*/ 2147483647 w 1175"/>
              <a:gd name="T33" fmla="*/ 2147483647 h 1083"/>
              <a:gd name="T34" fmla="*/ 2147483647 w 1175"/>
              <a:gd name="T35" fmla="*/ 2147483647 h 1083"/>
              <a:gd name="T36" fmla="*/ 2147483647 w 1175"/>
              <a:gd name="T37" fmla="*/ 2147483647 h 1083"/>
              <a:gd name="T38" fmla="*/ 2147483647 w 1175"/>
              <a:gd name="T39" fmla="*/ 2147483647 h 1083"/>
              <a:gd name="T40" fmla="*/ 0 w 1175"/>
              <a:gd name="T41" fmla="*/ 2147483647 h 1083"/>
              <a:gd name="T42" fmla="*/ 0 w 1175"/>
              <a:gd name="T43" fmla="*/ 2147483647 h 108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75"/>
              <a:gd name="T67" fmla="*/ 0 h 1083"/>
              <a:gd name="T68" fmla="*/ 1175 w 1175"/>
              <a:gd name="T69" fmla="*/ 1083 h 108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75" h="1083">
                <a:moveTo>
                  <a:pt x="0" y="177"/>
                </a:moveTo>
                <a:cubicBezTo>
                  <a:pt x="56" y="91"/>
                  <a:pt x="114" y="83"/>
                  <a:pt x="212" y="71"/>
                </a:cubicBezTo>
                <a:cubicBezTo>
                  <a:pt x="283" y="61"/>
                  <a:pt x="353" y="53"/>
                  <a:pt x="425" y="47"/>
                </a:cubicBezTo>
                <a:cubicBezTo>
                  <a:pt x="517" y="29"/>
                  <a:pt x="543" y="27"/>
                  <a:pt x="661" y="22"/>
                </a:cubicBezTo>
                <a:cubicBezTo>
                  <a:pt x="792" y="0"/>
                  <a:pt x="920" y="7"/>
                  <a:pt x="1053" y="14"/>
                </a:cubicBezTo>
                <a:cubicBezTo>
                  <a:pt x="1101" y="37"/>
                  <a:pt x="1134" y="87"/>
                  <a:pt x="1159" y="136"/>
                </a:cubicBezTo>
                <a:cubicBezTo>
                  <a:pt x="1175" y="205"/>
                  <a:pt x="1157" y="262"/>
                  <a:pt x="1127" y="324"/>
                </a:cubicBezTo>
                <a:cubicBezTo>
                  <a:pt x="1114" y="376"/>
                  <a:pt x="1100" y="414"/>
                  <a:pt x="1086" y="463"/>
                </a:cubicBezTo>
                <a:cubicBezTo>
                  <a:pt x="1067" y="522"/>
                  <a:pt x="1062" y="598"/>
                  <a:pt x="1029" y="651"/>
                </a:cubicBezTo>
                <a:cubicBezTo>
                  <a:pt x="1007" y="747"/>
                  <a:pt x="965" y="841"/>
                  <a:pt x="922" y="928"/>
                </a:cubicBezTo>
                <a:cubicBezTo>
                  <a:pt x="894" y="982"/>
                  <a:pt x="871" y="1062"/>
                  <a:pt x="808" y="1083"/>
                </a:cubicBezTo>
                <a:cubicBezTo>
                  <a:pt x="669" y="1075"/>
                  <a:pt x="659" y="1077"/>
                  <a:pt x="555" y="1034"/>
                </a:cubicBezTo>
                <a:cubicBezTo>
                  <a:pt x="528" y="1007"/>
                  <a:pt x="493" y="988"/>
                  <a:pt x="457" y="977"/>
                </a:cubicBezTo>
                <a:cubicBezTo>
                  <a:pt x="419" y="919"/>
                  <a:pt x="441" y="938"/>
                  <a:pt x="400" y="912"/>
                </a:cubicBezTo>
                <a:cubicBezTo>
                  <a:pt x="374" y="872"/>
                  <a:pt x="364" y="892"/>
                  <a:pt x="335" y="863"/>
                </a:cubicBezTo>
                <a:cubicBezTo>
                  <a:pt x="302" y="830"/>
                  <a:pt x="276" y="788"/>
                  <a:pt x="245" y="757"/>
                </a:cubicBezTo>
                <a:cubicBezTo>
                  <a:pt x="221" y="733"/>
                  <a:pt x="194" y="714"/>
                  <a:pt x="171" y="691"/>
                </a:cubicBezTo>
                <a:cubicBezTo>
                  <a:pt x="143" y="663"/>
                  <a:pt x="123" y="631"/>
                  <a:pt x="98" y="602"/>
                </a:cubicBezTo>
                <a:cubicBezTo>
                  <a:pt x="85" y="587"/>
                  <a:pt x="57" y="561"/>
                  <a:pt x="57" y="561"/>
                </a:cubicBezTo>
                <a:cubicBezTo>
                  <a:pt x="49" y="501"/>
                  <a:pt x="38" y="439"/>
                  <a:pt x="25" y="381"/>
                </a:cubicBezTo>
                <a:cubicBezTo>
                  <a:pt x="19" y="356"/>
                  <a:pt x="0" y="334"/>
                  <a:pt x="0" y="308"/>
                </a:cubicBezTo>
                <a:cubicBezTo>
                  <a:pt x="0" y="264"/>
                  <a:pt x="0" y="220"/>
                  <a:pt x="0" y="177"/>
                </a:cubicBezTo>
                <a:close/>
              </a:path>
            </a:pathLst>
          </a:custGeom>
          <a:noFill/>
          <a:ln w="19050" cap="rnd">
            <a:solidFill>
              <a:schemeClr val="tx1"/>
            </a:solidFill>
            <a:prstDash val="sysDot"/>
            <a:round/>
            <a:headEnd/>
            <a:tailEnd/>
          </a:ln>
        </p:spPr>
        <p:txBody>
          <a:bodyPr wrap="none" anchor="ctr"/>
          <a:lstStyle/>
          <a:p>
            <a:endParaRPr lang="en-US"/>
          </a:p>
        </p:txBody>
      </p:sp>
      <p:sp>
        <p:nvSpPr>
          <p:cNvPr id="36898" name="Freeform 44"/>
          <p:cNvSpPr>
            <a:spLocks/>
          </p:cNvSpPr>
          <p:nvPr/>
        </p:nvSpPr>
        <p:spPr bwMode="auto">
          <a:xfrm>
            <a:off x="3375025" y="4338722"/>
            <a:ext cx="1479550" cy="1970087"/>
          </a:xfrm>
          <a:custGeom>
            <a:avLst/>
            <a:gdLst>
              <a:gd name="T0" fmla="*/ 2147483647 w 932"/>
              <a:gd name="T1" fmla="*/ 2147483647 h 1241"/>
              <a:gd name="T2" fmla="*/ 2147483647 w 932"/>
              <a:gd name="T3" fmla="*/ 2147483647 h 1241"/>
              <a:gd name="T4" fmla="*/ 2147483647 w 932"/>
              <a:gd name="T5" fmla="*/ 2147483647 h 1241"/>
              <a:gd name="T6" fmla="*/ 2147483647 w 932"/>
              <a:gd name="T7" fmla="*/ 2147483647 h 1241"/>
              <a:gd name="T8" fmla="*/ 2147483647 w 932"/>
              <a:gd name="T9" fmla="*/ 2147483647 h 1241"/>
              <a:gd name="T10" fmla="*/ 2147483647 w 932"/>
              <a:gd name="T11" fmla="*/ 2147483647 h 1241"/>
              <a:gd name="T12" fmla="*/ 2147483647 w 932"/>
              <a:gd name="T13" fmla="*/ 2147483647 h 1241"/>
              <a:gd name="T14" fmla="*/ 2147483647 w 932"/>
              <a:gd name="T15" fmla="*/ 2147483647 h 1241"/>
              <a:gd name="T16" fmla="*/ 2147483647 w 932"/>
              <a:gd name="T17" fmla="*/ 2147483647 h 1241"/>
              <a:gd name="T18" fmla="*/ 2147483647 w 932"/>
              <a:gd name="T19" fmla="*/ 2147483647 h 1241"/>
              <a:gd name="T20" fmla="*/ 2147483647 w 932"/>
              <a:gd name="T21" fmla="*/ 2147483647 h 1241"/>
              <a:gd name="T22" fmla="*/ 2147483647 w 932"/>
              <a:gd name="T23" fmla="*/ 2147483647 h 1241"/>
              <a:gd name="T24" fmla="*/ 2147483647 w 932"/>
              <a:gd name="T25" fmla="*/ 2147483647 h 1241"/>
              <a:gd name="T26" fmla="*/ 2147483647 w 932"/>
              <a:gd name="T27" fmla="*/ 2147483647 h 1241"/>
              <a:gd name="T28" fmla="*/ 2147483647 w 932"/>
              <a:gd name="T29" fmla="*/ 2147483647 h 1241"/>
              <a:gd name="T30" fmla="*/ 2147483647 w 932"/>
              <a:gd name="T31" fmla="*/ 2147483647 h 1241"/>
              <a:gd name="T32" fmla="*/ 2147483647 w 932"/>
              <a:gd name="T33" fmla="*/ 2147483647 h 1241"/>
              <a:gd name="T34" fmla="*/ 2147483647 w 932"/>
              <a:gd name="T35" fmla="*/ 2147483647 h 1241"/>
              <a:gd name="T36" fmla="*/ 2147483647 w 932"/>
              <a:gd name="T37" fmla="*/ 2147483647 h 1241"/>
              <a:gd name="T38" fmla="*/ 2147483647 w 932"/>
              <a:gd name="T39" fmla="*/ 2147483647 h 1241"/>
              <a:gd name="T40" fmla="*/ 2147483647 w 932"/>
              <a:gd name="T41" fmla="*/ 2147483647 h 1241"/>
              <a:gd name="T42" fmla="*/ 2147483647 w 932"/>
              <a:gd name="T43" fmla="*/ 2147483647 h 12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2"/>
              <a:gd name="T67" fmla="*/ 0 h 1241"/>
              <a:gd name="T68" fmla="*/ 932 w 932"/>
              <a:gd name="T69" fmla="*/ 1241 h 12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2" h="1241">
                <a:moveTo>
                  <a:pt x="45" y="368"/>
                </a:moveTo>
                <a:cubicBezTo>
                  <a:pt x="50" y="359"/>
                  <a:pt x="57" y="351"/>
                  <a:pt x="62" y="343"/>
                </a:cubicBezTo>
                <a:cubicBezTo>
                  <a:pt x="65" y="335"/>
                  <a:pt x="65" y="326"/>
                  <a:pt x="70" y="319"/>
                </a:cubicBezTo>
                <a:cubicBezTo>
                  <a:pt x="87" y="288"/>
                  <a:pt x="120" y="256"/>
                  <a:pt x="143" y="229"/>
                </a:cubicBezTo>
                <a:cubicBezTo>
                  <a:pt x="172" y="194"/>
                  <a:pt x="213" y="180"/>
                  <a:pt x="249" y="155"/>
                </a:cubicBezTo>
                <a:cubicBezTo>
                  <a:pt x="332" y="95"/>
                  <a:pt x="392" y="61"/>
                  <a:pt x="494" y="33"/>
                </a:cubicBezTo>
                <a:cubicBezTo>
                  <a:pt x="793" y="45"/>
                  <a:pt x="619" y="0"/>
                  <a:pt x="715" y="90"/>
                </a:cubicBezTo>
                <a:cubicBezTo>
                  <a:pt x="727" y="129"/>
                  <a:pt x="733" y="155"/>
                  <a:pt x="756" y="188"/>
                </a:cubicBezTo>
                <a:cubicBezTo>
                  <a:pt x="767" y="249"/>
                  <a:pt x="770" y="324"/>
                  <a:pt x="805" y="376"/>
                </a:cubicBezTo>
                <a:cubicBezTo>
                  <a:pt x="822" y="445"/>
                  <a:pt x="858" y="503"/>
                  <a:pt x="878" y="572"/>
                </a:cubicBezTo>
                <a:cubicBezTo>
                  <a:pt x="890" y="617"/>
                  <a:pt x="894" y="665"/>
                  <a:pt x="911" y="710"/>
                </a:cubicBezTo>
                <a:cubicBezTo>
                  <a:pt x="908" y="782"/>
                  <a:pt x="932" y="1032"/>
                  <a:pt x="870" y="1143"/>
                </a:cubicBezTo>
                <a:cubicBezTo>
                  <a:pt x="852" y="1173"/>
                  <a:pt x="858" y="1166"/>
                  <a:pt x="829" y="1176"/>
                </a:cubicBezTo>
                <a:cubicBezTo>
                  <a:pt x="797" y="1222"/>
                  <a:pt x="751" y="1233"/>
                  <a:pt x="698" y="1241"/>
                </a:cubicBezTo>
                <a:cubicBezTo>
                  <a:pt x="646" y="1238"/>
                  <a:pt x="594" y="1239"/>
                  <a:pt x="543" y="1233"/>
                </a:cubicBezTo>
                <a:cubicBezTo>
                  <a:pt x="499" y="1227"/>
                  <a:pt x="456" y="1199"/>
                  <a:pt x="413" y="1192"/>
                </a:cubicBezTo>
                <a:cubicBezTo>
                  <a:pt x="354" y="1182"/>
                  <a:pt x="299" y="1167"/>
                  <a:pt x="241" y="1159"/>
                </a:cubicBezTo>
                <a:cubicBezTo>
                  <a:pt x="198" y="1144"/>
                  <a:pt x="155" y="1140"/>
                  <a:pt x="111" y="1135"/>
                </a:cubicBezTo>
                <a:cubicBezTo>
                  <a:pt x="82" y="1125"/>
                  <a:pt x="70" y="1110"/>
                  <a:pt x="45" y="1094"/>
                </a:cubicBezTo>
                <a:cubicBezTo>
                  <a:pt x="35" y="1043"/>
                  <a:pt x="26" y="998"/>
                  <a:pt x="21" y="947"/>
                </a:cubicBezTo>
                <a:cubicBezTo>
                  <a:pt x="23" y="817"/>
                  <a:pt x="0" y="580"/>
                  <a:pt x="62" y="433"/>
                </a:cubicBezTo>
                <a:cubicBezTo>
                  <a:pt x="71" y="374"/>
                  <a:pt x="83" y="392"/>
                  <a:pt x="45" y="368"/>
                </a:cubicBezTo>
                <a:close/>
              </a:path>
            </a:pathLst>
          </a:custGeom>
          <a:noFill/>
          <a:ln w="19050" cap="rnd">
            <a:solidFill>
              <a:schemeClr val="tx1"/>
            </a:solidFill>
            <a:prstDash val="sysDot"/>
            <a:round/>
            <a:headEnd/>
            <a:tailEnd/>
          </a:ln>
        </p:spPr>
        <p:txBody>
          <a:bodyPr wrap="none" anchor="ctr"/>
          <a:lstStyle/>
          <a:p>
            <a:endParaRPr lang="en-US"/>
          </a:p>
        </p:txBody>
      </p:sp>
      <p:sp>
        <p:nvSpPr>
          <p:cNvPr id="36899" name="Line 45"/>
          <p:cNvSpPr>
            <a:spLocks noChangeShapeType="1"/>
          </p:cNvSpPr>
          <p:nvPr/>
        </p:nvSpPr>
        <p:spPr bwMode="auto">
          <a:xfrm>
            <a:off x="2786063" y="5402347"/>
            <a:ext cx="492125" cy="63500"/>
          </a:xfrm>
          <a:prstGeom prst="line">
            <a:avLst/>
          </a:prstGeom>
          <a:noFill/>
          <a:ln w="19050">
            <a:solidFill>
              <a:srgbClr val="00CC00"/>
            </a:solidFill>
            <a:round/>
            <a:headEnd type="triangle" w="med" len="me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816934"/>
            <a:ext cx="8229600" cy="762000"/>
          </a:xfrm>
        </p:spPr>
        <p:txBody>
          <a:bodyPr/>
          <a:lstStyle/>
          <a:p>
            <a:pPr eaLnBrk="1" hangingPunct="1">
              <a:defRPr/>
            </a:pPr>
            <a:r>
              <a:rPr lang="en-US" dirty="0" smtClean="0"/>
              <a:t>Post-Shannon	</a:t>
            </a:r>
          </a:p>
        </p:txBody>
      </p:sp>
      <p:sp>
        <p:nvSpPr>
          <p:cNvPr id="632835" name="Rectangle 3"/>
          <p:cNvSpPr>
            <a:spLocks noGrp="1" noChangeArrowheads="1"/>
          </p:cNvSpPr>
          <p:nvPr>
            <p:ph type="body" idx="1"/>
          </p:nvPr>
        </p:nvSpPr>
        <p:spPr>
          <a:xfrm>
            <a:off x="457199" y="1559437"/>
            <a:ext cx="8516680" cy="5257800"/>
          </a:xfrm>
        </p:spPr>
        <p:txBody>
          <a:bodyPr>
            <a:noAutofit/>
          </a:bodyPr>
          <a:lstStyle/>
          <a:p>
            <a:pPr eaLnBrk="1" hangingPunct="1">
              <a:spcAft>
                <a:spcPts val="600"/>
              </a:spcAft>
            </a:pPr>
            <a:r>
              <a:rPr lang="en-US" sz="2000" smtClean="0">
                <a:solidFill>
                  <a:srgbClr val="0070C0"/>
                </a:solidFill>
                <a:latin typeface="Arial" charset="0"/>
                <a:cs typeface="Arial" charset="0"/>
              </a:rPr>
              <a:t>Shannon’s information theory does not address the issue of processing in transmission, complexity, and an algorithmic theory of information.</a:t>
            </a:r>
          </a:p>
          <a:p>
            <a:pPr eaLnBrk="1" hangingPunct="1">
              <a:buFont typeface="Arial" charset="0"/>
              <a:buNone/>
            </a:pPr>
            <a:r>
              <a:rPr lang="en-US" sz="2000" smtClean="0">
                <a:latin typeface="Arial" charset="0"/>
                <a:cs typeface="Arial" charset="0"/>
              </a:rPr>
              <a:t>					BUT</a:t>
            </a:r>
            <a:endParaRPr lang="en-US" sz="2000" smtClean="0">
              <a:solidFill>
                <a:srgbClr val="FF0000"/>
              </a:solidFill>
              <a:latin typeface="Arial" charset="0"/>
              <a:cs typeface="Arial" charset="0"/>
            </a:endParaRPr>
          </a:p>
          <a:p>
            <a:pPr eaLnBrk="1" hangingPunct="1"/>
            <a:r>
              <a:rPr lang="en-US" sz="2000" smtClean="0">
                <a:solidFill>
                  <a:srgbClr val="0070C0"/>
                </a:solidFill>
                <a:latin typeface="Arial" charset="0"/>
                <a:cs typeface="Arial" charset="0"/>
              </a:rPr>
              <a:t>In most information applications statistical and machine learning methods are deployed for this purpose, but they lack a precise metrics for information content. For e.g.</a:t>
            </a:r>
            <a:r>
              <a:rPr lang="en-US" sz="2000" smtClean="0">
                <a:solidFill>
                  <a:srgbClr val="FF0000"/>
                </a:solidFill>
                <a:latin typeface="Arial" charset="0"/>
                <a:cs typeface="Arial" charset="0"/>
              </a:rPr>
              <a:t> </a:t>
            </a:r>
            <a:r>
              <a:rPr lang="en-US" sz="2000" smtClean="0">
                <a:latin typeface="Arial" charset="0"/>
                <a:cs typeface="Arial" charset="0"/>
              </a:rPr>
              <a:t>de-noising in communication or data modeling in biology do not provide a metric of accuracy unless they map all input and output. The latter is not scalable.</a:t>
            </a:r>
            <a:endParaRPr lang="en-US" sz="2000" smtClean="0">
              <a:solidFill>
                <a:srgbClr val="FF0000"/>
              </a:solidFill>
              <a:latin typeface="Arial" charset="0"/>
              <a:cs typeface="Arial" charset="0"/>
            </a:endParaRPr>
          </a:p>
          <a:p>
            <a:pPr eaLnBrk="1" hangingPunct="1"/>
            <a:r>
              <a:rPr lang="en-US" sz="2000" smtClean="0">
                <a:latin typeface="Arial" charset="0"/>
                <a:cs typeface="Arial" charset="0"/>
              </a:rPr>
              <a:t>Other Examples include</a:t>
            </a:r>
          </a:p>
          <a:p>
            <a:pPr lvl="1" eaLnBrk="1" hangingPunct="1"/>
            <a:r>
              <a:rPr lang="en-US" sz="1800" smtClean="0">
                <a:latin typeface="Arial" charset="0"/>
                <a:cs typeface="Arial" charset="0"/>
              </a:rPr>
              <a:t>Biological networks</a:t>
            </a:r>
          </a:p>
          <a:p>
            <a:pPr lvl="1" eaLnBrk="1" hangingPunct="1"/>
            <a:r>
              <a:rPr lang="en-US" sz="1800" smtClean="0">
                <a:latin typeface="Arial" charset="0"/>
                <a:cs typeface="Arial" charset="0"/>
              </a:rPr>
              <a:t>Neural networks</a:t>
            </a:r>
          </a:p>
          <a:p>
            <a:pPr lvl="1" eaLnBrk="1" hangingPunct="1"/>
            <a:r>
              <a:rPr lang="en-US" sz="1800" smtClean="0">
                <a:latin typeface="Arial" charset="0"/>
                <a:cs typeface="Arial" charset="0"/>
              </a:rPr>
              <a:t>Social Networks</a:t>
            </a:r>
          </a:p>
          <a:p>
            <a:pPr lvl="1" eaLnBrk="1" hangingPunct="1"/>
            <a:r>
              <a:rPr lang="en-US" sz="1800" smtClean="0">
                <a:latin typeface="Arial" charset="0"/>
                <a:cs typeface="Arial" charset="0"/>
              </a:rPr>
              <a:t>Sensor networks</a:t>
            </a:r>
          </a:p>
          <a:p>
            <a:pPr eaLnBrk="1" hangingPunct="1"/>
            <a:r>
              <a:rPr lang="en-US" sz="2000" smtClean="0">
                <a:solidFill>
                  <a:srgbClr val="0070C0"/>
                </a:solidFill>
                <a:latin typeface="Arial" charset="0"/>
                <a:cs typeface="Arial" charset="0"/>
              </a:rPr>
              <a:t>Our center will focus on a new paradigm for estimation of information content in data reduction.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28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28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28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283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283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283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283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283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283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48856" y="802763"/>
            <a:ext cx="8995144" cy="653902"/>
          </a:xfrm>
        </p:spPr>
        <p:txBody>
          <a:bodyPr>
            <a:normAutofit fontScale="90000"/>
          </a:bodyPr>
          <a:lstStyle/>
          <a:p>
            <a:pPr>
              <a:defRPr/>
            </a:pPr>
            <a:r>
              <a:rPr lang="en-US" smtClean="0"/>
              <a:t>Statistical </a:t>
            </a:r>
            <a:r>
              <a:rPr lang="en-US" smtClean="0"/>
              <a:t>Modeling </a:t>
            </a:r>
            <a:r>
              <a:rPr lang="en-US" smtClean="0">
                <a:latin typeface="Arial"/>
                <a:cs typeface="Arial"/>
              </a:rPr>
              <a:t>―</a:t>
            </a:r>
            <a:r>
              <a:rPr lang="en-US" smtClean="0"/>
              <a:t>Traditional </a:t>
            </a:r>
            <a:r>
              <a:rPr lang="en-US" dirty="0" smtClean="0"/>
              <a:t>approach</a:t>
            </a:r>
          </a:p>
        </p:txBody>
      </p:sp>
      <p:sp>
        <p:nvSpPr>
          <p:cNvPr id="103427" name="Rectangle 3"/>
          <p:cNvSpPr>
            <a:spLocks noGrp="1" noChangeArrowheads="1"/>
          </p:cNvSpPr>
          <p:nvPr>
            <p:ph type="body" idx="1"/>
          </p:nvPr>
        </p:nvSpPr>
        <p:spPr>
          <a:xfrm>
            <a:off x="372140" y="1562995"/>
            <a:ext cx="8580474" cy="4752753"/>
          </a:xfrm>
        </p:spPr>
        <p:txBody>
          <a:bodyPr/>
          <a:lstStyle/>
          <a:p>
            <a:pPr eaLnBrk="1" hangingPunct="1"/>
            <a:r>
              <a:rPr lang="en-US" sz="2000" smtClean="0">
                <a:latin typeface="Arial" charset="0"/>
                <a:cs typeface="Arial" charset="0"/>
              </a:rPr>
              <a:t>Assumes that data has been generated as a sample from a population.</a:t>
            </a:r>
          </a:p>
          <a:p>
            <a:pPr lvl="1" eaLnBrk="1" hangingPunct="1"/>
            <a:r>
              <a:rPr lang="en-US" sz="2000" smtClean="0">
                <a:latin typeface="Arial" charset="0"/>
                <a:cs typeface="Arial" charset="0"/>
              </a:rPr>
              <a:t>Parametric </a:t>
            </a:r>
          </a:p>
          <a:p>
            <a:pPr lvl="1" eaLnBrk="1" hangingPunct="1"/>
            <a:r>
              <a:rPr lang="en-US" sz="2000" smtClean="0">
                <a:latin typeface="Arial" charset="0"/>
                <a:cs typeface="Arial" charset="0"/>
              </a:rPr>
              <a:t>Non parametric</a:t>
            </a:r>
          </a:p>
          <a:p>
            <a:pPr eaLnBrk="1" hangingPunct="1"/>
            <a:r>
              <a:rPr lang="en-US" sz="2000" smtClean="0">
                <a:latin typeface="Arial" charset="0"/>
                <a:cs typeface="Arial" charset="0"/>
              </a:rPr>
              <a:t>Unknown distribution is then estimated using the data.</a:t>
            </a:r>
          </a:p>
          <a:p>
            <a:pPr eaLnBrk="1" hangingPunct="1"/>
            <a:r>
              <a:rPr lang="en-US" sz="2000" smtClean="0">
                <a:latin typeface="Arial" charset="0"/>
                <a:cs typeface="Arial" charset="0"/>
              </a:rPr>
              <a:t>Minimization of some mean loss function.</a:t>
            </a:r>
          </a:p>
          <a:p>
            <a:pPr lvl="1" eaLnBrk="1" hangingPunct="1"/>
            <a:r>
              <a:rPr lang="en-US" sz="2000" smtClean="0">
                <a:latin typeface="Arial" charset="0"/>
                <a:cs typeface="Arial" charset="0"/>
              </a:rPr>
              <a:t>Maximum Likelihood</a:t>
            </a:r>
          </a:p>
          <a:p>
            <a:pPr lvl="1" eaLnBrk="1" hangingPunct="1"/>
            <a:r>
              <a:rPr lang="en-US" sz="2000" smtClean="0">
                <a:latin typeface="Arial" charset="0"/>
                <a:cs typeface="Arial" charset="0"/>
              </a:rPr>
              <a:t>Least squares</a:t>
            </a:r>
          </a:p>
          <a:p>
            <a:pPr eaLnBrk="1" hangingPunct="1"/>
            <a:r>
              <a:rPr lang="en-US" sz="2000" smtClean="0">
                <a:solidFill>
                  <a:srgbClr val="0070C0"/>
                </a:solidFill>
                <a:latin typeface="Arial" charset="0"/>
                <a:cs typeface="Arial" charset="0"/>
              </a:rPr>
              <a:t>Works well when we understand the physics of the problem i.e. we know that there is some law generating the data + instrument noise.</a:t>
            </a:r>
          </a:p>
          <a:p>
            <a:pPr eaLnBrk="1" hangingPunct="1"/>
            <a:r>
              <a:rPr lang="en-US" sz="2000" smtClean="0">
                <a:latin typeface="Arial" charset="0"/>
                <a:cs typeface="Arial" charset="0"/>
              </a:rPr>
              <a:t>If we do not understand the data generating process there </a:t>
            </a:r>
            <a:r>
              <a:rPr lang="en-US" sz="2000" smtClean="0">
                <a:solidFill>
                  <a:srgbClr val="0070C0"/>
                </a:solidFill>
                <a:latin typeface="Arial" charset="0"/>
                <a:cs typeface="Arial" charset="0"/>
              </a:rPr>
              <a:t>is no way we can determine whether the given data set is sampled form a given distribution.</a:t>
            </a:r>
          </a:p>
          <a:p>
            <a:pPr eaLnBrk="1" hangingPunct="1"/>
            <a:r>
              <a:rPr lang="en-US" sz="2000" smtClean="0">
                <a:latin typeface="Arial" charset="0"/>
                <a:cs typeface="Arial" charset="0"/>
              </a:rPr>
              <a:t>Data Mining | Image processing | </a:t>
            </a:r>
            <a:r>
              <a:rPr lang="en-US" sz="2000" smtClean="0">
                <a:latin typeface="Arial" charset="0"/>
                <a:cs typeface="Arial" charset="0"/>
              </a:rPr>
              <a:t>Biopathway </a:t>
            </a:r>
            <a:r>
              <a:rPr lang="en-US" sz="2000" smtClean="0">
                <a:latin typeface="Arial" charset="0"/>
                <a:cs typeface="Arial" charset="0"/>
              </a:rPr>
              <a:t>modeling</a:t>
            </a:r>
            <a:endParaRPr lang="en-US" sz="2000" smtClean="0">
              <a:solidFill>
                <a:srgbClr val="FF33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42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42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42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42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42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42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2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42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42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Standing on the Shoulders of Giants . . .</a:t>
            </a:r>
            <a:endParaRPr lang="en-US" dirty="0"/>
          </a:p>
        </p:txBody>
      </p:sp>
      <p:sp>
        <p:nvSpPr>
          <p:cNvPr id="3" name="Content Placeholder 2"/>
          <p:cNvSpPr>
            <a:spLocks noGrp="1"/>
          </p:cNvSpPr>
          <p:nvPr>
            <p:ph idx="1"/>
          </p:nvPr>
        </p:nvSpPr>
        <p:spPr>
          <a:xfrm>
            <a:off x="1752600" y="1676400"/>
            <a:ext cx="6934200" cy="4876800"/>
          </a:xfrm>
        </p:spPr>
        <p:txBody>
          <a:bodyPr>
            <a:normAutofit/>
          </a:bodyPr>
          <a:lstStyle/>
          <a:p>
            <a:pPr marL="0" indent="0">
              <a:buNone/>
            </a:pPr>
            <a:r>
              <a:rPr lang="nn-NO" sz="2000" dirty="0" smtClean="0">
                <a:solidFill>
                  <a:schemeClr val="tx2"/>
                </a:solidFill>
              </a:rPr>
              <a:t>Manfred Eigen </a:t>
            </a:r>
            <a:r>
              <a:rPr lang="nn-NO" sz="2000" dirty="0" smtClean="0"/>
              <a:t>(</a:t>
            </a:r>
            <a:r>
              <a:rPr lang="nn-NO" sz="2000" dirty="0" smtClean="0">
                <a:solidFill>
                  <a:srgbClr val="0070C0"/>
                </a:solidFill>
              </a:rPr>
              <a:t>Nobel Prize, 1967</a:t>
            </a:r>
            <a:r>
              <a:rPr lang="nn-NO" sz="2000" dirty="0" smtClean="0"/>
              <a:t>)</a:t>
            </a:r>
          </a:p>
          <a:p>
            <a:pPr marL="0" indent="0">
              <a:buNone/>
            </a:pPr>
            <a:r>
              <a:rPr lang="en-US" sz="2000" dirty="0" smtClean="0"/>
              <a:t>“The differentiable characteristic of the living systems is </a:t>
            </a:r>
            <a:r>
              <a:rPr lang="en-US" sz="2000" dirty="0" smtClean="0">
                <a:solidFill>
                  <a:schemeClr val="tx2"/>
                </a:solidFill>
              </a:rPr>
              <a:t>Information</a:t>
            </a:r>
            <a:r>
              <a:rPr lang="en-US" sz="2000" dirty="0" smtClean="0"/>
              <a:t>. </a:t>
            </a:r>
            <a:r>
              <a:rPr lang="en-US" sz="2000" dirty="0" smtClean="0">
                <a:solidFill>
                  <a:schemeClr val="tx2"/>
                </a:solidFill>
              </a:rPr>
              <a:t>Information</a:t>
            </a:r>
            <a:r>
              <a:rPr lang="en-US" sz="2000" dirty="0" smtClean="0"/>
              <a:t> assures the </a:t>
            </a:r>
            <a:r>
              <a:rPr lang="en-US" sz="2000" dirty="0" smtClean="0">
                <a:solidFill>
                  <a:srgbClr val="0070C0"/>
                </a:solidFill>
              </a:rPr>
              <a:t>controlled reproduction of all constituents</a:t>
            </a:r>
            <a:r>
              <a:rPr lang="en-US" sz="2000" dirty="0" smtClean="0"/>
              <a:t>, ensuring conservation of viability . . . . </a:t>
            </a:r>
            <a:r>
              <a:rPr lang="en-US" sz="2000" dirty="0" smtClean="0">
                <a:solidFill>
                  <a:schemeClr val="tx2"/>
                </a:solidFill>
              </a:rPr>
              <a:t>Information theory</a:t>
            </a:r>
            <a:r>
              <a:rPr lang="en-US" sz="2000" dirty="0" smtClean="0"/>
              <a:t>, pioneered by </a:t>
            </a:r>
            <a:r>
              <a:rPr lang="en-US" sz="2000" dirty="0" smtClean="0">
                <a:solidFill>
                  <a:srgbClr val="0070C0"/>
                </a:solidFill>
              </a:rPr>
              <a:t>Claude Shannon</a:t>
            </a:r>
            <a:r>
              <a:rPr lang="en-US" sz="2000" dirty="0" smtClean="0"/>
              <a:t>, </a:t>
            </a:r>
            <a:r>
              <a:rPr lang="en-US" sz="2000" i="1" dirty="0" smtClean="0"/>
              <a:t>cannot </a:t>
            </a:r>
            <a:r>
              <a:rPr lang="en-US" sz="2000" dirty="0" smtClean="0"/>
              <a:t>answer this question . . . in principle, the answer was formulated 130 years ago by </a:t>
            </a:r>
            <a:r>
              <a:rPr lang="en-US" sz="2000" smtClean="0"/>
              <a:t>Charles </a:t>
            </a:r>
            <a:r>
              <a:rPr lang="en-US" sz="2000" smtClean="0"/>
              <a:t>Darwin.”</a:t>
            </a:r>
            <a:endParaRPr lang="en-US" sz="2000" dirty="0" smtClean="0"/>
          </a:p>
          <a:p>
            <a:pPr marL="0" indent="0">
              <a:buNone/>
            </a:pPr>
            <a:endParaRPr lang="en-US" sz="2000" dirty="0" smtClean="0"/>
          </a:p>
          <a:p>
            <a:pPr marL="0" indent="0">
              <a:buNone/>
            </a:pPr>
            <a:r>
              <a:rPr lang="en-US" sz="2000" dirty="0" smtClean="0">
                <a:solidFill>
                  <a:schemeClr val="tx2"/>
                </a:solidFill>
              </a:rPr>
              <a:t>P. Nurse</a:t>
            </a:r>
            <a:r>
              <a:rPr lang="en-US" sz="2000" dirty="0" smtClean="0"/>
              <a:t>, (Nature, 2008, “</a:t>
            </a:r>
            <a:r>
              <a:rPr lang="en-US" sz="2000" dirty="0" smtClean="0">
                <a:solidFill>
                  <a:srgbClr val="0070C0"/>
                </a:solidFill>
              </a:rPr>
              <a:t>Life, Logic, and Information</a:t>
            </a:r>
            <a:r>
              <a:rPr lang="en-US" sz="2000" dirty="0" smtClean="0"/>
              <a:t>”):</a:t>
            </a:r>
          </a:p>
          <a:p>
            <a:pPr marL="0" indent="0">
              <a:buNone/>
            </a:pPr>
            <a:r>
              <a:rPr lang="en-US" sz="2000" i="1" dirty="0" smtClean="0"/>
              <a:t>Focusing on </a:t>
            </a:r>
            <a:r>
              <a:rPr lang="en-US" sz="2000" i="1" dirty="0" smtClean="0">
                <a:solidFill>
                  <a:schemeClr val="tx2"/>
                </a:solidFill>
              </a:rPr>
              <a:t>information flow </a:t>
            </a:r>
            <a:r>
              <a:rPr lang="en-US" sz="2000" i="1" dirty="0" smtClean="0"/>
              <a:t>will help to </a:t>
            </a:r>
            <a:r>
              <a:rPr lang="en-US" sz="2000" i="1" dirty="0" smtClean="0">
                <a:solidFill>
                  <a:srgbClr val="0070C0"/>
                </a:solidFill>
              </a:rPr>
              <a:t>understand better </a:t>
            </a:r>
            <a:r>
              <a:rPr lang="en-US" sz="2000" i="1" dirty="0" smtClean="0"/>
              <a:t>how cells and organisms work. </a:t>
            </a:r>
            <a:r>
              <a:rPr lang="en-US" sz="2000" dirty="0" smtClean="0"/>
              <a:t> . . . the generation of </a:t>
            </a:r>
            <a:r>
              <a:rPr lang="en-US" sz="2000" dirty="0" smtClean="0">
                <a:solidFill>
                  <a:schemeClr val="tx2"/>
                </a:solidFill>
              </a:rPr>
              <a:t>spatial</a:t>
            </a:r>
            <a:r>
              <a:rPr lang="en-US" sz="2000" dirty="0" smtClean="0"/>
              <a:t> and </a:t>
            </a:r>
            <a:r>
              <a:rPr lang="en-US" sz="2000" dirty="0" smtClean="0">
                <a:solidFill>
                  <a:schemeClr val="tx2"/>
                </a:solidFill>
              </a:rPr>
              <a:t>temporal</a:t>
            </a:r>
            <a:r>
              <a:rPr lang="en-US" sz="2000" dirty="0" smtClean="0"/>
              <a:t> order, </a:t>
            </a:r>
            <a:r>
              <a:rPr lang="en-US" sz="2000" dirty="0" smtClean="0">
                <a:solidFill>
                  <a:srgbClr val="0070C0"/>
                </a:solidFill>
              </a:rPr>
              <a:t>cell memory </a:t>
            </a:r>
            <a:r>
              <a:rPr lang="en-US" sz="2000" dirty="0" smtClean="0"/>
              <a:t>and </a:t>
            </a:r>
            <a:r>
              <a:rPr lang="en-US" sz="2000" dirty="0" smtClean="0">
                <a:solidFill>
                  <a:srgbClr val="0070C0"/>
                </a:solidFill>
              </a:rPr>
              <a:t>reproduction </a:t>
            </a:r>
            <a:r>
              <a:rPr lang="en-US" sz="2000" dirty="0" smtClean="0"/>
              <a:t>are </a:t>
            </a:r>
            <a:r>
              <a:rPr lang="en-US" sz="2000" i="1" dirty="0" smtClean="0"/>
              <a:t>not fully understood.</a:t>
            </a:r>
            <a:endParaRPr lang="en-US" sz="2000" i="1" dirty="0"/>
          </a:p>
        </p:txBody>
      </p:sp>
      <p:pic>
        <p:nvPicPr>
          <p:cNvPr id="4" name="Picture 3" descr="eigen.jpg"/>
          <p:cNvPicPr>
            <a:picLocks noChangeAspect="1"/>
          </p:cNvPicPr>
          <p:nvPr/>
        </p:nvPicPr>
        <p:blipFill>
          <a:blip r:embed="rId2" cstate="print"/>
          <a:stretch>
            <a:fillRect/>
          </a:stretch>
        </p:blipFill>
        <p:spPr>
          <a:xfrm>
            <a:off x="633743" y="1810411"/>
            <a:ext cx="819150" cy="1076325"/>
          </a:xfrm>
          <a:prstGeom prst="rect">
            <a:avLst/>
          </a:prstGeom>
          <a:ln>
            <a:noFill/>
          </a:ln>
          <a:effectLst>
            <a:outerShdw blurRad="292100" dist="139700" dir="2700000" algn="tl" rotWithShape="0">
              <a:srgbClr val="333333">
                <a:alpha val="65000"/>
              </a:srgbClr>
            </a:outerShdw>
          </a:effectLst>
        </p:spPr>
      </p:pic>
      <p:pic>
        <p:nvPicPr>
          <p:cNvPr id="5" name="Picture 4" descr="nurse.gif"/>
          <p:cNvPicPr>
            <a:picLocks noChangeAspect="1"/>
          </p:cNvPicPr>
          <p:nvPr/>
        </p:nvPicPr>
        <p:blipFill>
          <a:blip r:embed="rId3" cstate="print"/>
          <a:stretch>
            <a:fillRect/>
          </a:stretch>
        </p:blipFill>
        <p:spPr>
          <a:xfrm>
            <a:off x="567068" y="4410736"/>
            <a:ext cx="952500" cy="9525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Grp="1" noChangeArrowheads="1"/>
          </p:cNvSpPr>
          <p:nvPr>
            <p:ph type="title"/>
          </p:nvPr>
        </p:nvSpPr>
        <p:spPr>
          <a:xfrm>
            <a:off x="425302" y="933896"/>
            <a:ext cx="8382000" cy="937431"/>
          </a:xfrm>
        </p:spPr>
        <p:txBody>
          <a:bodyPr>
            <a:noAutofit/>
          </a:bodyPr>
          <a:lstStyle/>
          <a:p>
            <a:pPr eaLnBrk="1" hangingPunct="1">
              <a:defRPr/>
            </a:pPr>
            <a:r>
              <a:rPr lang="en-US" sz="3600" dirty="0" smtClean="0">
                <a:latin typeface="+mn-lt"/>
              </a:rPr>
              <a:t>Getting around the </a:t>
            </a:r>
            <a:r>
              <a:rPr lang="en-US" sz="3600" smtClean="0">
                <a:latin typeface="+mn-lt"/>
              </a:rPr>
              <a:t>Curse </a:t>
            </a:r>
            <a:r>
              <a:rPr lang="en-US" sz="3600" smtClean="0">
                <a:latin typeface="+mn-lt"/>
              </a:rPr>
              <a:t/>
            </a:r>
            <a:br>
              <a:rPr lang="en-US" sz="3600" smtClean="0">
                <a:latin typeface="+mn-lt"/>
              </a:rPr>
            </a:br>
            <a:r>
              <a:rPr lang="en-US" sz="3600" smtClean="0">
                <a:latin typeface="+mn-lt"/>
              </a:rPr>
              <a:t>of </a:t>
            </a:r>
            <a:r>
              <a:rPr lang="en-US" sz="3600" dirty="0" smtClean="0">
                <a:latin typeface="+mn-lt"/>
              </a:rPr>
              <a:t>false assumption…</a:t>
            </a:r>
          </a:p>
        </p:txBody>
      </p:sp>
      <p:sp>
        <p:nvSpPr>
          <p:cNvPr id="25" name="TextBox 24"/>
          <p:cNvSpPr txBox="1"/>
          <p:nvPr/>
        </p:nvSpPr>
        <p:spPr>
          <a:xfrm>
            <a:off x="381000" y="2335646"/>
            <a:ext cx="8534400" cy="3484031"/>
          </a:xfrm>
          <a:prstGeom prst="rect">
            <a:avLst/>
          </a:prstGeom>
          <a:noFill/>
        </p:spPr>
        <p:txBody>
          <a:bodyPr>
            <a:spAutoFit/>
          </a:bodyPr>
          <a:lstStyle/>
          <a:p>
            <a:pPr marL="342900" indent="-342900">
              <a:lnSpc>
                <a:spcPct val="90000"/>
              </a:lnSpc>
              <a:spcBef>
                <a:spcPct val="20000"/>
              </a:spcBef>
              <a:spcAft>
                <a:spcPts val="1200"/>
              </a:spcAft>
              <a:buFontTx/>
              <a:buChar char="•"/>
              <a:defRPr/>
            </a:pPr>
            <a:r>
              <a:rPr lang="en-US" sz="2800" dirty="0">
                <a:latin typeface="Arial" pitchFamily="34" charset="0"/>
                <a:cs typeface="Arial" pitchFamily="34" charset="0"/>
              </a:rPr>
              <a:t>We need a theory</a:t>
            </a:r>
          </a:p>
          <a:p>
            <a:pPr marL="342900" indent="-342900">
              <a:lnSpc>
                <a:spcPct val="90000"/>
              </a:lnSpc>
              <a:spcBef>
                <a:spcPct val="20000"/>
              </a:spcBef>
              <a:spcAft>
                <a:spcPts val="1200"/>
              </a:spcAft>
              <a:buFontTx/>
              <a:buChar char="•"/>
              <a:defRPr/>
            </a:pPr>
            <a:r>
              <a:rPr lang="en-US" sz="2800" dirty="0">
                <a:latin typeface="Arial" pitchFamily="34" charset="0"/>
                <a:cs typeface="Arial" pitchFamily="34" charset="0"/>
              </a:rPr>
              <a:t>Standard learning approaches work only partially since </a:t>
            </a:r>
            <a:r>
              <a:rPr lang="en-US" sz="2800" dirty="0">
                <a:solidFill>
                  <a:srgbClr val="0070C0"/>
                </a:solidFill>
                <a:latin typeface="Arial" pitchFamily="34" charset="0"/>
                <a:cs typeface="Arial" pitchFamily="34" charset="0"/>
              </a:rPr>
              <a:t>we do not know what are good priors</a:t>
            </a:r>
            <a:r>
              <a:rPr lang="en-US" sz="2800" dirty="0">
                <a:latin typeface="Arial" pitchFamily="34" charset="0"/>
                <a:cs typeface="Arial" pitchFamily="34" charset="0"/>
              </a:rPr>
              <a:t>?</a:t>
            </a:r>
          </a:p>
          <a:p>
            <a:pPr marL="342900" indent="-342900">
              <a:lnSpc>
                <a:spcPct val="90000"/>
              </a:lnSpc>
              <a:spcBef>
                <a:spcPct val="20000"/>
              </a:spcBef>
              <a:spcAft>
                <a:spcPts val="1200"/>
              </a:spcAft>
              <a:buFontTx/>
              <a:buChar char="•"/>
              <a:defRPr/>
            </a:pPr>
            <a:r>
              <a:rPr lang="en-US" sz="2800" dirty="0">
                <a:latin typeface="Arial" pitchFamily="34" charset="0"/>
                <a:cs typeface="Arial" pitchFamily="34" charset="0"/>
              </a:rPr>
              <a:t>A theory of learnable information and its transformation into knowledge would be immensely useful in life sciences.</a:t>
            </a:r>
            <a:endParaRPr lang="en-US" sz="2800" dirty="0">
              <a:latin typeface="Arial" pitchFamily="34" charset="0"/>
              <a:cs typeface="Arial" pitchFamily="34" charset="0"/>
            </a:endParaRPr>
          </a:p>
          <a:p>
            <a:pPr>
              <a:spcAft>
                <a:spcPts val="1200"/>
              </a:spcAft>
              <a:defRPr/>
            </a:pPr>
            <a:endParaRPr lang="en-US" sz="2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mtClean="0"/>
              <a:t>Emerging Frontiers of </a:t>
            </a:r>
            <a:br>
              <a:rPr lang="en-US" smtClean="0"/>
            </a:br>
            <a:r>
              <a:rPr lang="en-US" smtClean="0"/>
              <a:t>Science Information</a:t>
            </a:r>
            <a:endParaRPr lang="en-US"/>
          </a:p>
        </p:txBody>
      </p:sp>
      <p:sp>
        <p:nvSpPr>
          <p:cNvPr id="5" name="Subtitle 4"/>
          <p:cNvSpPr>
            <a:spLocks noGrp="1"/>
          </p:cNvSpPr>
          <p:nvPr>
            <p:ph type="subTitle" idx="1"/>
          </p:nvPr>
        </p:nvSpPr>
        <p:spPr/>
        <p:txBody>
          <a:bodyPr/>
          <a:lstStyle/>
          <a:p>
            <a:pPr>
              <a:spcBef>
                <a:spcPts val="600"/>
              </a:spcBef>
            </a:pPr>
            <a:endParaRPr lang="en-US" sz="600" smtClean="0"/>
          </a:p>
          <a:p>
            <a:pPr>
              <a:lnSpc>
                <a:spcPts val="3360"/>
              </a:lnSpc>
              <a:spcBef>
                <a:spcPts val="600"/>
              </a:spcBef>
            </a:pPr>
            <a:r>
              <a:rPr lang="en-US" smtClean="0">
                <a:solidFill>
                  <a:srgbClr val="0DC0FF"/>
                </a:solidFill>
              </a:rPr>
              <a:t>Research: Introduction</a:t>
            </a:r>
          </a:p>
          <a:p>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Information</a:t>
            </a:r>
            <a:r>
              <a:rPr lang="en-US" sz="3200" dirty="0" smtClean="0"/>
              <a:t>*</a:t>
            </a:r>
            <a:r>
              <a:rPr lang="en-US" dirty="0" smtClean="0"/>
              <a:t>?</a:t>
            </a:r>
            <a:endParaRPr lang="en-US" dirty="0"/>
          </a:p>
        </p:txBody>
      </p:sp>
      <p:sp>
        <p:nvSpPr>
          <p:cNvPr id="4" name="Content Placeholder 2"/>
          <p:cNvSpPr txBox="1">
            <a:spLocks/>
          </p:cNvSpPr>
          <p:nvPr/>
        </p:nvSpPr>
        <p:spPr>
          <a:xfrm>
            <a:off x="1524000" y="1646237"/>
            <a:ext cx="7467600" cy="4221163"/>
          </a:xfrm>
          <a:prstGeom prst="rect">
            <a:avLst/>
          </a:prstGeom>
        </p:spPr>
        <p:txBody>
          <a:bodyPr vert="horz" lIns="91440" tIns="45720" rIns="91440" bIns="45720" rtlCol="0">
            <a:normAutofit/>
          </a:bodyPr>
          <a:lstStyle/>
          <a:p>
            <a:r>
              <a:rPr lang="en-US" sz="2000" dirty="0" smtClean="0">
                <a:solidFill>
                  <a:srgbClr val="0070C0"/>
                </a:solidFill>
              </a:rPr>
              <a:t>C. F. Von Weizsäcker:</a:t>
            </a:r>
          </a:p>
          <a:p>
            <a:r>
              <a:rPr lang="en-US" sz="2000" dirty="0" smtClean="0"/>
              <a:t>“</a:t>
            </a:r>
            <a:r>
              <a:rPr lang="en-US" sz="2000" dirty="0" smtClean="0">
                <a:solidFill>
                  <a:schemeClr val="tx2"/>
                </a:solidFill>
              </a:rPr>
              <a:t>Information</a:t>
            </a:r>
            <a:r>
              <a:rPr lang="en-US" sz="2000" dirty="0" smtClean="0"/>
              <a:t> is only that which produces information” (relativity).</a:t>
            </a:r>
          </a:p>
          <a:p>
            <a:r>
              <a:rPr lang="en-US" sz="2000" dirty="0" smtClean="0"/>
              <a:t>“</a:t>
            </a:r>
            <a:r>
              <a:rPr lang="en-US" sz="2000" dirty="0" smtClean="0">
                <a:solidFill>
                  <a:schemeClr val="tx2"/>
                </a:solidFill>
              </a:rPr>
              <a:t>Information</a:t>
            </a:r>
            <a:r>
              <a:rPr lang="en-US" sz="2000" dirty="0" smtClean="0"/>
              <a:t> is only that which is understood” (rationality)</a:t>
            </a:r>
          </a:p>
          <a:p>
            <a:pPr>
              <a:spcAft>
                <a:spcPts val="1800"/>
              </a:spcAft>
            </a:pPr>
            <a:r>
              <a:rPr lang="en-US" sz="2000" dirty="0" smtClean="0"/>
              <a:t>“</a:t>
            </a:r>
            <a:r>
              <a:rPr lang="en-US" sz="2000" dirty="0" smtClean="0">
                <a:solidFill>
                  <a:schemeClr val="tx2"/>
                </a:solidFill>
              </a:rPr>
              <a:t>Information</a:t>
            </a:r>
            <a:r>
              <a:rPr lang="en-US" sz="2000" dirty="0" smtClean="0"/>
              <a:t> has </a:t>
            </a:r>
            <a:r>
              <a:rPr lang="en-US" sz="2000" i="1" dirty="0" smtClean="0"/>
              <a:t>no absolute meaning</a:t>
            </a:r>
            <a:r>
              <a:rPr lang="en-US" sz="2000" dirty="0" smtClean="0"/>
              <a:t>”.</a:t>
            </a:r>
          </a:p>
          <a:p>
            <a:r>
              <a:rPr lang="en-US" sz="2000" dirty="0" smtClean="0">
                <a:solidFill>
                  <a:srgbClr val="0070C0"/>
                </a:solidFill>
              </a:rPr>
              <a:t>R. Feynman:</a:t>
            </a:r>
          </a:p>
          <a:p>
            <a:pPr>
              <a:spcAft>
                <a:spcPts val="1800"/>
              </a:spcAft>
            </a:pPr>
            <a:r>
              <a:rPr lang="en-US" sz="2000" dirty="0" smtClean="0"/>
              <a:t>“</a:t>
            </a:r>
            <a:r>
              <a:rPr lang="en-US" sz="2000" dirty="0" smtClean="0">
                <a:solidFill>
                  <a:schemeClr val="tx2"/>
                </a:solidFill>
              </a:rPr>
              <a:t>Information</a:t>
            </a:r>
            <a:r>
              <a:rPr lang="en-US" sz="2000" dirty="0" smtClean="0"/>
              <a:t> is not simply a physical property of a message: it is a property of the message and your knowledge about it.”</a:t>
            </a:r>
          </a:p>
          <a:p>
            <a:endParaRPr lang="en-US" sz="2000" dirty="0" smtClean="0">
              <a:latin typeface="Arial" pitchFamily="34" charset="0"/>
              <a:cs typeface="Arial" pitchFamily="34" charset="0"/>
            </a:endParaRPr>
          </a:p>
          <a:p>
            <a:r>
              <a:rPr lang="en-US" sz="2000" dirty="0" smtClean="0">
                <a:solidFill>
                  <a:srgbClr val="0070C0"/>
                </a:solidFill>
              </a:rPr>
              <a:t>J. Wheeler:</a:t>
            </a:r>
            <a:endParaRPr lang="en-US" sz="1000" dirty="0" smtClean="0">
              <a:solidFill>
                <a:srgbClr val="0070C0"/>
              </a:solidFill>
              <a:latin typeface="Arial" pitchFamily="34" charset="0"/>
              <a:cs typeface="Arial" pitchFamily="34" charset="0"/>
            </a:endParaRPr>
          </a:p>
          <a:p>
            <a:r>
              <a:rPr lang="en-US" sz="2000" dirty="0" smtClean="0"/>
              <a:t>“It </a:t>
            </a:r>
            <a:r>
              <a:rPr lang="en-US" sz="2000" smtClean="0"/>
              <a:t>from Bit.”</a:t>
            </a:r>
            <a:endParaRPr lang="en-US" sz="2000" dirty="0" smtClean="0"/>
          </a:p>
          <a:p>
            <a:r>
              <a:rPr lang="en-US" sz="2000" dirty="0" smtClean="0"/>
              <a:t>(what is fundamental is not waves and particles but </a:t>
            </a:r>
            <a:r>
              <a:rPr lang="en-US" sz="2000" dirty="0" smtClean="0">
                <a:solidFill>
                  <a:schemeClr val="tx2"/>
                </a:solidFill>
              </a:rPr>
              <a:t>Information</a:t>
            </a:r>
            <a:r>
              <a:rPr lang="en-US" sz="2000" dirty="0" smtClean="0"/>
              <a:t>.)</a:t>
            </a:r>
          </a:p>
        </p:txBody>
      </p:sp>
      <p:pic>
        <p:nvPicPr>
          <p:cNvPr id="9" name="Picture 8" descr="weizsacker.jpg"/>
          <p:cNvPicPr>
            <a:picLocks noChangeAspect="1"/>
          </p:cNvPicPr>
          <p:nvPr/>
        </p:nvPicPr>
        <p:blipFill>
          <a:blip r:embed="rId3" cstate="print"/>
          <a:stretch>
            <a:fillRect/>
          </a:stretch>
        </p:blipFill>
        <p:spPr>
          <a:xfrm>
            <a:off x="563830" y="1676400"/>
            <a:ext cx="914400" cy="1099595"/>
          </a:xfrm>
          <a:prstGeom prst="rect">
            <a:avLst/>
          </a:prstGeom>
          <a:ln>
            <a:noFill/>
          </a:ln>
          <a:effectLst>
            <a:outerShdw blurRad="292100" dist="139700" dir="2700000" algn="tl" rotWithShape="0">
              <a:srgbClr val="333333">
                <a:alpha val="65000"/>
              </a:srgbClr>
            </a:outerShdw>
          </a:effectLst>
        </p:spPr>
      </p:pic>
      <p:pic>
        <p:nvPicPr>
          <p:cNvPr id="10" name="Picture 9" descr="feynman.jpg"/>
          <p:cNvPicPr>
            <a:picLocks noChangeAspect="1"/>
          </p:cNvPicPr>
          <p:nvPr/>
        </p:nvPicPr>
        <p:blipFill>
          <a:blip r:embed="rId4" cstate="print"/>
          <a:stretch>
            <a:fillRect/>
          </a:stretch>
        </p:blipFill>
        <p:spPr>
          <a:xfrm>
            <a:off x="571500" y="3048000"/>
            <a:ext cx="914400" cy="1243173"/>
          </a:xfrm>
          <a:prstGeom prst="rect">
            <a:avLst/>
          </a:prstGeom>
          <a:ln>
            <a:noFill/>
          </a:ln>
          <a:effectLst>
            <a:outerShdw blurRad="292100" dist="139700" dir="2700000" algn="tl" rotWithShape="0">
              <a:srgbClr val="333333">
                <a:alpha val="65000"/>
              </a:srgbClr>
            </a:outerShdw>
          </a:effectLst>
        </p:spPr>
      </p:pic>
      <p:pic>
        <p:nvPicPr>
          <p:cNvPr id="11" name="Picture 10" descr="wheeler.jpg"/>
          <p:cNvPicPr>
            <a:picLocks noChangeAspect="1"/>
          </p:cNvPicPr>
          <p:nvPr/>
        </p:nvPicPr>
        <p:blipFill>
          <a:blip r:embed="rId5" cstate="print"/>
          <a:stretch>
            <a:fillRect/>
          </a:stretch>
        </p:blipFill>
        <p:spPr>
          <a:xfrm>
            <a:off x="533400" y="4495800"/>
            <a:ext cx="914400" cy="1182757"/>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33400" y="5966635"/>
            <a:ext cx="8305800" cy="630942"/>
          </a:xfrm>
          <a:prstGeom prst="rect">
            <a:avLst/>
          </a:prstGeom>
          <a:noFill/>
        </p:spPr>
        <p:txBody>
          <a:bodyPr wrap="square" rtlCol="0">
            <a:spAutoFit/>
          </a:bodyPr>
          <a:lstStyle/>
          <a:p>
            <a:r>
              <a:rPr lang="en-US" sz="2000" dirty="0" smtClean="0"/>
              <a:t>*</a:t>
            </a:r>
            <a:r>
              <a:rPr lang="en-US" sz="1500" dirty="0" smtClean="0"/>
              <a:t>Russell’s reply to Wittgenstein’s precept “</a:t>
            </a:r>
            <a:r>
              <a:rPr lang="en-US" sz="1500" i="1" dirty="0" smtClean="0"/>
              <a:t>whereof one cannot speak, therefore one must be silent</a:t>
            </a:r>
            <a:r>
              <a:rPr lang="en-US" sz="1500" dirty="0" smtClean="0"/>
              <a:t>” was “</a:t>
            </a:r>
            <a:r>
              <a:rPr lang="en-US" sz="1500" i="1" dirty="0" smtClean="0"/>
              <a:t>… Mr. Wittgenstein manages to say a good deal about what cannot be said</a:t>
            </a:r>
            <a:r>
              <a:rPr lang="en-US" sz="1500" dirty="0" smtClean="0"/>
              <a:t>.”</a:t>
            </a:r>
            <a:endParaRPr lang="en-US" sz="15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Attempt of a Definition</a:t>
            </a:r>
            <a:endParaRPr lang="en-US" dirty="0"/>
          </a:p>
        </p:txBody>
      </p:sp>
      <p:sp>
        <p:nvSpPr>
          <p:cNvPr id="3" name="Content Placeholder 2"/>
          <p:cNvSpPr>
            <a:spLocks noGrp="1"/>
          </p:cNvSpPr>
          <p:nvPr>
            <p:ph idx="1"/>
          </p:nvPr>
        </p:nvSpPr>
        <p:spPr>
          <a:xfrm>
            <a:off x="457200" y="1676400"/>
            <a:ext cx="8382000" cy="4876800"/>
          </a:xfrm>
        </p:spPr>
        <p:txBody>
          <a:bodyPr>
            <a:normAutofit/>
          </a:bodyPr>
          <a:lstStyle/>
          <a:p>
            <a:pPr marL="0" indent="0">
              <a:buNone/>
            </a:pPr>
            <a:r>
              <a:rPr lang="en-US" sz="2000" dirty="0" smtClean="0"/>
              <a:t>Data carries </a:t>
            </a:r>
            <a:r>
              <a:rPr lang="en-US" sz="2000" dirty="0" smtClean="0">
                <a:solidFill>
                  <a:schemeClr val="tx2"/>
                </a:solidFill>
              </a:rPr>
              <a:t>information</a:t>
            </a:r>
            <a:r>
              <a:rPr lang="en-US" sz="2000" dirty="0" smtClean="0"/>
              <a:t> if it can impact a recipient’s ability to achieve the objective of some activity within a given context and limited resources.</a:t>
            </a:r>
          </a:p>
          <a:p>
            <a:pPr marL="0" indent="0">
              <a:buNone/>
            </a:pPr>
            <a:endParaRPr lang="en-US" sz="1000" dirty="0" smtClean="0"/>
          </a:p>
          <a:p>
            <a:pPr>
              <a:lnSpc>
                <a:spcPct val="120000"/>
              </a:lnSpc>
              <a:buNone/>
            </a:pPr>
            <a:r>
              <a:rPr lang="en-US" sz="2000" dirty="0" smtClean="0">
                <a:solidFill>
                  <a:srgbClr val="0070C0"/>
                </a:solidFill>
              </a:rPr>
              <a:t>Event-Driven Paradigm:</a:t>
            </a:r>
            <a:r>
              <a:rPr lang="en-US" sz="2000" dirty="0" smtClean="0"/>
              <a:t> </a:t>
            </a:r>
          </a:p>
          <a:p>
            <a:pPr>
              <a:lnSpc>
                <a:spcPct val="120000"/>
              </a:lnSpc>
              <a:buNone/>
            </a:pPr>
            <a:r>
              <a:rPr lang="en-US" sz="2000" i="1" dirty="0" smtClean="0"/>
              <a:t>System, State, Event, Context</a:t>
            </a:r>
            <a:r>
              <a:rPr lang="en-US" sz="2000" i="1" smtClean="0"/>
              <a:t>, </a:t>
            </a:r>
            <a:r>
              <a:rPr lang="en-US" sz="2000" i="1" smtClean="0"/>
              <a:t>Attributes,</a:t>
            </a:r>
            <a:endParaRPr lang="en-US" sz="2000" i="1" dirty="0" smtClean="0"/>
          </a:p>
          <a:p>
            <a:pPr marL="0" indent="0">
              <a:lnSpc>
                <a:spcPct val="120000"/>
              </a:lnSpc>
              <a:buNone/>
            </a:pPr>
            <a:r>
              <a:rPr lang="en-US" sz="2000" i="1" dirty="0" smtClean="0"/>
              <a:t>Objective</a:t>
            </a:r>
            <a:r>
              <a:rPr lang="en-US" sz="2000" dirty="0" smtClean="0"/>
              <a:t>: Objective functional                             : maps system’s rules of conduct </a:t>
            </a:r>
            <a:r>
              <a:rPr lang="en-US" sz="2000" i="1" dirty="0" smtClean="0"/>
              <a:t>R</a:t>
            </a:r>
            <a:r>
              <a:rPr lang="en-US" sz="2000" dirty="0" smtClean="0"/>
              <a:t> and the context </a:t>
            </a:r>
            <a:r>
              <a:rPr lang="en-US" sz="2000" i="1" dirty="0" smtClean="0"/>
              <a:t>C</a:t>
            </a:r>
            <a:r>
              <a:rPr lang="en-US" sz="2000" dirty="0" smtClean="0"/>
              <a:t> into an objective space.</a:t>
            </a:r>
          </a:p>
          <a:p>
            <a:pPr marL="0" indent="0">
              <a:buNone/>
            </a:pPr>
            <a:endParaRPr lang="en-US" sz="2000" dirty="0"/>
          </a:p>
        </p:txBody>
      </p:sp>
      <p:pic>
        <p:nvPicPr>
          <p:cNvPr id="9" name="Picture 8" descr="3-3.gif"/>
          <p:cNvPicPr>
            <a:picLocks noChangeAspect="1"/>
          </p:cNvPicPr>
          <p:nvPr/>
        </p:nvPicPr>
        <p:blipFill>
          <a:blip r:embed="rId2" cstate="print"/>
          <a:stretch>
            <a:fillRect/>
          </a:stretch>
        </p:blipFill>
        <p:spPr>
          <a:xfrm>
            <a:off x="4038600" y="3461658"/>
            <a:ext cx="1905000" cy="348342"/>
          </a:xfrm>
          <a:prstGeom prst="rect">
            <a:avLst/>
          </a:prstGeom>
        </p:spPr>
      </p:pic>
      <p:sp>
        <p:nvSpPr>
          <p:cNvPr id="12" name="Content Placeholder 2"/>
          <p:cNvSpPr txBox="1">
            <a:spLocks/>
          </p:cNvSpPr>
          <p:nvPr/>
        </p:nvSpPr>
        <p:spPr>
          <a:xfrm>
            <a:off x="457200" y="4343400"/>
            <a:ext cx="8229600" cy="23622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
                <a:srgbClr val="00B050"/>
              </a:buClr>
              <a:buSzTx/>
              <a:buFont typeface="Arial" pitchFamily="34" charset="0"/>
              <a:buNone/>
              <a:tabLst/>
              <a:defRPr/>
            </a:pPr>
            <a:r>
              <a:rPr kumimoji="0" lang="en-US" sz="20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Definition 1</a:t>
            </a:r>
            <a:r>
              <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The </a:t>
            </a:r>
            <a:r>
              <a:rPr kumimoji="0" lang="en-US" sz="2000" b="0" i="0" u="none" strike="noStrike" kern="1200" cap="none" spc="0" normalizeH="0" baseline="0" noProof="0" dirty="0" smtClean="0">
                <a:ln>
                  <a:noFill/>
                </a:ln>
                <a:solidFill>
                  <a:schemeClr val="tx2"/>
                </a:solidFill>
                <a:effectLst/>
                <a:uLnTx/>
                <a:uFillTx/>
                <a:latin typeface="Arial" pitchFamily="34" charset="0"/>
                <a:ea typeface="+mn-ea"/>
                <a:cs typeface="Arial" pitchFamily="34" charset="0"/>
              </a:rPr>
              <a:t>amount of information </a:t>
            </a:r>
            <a:r>
              <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(in a </a:t>
            </a:r>
            <a:r>
              <a:rPr kumimoji="0" lang="en-US" sz="2000" b="0" i="0" u="none" strike="noStrike" kern="1200" cap="none" spc="0" normalizeH="0" baseline="0" noProof="0" dirty="0" smtClean="0">
                <a:ln>
                  <a:noFill/>
                </a:ln>
                <a:effectLst/>
                <a:uLnTx/>
                <a:uFillTx/>
                <a:latin typeface="Arial" pitchFamily="34" charset="0"/>
                <a:ea typeface="+mn-ea"/>
                <a:cs typeface="Arial" pitchFamily="34" charset="0"/>
              </a:rPr>
              <a:t>faultless scenario</a:t>
            </a:r>
            <a:r>
              <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en-US" sz="2000" b="0" i="1" u="none" strike="noStrike" kern="1200" cap="none" spc="0" normalizeH="0" baseline="0" noProof="0" dirty="0" smtClean="0">
                <a:ln>
                  <a:noFill/>
                </a:ln>
                <a:solidFill>
                  <a:schemeClr val="tx2"/>
                </a:solidFill>
                <a:effectLst/>
                <a:uLnTx/>
                <a:uFillTx/>
                <a:latin typeface="+mn-lt"/>
                <a:ea typeface="+mn-ea"/>
                <a:cs typeface="Times New Roman" pitchFamily="18" charset="0"/>
              </a:rPr>
              <a:t>I</a:t>
            </a:r>
            <a:r>
              <a:rPr kumimoji="0" lang="en-US" sz="2000" b="0" i="1" u="none" strike="noStrike" kern="1200" cap="none" spc="0" normalizeH="0" baseline="0" noProof="0" dirty="0" smtClean="0">
                <a:ln>
                  <a:noFill/>
                </a:ln>
                <a:solidFill>
                  <a:schemeClr val="tx1"/>
                </a:solidFill>
                <a:effectLst/>
                <a:uLnTx/>
                <a:uFillTx/>
                <a:latin typeface="+mn-lt"/>
                <a:ea typeface="+mn-ea"/>
                <a:cs typeface="Times New Roman" pitchFamily="18" charset="0"/>
              </a:rPr>
              <a:t>(</a:t>
            </a:r>
            <a:r>
              <a:rPr kumimoji="0" lang="en-US" sz="2000" b="0" i="1" u="none" strike="noStrike" kern="1200" cap="none" spc="0" normalizeH="0" baseline="0" noProof="0" dirty="0" smtClean="0">
                <a:ln>
                  <a:noFill/>
                </a:ln>
                <a:effectLst/>
                <a:uLnTx/>
                <a:uFillTx/>
                <a:latin typeface="+mn-lt"/>
                <a:ea typeface="+mn-ea"/>
                <a:cs typeface="Times New Roman" pitchFamily="18" charset="0"/>
              </a:rPr>
              <a:t>E</a:t>
            </a:r>
            <a:r>
              <a:rPr kumimoji="0" lang="en-US" sz="2000" b="0" i="1" u="none" strike="noStrike" kern="1200" cap="none" spc="0" normalizeH="0" baseline="0" noProof="0" dirty="0" smtClean="0">
                <a:ln>
                  <a:noFill/>
                </a:ln>
                <a:solidFill>
                  <a:schemeClr val="tx1"/>
                </a:solidFill>
                <a:effectLst/>
                <a:uLnTx/>
                <a:uFillTx/>
                <a:latin typeface="+mn-lt"/>
                <a:ea typeface="+mn-ea"/>
                <a:cs typeface="Times New Roman" pitchFamily="18" charset="0"/>
              </a:rPr>
              <a:t>)</a:t>
            </a:r>
            <a:r>
              <a:rPr kumimoji="0" lang="en-US" sz="2000" b="0" i="1"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carried by the </a:t>
            </a:r>
            <a:r>
              <a:rPr kumimoji="0" lang="en-US" sz="2000" b="0" i="1" u="none" strike="noStrike" kern="1200" cap="none" spc="0" normalizeH="0" baseline="0" noProof="0" dirty="0" smtClean="0">
                <a:ln>
                  <a:noFill/>
                </a:ln>
                <a:effectLst/>
                <a:uLnTx/>
                <a:uFillTx/>
                <a:latin typeface="Arial" pitchFamily="34" charset="0"/>
                <a:ea typeface="+mn-ea"/>
                <a:cs typeface="Arial" pitchFamily="34" charset="0"/>
              </a:rPr>
              <a:t>event E in the context C as measured for a system with the rules of conduct  R</a:t>
            </a:r>
            <a:r>
              <a:rPr kumimoji="0" lang="en-US" sz="2000" b="0" i="1" u="none" strike="noStrike" kern="1200" cap="none" spc="0" normalizeH="0" baseline="0" noProof="0" dirty="0" smtClean="0">
                <a:ln>
                  <a:noFill/>
                </a:ln>
                <a:solidFill>
                  <a:schemeClr val="accent5">
                    <a:lumMod val="75000"/>
                  </a:schemeClr>
                </a:solidFill>
                <a:effectLst/>
                <a:uLnTx/>
                <a:uFillTx/>
                <a:latin typeface="Arial" pitchFamily="34" charset="0"/>
                <a:ea typeface="+mn-ea"/>
                <a:cs typeface="Arial" pitchFamily="34" charset="0"/>
              </a:rPr>
              <a:t> </a:t>
            </a:r>
            <a:r>
              <a:rPr kumimoji="0" lang="en-US" sz="2000" b="0" i="1"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is</a:t>
            </a:r>
            <a:endPar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
                <a:srgbClr val="00B050"/>
              </a:buClr>
              <a:buSzTx/>
              <a:buFont typeface="Arial" pitchFamily="34" charset="0"/>
              <a:buNone/>
              <a:tabLst/>
              <a:defRPr/>
            </a:pPr>
            <a:endParaRPr kumimoji="0" lang="en-US" sz="2000" b="0" i="1"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
                <a:srgbClr val="00B050"/>
              </a:buClr>
              <a:buSzTx/>
              <a:buFont typeface="Arial" pitchFamily="34" charset="0"/>
              <a:buNone/>
              <a:tabLst/>
              <a:defRPr/>
            </a:pPr>
            <a:endParaRPr kumimoji="0" lang="en-US" sz="2000" b="0" i="1"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
                <a:srgbClr val="00B050"/>
              </a:buClr>
              <a:buSzTx/>
              <a:buFont typeface="Arial" pitchFamily="34" charset="0"/>
              <a:buNone/>
              <a:tabLst/>
              <a:defRPr/>
            </a:pPr>
            <a:r>
              <a:rPr kumimoji="0" lang="en-US" sz="2000" b="0" i="1"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where the </a:t>
            </a:r>
            <a:r>
              <a:rPr kumimoji="0" lang="en-US" sz="2000" b="0" i="1"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cost </a:t>
            </a:r>
            <a:r>
              <a:rPr kumimoji="0" lang="en-US" sz="2000" b="0" i="1"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(weight, distance) is a function.</a:t>
            </a:r>
            <a:endPar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pic>
        <p:nvPicPr>
          <p:cNvPr id="13" name="Picture 12" descr="4-2.gif"/>
          <p:cNvPicPr>
            <a:picLocks noChangeAspect="1"/>
          </p:cNvPicPr>
          <p:nvPr/>
        </p:nvPicPr>
        <p:blipFill>
          <a:blip r:embed="rId3" cstate="print">
            <a:lum contrast="-12000"/>
          </a:blip>
          <a:stretch>
            <a:fillRect/>
          </a:stretch>
        </p:blipFill>
        <p:spPr>
          <a:xfrm>
            <a:off x="990600" y="5411869"/>
            <a:ext cx="6934200" cy="455531"/>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Shannon Information</a:t>
            </a:r>
            <a:endParaRPr lang="en-US" dirty="0"/>
          </a:p>
        </p:txBody>
      </p:sp>
      <p:sp>
        <p:nvSpPr>
          <p:cNvPr id="3" name="Content Placeholder 2"/>
          <p:cNvSpPr>
            <a:spLocks noGrp="1"/>
          </p:cNvSpPr>
          <p:nvPr>
            <p:ph idx="1"/>
          </p:nvPr>
        </p:nvSpPr>
        <p:spPr>
          <a:xfrm>
            <a:off x="457200" y="1676400"/>
            <a:ext cx="8534400" cy="4876800"/>
          </a:xfrm>
        </p:spPr>
        <p:txBody>
          <a:bodyPr>
            <a:normAutofit fontScale="92500" lnSpcReduction="10000"/>
          </a:bodyPr>
          <a:lstStyle/>
          <a:p>
            <a:pPr>
              <a:buNone/>
            </a:pPr>
            <a:r>
              <a:rPr lang="en-US" sz="2000" dirty="0" smtClean="0"/>
              <a:t>In our setting, </a:t>
            </a:r>
            <a:r>
              <a:rPr lang="en-US" sz="2000" dirty="0" smtClean="0">
                <a:solidFill>
                  <a:schemeClr val="tx2"/>
                </a:solidFill>
              </a:rPr>
              <a:t>Shannon information </a:t>
            </a:r>
            <a:r>
              <a:rPr lang="en-US" sz="2000" dirty="0" smtClean="0"/>
              <a:t>can be described as:</a:t>
            </a:r>
          </a:p>
          <a:p>
            <a:pPr>
              <a:buNone/>
            </a:pPr>
            <a:endParaRPr lang="en-US" sz="1000" dirty="0" smtClean="0"/>
          </a:p>
          <a:p>
            <a:pPr>
              <a:buNone/>
            </a:pPr>
            <a:r>
              <a:rPr lang="en-US" sz="2000" i="1" smtClean="0"/>
              <a:t>Objective</a:t>
            </a:r>
            <a:r>
              <a:rPr lang="en-US" sz="2000" i="1" dirty="0" smtClean="0"/>
              <a:t>: </a:t>
            </a:r>
            <a:r>
              <a:rPr lang="en-US" sz="2000" dirty="0" smtClean="0"/>
              <a:t>	</a:t>
            </a:r>
            <a:r>
              <a:rPr lang="en-US" sz="2000" dirty="0" smtClean="0">
                <a:solidFill>
                  <a:srgbClr val="0070C0"/>
                </a:solidFill>
              </a:rPr>
              <a:t>statistical ignorance </a:t>
            </a:r>
            <a:r>
              <a:rPr lang="en-US" sz="2000" dirty="0" smtClean="0"/>
              <a:t>of the recipient;</a:t>
            </a:r>
          </a:p>
          <a:p>
            <a:pPr>
              <a:buNone/>
            </a:pPr>
            <a:r>
              <a:rPr lang="en-US" sz="2000" dirty="0" smtClean="0"/>
              <a:t>			</a:t>
            </a:r>
            <a:r>
              <a:rPr lang="en-US" sz="2000" dirty="0" smtClean="0">
                <a:solidFill>
                  <a:srgbClr val="0070C0"/>
                </a:solidFill>
              </a:rPr>
              <a:t>statistical uncertainty </a:t>
            </a:r>
            <a:r>
              <a:rPr lang="en-US" sz="2000" dirty="0" smtClean="0"/>
              <a:t>of the recipient.</a:t>
            </a:r>
          </a:p>
          <a:p>
            <a:pPr>
              <a:buNone/>
            </a:pPr>
            <a:r>
              <a:rPr lang="en-US" sz="2000" i="1" smtClean="0"/>
              <a:t>Cost</a:t>
            </a:r>
            <a:r>
              <a:rPr lang="en-US" sz="2000" i="1" dirty="0" smtClean="0"/>
              <a:t>: </a:t>
            </a:r>
            <a:r>
              <a:rPr lang="en-US" sz="2000" dirty="0" smtClean="0"/>
              <a:t>		</a:t>
            </a:r>
            <a:r>
              <a:rPr lang="en-US" sz="2000" dirty="0" smtClean="0">
                <a:solidFill>
                  <a:srgbClr val="0070C0"/>
                </a:solidFill>
              </a:rPr>
              <a:t># binary decisions </a:t>
            </a:r>
            <a:r>
              <a:rPr lang="en-US" sz="2000" dirty="0" smtClean="0"/>
              <a:t>to describe    ;</a:t>
            </a:r>
          </a:p>
          <a:p>
            <a:pPr>
              <a:buNone/>
            </a:pPr>
            <a:r>
              <a:rPr lang="en-US" sz="2000" dirty="0" smtClean="0"/>
              <a:t>			=                                      being the probability of    .</a:t>
            </a:r>
          </a:p>
          <a:p>
            <a:pPr>
              <a:buNone/>
            </a:pPr>
            <a:r>
              <a:rPr lang="en-US" sz="2000" i="1" dirty="0" smtClean="0"/>
              <a:t>Context: </a:t>
            </a:r>
            <a:r>
              <a:rPr lang="en-US" sz="2000" dirty="0" smtClean="0"/>
              <a:t>	the </a:t>
            </a:r>
            <a:r>
              <a:rPr lang="en-US" sz="2000" dirty="0" smtClean="0">
                <a:solidFill>
                  <a:srgbClr val="0070C0"/>
                </a:solidFill>
              </a:rPr>
              <a:t>semantics</a:t>
            </a:r>
            <a:r>
              <a:rPr lang="en-US" sz="2000" dirty="0" smtClean="0"/>
              <a:t> of data is irrelevant . . .</a:t>
            </a:r>
          </a:p>
          <a:p>
            <a:pPr>
              <a:buNone/>
            </a:pPr>
            <a:endParaRPr lang="en-US" sz="2000" dirty="0" smtClean="0"/>
          </a:p>
          <a:p>
            <a:pPr>
              <a:buNone/>
            </a:pPr>
            <a:r>
              <a:rPr lang="nn-NO" sz="2000" dirty="0" smtClean="0"/>
              <a:t>Self-information</a:t>
            </a:r>
            <a:r>
              <a:rPr lang="nn-NO" sz="2000" dirty="0" smtClean="0">
                <a:solidFill>
                  <a:schemeClr val="accent5">
                    <a:lumMod val="75000"/>
                  </a:schemeClr>
                </a:solidFill>
              </a:rPr>
              <a:t> </a:t>
            </a:r>
            <a:r>
              <a:rPr lang="nn-NO" sz="2000" dirty="0" smtClean="0"/>
              <a:t>for</a:t>
            </a:r>
            <a:r>
              <a:rPr lang="nn-NO" sz="2000" dirty="0" smtClean="0">
                <a:solidFill>
                  <a:schemeClr val="accent5">
                    <a:lumMod val="75000"/>
                  </a:schemeClr>
                </a:solidFill>
              </a:rPr>
              <a:t>      : </a:t>
            </a:r>
            <a:r>
              <a:rPr lang="nn-NO" sz="2000" dirty="0" smtClean="0"/>
              <a:t>	</a:t>
            </a:r>
          </a:p>
          <a:p>
            <a:pPr>
              <a:buNone/>
            </a:pPr>
            <a:r>
              <a:rPr lang="en-US" sz="2000" dirty="0" smtClean="0"/>
              <a:t>Average information: 		</a:t>
            </a:r>
            <a:endParaRPr lang="en-US" sz="2000" i="1" dirty="0" smtClean="0">
              <a:latin typeface="Times New Roman" pitchFamily="18" charset="0"/>
              <a:cs typeface="Times New Roman" pitchFamily="18" charset="0"/>
            </a:endParaRPr>
          </a:p>
          <a:p>
            <a:pPr>
              <a:buNone/>
            </a:pPr>
            <a:r>
              <a:rPr lang="pt-BR" sz="2000" dirty="0" smtClean="0"/>
              <a:t>Entropy:</a:t>
            </a:r>
            <a:r>
              <a:rPr lang="pt-BR" sz="2000" i="1" dirty="0" smtClean="0">
                <a:latin typeface="Times New Roman" pitchFamily="18" charset="0"/>
                <a:cs typeface="Times New Roman" pitchFamily="18" charset="0"/>
              </a:rPr>
              <a:t> </a:t>
            </a:r>
            <a:r>
              <a:rPr lang="pt-BR" sz="2000" dirty="0" smtClean="0"/>
              <a:t>		</a:t>
            </a:r>
            <a:endParaRPr lang="en-US" sz="2000" i="1" dirty="0" smtClean="0">
              <a:latin typeface="Times New Roman" pitchFamily="18" charset="0"/>
              <a:cs typeface="Times New Roman" pitchFamily="18" charset="0"/>
            </a:endParaRPr>
          </a:p>
          <a:p>
            <a:pPr>
              <a:buNone/>
            </a:pPr>
            <a:r>
              <a:rPr lang="en-US" sz="2000" dirty="0" smtClean="0"/>
              <a:t>Mutual Information:		                                             (</a:t>
            </a:r>
            <a:r>
              <a:rPr lang="en-US" sz="2000" dirty="0" smtClean="0">
                <a:solidFill>
                  <a:schemeClr val="tx2"/>
                </a:solidFill>
              </a:rPr>
              <a:t>faulty channel</a:t>
            </a:r>
            <a:r>
              <a:rPr lang="en-US" sz="2000" dirty="0" smtClean="0"/>
              <a:t>)</a:t>
            </a:r>
          </a:p>
          <a:p>
            <a:pPr>
              <a:buNone/>
            </a:pPr>
            <a:endParaRPr lang="en-US" sz="2000" dirty="0" smtClean="0"/>
          </a:p>
          <a:p>
            <a:pPr marL="0" indent="0">
              <a:buNone/>
            </a:pPr>
            <a:r>
              <a:rPr lang="en-US" sz="2000" dirty="0" smtClean="0">
                <a:solidFill>
                  <a:schemeClr val="tx2"/>
                </a:solidFill>
              </a:rPr>
              <a:t>Shannon’s information </a:t>
            </a:r>
            <a:r>
              <a:rPr lang="en-US" sz="2000" dirty="0" smtClean="0"/>
              <a:t>is </a:t>
            </a:r>
            <a:r>
              <a:rPr lang="en-US" sz="2000" i="1" dirty="0" smtClean="0"/>
              <a:t>not absolute information </a:t>
            </a:r>
            <a:r>
              <a:rPr lang="en-US" sz="2000" dirty="0" smtClean="0"/>
              <a:t>since             (prior knowledge) is a subjective property of the recipient.</a:t>
            </a:r>
          </a:p>
        </p:txBody>
      </p:sp>
      <p:pic>
        <p:nvPicPr>
          <p:cNvPr id="4" name="Picture 3" descr="5-1.gif"/>
          <p:cNvPicPr>
            <a:picLocks noChangeAspect="1"/>
          </p:cNvPicPr>
          <p:nvPr/>
        </p:nvPicPr>
        <p:blipFill>
          <a:blip r:embed="rId2" cstate="print"/>
          <a:stretch>
            <a:fillRect/>
          </a:stretch>
        </p:blipFill>
        <p:spPr>
          <a:xfrm>
            <a:off x="5579957" y="2756848"/>
            <a:ext cx="197845" cy="370511"/>
          </a:xfrm>
          <a:prstGeom prst="rect">
            <a:avLst/>
          </a:prstGeom>
        </p:spPr>
      </p:pic>
      <p:pic>
        <p:nvPicPr>
          <p:cNvPr id="6" name="Picture 5" descr="5-2.gif"/>
          <p:cNvPicPr>
            <a:picLocks noChangeAspect="1"/>
          </p:cNvPicPr>
          <p:nvPr/>
        </p:nvPicPr>
        <p:blipFill>
          <a:blip r:embed="rId3" cstate="print"/>
          <a:stretch>
            <a:fillRect/>
          </a:stretch>
        </p:blipFill>
        <p:spPr>
          <a:xfrm>
            <a:off x="2550250" y="3075296"/>
            <a:ext cx="2451654" cy="385526"/>
          </a:xfrm>
          <a:prstGeom prst="rect">
            <a:avLst/>
          </a:prstGeom>
        </p:spPr>
      </p:pic>
      <p:pic>
        <p:nvPicPr>
          <p:cNvPr id="7" name="Picture 6" descr="5-3.gif"/>
          <p:cNvPicPr>
            <a:picLocks noChangeAspect="1"/>
          </p:cNvPicPr>
          <p:nvPr/>
        </p:nvPicPr>
        <p:blipFill>
          <a:blip r:embed="rId4" cstate="print"/>
          <a:stretch>
            <a:fillRect/>
          </a:stretch>
        </p:blipFill>
        <p:spPr>
          <a:xfrm>
            <a:off x="7520213" y="3075296"/>
            <a:ext cx="228600" cy="346710"/>
          </a:xfrm>
          <a:prstGeom prst="rect">
            <a:avLst/>
          </a:prstGeom>
        </p:spPr>
      </p:pic>
      <p:pic>
        <p:nvPicPr>
          <p:cNvPr id="8" name="Picture 7" descr="5-4.gif"/>
          <p:cNvPicPr>
            <a:picLocks noChangeAspect="1"/>
          </p:cNvPicPr>
          <p:nvPr/>
        </p:nvPicPr>
        <p:blipFill>
          <a:blip r:embed="rId5" cstate="print"/>
          <a:stretch>
            <a:fillRect/>
          </a:stretch>
        </p:blipFill>
        <p:spPr>
          <a:xfrm>
            <a:off x="2631744" y="4040330"/>
            <a:ext cx="299002" cy="361950"/>
          </a:xfrm>
          <a:prstGeom prst="rect">
            <a:avLst/>
          </a:prstGeom>
        </p:spPr>
      </p:pic>
      <p:pic>
        <p:nvPicPr>
          <p:cNvPr id="13" name="Picture 12" descr="5-7.gif"/>
          <p:cNvPicPr>
            <a:picLocks noChangeAspect="1"/>
          </p:cNvPicPr>
          <p:nvPr/>
        </p:nvPicPr>
        <p:blipFill>
          <a:blip r:embed="rId6" cstate="print"/>
          <a:stretch>
            <a:fillRect/>
          </a:stretch>
        </p:blipFill>
        <p:spPr>
          <a:xfrm>
            <a:off x="3352800" y="4357048"/>
            <a:ext cx="4038600" cy="329563"/>
          </a:xfrm>
          <a:prstGeom prst="rect">
            <a:avLst/>
          </a:prstGeom>
        </p:spPr>
      </p:pic>
      <p:pic>
        <p:nvPicPr>
          <p:cNvPr id="14" name="Picture 13" descr="5-8.gif"/>
          <p:cNvPicPr>
            <a:picLocks noChangeAspect="1"/>
          </p:cNvPicPr>
          <p:nvPr/>
        </p:nvPicPr>
        <p:blipFill>
          <a:blip r:embed="rId7" cstate="print"/>
          <a:stretch>
            <a:fillRect/>
          </a:stretch>
        </p:blipFill>
        <p:spPr>
          <a:xfrm>
            <a:off x="3352800" y="4698292"/>
            <a:ext cx="3810000" cy="304496"/>
          </a:xfrm>
          <a:prstGeom prst="rect">
            <a:avLst/>
          </a:prstGeom>
        </p:spPr>
      </p:pic>
      <p:pic>
        <p:nvPicPr>
          <p:cNvPr id="15" name="Picture 14" descr="5-9.gif"/>
          <p:cNvPicPr>
            <a:picLocks noChangeAspect="1"/>
          </p:cNvPicPr>
          <p:nvPr/>
        </p:nvPicPr>
        <p:blipFill>
          <a:blip r:embed="rId8" cstate="print"/>
          <a:stretch>
            <a:fillRect/>
          </a:stretch>
        </p:blipFill>
        <p:spPr>
          <a:xfrm>
            <a:off x="3352800" y="5029200"/>
            <a:ext cx="3810000" cy="309482"/>
          </a:xfrm>
          <a:prstGeom prst="rect">
            <a:avLst/>
          </a:prstGeom>
        </p:spPr>
      </p:pic>
      <p:pic>
        <p:nvPicPr>
          <p:cNvPr id="16" name="Picture 15" descr="5-10.gif"/>
          <p:cNvPicPr>
            <a:picLocks noChangeAspect="1"/>
          </p:cNvPicPr>
          <p:nvPr/>
        </p:nvPicPr>
        <p:blipFill>
          <a:blip r:embed="rId9" cstate="print"/>
          <a:stretch>
            <a:fillRect/>
          </a:stretch>
        </p:blipFill>
        <p:spPr>
          <a:xfrm>
            <a:off x="6498608" y="5624757"/>
            <a:ext cx="762000" cy="365910"/>
          </a:xfrm>
          <a:prstGeom prst="rect">
            <a:avLst/>
          </a:prstGeom>
        </p:spPr>
      </p:pic>
      <p:pic>
        <p:nvPicPr>
          <p:cNvPr id="4124" name="Picture 28" descr="C:\Users\ywchoi\Desktop\NSF\images\2.gif"/>
          <p:cNvPicPr>
            <a:picLocks noChangeAspect="1" noChangeArrowheads="1"/>
          </p:cNvPicPr>
          <p:nvPr/>
        </p:nvPicPr>
        <p:blipFill>
          <a:blip r:embed="rId10" cstate="print"/>
          <a:srcRect/>
          <a:stretch>
            <a:fillRect/>
          </a:stretch>
        </p:blipFill>
        <p:spPr bwMode="auto">
          <a:xfrm>
            <a:off x="3352800" y="4021149"/>
            <a:ext cx="2743200" cy="352498"/>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of Distributed Information</a:t>
            </a:r>
            <a:endParaRPr lang="en-US" dirty="0"/>
          </a:p>
        </p:txBody>
      </p:sp>
      <p:sp>
        <p:nvSpPr>
          <p:cNvPr id="3" name="Content Placeholder 2"/>
          <p:cNvSpPr>
            <a:spLocks noGrp="1"/>
          </p:cNvSpPr>
          <p:nvPr>
            <p:ph idx="1"/>
          </p:nvPr>
        </p:nvSpPr>
        <p:spPr>
          <a:xfrm>
            <a:off x="457200" y="1828800"/>
            <a:ext cx="8534400" cy="1524000"/>
          </a:xfrm>
        </p:spPr>
        <p:txBody>
          <a:bodyPr>
            <a:normAutofit/>
          </a:bodyPr>
          <a:lstStyle/>
          <a:p>
            <a:pPr marL="0" indent="0">
              <a:buNone/>
            </a:pPr>
            <a:r>
              <a:rPr lang="en-US" sz="2000" dirty="0" smtClean="0">
                <a:solidFill>
                  <a:schemeClr val="tx2"/>
                </a:solidFill>
              </a:rPr>
              <a:t>1.</a:t>
            </a:r>
            <a:r>
              <a:rPr lang="en-US" sz="2000" dirty="0" smtClean="0"/>
              <a:t> In an </a:t>
            </a:r>
            <a:r>
              <a:rPr lang="en-US" sz="2000" i="1" dirty="0" smtClean="0"/>
              <a:t>N</a:t>
            </a:r>
            <a:r>
              <a:rPr lang="en-US" sz="2000" dirty="0" smtClean="0"/>
              <a:t>-threshold </a:t>
            </a:r>
            <a:r>
              <a:rPr lang="en-US" sz="2000" dirty="0" smtClean="0">
                <a:solidFill>
                  <a:srgbClr val="0070C0"/>
                </a:solidFill>
              </a:rPr>
              <a:t>secret sharing </a:t>
            </a:r>
            <a:r>
              <a:rPr lang="en-US" sz="2000" dirty="0" smtClean="0"/>
              <a:t>scheme, </a:t>
            </a:r>
            <a:r>
              <a:rPr lang="en-US" sz="2000" i="1" dirty="0" smtClean="0"/>
              <a:t>N</a:t>
            </a:r>
            <a:r>
              <a:rPr lang="en-US" sz="2000" dirty="0" smtClean="0"/>
              <a:t> subkeys of the decryption key roam among </a:t>
            </a:r>
            <a:r>
              <a:rPr lang="en-US" sz="2000" i="1" dirty="0" smtClean="0"/>
              <a:t>A × A</a:t>
            </a:r>
            <a:r>
              <a:rPr lang="en-US" sz="2000" dirty="0" smtClean="0"/>
              <a:t> stations:</a:t>
            </a:r>
          </a:p>
          <a:p>
            <a:pPr>
              <a:buNone/>
            </a:pPr>
            <a:r>
              <a:rPr lang="en-US" sz="2000" dirty="0" smtClean="0"/>
              <a:t>(i) </a:t>
            </a:r>
            <a:r>
              <a:rPr lang="en-US" sz="2000" dirty="0" smtClean="0">
                <a:solidFill>
                  <a:srgbClr val="0070C0"/>
                </a:solidFill>
              </a:rPr>
              <a:t>Event</a:t>
            </a:r>
            <a:r>
              <a:rPr lang="en-US" sz="2000" dirty="0" smtClean="0"/>
              <a:t> corresponds here to the reception of a part of a key.</a:t>
            </a:r>
          </a:p>
          <a:p>
            <a:pPr>
              <a:buNone/>
            </a:pPr>
            <a:r>
              <a:rPr lang="en-US" sz="2000" dirty="0" smtClean="0"/>
              <a:t>(ii) </a:t>
            </a:r>
            <a:r>
              <a:rPr lang="en-US" sz="2000" dirty="0" smtClean="0">
                <a:solidFill>
                  <a:srgbClr val="0070C0"/>
                </a:solidFill>
              </a:rPr>
              <a:t>Objective(R, C) </a:t>
            </a:r>
            <a:r>
              <a:rPr lang="en-US" sz="2000" dirty="0" smtClean="0"/>
              <a:t>is to decode the message.</a:t>
            </a:r>
          </a:p>
          <a:p>
            <a:pPr>
              <a:buNone/>
            </a:pPr>
            <a:endParaRPr lang="en-US" sz="2000" dirty="0" smtClean="0"/>
          </a:p>
          <a:p>
            <a:pPr marL="0" lvl="0" indent="0">
              <a:buNone/>
              <a:defRPr/>
            </a:pPr>
            <a:endParaRPr lang="en-US" sz="2000" dirty="0" smtClean="0"/>
          </a:p>
          <a:p>
            <a:pPr lvl="1">
              <a:buNone/>
            </a:pPr>
            <a:endParaRPr lang="en-US" sz="2000" dirty="0" smtClean="0"/>
          </a:p>
          <a:p>
            <a:pPr>
              <a:buNone/>
            </a:pPr>
            <a:endParaRPr lang="en-US" sz="2000" dirty="0"/>
          </a:p>
        </p:txBody>
      </p:sp>
      <p:pic>
        <p:nvPicPr>
          <p:cNvPr id="4" name="Picture 3" descr="xchart.jpg"/>
          <p:cNvPicPr>
            <a:picLocks noChangeAspect="1"/>
          </p:cNvPicPr>
          <p:nvPr/>
        </p:nvPicPr>
        <p:blipFill>
          <a:blip r:embed="rId2" cstate="print"/>
          <a:stretch>
            <a:fillRect/>
          </a:stretch>
        </p:blipFill>
        <p:spPr>
          <a:xfrm>
            <a:off x="6553200" y="2895600"/>
            <a:ext cx="2420648" cy="1560824"/>
          </a:xfrm>
          <a:prstGeom prst="rect">
            <a:avLst/>
          </a:prstGeom>
          <a:ln>
            <a:noFill/>
          </a:ln>
          <a:effectLst>
            <a:outerShdw blurRad="292100" dist="139700" dir="2700000" algn="tl" rotWithShape="0">
              <a:srgbClr val="333333">
                <a:alpha val="65000"/>
              </a:srgbClr>
            </a:outerShdw>
          </a:effectLst>
        </p:spPr>
      </p:pic>
      <p:pic>
        <p:nvPicPr>
          <p:cNvPr id="13" name="Picture 12" descr="informationchart.jpg"/>
          <p:cNvPicPr>
            <a:picLocks noChangeAspect="1"/>
          </p:cNvPicPr>
          <p:nvPr/>
        </p:nvPicPr>
        <p:blipFill>
          <a:blip r:embed="rId3" cstate="print"/>
          <a:stretch>
            <a:fillRect/>
          </a:stretch>
        </p:blipFill>
        <p:spPr>
          <a:xfrm>
            <a:off x="6858000" y="4572000"/>
            <a:ext cx="2057399" cy="1764544"/>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457200" y="3429000"/>
            <a:ext cx="6172200" cy="2492990"/>
          </a:xfrm>
          <a:prstGeom prst="rect">
            <a:avLst/>
          </a:prstGeom>
          <a:noFill/>
        </p:spPr>
        <p:txBody>
          <a:bodyPr wrap="square" rtlCol="0">
            <a:spAutoFit/>
          </a:bodyPr>
          <a:lstStyle/>
          <a:p>
            <a:pPr>
              <a:buNone/>
            </a:pPr>
            <a:r>
              <a:rPr lang="en-US" sz="2000" dirty="0" smtClean="0">
                <a:solidFill>
                  <a:schemeClr val="tx2"/>
                </a:solidFill>
              </a:rPr>
              <a:t>2. </a:t>
            </a:r>
            <a:r>
              <a:rPr lang="en-US" sz="2000" dirty="0" smtClean="0"/>
              <a:t>By a protocol a station has </a:t>
            </a:r>
            <a:r>
              <a:rPr lang="en-US" sz="2000" dirty="0" smtClean="0">
                <a:solidFill>
                  <a:srgbClr val="0070C0"/>
                </a:solidFill>
              </a:rPr>
              <a:t>access</a:t>
            </a:r>
            <a:r>
              <a:rPr lang="en-US" sz="2000" dirty="0" smtClean="0"/>
              <a:t> to a message if it sees all </a:t>
            </a:r>
            <a:r>
              <a:rPr lang="en-US" sz="2000" i="1" dirty="0" smtClean="0">
                <a:solidFill>
                  <a:schemeClr val="accent5">
                    <a:lumMod val="50000"/>
                  </a:schemeClr>
                </a:solidFill>
              </a:rPr>
              <a:t>N </a:t>
            </a:r>
            <a:r>
              <a:rPr lang="en-US" sz="2000" dirty="0" smtClean="0">
                <a:solidFill>
                  <a:schemeClr val="accent5">
                    <a:lumMod val="75000"/>
                  </a:schemeClr>
                </a:solidFill>
              </a:rPr>
              <a:t>subkeys </a:t>
            </a:r>
            <a:r>
              <a:rPr lang="en-US" sz="2000" dirty="0" smtClean="0"/>
              <a:t>which are </a:t>
            </a:r>
            <a:r>
              <a:rPr lang="en-US" sz="2000" dirty="0" smtClean="0">
                <a:solidFill>
                  <a:srgbClr val="0070C0"/>
                </a:solidFill>
              </a:rPr>
              <a:t>within a distance </a:t>
            </a:r>
            <a:r>
              <a:rPr lang="en-US" sz="2000" i="1" dirty="0" smtClean="0">
                <a:solidFill>
                  <a:srgbClr val="0070C0"/>
                </a:solidFill>
              </a:rPr>
              <a:t>D</a:t>
            </a:r>
            <a:r>
              <a:rPr lang="en-US" sz="2000" dirty="0" smtClean="0"/>
              <a:t>.</a:t>
            </a:r>
          </a:p>
          <a:p>
            <a:pPr lvl="0">
              <a:defRPr/>
            </a:pPr>
            <a:endParaRPr lang="en-US" sz="2000" dirty="0" smtClean="0">
              <a:solidFill>
                <a:schemeClr val="tx2"/>
              </a:solidFill>
            </a:endParaRPr>
          </a:p>
          <a:p>
            <a:pPr lvl="0">
              <a:defRPr/>
            </a:pPr>
            <a:r>
              <a:rPr lang="en-US" dirty="0" smtClean="0">
                <a:solidFill>
                  <a:schemeClr val="tx2"/>
                </a:solidFill>
              </a:rPr>
              <a:t>Note</a:t>
            </a:r>
            <a:r>
              <a:rPr lang="en-US" dirty="0" smtClean="0"/>
              <a:t>: Reception of a part of a key does not improve the ability to decrypt a text unless all keys are already in </a:t>
            </a:r>
            <a:r>
              <a:rPr lang="en-US" i="1" dirty="0" smtClean="0"/>
              <a:t>C</a:t>
            </a:r>
            <a:r>
              <a:rPr lang="en-US" dirty="0" smtClean="0"/>
              <a:t>.</a:t>
            </a:r>
          </a:p>
          <a:p>
            <a:pPr lvl="0">
              <a:defRPr/>
            </a:pPr>
            <a:endParaRPr lang="en-US" sz="2000" dirty="0" smtClean="0"/>
          </a:p>
          <a:p>
            <a:pPr>
              <a:defRPr/>
            </a:pPr>
            <a:r>
              <a:rPr lang="en-US" sz="2000" dirty="0" smtClean="0">
                <a:solidFill>
                  <a:schemeClr val="tx2"/>
                </a:solidFill>
              </a:rPr>
              <a:t>3. </a:t>
            </a:r>
            <a:r>
              <a:rPr lang="en-US" sz="2000" dirty="0" smtClean="0"/>
              <a:t>Assume that the larger </a:t>
            </a:r>
            <a:r>
              <a:rPr lang="en-US" sz="2000" i="1" dirty="0" smtClean="0"/>
              <a:t>N</a:t>
            </a:r>
            <a:r>
              <a:rPr lang="en-US" sz="2000" dirty="0" smtClean="0"/>
              <a:t>, the more valuable the secrets. We define the </a:t>
            </a:r>
            <a:r>
              <a:rPr lang="en-US" sz="2000" dirty="0" smtClean="0">
                <a:solidFill>
                  <a:schemeClr val="tx2"/>
                </a:solidFill>
              </a:rPr>
              <a:t>amount of information </a:t>
            </a:r>
            <a:r>
              <a:rPr lang="en-US" sz="2000" dirty="0" smtClean="0"/>
              <a:t>as</a:t>
            </a:r>
            <a:endParaRPr lang="en-US" dirty="0"/>
          </a:p>
        </p:txBody>
      </p:sp>
      <p:sp>
        <p:nvSpPr>
          <p:cNvPr id="16" name="TextBox 15"/>
          <p:cNvSpPr txBox="1"/>
          <p:nvPr/>
        </p:nvSpPr>
        <p:spPr>
          <a:xfrm>
            <a:off x="1066800" y="5943600"/>
            <a:ext cx="4857420" cy="400110"/>
          </a:xfrm>
          <a:prstGeom prst="rect">
            <a:avLst/>
          </a:prstGeom>
          <a:noFill/>
        </p:spPr>
        <p:txBody>
          <a:bodyPr wrap="none" rtlCol="0">
            <a:spAutoFit/>
          </a:bodyPr>
          <a:lstStyle/>
          <a:p>
            <a:r>
              <a:rPr lang="en-US" sz="2000" i="1" dirty="0" smtClean="0">
                <a:solidFill>
                  <a:schemeClr val="tx2"/>
                </a:solidFill>
                <a:latin typeface="Verdana" pitchFamily="34" charset="0"/>
                <a:ea typeface="Verdana" pitchFamily="34" charset="0"/>
                <a:cs typeface="Verdana" pitchFamily="34" charset="0"/>
              </a:rPr>
              <a:t>I</a:t>
            </a:r>
            <a:r>
              <a:rPr lang="en-US" sz="2000" dirty="0" smtClean="0"/>
              <a:t>(</a:t>
            </a:r>
            <a:r>
              <a:rPr lang="en-US" sz="2000" i="1" dirty="0" smtClean="0">
                <a:solidFill>
                  <a:schemeClr val="accent5">
                    <a:lumMod val="75000"/>
                  </a:schemeClr>
                </a:solidFill>
              </a:rPr>
              <a:t>E</a:t>
            </a:r>
            <a:r>
              <a:rPr lang="en-US" sz="2000" dirty="0" smtClean="0"/>
              <a:t>) = </a:t>
            </a:r>
            <a:r>
              <a:rPr lang="en-US" sz="2000" i="1" dirty="0" smtClean="0"/>
              <a:t>N</a:t>
            </a:r>
            <a:r>
              <a:rPr lang="en-US" sz="2000" dirty="0" smtClean="0"/>
              <a:t> × { # of stations having access}. </a:t>
            </a:r>
            <a:endParaRPr lang="en-US" sz="20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Learnable Information</a:t>
            </a:r>
            <a:endParaRPr lang="en-US" dirty="0"/>
          </a:p>
        </p:txBody>
      </p:sp>
      <p:sp>
        <p:nvSpPr>
          <p:cNvPr id="3" name="Content Placeholder 2"/>
          <p:cNvSpPr>
            <a:spLocks noGrp="1"/>
          </p:cNvSpPr>
          <p:nvPr>
            <p:ph idx="1"/>
          </p:nvPr>
        </p:nvSpPr>
        <p:spPr>
          <a:xfrm>
            <a:off x="457200" y="1676400"/>
            <a:ext cx="8458200" cy="4800600"/>
          </a:xfrm>
        </p:spPr>
        <p:txBody>
          <a:bodyPr>
            <a:normAutofit fontScale="85000" lnSpcReduction="20000"/>
          </a:bodyPr>
          <a:lstStyle/>
          <a:p>
            <a:pPr>
              <a:lnSpc>
                <a:spcPct val="110000"/>
              </a:lnSpc>
              <a:buNone/>
            </a:pPr>
            <a:r>
              <a:rPr lang="en-US" sz="2000" dirty="0" smtClean="0"/>
              <a:t>How much </a:t>
            </a:r>
            <a:r>
              <a:rPr lang="en-US" sz="2000" dirty="0" smtClean="0">
                <a:solidFill>
                  <a:srgbClr val="008A3E"/>
                </a:solidFill>
              </a:rPr>
              <a:t>useful</a:t>
            </a:r>
            <a:r>
              <a:rPr lang="en-US" sz="2000" dirty="0" smtClean="0"/>
              <a:t> </a:t>
            </a:r>
            <a:r>
              <a:rPr lang="en-US" sz="2000" dirty="0" smtClean="0">
                <a:solidFill>
                  <a:schemeClr val="tx2"/>
                </a:solidFill>
              </a:rPr>
              <a:t>information</a:t>
            </a:r>
            <a:r>
              <a:rPr lang="en-US" sz="2000" dirty="0" smtClean="0"/>
              <a:t> can be </a:t>
            </a:r>
            <a:r>
              <a:rPr lang="en-US" sz="2000" dirty="0" smtClean="0">
                <a:solidFill>
                  <a:srgbClr val="0070C0"/>
                </a:solidFill>
              </a:rPr>
              <a:t>extracted</a:t>
            </a:r>
            <a:r>
              <a:rPr lang="en-US" sz="2000" dirty="0" smtClean="0"/>
              <a:t> from a data set?</a:t>
            </a:r>
          </a:p>
          <a:p>
            <a:pPr>
              <a:lnSpc>
                <a:spcPct val="110000"/>
              </a:lnSpc>
              <a:buNone/>
            </a:pPr>
            <a:r>
              <a:rPr lang="en-US" sz="2000" dirty="0" smtClean="0"/>
              <a:t>		   </a:t>
            </a:r>
            <a:r>
              <a:rPr lang="en-US" sz="2000" dirty="0" smtClean="0">
                <a:solidFill>
                  <a:srgbClr val="0070C0"/>
                </a:solidFill>
              </a:rPr>
              <a:t>Eugene Wigner:</a:t>
            </a:r>
          </a:p>
          <a:p>
            <a:pPr>
              <a:lnSpc>
                <a:spcPct val="110000"/>
              </a:lnSpc>
              <a:buNone/>
            </a:pPr>
            <a:r>
              <a:rPr lang="en-US" sz="2000" dirty="0" smtClean="0"/>
              <a:t>		   Physics doesn’t describe nature.</a:t>
            </a:r>
          </a:p>
          <a:p>
            <a:pPr>
              <a:lnSpc>
                <a:spcPct val="110000"/>
              </a:lnSpc>
              <a:buNone/>
            </a:pPr>
            <a:r>
              <a:rPr lang="en-US" sz="2000" dirty="0" smtClean="0"/>
              <a:t>		   Physics describes </a:t>
            </a:r>
            <a:r>
              <a:rPr lang="en-US" sz="2000" dirty="0" smtClean="0">
                <a:solidFill>
                  <a:srgbClr val="0070C0"/>
                </a:solidFill>
              </a:rPr>
              <a:t>regularities</a:t>
            </a:r>
            <a:r>
              <a:rPr lang="en-US" sz="2000" dirty="0" smtClean="0"/>
              <a:t> among events . . .</a:t>
            </a:r>
          </a:p>
          <a:p>
            <a:pPr>
              <a:lnSpc>
                <a:spcPct val="110000"/>
              </a:lnSpc>
              <a:buNone/>
            </a:pPr>
            <a:endParaRPr lang="en-US" sz="2000" dirty="0" smtClean="0"/>
          </a:p>
          <a:p>
            <a:pPr marL="182880" indent="-514350">
              <a:lnSpc>
                <a:spcPct val="110000"/>
              </a:lnSpc>
              <a:buNone/>
            </a:pPr>
            <a:r>
              <a:rPr lang="en-US" sz="2000" dirty="0" smtClean="0">
                <a:solidFill>
                  <a:schemeClr val="tx2"/>
                </a:solidFill>
              </a:rPr>
              <a:t>1.</a:t>
            </a:r>
            <a:r>
              <a:rPr lang="en-US" sz="2000" dirty="0" smtClean="0"/>
              <a:t> Let </a:t>
            </a:r>
            <a:r>
              <a:rPr lang="en-US" sz="2000" i="1" dirty="0" smtClean="0">
                <a:solidFill>
                  <a:srgbClr val="0070C0"/>
                </a:solidFill>
              </a:rPr>
              <a:t>S</a:t>
            </a:r>
            <a:r>
              <a:rPr lang="en-US" sz="2000" dirty="0" smtClean="0"/>
              <a:t> be a set representing </a:t>
            </a:r>
            <a:r>
              <a:rPr lang="en-US" sz="2000" dirty="0" smtClean="0">
                <a:solidFill>
                  <a:srgbClr val="0070C0"/>
                </a:solidFill>
              </a:rPr>
              <a:t>regularity</a:t>
            </a:r>
            <a:r>
              <a:rPr lang="en-US" sz="2000" dirty="0" smtClean="0"/>
              <a:t> or </a:t>
            </a:r>
            <a:r>
              <a:rPr lang="en-US" sz="2000" dirty="0" smtClean="0">
                <a:solidFill>
                  <a:srgbClr val="0070C0"/>
                </a:solidFill>
              </a:rPr>
              <a:t>summarizing properties </a:t>
            </a:r>
            <a:r>
              <a:rPr lang="en-US" sz="2000" dirty="0" smtClean="0"/>
              <a:t>of a sequence                             		of length </a:t>
            </a:r>
            <a:r>
              <a:rPr lang="en-US" sz="2000" i="1" dirty="0" smtClean="0"/>
              <a:t>n</a:t>
            </a:r>
            <a:r>
              <a:rPr lang="en-US" sz="2000" dirty="0" smtClean="0"/>
              <a:t> (e.g., </a:t>
            </a:r>
            <a:r>
              <a:rPr lang="en-US" sz="2000" i="1" dirty="0" smtClean="0"/>
              <a:t>S</a:t>
            </a:r>
            <a:r>
              <a:rPr lang="en-US" sz="2000" dirty="0" smtClean="0"/>
              <a:t> is the number of 1 in      ).</a:t>
            </a:r>
          </a:p>
          <a:p>
            <a:pPr marL="182880" indent="-514350">
              <a:lnSpc>
                <a:spcPct val="110000"/>
              </a:lnSpc>
              <a:buAutoNum type="arabicPeriod"/>
            </a:pPr>
            <a:endParaRPr lang="en-US" sz="2000" dirty="0" smtClean="0"/>
          </a:p>
          <a:p>
            <a:pPr>
              <a:lnSpc>
                <a:spcPct val="110000"/>
              </a:lnSpc>
              <a:buNone/>
            </a:pPr>
            <a:r>
              <a:rPr lang="en-US" sz="2000" dirty="0" smtClean="0">
                <a:solidFill>
                  <a:schemeClr val="tx2"/>
                </a:solidFill>
              </a:rPr>
              <a:t>2.</a:t>
            </a:r>
            <a:r>
              <a:rPr lang="en-US" sz="2000" dirty="0" smtClean="0"/>
              <a:t> We can represent      by:</a:t>
            </a:r>
          </a:p>
          <a:p>
            <a:pPr>
              <a:lnSpc>
                <a:spcPct val="110000"/>
              </a:lnSpc>
              <a:buNone/>
            </a:pPr>
            <a:r>
              <a:rPr lang="en-US" sz="2000" dirty="0" smtClean="0"/>
              <a:t>	(i) describing the set </a:t>
            </a:r>
            <a:r>
              <a:rPr lang="en-US" sz="2000" i="1" dirty="0" smtClean="0"/>
              <a:t>S</a:t>
            </a:r>
            <a:r>
              <a:rPr lang="en-US" sz="2000" dirty="0" smtClean="0"/>
              <a:t> that takes </a:t>
            </a:r>
            <a:r>
              <a:rPr lang="en-US" sz="2000" i="1" dirty="0" smtClean="0">
                <a:latin typeface="Verdana" pitchFamily="34" charset="0"/>
                <a:ea typeface="Verdana" pitchFamily="34" charset="0"/>
                <a:cs typeface="Verdana" pitchFamily="34" charset="0"/>
              </a:rPr>
              <a:t>I</a:t>
            </a:r>
            <a:r>
              <a:rPr lang="en-US" sz="2000" dirty="0" smtClean="0"/>
              <a:t>(</a:t>
            </a:r>
            <a:r>
              <a:rPr lang="en-US" sz="2000" i="1" dirty="0" smtClean="0"/>
              <a:t>S</a:t>
            </a:r>
            <a:r>
              <a:rPr lang="en-US" sz="2000" dirty="0" smtClean="0"/>
              <a:t>) bits – we call it </a:t>
            </a:r>
            <a:r>
              <a:rPr lang="en-US" sz="2000" b="1" dirty="0" smtClean="0"/>
              <a:t>useful information</a:t>
            </a:r>
            <a:r>
              <a:rPr lang="en-US" sz="2000" dirty="0" smtClean="0"/>
              <a:t>;</a:t>
            </a:r>
          </a:p>
          <a:p>
            <a:pPr>
              <a:lnSpc>
                <a:spcPct val="110000"/>
              </a:lnSpc>
              <a:buNone/>
            </a:pPr>
            <a:r>
              <a:rPr lang="en-US" sz="2000" dirty="0" smtClean="0"/>
              <a:t>	(ii) position of      in </a:t>
            </a:r>
            <a:r>
              <a:rPr lang="en-US" sz="2000" i="1" dirty="0" smtClean="0">
                <a:solidFill>
                  <a:srgbClr val="0070C0"/>
                </a:solidFill>
              </a:rPr>
              <a:t>S </a:t>
            </a:r>
            <a:r>
              <a:rPr lang="en-US" sz="2000" dirty="0" smtClean="0"/>
              <a:t>that requires log|</a:t>
            </a:r>
            <a:r>
              <a:rPr lang="en-US" sz="2000" i="1" dirty="0" smtClean="0">
                <a:solidFill>
                  <a:srgbClr val="0070C0"/>
                </a:solidFill>
              </a:rPr>
              <a:t>S</a:t>
            </a:r>
            <a:r>
              <a:rPr lang="en-US" sz="2000" dirty="0" smtClean="0"/>
              <a:t>| bits (</a:t>
            </a:r>
            <a:r>
              <a:rPr lang="en-US" sz="2000" b="1" dirty="0" smtClean="0">
                <a:solidFill>
                  <a:srgbClr val="0070C0"/>
                </a:solidFill>
              </a:rPr>
              <a:t>complexity</a:t>
            </a:r>
            <a:r>
              <a:rPr lang="en-US" sz="2000" dirty="0" smtClean="0"/>
              <a:t> of      ).</a:t>
            </a:r>
          </a:p>
          <a:p>
            <a:pPr>
              <a:lnSpc>
                <a:spcPct val="110000"/>
              </a:lnSpc>
              <a:buNone/>
            </a:pPr>
            <a:endParaRPr lang="en-US" sz="2000" dirty="0" smtClean="0"/>
          </a:p>
          <a:p>
            <a:pPr>
              <a:lnSpc>
                <a:spcPct val="110000"/>
              </a:lnSpc>
              <a:buNone/>
            </a:pPr>
            <a:r>
              <a:rPr lang="en-US" sz="2000" dirty="0" smtClean="0">
                <a:solidFill>
                  <a:schemeClr val="tx2"/>
                </a:solidFill>
              </a:rPr>
              <a:t>3.</a:t>
            </a:r>
            <a:r>
              <a:rPr lang="en-US" sz="2000" dirty="0" smtClean="0"/>
              <a:t> </a:t>
            </a:r>
            <a:r>
              <a:rPr lang="en-US" sz="2000" dirty="0" smtClean="0">
                <a:solidFill>
                  <a:srgbClr val="0070C0"/>
                </a:solidFill>
              </a:rPr>
              <a:t>Kolmogorov Information</a:t>
            </a:r>
            <a:r>
              <a:rPr lang="en-US" sz="2000" dirty="0" smtClean="0"/>
              <a:t>: Define</a:t>
            </a:r>
          </a:p>
          <a:p>
            <a:pPr>
              <a:lnSpc>
                <a:spcPct val="110000"/>
              </a:lnSpc>
              <a:buNone/>
            </a:pPr>
            <a:endParaRPr lang="en-US" sz="1050" dirty="0" smtClean="0"/>
          </a:p>
          <a:p>
            <a:pPr>
              <a:lnSpc>
                <a:spcPct val="110000"/>
              </a:lnSpc>
              <a:buNone/>
            </a:pPr>
            <a:endParaRPr lang="en-US" sz="1050" dirty="0" smtClean="0"/>
          </a:p>
          <a:p>
            <a:pPr marL="0" indent="0">
              <a:lnSpc>
                <a:spcPct val="110000"/>
              </a:lnSpc>
              <a:buNone/>
            </a:pPr>
            <a:r>
              <a:rPr lang="en-US" sz="2000" dirty="0" smtClean="0"/>
              <a:t>Example: For      being a binary sequence, let </a:t>
            </a:r>
            <a:r>
              <a:rPr lang="en-US" sz="2000" i="1" dirty="0" smtClean="0">
                <a:solidFill>
                  <a:srgbClr val="0070C0"/>
                </a:solidFill>
              </a:rPr>
              <a:t>S </a:t>
            </a:r>
            <a:r>
              <a:rPr lang="en-US" sz="2000" dirty="0" smtClean="0"/>
              <a:t>be the </a:t>
            </a:r>
            <a:r>
              <a:rPr lang="en-US" sz="2000" dirty="0" smtClean="0">
                <a:solidFill>
                  <a:srgbClr val="FF0000"/>
                </a:solidFill>
              </a:rPr>
              <a:t>type</a:t>
            </a:r>
            <a:r>
              <a:rPr lang="en-US" sz="2000" dirty="0" smtClean="0"/>
              <a:t> of       that requires</a:t>
            </a:r>
          </a:p>
          <a:p>
            <a:pPr marL="0" indent="0">
              <a:lnSpc>
                <a:spcPct val="110000"/>
              </a:lnSpc>
              <a:buNone/>
            </a:pPr>
            <a:r>
              <a:rPr lang="en-US" sz="2000" dirty="0" smtClean="0"/>
              <a:t>	            bits, and</a:t>
            </a:r>
          </a:p>
          <a:p>
            <a:pPr marL="0" indent="0">
              <a:lnSpc>
                <a:spcPct val="110000"/>
              </a:lnSpc>
              <a:buNone/>
            </a:pPr>
            <a:endParaRPr lang="en-US" dirty="0"/>
          </a:p>
        </p:txBody>
      </p:sp>
      <p:pic>
        <p:nvPicPr>
          <p:cNvPr id="5" name="Picture 4" descr="9-7.gif"/>
          <p:cNvPicPr>
            <a:picLocks noChangeAspect="1"/>
          </p:cNvPicPr>
          <p:nvPr/>
        </p:nvPicPr>
        <p:blipFill>
          <a:blip r:embed="rId3" cstate="print"/>
          <a:stretch>
            <a:fillRect/>
          </a:stretch>
        </p:blipFill>
        <p:spPr>
          <a:xfrm>
            <a:off x="2514600" y="6172200"/>
            <a:ext cx="3810000" cy="534910"/>
          </a:xfrm>
          <a:prstGeom prst="rect">
            <a:avLst/>
          </a:prstGeom>
        </p:spPr>
      </p:pic>
      <p:pic>
        <p:nvPicPr>
          <p:cNvPr id="6" name="Picture 5" descr="9-4.gif"/>
          <p:cNvPicPr>
            <a:picLocks noChangeAspect="1"/>
          </p:cNvPicPr>
          <p:nvPr/>
        </p:nvPicPr>
        <p:blipFill>
          <a:blip r:embed="rId4" cstate="print"/>
          <a:stretch>
            <a:fillRect/>
          </a:stretch>
        </p:blipFill>
        <p:spPr>
          <a:xfrm>
            <a:off x="2743200" y="5314916"/>
            <a:ext cx="2895600" cy="361513"/>
          </a:xfrm>
          <a:prstGeom prst="rect">
            <a:avLst/>
          </a:prstGeom>
        </p:spPr>
      </p:pic>
      <p:pic>
        <p:nvPicPr>
          <p:cNvPr id="7" name="Picture 6" descr="8-2.gif"/>
          <p:cNvPicPr>
            <a:picLocks noChangeAspect="1"/>
          </p:cNvPicPr>
          <p:nvPr/>
        </p:nvPicPr>
        <p:blipFill>
          <a:blip r:embed="rId5" cstate="print"/>
          <a:stretch>
            <a:fillRect/>
          </a:stretch>
        </p:blipFill>
        <p:spPr>
          <a:xfrm>
            <a:off x="742952" y="3324224"/>
            <a:ext cx="1540315" cy="312004"/>
          </a:xfrm>
          <a:prstGeom prst="rect">
            <a:avLst/>
          </a:prstGeom>
        </p:spPr>
      </p:pic>
      <p:pic>
        <p:nvPicPr>
          <p:cNvPr id="8" name="Picture 7" descr="8-4.gif"/>
          <p:cNvPicPr>
            <a:picLocks noChangeAspect="1"/>
          </p:cNvPicPr>
          <p:nvPr/>
        </p:nvPicPr>
        <p:blipFill>
          <a:blip r:embed="rId6" cstate="print"/>
          <a:stretch>
            <a:fillRect/>
          </a:stretch>
        </p:blipFill>
        <p:spPr>
          <a:xfrm>
            <a:off x="6172200" y="3290888"/>
            <a:ext cx="314036" cy="357351"/>
          </a:xfrm>
          <a:prstGeom prst="rect">
            <a:avLst/>
          </a:prstGeom>
        </p:spPr>
      </p:pic>
      <p:pic>
        <p:nvPicPr>
          <p:cNvPr id="9" name="Picture 8" descr="9-5.gif"/>
          <p:cNvPicPr>
            <a:picLocks noChangeAspect="1"/>
          </p:cNvPicPr>
          <p:nvPr/>
        </p:nvPicPr>
        <p:blipFill>
          <a:blip r:embed="rId7" cstate="print"/>
          <a:stretch>
            <a:fillRect/>
          </a:stretch>
        </p:blipFill>
        <p:spPr>
          <a:xfrm>
            <a:off x="1847857" y="5625134"/>
            <a:ext cx="314320" cy="279780"/>
          </a:xfrm>
          <a:prstGeom prst="rect">
            <a:avLst/>
          </a:prstGeom>
        </p:spPr>
      </p:pic>
      <p:pic>
        <p:nvPicPr>
          <p:cNvPr id="10" name="Picture 9" descr="8-4.gif"/>
          <p:cNvPicPr>
            <a:picLocks noChangeAspect="1"/>
          </p:cNvPicPr>
          <p:nvPr/>
        </p:nvPicPr>
        <p:blipFill>
          <a:blip r:embed="rId6" cstate="print"/>
          <a:stretch>
            <a:fillRect/>
          </a:stretch>
        </p:blipFill>
        <p:spPr>
          <a:xfrm>
            <a:off x="2462500" y="3857624"/>
            <a:ext cx="314036" cy="357351"/>
          </a:xfrm>
          <a:prstGeom prst="rect">
            <a:avLst/>
          </a:prstGeom>
        </p:spPr>
      </p:pic>
      <p:pic>
        <p:nvPicPr>
          <p:cNvPr id="11" name="Picture 10" descr="9-2.gif"/>
          <p:cNvPicPr>
            <a:picLocks noChangeAspect="1"/>
          </p:cNvPicPr>
          <p:nvPr/>
        </p:nvPicPr>
        <p:blipFill>
          <a:blip r:embed="rId8" cstate="print"/>
          <a:stretch>
            <a:fillRect/>
          </a:stretch>
        </p:blipFill>
        <p:spPr>
          <a:xfrm>
            <a:off x="2205040" y="4467224"/>
            <a:ext cx="311649" cy="304800"/>
          </a:xfrm>
          <a:prstGeom prst="rect">
            <a:avLst/>
          </a:prstGeom>
        </p:spPr>
      </p:pic>
      <p:pic>
        <p:nvPicPr>
          <p:cNvPr id="12" name="Picture 11" descr="8-4.gif"/>
          <p:cNvPicPr>
            <a:picLocks noChangeAspect="1"/>
          </p:cNvPicPr>
          <p:nvPr/>
        </p:nvPicPr>
        <p:blipFill>
          <a:blip r:embed="rId6" cstate="print"/>
          <a:stretch>
            <a:fillRect/>
          </a:stretch>
        </p:blipFill>
        <p:spPr>
          <a:xfrm>
            <a:off x="6653500" y="4428961"/>
            <a:ext cx="314036" cy="357351"/>
          </a:xfrm>
          <a:prstGeom prst="rect">
            <a:avLst/>
          </a:prstGeom>
        </p:spPr>
      </p:pic>
      <p:pic>
        <p:nvPicPr>
          <p:cNvPr id="13" name="Picture 12" descr="8-4.gif"/>
          <p:cNvPicPr>
            <a:picLocks noChangeAspect="1"/>
          </p:cNvPicPr>
          <p:nvPr/>
        </p:nvPicPr>
        <p:blipFill>
          <a:blip r:embed="rId6" cstate="print"/>
          <a:stretch>
            <a:fillRect/>
          </a:stretch>
        </p:blipFill>
        <p:spPr>
          <a:xfrm>
            <a:off x="6472240" y="5591009"/>
            <a:ext cx="314036" cy="357351"/>
          </a:xfrm>
          <a:prstGeom prst="rect">
            <a:avLst/>
          </a:prstGeom>
        </p:spPr>
      </p:pic>
      <p:pic>
        <p:nvPicPr>
          <p:cNvPr id="14" name="Picture 13" descr="9-6.gif"/>
          <p:cNvPicPr>
            <a:picLocks noChangeAspect="1"/>
          </p:cNvPicPr>
          <p:nvPr/>
        </p:nvPicPr>
        <p:blipFill>
          <a:blip r:embed="rId9" cstate="print"/>
          <a:stretch>
            <a:fillRect/>
          </a:stretch>
        </p:blipFill>
        <p:spPr>
          <a:xfrm>
            <a:off x="576264" y="5944000"/>
            <a:ext cx="1524000" cy="316729"/>
          </a:xfrm>
          <a:prstGeom prst="rect">
            <a:avLst/>
          </a:prstGeom>
        </p:spPr>
      </p:pic>
      <p:pic>
        <p:nvPicPr>
          <p:cNvPr id="1029" name="Picture 5"/>
          <p:cNvPicPr>
            <a:picLocks noChangeAspect="1" noChangeArrowheads="1"/>
          </p:cNvPicPr>
          <p:nvPr/>
        </p:nvPicPr>
        <p:blipFill>
          <a:blip r:embed="rId10" cstate="print"/>
          <a:srcRect/>
          <a:stretch>
            <a:fillRect/>
          </a:stretch>
        </p:blipFill>
        <p:spPr bwMode="auto">
          <a:xfrm>
            <a:off x="609600" y="1981200"/>
            <a:ext cx="795528" cy="111472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Statistically Learnable Information</a:t>
            </a:r>
            <a:endParaRPr lang="en-US" dirty="0"/>
          </a:p>
        </p:txBody>
      </p:sp>
      <p:sp>
        <p:nvSpPr>
          <p:cNvPr id="3" name="Content Placeholder 2"/>
          <p:cNvSpPr>
            <a:spLocks noGrp="1"/>
          </p:cNvSpPr>
          <p:nvPr>
            <p:ph idx="1"/>
          </p:nvPr>
        </p:nvSpPr>
        <p:spPr>
          <a:xfrm>
            <a:off x="457200" y="1676400"/>
            <a:ext cx="6553200" cy="2286000"/>
          </a:xfrm>
        </p:spPr>
        <p:txBody>
          <a:bodyPr>
            <a:normAutofit fontScale="85000" lnSpcReduction="10000"/>
          </a:bodyPr>
          <a:lstStyle/>
          <a:p>
            <a:pPr marL="182880" indent="-182880">
              <a:lnSpc>
                <a:spcPct val="110000"/>
              </a:lnSpc>
              <a:buFont typeface="+mj-lt"/>
              <a:buAutoNum type="arabicPeriod"/>
            </a:pPr>
            <a:r>
              <a:rPr lang="en-US" sz="2000" dirty="0" smtClean="0"/>
              <a:t> 		      set of    -dimensional parameterized distributions. Let </a:t>
            </a:r>
            <a:br>
              <a:rPr lang="en-US" sz="2000" dirty="0" smtClean="0"/>
            </a:br>
            <a:r>
              <a:rPr lang="en-US" sz="2000" dirty="0" smtClean="0"/>
              <a:t>be the ML estimator (</a:t>
            </a:r>
            <a:r>
              <a:rPr lang="en-US" sz="2000" dirty="0" smtClean="0">
                <a:hlinkClick r:id="rId2" action="ppaction://hlinkfile"/>
              </a:rPr>
              <a:t>demo</a:t>
            </a:r>
            <a:r>
              <a:rPr lang="en-US" sz="2000" dirty="0" smtClean="0"/>
              <a:t>).</a:t>
            </a:r>
          </a:p>
          <a:p>
            <a:pPr marL="182880" indent="-182880">
              <a:lnSpc>
                <a:spcPct val="110000"/>
              </a:lnSpc>
              <a:spcBef>
                <a:spcPts val="0"/>
              </a:spcBef>
              <a:buAutoNum type="arabicPeriod"/>
            </a:pPr>
            <a:endParaRPr lang="en-US" sz="2000" dirty="0" smtClean="0"/>
          </a:p>
          <a:p>
            <a:pPr marL="182880" indent="-182880">
              <a:lnSpc>
                <a:spcPct val="110000"/>
              </a:lnSpc>
              <a:spcBef>
                <a:spcPts val="0"/>
              </a:spcBef>
              <a:buFont typeface="Arial" pitchFamily="34" charset="0"/>
              <a:buAutoNum type="arabicPeriod"/>
            </a:pPr>
            <a:r>
              <a:rPr lang="en-US" sz="2000" dirty="0" smtClean="0"/>
              <a:t>Two models, say             and               are </a:t>
            </a:r>
            <a:r>
              <a:rPr lang="en-US" sz="2000" i="1" dirty="0" smtClean="0">
                <a:solidFill>
                  <a:srgbClr val="0070C0"/>
                </a:solidFill>
              </a:rPr>
              <a:t>indistinguishable</a:t>
            </a:r>
            <a:r>
              <a:rPr lang="en-US" sz="2000" dirty="0" smtClean="0"/>
              <a:t> (have the same useful information) if the ML estimator    with high probability declares both models are the same (i.e.,   and</a:t>
            </a:r>
          </a:p>
          <a:p>
            <a:pPr marL="182880" indent="-182880">
              <a:lnSpc>
                <a:spcPct val="110000"/>
              </a:lnSpc>
              <a:spcBef>
                <a:spcPts val="0"/>
              </a:spcBef>
              <a:buNone/>
            </a:pPr>
            <a:r>
              <a:rPr lang="en-US" sz="2000" dirty="0" smtClean="0"/>
              <a:t>        are close).</a:t>
            </a:r>
          </a:p>
        </p:txBody>
      </p:sp>
      <p:pic>
        <p:nvPicPr>
          <p:cNvPr id="4" name="Picture 3" descr="CircleChart.jpg"/>
          <p:cNvPicPr>
            <a:picLocks noChangeAspect="1"/>
          </p:cNvPicPr>
          <p:nvPr/>
        </p:nvPicPr>
        <p:blipFill>
          <a:blip r:embed="rId3" cstate="print"/>
          <a:stretch>
            <a:fillRect/>
          </a:stretch>
        </p:blipFill>
        <p:spPr>
          <a:xfrm>
            <a:off x="6629400" y="1600200"/>
            <a:ext cx="2258261" cy="2209800"/>
          </a:xfrm>
          <a:prstGeom prst="rect">
            <a:avLst/>
          </a:prstGeom>
          <a:ln>
            <a:noFill/>
          </a:ln>
          <a:effectLst>
            <a:outerShdw blurRad="292100" dist="139700" dir="2700000" algn="tl" rotWithShape="0">
              <a:srgbClr val="333333">
                <a:alpha val="65000"/>
              </a:srgbClr>
            </a:outerShdw>
          </a:effectLst>
        </p:spPr>
      </p:pic>
      <p:pic>
        <p:nvPicPr>
          <p:cNvPr id="5" name="Picture 4" descr="10-1.gif"/>
          <p:cNvPicPr>
            <a:picLocks noChangeAspect="1"/>
          </p:cNvPicPr>
          <p:nvPr/>
        </p:nvPicPr>
        <p:blipFill>
          <a:blip r:embed="rId4" cstate="print"/>
          <a:stretch>
            <a:fillRect/>
          </a:stretch>
        </p:blipFill>
        <p:spPr>
          <a:xfrm>
            <a:off x="762000" y="1711656"/>
            <a:ext cx="1905000" cy="276583"/>
          </a:xfrm>
          <a:prstGeom prst="rect">
            <a:avLst/>
          </a:prstGeom>
        </p:spPr>
      </p:pic>
      <p:pic>
        <p:nvPicPr>
          <p:cNvPr id="6" name="Picture 5" descr="10-2.gif"/>
          <p:cNvPicPr>
            <a:picLocks noChangeAspect="1"/>
          </p:cNvPicPr>
          <p:nvPr/>
        </p:nvPicPr>
        <p:blipFill>
          <a:blip r:embed="rId5" cstate="print"/>
          <a:stretch>
            <a:fillRect/>
          </a:stretch>
        </p:blipFill>
        <p:spPr>
          <a:xfrm>
            <a:off x="3388056" y="1703696"/>
            <a:ext cx="159680" cy="275811"/>
          </a:xfrm>
          <a:prstGeom prst="rect">
            <a:avLst/>
          </a:prstGeom>
        </p:spPr>
      </p:pic>
      <p:pic>
        <p:nvPicPr>
          <p:cNvPr id="7" name="Picture 6" descr="10-3.gif"/>
          <p:cNvPicPr>
            <a:picLocks noChangeAspect="1"/>
          </p:cNvPicPr>
          <p:nvPr/>
        </p:nvPicPr>
        <p:blipFill>
          <a:blip r:embed="rId6" cstate="print"/>
          <a:stretch>
            <a:fillRect/>
          </a:stretch>
        </p:blipFill>
        <p:spPr>
          <a:xfrm>
            <a:off x="2397456" y="1967552"/>
            <a:ext cx="3276600" cy="294861"/>
          </a:xfrm>
          <a:prstGeom prst="rect">
            <a:avLst/>
          </a:prstGeom>
        </p:spPr>
      </p:pic>
      <p:pic>
        <p:nvPicPr>
          <p:cNvPr id="8" name="Picture 7" descr="10-4.gif"/>
          <p:cNvPicPr>
            <a:picLocks noChangeAspect="1"/>
          </p:cNvPicPr>
          <p:nvPr/>
        </p:nvPicPr>
        <p:blipFill>
          <a:blip r:embed="rId7" cstate="print"/>
          <a:stretch>
            <a:fillRect/>
          </a:stretch>
        </p:blipFill>
        <p:spPr>
          <a:xfrm>
            <a:off x="2411104" y="2735240"/>
            <a:ext cx="680720" cy="281093"/>
          </a:xfrm>
          <a:prstGeom prst="rect">
            <a:avLst/>
          </a:prstGeom>
        </p:spPr>
      </p:pic>
      <p:pic>
        <p:nvPicPr>
          <p:cNvPr id="9" name="Picture 8" descr="10-5.gif"/>
          <p:cNvPicPr>
            <a:picLocks noChangeAspect="1"/>
          </p:cNvPicPr>
          <p:nvPr/>
        </p:nvPicPr>
        <p:blipFill>
          <a:blip r:embed="rId8" cstate="print"/>
          <a:stretch>
            <a:fillRect/>
          </a:stretch>
        </p:blipFill>
        <p:spPr>
          <a:xfrm>
            <a:off x="3518848" y="2721592"/>
            <a:ext cx="782320" cy="314960"/>
          </a:xfrm>
          <a:prstGeom prst="rect">
            <a:avLst/>
          </a:prstGeom>
        </p:spPr>
      </p:pic>
      <p:pic>
        <p:nvPicPr>
          <p:cNvPr id="10" name="Picture 9" descr="10-6.gif"/>
          <p:cNvPicPr>
            <a:picLocks noChangeAspect="1"/>
          </p:cNvPicPr>
          <p:nvPr/>
        </p:nvPicPr>
        <p:blipFill>
          <a:blip r:embed="rId9" cstate="print"/>
          <a:stretch>
            <a:fillRect/>
          </a:stretch>
        </p:blipFill>
        <p:spPr>
          <a:xfrm>
            <a:off x="5902658" y="2993411"/>
            <a:ext cx="159173" cy="328507"/>
          </a:xfrm>
          <a:prstGeom prst="rect">
            <a:avLst/>
          </a:prstGeom>
        </p:spPr>
      </p:pic>
      <p:pic>
        <p:nvPicPr>
          <p:cNvPr id="11" name="Picture 10" descr="1076.gif"/>
          <p:cNvPicPr>
            <a:picLocks noChangeAspect="1"/>
          </p:cNvPicPr>
          <p:nvPr/>
        </p:nvPicPr>
        <p:blipFill>
          <a:blip r:embed="rId10" cstate="print"/>
          <a:stretch>
            <a:fillRect/>
          </a:stretch>
        </p:blipFill>
        <p:spPr>
          <a:xfrm>
            <a:off x="6060744" y="3293027"/>
            <a:ext cx="159173" cy="220133"/>
          </a:xfrm>
          <a:prstGeom prst="rect">
            <a:avLst/>
          </a:prstGeom>
        </p:spPr>
      </p:pic>
      <p:pic>
        <p:nvPicPr>
          <p:cNvPr id="12" name="Picture 11" descr="10-8.gif"/>
          <p:cNvPicPr>
            <a:picLocks noChangeAspect="1"/>
          </p:cNvPicPr>
          <p:nvPr/>
        </p:nvPicPr>
        <p:blipFill>
          <a:blip r:embed="rId11" cstate="print"/>
          <a:stretch>
            <a:fillRect/>
          </a:stretch>
        </p:blipFill>
        <p:spPr>
          <a:xfrm>
            <a:off x="748352" y="3518848"/>
            <a:ext cx="213360" cy="304800"/>
          </a:xfrm>
          <a:prstGeom prst="rect">
            <a:avLst/>
          </a:prstGeom>
        </p:spPr>
      </p:pic>
      <p:sp>
        <p:nvSpPr>
          <p:cNvPr id="13" name="Content Placeholder 2"/>
          <p:cNvSpPr txBox="1">
            <a:spLocks/>
          </p:cNvSpPr>
          <p:nvPr/>
        </p:nvSpPr>
        <p:spPr>
          <a:xfrm>
            <a:off x="457200" y="3962400"/>
            <a:ext cx="8458200" cy="1447800"/>
          </a:xfrm>
          <a:prstGeom prst="rect">
            <a:avLst/>
          </a:prstGeom>
        </p:spPr>
        <p:txBody>
          <a:bodyPr vert="horz" lIns="91440" tIns="45720" rIns="91440" bIns="45720" rtlCol="0">
            <a:normAutofit fontScale="77500" lnSpcReduction="20000"/>
          </a:bodyPr>
          <a:lstStyle/>
          <a:p>
            <a:pPr marL="182880" marR="0" lvl="0" indent="-182880" algn="l" defTabSz="914400" rtl="0" eaLnBrk="1" fontAlgn="auto" latinLnBrk="0" hangingPunct="1">
              <a:lnSpc>
                <a:spcPct val="110000"/>
              </a:lnSpc>
              <a:spcBef>
                <a:spcPct val="20000"/>
              </a:spcBef>
              <a:spcAft>
                <a:spcPts val="0"/>
              </a:spcAft>
              <a:buClr>
                <a:srgbClr val="00B050"/>
              </a:buClr>
              <a:buSzTx/>
              <a:buFont typeface="+mj-lt"/>
              <a:buAutoNum type="arabicPeriod" startAt="3"/>
              <a:tabLst/>
              <a:defRPr/>
            </a:pPr>
            <a:r>
              <a:rPr kumimoji="0" lang="en-US" sz="2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The </a:t>
            </a:r>
            <a:r>
              <a:rPr kumimoji="0" lang="en-US" sz="2200" b="0" i="0" u="none" strike="noStrike" kern="1200" cap="none" spc="0" normalizeH="0" baseline="0" noProof="0" dirty="0" smtClean="0">
                <a:ln>
                  <a:noFill/>
                </a:ln>
                <a:solidFill>
                  <a:srgbClr val="0070C0"/>
                </a:solidFill>
                <a:effectLst/>
                <a:uLnTx/>
                <a:uFillTx/>
                <a:latin typeface="Arial" pitchFamily="34" charset="0"/>
                <a:ea typeface="+mn-ea"/>
                <a:cs typeface="Arial" pitchFamily="34" charset="0"/>
              </a:rPr>
              <a:t>number of distinguishable distributions</a:t>
            </a:r>
            <a:r>
              <a:rPr kumimoji="0" lang="en-US" sz="2200" b="0"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 </a:t>
            </a:r>
            <a:r>
              <a:rPr kumimoji="0" lang="en-US" sz="2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(i.e.,    )       </a:t>
            </a:r>
            <a:r>
              <a:rPr kumimoji="0" lang="en-US" sz="2200" b="0" i="0" u="none" strike="noStrike" kern="1200" cap="none" spc="0" normalizeH="0" baseline="0" noProof="0" dirty="0" smtClean="0">
                <a:ln>
                  <a:noFill/>
                </a:ln>
                <a:solidFill>
                  <a:schemeClr val="accent5">
                    <a:lumMod val="75000"/>
                  </a:schemeClr>
                </a:solidFill>
                <a:effectLst/>
                <a:uLnTx/>
                <a:uFillTx/>
                <a:latin typeface="Arial" pitchFamily="34" charset="0"/>
                <a:ea typeface="+mn-ea"/>
                <a:cs typeface="Arial" pitchFamily="34" charset="0"/>
              </a:rPr>
              <a:t>      </a:t>
            </a:r>
            <a:r>
              <a:rPr kumimoji="0" lang="en-US" sz="2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summarizes then the </a:t>
            </a:r>
            <a:r>
              <a:rPr kumimoji="0" lang="en-US" sz="2200" b="0" i="0" u="none" strike="noStrike" kern="1200" cap="none" spc="0" normalizeH="0" baseline="0" noProof="0" dirty="0" smtClean="0">
                <a:ln>
                  <a:noFill/>
                </a:ln>
                <a:solidFill>
                  <a:schemeClr val="tx2"/>
                </a:solidFill>
                <a:effectLst/>
                <a:uLnTx/>
                <a:uFillTx/>
                <a:latin typeface="Arial" pitchFamily="34" charset="0"/>
                <a:ea typeface="+mn-ea"/>
                <a:cs typeface="Arial" pitchFamily="34" charset="0"/>
              </a:rPr>
              <a:t>learnable information </a:t>
            </a:r>
            <a:r>
              <a:rPr kumimoji="0" lang="en-US" sz="2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and we denote it as: </a:t>
            </a:r>
            <a:br>
              <a:rPr kumimoji="0" lang="en-US" sz="2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br>
            <a:endParaRPr kumimoji="0" lang="en-US" sz="2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182880" marR="0" lvl="0" indent="-182880" algn="l" defTabSz="914400" rtl="0" eaLnBrk="1" fontAlgn="auto" latinLnBrk="0" hangingPunct="1">
              <a:lnSpc>
                <a:spcPct val="110000"/>
              </a:lnSpc>
              <a:spcBef>
                <a:spcPct val="20000"/>
              </a:spcBef>
              <a:spcAft>
                <a:spcPts val="0"/>
              </a:spcAft>
              <a:buClr>
                <a:srgbClr val="00B050"/>
              </a:buClr>
              <a:buSzTx/>
              <a:buFont typeface="+mj-lt"/>
              <a:buAutoNum type="arabicPeriod" startAt="3"/>
              <a:tabLst/>
              <a:defRPr/>
            </a:pPr>
            <a:r>
              <a:rPr kumimoji="0" lang="en-US" sz="2200" b="0" i="0" u="none" strike="noStrike" kern="1200" cap="none" spc="0" normalizeH="0" baseline="0" noProof="0" dirty="0" smtClean="0">
                <a:ln>
                  <a:noFill/>
                </a:ln>
                <a:effectLst/>
                <a:uLnTx/>
                <a:uFillTx/>
                <a:latin typeface="Arial" pitchFamily="34" charset="0"/>
                <a:ea typeface="+mn-ea"/>
                <a:cs typeface="Arial" pitchFamily="34" charset="0"/>
              </a:rPr>
              <a:t>Balasubramanian proved that the number of distinguishable balls             of radius</a:t>
            </a:r>
          </a:p>
          <a:p>
            <a:pPr marL="182880" marR="0" lvl="0" indent="-182880" algn="l" defTabSz="914400" rtl="0" eaLnBrk="1" fontAlgn="auto" latinLnBrk="0" hangingPunct="1">
              <a:lnSpc>
                <a:spcPct val="110000"/>
              </a:lnSpc>
              <a:spcBef>
                <a:spcPct val="20000"/>
              </a:spcBef>
              <a:spcAft>
                <a:spcPts val="0"/>
              </a:spcAft>
              <a:buClr>
                <a:srgbClr val="00B050"/>
              </a:buClr>
              <a:buSzTx/>
              <a:tabLst/>
              <a:defRPr/>
            </a:pPr>
            <a:r>
              <a:rPr kumimoji="0" lang="en-US" sz="2200" b="0" i="0" u="none" strike="noStrike" kern="1200" cap="none" spc="0" normalizeH="0" baseline="0" noProof="0" dirty="0" smtClean="0">
                <a:ln>
                  <a:noFill/>
                </a:ln>
                <a:effectLst/>
                <a:uLnTx/>
                <a:uFillTx/>
                <a:latin typeface="Arial" pitchFamily="34" charset="0"/>
                <a:ea typeface="+mn-ea"/>
                <a:cs typeface="Arial" pitchFamily="34" charset="0"/>
              </a:rPr>
              <a:t>                    is </a:t>
            </a:r>
            <a:r>
              <a:rPr kumimoji="0" lang="en-US" sz="2200" b="0" i="1" u="none" strike="noStrike" kern="1200" cap="none" spc="0" normalizeH="0" baseline="0" noProof="0" dirty="0" smtClean="0">
                <a:ln>
                  <a:noFill/>
                </a:ln>
                <a:effectLst/>
                <a:uLnTx/>
                <a:uFillTx/>
                <a:latin typeface="Arial" pitchFamily="34" charset="0"/>
                <a:ea typeface="+mn-ea"/>
                <a:cs typeface="Arial" pitchFamily="34" charset="0"/>
              </a:rPr>
              <a:t>asymptotically equal to</a:t>
            </a:r>
            <a:endParaRPr kumimoji="0" lang="en-US" sz="2200" b="0" i="0" u="none" strike="noStrike" kern="1200" cap="none" spc="0" normalizeH="0" baseline="0" noProof="0" dirty="0" smtClean="0">
              <a:ln>
                <a:noFill/>
              </a:ln>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10000"/>
              </a:lnSpc>
              <a:spcBef>
                <a:spcPct val="20000"/>
              </a:spcBef>
              <a:spcAft>
                <a:spcPts val="0"/>
              </a:spcAft>
              <a:buClr>
                <a:srgbClr val="00B050"/>
              </a:buClr>
              <a:buSzTx/>
              <a:buFont typeface="Arial" pitchFamily="34" charset="0"/>
              <a:buNone/>
              <a:tabLst/>
              <a:defRPr/>
            </a:pPr>
            <a:endParaRPr kumimoji="0" lang="en-US" sz="2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10000"/>
              </a:lnSpc>
              <a:spcBef>
                <a:spcPct val="20000"/>
              </a:spcBef>
              <a:spcAft>
                <a:spcPts val="0"/>
              </a:spcAft>
              <a:buClr>
                <a:srgbClr val="00B050"/>
              </a:buClr>
              <a:buSzTx/>
              <a:buFont typeface="Arial" pitchFamily="34" charset="0"/>
              <a:buNone/>
              <a:tabLst/>
              <a:defRPr/>
            </a:pPr>
            <a:endParaRPr kumimoji="0" lang="en-U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pic>
        <p:nvPicPr>
          <p:cNvPr id="14" name="Picture 13" descr="11-5.gif"/>
          <p:cNvPicPr>
            <a:picLocks noChangeAspect="1"/>
          </p:cNvPicPr>
          <p:nvPr/>
        </p:nvPicPr>
        <p:blipFill>
          <a:blip r:embed="rId12" cstate="print"/>
          <a:stretch>
            <a:fillRect/>
          </a:stretch>
        </p:blipFill>
        <p:spPr>
          <a:xfrm>
            <a:off x="990600" y="5276490"/>
            <a:ext cx="7315201" cy="531729"/>
          </a:xfrm>
          <a:prstGeom prst="rect">
            <a:avLst/>
          </a:prstGeom>
        </p:spPr>
      </p:pic>
      <p:pic>
        <p:nvPicPr>
          <p:cNvPr id="15" name="Picture 14" descr="11-3.gif"/>
          <p:cNvPicPr>
            <a:picLocks noChangeAspect="1"/>
          </p:cNvPicPr>
          <p:nvPr/>
        </p:nvPicPr>
        <p:blipFill>
          <a:blip r:embed="rId13" cstate="print"/>
          <a:stretch>
            <a:fillRect/>
          </a:stretch>
        </p:blipFill>
        <p:spPr>
          <a:xfrm>
            <a:off x="4724400" y="4171664"/>
            <a:ext cx="2057400" cy="388124"/>
          </a:xfrm>
          <a:prstGeom prst="rect">
            <a:avLst/>
          </a:prstGeom>
        </p:spPr>
      </p:pic>
      <p:pic>
        <p:nvPicPr>
          <p:cNvPr id="16" name="Picture 15" descr="10-8.gif"/>
          <p:cNvPicPr>
            <a:picLocks noChangeAspect="1"/>
          </p:cNvPicPr>
          <p:nvPr/>
        </p:nvPicPr>
        <p:blipFill>
          <a:blip r:embed="rId11" cstate="print"/>
          <a:stretch>
            <a:fillRect/>
          </a:stretch>
        </p:blipFill>
        <p:spPr>
          <a:xfrm>
            <a:off x="5281000" y="3956712"/>
            <a:ext cx="213360" cy="304800"/>
          </a:xfrm>
          <a:prstGeom prst="rect">
            <a:avLst/>
          </a:prstGeom>
        </p:spPr>
      </p:pic>
      <p:pic>
        <p:nvPicPr>
          <p:cNvPr id="17" name="Picture 16" descr="11-2.gif"/>
          <p:cNvPicPr>
            <a:picLocks noChangeAspect="1"/>
          </p:cNvPicPr>
          <p:nvPr/>
        </p:nvPicPr>
        <p:blipFill>
          <a:blip r:embed="rId14" cstate="print"/>
          <a:stretch>
            <a:fillRect/>
          </a:stretch>
        </p:blipFill>
        <p:spPr>
          <a:xfrm>
            <a:off x="5552436" y="3921456"/>
            <a:ext cx="721360" cy="355600"/>
          </a:xfrm>
          <a:prstGeom prst="rect">
            <a:avLst/>
          </a:prstGeom>
        </p:spPr>
      </p:pic>
      <p:pic>
        <p:nvPicPr>
          <p:cNvPr id="18" name="Picture 17" descr="11-2.gif"/>
          <p:cNvPicPr>
            <a:picLocks noChangeAspect="1"/>
          </p:cNvPicPr>
          <p:nvPr/>
        </p:nvPicPr>
        <p:blipFill>
          <a:blip r:embed="rId14" cstate="print"/>
          <a:stretch>
            <a:fillRect/>
          </a:stretch>
        </p:blipFill>
        <p:spPr>
          <a:xfrm>
            <a:off x="6914560" y="4683456"/>
            <a:ext cx="721360" cy="355600"/>
          </a:xfrm>
          <a:prstGeom prst="rect">
            <a:avLst/>
          </a:prstGeom>
        </p:spPr>
      </p:pic>
      <p:pic>
        <p:nvPicPr>
          <p:cNvPr id="19" name="Picture 18" descr="11-4.gif"/>
          <p:cNvPicPr>
            <a:picLocks noChangeAspect="1"/>
          </p:cNvPicPr>
          <p:nvPr/>
        </p:nvPicPr>
        <p:blipFill>
          <a:blip r:embed="rId15" cstate="print"/>
          <a:stretch>
            <a:fillRect/>
          </a:stretch>
        </p:blipFill>
        <p:spPr>
          <a:xfrm>
            <a:off x="685801" y="4990152"/>
            <a:ext cx="992293" cy="348827"/>
          </a:xfrm>
          <a:prstGeom prst="rect">
            <a:avLst/>
          </a:prstGeom>
        </p:spPr>
      </p:pic>
      <p:sp>
        <p:nvSpPr>
          <p:cNvPr id="36" name="TextBox 35"/>
          <p:cNvSpPr txBox="1"/>
          <p:nvPr/>
        </p:nvSpPr>
        <p:spPr>
          <a:xfrm>
            <a:off x="609600" y="5881048"/>
            <a:ext cx="80772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2225">
            <a:solidFill>
              <a:schemeClr val="tx2"/>
            </a:solidFill>
          </a:ln>
        </p:spPr>
        <p:txBody>
          <a:bodyPr wrap="square" rtlCol="0">
            <a:spAutoFit/>
          </a:bodyPr>
          <a:lstStyle/>
          <a:p>
            <a:pPr lvl="0"/>
            <a:r>
              <a:rPr lang="en-US" dirty="0" smtClean="0">
                <a:latin typeface="Arial" pitchFamily="34" charset="0"/>
                <a:cs typeface="Arial" pitchFamily="34" charset="0"/>
              </a:rPr>
              <a:t>How to extend it to </a:t>
            </a:r>
            <a:r>
              <a:rPr lang="en-US" i="1" dirty="0" smtClean="0">
                <a:latin typeface="Arial" pitchFamily="34" charset="0"/>
                <a:cs typeface="Arial" pitchFamily="34" charset="0"/>
              </a:rPr>
              <a:t>non-conventional </a:t>
            </a:r>
            <a:r>
              <a:rPr lang="en-US" dirty="0" smtClean="0">
                <a:latin typeface="Arial" pitchFamily="34" charset="0"/>
                <a:cs typeface="Arial" pitchFamily="34" charset="0"/>
              </a:rPr>
              <a:t>data such as: </a:t>
            </a:r>
            <a:r>
              <a:rPr lang="en-US" i="1" dirty="0" smtClean="0">
                <a:latin typeface="Arial" pitchFamily="34" charset="0"/>
                <a:cs typeface="Arial" pitchFamily="34" charset="0"/>
              </a:rPr>
              <a:t>biological data, web data, topographical maps, environmental data, and medical data?</a:t>
            </a:r>
            <a:endParaRPr lang="en-US" i="1"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Memoryless Sources</a:t>
            </a:r>
            <a:endParaRPr lang="en-US" dirty="0"/>
          </a:p>
        </p:txBody>
      </p:sp>
      <p:sp>
        <p:nvSpPr>
          <p:cNvPr id="3" name="Content Placeholder 2"/>
          <p:cNvSpPr>
            <a:spLocks noGrp="1"/>
          </p:cNvSpPr>
          <p:nvPr>
            <p:ph idx="1"/>
          </p:nvPr>
        </p:nvSpPr>
        <p:spPr>
          <a:xfrm>
            <a:off x="457200" y="1676400"/>
            <a:ext cx="8229600" cy="4572000"/>
          </a:xfrm>
        </p:spPr>
        <p:txBody>
          <a:bodyPr>
            <a:normAutofit/>
          </a:bodyPr>
          <a:lstStyle/>
          <a:p>
            <a:pPr marL="0" indent="0">
              <a:buNone/>
            </a:pPr>
            <a:r>
              <a:rPr lang="en-US" sz="2000" dirty="0" smtClean="0"/>
              <a:t>Consider the minimax regret=useful information for memoryless sources of    -ary alphabet, thus with                        Observe that</a:t>
            </a:r>
          </a:p>
          <a:p>
            <a:pPr>
              <a:buNone/>
            </a:pPr>
            <a:endParaRPr lang="en-US" sz="2000" dirty="0" smtClean="0"/>
          </a:p>
          <a:p>
            <a:pPr>
              <a:buNone/>
            </a:pPr>
            <a:endParaRPr lang="en-US" sz="2000" dirty="0" smtClean="0"/>
          </a:p>
          <a:p>
            <a:pPr>
              <a:buNone/>
            </a:pPr>
            <a:r>
              <a:rPr lang="en-US" sz="2000" dirty="0" smtClean="0"/>
              <a:t>which becomes:</a:t>
            </a:r>
          </a:p>
          <a:p>
            <a:pPr>
              <a:buNone/>
            </a:pPr>
            <a:endParaRPr lang="en-US" sz="2000" dirty="0" smtClean="0"/>
          </a:p>
          <a:p>
            <a:pPr>
              <a:buNone/>
            </a:pPr>
            <a:endParaRPr lang="en-US" sz="2000" dirty="0" smtClean="0"/>
          </a:p>
          <a:p>
            <a:pPr marL="0" indent="0">
              <a:buNone/>
            </a:pPr>
            <a:r>
              <a:rPr lang="en-US" sz="2000" dirty="0" smtClean="0"/>
              <a:t>Using tree-generating functions and analytic information theory tools, we find (cf. Clarke &amp; Barron, 1990, W.S., 1998)</a:t>
            </a:r>
          </a:p>
          <a:p>
            <a:pPr>
              <a:buNone/>
            </a:pPr>
            <a:endParaRPr lang="en-US" sz="2000" dirty="0" smtClean="0"/>
          </a:p>
          <a:p>
            <a:pPr>
              <a:buNone/>
            </a:pPr>
            <a:r>
              <a:rPr lang="en-US" sz="2000" dirty="0" smtClean="0"/>
              <a:t> </a:t>
            </a:r>
          </a:p>
          <a:p>
            <a:pPr>
              <a:buNone/>
            </a:pPr>
            <a:endParaRPr lang="en-US" sz="2000" dirty="0"/>
          </a:p>
        </p:txBody>
      </p:sp>
      <p:pic>
        <p:nvPicPr>
          <p:cNvPr id="4" name="Picture 3" descr="12-1.gif"/>
          <p:cNvPicPr>
            <a:picLocks noChangeAspect="1"/>
          </p:cNvPicPr>
          <p:nvPr/>
        </p:nvPicPr>
        <p:blipFill>
          <a:blip r:embed="rId3" cstate="print"/>
          <a:stretch>
            <a:fillRect/>
          </a:stretch>
        </p:blipFill>
        <p:spPr>
          <a:xfrm>
            <a:off x="1686339" y="2045044"/>
            <a:ext cx="304800" cy="317156"/>
          </a:xfrm>
          <a:prstGeom prst="rect">
            <a:avLst/>
          </a:prstGeom>
        </p:spPr>
      </p:pic>
      <p:pic>
        <p:nvPicPr>
          <p:cNvPr id="5" name="Picture 4" descr="12-2.gif"/>
          <p:cNvPicPr>
            <a:picLocks noChangeAspect="1"/>
          </p:cNvPicPr>
          <p:nvPr/>
        </p:nvPicPr>
        <p:blipFill>
          <a:blip r:embed="rId4" cstate="print"/>
          <a:stretch>
            <a:fillRect/>
          </a:stretch>
        </p:blipFill>
        <p:spPr>
          <a:xfrm>
            <a:off x="4611756" y="1974137"/>
            <a:ext cx="1636644" cy="464263"/>
          </a:xfrm>
          <a:prstGeom prst="rect">
            <a:avLst/>
          </a:prstGeom>
        </p:spPr>
      </p:pic>
      <p:pic>
        <p:nvPicPr>
          <p:cNvPr id="6" name="Picture 5" descr="12-3.gif"/>
          <p:cNvPicPr>
            <a:picLocks noChangeAspect="1"/>
          </p:cNvPicPr>
          <p:nvPr/>
        </p:nvPicPr>
        <p:blipFill>
          <a:blip r:embed="rId5" cstate="print"/>
          <a:stretch>
            <a:fillRect/>
          </a:stretch>
        </p:blipFill>
        <p:spPr>
          <a:xfrm>
            <a:off x="533400" y="2309106"/>
            <a:ext cx="8153400" cy="979608"/>
          </a:xfrm>
          <a:prstGeom prst="rect">
            <a:avLst/>
          </a:prstGeom>
        </p:spPr>
      </p:pic>
      <p:pic>
        <p:nvPicPr>
          <p:cNvPr id="7" name="Picture 6" descr="12-4.gif"/>
          <p:cNvPicPr>
            <a:picLocks noChangeAspect="1"/>
          </p:cNvPicPr>
          <p:nvPr/>
        </p:nvPicPr>
        <p:blipFill>
          <a:blip r:embed="rId6" cstate="print"/>
          <a:stretch>
            <a:fillRect/>
          </a:stretch>
        </p:blipFill>
        <p:spPr>
          <a:xfrm>
            <a:off x="2239617" y="3276600"/>
            <a:ext cx="4389783" cy="974687"/>
          </a:xfrm>
          <a:prstGeom prst="rect">
            <a:avLst/>
          </a:prstGeom>
        </p:spPr>
      </p:pic>
      <p:pic>
        <p:nvPicPr>
          <p:cNvPr id="8" name="Picture 7" descr="12-5.gif"/>
          <p:cNvPicPr>
            <a:picLocks noChangeAspect="1"/>
          </p:cNvPicPr>
          <p:nvPr/>
        </p:nvPicPr>
        <p:blipFill>
          <a:blip r:embed="rId7" cstate="print"/>
          <a:stretch>
            <a:fillRect/>
          </a:stretch>
        </p:blipFill>
        <p:spPr>
          <a:xfrm>
            <a:off x="914400" y="4801298"/>
            <a:ext cx="7239000" cy="1591918"/>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Fundamental Research Issues</a:t>
            </a:r>
            <a:endParaRPr lang="en-US" dirty="0"/>
          </a:p>
        </p:txBody>
      </p:sp>
      <p:sp>
        <p:nvSpPr>
          <p:cNvPr id="3" name="Content Placeholder 2"/>
          <p:cNvSpPr>
            <a:spLocks noGrp="1"/>
          </p:cNvSpPr>
          <p:nvPr>
            <p:ph idx="1"/>
          </p:nvPr>
        </p:nvSpPr>
        <p:spPr>
          <a:xfrm>
            <a:off x="457200" y="1676400"/>
            <a:ext cx="8229600" cy="4876800"/>
          </a:xfrm>
        </p:spPr>
        <p:txBody>
          <a:bodyPr>
            <a:normAutofit fontScale="92500"/>
          </a:bodyPr>
          <a:lstStyle/>
          <a:p>
            <a:pPr>
              <a:lnSpc>
                <a:spcPct val="150000"/>
              </a:lnSpc>
              <a:buNone/>
            </a:pPr>
            <a:r>
              <a:rPr lang="en-US" sz="2000" dirty="0" smtClean="0"/>
              <a:t>The proposed project explores:</a:t>
            </a:r>
          </a:p>
          <a:p>
            <a:pPr>
              <a:lnSpc>
                <a:spcPct val="150000"/>
              </a:lnSpc>
            </a:pPr>
            <a:r>
              <a:rPr lang="en-US" sz="2000" dirty="0" smtClean="0">
                <a:solidFill>
                  <a:srgbClr val="0070C0"/>
                </a:solidFill>
              </a:rPr>
              <a:t>modeling</a:t>
            </a:r>
            <a:r>
              <a:rPr lang="en-US" sz="2000" dirty="0" smtClean="0"/>
              <a:t> complex systems and development of analytical techniques for </a:t>
            </a:r>
            <a:r>
              <a:rPr lang="en-US" sz="2000" dirty="0" smtClean="0">
                <a:solidFill>
                  <a:schemeClr val="tx2"/>
                </a:solidFill>
              </a:rPr>
              <a:t>information flow </a:t>
            </a:r>
            <a:r>
              <a:rPr lang="en-US" sz="2000" dirty="0" smtClean="0"/>
              <a:t>(e.g., understanding Darwinian selection),</a:t>
            </a:r>
          </a:p>
          <a:p>
            <a:pPr>
              <a:lnSpc>
                <a:spcPct val="150000"/>
              </a:lnSpc>
            </a:pPr>
            <a:r>
              <a:rPr lang="en-US" sz="2000" dirty="0" smtClean="0">
                <a:solidFill>
                  <a:srgbClr val="0070C0"/>
                </a:solidFill>
              </a:rPr>
              <a:t>quantification and extraction </a:t>
            </a:r>
            <a:r>
              <a:rPr lang="en-US" sz="2000" dirty="0" smtClean="0"/>
              <a:t>of </a:t>
            </a:r>
            <a:r>
              <a:rPr lang="en-US" sz="2000" dirty="0" smtClean="0">
                <a:solidFill>
                  <a:schemeClr val="tx2"/>
                </a:solidFill>
              </a:rPr>
              <a:t>informative substructures </a:t>
            </a:r>
            <a:r>
              <a:rPr lang="en-US" sz="2000" dirty="0" smtClean="0"/>
              <a:t>(e.g., discovering functionally relevant structures in gene regulatory networks),</a:t>
            </a:r>
          </a:p>
          <a:p>
            <a:pPr>
              <a:lnSpc>
                <a:spcPct val="150000"/>
              </a:lnSpc>
            </a:pPr>
            <a:r>
              <a:rPr lang="en-US" sz="2000" dirty="0" smtClean="0">
                <a:solidFill>
                  <a:srgbClr val="0070C0"/>
                </a:solidFill>
              </a:rPr>
              <a:t>understanding</a:t>
            </a:r>
            <a:r>
              <a:rPr lang="en-US" sz="2000" dirty="0" smtClean="0"/>
              <a:t> of </a:t>
            </a:r>
            <a:r>
              <a:rPr lang="en-US" sz="2000" dirty="0" smtClean="0">
                <a:solidFill>
                  <a:schemeClr val="tx2"/>
                </a:solidFill>
              </a:rPr>
              <a:t>spatio-temporal coding </a:t>
            </a:r>
            <a:r>
              <a:rPr lang="en-US" sz="2000" dirty="0" smtClean="0"/>
              <a:t>(e.g., building more efficient ad hoc networks),</a:t>
            </a:r>
          </a:p>
          <a:p>
            <a:pPr>
              <a:lnSpc>
                <a:spcPct val="150000"/>
              </a:lnSpc>
            </a:pPr>
            <a:r>
              <a:rPr lang="en-US" sz="2000" dirty="0" smtClean="0">
                <a:solidFill>
                  <a:srgbClr val="0070C0"/>
                </a:solidFill>
              </a:rPr>
              <a:t>quantifying</a:t>
            </a:r>
            <a:r>
              <a:rPr lang="en-US" sz="2000" dirty="0" smtClean="0"/>
              <a:t> how one can trade off </a:t>
            </a:r>
            <a:r>
              <a:rPr lang="en-US" sz="2000" dirty="0" smtClean="0">
                <a:solidFill>
                  <a:schemeClr val="tx2"/>
                </a:solidFill>
              </a:rPr>
              <a:t>delay</a:t>
            </a:r>
            <a:r>
              <a:rPr lang="en-US" sz="2000" dirty="0" smtClean="0"/>
              <a:t> for </a:t>
            </a:r>
            <a:r>
              <a:rPr lang="en-US" sz="2000" dirty="0" smtClean="0">
                <a:solidFill>
                  <a:schemeClr val="tx2"/>
                </a:solidFill>
              </a:rPr>
              <a:t>capacity</a:t>
            </a:r>
            <a:r>
              <a:rPr lang="en-US" sz="2000" dirty="0" smtClean="0"/>
              <a:t> and how to </a:t>
            </a:r>
            <a:r>
              <a:rPr lang="en-US" sz="2000" dirty="0" smtClean="0">
                <a:solidFill>
                  <a:srgbClr val="0070C0"/>
                </a:solidFill>
              </a:rPr>
              <a:t>exploit </a:t>
            </a:r>
            <a:r>
              <a:rPr lang="en-US" sz="2000" dirty="0" smtClean="0">
                <a:solidFill>
                  <a:schemeClr val="tx2"/>
                </a:solidFill>
              </a:rPr>
              <a:t>mobility</a:t>
            </a:r>
            <a:r>
              <a:rPr lang="en-US" sz="2000" dirty="0" smtClean="0"/>
              <a:t> (in wireless networks),</a:t>
            </a:r>
          </a:p>
          <a:p>
            <a:pPr>
              <a:buNone/>
            </a:pPr>
            <a:endParaRPr lang="en-US" sz="2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Standing on the Shoulders of Giants . . .</a:t>
            </a:r>
            <a:endParaRPr lang="en-US" dirty="0"/>
          </a:p>
        </p:txBody>
      </p:sp>
      <p:sp>
        <p:nvSpPr>
          <p:cNvPr id="3" name="Content Placeholder 2"/>
          <p:cNvSpPr>
            <a:spLocks noGrp="1"/>
          </p:cNvSpPr>
          <p:nvPr>
            <p:ph idx="1"/>
          </p:nvPr>
        </p:nvSpPr>
        <p:spPr>
          <a:xfrm>
            <a:off x="1752600" y="1676400"/>
            <a:ext cx="6934200" cy="4876800"/>
          </a:xfrm>
        </p:spPr>
        <p:txBody>
          <a:bodyPr>
            <a:normAutofit/>
          </a:bodyPr>
          <a:lstStyle/>
          <a:p>
            <a:pPr marL="0" indent="0">
              <a:buNone/>
            </a:pPr>
            <a:endParaRPr lang="en-US" sz="2000" dirty="0" smtClean="0">
              <a:solidFill>
                <a:schemeClr val="tx2"/>
              </a:solidFill>
            </a:endParaRPr>
          </a:p>
          <a:p>
            <a:pPr marL="0" indent="0">
              <a:buNone/>
            </a:pPr>
            <a:r>
              <a:rPr lang="en-US" sz="2000" dirty="0" smtClean="0">
                <a:solidFill>
                  <a:schemeClr val="tx2"/>
                </a:solidFill>
              </a:rPr>
              <a:t>A. Zeilinger </a:t>
            </a:r>
            <a:r>
              <a:rPr lang="en-US" sz="2000" dirty="0" smtClean="0"/>
              <a:t>(Nature, 2005)</a:t>
            </a:r>
          </a:p>
          <a:p>
            <a:pPr marL="0" indent="0">
              <a:buNone/>
            </a:pPr>
            <a:r>
              <a:rPr lang="en-US" sz="2000" dirty="0" smtClean="0"/>
              <a:t>. . . </a:t>
            </a:r>
            <a:r>
              <a:rPr lang="en-US" sz="2000" dirty="0" smtClean="0">
                <a:solidFill>
                  <a:srgbClr val="0070C0"/>
                </a:solidFill>
              </a:rPr>
              <a:t>reality</a:t>
            </a:r>
            <a:r>
              <a:rPr lang="en-US" sz="2000" dirty="0" smtClean="0"/>
              <a:t> and </a:t>
            </a:r>
            <a:r>
              <a:rPr lang="en-US" sz="2000" dirty="0" smtClean="0">
                <a:solidFill>
                  <a:schemeClr val="tx2"/>
                </a:solidFill>
              </a:rPr>
              <a:t>information</a:t>
            </a:r>
            <a:r>
              <a:rPr lang="en-US" sz="2000" dirty="0" smtClean="0"/>
              <a:t> are two sides of the same coin, that is, they are in a deep sense </a:t>
            </a:r>
            <a:r>
              <a:rPr lang="en-US" sz="2000" dirty="0" smtClean="0">
                <a:solidFill>
                  <a:srgbClr val="0070C0"/>
                </a:solidFill>
              </a:rPr>
              <a:t>indistinguishable</a:t>
            </a:r>
            <a:r>
              <a:rPr lang="en-US" sz="2000" dirty="0" smtClean="0"/>
              <a:t>.</a:t>
            </a:r>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r>
              <a:rPr lang="en-US" sz="2000" dirty="0" smtClean="0">
                <a:solidFill>
                  <a:schemeClr val="tx2"/>
                </a:solidFill>
              </a:rPr>
              <a:t>F. Brooks</a:t>
            </a:r>
            <a:r>
              <a:rPr lang="en-US" sz="2000" smtClean="0">
                <a:solidFill>
                  <a:schemeClr val="tx2"/>
                </a:solidFill>
              </a:rPr>
              <a:t>, </a:t>
            </a:r>
            <a:r>
              <a:rPr lang="en-US" sz="2000" smtClean="0">
                <a:solidFill>
                  <a:schemeClr val="tx2"/>
                </a:solidFill>
              </a:rPr>
              <a:t>Jr</a:t>
            </a:r>
            <a:r>
              <a:rPr lang="en-US" sz="2000" dirty="0" smtClean="0">
                <a:solidFill>
                  <a:schemeClr val="tx2"/>
                </a:solidFill>
              </a:rPr>
              <a:t>. </a:t>
            </a:r>
            <a:r>
              <a:rPr lang="en-US" sz="2000" dirty="0" smtClean="0"/>
              <a:t>(JACM, 2003, “</a:t>
            </a:r>
            <a:r>
              <a:rPr lang="en-US" sz="2000" dirty="0" smtClean="0">
                <a:solidFill>
                  <a:srgbClr val="0070C0"/>
                </a:solidFill>
              </a:rPr>
              <a:t>Three Great Challenges </a:t>
            </a:r>
            <a:r>
              <a:rPr lang="en-US" sz="2000" dirty="0" smtClean="0"/>
              <a:t>. . .”):</a:t>
            </a:r>
          </a:p>
          <a:p>
            <a:pPr marL="0" indent="0">
              <a:buNone/>
            </a:pPr>
            <a:r>
              <a:rPr lang="en-US" sz="2000" dirty="0" smtClean="0"/>
              <a:t>We have no theory</a:t>
            </a:r>
            <a:r>
              <a:rPr lang="en-US" sz="2000" dirty="0" smtClean="0">
                <a:solidFill>
                  <a:srgbClr val="FF0000"/>
                </a:solidFill>
              </a:rPr>
              <a:t> </a:t>
            </a:r>
            <a:r>
              <a:rPr lang="en-US" sz="2000" dirty="0" smtClean="0"/>
              <a:t>that gives us a metric for the </a:t>
            </a:r>
            <a:r>
              <a:rPr lang="en-US" sz="2000" dirty="0" smtClean="0">
                <a:solidFill>
                  <a:schemeClr val="tx2"/>
                </a:solidFill>
              </a:rPr>
              <a:t>Information</a:t>
            </a:r>
            <a:r>
              <a:rPr lang="en-US" sz="2000" dirty="0" smtClean="0"/>
              <a:t> embodied in structure . . . this is the most fundamental gap in the theoretical underpinning of</a:t>
            </a:r>
            <a:r>
              <a:rPr lang="en-US" sz="2000" dirty="0" smtClean="0">
                <a:solidFill>
                  <a:srgbClr val="008A3E"/>
                </a:solidFill>
              </a:rPr>
              <a:t> Information </a:t>
            </a:r>
            <a:r>
              <a:rPr lang="en-US" sz="2000" dirty="0" smtClean="0"/>
              <a:t>and computer science.</a:t>
            </a:r>
            <a:endParaRPr lang="en-US" sz="2000" dirty="0"/>
          </a:p>
        </p:txBody>
      </p:sp>
      <p:pic>
        <p:nvPicPr>
          <p:cNvPr id="7" name="Picture 6" descr="zeilinger1.jpeg"/>
          <p:cNvPicPr>
            <a:picLocks noChangeAspect="1"/>
          </p:cNvPicPr>
          <p:nvPr/>
        </p:nvPicPr>
        <p:blipFill>
          <a:blip r:embed="rId2" cstate="print"/>
          <a:stretch>
            <a:fillRect/>
          </a:stretch>
        </p:blipFill>
        <p:spPr>
          <a:xfrm>
            <a:off x="533400" y="2076450"/>
            <a:ext cx="1066800" cy="1428750"/>
          </a:xfrm>
          <a:prstGeom prst="rect">
            <a:avLst/>
          </a:prstGeom>
          <a:ln>
            <a:noFill/>
          </a:ln>
          <a:effectLst>
            <a:outerShdw blurRad="292100" dist="139700" dir="2700000" algn="tl" rotWithShape="0">
              <a:srgbClr val="333333">
                <a:alpha val="65000"/>
              </a:srgbClr>
            </a:outerShdw>
          </a:effectLst>
        </p:spPr>
      </p:pic>
      <p:pic>
        <p:nvPicPr>
          <p:cNvPr id="8" name="Picture 7" descr="brooks.jpg"/>
          <p:cNvPicPr>
            <a:picLocks noChangeAspect="1"/>
          </p:cNvPicPr>
          <p:nvPr/>
        </p:nvPicPr>
        <p:blipFill>
          <a:blip r:embed="rId3" cstate="print"/>
          <a:stretch>
            <a:fillRect/>
          </a:stretch>
        </p:blipFill>
        <p:spPr>
          <a:xfrm>
            <a:off x="461963" y="4229100"/>
            <a:ext cx="1209675" cy="8001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Fundamental Research Issues</a:t>
            </a:r>
            <a:endParaRPr lang="en-US" dirty="0"/>
          </a:p>
        </p:txBody>
      </p:sp>
      <p:sp>
        <p:nvSpPr>
          <p:cNvPr id="3" name="Content Placeholder 2"/>
          <p:cNvSpPr>
            <a:spLocks noGrp="1"/>
          </p:cNvSpPr>
          <p:nvPr>
            <p:ph idx="1"/>
          </p:nvPr>
        </p:nvSpPr>
        <p:spPr>
          <a:xfrm>
            <a:off x="457200" y="1676400"/>
            <a:ext cx="8229600" cy="4876800"/>
          </a:xfrm>
        </p:spPr>
        <p:txBody>
          <a:bodyPr>
            <a:normAutofit/>
          </a:bodyPr>
          <a:lstStyle/>
          <a:p>
            <a:pPr>
              <a:lnSpc>
                <a:spcPct val="150000"/>
              </a:lnSpc>
            </a:pPr>
            <a:r>
              <a:rPr lang="en-US" sz="2000" dirty="0" smtClean="0">
                <a:solidFill>
                  <a:srgbClr val="0070C0"/>
                </a:solidFill>
              </a:rPr>
              <a:t>knowledge discovery </a:t>
            </a:r>
            <a:r>
              <a:rPr lang="en-US" sz="2000" dirty="0" smtClean="0"/>
              <a:t>based on formal </a:t>
            </a:r>
            <a:r>
              <a:rPr lang="en-US" sz="2000" dirty="0" smtClean="0">
                <a:solidFill>
                  <a:schemeClr val="tx2"/>
                </a:solidFill>
              </a:rPr>
              <a:t>information-theoretic measures</a:t>
            </a:r>
            <a:r>
              <a:rPr lang="en-US" sz="2000" dirty="0" smtClean="0"/>
              <a:t> (e.g., finding semantically relevant information in unstructured repositories),</a:t>
            </a:r>
          </a:p>
          <a:p>
            <a:pPr>
              <a:lnSpc>
                <a:spcPct val="150000"/>
              </a:lnSpc>
            </a:pPr>
            <a:r>
              <a:rPr lang="en-US" sz="2000" dirty="0" smtClean="0">
                <a:solidFill>
                  <a:srgbClr val="0070C0"/>
                </a:solidFill>
              </a:rPr>
              <a:t>studying</a:t>
            </a:r>
            <a:r>
              <a:rPr lang="en-US" sz="2000" dirty="0" smtClean="0"/>
              <a:t> computational limits</a:t>
            </a:r>
            <a:r>
              <a:rPr lang="en-US" sz="2000" dirty="0" smtClean="0">
                <a:solidFill>
                  <a:srgbClr val="FF0000"/>
                </a:solidFill>
              </a:rPr>
              <a:t> </a:t>
            </a:r>
            <a:r>
              <a:rPr lang="en-US" sz="2000" dirty="0" smtClean="0"/>
              <a:t>for </a:t>
            </a:r>
            <a:r>
              <a:rPr lang="en-US" sz="2000" dirty="0" smtClean="0">
                <a:solidFill>
                  <a:schemeClr val="tx2"/>
                </a:solidFill>
              </a:rPr>
              <a:t>information extraction</a:t>
            </a:r>
            <a:r>
              <a:rPr lang="en-US" sz="2000" dirty="0" smtClean="0"/>
              <a:t>,</a:t>
            </a:r>
          </a:p>
          <a:p>
            <a:pPr>
              <a:lnSpc>
                <a:spcPct val="150000"/>
              </a:lnSpc>
            </a:pPr>
            <a:r>
              <a:rPr lang="en-US" sz="2000" dirty="0" smtClean="0">
                <a:solidFill>
                  <a:srgbClr val="0070C0"/>
                </a:solidFill>
              </a:rPr>
              <a:t>data obfuscation </a:t>
            </a:r>
            <a:r>
              <a:rPr lang="en-US" sz="2000" dirty="0" smtClean="0"/>
              <a:t>and </a:t>
            </a:r>
            <a:r>
              <a:rPr lang="en-US" sz="2000" dirty="0" smtClean="0">
                <a:solidFill>
                  <a:srgbClr val="0070C0"/>
                </a:solidFill>
              </a:rPr>
              <a:t>hiding</a:t>
            </a:r>
            <a:r>
              <a:rPr lang="en-US" sz="2000" dirty="0" smtClean="0"/>
              <a:t> as mechanisms for robustness (e.g., developing secure systems),</a:t>
            </a:r>
          </a:p>
          <a:p>
            <a:pPr>
              <a:lnSpc>
                <a:spcPct val="150000"/>
              </a:lnSpc>
            </a:pPr>
            <a:r>
              <a:rPr lang="en-US" sz="2000" dirty="0" smtClean="0">
                <a:solidFill>
                  <a:srgbClr val="0070C0"/>
                </a:solidFill>
              </a:rPr>
              <a:t>discovering</a:t>
            </a:r>
            <a:r>
              <a:rPr lang="en-US" sz="2000" dirty="0" smtClean="0"/>
              <a:t> principles of redundancy and fault tolerance (e.g., understanding the interplay between erasure coding and distributed system design).</a:t>
            </a:r>
            <a:endParaRPr lang="en-US" sz="20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Presentation</a:t>
            </a:r>
            <a:endParaRPr lang="en-US" dirty="0"/>
          </a:p>
        </p:txBody>
      </p:sp>
      <p:sp>
        <p:nvSpPr>
          <p:cNvPr id="3" name="Content Placeholder 2"/>
          <p:cNvSpPr>
            <a:spLocks noGrp="1"/>
          </p:cNvSpPr>
          <p:nvPr>
            <p:ph idx="1"/>
          </p:nvPr>
        </p:nvSpPr>
        <p:spPr>
          <a:xfrm>
            <a:off x="457200" y="1676400"/>
            <a:ext cx="6248400" cy="4419599"/>
          </a:xfrm>
        </p:spPr>
        <p:txBody>
          <a:bodyPr>
            <a:normAutofit/>
          </a:bodyPr>
          <a:lstStyle/>
          <a:p>
            <a:pPr marL="457200" indent="-457200">
              <a:buFont typeface="+mj-lt"/>
              <a:buAutoNum type="arabicPeriod"/>
            </a:pPr>
            <a:r>
              <a:rPr lang="en-US" sz="2200" dirty="0" smtClean="0">
                <a:solidFill>
                  <a:srgbClr val="0070C0"/>
                </a:solidFill>
              </a:rPr>
              <a:t>Information Flow in Biological System</a:t>
            </a:r>
          </a:p>
          <a:p>
            <a:pPr marL="457200" indent="-457200">
              <a:buFont typeface="+mj-lt"/>
              <a:buAutoNum type="arabicPeriod"/>
            </a:pPr>
            <a:endParaRPr lang="en-US" sz="2200" dirty="0" smtClean="0">
              <a:solidFill>
                <a:schemeClr val="accent5">
                  <a:lumMod val="50000"/>
                </a:schemeClr>
              </a:solidFill>
            </a:endParaRPr>
          </a:p>
          <a:p>
            <a:pPr marL="457200" indent="-457200">
              <a:buFont typeface="+mj-lt"/>
              <a:buAutoNum type="arabicPeriod"/>
            </a:pPr>
            <a:endParaRPr lang="en-US" sz="2200" dirty="0" smtClean="0">
              <a:solidFill>
                <a:schemeClr val="accent5">
                  <a:lumMod val="50000"/>
                </a:schemeClr>
              </a:solidFill>
            </a:endParaRPr>
          </a:p>
          <a:p>
            <a:pPr marL="457200" indent="-457200">
              <a:buFont typeface="+mj-lt"/>
              <a:buAutoNum type="arabicPeriod"/>
            </a:pPr>
            <a:r>
              <a:rPr lang="en-US" sz="2200" dirty="0" smtClean="0">
                <a:solidFill>
                  <a:srgbClr val="0070C0"/>
                </a:solidFill>
              </a:rPr>
              <a:t>Information Transfer in Ubiquitous Networks</a:t>
            </a:r>
          </a:p>
          <a:p>
            <a:pPr marL="457200" indent="-457200">
              <a:buFont typeface="+mj-lt"/>
              <a:buAutoNum type="arabicPeriod"/>
            </a:pPr>
            <a:endParaRPr lang="en-US" sz="2200" dirty="0" smtClean="0">
              <a:solidFill>
                <a:schemeClr val="accent5">
                  <a:lumMod val="50000"/>
                </a:schemeClr>
              </a:solidFill>
            </a:endParaRPr>
          </a:p>
          <a:p>
            <a:pPr marL="457200" indent="-457200">
              <a:buFont typeface="+mj-lt"/>
              <a:buAutoNum type="arabicPeriod"/>
            </a:pPr>
            <a:endParaRPr lang="en-US" sz="2200" dirty="0" smtClean="0">
              <a:solidFill>
                <a:schemeClr val="accent5">
                  <a:lumMod val="50000"/>
                </a:schemeClr>
              </a:solidFill>
            </a:endParaRPr>
          </a:p>
          <a:p>
            <a:pPr marL="457200" indent="-457200">
              <a:buFont typeface="+mj-lt"/>
              <a:buAutoNum type="arabicPeriod"/>
            </a:pPr>
            <a:endParaRPr lang="en-US" sz="2200" dirty="0" smtClean="0">
              <a:solidFill>
                <a:schemeClr val="accent5">
                  <a:lumMod val="50000"/>
                </a:schemeClr>
              </a:solidFill>
            </a:endParaRPr>
          </a:p>
          <a:p>
            <a:pPr marL="457200" indent="-457200">
              <a:buFont typeface="+mj-lt"/>
              <a:buAutoNum type="arabicPeriod"/>
            </a:pPr>
            <a:r>
              <a:rPr lang="en-US" sz="2200" dirty="0" smtClean="0">
                <a:solidFill>
                  <a:srgbClr val="0070C0"/>
                </a:solidFill>
              </a:rPr>
              <a:t>Knowledge Extraction: </a:t>
            </a:r>
          </a:p>
          <a:p>
            <a:pPr marL="457200" indent="-457200">
              <a:buNone/>
            </a:pPr>
            <a:r>
              <a:rPr lang="en-US" sz="2200" dirty="0" smtClean="0">
                <a:solidFill>
                  <a:srgbClr val="0070C0"/>
                </a:solidFill>
              </a:rPr>
              <a:t>	Information, Computation, &amp; Physics</a:t>
            </a:r>
          </a:p>
        </p:txBody>
      </p:sp>
      <p:pic>
        <p:nvPicPr>
          <p:cNvPr id="13" name="Picture 2" descr="C:\Users\ywchoi\Desktop\NSF\portraits\Grama.jpg"/>
          <p:cNvPicPr>
            <a:picLocks noChangeAspect="1" noChangeArrowheads="1"/>
          </p:cNvPicPr>
          <p:nvPr/>
        </p:nvPicPr>
        <p:blipFill>
          <a:blip r:embed="rId2" cstate="print"/>
          <a:srcRect/>
          <a:stretch>
            <a:fillRect/>
          </a:stretch>
        </p:blipFill>
        <p:spPr bwMode="auto">
          <a:xfrm>
            <a:off x="6858000" y="1524000"/>
            <a:ext cx="943066" cy="1371600"/>
          </a:xfrm>
          <a:prstGeom prst="rect">
            <a:avLst/>
          </a:prstGeom>
          <a:ln>
            <a:noFill/>
          </a:ln>
          <a:effectLst>
            <a:outerShdw blurRad="292100" dist="139700" dir="2700000" algn="tl" rotWithShape="0">
              <a:srgbClr val="333333">
                <a:alpha val="65000"/>
              </a:srgbClr>
            </a:outerShdw>
          </a:effectLst>
        </p:spPr>
      </p:pic>
      <p:pic>
        <p:nvPicPr>
          <p:cNvPr id="14" name="Picture 3" descr="C:\Users\ywchoi\Desktop\NSF\portraits\Shankar_Subramaniam.gif"/>
          <p:cNvPicPr>
            <a:picLocks noChangeAspect="1" noChangeArrowheads="1"/>
          </p:cNvPicPr>
          <p:nvPr/>
        </p:nvPicPr>
        <p:blipFill>
          <a:blip r:embed="rId3" cstate="print"/>
          <a:srcRect/>
          <a:stretch>
            <a:fillRect/>
          </a:stretch>
        </p:blipFill>
        <p:spPr bwMode="auto">
          <a:xfrm>
            <a:off x="7848600" y="1474787"/>
            <a:ext cx="1143000" cy="1420813"/>
          </a:xfrm>
          <a:prstGeom prst="rect">
            <a:avLst/>
          </a:prstGeom>
          <a:ln>
            <a:noFill/>
          </a:ln>
          <a:effectLst>
            <a:outerShdw blurRad="292100" dist="139700" dir="2700000" algn="tl" rotWithShape="0">
              <a:srgbClr val="333333">
                <a:alpha val="65000"/>
              </a:srgbClr>
            </a:outerShdw>
          </a:effectLst>
        </p:spPr>
      </p:pic>
      <p:pic>
        <p:nvPicPr>
          <p:cNvPr id="15" name="Picture 4" descr="C:\Users\ywchoi\Desktop\NSF\portraits\Kumar.jpg"/>
          <p:cNvPicPr>
            <a:picLocks noChangeAspect="1" noChangeArrowheads="1"/>
          </p:cNvPicPr>
          <p:nvPr/>
        </p:nvPicPr>
        <p:blipFill>
          <a:blip r:embed="rId4" cstate="print"/>
          <a:srcRect/>
          <a:stretch>
            <a:fillRect/>
          </a:stretch>
        </p:blipFill>
        <p:spPr bwMode="auto">
          <a:xfrm>
            <a:off x="7376531" y="2994103"/>
            <a:ext cx="1066800" cy="1497788"/>
          </a:xfrm>
          <a:prstGeom prst="rect">
            <a:avLst/>
          </a:prstGeom>
          <a:ln>
            <a:noFill/>
          </a:ln>
          <a:effectLst>
            <a:outerShdw blurRad="292100" dist="139700" dir="2700000" algn="tl" rotWithShape="0">
              <a:srgbClr val="333333">
                <a:alpha val="65000"/>
              </a:srgbClr>
            </a:outerShdw>
          </a:effectLst>
        </p:spPr>
      </p:pic>
      <p:pic>
        <p:nvPicPr>
          <p:cNvPr id="16" name="Picture 5" descr="C:\Users\ywchoi\Desktop\NSF\portraits\Goldsmith.jpg"/>
          <p:cNvPicPr>
            <a:picLocks noChangeAspect="1" noChangeArrowheads="1"/>
          </p:cNvPicPr>
          <p:nvPr/>
        </p:nvPicPr>
        <p:blipFill>
          <a:blip r:embed="rId5" cstate="print"/>
          <a:srcRect/>
          <a:stretch>
            <a:fillRect/>
          </a:stretch>
        </p:blipFill>
        <p:spPr bwMode="auto">
          <a:xfrm>
            <a:off x="5791200" y="3429001"/>
            <a:ext cx="654361" cy="914400"/>
          </a:xfrm>
          <a:prstGeom prst="rect">
            <a:avLst/>
          </a:prstGeom>
          <a:ln>
            <a:noFill/>
          </a:ln>
          <a:effectLst>
            <a:outerShdw blurRad="292100" dist="139700" dir="2700000" algn="tl" rotWithShape="0">
              <a:srgbClr val="333333">
                <a:alpha val="65000"/>
              </a:srgbClr>
            </a:outerShdw>
          </a:effectLst>
        </p:spPr>
      </p:pic>
      <p:pic>
        <p:nvPicPr>
          <p:cNvPr id="17" name="Picture 6" descr="C:\Users\ywchoi\Desktop\NSF\portraits\Verdu.jpg"/>
          <p:cNvPicPr>
            <a:picLocks noChangeAspect="1" noChangeArrowheads="1"/>
          </p:cNvPicPr>
          <p:nvPr/>
        </p:nvPicPr>
        <p:blipFill>
          <a:blip r:embed="rId6" cstate="print"/>
          <a:srcRect/>
          <a:stretch>
            <a:fillRect/>
          </a:stretch>
        </p:blipFill>
        <p:spPr bwMode="auto">
          <a:xfrm>
            <a:off x="4953000" y="3429001"/>
            <a:ext cx="731520" cy="914400"/>
          </a:xfrm>
          <a:prstGeom prst="rect">
            <a:avLst/>
          </a:prstGeom>
          <a:ln>
            <a:noFill/>
          </a:ln>
          <a:effectLst>
            <a:outerShdw blurRad="292100" dist="139700" dir="2700000" algn="tl" rotWithShape="0">
              <a:srgbClr val="333333">
                <a:alpha val="65000"/>
              </a:srgbClr>
            </a:outerShdw>
          </a:effectLst>
        </p:spPr>
      </p:pic>
      <p:pic>
        <p:nvPicPr>
          <p:cNvPr id="18" name="Picture 7" descr="C:\Users\ywchoi\Desktop\NSF\portraits\anantharam.jpg"/>
          <p:cNvPicPr>
            <a:picLocks noChangeAspect="1" noChangeArrowheads="1"/>
          </p:cNvPicPr>
          <p:nvPr/>
        </p:nvPicPr>
        <p:blipFill>
          <a:blip r:embed="rId7" cstate="print"/>
          <a:srcRect t="2858" b="2809"/>
          <a:stretch>
            <a:fillRect/>
          </a:stretch>
        </p:blipFill>
        <p:spPr bwMode="auto">
          <a:xfrm>
            <a:off x="3429000" y="3423424"/>
            <a:ext cx="696958" cy="919976"/>
          </a:xfrm>
          <a:prstGeom prst="rect">
            <a:avLst/>
          </a:prstGeom>
          <a:ln>
            <a:noFill/>
          </a:ln>
          <a:effectLst>
            <a:outerShdw blurRad="292100" dist="139700" dir="2700000" algn="tl" rotWithShape="0">
              <a:srgbClr val="333333">
                <a:alpha val="65000"/>
              </a:srgbClr>
            </a:outerShdw>
          </a:effectLst>
        </p:spPr>
      </p:pic>
      <p:pic>
        <p:nvPicPr>
          <p:cNvPr id="19" name="Picture 8" descr="C:\Users\ywchoi\Desktop\NSF\portraits\Cover.jpg"/>
          <p:cNvPicPr>
            <a:picLocks noChangeAspect="1" noChangeArrowheads="1"/>
          </p:cNvPicPr>
          <p:nvPr/>
        </p:nvPicPr>
        <p:blipFill>
          <a:blip r:embed="rId8" cstate="print"/>
          <a:srcRect t="6191"/>
          <a:stretch>
            <a:fillRect/>
          </a:stretch>
        </p:blipFill>
        <p:spPr bwMode="auto">
          <a:xfrm>
            <a:off x="4191000" y="3423426"/>
            <a:ext cx="660400" cy="929269"/>
          </a:xfrm>
          <a:prstGeom prst="rect">
            <a:avLst/>
          </a:prstGeom>
          <a:ln>
            <a:noFill/>
          </a:ln>
          <a:effectLst>
            <a:outerShdw blurRad="292100" dist="139700" dir="2700000" algn="tl" rotWithShape="0">
              <a:srgbClr val="333333">
                <a:alpha val="65000"/>
              </a:srgbClr>
            </a:outerShdw>
          </a:effectLst>
        </p:spPr>
      </p:pic>
      <p:pic>
        <p:nvPicPr>
          <p:cNvPr id="20" name="Picture 9" descr="C:\Users\ywchoi\Desktop\NSF\portraits\Sudan.jpg"/>
          <p:cNvPicPr>
            <a:picLocks noChangeAspect="1" noChangeArrowheads="1"/>
          </p:cNvPicPr>
          <p:nvPr/>
        </p:nvPicPr>
        <p:blipFill>
          <a:blip r:embed="rId9" cstate="print"/>
          <a:srcRect/>
          <a:stretch>
            <a:fillRect/>
          </a:stretch>
        </p:blipFill>
        <p:spPr bwMode="auto">
          <a:xfrm>
            <a:off x="6858000" y="4648200"/>
            <a:ext cx="990600" cy="1485986"/>
          </a:xfrm>
          <a:prstGeom prst="rect">
            <a:avLst/>
          </a:prstGeom>
          <a:ln>
            <a:noFill/>
          </a:ln>
          <a:effectLst>
            <a:outerShdw blurRad="292100" dist="139700" dir="2700000" algn="tl" rotWithShape="0">
              <a:srgbClr val="333333">
                <a:alpha val="65000"/>
              </a:srgbClr>
            </a:outerShdw>
          </a:effectLst>
        </p:spPr>
      </p:pic>
      <p:pic>
        <p:nvPicPr>
          <p:cNvPr id="21" name="Picture 10" descr="C:\Users\ywchoi\Desktop\NSF\portraits\Shor.jpg"/>
          <p:cNvPicPr>
            <a:picLocks noChangeAspect="1" noChangeArrowheads="1"/>
          </p:cNvPicPr>
          <p:nvPr/>
        </p:nvPicPr>
        <p:blipFill>
          <a:blip r:embed="rId10" cstate="print"/>
          <a:srcRect b="2560"/>
          <a:stretch>
            <a:fillRect/>
          </a:stretch>
        </p:blipFill>
        <p:spPr bwMode="auto">
          <a:xfrm>
            <a:off x="7924800" y="4648200"/>
            <a:ext cx="1016000" cy="148497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mtClean="0"/>
              <a:t>Emerging Frontiers of </a:t>
            </a:r>
            <a:br>
              <a:rPr lang="en-US" smtClean="0"/>
            </a:br>
            <a:r>
              <a:rPr lang="en-US" smtClean="0"/>
              <a:t>Science of Information</a:t>
            </a:r>
            <a:endParaRPr lang="en-US"/>
          </a:p>
        </p:txBody>
      </p:sp>
      <p:sp>
        <p:nvSpPr>
          <p:cNvPr id="5" name="Subtitle 4"/>
          <p:cNvSpPr>
            <a:spLocks noGrp="1"/>
          </p:cNvSpPr>
          <p:nvPr>
            <p:ph type="subTitle" idx="1"/>
          </p:nvPr>
        </p:nvSpPr>
        <p:spPr>
          <a:xfrm>
            <a:off x="38100" y="2438399"/>
            <a:ext cx="6976017" cy="1486830"/>
          </a:xfrm>
        </p:spPr>
        <p:txBody>
          <a:bodyPr/>
          <a:lstStyle/>
          <a:p>
            <a:pPr>
              <a:spcBef>
                <a:spcPts val="600"/>
              </a:spcBef>
            </a:pPr>
            <a:endParaRPr lang="en-US" sz="100" smtClean="0"/>
          </a:p>
          <a:p>
            <a:pPr>
              <a:lnSpc>
                <a:spcPts val="3360"/>
              </a:lnSpc>
              <a:spcBef>
                <a:spcPts val="600"/>
              </a:spcBef>
            </a:pPr>
            <a:r>
              <a:rPr lang="en-US" smtClean="0">
                <a:solidFill>
                  <a:srgbClr val="00B0F0"/>
                </a:solidFill>
              </a:rPr>
              <a:t>Research: Biology</a:t>
            </a:r>
            <a:br>
              <a:rPr lang="en-US" smtClean="0">
                <a:solidFill>
                  <a:srgbClr val="00B0F0"/>
                </a:solidFill>
              </a:rPr>
            </a:br>
            <a:r>
              <a:rPr lang="en-US" smtClean="0"/>
              <a:t>Applications in Life Sciences</a:t>
            </a:r>
          </a:p>
          <a:p>
            <a:pPr>
              <a:lnSpc>
                <a:spcPts val="3360"/>
              </a:lnSpc>
              <a:spcBef>
                <a:spcPts val="600"/>
              </a:spcBef>
            </a:pPr>
            <a:endParaRPr lang="en-US">
              <a:solidFill>
                <a:srgbClr val="00B0F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p:cNvSpPr>
          <p:nvPr>
            <p:ph type="title" idx="4294967295"/>
          </p:nvPr>
        </p:nvSpPr>
        <p:spPr bwMode="auto">
          <a:xfrm>
            <a:off x="457200" y="1143000"/>
            <a:ext cx="8229600" cy="762000"/>
          </a:xfrm>
          <a:noFill/>
        </p:spPr>
        <p:txBody>
          <a:bodyPr wrap="square" numCol="1" anchorCtr="0" compatLnSpc="1">
            <a:prstTxWarp prst="textNoShape">
              <a:avLst/>
            </a:prstTxWarp>
            <a:normAutofit fontScale="90000"/>
          </a:bodyPr>
          <a:lstStyle/>
          <a:p>
            <a:r>
              <a:rPr lang="en-US" smtClean="0">
                <a:effectLst/>
                <a:cs typeface="Arial" charset="0"/>
              </a:rPr>
              <a:t>Information Theory and Life Sciences: Early Origins</a:t>
            </a:r>
          </a:p>
        </p:txBody>
      </p:sp>
      <p:sp>
        <p:nvSpPr>
          <p:cNvPr id="181251" name="Rectangle 3"/>
          <p:cNvSpPr>
            <a:spLocks noGrp="1"/>
          </p:cNvSpPr>
          <p:nvPr>
            <p:ph type="body" idx="4294967295"/>
          </p:nvPr>
        </p:nvSpPr>
        <p:spPr>
          <a:xfrm>
            <a:off x="457200" y="2362200"/>
            <a:ext cx="8229600" cy="3535363"/>
          </a:xfrm>
        </p:spPr>
        <p:txBody>
          <a:bodyPr/>
          <a:lstStyle/>
          <a:p>
            <a:pPr>
              <a:lnSpc>
                <a:spcPct val="90000"/>
              </a:lnSpc>
            </a:pPr>
            <a:r>
              <a:rPr lang="en-US" sz="2800" smtClean="0">
                <a:latin typeface="Arial" charset="0"/>
                <a:cs typeface="Arial" charset="0"/>
              </a:rPr>
              <a:t>“The Information Content and Error Rate of Living Things” </a:t>
            </a:r>
          </a:p>
          <a:p>
            <a:pPr algn="r">
              <a:lnSpc>
                <a:spcPct val="90000"/>
              </a:lnSpc>
              <a:buFont typeface="Arial" charset="0"/>
              <a:buNone/>
            </a:pPr>
            <a:r>
              <a:rPr lang="en-US" sz="2800" smtClean="0">
                <a:latin typeface="Arial" charset="0"/>
                <a:cs typeface="Arial" charset="0"/>
              </a:rPr>
              <a:t>[Quastler and Dancoff, 1949]</a:t>
            </a:r>
          </a:p>
          <a:p>
            <a:pPr>
              <a:lnSpc>
                <a:spcPct val="90000"/>
              </a:lnSpc>
            </a:pPr>
            <a:endParaRPr lang="en-US" sz="2800" smtClean="0">
              <a:latin typeface="Arial" charset="0"/>
              <a:cs typeface="Arial" charset="0"/>
            </a:endParaRPr>
          </a:p>
          <a:p>
            <a:pPr>
              <a:lnSpc>
                <a:spcPct val="90000"/>
              </a:lnSpc>
            </a:pPr>
            <a:r>
              <a:rPr lang="en-US" sz="2800" smtClean="0">
                <a:latin typeface="Arial" charset="0"/>
                <a:cs typeface="Arial" charset="0"/>
              </a:rPr>
              <a:t>Recognition of the role of information theoretic concepts in life sciences: Symposium on Information Theory in Biology, Gatlinburg, TN, Oct 29-31, 1956.</a:t>
            </a:r>
          </a:p>
          <a:p>
            <a:pPr>
              <a:lnSpc>
                <a:spcPct val="90000"/>
              </a:lnSpc>
            </a:pPr>
            <a:endParaRPr lang="en-US" sz="2800" smtClean="0">
              <a:latin typeface="Arial" charset="0"/>
              <a:cs typeface="Arial"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p:cNvSpPr>
          <p:nvPr>
            <p:ph type="title" idx="4294967295"/>
          </p:nvPr>
        </p:nvSpPr>
        <p:spPr bwMode="auto">
          <a:xfrm>
            <a:off x="457200" y="1066800"/>
            <a:ext cx="8229600" cy="762000"/>
          </a:xfrm>
          <a:noFill/>
        </p:spPr>
        <p:txBody>
          <a:bodyPr wrap="square" numCol="1" anchorCtr="0" compatLnSpc="1">
            <a:prstTxWarp prst="textNoShape">
              <a:avLst/>
            </a:prstTxWarp>
            <a:normAutofit fontScale="90000"/>
          </a:bodyPr>
          <a:lstStyle/>
          <a:p>
            <a:r>
              <a:rPr lang="en-US" smtClean="0">
                <a:effectLst/>
                <a:cs typeface="Arial" charset="0"/>
              </a:rPr>
              <a:t>Information Theory and Life Sciences: Tempered Expectations</a:t>
            </a:r>
          </a:p>
        </p:txBody>
      </p:sp>
      <p:sp>
        <p:nvSpPr>
          <p:cNvPr id="180227" name="Rectangle 3"/>
          <p:cNvSpPr>
            <a:spLocks noGrp="1"/>
          </p:cNvSpPr>
          <p:nvPr>
            <p:ph type="body" idx="4294967295"/>
          </p:nvPr>
        </p:nvSpPr>
        <p:spPr>
          <a:xfrm>
            <a:off x="446567" y="2153097"/>
            <a:ext cx="8420986" cy="4545419"/>
          </a:xfrm>
        </p:spPr>
        <p:txBody>
          <a:bodyPr>
            <a:normAutofit fontScale="77500" lnSpcReduction="20000"/>
          </a:bodyPr>
          <a:lstStyle/>
          <a:p>
            <a:pPr>
              <a:lnSpc>
                <a:spcPct val="120000"/>
              </a:lnSpc>
              <a:spcAft>
                <a:spcPts val="1200"/>
              </a:spcAft>
            </a:pPr>
            <a:r>
              <a:rPr lang="en-US" smtClean="0">
                <a:latin typeface="Arial" charset="0"/>
                <a:cs typeface="Arial" charset="0"/>
              </a:rPr>
              <a:t>“</a:t>
            </a:r>
            <a:r>
              <a:rPr lang="en-US" i="1" smtClean="0">
                <a:latin typeface="Arial" charset="0"/>
                <a:cs typeface="Arial" charset="0"/>
              </a:rPr>
              <a:t>Now, after 18 years of symposia and published articles on the subject, it is doubtful whether information theory has offered the experimental biologist anything more than vague insights and beguiling terminology</a:t>
            </a:r>
            <a:r>
              <a:rPr lang="en-US" smtClean="0">
                <a:latin typeface="Arial" charset="0"/>
                <a:cs typeface="Arial" charset="0"/>
              </a:rPr>
              <a:t>.” </a:t>
            </a:r>
          </a:p>
          <a:p>
            <a:pPr algn="r">
              <a:lnSpc>
                <a:spcPct val="90000"/>
              </a:lnSpc>
              <a:spcAft>
                <a:spcPts val="1200"/>
              </a:spcAft>
              <a:buFont typeface="Arial" charset="0"/>
              <a:buNone/>
            </a:pPr>
            <a:r>
              <a:rPr lang="en-US" sz="1800" smtClean="0">
                <a:latin typeface="Arial" charset="0"/>
                <a:cs typeface="Arial" charset="0"/>
              </a:rPr>
              <a:t>[Johnson, Science, 26 June, 1970]</a:t>
            </a:r>
          </a:p>
          <a:p>
            <a:pPr>
              <a:lnSpc>
                <a:spcPct val="90000"/>
              </a:lnSpc>
            </a:pPr>
            <a:endParaRPr lang="en-US" sz="1800" smtClean="0">
              <a:latin typeface="Arial" charset="0"/>
              <a:cs typeface="Arial" charset="0"/>
            </a:endParaRPr>
          </a:p>
          <a:p>
            <a:pPr>
              <a:lnSpc>
                <a:spcPct val="120000"/>
              </a:lnSpc>
            </a:pPr>
            <a:r>
              <a:rPr lang="en-US" smtClean="0">
                <a:latin typeface="Arial" charset="0"/>
                <a:cs typeface="Arial" charset="0"/>
              </a:rPr>
              <a:t>“… </a:t>
            </a:r>
            <a:r>
              <a:rPr lang="en-US" i="1" smtClean="0">
                <a:latin typeface="Arial" charset="0"/>
                <a:cs typeface="Arial" charset="0"/>
              </a:rPr>
              <a:t>that there are difficulties in defining information of a system composed of functionally interdependent units and channel information (entropy) to produce a functioning cell</a:t>
            </a:r>
            <a:r>
              <a:rPr lang="en-US" smtClean="0">
                <a:latin typeface="Arial" charset="0"/>
                <a:cs typeface="Arial" charset="0"/>
              </a:rPr>
              <a:t>.”</a:t>
            </a:r>
          </a:p>
          <a:p>
            <a:pPr algn="r">
              <a:lnSpc>
                <a:spcPct val="90000"/>
              </a:lnSpc>
              <a:buFont typeface="Arial" charset="0"/>
              <a:buNone/>
            </a:pPr>
            <a:r>
              <a:rPr lang="en-US" sz="1800" smtClean="0">
                <a:latin typeface="Arial" charset="0"/>
                <a:cs typeface="Arial" charset="0"/>
              </a:rPr>
              <a:t>[Linschitz, The Information Content of a Bacterial Cell, 1993]</a:t>
            </a:r>
          </a:p>
          <a:p>
            <a:pPr>
              <a:lnSpc>
                <a:spcPct val="90000"/>
              </a:lnSpc>
            </a:pPr>
            <a:endParaRPr lang="en-US" smtClean="0">
              <a:latin typeface="Arial" charset="0"/>
              <a:cs typeface="Arial"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1237"/>
            <a:ext cx="8229600" cy="1105785"/>
          </a:xfrm>
        </p:spPr>
        <p:txBody>
          <a:bodyPr>
            <a:normAutofit fontScale="90000"/>
          </a:bodyPr>
          <a:lstStyle/>
          <a:p>
            <a:r>
              <a:rPr lang="en-US" smtClean="0">
                <a:effectLst/>
                <a:cs typeface="Arial" charset="0"/>
              </a:rPr>
              <a:t>Information Theory and Life Sciences: Renaissance</a:t>
            </a:r>
            <a:endParaRPr lang="en-US"/>
          </a:p>
        </p:txBody>
      </p:sp>
      <p:sp>
        <p:nvSpPr>
          <p:cNvPr id="3" name="Content Placeholder 2"/>
          <p:cNvSpPr>
            <a:spLocks noGrp="1"/>
          </p:cNvSpPr>
          <p:nvPr>
            <p:ph idx="1"/>
          </p:nvPr>
        </p:nvSpPr>
        <p:spPr>
          <a:xfrm>
            <a:off x="510881" y="2219202"/>
            <a:ext cx="8229600" cy="3873252"/>
          </a:xfrm>
        </p:spPr>
        <p:txBody>
          <a:bodyPr/>
          <a:lstStyle/>
          <a:p>
            <a:r>
              <a:rPr lang="en-US" smtClean="0"/>
              <a:t>Biology is a data-rich discipline</a:t>
            </a:r>
          </a:p>
          <a:p>
            <a:pPr lvl="1"/>
            <a:r>
              <a:rPr lang="en-US" sz="2400" smtClean="0"/>
              <a:t>Large number of fully sequenced genomes</a:t>
            </a:r>
          </a:p>
          <a:p>
            <a:pPr lvl="1"/>
            <a:r>
              <a:rPr lang="en-US" sz="2400" smtClean="0">
                <a:latin typeface="Arial" charset="0"/>
                <a:cs typeface="Arial" charset="0"/>
              </a:rPr>
              <a:t>Expression </a:t>
            </a:r>
            <a:r>
              <a:rPr lang="en-US" sz="2400" smtClean="0">
                <a:latin typeface="Arial" charset="0"/>
                <a:cs typeface="Arial" charset="0"/>
              </a:rPr>
              <a:t>profiles of genes </a:t>
            </a:r>
          </a:p>
          <a:p>
            <a:pPr lvl="1"/>
            <a:r>
              <a:rPr lang="en-US" sz="2400" smtClean="0">
                <a:latin typeface="Arial" charset="0"/>
                <a:cs typeface="Arial" charset="0"/>
              </a:rPr>
              <a:t>Metabolic pathways for diverse species</a:t>
            </a:r>
          </a:p>
          <a:p>
            <a:pPr lvl="1"/>
            <a:r>
              <a:rPr lang="en-US" sz="2400" smtClean="0">
                <a:latin typeface="Arial" charset="0"/>
                <a:cs typeface="Arial" charset="0"/>
              </a:rPr>
              <a:t>Protein interaction / Gene regulation networks</a:t>
            </a:r>
          </a:p>
          <a:p>
            <a:pPr lvl="1"/>
            <a:r>
              <a:rPr lang="en-US" sz="2400" smtClean="0">
                <a:latin typeface="Arial" charset="0"/>
                <a:cs typeface="Arial" charset="0"/>
              </a:rPr>
              <a:t>Small-molecule databases</a:t>
            </a:r>
          </a:p>
          <a:p>
            <a:pPr lvl="1"/>
            <a:r>
              <a:rPr lang="en-US" sz="2400" smtClean="0">
                <a:latin typeface="Arial" charset="0"/>
                <a:cs typeface="Arial" charset="0"/>
              </a:rPr>
              <a:t>Folding trajectories, ligand binding sites</a:t>
            </a:r>
          </a:p>
          <a:p>
            <a:pPr lvl="1"/>
            <a:r>
              <a:rPr lang="en-US" sz="2400" smtClean="0">
                <a:latin typeface="Arial" charset="0"/>
                <a:cs typeface="Arial" charset="0"/>
              </a:rPr>
              <a:t>Personalized / phenotype </a:t>
            </a:r>
            <a:r>
              <a:rPr lang="en-US" sz="2400" smtClean="0">
                <a:latin typeface="Arial" charset="0"/>
                <a:cs typeface="Arial" charset="0"/>
              </a:rPr>
              <a:t>implicated </a:t>
            </a:r>
            <a:r>
              <a:rPr lang="en-US" sz="2400" smtClean="0">
                <a:latin typeface="Arial" charset="0"/>
                <a:cs typeface="Arial" charset="0"/>
              </a:rPr>
              <a:t>data</a:t>
            </a:r>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p:cNvSpPr>
          <p:nvPr>
            <p:ph type="title" idx="4294967295"/>
          </p:nvPr>
        </p:nvSpPr>
        <p:spPr bwMode="auto">
          <a:xfrm>
            <a:off x="457200" y="914400"/>
            <a:ext cx="8229600" cy="914400"/>
          </a:xfrm>
          <a:noFill/>
        </p:spPr>
        <p:txBody>
          <a:bodyPr wrap="square" lIns="0" tIns="10058" rIns="0" bIns="0" numCol="1" anchorCtr="0" compatLnSpc="1">
            <a:prstTxWarp prst="textNoShape">
              <a:avLst/>
            </a:prstTxWarp>
            <a:normAutofit fontScale="90000"/>
          </a:bodyPr>
          <a:lstStyle/>
          <a:p>
            <a:pPr defTabSz="4572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mtClean="0">
                <a:effectLst/>
                <a:cs typeface="Arial" charset="0"/>
              </a:rPr>
              <a:t>Information Theory and Life Sciences: Renaissance</a:t>
            </a:r>
          </a:p>
        </p:txBody>
      </p:sp>
      <p:sp>
        <p:nvSpPr>
          <p:cNvPr id="176131" name="Rectangle 3"/>
          <p:cNvSpPr>
            <a:spLocks noGrp="1"/>
          </p:cNvSpPr>
          <p:nvPr>
            <p:ph type="body" idx="4294967295"/>
          </p:nvPr>
        </p:nvSpPr>
        <p:spPr>
          <a:xfrm>
            <a:off x="762000" y="2286000"/>
            <a:ext cx="7696200" cy="4054475"/>
          </a:xfrm>
        </p:spPr>
        <p:txBody>
          <a:bodyPr lIns="0" tIns="5486" rIns="0" bIns="0">
            <a:normAutofit lnSpcReduction="10000"/>
          </a:bodyPr>
          <a:lstStyle/>
          <a:p>
            <a:pPr marL="431800" indent="-323850" defTabSz="457200">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mtClean="0">
                <a:latin typeface="Arial" charset="0"/>
                <a:cs typeface="Arial" charset="0"/>
              </a:rPr>
              <a:t>Biology is a</a:t>
            </a:r>
            <a:r>
              <a:rPr lang="en-US" b="1" smtClean="0">
                <a:latin typeface="Arial" charset="0"/>
                <a:cs typeface="Arial" charset="0"/>
              </a:rPr>
              <a:t> data-driven </a:t>
            </a:r>
            <a:r>
              <a:rPr lang="en-US" smtClean="0">
                <a:latin typeface="Arial" charset="0"/>
                <a:cs typeface="Arial" charset="0"/>
              </a:rPr>
              <a:t>science</a:t>
            </a:r>
          </a:p>
          <a:p>
            <a:pPr marL="431800" indent="-323850" defTabSz="457200">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mtClean="0">
                <a:latin typeface="Arial" charset="0"/>
                <a:cs typeface="Arial" charset="0"/>
              </a:rPr>
              <a:t>Significant advances have been made through heroic one-off efforts at modeling, algorithm, and software design and implementation.</a:t>
            </a:r>
          </a:p>
          <a:p>
            <a:pPr marL="431800" indent="-323850" defTabSz="457200">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u="sng" smtClean="0">
                <a:solidFill>
                  <a:srgbClr val="990033"/>
                </a:solidFill>
                <a:latin typeface="Arial" charset="0"/>
                <a:cs typeface="Arial" charset="0"/>
              </a:rPr>
              <a:t>We must develop formal techniques for examining data, generating hypothesis, and validating them.</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p:cNvSpPr>
          <p:nvPr>
            <p:ph type="title" idx="4294967295"/>
          </p:nvPr>
        </p:nvSpPr>
        <p:spPr bwMode="auto">
          <a:xfrm>
            <a:off x="457200" y="914400"/>
            <a:ext cx="8228013" cy="1176338"/>
          </a:xfrm>
          <a:noFill/>
        </p:spPr>
        <p:txBody>
          <a:bodyPr wrap="square" lIns="0" tIns="10058" rIns="0" bIns="0" numCol="1" anchorCtr="0" compatLnSpc="1">
            <a:prstTxWarp prst="textNoShape">
              <a:avLst/>
            </a:prstTxWarp>
            <a:normAutofit fontScale="90000"/>
          </a:bodyPr>
          <a:lstStyle/>
          <a:p>
            <a:pPr defTabSz="4572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mtClean="0">
                <a:effectLst/>
                <a:cs typeface="Arial" charset="0"/>
              </a:rPr>
              <a:t>Information Theory and Life Sciences: Renaissance</a:t>
            </a:r>
          </a:p>
        </p:txBody>
      </p:sp>
      <p:sp>
        <p:nvSpPr>
          <p:cNvPr id="163843" name="Rectangle 3"/>
          <p:cNvSpPr>
            <a:spLocks noGrp="1"/>
          </p:cNvSpPr>
          <p:nvPr>
            <p:ph type="body" idx="4294967295"/>
          </p:nvPr>
        </p:nvSpPr>
        <p:spPr>
          <a:xfrm>
            <a:off x="457200" y="2339164"/>
            <a:ext cx="8231188" cy="4153712"/>
          </a:xfrm>
        </p:spPr>
        <p:txBody>
          <a:bodyPr lIns="0" tIns="5486" rIns="0" bIns="0"/>
          <a:lstStyle/>
          <a:p>
            <a:pPr marL="431800" indent="-323850" defTabSz="457200">
              <a:spcAft>
                <a:spcPts val="1200"/>
              </a:spcAft>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2800" smtClean="0">
                <a:latin typeface="Arial" charset="0"/>
                <a:cs typeface="Arial" charset="0"/>
              </a:rPr>
              <a:t>Initial efforts focused on sequence conservation, gene finding, motifs, their structural and functional implications, evolution, and phylogeny.</a:t>
            </a:r>
          </a:p>
          <a:p>
            <a:pPr marL="431800" indent="-323850" defTabSz="457200">
              <a:spcAft>
                <a:spcPts val="1200"/>
              </a:spcAft>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2800" smtClean="0">
                <a:latin typeface="Arial" charset="0"/>
                <a:cs typeface="Arial" charset="0"/>
              </a:rPr>
              <a:t>Complemented by phenotype databases, significant advances have been made in understanding the genetic basis of disease through information theoretic methods and formalisms.</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p:cNvSpPr>
          <p:nvPr>
            <p:ph type="title" idx="4294967295"/>
          </p:nvPr>
        </p:nvSpPr>
        <p:spPr bwMode="auto">
          <a:xfrm>
            <a:off x="457200" y="783266"/>
            <a:ext cx="8228013" cy="1176338"/>
          </a:xfrm>
          <a:noFill/>
        </p:spPr>
        <p:txBody>
          <a:bodyPr wrap="square" lIns="0" tIns="10058" rIns="0" bIns="0" numCol="1" anchorCtr="0" compatLnSpc="1">
            <a:prstTxWarp prst="textNoShape">
              <a:avLst/>
            </a:prstTxWarp>
            <a:normAutofit/>
          </a:bodyPr>
          <a:lstStyle/>
          <a:p>
            <a:pPr defTabSz="457200">
              <a:lnSpc>
                <a:spcPts val="4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mtClean="0">
                <a:effectLst/>
                <a:cs typeface="Arial" charset="0"/>
              </a:rPr>
              <a:t>Information </a:t>
            </a:r>
            <a:r>
              <a:rPr lang="en-US" sz="3600" smtClean="0">
                <a:effectLst/>
                <a:cs typeface="Arial" charset="0"/>
              </a:rPr>
              <a:t>Theory and Life Sciences: Some Examples</a:t>
            </a:r>
            <a:endParaRPr lang="en-US" smtClean="0">
              <a:effectLst/>
              <a:cs typeface="Arial" charset="0"/>
            </a:endParaRPr>
          </a:p>
        </p:txBody>
      </p:sp>
      <p:sp>
        <p:nvSpPr>
          <p:cNvPr id="118787" name="Text Box 3"/>
          <p:cNvSpPr txBox="1">
            <a:spLocks noChangeArrowheads="1"/>
          </p:cNvSpPr>
          <p:nvPr/>
        </p:nvSpPr>
        <p:spPr bwMode="auto">
          <a:xfrm>
            <a:off x="4559300" y="6477000"/>
            <a:ext cx="2298700" cy="242888"/>
          </a:xfrm>
          <a:prstGeom prst="rect">
            <a:avLst/>
          </a:prstGeom>
          <a:noFill/>
          <a:ln w="9525">
            <a:noFill/>
            <a:round/>
            <a:headEnd/>
            <a:tailEnd/>
          </a:ln>
          <a:effectLst/>
        </p:spPr>
        <p:txBody>
          <a:bodyPr lIns="81639" tIns="43105" rIns="81639" bIns="40820"/>
          <a:lstStyle/>
          <a:p>
            <a:pPr algn="r" defTabSz="414338" hangingPunct="0">
              <a:lnSpc>
                <a:spcPct val="98000"/>
              </a:lnSpc>
              <a:spcBef>
                <a:spcPts val="1088"/>
              </a:spcBef>
              <a:spcAft>
                <a:spcPts val="913"/>
              </a:spcAft>
              <a:buClr>
                <a:srgbClr val="000000"/>
              </a:buClr>
              <a:buSzPct val="100000"/>
              <a:buFont typeface="Times New Roman" pitchFamily="18" charset="0"/>
              <a:buNone/>
              <a:tabLst>
                <a:tab pos="657225" algn="l"/>
                <a:tab pos="1312863" algn="l"/>
                <a:tab pos="1970088" algn="l"/>
                <a:tab pos="2627313" algn="l"/>
                <a:tab pos="3282950" algn="l"/>
                <a:tab pos="3940175" algn="l"/>
              </a:tabLst>
            </a:pPr>
            <a:r>
              <a:rPr lang="en-US" sz="900">
                <a:solidFill>
                  <a:srgbClr val="000000"/>
                </a:solidFill>
              </a:rPr>
              <a:t>Allikmets et al., Gene 1998.</a:t>
            </a:r>
          </a:p>
        </p:txBody>
      </p:sp>
      <p:pic>
        <p:nvPicPr>
          <p:cNvPr id="118788" name="Picture 4"/>
          <p:cNvPicPr>
            <a:picLocks noChangeAspect="1" noChangeArrowheads="1"/>
          </p:cNvPicPr>
          <p:nvPr/>
        </p:nvPicPr>
        <p:blipFill>
          <a:blip r:embed="rId3" cstate="print"/>
          <a:srcRect/>
          <a:stretch>
            <a:fillRect/>
          </a:stretch>
        </p:blipFill>
        <p:spPr bwMode="auto">
          <a:xfrm>
            <a:off x="1219200" y="1894367"/>
            <a:ext cx="6804025" cy="3884613"/>
          </a:xfrm>
          <a:prstGeom prst="rect">
            <a:avLst/>
          </a:prstGeom>
          <a:ln>
            <a:noFill/>
          </a:ln>
          <a:effectLst>
            <a:outerShdw blurRad="292100" dist="139700" dir="2700000" algn="tl" rotWithShape="0">
              <a:srgbClr val="333333">
                <a:alpha val="65000"/>
              </a:srgbClr>
            </a:outerShdw>
          </a:effectLst>
        </p:spPr>
      </p:pic>
      <p:sp>
        <p:nvSpPr>
          <p:cNvPr id="118789" name="Text Box 5"/>
          <p:cNvSpPr txBox="1">
            <a:spLocks noChangeArrowheads="1"/>
          </p:cNvSpPr>
          <p:nvPr/>
        </p:nvSpPr>
        <p:spPr bwMode="auto">
          <a:xfrm>
            <a:off x="622300" y="5807075"/>
            <a:ext cx="8086725" cy="803275"/>
          </a:xfrm>
          <a:prstGeom prst="rect">
            <a:avLst/>
          </a:prstGeom>
          <a:noFill/>
          <a:ln w="9525">
            <a:noFill/>
            <a:round/>
            <a:headEnd/>
            <a:tailEnd/>
          </a:ln>
          <a:effectLst/>
        </p:spPr>
        <p:txBody>
          <a:bodyPr lIns="81639" tIns="44934" rIns="81639" bIns="40820"/>
          <a:lstStyle/>
          <a:p>
            <a:pPr defTabSz="414338" hangingPunct="0">
              <a:lnSpc>
                <a:spcPct val="98000"/>
              </a:lnSpc>
              <a:buClr>
                <a:srgbClr val="000000"/>
              </a:buClr>
              <a:buSzPct val="100000"/>
              <a:buFont typeface="Times New Roman" pitchFamily="18" charset="0"/>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pPr>
            <a:r>
              <a:rPr lang="en-US" sz="1600">
                <a:solidFill>
                  <a:srgbClr val="000000"/>
                </a:solidFill>
              </a:rPr>
              <a:t>A G/C mutation at location 366 in the ABCR gene is implicated in macular degeneration (glycene to alanine in exon 17). This was identified through information theoretic analysis of splice acceptors.</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p:cNvSpPr>
          <p:nvPr>
            <p:ph type="title" idx="4294967295"/>
          </p:nvPr>
        </p:nvSpPr>
        <p:spPr bwMode="auto">
          <a:xfrm>
            <a:off x="457200" y="762000"/>
            <a:ext cx="8228013" cy="1176338"/>
          </a:xfrm>
          <a:noFill/>
        </p:spPr>
        <p:txBody>
          <a:bodyPr wrap="square" lIns="0" tIns="10058" rIns="0" bIns="0" numCol="1" anchorCtr="0" compatLnSpc="1">
            <a:prstTxWarp prst="textNoShape">
              <a:avLst/>
            </a:prstTxWarp>
            <a:normAutofit fontScale="90000"/>
          </a:bodyPr>
          <a:lstStyle/>
          <a:p>
            <a:pPr defTabSz="4572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mtClean="0">
                <a:effectLst/>
                <a:cs typeface="Arial" charset="0"/>
              </a:rPr>
              <a:t>Information Theory and Life Sciences: Some Examples</a:t>
            </a:r>
          </a:p>
        </p:txBody>
      </p:sp>
      <p:sp>
        <p:nvSpPr>
          <p:cNvPr id="120835" name="Text Box 3"/>
          <p:cNvSpPr txBox="1">
            <a:spLocks noChangeArrowheads="1"/>
          </p:cNvSpPr>
          <p:nvPr/>
        </p:nvSpPr>
        <p:spPr bwMode="auto">
          <a:xfrm>
            <a:off x="2743200" y="6477000"/>
            <a:ext cx="4024313" cy="215900"/>
          </a:xfrm>
          <a:prstGeom prst="rect">
            <a:avLst/>
          </a:prstGeom>
          <a:noFill/>
          <a:ln w="9525">
            <a:noFill/>
            <a:round/>
            <a:headEnd/>
            <a:tailEnd/>
          </a:ln>
          <a:effectLst/>
        </p:spPr>
        <p:txBody>
          <a:bodyPr lIns="81639" tIns="43105" rIns="81639" bIns="40820"/>
          <a:lstStyle/>
          <a:p>
            <a:pPr algn="r" defTabSz="414338" hangingPunct="0">
              <a:lnSpc>
                <a:spcPct val="98000"/>
              </a:lnSpc>
              <a:spcBef>
                <a:spcPts val="1088"/>
              </a:spcBef>
              <a:spcAft>
                <a:spcPts val="913"/>
              </a:spcAft>
              <a:buClr>
                <a:srgbClr val="000000"/>
              </a:buClr>
              <a:buSzPct val="100000"/>
              <a:buFont typeface="Times New Roman" pitchFamily="18" charset="0"/>
              <a:buNone/>
              <a:tabLst>
                <a:tab pos="657225" algn="l"/>
                <a:tab pos="1312863" algn="l"/>
                <a:tab pos="1970088" algn="l"/>
                <a:tab pos="2627313" algn="l"/>
                <a:tab pos="3282950" algn="l"/>
                <a:tab pos="3940175" algn="l"/>
              </a:tabLst>
            </a:pPr>
            <a:r>
              <a:rPr lang="en-US" sz="900">
                <a:solidFill>
                  <a:srgbClr val="000000"/>
                </a:solidFill>
              </a:rPr>
              <a:t>Rogan et al., Human Mutation, 1998.</a:t>
            </a:r>
          </a:p>
        </p:txBody>
      </p:sp>
      <p:sp>
        <p:nvSpPr>
          <p:cNvPr id="120836" name="Text Box 4"/>
          <p:cNvSpPr txBox="1">
            <a:spLocks noChangeArrowheads="1"/>
          </p:cNvSpPr>
          <p:nvPr/>
        </p:nvSpPr>
        <p:spPr bwMode="auto">
          <a:xfrm>
            <a:off x="622300" y="5807075"/>
            <a:ext cx="8086725" cy="803275"/>
          </a:xfrm>
          <a:prstGeom prst="rect">
            <a:avLst/>
          </a:prstGeom>
          <a:noFill/>
          <a:ln w="9525">
            <a:noFill/>
            <a:round/>
            <a:headEnd/>
            <a:tailEnd/>
          </a:ln>
          <a:effectLst/>
        </p:spPr>
        <p:txBody>
          <a:bodyPr lIns="81639" tIns="44934" rIns="81639" bIns="40820"/>
          <a:lstStyle/>
          <a:p>
            <a:pPr defTabSz="414338" hangingPunct="0">
              <a:lnSpc>
                <a:spcPct val="98000"/>
              </a:lnSpc>
              <a:buClr>
                <a:srgbClr val="000000"/>
              </a:buClr>
              <a:buSzPct val="100000"/>
              <a:buFont typeface="Times New Roman" pitchFamily="18" charset="0"/>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pPr>
            <a:r>
              <a:rPr lang="en-US" sz="1600">
                <a:solidFill>
                  <a:srgbClr val="000000"/>
                </a:solidFill>
              </a:rPr>
              <a:t>Splicing varies among 3 common alleles that differ in length in the polymorphic polythymidine tract of the IVS 8 acceptor of the gene encoding the cystic fibrosis transmembrane regulator</a:t>
            </a:r>
          </a:p>
        </p:txBody>
      </p:sp>
      <p:pic>
        <p:nvPicPr>
          <p:cNvPr id="120837" name="Picture 5"/>
          <p:cNvPicPr>
            <a:picLocks noChangeAspect="1" noChangeArrowheads="1"/>
          </p:cNvPicPr>
          <p:nvPr/>
        </p:nvPicPr>
        <p:blipFill>
          <a:blip r:embed="rId3" cstate="print"/>
          <a:srcRect/>
          <a:stretch>
            <a:fillRect/>
          </a:stretch>
        </p:blipFill>
        <p:spPr bwMode="auto">
          <a:xfrm>
            <a:off x="1524000" y="1949301"/>
            <a:ext cx="6275388" cy="37560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3017"/>
            <a:ext cx="8229600" cy="723014"/>
          </a:xfrm>
        </p:spPr>
        <p:txBody>
          <a:bodyPr>
            <a:normAutofit/>
          </a:bodyPr>
          <a:lstStyle/>
          <a:p>
            <a:r>
              <a:rPr lang="en-US" dirty="0" smtClean="0"/>
              <a:t>Science of Information</a:t>
            </a:r>
            <a:endParaRPr lang="en-US" dirty="0"/>
          </a:p>
        </p:txBody>
      </p:sp>
      <p:pic>
        <p:nvPicPr>
          <p:cNvPr id="7" name="Picture 6" descr="figure.draft10.jpg"/>
          <p:cNvPicPr>
            <a:picLocks noChangeAspect="1"/>
          </p:cNvPicPr>
          <p:nvPr/>
        </p:nvPicPr>
        <p:blipFill>
          <a:blip r:embed="rId2" cstate="print"/>
          <a:stretch>
            <a:fillRect/>
          </a:stretch>
        </p:blipFill>
        <p:spPr>
          <a:xfrm>
            <a:off x="1219200" y="2319548"/>
            <a:ext cx="6781800" cy="4237286"/>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533400" y="1352103"/>
            <a:ext cx="8305800" cy="923330"/>
          </a:xfrm>
          <a:prstGeom prst="rect">
            <a:avLst/>
          </a:prstGeom>
          <a:noFill/>
        </p:spPr>
        <p:txBody>
          <a:bodyPr wrap="square" rtlCol="0">
            <a:spAutoFit/>
          </a:bodyPr>
          <a:lstStyle/>
          <a:p>
            <a:r>
              <a:rPr lang="en-US" dirty="0" smtClean="0"/>
              <a:t>The overarching vision of the </a:t>
            </a:r>
            <a:r>
              <a:rPr lang="en-US" dirty="0" smtClean="0">
                <a:solidFill>
                  <a:srgbClr val="008A3E"/>
                </a:solidFill>
              </a:rPr>
              <a:t>Center for Science of Information </a:t>
            </a:r>
            <a:r>
              <a:rPr lang="en-US" dirty="0" smtClean="0"/>
              <a:t>is to develop principles (and human resources) guiding the </a:t>
            </a:r>
            <a:r>
              <a:rPr lang="en-US" i="1" dirty="0" smtClean="0"/>
              <a:t>extraction, manipulation</a:t>
            </a:r>
            <a:r>
              <a:rPr lang="en-US" dirty="0" smtClean="0"/>
              <a:t>, and </a:t>
            </a:r>
            <a:r>
              <a:rPr lang="en-US" i="1" dirty="0" smtClean="0"/>
              <a:t>exchange of information</a:t>
            </a:r>
            <a:r>
              <a:rPr lang="en-US" dirty="0" smtClean="0"/>
              <a:t>, integrating </a:t>
            </a:r>
            <a:r>
              <a:rPr lang="en-US" i="1" dirty="0" smtClean="0">
                <a:solidFill>
                  <a:srgbClr val="0070C0"/>
                </a:solidFill>
              </a:rPr>
              <a:t>space, time, structure</a:t>
            </a:r>
            <a:r>
              <a:rPr lang="en-US" dirty="0" smtClean="0">
                <a:solidFill>
                  <a:srgbClr val="0070C0"/>
                </a:solidFill>
              </a:rPr>
              <a:t>,</a:t>
            </a:r>
            <a:r>
              <a:rPr lang="en-US" dirty="0" smtClean="0"/>
              <a:t> and </a:t>
            </a:r>
            <a:r>
              <a:rPr lang="en-US" i="1" dirty="0" smtClean="0">
                <a:solidFill>
                  <a:srgbClr val="0070C0"/>
                </a:solidFill>
              </a:rPr>
              <a:t>semantics</a:t>
            </a:r>
            <a:r>
              <a:rPr lang="en-US" dirty="0" smtClean="0">
                <a:solidFill>
                  <a:srgbClr val="0070C0"/>
                </a:solidFill>
              </a:rPr>
              <a:t>.</a:t>
            </a:r>
            <a:endParaRPr lang="en-US" dirty="0">
              <a:solidFill>
                <a:srgbClr val="0070C0"/>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p:cNvSpPr>
          <p:nvPr>
            <p:ph type="title" idx="4294967295"/>
          </p:nvPr>
        </p:nvSpPr>
        <p:spPr bwMode="auto">
          <a:xfrm>
            <a:off x="457200" y="762000"/>
            <a:ext cx="8228013" cy="1176338"/>
          </a:xfrm>
          <a:noFill/>
        </p:spPr>
        <p:txBody>
          <a:bodyPr wrap="square" lIns="0" tIns="10058" rIns="0" bIns="0" numCol="1" anchorCtr="0" compatLnSpc="1">
            <a:prstTxWarp prst="textNoShape">
              <a:avLst/>
            </a:prstTxWarp>
            <a:normAutofit fontScale="90000"/>
          </a:bodyPr>
          <a:lstStyle/>
          <a:p>
            <a:pPr defTabSz="4572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mtClean="0">
                <a:effectLst/>
                <a:cs typeface="Arial" charset="0"/>
              </a:rPr>
              <a:t>Information Theory and Life Sciences: Models and Methods</a:t>
            </a:r>
          </a:p>
        </p:txBody>
      </p:sp>
      <p:sp>
        <p:nvSpPr>
          <p:cNvPr id="122883" name="Text Box 3"/>
          <p:cNvSpPr txBox="1">
            <a:spLocks noChangeArrowheads="1"/>
          </p:cNvSpPr>
          <p:nvPr/>
        </p:nvSpPr>
        <p:spPr bwMode="auto">
          <a:xfrm>
            <a:off x="4559300" y="6503988"/>
            <a:ext cx="4024313" cy="215900"/>
          </a:xfrm>
          <a:prstGeom prst="rect">
            <a:avLst/>
          </a:prstGeom>
          <a:noFill/>
          <a:ln w="9525">
            <a:noFill/>
            <a:round/>
            <a:headEnd/>
            <a:tailEnd/>
          </a:ln>
          <a:effectLst/>
        </p:spPr>
        <p:txBody>
          <a:bodyPr lIns="81639" tIns="43105" rIns="81639" bIns="40820"/>
          <a:lstStyle/>
          <a:p>
            <a:pPr defTabSz="414338" hangingPunct="0">
              <a:lnSpc>
                <a:spcPct val="98000"/>
              </a:lnSpc>
              <a:spcBef>
                <a:spcPts val="1088"/>
              </a:spcBef>
              <a:spcAft>
                <a:spcPts val="913"/>
              </a:spcAft>
              <a:buClr>
                <a:srgbClr val="000000"/>
              </a:buClr>
              <a:buSzPct val="100000"/>
              <a:buFont typeface="Times New Roman" pitchFamily="18" charset="0"/>
              <a:buNone/>
              <a:tabLst>
                <a:tab pos="657225" algn="l"/>
                <a:tab pos="1312863" algn="l"/>
                <a:tab pos="1970088" algn="l"/>
                <a:tab pos="2627313" algn="l"/>
                <a:tab pos="3282950" algn="l"/>
                <a:tab pos="3940175" algn="l"/>
              </a:tabLst>
            </a:pPr>
            <a:r>
              <a:rPr lang="en-US" sz="900">
                <a:solidFill>
                  <a:srgbClr val="000000"/>
                </a:solidFill>
              </a:rPr>
              <a:t>Gaeta et al., Bioinformatics, 2007.</a:t>
            </a:r>
          </a:p>
        </p:txBody>
      </p:sp>
      <p:sp>
        <p:nvSpPr>
          <p:cNvPr id="122884" name="Text Box 4"/>
          <p:cNvSpPr txBox="1">
            <a:spLocks noChangeArrowheads="1"/>
          </p:cNvSpPr>
          <p:nvPr/>
        </p:nvSpPr>
        <p:spPr bwMode="auto">
          <a:xfrm>
            <a:off x="622300" y="6096000"/>
            <a:ext cx="8086725" cy="457200"/>
          </a:xfrm>
          <a:prstGeom prst="rect">
            <a:avLst/>
          </a:prstGeom>
          <a:noFill/>
          <a:ln w="9525">
            <a:noFill/>
            <a:round/>
            <a:headEnd/>
            <a:tailEnd/>
          </a:ln>
          <a:effectLst/>
        </p:spPr>
        <p:txBody>
          <a:bodyPr lIns="81639" tIns="44934" rIns="81639" bIns="40820"/>
          <a:lstStyle/>
          <a:p>
            <a:pPr defTabSz="414338" hangingPunct="0">
              <a:lnSpc>
                <a:spcPct val="98000"/>
              </a:lnSpc>
              <a:buClr>
                <a:srgbClr val="000000"/>
              </a:buClr>
              <a:buSzPct val="100000"/>
              <a:buFont typeface="Times New Roman" pitchFamily="18" charset="0"/>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pPr>
            <a:r>
              <a:rPr lang="en-US" sz="1600">
                <a:solidFill>
                  <a:srgbClr val="000000"/>
                </a:solidFill>
              </a:rPr>
              <a:t>An HMM for IGHV, IGHD, IGHJ genes along with junction states for mutations in CLL.</a:t>
            </a:r>
          </a:p>
        </p:txBody>
      </p:sp>
      <p:pic>
        <p:nvPicPr>
          <p:cNvPr id="122885" name="Picture 5"/>
          <p:cNvPicPr>
            <a:picLocks noChangeAspect="1" noChangeArrowheads="1"/>
          </p:cNvPicPr>
          <p:nvPr/>
        </p:nvPicPr>
        <p:blipFill>
          <a:blip r:embed="rId3" cstate="print"/>
          <a:srcRect/>
          <a:stretch>
            <a:fillRect/>
          </a:stretch>
        </p:blipFill>
        <p:spPr bwMode="auto">
          <a:xfrm>
            <a:off x="1143000" y="1981200"/>
            <a:ext cx="7226300" cy="4081463"/>
          </a:xfrm>
          <a:prstGeom prst="rect">
            <a:avLst/>
          </a:prstGeom>
          <a:noFill/>
          <a:ln w="9525">
            <a:noFill/>
            <a:round/>
            <a:headEnd/>
            <a:tailEnd/>
          </a:ln>
          <a:effec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p:cNvSpPr>
          <p:nvPr>
            <p:ph type="title" idx="4294967295"/>
          </p:nvPr>
        </p:nvSpPr>
        <p:spPr bwMode="auto">
          <a:xfrm>
            <a:off x="533400" y="762000"/>
            <a:ext cx="8228013" cy="1176338"/>
          </a:xfrm>
          <a:noFill/>
        </p:spPr>
        <p:txBody>
          <a:bodyPr wrap="square" lIns="0" tIns="10058" rIns="0" bIns="0" numCol="1" anchorCtr="0" compatLnSpc="1">
            <a:prstTxWarp prst="textNoShape">
              <a:avLst/>
            </a:prstTxWarp>
            <a:normAutofit fontScale="90000"/>
          </a:bodyPr>
          <a:lstStyle/>
          <a:p>
            <a:pPr defTabSz="4572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mtClean="0">
                <a:effectLst/>
                <a:cs typeface="Arial" charset="0"/>
              </a:rPr>
              <a:t>Information Theory and Life Sciences: Scratching the Surface</a:t>
            </a:r>
          </a:p>
        </p:txBody>
      </p:sp>
      <p:pic>
        <p:nvPicPr>
          <p:cNvPr id="126979" name="Picture 3"/>
          <p:cNvPicPr>
            <a:picLocks noChangeAspect="1" noChangeArrowheads="1"/>
          </p:cNvPicPr>
          <p:nvPr/>
        </p:nvPicPr>
        <p:blipFill>
          <a:blip r:embed="rId3" cstate="print"/>
          <a:srcRect/>
          <a:stretch>
            <a:fillRect/>
          </a:stretch>
        </p:blipFill>
        <p:spPr bwMode="auto">
          <a:xfrm>
            <a:off x="2133600" y="1905000"/>
            <a:ext cx="4895850" cy="4016375"/>
          </a:xfrm>
          <a:prstGeom prst="rect">
            <a:avLst/>
          </a:prstGeom>
          <a:ln>
            <a:noFill/>
          </a:ln>
          <a:effectLst>
            <a:outerShdw blurRad="292100" dist="139700" dir="2700000" algn="tl" rotWithShape="0">
              <a:srgbClr val="333333">
                <a:alpha val="65000"/>
              </a:srgbClr>
            </a:outerShdw>
          </a:effectLst>
        </p:spPr>
      </p:pic>
      <p:sp>
        <p:nvSpPr>
          <p:cNvPr id="126980" name="Text Box 4"/>
          <p:cNvSpPr txBox="1">
            <a:spLocks noChangeArrowheads="1"/>
          </p:cNvSpPr>
          <p:nvPr/>
        </p:nvSpPr>
        <p:spPr bwMode="auto">
          <a:xfrm>
            <a:off x="5391150" y="6429375"/>
            <a:ext cx="3525838" cy="206375"/>
          </a:xfrm>
          <a:prstGeom prst="rect">
            <a:avLst/>
          </a:prstGeom>
          <a:noFill/>
          <a:ln w="9525">
            <a:noFill/>
            <a:round/>
            <a:headEnd/>
            <a:tailEnd/>
          </a:ln>
          <a:effectLst/>
        </p:spPr>
        <p:txBody>
          <a:bodyPr lIns="0" tIns="0" rIns="0" bIns="0">
            <a:spAutoFit/>
          </a:bodyPr>
          <a:lstStyle/>
          <a:p>
            <a:pPr defTabSz="414338" hangingPunct="0">
              <a:lnSpc>
                <a:spcPct val="97000"/>
              </a:lnSpc>
              <a:buClr>
                <a:srgbClr val="000000"/>
              </a:buClr>
              <a:buSzPct val="100000"/>
              <a:buFont typeface="Times New Roman" pitchFamily="18" charset="0"/>
              <a:buNone/>
              <a:tabLst>
                <a:tab pos="657225" algn="l"/>
                <a:tab pos="1312863" algn="l"/>
                <a:tab pos="1970088" algn="l"/>
                <a:tab pos="2627313" algn="l"/>
                <a:tab pos="3282950" algn="l"/>
              </a:tabLst>
            </a:pPr>
            <a:r>
              <a:rPr lang="en-GB" sz="1100">
                <a:solidFill>
                  <a:srgbClr val="000000"/>
                </a:solidFill>
              </a:rPr>
              <a:t>Fatima et al. Cancer Epidemiol Biomarkers Prev 2008</a:t>
            </a:r>
          </a:p>
        </p:txBody>
      </p:sp>
      <p:sp>
        <p:nvSpPr>
          <p:cNvPr id="126981" name="Text Box 5"/>
          <p:cNvSpPr txBox="1">
            <a:spLocks noChangeArrowheads="1"/>
          </p:cNvSpPr>
          <p:nvPr/>
        </p:nvSpPr>
        <p:spPr bwMode="auto">
          <a:xfrm>
            <a:off x="414338" y="6055982"/>
            <a:ext cx="8502650" cy="220663"/>
          </a:xfrm>
          <a:prstGeom prst="rect">
            <a:avLst/>
          </a:prstGeom>
          <a:noFill/>
          <a:ln w="9525">
            <a:noFill/>
            <a:round/>
            <a:headEnd/>
            <a:tailEnd/>
          </a:ln>
          <a:effectLst/>
        </p:spPr>
        <p:txBody>
          <a:bodyPr lIns="0" tIns="0" rIns="0" bIns="0">
            <a:spAutoFit/>
          </a:bodyPr>
          <a:lstStyle/>
          <a:p>
            <a:pPr algn="ctr" defTabSz="414338" hangingPunct="0">
              <a:lnSpc>
                <a:spcPct val="97000"/>
              </a:lnSpc>
              <a:buClr>
                <a:srgbClr val="000000"/>
              </a:buClr>
              <a:buSzPct val="100000"/>
              <a:buFont typeface="Times New Roman" pitchFamily="18" charset="0"/>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pPr>
            <a:r>
              <a:rPr lang="en-GB" sz="1500">
                <a:solidFill>
                  <a:srgbClr val="000000"/>
                </a:solidFill>
              </a:rPr>
              <a:t>Enriched functional categories and pathways in colorectal cancer cell lines following treatment</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p:cNvSpPr>
          <p:nvPr>
            <p:ph type="title" idx="4294967295"/>
          </p:nvPr>
        </p:nvSpPr>
        <p:spPr bwMode="auto">
          <a:xfrm>
            <a:off x="457200" y="838200"/>
            <a:ext cx="8228013" cy="1035050"/>
          </a:xfrm>
          <a:noFill/>
        </p:spPr>
        <p:txBody>
          <a:bodyPr wrap="square" lIns="0" tIns="10058" rIns="0" bIns="0" numCol="1" anchorCtr="0" compatLnSpc="1">
            <a:prstTxWarp prst="textNoShape">
              <a:avLst/>
            </a:prstTxWarp>
            <a:normAutofit fontScale="90000"/>
          </a:bodyPr>
          <a:lstStyle/>
          <a:p>
            <a:pPr defTabSz="4572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mtClean="0">
                <a:effectLst/>
                <a:cs typeface="Arial" charset="0"/>
              </a:rPr>
              <a:t>Information Theory and Life Sciences: Emerging Frontiers</a:t>
            </a:r>
          </a:p>
        </p:txBody>
      </p:sp>
      <p:sp>
        <p:nvSpPr>
          <p:cNvPr id="129027" name="Text Box 3"/>
          <p:cNvSpPr txBox="1">
            <a:spLocks noChangeArrowheads="1"/>
          </p:cNvSpPr>
          <p:nvPr/>
        </p:nvSpPr>
        <p:spPr bwMode="auto">
          <a:xfrm>
            <a:off x="5391150" y="6635750"/>
            <a:ext cx="3525838" cy="163513"/>
          </a:xfrm>
          <a:prstGeom prst="rect">
            <a:avLst/>
          </a:prstGeom>
          <a:noFill/>
          <a:ln w="9525">
            <a:noFill/>
            <a:round/>
            <a:headEnd/>
            <a:tailEnd/>
          </a:ln>
          <a:effectLst/>
        </p:spPr>
        <p:txBody>
          <a:bodyPr lIns="0" tIns="0" rIns="0" bIns="0">
            <a:spAutoFit/>
          </a:bodyPr>
          <a:lstStyle/>
          <a:p>
            <a:pPr defTabSz="414338" hangingPunct="0">
              <a:lnSpc>
                <a:spcPct val="97000"/>
              </a:lnSpc>
              <a:buClr>
                <a:srgbClr val="000000"/>
              </a:buClr>
              <a:buSzPct val="100000"/>
              <a:buFont typeface="Times New Roman" pitchFamily="18" charset="0"/>
              <a:buNone/>
              <a:tabLst>
                <a:tab pos="657225" algn="l"/>
                <a:tab pos="1312863" algn="l"/>
                <a:tab pos="1970088" algn="l"/>
                <a:tab pos="2627313" algn="l"/>
                <a:tab pos="3282950" algn="l"/>
              </a:tabLst>
            </a:pPr>
            <a:r>
              <a:rPr lang="en-GB" sz="1100">
                <a:solidFill>
                  <a:srgbClr val="000000"/>
                </a:solidFill>
              </a:rPr>
              <a:t>Sun et al., JCI 2007</a:t>
            </a:r>
          </a:p>
        </p:txBody>
      </p:sp>
      <p:sp>
        <p:nvSpPr>
          <p:cNvPr id="129028" name="Text Box 4"/>
          <p:cNvSpPr txBox="1">
            <a:spLocks noChangeArrowheads="1"/>
          </p:cNvSpPr>
          <p:nvPr/>
        </p:nvSpPr>
        <p:spPr bwMode="auto">
          <a:xfrm>
            <a:off x="563200" y="6013450"/>
            <a:ext cx="8502650" cy="447815"/>
          </a:xfrm>
          <a:prstGeom prst="rect">
            <a:avLst/>
          </a:prstGeom>
          <a:noFill/>
          <a:ln w="9525">
            <a:noFill/>
            <a:round/>
            <a:headEnd/>
            <a:tailEnd/>
          </a:ln>
          <a:effectLst/>
        </p:spPr>
        <p:txBody>
          <a:bodyPr lIns="0" tIns="0" rIns="0" bIns="0">
            <a:spAutoFit/>
          </a:bodyPr>
          <a:lstStyle/>
          <a:p>
            <a:pPr defTabSz="414338" hangingPunct="0">
              <a:lnSpc>
                <a:spcPct val="97000"/>
              </a:lnSpc>
              <a:buClr>
                <a:srgbClr val="000000"/>
              </a:buClr>
              <a:buSzPct val="100000"/>
              <a:buFont typeface="Times New Roman" pitchFamily="18" charset="0"/>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pPr>
            <a:r>
              <a:rPr lang="en-GB" sz="1500">
                <a:solidFill>
                  <a:srgbClr val="000000"/>
                </a:solidFill>
              </a:rPr>
              <a:t>Hedgehog (HH), Notch, and Wnt signaling are key stem cell self-renewal pathways that are deregulated in lung cancer and thus represent potential therapeutic targets</a:t>
            </a:r>
          </a:p>
        </p:txBody>
      </p:sp>
      <p:pic>
        <p:nvPicPr>
          <p:cNvPr id="129029" name="Picture 5"/>
          <p:cNvPicPr>
            <a:picLocks noChangeAspect="1" noChangeArrowheads="1"/>
          </p:cNvPicPr>
          <p:nvPr/>
        </p:nvPicPr>
        <p:blipFill>
          <a:blip r:embed="rId3" cstate="print"/>
          <a:srcRect/>
          <a:stretch>
            <a:fillRect/>
          </a:stretch>
        </p:blipFill>
        <p:spPr bwMode="auto">
          <a:xfrm>
            <a:off x="1676400" y="2006600"/>
            <a:ext cx="5975350" cy="3959225"/>
          </a:xfrm>
          <a:prstGeom prst="rect">
            <a:avLst/>
          </a:prstGeom>
          <a:noFill/>
          <a:ln w="9525">
            <a:noFill/>
            <a:round/>
            <a:headEnd/>
            <a:tailEnd/>
          </a:ln>
          <a:effec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85800" y="838200"/>
            <a:ext cx="7772400" cy="838200"/>
          </a:xfrm>
        </p:spPr>
        <p:txBody>
          <a:bodyPr wrap="square" numCol="1" anchorCtr="0" compatLnSpc="1">
            <a:prstTxWarp prst="textNoShape">
              <a:avLst/>
            </a:prstTxWarp>
            <a:normAutofit/>
          </a:bodyPr>
          <a:lstStyle/>
          <a:p>
            <a:r>
              <a:rPr lang="en-US" sz="3600" smtClean="0">
                <a:effectLst/>
                <a:cs typeface="Arial" charset="0"/>
              </a:rPr>
              <a:t>Key Outstanding Challenges</a:t>
            </a:r>
          </a:p>
        </p:txBody>
      </p:sp>
      <p:sp>
        <p:nvSpPr>
          <p:cNvPr id="3" name="Subtitle 2"/>
          <p:cNvSpPr>
            <a:spLocks noGrp="1"/>
          </p:cNvSpPr>
          <p:nvPr>
            <p:ph type="subTitle" idx="4294967295"/>
          </p:nvPr>
        </p:nvSpPr>
        <p:spPr>
          <a:xfrm>
            <a:off x="914400" y="1981200"/>
            <a:ext cx="7543800" cy="4343400"/>
          </a:xfrm>
        </p:spPr>
        <p:txBody>
          <a:bodyPr>
            <a:normAutofit/>
          </a:bodyPr>
          <a:lstStyle/>
          <a:p>
            <a:pPr marL="381000" indent="-381000">
              <a:lnSpc>
                <a:spcPct val="80000"/>
              </a:lnSpc>
              <a:buClr>
                <a:schemeClr val="tx1"/>
              </a:buClr>
              <a:buFontTx/>
              <a:buChar char="•"/>
            </a:pPr>
            <a:r>
              <a:rPr lang="en-US" sz="2800" smtClean="0">
                <a:latin typeface="Arial" charset="0"/>
                <a:cs typeface="Arial" charset="0"/>
              </a:rPr>
              <a:t>Information </a:t>
            </a:r>
            <a:r>
              <a:rPr lang="en-US" sz="2800" smtClean="0">
                <a:latin typeface="Arial" charset="0"/>
                <a:cs typeface="Arial" charset="0"/>
              </a:rPr>
              <a:t>in </a:t>
            </a:r>
            <a:r>
              <a:rPr lang="en-US" sz="2800" smtClean="0">
                <a:solidFill>
                  <a:srgbClr val="990033"/>
                </a:solidFill>
                <a:latin typeface="Arial" charset="0"/>
                <a:cs typeface="Arial" charset="0"/>
              </a:rPr>
              <a:t>systems/networks</a:t>
            </a:r>
            <a:r>
              <a:rPr lang="en-US" sz="2400" smtClean="0">
                <a:latin typeface="Arial" charset="0"/>
                <a:cs typeface="Arial" charset="0"/>
              </a:rPr>
              <a:t> </a:t>
            </a:r>
            <a:endParaRPr lang="en-US" sz="2400" smtClean="0">
              <a:latin typeface="Arial" charset="0"/>
              <a:cs typeface="Arial" charset="0"/>
            </a:endParaRPr>
          </a:p>
          <a:p>
            <a:pPr marL="800100" lvl="1" indent="-342900">
              <a:lnSpc>
                <a:spcPct val="80000"/>
              </a:lnSpc>
              <a:buClr>
                <a:schemeClr val="tx1"/>
              </a:buClr>
              <a:buFontTx/>
              <a:buChar char="•"/>
            </a:pPr>
            <a:r>
              <a:rPr lang="en-US" sz="2400" smtClean="0">
                <a:latin typeface="Arial" charset="0"/>
                <a:cs typeface="Arial" charset="0"/>
              </a:rPr>
              <a:t>Modularity and function-based information measures</a:t>
            </a:r>
          </a:p>
          <a:p>
            <a:pPr marL="800100" lvl="1" indent="-342900">
              <a:lnSpc>
                <a:spcPct val="80000"/>
              </a:lnSpc>
              <a:buClr>
                <a:schemeClr val="tx1"/>
              </a:buClr>
              <a:buFontTx/>
              <a:buChar char="•"/>
            </a:pPr>
            <a:r>
              <a:rPr lang="en-US" sz="2400" smtClean="0">
                <a:latin typeface="Arial" charset="0"/>
                <a:cs typeface="Arial" charset="0"/>
              </a:rPr>
              <a:t>Comparative/ discriminant analysis</a:t>
            </a:r>
          </a:p>
          <a:p>
            <a:pPr marL="800100" lvl="1" indent="-342900">
              <a:lnSpc>
                <a:spcPct val="80000"/>
              </a:lnSpc>
              <a:buClr>
                <a:schemeClr val="tx1"/>
              </a:buClr>
              <a:buFontTx/>
              <a:buChar char="•"/>
            </a:pPr>
            <a:r>
              <a:rPr lang="en-US" sz="2400" smtClean="0">
                <a:latin typeface="Arial" charset="0"/>
                <a:cs typeface="Arial" charset="0"/>
              </a:rPr>
              <a:t>Methods and validation</a:t>
            </a:r>
          </a:p>
          <a:p>
            <a:pPr marL="800100" lvl="1" indent="-342900">
              <a:lnSpc>
                <a:spcPct val="80000"/>
              </a:lnSpc>
              <a:buClr>
                <a:schemeClr val="tx1"/>
              </a:buClr>
              <a:buFontTx/>
              <a:buChar char="•"/>
            </a:pPr>
            <a:endParaRPr lang="en-US" sz="2400" smtClean="0">
              <a:latin typeface="Arial" charset="0"/>
              <a:cs typeface="Arial" charset="0"/>
            </a:endParaRPr>
          </a:p>
          <a:p>
            <a:pPr marL="381000" indent="-381000">
              <a:lnSpc>
                <a:spcPct val="80000"/>
              </a:lnSpc>
              <a:buClr>
                <a:schemeClr val="tx1"/>
              </a:buClr>
              <a:buFontTx/>
              <a:buChar char="•"/>
            </a:pPr>
            <a:r>
              <a:rPr lang="en-US" sz="2800" smtClean="0">
                <a:solidFill>
                  <a:srgbClr val="990033"/>
                </a:solidFill>
                <a:latin typeface="Arial" charset="0"/>
                <a:cs typeface="Arial" charset="0"/>
              </a:rPr>
              <a:t>Spatio-temporal variations</a:t>
            </a:r>
          </a:p>
          <a:p>
            <a:pPr marL="800100" lvl="1" indent="-342900">
              <a:lnSpc>
                <a:spcPct val="80000"/>
              </a:lnSpc>
              <a:buClr>
                <a:schemeClr val="tx1"/>
              </a:buClr>
              <a:buFontTx/>
              <a:buChar char="•"/>
            </a:pPr>
            <a:r>
              <a:rPr lang="en-US" sz="2400" smtClean="0">
                <a:latin typeface="Arial" charset="0"/>
                <a:cs typeface="Arial" charset="0"/>
              </a:rPr>
              <a:t>Scaling from molecular processes within the cell to entire populations</a:t>
            </a:r>
          </a:p>
          <a:p>
            <a:pPr marL="800100" lvl="1" indent="-342900">
              <a:lnSpc>
                <a:spcPct val="80000"/>
              </a:lnSpc>
              <a:buClr>
                <a:schemeClr val="tx1"/>
              </a:buClr>
              <a:buFontTx/>
              <a:buChar char="•"/>
            </a:pPr>
            <a:r>
              <a:rPr lang="en-US" sz="2400" smtClean="0">
                <a:latin typeface="Arial" charset="0"/>
                <a:cs typeface="Arial" charset="0"/>
              </a:rPr>
              <a:t>Timescales ranging from femtosecond-scale ligand binding to eons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85800" y="838200"/>
            <a:ext cx="7772400" cy="838200"/>
          </a:xfrm>
        </p:spPr>
        <p:txBody>
          <a:bodyPr wrap="square" numCol="1" anchorCtr="0" compatLnSpc="1">
            <a:prstTxWarp prst="textNoShape">
              <a:avLst/>
            </a:prstTxWarp>
            <a:normAutofit/>
          </a:bodyPr>
          <a:lstStyle/>
          <a:p>
            <a:r>
              <a:rPr lang="en-US" sz="3600" smtClean="0">
                <a:effectLst/>
                <a:cs typeface="Arial" charset="0"/>
              </a:rPr>
              <a:t>Key Outstanding Challenges</a:t>
            </a:r>
          </a:p>
        </p:txBody>
      </p:sp>
      <p:sp>
        <p:nvSpPr>
          <p:cNvPr id="3" name="Subtitle 2"/>
          <p:cNvSpPr>
            <a:spLocks noGrp="1"/>
          </p:cNvSpPr>
          <p:nvPr>
            <p:ph type="subTitle" idx="4294967295"/>
          </p:nvPr>
        </p:nvSpPr>
        <p:spPr>
          <a:xfrm>
            <a:off x="733647" y="1981200"/>
            <a:ext cx="8080743" cy="4343400"/>
          </a:xfrm>
        </p:spPr>
        <p:txBody>
          <a:bodyPr>
            <a:normAutofit/>
          </a:bodyPr>
          <a:lstStyle/>
          <a:p>
            <a:pPr marL="381000" indent="-381000">
              <a:lnSpc>
                <a:spcPct val="80000"/>
              </a:lnSpc>
              <a:buClr>
                <a:schemeClr val="tx1"/>
              </a:buClr>
              <a:buFontTx/>
              <a:buChar char="•"/>
            </a:pPr>
            <a:r>
              <a:rPr lang="en-US" sz="2800" smtClean="0">
                <a:latin typeface="Arial" charset="0"/>
                <a:cs typeface="Arial" charset="0"/>
              </a:rPr>
              <a:t>Information and </a:t>
            </a:r>
            <a:r>
              <a:rPr lang="en-US" sz="2800" smtClean="0">
                <a:solidFill>
                  <a:srgbClr val="990033"/>
                </a:solidFill>
                <a:latin typeface="Arial" charset="0"/>
                <a:cs typeface="Arial" charset="0"/>
              </a:rPr>
              <a:t>context</a:t>
            </a:r>
          </a:p>
          <a:p>
            <a:pPr marL="800100" lvl="1" indent="-342900">
              <a:lnSpc>
                <a:spcPct val="80000"/>
              </a:lnSpc>
              <a:buClr>
                <a:schemeClr val="tx1"/>
              </a:buClr>
              <a:buFontTx/>
              <a:buChar char="•"/>
            </a:pPr>
            <a:r>
              <a:rPr lang="en-US" sz="2400" smtClean="0">
                <a:latin typeface="Arial" charset="0"/>
                <a:cs typeface="Arial" charset="0"/>
              </a:rPr>
              <a:t>Tissue specific pathways</a:t>
            </a:r>
          </a:p>
          <a:p>
            <a:pPr marL="800100" lvl="1" indent="-342900">
              <a:lnSpc>
                <a:spcPct val="80000"/>
              </a:lnSpc>
              <a:buClr>
                <a:schemeClr val="tx1"/>
              </a:buClr>
              <a:buFontTx/>
              <a:buChar char="•"/>
            </a:pPr>
            <a:r>
              <a:rPr lang="en-US" sz="2400" smtClean="0">
                <a:latin typeface="Arial" charset="0"/>
                <a:cs typeface="Arial" charset="0"/>
              </a:rPr>
              <a:t>Normal physiology versus pathology</a:t>
            </a:r>
          </a:p>
          <a:p>
            <a:pPr marL="800100" lvl="1" indent="-342900">
              <a:lnSpc>
                <a:spcPct val="80000"/>
              </a:lnSpc>
              <a:buClr>
                <a:schemeClr val="tx1"/>
              </a:buClr>
              <a:buFontTx/>
              <a:buChar char="•"/>
            </a:pPr>
            <a:endParaRPr lang="en-US" sz="2400" smtClean="0">
              <a:latin typeface="Arial" charset="0"/>
              <a:cs typeface="Arial" charset="0"/>
            </a:endParaRPr>
          </a:p>
          <a:p>
            <a:pPr marL="381000" indent="-381000">
              <a:lnSpc>
                <a:spcPct val="80000"/>
              </a:lnSpc>
              <a:buClr>
                <a:schemeClr val="tx1"/>
              </a:buClr>
              <a:buFontTx/>
              <a:buChar char="•"/>
            </a:pPr>
            <a:r>
              <a:rPr lang="en-US" sz="2800" smtClean="0">
                <a:solidFill>
                  <a:srgbClr val="990033"/>
                </a:solidFill>
                <a:latin typeface="Arial" charset="0"/>
                <a:cs typeface="Arial" charset="0"/>
              </a:rPr>
              <a:t>Data transformation, reduction, and abstraction</a:t>
            </a:r>
          </a:p>
          <a:p>
            <a:pPr marL="800100" lvl="1" indent="-342900">
              <a:lnSpc>
                <a:spcPct val="80000"/>
              </a:lnSpc>
              <a:buClr>
                <a:schemeClr val="tx1"/>
              </a:buClr>
              <a:buFontTx/>
              <a:buChar char="•"/>
            </a:pPr>
            <a:r>
              <a:rPr lang="en-US" sz="2400" smtClean="0">
                <a:latin typeface="Arial" charset="0"/>
                <a:cs typeface="Arial" charset="0"/>
              </a:rPr>
              <a:t>Data complexity, noise</a:t>
            </a:r>
          </a:p>
          <a:p>
            <a:pPr marL="800100" lvl="1" indent="-342900">
              <a:lnSpc>
                <a:spcPct val="80000"/>
              </a:lnSpc>
              <a:buClr>
                <a:schemeClr val="tx1"/>
              </a:buClr>
              <a:buFontTx/>
              <a:buChar char="•"/>
            </a:pPr>
            <a:r>
              <a:rPr lang="en-US" sz="2400" smtClean="0">
                <a:latin typeface="Arial" charset="0"/>
                <a:cs typeface="Arial" charset="0"/>
              </a:rPr>
              <a:t>Signal transduction</a:t>
            </a:r>
          </a:p>
          <a:p>
            <a:pPr marL="800100" lvl="1" indent="-342900">
              <a:lnSpc>
                <a:spcPct val="80000"/>
              </a:lnSpc>
              <a:buClr>
                <a:schemeClr val="tx1"/>
              </a:buClr>
              <a:buFontTx/>
              <a:buChar char="•"/>
            </a:pPr>
            <a:r>
              <a:rPr lang="en-US" sz="2400" smtClean="0">
                <a:latin typeface="Arial" charset="0"/>
                <a:cs typeface="Arial" charset="0"/>
              </a:rPr>
              <a:t>Models, manifestation, and granularity</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9" name="Rectangle 2"/>
          <p:cNvSpPr>
            <a:spLocks noChangeArrowheads="1"/>
          </p:cNvSpPr>
          <p:nvPr/>
        </p:nvSpPr>
        <p:spPr bwMode="auto">
          <a:xfrm>
            <a:off x="304800" y="762000"/>
            <a:ext cx="8686800" cy="762000"/>
          </a:xfrm>
          <a:prstGeom prst="rect">
            <a:avLst/>
          </a:prstGeom>
          <a:noFill/>
          <a:ln w="9525">
            <a:noFill/>
            <a:miter lim="800000"/>
            <a:headEnd/>
            <a:tailEnd/>
          </a:ln>
        </p:spPr>
        <p:txBody>
          <a:bodyPr anchor="ctr"/>
          <a:lstStyle/>
          <a:p>
            <a:pPr algn="ctr"/>
            <a:r>
              <a:rPr lang="en-US" sz="3200" b="1">
                <a:solidFill>
                  <a:srgbClr val="008A3E"/>
                </a:solidFill>
                <a:latin typeface="Continuum Medium" pitchFamily="2" charset="0"/>
              </a:rPr>
              <a:t>Information in Systems: Comparative Analysis</a:t>
            </a:r>
          </a:p>
        </p:txBody>
      </p:sp>
      <p:pic>
        <p:nvPicPr>
          <p:cNvPr id="159751" name="Picture 4" descr="nfkb"/>
          <p:cNvPicPr>
            <a:picLocks noChangeAspect="1" noChangeArrowheads="1"/>
          </p:cNvPicPr>
          <p:nvPr/>
        </p:nvPicPr>
        <p:blipFill>
          <a:blip r:embed="rId2" cstate="print"/>
          <a:srcRect/>
          <a:stretch>
            <a:fillRect/>
          </a:stretch>
        </p:blipFill>
        <p:spPr bwMode="auto">
          <a:xfrm>
            <a:off x="838200" y="1772097"/>
            <a:ext cx="7391400" cy="3917950"/>
          </a:xfrm>
          <a:prstGeom prst="rect">
            <a:avLst/>
          </a:prstGeom>
          <a:ln>
            <a:noFill/>
          </a:ln>
          <a:effectLst>
            <a:outerShdw blurRad="292100" dist="139700" dir="2700000" algn="tl" rotWithShape="0">
              <a:srgbClr val="333333">
                <a:alpha val="65000"/>
              </a:srgbClr>
            </a:outerShdw>
          </a:effectLst>
        </p:spPr>
      </p:pic>
      <p:sp>
        <p:nvSpPr>
          <p:cNvPr id="159752" name="Text Box 5"/>
          <p:cNvSpPr txBox="1">
            <a:spLocks noChangeArrowheads="1"/>
          </p:cNvSpPr>
          <p:nvPr/>
        </p:nvSpPr>
        <p:spPr bwMode="auto">
          <a:xfrm>
            <a:off x="1600200" y="2286000"/>
            <a:ext cx="609600" cy="336550"/>
          </a:xfrm>
          <a:prstGeom prst="rect">
            <a:avLst/>
          </a:prstGeom>
          <a:noFill/>
          <a:ln w="9525">
            <a:noFill/>
            <a:miter lim="800000"/>
            <a:headEnd/>
            <a:tailEnd/>
          </a:ln>
        </p:spPr>
        <p:txBody>
          <a:bodyPr>
            <a:spAutoFit/>
          </a:bodyPr>
          <a:lstStyle/>
          <a:p>
            <a:pPr algn="ctr">
              <a:spcBef>
                <a:spcPct val="50000"/>
              </a:spcBef>
            </a:pPr>
            <a:r>
              <a:rPr lang="en-US" sz="1600">
                <a:solidFill>
                  <a:srgbClr val="008000"/>
                </a:solidFill>
                <a:latin typeface="Times New Roman" pitchFamily="18" charset="0"/>
                <a:cs typeface="Times New Roman" pitchFamily="18" charset="0"/>
              </a:rPr>
              <a:t>BM</a:t>
            </a:r>
          </a:p>
        </p:txBody>
      </p:sp>
      <p:sp>
        <p:nvSpPr>
          <p:cNvPr id="159753" name="Text Box 6"/>
          <p:cNvSpPr txBox="1">
            <a:spLocks noChangeArrowheads="1"/>
          </p:cNvSpPr>
          <p:nvPr/>
        </p:nvSpPr>
        <p:spPr bwMode="auto">
          <a:xfrm>
            <a:off x="2895600" y="2286000"/>
            <a:ext cx="609600" cy="336550"/>
          </a:xfrm>
          <a:prstGeom prst="rect">
            <a:avLst/>
          </a:prstGeom>
          <a:noFill/>
          <a:ln w="9525">
            <a:noFill/>
            <a:miter lim="800000"/>
            <a:headEnd/>
            <a:tailEnd/>
          </a:ln>
        </p:spPr>
        <p:txBody>
          <a:bodyPr>
            <a:spAutoFit/>
          </a:bodyPr>
          <a:lstStyle/>
          <a:p>
            <a:pPr algn="ctr">
              <a:spcBef>
                <a:spcPct val="50000"/>
              </a:spcBef>
            </a:pPr>
            <a:r>
              <a:rPr lang="en-US" sz="1600">
                <a:solidFill>
                  <a:srgbClr val="008000"/>
                </a:solidFill>
                <a:latin typeface="Times New Roman" pitchFamily="18" charset="0"/>
                <a:cs typeface="Times New Roman" pitchFamily="18" charset="0"/>
              </a:rPr>
              <a:t>TM</a:t>
            </a:r>
          </a:p>
        </p:txBody>
      </p:sp>
      <p:sp>
        <p:nvSpPr>
          <p:cNvPr id="159755" name="Text Box 11"/>
          <p:cNvSpPr txBox="1">
            <a:spLocks noChangeArrowheads="1"/>
          </p:cNvSpPr>
          <p:nvPr/>
        </p:nvSpPr>
        <p:spPr bwMode="auto">
          <a:xfrm>
            <a:off x="762000" y="5963097"/>
            <a:ext cx="7620000" cy="366713"/>
          </a:xfrm>
          <a:prstGeom prst="rect">
            <a:avLst/>
          </a:prstGeom>
          <a:noFill/>
          <a:ln w="9525">
            <a:noFill/>
            <a:miter lim="800000"/>
            <a:headEnd/>
            <a:tailEnd/>
          </a:ln>
          <a:effectLst/>
        </p:spPr>
        <p:txBody>
          <a:bodyPr>
            <a:spAutoFit/>
          </a:bodyPr>
          <a:lstStyle/>
          <a:p>
            <a:pPr>
              <a:spcBef>
                <a:spcPct val="50000"/>
              </a:spcBef>
            </a:pPr>
            <a:r>
              <a:rPr lang="en-US"/>
              <a:t>Mutual Information in Expression Profiles of Genes in response to NF/kB</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73" name="Object 2"/>
          <p:cNvGraphicFramePr>
            <a:graphicFrameLocks noChangeAspect="1"/>
          </p:cNvGraphicFramePr>
          <p:nvPr/>
        </p:nvGraphicFramePr>
        <p:xfrm>
          <a:off x="1001713" y="1676400"/>
          <a:ext cx="3598862" cy="4724400"/>
        </p:xfrm>
        <a:graphic>
          <a:graphicData uri="http://schemas.openxmlformats.org/presentationml/2006/ole">
            <p:oleObj spid="_x0000_s385026" name="Bitmap Image" r:id="rId3" imgW="11247619" imgH="14761905" progId="Paint.Picture">
              <p:embed/>
            </p:oleObj>
          </a:graphicData>
        </a:graphic>
      </p:graphicFrame>
      <p:pic>
        <p:nvPicPr>
          <p:cNvPr id="160774" name="Picture 3"/>
          <p:cNvPicPr>
            <a:picLocks noChangeAspect="1" noChangeArrowheads="1"/>
          </p:cNvPicPr>
          <p:nvPr/>
        </p:nvPicPr>
        <p:blipFill>
          <a:blip r:embed="rId4" cstate="print"/>
          <a:srcRect/>
          <a:stretch>
            <a:fillRect/>
          </a:stretch>
        </p:blipFill>
        <p:spPr bwMode="auto">
          <a:xfrm>
            <a:off x="4766932" y="1474392"/>
            <a:ext cx="3757613" cy="2817813"/>
          </a:xfrm>
          <a:prstGeom prst="rect">
            <a:avLst/>
          </a:prstGeom>
          <a:ln>
            <a:noFill/>
          </a:ln>
          <a:effectLst>
            <a:outerShdw blurRad="292100" dist="139700" dir="2700000" algn="tl" rotWithShape="0">
              <a:srgbClr val="333333">
                <a:alpha val="65000"/>
              </a:srgbClr>
            </a:outerShdw>
          </a:effectLst>
        </p:spPr>
      </p:pic>
      <p:pic>
        <p:nvPicPr>
          <p:cNvPr id="160775" name="Picture 4"/>
          <p:cNvPicPr>
            <a:picLocks noChangeAspect="1" noChangeArrowheads="1"/>
          </p:cNvPicPr>
          <p:nvPr/>
        </p:nvPicPr>
        <p:blipFill>
          <a:blip r:embed="rId5" cstate="print"/>
          <a:srcRect/>
          <a:stretch>
            <a:fillRect/>
          </a:stretch>
        </p:blipFill>
        <p:spPr bwMode="auto">
          <a:xfrm>
            <a:off x="4766932" y="4446192"/>
            <a:ext cx="2992438" cy="2244725"/>
          </a:xfrm>
          <a:prstGeom prst="rect">
            <a:avLst/>
          </a:prstGeom>
          <a:ln>
            <a:noFill/>
          </a:ln>
          <a:effectLst>
            <a:outerShdw blurRad="292100" dist="139700" dir="2700000" algn="tl" rotWithShape="0">
              <a:srgbClr val="333333">
                <a:alpha val="65000"/>
              </a:srgbClr>
            </a:outerShdw>
          </a:effectLst>
        </p:spPr>
      </p:pic>
      <p:sp>
        <p:nvSpPr>
          <p:cNvPr id="160776" name="Text Box 5"/>
          <p:cNvSpPr txBox="1">
            <a:spLocks/>
          </p:cNvSpPr>
          <p:nvPr/>
        </p:nvSpPr>
        <p:spPr bwMode="auto">
          <a:xfrm>
            <a:off x="148849" y="797439"/>
            <a:ext cx="8856927" cy="646331"/>
          </a:xfrm>
          <a:prstGeom prst="rect">
            <a:avLst/>
          </a:prstGeom>
          <a:noFill/>
          <a:ln w="12700">
            <a:noFill/>
            <a:miter lim="800000"/>
            <a:headEnd/>
            <a:tailEnd/>
          </a:ln>
        </p:spPr>
        <p:txBody>
          <a:bodyPr wrap="square">
            <a:spAutoFit/>
          </a:bodyPr>
          <a:lstStyle/>
          <a:p>
            <a:pPr algn="ctr">
              <a:spcBef>
                <a:spcPct val="50000"/>
              </a:spcBef>
            </a:pPr>
            <a:r>
              <a:rPr lang="en-US" sz="3600" b="1">
                <a:solidFill>
                  <a:schemeClr val="accent1"/>
                </a:solidFill>
                <a:latin typeface="Continuum Medium" pitchFamily="2" charset="0"/>
                <a:cs typeface="Times New Roman" pitchFamily="18" charset="0"/>
              </a:rPr>
              <a:t>Alliance for Cellular Signaling</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p:cNvSpPr>
          <p:nvPr>
            <p:ph type="title" idx="4294967295"/>
          </p:nvPr>
        </p:nvSpPr>
        <p:spPr bwMode="auto">
          <a:xfrm>
            <a:off x="457200" y="838200"/>
            <a:ext cx="8229600" cy="1066800"/>
          </a:xfrm>
          <a:noFill/>
        </p:spPr>
        <p:txBody>
          <a:bodyPr wrap="square" lIns="0" tIns="10058" rIns="0" bIns="0" numCol="1" anchorCtr="0" compatLnSpc="1">
            <a:prstTxWarp prst="textNoShape">
              <a:avLst/>
            </a:prstTxWarp>
            <a:normAutofit fontScale="90000"/>
          </a:bodyPr>
          <a:lstStyle/>
          <a:p>
            <a:pPr defTabSz="4572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mtClean="0">
                <a:effectLst/>
                <a:cs typeface="Arial" charset="0"/>
              </a:rPr>
              <a:t>Information in Systems: Analytical Insights into Modularity</a:t>
            </a:r>
          </a:p>
        </p:txBody>
      </p:sp>
      <p:pic>
        <p:nvPicPr>
          <p:cNvPr id="167940" name="Picture 4"/>
          <p:cNvPicPr>
            <a:picLocks noChangeAspect="1" noChangeArrowheads="1"/>
          </p:cNvPicPr>
          <p:nvPr/>
        </p:nvPicPr>
        <p:blipFill>
          <a:blip r:embed="rId3" cstate="print"/>
          <a:srcRect/>
          <a:stretch>
            <a:fillRect/>
          </a:stretch>
        </p:blipFill>
        <p:spPr bwMode="auto">
          <a:xfrm>
            <a:off x="533400" y="1905000"/>
            <a:ext cx="6248400" cy="4597400"/>
          </a:xfrm>
          <a:prstGeom prst="rect">
            <a:avLst/>
          </a:prstGeom>
          <a:noFill/>
          <a:ln w="9525">
            <a:noFill/>
            <a:round/>
            <a:headEnd/>
            <a:tailEnd/>
          </a:ln>
          <a:effectLst/>
        </p:spPr>
      </p:pic>
      <p:sp>
        <p:nvSpPr>
          <p:cNvPr id="167941" name="Text Box 5"/>
          <p:cNvSpPr txBox="1">
            <a:spLocks noChangeArrowheads="1"/>
          </p:cNvSpPr>
          <p:nvPr/>
        </p:nvSpPr>
        <p:spPr bwMode="auto">
          <a:xfrm>
            <a:off x="6781800" y="1981200"/>
            <a:ext cx="2057400" cy="4075113"/>
          </a:xfrm>
          <a:prstGeom prst="rect">
            <a:avLst/>
          </a:prstGeom>
          <a:noFill/>
          <a:ln w="9525">
            <a:noFill/>
            <a:miter lim="800000"/>
            <a:headEnd/>
            <a:tailEnd/>
          </a:ln>
          <a:effectLst/>
        </p:spPr>
        <p:txBody>
          <a:bodyPr>
            <a:spAutoFit/>
          </a:bodyPr>
          <a:lstStyle/>
          <a:p>
            <a:pPr marL="342900" indent="-342900">
              <a:spcBef>
                <a:spcPct val="50000"/>
              </a:spcBef>
              <a:buFontTx/>
              <a:buChar char="•"/>
            </a:pPr>
            <a:r>
              <a:rPr lang="en-US"/>
              <a:t>Early Efforts: Static analysis with space and time collapsed into a single point.</a:t>
            </a:r>
          </a:p>
          <a:p>
            <a:pPr marL="342900" indent="-342900">
              <a:spcBef>
                <a:spcPct val="50000"/>
              </a:spcBef>
              <a:buFontTx/>
              <a:buChar char="•"/>
            </a:pPr>
            <a:r>
              <a:rPr lang="en-US"/>
              <a:t>Extensions to dynamic networks with compartmentalization and coarse-graining are essential.</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p:cNvSpPr>
          <p:nvPr>
            <p:ph type="title" idx="4294967295"/>
          </p:nvPr>
        </p:nvSpPr>
        <p:spPr bwMode="auto">
          <a:xfrm>
            <a:off x="457200" y="914400"/>
            <a:ext cx="8228013" cy="830263"/>
          </a:xfrm>
          <a:noFill/>
        </p:spPr>
        <p:txBody>
          <a:bodyPr wrap="square" lIns="0" tIns="10058" rIns="0" bIns="0" numCol="1" anchorCtr="0" compatLnSpc="1">
            <a:prstTxWarp prst="textNoShape">
              <a:avLst/>
            </a:prstTxWarp>
          </a:bodyPr>
          <a:lstStyle/>
          <a:p>
            <a:pPr defTabSz="4572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3600" smtClean="0">
                <a:effectLst/>
                <a:cs typeface="Arial" charset="0"/>
              </a:rPr>
              <a:t>Information in Systems: Modularity</a:t>
            </a:r>
          </a:p>
        </p:txBody>
      </p:sp>
      <p:pic>
        <p:nvPicPr>
          <p:cNvPr id="169987" name="Picture 3"/>
          <p:cNvPicPr>
            <a:picLocks noChangeAspect="1" noChangeArrowheads="1"/>
          </p:cNvPicPr>
          <p:nvPr/>
        </p:nvPicPr>
        <p:blipFill>
          <a:blip r:embed="rId3" cstate="print"/>
          <a:srcRect/>
          <a:stretch>
            <a:fillRect/>
          </a:stretch>
        </p:blipFill>
        <p:spPr bwMode="auto">
          <a:xfrm>
            <a:off x="1219200" y="1828800"/>
            <a:ext cx="6805613" cy="45005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p:cNvSpPr>
          <p:nvPr>
            <p:ph type="title" idx="4294967295"/>
          </p:nvPr>
        </p:nvSpPr>
        <p:spPr bwMode="auto">
          <a:xfrm>
            <a:off x="457200" y="914400"/>
            <a:ext cx="8228013" cy="828675"/>
          </a:xfrm>
          <a:noFill/>
        </p:spPr>
        <p:txBody>
          <a:bodyPr wrap="square" lIns="0" tIns="10058" rIns="0" bIns="0" numCol="1" anchorCtr="0" compatLnSpc="1">
            <a:prstTxWarp prst="textNoShape">
              <a:avLst/>
            </a:prstTxWarp>
            <a:normAutofit fontScale="90000"/>
          </a:bodyPr>
          <a:lstStyle/>
          <a:p>
            <a:pPr defTabSz="4572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mtClean="0">
                <a:effectLst/>
                <a:cs typeface="Arial" charset="0"/>
              </a:rPr>
              <a:t>Information in Systems: System construction through mutual information</a:t>
            </a:r>
          </a:p>
        </p:txBody>
      </p:sp>
      <p:pic>
        <p:nvPicPr>
          <p:cNvPr id="133123"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66800" y="1854200"/>
            <a:ext cx="7162800" cy="4754563"/>
          </a:xfrm>
          <a:prstGeom prst="rect">
            <a:avLst/>
          </a:prstGeom>
          <a:noFill/>
          <a:ln w="9525">
            <a:noFill/>
            <a:round/>
            <a:headEnd/>
            <a:tailEnd/>
          </a:ln>
          <a:effec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TR-Science-Information-TEMPLATE">
  <a:themeElements>
    <a:clrScheme name="Ctr-Sci-Info">
      <a:dk1>
        <a:sysClr val="windowText" lastClr="000000"/>
      </a:dk1>
      <a:lt1>
        <a:sysClr val="window" lastClr="FFFFFF"/>
      </a:lt1>
      <a:dk2>
        <a:srgbClr val="007434"/>
      </a:dk2>
      <a:lt2>
        <a:srgbClr val="FFFFFF"/>
      </a:lt2>
      <a:accent1>
        <a:srgbClr val="00B050"/>
      </a:accent1>
      <a:accent2>
        <a:srgbClr val="A3FFCD"/>
      </a:accent2>
      <a:accent3>
        <a:srgbClr val="7FC9FF"/>
      </a:accent3>
      <a:accent4>
        <a:srgbClr val="40AFFF"/>
      </a:accent4>
      <a:accent5>
        <a:srgbClr val="00D15F"/>
      </a:accent5>
      <a:accent6>
        <a:srgbClr val="C4BD97"/>
      </a:accent6>
      <a:hlink>
        <a:srgbClr val="1FA0FF"/>
      </a:hlink>
      <a:folHlink>
        <a:srgbClr val="00528F"/>
      </a:folHlink>
    </a:clrScheme>
    <a:fontScheme name="CtrSciInfo">
      <a:majorFont>
        <a:latin typeface="Continuum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tr-Sci-Info">
    <a:dk1>
      <a:sysClr val="windowText" lastClr="000000"/>
    </a:dk1>
    <a:lt1>
      <a:sysClr val="window" lastClr="FFFFFF"/>
    </a:lt1>
    <a:dk2>
      <a:srgbClr val="007434"/>
    </a:dk2>
    <a:lt2>
      <a:srgbClr val="FFFFFF"/>
    </a:lt2>
    <a:accent1>
      <a:srgbClr val="00B050"/>
    </a:accent1>
    <a:accent2>
      <a:srgbClr val="A3FFCD"/>
    </a:accent2>
    <a:accent3>
      <a:srgbClr val="7FC9FF"/>
    </a:accent3>
    <a:accent4>
      <a:srgbClr val="40AFFF"/>
    </a:accent4>
    <a:accent5>
      <a:srgbClr val="9999FF"/>
    </a:accent5>
    <a:accent6>
      <a:srgbClr val="C4BD97"/>
    </a:accent6>
    <a:hlink>
      <a:srgbClr val="A365D1"/>
    </a:hlink>
    <a:folHlink>
      <a:srgbClr val="7030A0"/>
    </a:folHlink>
  </a:clrScheme>
  <a:fontScheme name="CtrSciInfo">
    <a:majorFont>
      <a:latin typeface="Continuum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tr-Sci-Info">
    <a:dk1>
      <a:sysClr val="windowText" lastClr="000000"/>
    </a:dk1>
    <a:lt1>
      <a:sysClr val="window" lastClr="FFFFFF"/>
    </a:lt1>
    <a:dk2>
      <a:srgbClr val="007434"/>
    </a:dk2>
    <a:lt2>
      <a:srgbClr val="FFFFFF"/>
    </a:lt2>
    <a:accent1>
      <a:srgbClr val="00B050"/>
    </a:accent1>
    <a:accent2>
      <a:srgbClr val="A3FFCD"/>
    </a:accent2>
    <a:accent3>
      <a:srgbClr val="7FC9FF"/>
    </a:accent3>
    <a:accent4>
      <a:srgbClr val="40AFFF"/>
    </a:accent4>
    <a:accent5>
      <a:srgbClr val="9999FF"/>
    </a:accent5>
    <a:accent6>
      <a:srgbClr val="C4BD97"/>
    </a:accent6>
    <a:hlink>
      <a:srgbClr val="A365D1"/>
    </a:hlink>
    <a:folHlink>
      <a:srgbClr val="7030A0"/>
    </a:folHlink>
  </a:clrScheme>
  <a:fontScheme name="CtrSciInfo">
    <a:majorFont>
      <a:latin typeface="Continuum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tr-Sci-Info">
    <a:dk1>
      <a:sysClr val="windowText" lastClr="000000"/>
    </a:dk1>
    <a:lt1>
      <a:sysClr val="window" lastClr="FFFFFF"/>
    </a:lt1>
    <a:dk2>
      <a:srgbClr val="007434"/>
    </a:dk2>
    <a:lt2>
      <a:srgbClr val="FFFFFF"/>
    </a:lt2>
    <a:accent1>
      <a:srgbClr val="00B050"/>
    </a:accent1>
    <a:accent2>
      <a:srgbClr val="A3FFCD"/>
    </a:accent2>
    <a:accent3>
      <a:srgbClr val="7FC9FF"/>
    </a:accent3>
    <a:accent4>
      <a:srgbClr val="40AFFF"/>
    </a:accent4>
    <a:accent5>
      <a:srgbClr val="9999FF"/>
    </a:accent5>
    <a:accent6>
      <a:srgbClr val="C4BD97"/>
    </a:accent6>
    <a:hlink>
      <a:srgbClr val="A365D1"/>
    </a:hlink>
    <a:folHlink>
      <a:srgbClr val="7030A0"/>
    </a:folHlink>
  </a:clrScheme>
  <a:fontScheme name="CtrSciInfo">
    <a:majorFont>
      <a:latin typeface="Continuum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tr-Sci-Info">
    <a:dk1>
      <a:sysClr val="windowText" lastClr="000000"/>
    </a:dk1>
    <a:lt1>
      <a:sysClr val="window" lastClr="FFFFFF"/>
    </a:lt1>
    <a:dk2>
      <a:srgbClr val="007434"/>
    </a:dk2>
    <a:lt2>
      <a:srgbClr val="FFFFFF"/>
    </a:lt2>
    <a:accent1>
      <a:srgbClr val="00B050"/>
    </a:accent1>
    <a:accent2>
      <a:srgbClr val="A3FFCD"/>
    </a:accent2>
    <a:accent3>
      <a:srgbClr val="7FC9FF"/>
    </a:accent3>
    <a:accent4>
      <a:srgbClr val="40AFFF"/>
    </a:accent4>
    <a:accent5>
      <a:srgbClr val="9999FF"/>
    </a:accent5>
    <a:accent6>
      <a:srgbClr val="C4BD97"/>
    </a:accent6>
    <a:hlink>
      <a:srgbClr val="A365D1"/>
    </a:hlink>
    <a:folHlink>
      <a:srgbClr val="7030A0"/>
    </a:folHlink>
  </a:clrScheme>
  <a:fontScheme name="CtrSciInfo">
    <a:majorFont>
      <a:latin typeface="Continuum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CTR-Science-Information-TEMPLATE</Template>
  <TotalTime>990</TotalTime>
  <Words>8642</Words>
  <Application>Microsoft Office PowerPoint</Application>
  <PresentationFormat>On-screen Show (4:3)</PresentationFormat>
  <Paragraphs>1499</Paragraphs>
  <Slides>181</Slides>
  <Notes>38</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2</vt:i4>
      </vt:variant>
      <vt:variant>
        <vt:lpstr>Slide Titles</vt:lpstr>
      </vt:variant>
      <vt:variant>
        <vt:i4>181</vt:i4>
      </vt:variant>
    </vt:vector>
  </HeadingPairs>
  <TitlesOfParts>
    <vt:vector size="199" baseType="lpstr">
      <vt:lpstr>Arial</vt:lpstr>
      <vt:lpstr>Continuum Medium</vt:lpstr>
      <vt:lpstr>Calibri</vt:lpstr>
      <vt:lpstr>Wingdings</vt:lpstr>
      <vt:lpstr>Times New Roman</vt:lpstr>
      <vt:lpstr>Verdana</vt:lpstr>
      <vt:lpstr>Helvetica</vt:lpstr>
      <vt:lpstr>ＭＳ Ｐゴシック</vt:lpstr>
      <vt:lpstr>新細明體</vt:lpstr>
      <vt:lpstr>Courier New</vt:lpstr>
      <vt:lpstr>Symbol</vt:lpstr>
      <vt:lpstr>cmsy10</vt:lpstr>
      <vt:lpstr>Gulim</vt:lpstr>
      <vt:lpstr>Futura Bk</vt:lpstr>
      <vt:lpstr>Futura Lt</vt:lpstr>
      <vt:lpstr>CTR-Science-Information-TEMPLATE</vt:lpstr>
      <vt:lpstr>Equation</vt:lpstr>
      <vt:lpstr>Bitmap Image</vt:lpstr>
      <vt:lpstr>Emerging Frontiers of  Science of Information</vt:lpstr>
      <vt:lpstr>Shannon Legacy</vt:lpstr>
      <vt:lpstr>Post-Shannon Challenges</vt:lpstr>
      <vt:lpstr>Post-Shannon Challenges</vt:lpstr>
      <vt:lpstr>Post-Shannon Challenges</vt:lpstr>
      <vt:lpstr>Post-Shannon Challenges</vt:lpstr>
      <vt:lpstr>Standing on the Shoulders of Giants . . .</vt:lpstr>
      <vt:lpstr>Standing on the Shoulders of Giants . . .</vt:lpstr>
      <vt:lpstr>Science of Information</vt:lpstr>
      <vt:lpstr>Goals of the Center</vt:lpstr>
      <vt:lpstr>STC Team</vt:lpstr>
      <vt:lpstr>Synergies and Synthesis</vt:lpstr>
      <vt:lpstr>How Did it Start?</vt:lpstr>
      <vt:lpstr>Institute for Science of Information</vt:lpstr>
      <vt:lpstr>Emerging Frontiers of  Science of Information</vt:lpstr>
      <vt:lpstr>Management Objectives</vt:lpstr>
      <vt:lpstr>Management Goals:  Research and Development</vt:lpstr>
      <vt:lpstr>Management Goals:  Education and Training</vt:lpstr>
      <vt:lpstr>Management Goals:  Diversity and Outreach</vt:lpstr>
      <vt:lpstr>Slide 20</vt:lpstr>
      <vt:lpstr>High-level management components and Functions</vt:lpstr>
      <vt:lpstr>Slide 22</vt:lpstr>
      <vt:lpstr>Slide 23</vt:lpstr>
      <vt:lpstr>Slide 24</vt:lpstr>
      <vt:lpstr>Slide 25</vt:lpstr>
      <vt:lpstr>Slide 26</vt:lpstr>
      <vt:lpstr>Detailed Management  Components and operation</vt:lpstr>
      <vt:lpstr>Executive Committee</vt:lpstr>
      <vt:lpstr>Project Management</vt:lpstr>
      <vt:lpstr>Risk Assessment and Mitigation</vt:lpstr>
      <vt:lpstr>Internal Management Committee</vt:lpstr>
      <vt:lpstr>Slide 32</vt:lpstr>
      <vt:lpstr>External Advisory Board</vt:lpstr>
      <vt:lpstr>External Advisory Board:  Progress Assessment</vt:lpstr>
      <vt:lpstr>Industry Interactions</vt:lpstr>
      <vt:lpstr>Planning for Growth</vt:lpstr>
      <vt:lpstr>Summary</vt:lpstr>
      <vt:lpstr>Emerging Frontiers of  Science of Information</vt:lpstr>
      <vt:lpstr>Budget Summary</vt:lpstr>
      <vt:lpstr>Management  vs Research</vt:lpstr>
      <vt:lpstr> Faculty vs Students</vt:lpstr>
      <vt:lpstr>Total Project Cost</vt:lpstr>
      <vt:lpstr>Split of NSF Funds</vt:lpstr>
      <vt:lpstr>Emerging Frontiers of  Science of Information</vt:lpstr>
      <vt:lpstr>Synergies and Synthesis</vt:lpstr>
      <vt:lpstr>Synergies and Synthesis</vt:lpstr>
      <vt:lpstr>Synergies and Synthesis</vt:lpstr>
      <vt:lpstr>Synergies and Synthesis</vt:lpstr>
      <vt:lpstr>Synergies and Synthesis</vt:lpstr>
      <vt:lpstr>The Primary Shannon Coding Concept </vt:lpstr>
      <vt:lpstr>Shannon and Information Flow</vt:lpstr>
      <vt:lpstr>DNA Transcription as Communication</vt:lpstr>
      <vt:lpstr>Visual Processing as Communication</vt:lpstr>
      <vt:lpstr>Post-Shannon </vt:lpstr>
      <vt:lpstr>E.g. A Neural Network in the Human Brain</vt:lpstr>
      <vt:lpstr>Slide 56</vt:lpstr>
      <vt:lpstr>Multicasting</vt:lpstr>
      <vt:lpstr>Post-Shannon </vt:lpstr>
      <vt:lpstr>Post-Shannon </vt:lpstr>
      <vt:lpstr>Post-Shannon </vt:lpstr>
      <vt:lpstr>A real life Channel: The Chromosome</vt:lpstr>
      <vt:lpstr>Post-Shannon </vt:lpstr>
      <vt:lpstr>Context is Key</vt:lpstr>
      <vt:lpstr>Context is Key</vt:lpstr>
      <vt:lpstr>Post-Shannon </vt:lpstr>
      <vt:lpstr>Slide 66</vt:lpstr>
      <vt:lpstr>Slide 67</vt:lpstr>
      <vt:lpstr>Post-Shannon </vt:lpstr>
      <vt:lpstr>Statistical Modeling ―Traditional approach</vt:lpstr>
      <vt:lpstr>Getting around the Curse  of false assumption…</vt:lpstr>
      <vt:lpstr>Emerging Frontiers of  Science Information</vt:lpstr>
      <vt:lpstr>What is Information*?</vt:lpstr>
      <vt:lpstr>An Attempt of a Definition</vt:lpstr>
      <vt:lpstr>Shannon Information</vt:lpstr>
      <vt:lpstr>Example of Distributed Information</vt:lpstr>
      <vt:lpstr>Learnable Information</vt:lpstr>
      <vt:lpstr>Statistically Learnable Information</vt:lpstr>
      <vt:lpstr>Memoryless Sources</vt:lpstr>
      <vt:lpstr>Fundamental Research Issues</vt:lpstr>
      <vt:lpstr>Fundamental Research Issues</vt:lpstr>
      <vt:lpstr>Future Presentation</vt:lpstr>
      <vt:lpstr>Emerging Frontiers of  Science of Information</vt:lpstr>
      <vt:lpstr>Information Theory and Life Sciences: Early Origins</vt:lpstr>
      <vt:lpstr>Information Theory and Life Sciences: Tempered Expectations</vt:lpstr>
      <vt:lpstr>Information Theory and Life Sciences: Renaissance</vt:lpstr>
      <vt:lpstr>Information Theory and Life Sciences: Renaissance</vt:lpstr>
      <vt:lpstr>Information Theory and Life Sciences: Renaissance</vt:lpstr>
      <vt:lpstr>Information Theory and Life Sciences: Some Examples</vt:lpstr>
      <vt:lpstr>Information Theory and Life Sciences: Some Examples</vt:lpstr>
      <vt:lpstr>Information Theory and Life Sciences: Models and Methods</vt:lpstr>
      <vt:lpstr>Information Theory and Life Sciences: Scratching the Surface</vt:lpstr>
      <vt:lpstr>Information Theory and Life Sciences: Emerging Frontiers</vt:lpstr>
      <vt:lpstr>Key Outstanding Challenges</vt:lpstr>
      <vt:lpstr>Key Outstanding Challenges</vt:lpstr>
      <vt:lpstr>Slide 95</vt:lpstr>
      <vt:lpstr>Slide 96</vt:lpstr>
      <vt:lpstr>Information in Systems: Analytical Insights into Modularity</vt:lpstr>
      <vt:lpstr>Information in Systems: Modularity</vt:lpstr>
      <vt:lpstr>Information in Systems: System construction through mutual information</vt:lpstr>
      <vt:lpstr>Spatio-temporal flow of information</vt:lpstr>
      <vt:lpstr>Scaling abstractions through information gain: from molecules to pathways/ macromachines</vt:lpstr>
      <vt:lpstr>Information and phenotype: functional annotation through information Gain</vt:lpstr>
      <vt:lpstr>Pathways Analysis Toolkits</vt:lpstr>
      <vt:lpstr>Frameworks and Portals</vt:lpstr>
      <vt:lpstr>Science of Information  and Life Sciences</vt:lpstr>
      <vt:lpstr>Emerging Frontiers of  Science of Information</vt:lpstr>
      <vt:lpstr>A historical view</vt:lpstr>
      <vt:lpstr>Vision</vt:lpstr>
      <vt:lpstr>Transformations </vt:lpstr>
      <vt:lpstr>Shannon’s approach</vt:lpstr>
      <vt:lpstr>Contributions of people in team</vt:lpstr>
      <vt:lpstr>Several themes and problems …</vt:lpstr>
      <vt:lpstr>A theory of time-based QoS</vt:lpstr>
      <vt:lpstr>In-network information processing</vt:lpstr>
      <vt:lpstr>Architecture and operation of wireless networks</vt:lpstr>
      <vt:lpstr>Information theoretic security</vt:lpstr>
      <vt:lpstr>Emerging Frontiers of  Science of Information</vt:lpstr>
      <vt:lpstr>Information: 20th Century</vt:lpstr>
      <vt:lpstr>Information: 21st Century</vt:lpstr>
      <vt:lpstr>Fundamental  Issues</vt:lpstr>
      <vt:lpstr>Fundamental  Issues (contd.)</vt:lpstr>
      <vt:lpstr>Fundamental  Issues (contd.)</vt:lpstr>
      <vt:lpstr>Information &amp; (Quantum) Physics</vt:lpstr>
      <vt:lpstr>Synergies</vt:lpstr>
      <vt:lpstr>Emerging Frontiers of  Science of Information</vt:lpstr>
      <vt:lpstr>A synergistic vision…</vt:lpstr>
      <vt:lpstr>Mission</vt:lpstr>
      <vt:lpstr>Goals</vt:lpstr>
      <vt:lpstr>Impact</vt:lpstr>
      <vt:lpstr>More Impacts</vt:lpstr>
      <vt:lpstr>Emphasis on Four Key Areas</vt:lpstr>
      <vt:lpstr>Some Motivation…</vt:lpstr>
      <vt:lpstr>Slide 133</vt:lpstr>
      <vt:lpstr>Slide 134</vt:lpstr>
      <vt:lpstr>Unifying Threads</vt:lpstr>
      <vt:lpstr>Broadening Participation</vt:lpstr>
      <vt:lpstr>Undergraduate Course Modules</vt:lpstr>
      <vt:lpstr>Enhanced REU Programs</vt:lpstr>
      <vt:lpstr>Focus on Limiting Attrition</vt:lpstr>
      <vt:lpstr>High-School Recruiting</vt:lpstr>
      <vt:lpstr>Curriculum Development</vt:lpstr>
      <vt:lpstr>Slide 142</vt:lpstr>
      <vt:lpstr>Building on Successes</vt:lpstr>
      <vt:lpstr>Partnership with Bryn Mawr &amp; Howard</vt:lpstr>
      <vt:lpstr>Across Center Institutions</vt:lpstr>
      <vt:lpstr>Management Structure</vt:lpstr>
      <vt:lpstr>Emerging Frontiers of  Science of Information</vt:lpstr>
      <vt:lpstr>Diversity within the Team</vt:lpstr>
      <vt:lpstr>Diversity of Participating Faculty</vt:lpstr>
      <vt:lpstr>Diversity Director</vt:lpstr>
      <vt:lpstr>Diversity Objectives</vt:lpstr>
      <vt:lpstr>Pipeline: Community Colleges</vt:lpstr>
      <vt:lpstr>Recruitment: Partnering Institutions</vt:lpstr>
      <vt:lpstr>Recruitment: Initiatives at Purdue</vt:lpstr>
      <vt:lpstr>Recruitment: Partner Institution Initiatives</vt:lpstr>
      <vt:lpstr>Retention and Mentoring</vt:lpstr>
      <vt:lpstr>Professional Development</vt:lpstr>
      <vt:lpstr>Liaisons</vt:lpstr>
      <vt:lpstr>Liaisons</vt:lpstr>
      <vt:lpstr>Industrial Initiatives</vt:lpstr>
      <vt:lpstr>Curriculum</vt:lpstr>
      <vt:lpstr>Specific Metrics</vt:lpstr>
      <vt:lpstr>Emerging Frontiers of  Science of Information</vt:lpstr>
      <vt:lpstr>Targets</vt:lpstr>
      <vt:lpstr>Target: Broad scientific community </vt:lpstr>
      <vt:lpstr>Examples</vt:lpstr>
      <vt:lpstr>SciHUB</vt:lpstr>
      <vt:lpstr>Target: Government</vt:lpstr>
      <vt:lpstr>Target:  Entrepreneurship</vt:lpstr>
      <vt:lpstr>Examples</vt:lpstr>
      <vt:lpstr>Target:  Industry Affiliates</vt:lpstr>
      <vt:lpstr>Emerging Frontiers of  Science of Information</vt:lpstr>
      <vt:lpstr>Information theory and industrial research</vt:lpstr>
      <vt:lpstr>Some examples</vt:lpstr>
      <vt:lpstr>A history of collaboration with this team</vt:lpstr>
      <vt:lpstr>Discrete Universal DEnoising (DUDE)</vt:lpstr>
      <vt:lpstr>The DUDE algorithm</vt:lpstr>
      <vt:lpstr>Application: Image denoising</vt:lpstr>
      <vt:lpstr>Discovering interleaved patterns</vt:lpstr>
      <vt:lpstr>The solution</vt:lpstr>
      <vt:lpstr>What next?</vt:lpstr>
    </vt:vector>
  </TitlesOfParts>
  <Company>Engineering Computer Network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Emerging Frontiers of  Science of Information</dc:title>
  <dc:creator>lahowell</dc:creator>
  <cp:lastModifiedBy>lahowell</cp:lastModifiedBy>
  <cp:revision>79</cp:revision>
  <dcterms:created xsi:type="dcterms:W3CDTF">2009-09-11T21:07:35Z</dcterms:created>
  <dcterms:modified xsi:type="dcterms:W3CDTF">2009-09-16T17:12:07Z</dcterms:modified>
</cp:coreProperties>
</file>