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8" r:id="rId2"/>
    <p:sldId id="265" r:id="rId3"/>
    <p:sldId id="261" r:id="rId4"/>
    <p:sldId id="270" r:id="rId5"/>
    <p:sldId id="271" r:id="rId6"/>
    <p:sldId id="273" r:id="rId7"/>
    <p:sldId id="262" r:id="rId8"/>
    <p:sldId id="268" r:id="rId9"/>
    <p:sldId id="272" r:id="rId10"/>
    <p:sldId id="263" r:id="rId11"/>
    <p:sldId id="267" r:id="rId12"/>
    <p:sldId id="259" r:id="rId13"/>
    <p:sldId id="260" r:id="rId14"/>
  </p:sldIdLst>
  <p:sldSz cx="9144000" cy="6858000" type="screen4x3"/>
  <p:notesSz cx="6858000" cy="9144000"/>
  <p:embeddedFontLst>
    <p:embeddedFont>
      <p:font typeface="Continuum Medium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0066"/>
    <a:srgbClr val="663300"/>
    <a:srgbClr val="0000FF"/>
    <a:srgbClr val="FF6699"/>
    <a:srgbClr val="FFCCFF"/>
    <a:srgbClr val="FFFF66"/>
    <a:srgbClr val="FFFFFF"/>
    <a:srgbClr val="CCCC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0">
                <a:schemeClr val="tx1">
                  <a:alpha val="48000"/>
                </a:schemeClr>
              </a:gs>
              <a:gs pos="50000">
                <a:schemeClr val="tx1">
                  <a:alpha val="77000"/>
                </a:schemeClr>
              </a:gs>
              <a:gs pos="100000">
                <a:schemeClr val="tx1">
                  <a:alpha val="8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838200"/>
            <a:ext cx="6781800" cy="1524000"/>
          </a:xfrm>
          <a:gradFill>
            <a:gsLst>
              <a:gs pos="0">
                <a:schemeClr val="tx1">
                  <a:alpha val="0"/>
                </a:schemeClr>
              </a:gs>
              <a:gs pos="13000">
                <a:schemeClr val="tx1">
                  <a:alpha val="85000"/>
                </a:schemeClr>
              </a:gs>
              <a:gs pos="13000">
                <a:srgbClr val="00B050">
                  <a:alpha val="50000"/>
                </a:srgbClr>
              </a:gs>
              <a:gs pos="50000">
                <a:srgbClr val="00B050"/>
              </a:gs>
              <a:gs pos="50000">
                <a:srgbClr val="00B050">
                  <a:alpha val="50000"/>
                </a:srgbClr>
              </a:gs>
              <a:gs pos="85000">
                <a:schemeClr val="tx1">
                  <a:alpha val="85000"/>
                </a:schemeClr>
              </a:gs>
              <a:gs pos="100000">
                <a:schemeClr val="tx1">
                  <a:alpha val="12000"/>
                </a:schemeClr>
              </a:gs>
            </a:gsLst>
            <a:lin ang="0" scaled="1"/>
          </a:gra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2667000"/>
            <a:ext cx="6781800" cy="10668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/>
              </a:gs>
              <a:gs pos="100000">
                <a:schemeClr val="tx1">
                  <a:alpha val="55000"/>
                </a:schemeClr>
              </a:gs>
              <a:gs pos="100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Presenter Name (s)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867400" y="6350913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mtClean="0">
                <a:solidFill>
                  <a:srgbClr val="009900"/>
                </a:solidFill>
              </a:rPr>
              <a:t>National Science Foundation</a:t>
            </a:r>
            <a:br>
              <a:rPr lang="en-US" sz="1100" smtClean="0">
                <a:solidFill>
                  <a:srgbClr val="009900"/>
                </a:solidFill>
              </a:rPr>
            </a:br>
            <a:r>
              <a:rPr lang="en-US" sz="1100" smtClean="0">
                <a:solidFill>
                  <a:srgbClr val="00B050"/>
                </a:solidFill>
              </a:rPr>
              <a:t>Science Technology Center Program</a:t>
            </a:r>
            <a:endParaRPr lang="en-US" sz="1200">
              <a:solidFill>
                <a:srgbClr val="00B050"/>
              </a:solidFill>
            </a:endParaRPr>
          </a:p>
        </p:txBody>
      </p:sp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40902" y="3962401"/>
            <a:ext cx="1699997" cy="21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7086600" y="249734"/>
            <a:ext cx="1905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algn="r">
              <a:lnSpc>
                <a:spcPct val="250000"/>
              </a:lnSpc>
            </a:pPr>
            <a:endParaRPr lang="en-US" sz="1600" smtClean="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Bryn </a:t>
            </a:r>
            <a:r>
              <a:rPr lang="en-US" sz="1600">
                <a:solidFill>
                  <a:schemeClr val="bg1"/>
                </a:solidFill>
              </a:rPr>
              <a:t>Mawr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Howard</a:t>
            </a:r>
            <a:r>
              <a:rPr lang="en-US" sz="1600" baseline="0" smtClean="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University</a:t>
            </a:r>
            <a:endParaRPr lang="en-US" sz="160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MIT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Princeton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Purdue</a:t>
            </a:r>
            <a:r>
              <a:rPr lang="en-US" sz="1600" baseline="0" smtClean="0">
                <a:solidFill>
                  <a:schemeClr val="bg1"/>
                </a:solidFill>
              </a:rPr>
              <a:t> University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Stanford</a:t>
            </a:r>
            <a:endParaRPr lang="en-US" sz="160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UC Berkeley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UC San Diego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UIUC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381672" y="-762000"/>
            <a:ext cx="3298170" cy="2024481"/>
            <a:chOff x="7381672" y="-762000"/>
            <a:chExt cx="3298170" cy="2024481"/>
          </a:xfrm>
        </p:grpSpPr>
        <p:cxnSp>
          <p:nvCxnSpPr>
            <p:cNvPr id="47" name="Straight Connector 46"/>
            <p:cNvCxnSpPr>
              <a:stCxn id="46" idx="2"/>
            </p:cNvCxnSpPr>
            <p:nvPr userDrawn="1"/>
          </p:nvCxnSpPr>
          <p:spPr>
            <a:xfrm rot="16200000" flipH="1">
              <a:off x="6900143" y="695025"/>
              <a:ext cx="1130060" cy="485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7381672" y="1183532"/>
              <a:ext cx="1524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7467600" y="576681"/>
              <a:ext cx="914400" cy="609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 userDrawn="1"/>
          </p:nvSpPr>
          <p:spPr>
            <a:xfrm rot="238248" flipH="1" flipV="1">
              <a:off x="7459962" y="-762000"/>
              <a:ext cx="3219880" cy="1970395"/>
            </a:xfrm>
            <a:prstGeom prst="arc">
              <a:avLst>
                <a:gd name="adj1" fmla="val 16808370"/>
                <a:gd name="adj2" fmla="val 2155571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 userDrawn="1"/>
        </p:nvSpPr>
        <p:spPr>
          <a:xfrm rot="2165386">
            <a:off x="7240506" y="-302993"/>
            <a:ext cx="2560866" cy="9955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63881"/>
              </a:avLst>
            </a:prstTxWarp>
            <a:spAutoFit/>
          </a:bodyPr>
          <a:lstStyle/>
          <a:p>
            <a:pPr algn="ctr"/>
            <a:r>
              <a:rPr lang="en-US" sz="1200" b="1" cap="none" spc="0" smtClean="0">
                <a:ln w="1905"/>
                <a:solidFill>
                  <a:schemeClr val="bg1"/>
                </a:solidFill>
                <a:effectLst/>
              </a:rPr>
              <a:t>Institute</a:t>
            </a:r>
            <a:r>
              <a:rPr lang="en-US" sz="1200" b="1" cap="none" spc="0" baseline="0" smtClean="0">
                <a:ln w="1905"/>
                <a:solidFill>
                  <a:schemeClr val="bg1"/>
                </a:solidFill>
                <a:effectLst/>
              </a:rPr>
              <a:t> for </a:t>
            </a:r>
          </a:p>
          <a:p>
            <a:pPr algn="ctr"/>
            <a:r>
              <a:rPr lang="en-US" sz="1200" b="1" cap="none" spc="0" baseline="0" smtClean="0">
                <a:ln w="1905"/>
                <a:solidFill>
                  <a:schemeClr val="bg1"/>
                </a:solidFill>
                <a:effectLst/>
              </a:rPr>
              <a:t>Science of Information</a:t>
            </a:r>
            <a:endParaRPr lang="en-US" sz="1200" b="1" cap="none" spc="0">
              <a:ln w="1905"/>
              <a:solidFill>
                <a:schemeClr val="bg1"/>
              </a:solidFill>
              <a:effectLst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86600" y="0"/>
            <a:ext cx="152400" cy="632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_whiteonbl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8800" y="2667000"/>
            <a:ext cx="1117600" cy="50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525000" y="1447800"/>
            <a:ext cx="3364642" cy="2024481"/>
            <a:chOff x="4267200" y="490119"/>
            <a:chExt cx="3364642" cy="2024481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4267200" y="1384540"/>
              <a:ext cx="1524000" cy="1130060"/>
              <a:chOff x="4267200" y="1384540"/>
              <a:chExt cx="1524000" cy="1130060"/>
            </a:xfrm>
          </p:grpSpPr>
          <p:cxnSp>
            <p:nvCxnSpPr>
              <p:cNvPr id="7" name="Straight Connector 6"/>
              <p:cNvCxnSpPr>
                <a:stCxn id="11" idx="2"/>
              </p:cNvCxnSpPr>
              <p:nvPr userDrawn="1"/>
            </p:nvCxnSpPr>
            <p:spPr>
              <a:xfrm rot="16200000" flipH="1">
                <a:off x="3852143" y="1947144"/>
                <a:ext cx="1130060" cy="485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 userDrawn="1"/>
            </p:nvCxnSpPr>
            <p:spPr>
              <a:xfrm>
                <a:off x="4267200" y="2438400"/>
                <a:ext cx="152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 userDrawn="1"/>
            </p:nvCxnSpPr>
            <p:spPr>
              <a:xfrm>
                <a:off x="4419600" y="1828800"/>
                <a:ext cx="914400" cy="609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rc 10"/>
            <p:cNvSpPr/>
            <p:nvPr userDrawn="1"/>
          </p:nvSpPr>
          <p:spPr>
            <a:xfrm rot="238248" flipH="1" flipV="1">
              <a:off x="4411962" y="490119"/>
              <a:ext cx="3219880" cy="1970395"/>
            </a:xfrm>
            <a:prstGeom prst="arc">
              <a:avLst>
                <a:gd name="adj1" fmla="val 16808370"/>
                <a:gd name="adj2" fmla="val 21555718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1905000" y="18288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057400" y="19050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057400" y="17526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9000">
              <a:srgbClr val="004C22">
                <a:alpha val="0"/>
              </a:srgbClr>
            </a:gs>
            <a:gs pos="100000">
              <a:srgbClr val="004C2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 userDrawn="1"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D40963-EE59-4177-9AEC-1EA89DDF20A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2800" y="65663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Technology Center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 smtClean="0"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  <a:endParaRPr lang="en-US" sz="2000" b="1">
              <a:effectLst>
                <a:innerShdw blurRad="63500" dist="50800" dir="18900000">
                  <a:srgbClr val="00B050">
                    <a:alpha val="50000"/>
                  </a:srgbClr>
                </a:innerShdw>
              </a:effectLst>
              <a:latin typeface="Continuum Medium" pitchFamily="2" charset="0"/>
            </a:endParaRPr>
          </a:p>
        </p:txBody>
      </p:sp>
      <p:pic>
        <p:nvPicPr>
          <p:cNvPr id="21" name="Picture 20" descr="VerticalSkinnyStripShort2.jpg"/>
          <p:cNvPicPr>
            <a:picLocks noChangeAspect="1"/>
          </p:cNvPicPr>
          <p:nvPr userDrawn="1"/>
        </p:nvPicPr>
        <p:blipFill>
          <a:blip r:embed="rId14" cstate="print"/>
          <a:srcRect l="53481" t="2740"/>
          <a:stretch>
            <a:fillRect/>
          </a:stretch>
        </p:blipFill>
        <p:spPr>
          <a:xfrm>
            <a:off x="0" y="0"/>
            <a:ext cx="132557" cy="541020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flipH="1">
            <a:off x="-4603" y="5029200"/>
            <a:ext cx="13716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467600" y="-562466"/>
            <a:ext cx="2703551" cy="1400666"/>
            <a:chOff x="7467600" y="-562466"/>
            <a:chExt cx="2703551" cy="1400666"/>
          </a:xfrm>
        </p:grpSpPr>
        <p:sp>
          <p:nvSpPr>
            <p:cNvPr id="11" name="Rectangle 10"/>
            <p:cNvSpPr/>
            <p:nvPr userDrawn="1"/>
          </p:nvSpPr>
          <p:spPr bwMode="invGray">
            <a:xfrm>
              <a:off x="7467600" y="0"/>
              <a:ext cx="16764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8" idx="2"/>
            </p:cNvCxnSpPr>
            <p:nvPr userDrawn="1"/>
          </p:nvCxnSpPr>
          <p:spPr>
            <a:xfrm rot="16200000" flipH="1">
              <a:off x="7610379" y="424679"/>
              <a:ext cx="765624" cy="32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936618" y="755646"/>
              <a:ext cx="103252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994835" y="344500"/>
              <a:ext cx="619512" cy="413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 userDrawn="1"/>
          </p:nvSpPr>
          <p:spPr>
            <a:xfrm rot="238248" flipH="1" flipV="1">
              <a:off x="7989660" y="-562466"/>
              <a:ext cx="2181491" cy="1334956"/>
            </a:xfrm>
            <a:prstGeom prst="arc">
              <a:avLst>
                <a:gd name="adj1" fmla="val 16808370"/>
                <a:gd name="adj2" fmla="val 2155571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 userDrawn="1"/>
        </p:nvSpPr>
        <p:spPr>
          <a:xfrm rot="2165386">
            <a:off x="7581857" y="-560480"/>
            <a:ext cx="2560866" cy="9955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63881"/>
              </a:avLst>
            </a:prstTxWarp>
            <a:spAutoFit/>
          </a:bodyPr>
          <a:lstStyle/>
          <a:p>
            <a:pPr algn="ctr"/>
            <a:r>
              <a:rPr lang="en-US" sz="800" b="1" cap="none" spc="0" smtClean="0">
                <a:ln w="1905"/>
                <a:solidFill>
                  <a:schemeClr val="bg1"/>
                </a:solidFill>
                <a:effectLst/>
              </a:rPr>
              <a:t>Institute</a:t>
            </a:r>
            <a:r>
              <a:rPr lang="en-US" sz="800" b="1" cap="none" spc="0" baseline="0" smtClean="0">
                <a:ln w="1905"/>
                <a:solidFill>
                  <a:schemeClr val="bg1"/>
                </a:solidFill>
                <a:effectLst/>
              </a:rPr>
              <a:t> for </a:t>
            </a:r>
          </a:p>
          <a:p>
            <a:pPr algn="ctr"/>
            <a:r>
              <a:rPr lang="en-US" sz="800" b="1" cap="none" spc="0" baseline="0" smtClean="0">
                <a:ln w="1905"/>
                <a:solidFill>
                  <a:schemeClr val="bg1"/>
                </a:solidFill>
                <a:effectLst/>
              </a:rPr>
              <a:t>Science of Information</a:t>
            </a:r>
            <a:endParaRPr lang="en-US" sz="900" b="1" cap="none" spc="0">
              <a:ln w="1905"/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" y="990600"/>
            <a:ext cx="7010400" cy="1524000"/>
          </a:xfrm>
        </p:spPr>
        <p:txBody>
          <a:bodyPr>
            <a:noAutofit/>
          </a:bodyPr>
          <a:lstStyle/>
          <a:p>
            <a:r>
              <a:rPr lang="en-US" sz="4400" smtClean="0"/>
              <a:t>Emerging Frontiers of </a:t>
            </a:r>
            <a:br>
              <a:rPr lang="en-US" sz="4400" smtClean="0"/>
            </a:br>
            <a:r>
              <a:rPr lang="en-US" sz="4400" smtClean="0"/>
              <a:t>Science Information</a:t>
            </a:r>
            <a:endParaRPr lang="en-US" sz="44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7086600" cy="838200"/>
          </a:xfr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tx1"/>
              </a:gs>
              <a:gs pos="100000">
                <a:schemeClr val="tx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Management Plan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Fostering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PIs in the center already have an established history of collaboration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further foster collaboration between PIs, we will</a:t>
            </a:r>
          </a:p>
          <a:p>
            <a:pPr lvl="1"/>
            <a:r>
              <a:rPr lang="en-US" sz="2000" dirty="0" smtClean="0"/>
              <a:t>Structure annual meeting to allow for brainstorming and </a:t>
            </a:r>
            <a:r>
              <a:rPr lang="en-US" sz="2000" dirty="0" err="1" smtClean="0"/>
              <a:t>opendiscussion</a:t>
            </a:r>
            <a:endParaRPr lang="en-US" sz="2000" dirty="0" smtClean="0"/>
          </a:p>
          <a:p>
            <a:pPr lvl="1"/>
            <a:r>
              <a:rPr lang="en-US" sz="2000" dirty="0" smtClean="0"/>
              <a:t>Use web-based tools to report progress and facilitate discussion</a:t>
            </a:r>
          </a:p>
          <a:p>
            <a:pPr lvl="1"/>
            <a:r>
              <a:rPr lang="en-US" sz="2000" dirty="0" smtClean="0"/>
              <a:t>Establish </a:t>
            </a:r>
            <a:r>
              <a:rPr lang="en-US" sz="2000" dirty="0" err="1" smtClean="0"/>
              <a:t>postdoc</a:t>
            </a:r>
            <a:r>
              <a:rPr lang="en-US" sz="2000" dirty="0" smtClean="0"/>
              <a:t> and student exchanges</a:t>
            </a:r>
          </a:p>
          <a:p>
            <a:pPr lvl="1"/>
            <a:r>
              <a:rPr lang="en-US" sz="2000" dirty="0" smtClean="0"/>
              <a:t>Create lecture series and workshops for PIs, students, and </a:t>
            </a:r>
            <a:r>
              <a:rPr lang="en-US" sz="2000" dirty="0" err="1" smtClean="0"/>
              <a:t>postdocs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97" name="Rectangle 96"/>
          <p:cNvSpPr/>
          <p:nvPr/>
        </p:nvSpPr>
        <p:spPr>
          <a:xfrm>
            <a:off x="2362200" y="26670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insert figure here showing all</a:t>
            </a:r>
          </a:p>
          <a:p>
            <a:pPr algn="ctr"/>
            <a:r>
              <a:rPr lang="en-US" dirty="0" smtClean="0"/>
              <a:t>c</a:t>
            </a:r>
            <a:r>
              <a:rPr lang="en-US" dirty="0" smtClean="0"/>
              <a:t>ollaborations, or on separate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r>
              <a:rPr lang="en-US" dirty="0" smtClean="0"/>
              <a:t>Add some details here about how the technical thrusts, education/outreach, diversity director, and knowledge transfer components will coordinate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00200" y="2819400"/>
            <a:ext cx="762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1066800" y="2667000"/>
            <a:ext cx="16764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Thrust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16" idx="2"/>
          </p:cNvCxnSpPr>
          <p:nvPr/>
        </p:nvCxnSpPr>
        <p:spPr>
          <a:xfrm rot="5400000">
            <a:off x="3238500" y="28575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Terminator 15"/>
          <p:cNvSpPr/>
          <p:nvPr/>
        </p:nvSpPr>
        <p:spPr>
          <a:xfrm>
            <a:off x="2819400" y="2667000"/>
            <a:ext cx="1676400" cy="609600"/>
          </a:xfrm>
          <a:prstGeom prst="flowChartTermina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Education &amp;  Outreach: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</a:t>
            </a:r>
            <a:r>
              <a:rPr lang="en-US" sz="1000" dirty="0" smtClean="0">
                <a:solidFill>
                  <a:schemeClr val="tx1"/>
                </a:solidFill>
              </a:rPr>
              <a:t>Ward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endCxn id="18" idx="2"/>
          </p:cNvCxnSpPr>
          <p:nvPr/>
        </p:nvCxnSpPr>
        <p:spPr>
          <a:xfrm rot="5400000">
            <a:off x="4991100" y="28575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Terminator 17"/>
          <p:cNvSpPr/>
          <p:nvPr/>
        </p:nvSpPr>
        <p:spPr>
          <a:xfrm>
            <a:off x="4572000" y="2667000"/>
            <a:ext cx="1676400" cy="609600"/>
          </a:xfrm>
          <a:prstGeom prst="flowChartTermina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Diversity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</a:t>
            </a:r>
            <a:r>
              <a:rPr lang="en-US" sz="1000" dirty="0" smtClean="0">
                <a:solidFill>
                  <a:schemeClr val="tx1"/>
                </a:solidFill>
              </a:rPr>
              <a:t>Coleman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819900" y="2781300"/>
            <a:ext cx="685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Terminator 19"/>
          <p:cNvSpPr/>
          <p:nvPr/>
        </p:nvSpPr>
        <p:spPr>
          <a:xfrm>
            <a:off x="6324600" y="2667000"/>
            <a:ext cx="1676400" cy="609600"/>
          </a:xfrm>
          <a:prstGeom prst="flowChartTermina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Knowledge Transfer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Jagannathan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3352800" y="1524000"/>
            <a:ext cx="2438400" cy="609600"/>
          </a:xfrm>
          <a:prstGeom prst="flowChartTermina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</a:t>
            </a:r>
            <a:r>
              <a:rPr lang="en-US" sz="1000" dirty="0" smtClean="0">
                <a:solidFill>
                  <a:schemeClr val="tx1"/>
                </a:solidFill>
              </a:rPr>
              <a:t>Szpankowski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Managing Director: </a:t>
            </a:r>
            <a:r>
              <a:rPr lang="en-US" sz="1000" dirty="0" err="1" smtClean="0">
                <a:solidFill>
                  <a:schemeClr val="tx1"/>
                </a:solidFill>
              </a:rPr>
              <a:t>Kotterman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1981200" y="2438400"/>
            <a:ext cx="51816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419600" y="228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42" idx="3"/>
          </p:cNvCxnSpPr>
          <p:nvPr/>
        </p:nvCxnSpPr>
        <p:spPr>
          <a:xfrm flipH="1">
            <a:off x="1981200" y="1905000"/>
            <a:ext cx="381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924800" y="2819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Details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723900" y="4533900"/>
            <a:ext cx="403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3505200"/>
            <a:ext cx="16002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Structural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Szpankowski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91000"/>
            <a:ext cx="16002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</a:rPr>
              <a:t>Spatio</a:t>
            </a:r>
            <a:r>
              <a:rPr lang="en-US" sz="1000" b="1" dirty="0" smtClean="0">
                <a:solidFill>
                  <a:schemeClr val="tx1"/>
                </a:solidFill>
              </a:rPr>
              <a:t> - Temporal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</a:t>
            </a:r>
            <a:r>
              <a:rPr lang="en-US" sz="1000" dirty="0" err="1" smtClean="0">
                <a:solidFill>
                  <a:schemeClr val="tx1"/>
                </a:solidFill>
              </a:rPr>
              <a:t>Verdu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76800"/>
            <a:ext cx="16002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Semantics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B. Yu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562600"/>
            <a:ext cx="16002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Communication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Goldsmith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248400"/>
            <a:ext cx="16002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Complexity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Sudan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81000" y="2743200"/>
            <a:ext cx="16764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Thrust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952500" y="4533900"/>
            <a:ext cx="403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09800" y="3505200"/>
            <a:ext cx="1600200" cy="533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Undergraduate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4191000"/>
            <a:ext cx="1600200" cy="533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Graduate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4876800"/>
            <a:ext cx="1600200" cy="533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International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5562600"/>
            <a:ext cx="1600200" cy="533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Lecture Series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6248400"/>
            <a:ext cx="1600200" cy="533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Mentoring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Goldsmith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133600" y="2743200"/>
            <a:ext cx="1676400" cy="609600"/>
          </a:xfrm>
          <a:prstGeom prst="flowChartTermina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Education &amp;  Outreach: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M. Ward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009900" y="4229100"/>
            <a:ext cx="3429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62400" y="3505200"/>
            <a:ext cx="1600200" cy="533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Outreach &amp; Minority Institute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2400" y="4191000"/>
            <a:ext cx="1600200" cy="533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Minority Recruitment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4876800"/>
            <a:ext cx="1600200" cy="533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Summer Program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2400" y="5562600"/>
            <a:ext cx="1600200" cy="5334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Researcher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in-Residence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3886200" y="2743200"/>
            <a:ext cx="1676400" cy="609600"/>
          </a:xfrm>
          <a:prstGeom prst="flowChartTermina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Diversity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Coleman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5143500" y="384810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15000" y="3505200"/>
            <a:ext cx="1600200" cy="533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Industrial Partners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4191000"/>
            <a:ext cx="1600200" cy="533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National Labs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5000" y="4876800"/>
            <a:ext cx="1600200" cy="533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Government Agencies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5638800" y="2743200"/>
            <a:ext cx="1676400" cy="609600"/>
          </a:xfrm>
          <a:prstGeom prst="flowChartTermina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Knowledge Transfer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Jagannathan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7391400" y="2743200"/>
            <a:ext cx="1600200" cy="609600"/>
          </a:xfrm>
          <a:prstGeom prst="flowChartTermina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Managing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D. </a:t>
            </a:r>
            <a:r>
              <a:rPr lang="en-US" sz="1000" dirty="0" err="1" smtClean="0">
                <a:solidFill>
                  <a:schemeClr val="tx1"/>
                </a:solidFill>
              </a:rPr>
              <a:t>Kotterman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Flowchart: Terminator 40"/>
          <p:cNvSpPr/>
          <p:nvPr/>
        </p:nvSpPr>
        <p:spPr>
          <a:xfrm>
            <a:off x="381000" y="1600200"/>
            <a:ext cx="24384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Executive Committee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Goldsmith, M. Sudan, W. Szpankowski, S. </a:t>
            </a:r>
            <a:r>
              <a:rPr lang="en-US" sz="1000" dirty="0" err="1" smtClean="0">
                <a:solidFill>
                  <a:schemeClr val="tx1"/>
                </a:solidFill>
              </a:rPr>
              <a:t>Verdu</a:t>
            </a:r>
            <a:r>
              <a:rPr lang="en-US" sz="1000" dirty="0" smtClean="0">
                <a:solidFill>
                  <a:schemeClr val="tx1"/>
                </a:solidFill>
              </a:rPr>
              <a:t>, B. Yu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Flowchart: Terminator 41"/>
          <p:cNvSpPr/>
          <p:nvPr/>
        </p:nvSpPr>
        <p:spPr>
          <a:xfrm>
            <a:off x="3352800" y="1600200"/>
            <a:ext cx="2438400" cy="609600"/>
          </a:xfrm>
          <a:prstGeom prst="flowChartTermina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Szpankowski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1295400" y="2514600"/>
            <a:ext cx="693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19600" y="23622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Terminator 36"/>
          <p:cNvSpPr/>
          <p:nvPr/>
        </p:nvSpPr>
        <p:spPr>
          <a:xfrm>
            <a:off x="6172200" y="1524000"/>
            <a:ext cx="2438400" cy="3055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External </a:t>
            </a:r>
            <a:r>
              <a:rPr lang="en-US" sz="1000" b="1" dirty="0" smtClean="0">
                <a:solidFill>
                  <a:schemeClr val="tx1"/>
                </a:solidFill>
              </a:rPr>
              <a:t>Advisor </a:t>
            </a:r>
            <a:r>
              <a:rPr lang="en-US" sz="1000" b="1" dirty="0" smtClean="0">
                <a:solidFill>
                  <a:schemeClr val="tx1"/>
                </a:solidFill>
              </a:rPr>
              <a:t>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38" name="Flowchart: Terminator 37"/>
          <p:cNvSpPr/>
          <p:nvPr/>
        </p:nvSpPr>
        <p:spPr>
          <a:xfrm>
            <a:off x="6172200" y="1980406"/>
            <a:ext cx="2438400" cy="3055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Internal Advisory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5638800" y="1676401"/>
            <a:ext cx="533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638800" y="2133203"/>
            <a:ext cx="533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81200" y="3429000"/>
            <a:ext cx="6252033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Is this slide needed?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rot="10800000">
            <a:off x="2286000" y="6019800"/>
            <a:ext cx="510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133600" y="5257800"/>
            <a:ext cx="510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286000" y="4495800"/>
            <a:ext cx="510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2286000" y="3733800"/>
            <a:ext cx="510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2057400" y="2971800"/>
            <a:ext cx="510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286000" y="4572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52900" y="46101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057900" y="4533900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228600" y="41910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Thrust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667000"/>
            <a:ext cx="16764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Structural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Szpankowski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429000"/>
            <a:ext cx="16764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</a:rPr>
              <a:t>Spatio</a:t>
            </a:r>
            <a:r>
              <a:rPr lang="en-US" sz="1000" b="1" dirty="0" smtClean="0">
                <a:solidFill>
                  <a:schemeClr val="tx1"/>
                </a:solidFill>
              </a:rPr>
              <a:t> - Temporal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</a:t>
            </a:r>
            <a:r>
              <a:rPr lang="en-US" sz="1000" dirty="0" err="1" smtClean="0">
                <a:solidFill>
                  <a:schemeClr val="tx1"/>
                </a:solidFill>
              </a:rPr>
              <a:t>Verdu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191000"/>
            <a:ext cx="16764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Learnable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B. Yu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953000"/>
            <a:ext cx="16764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Communication/Control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Goldsmith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715000"/>
            <a:ext cx="1676400" cy="533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Complexity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Sudan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Flowchart: Terminator 41"/>
          <p:cNvSpPr/>
          <p:nvPr/>
        </p:nvSpPr>
        <p:spPr>
          <a:xfrm>
            <a:off x="685800" y="1752600"/>
            <a:ext cx="17526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Thrust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Flowchart: Terminator 42"/>
          <p:cNvSpPr/>
          <p:nvPr/>
        </p:nvSpPr>
        <p:spPr>
          <a:xfrm>
            <a:off x="2819400" y="2667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Biological Networks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</a:t>
            </a:r>
            <a:r>
              <a:rPr lang="en-US" sz="1000" dirty="0" err="1" smtClean="0">
                <a:solidFill>
                  <a:schemeClr val="tx1"/>
                </a:solidFill>
              </a:rPr>
              <a:t>Subramaian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Flowchart: Terminator 44"/>
          <p:cNvSpPr/>
          <p:nvPr/>
        </p:nvSpPr>
        <p:spPr>
          <a:xfrm>
            <a:off x="2819400" y="3429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MANET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D. </a:t>
            </a:r>
            <a:r>
              <a:rPr lang="en-US" sz="1000" dirty="0" err="1" smtClean="0">
                <a:solidFill>
                  <a:schemeClr val="tx1"/>
                </a:solidFill>
              </a:rPr>
              <a:t>Tse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6" name="Flowchart: Terminator 45"/>
          <p:cNvSpPr/>
          <p:nvPr/>
        </p:nvSpPr>
        <p:spPr>
          <a:xfrm>
            <a:off x="2819400" y="4191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Massive Data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M. Atallah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7" name="Flowchart: Terminator 46"/>
          <p:cNvSpPr/>
          <p:nvPr/>
        </p:nvSpPr>
        <p:spPr>
          <a:xfrm>
            <a:off x="2819400" y="4953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Wireless Comm.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R. Kumar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Flowchart: Terminator 47"/>
          <p:cNvSpPr/>
          <p:nvPr/>
        </p:nvSpPr>
        <p:spPr>
          <a:xfrm>
            <a:off x="2819400" y="5715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Energy and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</a:t>
            </a:r>
            <a:r>
              <a:rPr lang="en-US" sz="1000" dirty="0" err="1" smtClean="0">
                <a:solidFill>
                  <a:schemeClr val="tx1"/>
                </a:solidFill>
              </a:rPr>
              <a:t>Datta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Flowchart: Terminator 48"/>
          <p:cNvSpPr/>
          <p:nvPr/>
        </p:nvSpPr>
        <p:spPr>
          <a:xfrm>
            <a:off x="4800600" y="2667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Privacy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C. Clifton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Flowchart: Terminator 49"/>
          <p:cNvSpPr/>
          <p:nvPr/>
        </p:nvSpPr>
        <p:spPr>
          <a:xfrm>
            <a:off x="4800600" y="3429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System Neuroscience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J. Gallant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Flowchart: Terminator 50"/>
          <p:cNvSpPr/>
          <p:nvPr/>
        </p:nvSpPr>
        <p:spPr>
          <a:xfrm>
            <a:off x="4800600" y="4191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Environment Modeling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I. Fung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Flowchart: Terminator 51"/>
          <p:cNvSpPr/>
          <p:nvPr/>
        </p:nvSpPr>
        <p:spPr>
          <a:xfrm>
            <a:off x="4800600" y="4953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Fault Tolerant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Jagannathan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Flowchart: Terminator 52"/>
          <p:cNvSpPr/>
          <p:nvPr/>
        </p:nvSpPr>
        <p:spPr>
          <a:xfrm>
            <a:off x="4800600" y="5715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Quantum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P. </a:t>
            </a:r>
            <a:r>
              <a:rPr lang="en-US" sz="1000" dirty="0" err="1" smtClean="0">
                <a:solidFill>
                  <a:schemeClr val="tx1"/>
                </a:solidFill>
              </a:rPr>
              <a:t>Shor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4" name="Flowchart: Terminator 53"/>
          <p:cNvSpPr/>
          <p:nvPr/>
        </p:nvSpPr>
        <p:spPr>
          <a:xfrm>
            <a:off x="6781800" y="2667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Social Network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J. Neville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Flowchart: Terminator 54"/>
          <p:cNvSpPr/>
          <p:nvPr/>
        </p:nvSpPr>
        <p:spPr>
          <a:xfrm>
            <a:off x="6781800" y="3429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Flow of Information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</a:t>
            </a:r>
            <a:r>
              <a:rPr lang="en-US" sz="1000" dirty="0" err="1" smtClean="0">
                <a:solidFill>
                  <a:schemeClr val="tx1"/>
                </a:solidFill>
              </a:rPr>
              <a:t>Bialek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Flowchart: Terminator 55"/>
          <p:cNvSpPr/>
          <p:nvPr/>
        </p:nvSpPr>
        <p:spPr>
          <a:xfrm>
            <a:off x="6781800" y="4191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Dynamic Metabolism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D. </a:t>
            </a:r>
            <a:r>
              <a:rPr lang="en-US" sz="1000" dirty="0" err="1" smtClean="0">
                <a:solidFill>
                  <a:schemeClr val="tx1"/>
                </a:solidFill>
              </a:rPr>
              <a:t>Ramkrishna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7" name="Flowchart: Terminator 56"/>
          <p:cNvSpPr/>
          <p:nvPr/>
        </p:nvSpPr>
        <p:spPr>
          <a:xfrm>
            <a:off x="6781800" y="4953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Coordination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T. Cover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Flowchart: Terminator 57"/>
          <p:cNvSpPr/>
          <p:nvPr/>
        </p:nvSpPr>
        <p:spPr>
          <a:xfrm>
            <a:off x="6781800" y="5715000"/>
            <a:ext cx="1752600" cy="609600"/>
          </a:xfrm>
          <a:prstGeom prst="flowChartTerminator">
            <a:avLst/>
          </a:prstGeom>
          <a:solidFill>
            <a:srgbClr val="A7F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Knowledge Discovery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Grama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3429000"/>
            <a:ext cx="6252033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Is this slide needed?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ffectively </a:t>
            </a:r>
            <a:r>
              <a:rPr lang="en-US" dirty="0" smtClean="0"/>
              <a:t>coordinate efforts across project sites and to leverage research efforts in a timely </a:t>
            </a:r>
            <a:r>
              <a:rPr lang="en-US" dirty="0" smtClean="0"/>
              <a:t>manner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ngage </a:t>
            </a:r>
            <a:r>
              <a:rPr lang="en-US" dirty="0" smtClean="0"/>
              <a:t>the broader scientific community to evolve our shared vision of information </a:t>
            </a:r>
            <a:r>
              <a:rPr lang="en-US" dirty="0" smtClean="0"/>
              <a:t>sciences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nvolve </a:t>
            </a:r>
            <a:r>
              <a:rPr lang="en-US" dirty="0" smtClean="0"/>
              <a:t>the applications community to build up novel methods, formalisms, and products of the </a:t>
            </a:r>
            <a:r>
              <a:rPr lang="en-US" dirty="0" smtClean="0"/>
              <a:t>research and </a:t>
            </a:r>
            <a:r>
              <a:rPr lang="en-US" dirty="0" smtClean="0"/>
              <a:t>development </a:t>
            </a:r>
            <a:r>
              <a:rPr lang="en-US" dirty="0" smtClean="0"/>
              <a:t>plan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an industrial outreach plan focused on timely dissemination of results to industry and </a:t>
            </a:r>
            <a:r>
              <a:rPr lang="en-US" dirty="0" smtClean="0"/>
              <a:t>enabling them </a:t>
            </a:r>
            <a:r>
              <a:rPr lang="en-US" dirty="0" smtClean="0"/>
              <a:t>to influence research </a:t>
            </a:r>
            <a:r>
              <a:rPr lang="en-US" dirty="0" smtClean="0"/>
              <a:t>and development efforts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 coherent educational and diversity plan across various project sites focused on research </a:t>
            </a:r>
            <a:r>
              <a:rPr lang="en-US" dirty="0" smtClean="0"/>
              <a:t>involvement at </a:t>
            </a:r>
            <a:r>
              <a:rPr lang="en-US" dirty="0" smtClean="0"/>
              <a:t>all </a:t>
            </a:r>
            <a:r>
              <a:rPr lang="en-US" dirty="0" smtClean="0"/>
              <a:t>levels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 novel curriculum across project sites, integrating theory and applications of </a:t>
            </a:r>
            <a:r>
              <a:rPr lang="en-US" dirty="0" smtClean="0"/>
              <a:t>information science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</a:t>
            </a:r>
            <a:r>
              <a:rPr lang="en-US" dirty="0" smtClean="0"/>
              <a:t>everage </a:t>
            </a:r>
            <a:r>
              <a:rPr lang="en-US" dirty="0" smtClean="0"/>
              <a:t>tremendous interdisciplinary opportunities in engaging underrepresented groups in all </a:t>
            </a:r>
            <a:r>
              <a:rPr lang="en-US" dirty="0" smtClean="0"/>
              <a:t>aspects of </a:t>
            </a:r>
            <a:r>
              <a:rPr lang="en-US" dirty="0" smtClean="0"/>
              <a:t>research and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5400000">
            <a:off x="4229894" y="2170906"/>
            <a:ext cx="685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981200" y="2361406"/>
            <a:ext cx="36576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Structure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4038600"/>
            <a:ext cx="84582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Purdue Vice Provost for Research:</a:t>
            </a:r>
          </a:p>
          <a:p>
            <a:pPr lvl="3"/>
            <a:endParaRPr lang="en-US" sz="600" dirty="0" smtClean="0"/>
          </a:p>
          <a:p>
            <a:r>
              <a:rPr lang="en-US" sz="1800" dirty="0" smtClean="0"/>
              <a:t>Executive Director: Establishes high-level goals and strategic directions; manages all center activities; coordinates and executes management decisions and advice from executive and advisory committees; point </a:t>
            </a:r>
            <a:r>
              <a:rPr lang="en-US" sz="1800" dirty="0" smtClean="0"/>
              <a:t>of contact with </a:t>
            </a:r>
            <a:r>
              <a:rPr lang="en-US" sz="1800" dirty="0" smtClean="0"/>
              <a:t>NSF</a:t>
            </a:r>
          </a:p>
          <a:p>
            <a:pPr lvl="3"/>
            <a:endParaRPr lang="en-US" sz="600" dirty="0" smtClean="0"/>
          </a:p>
          <a:p>
            <a:r>
              <a:rPr lang="en-US" sz="1800" dirty="0" smtClean="0"/>
              <a:t>Managing Director: Coordinates day-to-day center activities (100% effort)</a:t>
            </a:r>
          </a:p>
          <a:p>
            <a:pPr lvl="3"/>
            <a:endParaRPr lang="en-US" sz="600" dirty="0" smtClean="0"/>
          </a:p>
          <a:p>
            <a:r>
              <a:rPr lang="en-US" sz="1800" dirty="0" smtClean="0"/>
              <a:t>Executive Committee: Guides progress and vision; evaluates projects; coordinates efforts of different groups; strategizes to maximize Center’s impact. </a:t>
            </a:r>
          </a:p>
          <a:p>
            <a:pPr lvl="3"/>
            <a:endParaRPr lang="en-US" sz="600" dirty="0" smtClean="0"/>
          </a:p>
          <a:p>
            <a:r>
              <a:rPr lang="en-US" sz="1800" dirty="0" smtClean="0"/>
              <a:t>External Advisory Committee: Annually reviews projects; provides high-level guidance </a:t>
            </a:r>
            <a:r>
              <a:rPr lang="en-US" sz="1800" dirty="0" smtClean="0"/>
              <a:t>on strategic </a:t>
            </a:r>
            <a:r>
              <a:rPr lang="en-US" sz="1800" dirty="0" smtClean="0"/>
              <a:t>issues; provides a channel for </a:t>
            </a:r>
            <a:r>
              <a:rPr lang="en-US" sz="1800" dirty="0" smtClean="0"/>
              <a:t>open dialogue with the wider </a:t>
            </a:r>
            <a:r>
              <a:rPr lang="en-US" sz="1800" dirty="0" smtClean="0"/>
              <a:t>community</a:t>
            </a:r>
            <a:endParaRPr lang="en-US" sz="600" dirty="0" smtClean="0"/>
          </a:p>
          <a:p>
            <a:r>
              <a:rPr lang="en-US" sz="1800" dirty="0" smtClean="0"/>
              <a:t>Internal Advisor Committee: Responsible for internal management of the Center. Addresses issues </a:t>
            </a:r>
            <a:r>
              <a:rPr lang="en-US" sz="1800" dirty="0" smtClean="0"/>
              <a:t>of communication and integration as </a:t>
            </a:r>
            <a:r>
              <a:rPr lang="en-US" sz="1800" dirty="0" smtClean="0"/>
              <a:t>they arise. </a:t>
            </a:r>
            <a:endParaRPr lang="en-US" sz="1800" dirty="0" smtClean="0"/>
          </a:p>
          <a:p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600200" y="3352006"/>
            <a:ext cx="762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1066800" y="3199606"/>
            <a:ext cx="16764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Thrust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endCxn id="19" idx="2"/>
          </p:cNvCxnSpPr>
          <p:nvPr/>
        </p:nvCxnSpPr>
        <p:spPr>
          <a:xfrm rot="5400000">
            <a:off x="3238500" y="3390106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Terminator 18"/>
          <p:cNvSpPr/>
          <p:nvPr/>
        </p:nvSpPr>
        <p:spPr>
          <a:xfrm>
            <a:off x="2819400" y="3199606"/>
            <a:ext cx="1676400" cy="609600"/>
          </a:xfrm>
          <a:prstGeom prst="flowChartTermina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Education &amp;  Outreach: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</a:t>
            </a:r>
            <a:r>
              <a:rPr lang="en-US" sz="1000" dirty="0" smtClean="0">
                <a:solidFill>
                  <a:schemeClr val="tx1"/>
                </a:solidFill>
              </a:rPr>
              <a:t>Ward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endCxn id="26" idx="2"/>
          </p:cNvCxnSpPr>
          <p:nvPr/>
        </p:nvCxnSpPr>
        <p:spPr>
          <a:xfrm rot="5400000">
            <a:off x="4991100" y="3390106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Terminator 25"/>
          <p:cNvSpPr/>
          <p:nvPr/>
        </p:nvSpPr>
        <p:spPr>
          <a:xfrm>
            <a:off x="4572000" y="3199606"/>
            <a:ext cx="1676400" cy="609600"/>
          </a:xfrm>
          <a:prstGeom prst="flowChartTermina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Diversity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Director: TBA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Coordinator: </a:t>
            </a:r>
            <a:r>
              <a:rPr lang="en-US" sz="1000" dirty="0" smtClean="0">
                <a:solidFill>
                  <a:schemeClr val="tx1"/>
                </a:solidFill>
              </a:rPr>
              <a:t>Coleman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6819900" y="3313906"/>
            <a:ext cx="685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Terminator 31"/>
          <p:cNvSpPr/>
          <p:nvPr/>
        </p:nvSpPr>
        <p:spPr>
          <a:xfrm>
            <a:off x="6324600" y="3199606"/>
            <a:ext cx="1676400" cy="609600"/>
          </a:xfrm>
          <a:prstGeom prst="flowChartTerminator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Knowledge Transfer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S. Jagannathan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Flowchart: Terminator 40"/>
          <p:cNvSpPr/>
          <p:nvPr/>
        </p:nvSpPr>
        <p:spPr>
          <a:xfrm>
            <a:off x="381000" y="2056606"/>
            <a:ext cx="2438400" cy="609600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Executive Committee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A. Goldsmith, M. Sudan, W. Szpankowski, S. </a:t>
            </a:r>
            <a:r>
              <a:rPr lang="en-US" sz="1000" dirty="0" err="1" smtClean="0">
                <a:solidFill>
                  <a:schemeClr val="tx1"/>
                </a:solidFill>
              </a:rPr>
              <a:t>Verdu</a:t>
            </a:r>
            <a:r>
              <a:rPr lang="en-US" sz="1000" dirty="0" smtClean="0">
                <a:solidFill>
                  <a:schemeClr val="tx1"/>
                </a:solidFill>
              </a:rPr>
              <a:t>, B. Yu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Flowchart: Terminator 41"/>
          <p:cNvSpPr/>
          <p:nvPr/>
        </p:nvSpPr>
        <p:spPr>
          <a:xfrm>
            <a:off x="3352800" y="2056606"/>
            <a:ext cx="2438400" cy="609600"/>
          </a:xfrm>
          <a:prstGeom prst="flowChartTermina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Director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W. </a:t>
            </a:r>
            <a:r>
              <a:rPr lang="en-US" sz="1000" dirty="0" smtClean="0">
                <a:solidFill>
                  <a:schemeClr val="tx1"/>
                </a:solidFill>
              </a:rPr>
              <a:t>Szpankowski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Managing Director: </a:t>
            </a:r>
            <a:r>
              <a:rPr lang="en-US" sz="1000" dirty="0" err="1" smtClean="0">
                <a:solidFill>
                  <a:schemeClr val="tx1"/>
                </a:solidFill>
              </a:rPr>
              <a:t>Kotterman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Flowchart: Terminator 42"/>
          <p:cNvSpPr/>
          <p:nvPr/>
        </p:nvSpPr>
        <p:spPr>
          <a:xfrm>
            <a:off x="6172200" y="1981200"/>
            <a:ext cx="2438400" cy="3055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External </a:t>
            </a:r>
            <a:r>
              <a:rPr lang="en-US" sz="1000" b="1" dirty="0" smtClean="0">
                <a:solidFill>
                  <a:schemeClr val="tx1"/>
                </a:solidFill>
              </a:rPr>
              <a:t>Advisor </a:t>
            </a:r>
            <a:r>
              <a:rPr lang="en-US" sz="1000" b="1" dirty="0" smtClean="0">
                <a:solidFill>
                  <a:schemeClr val="tx1"/>
                </a:solidFill>
              </a:rPr>
              <a:t>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1981200" y="2971006"/>
            <a:ext cx="51816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19600" y="28186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Terminator 44"/>
          <p:cNvSpPr/>
          <p:nvPr/>
        </p:nvSpPr>
        <p:spPr>
          <a:xfrm>
            <a:off x="6172200" y="2437606"/>
            <a:ext cx="2438400" cy="3055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Internal Advisory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5638800" y="2133601"/>
            <a:ext cx="533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5638800" y="2590403"/>
            <a:ext cx="533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Terminator 53"/>
          <p:cNvSpPr/>
          <p:nvPr/>
        </p:nvSpPr>
        <p:spPr>
          <a:xfrm>
            <a:off x="3352800" y="1524000"/>
            <a:ext cx="2438400" cy="305594"/>
          </a:xfrm>
          <a:prstGeom prst="flowChartTerminator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Purdue VPR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 (EC)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Mission</a:t>
            </a:r>
          </a:p>
          <a:p>
            <a:pPr lvl="1"/>
            <a:r>
              <a:rPr lang="en-US" sz="1600" dirty="0" smtClean="0"/>
              <a:t>Guide Center’s progress </a:t>
            </a:r>
            <a:r>
              <a:rPr lang="en-US" sz="1600" dirty="0" smtClean="0"/>
              <a:t>and </a:t>
            </a:r>
            <a:r>
              <a:rPr lang="en-US" sz="1600" dirty="0" smtClean="0"/>
              <a:t>vision</a:t>
            </a:r>
          </a:p>
          <a:p>
            <a:pPr lvl="1"/>
            <a:r>
              <a:rPr lang="en-US" sz="1600" dirty="0" smtClean="0"/>
              <a:t>Manage and evaluate ongoing and new projects</a:t>
            </a:r>
          </a:p>
          <a:p>
            <a:pPr lvl="1"/>
            <a:r>
              <a:rPr lang="en-US" sz="1600" dirty="0" smtClean="0"/>
              <a:t>Facilitate and oversee collaboration between PIs and groups</a:t>
            </a:r>
          </a:p>
          <a:p>
            <a:pPr lvl="1"/>
            <a:r>
              <a:rPr lang="en-US" sz="1600" dirty="0" smtClean="0"/>
              <a:t>Strategizes </a:t>
            </a:r>
            <a:r>
              <a:rPr lang="en-US" sz="1600" dirty="0" smtClean="0"/>
              <a:t>to </a:t>
            </a:r>
            <a:r>
              <a:rPr lang="en-US" sz="1600" dirty="0" smtClean="0"/>
              <a:t>maximize Center’s impact</a:t>
            </a:r>
            <a:r>
              <a:rPr lang="en-US" sz="1600" dirty="0" smtClean="0"/>
              <a:t> </a:t>
            </a:r>
            <a:r>
              <a:rPr lang="en-US" sz="1600" dirty="0" smtClean="0"/>
              <a:t>in the user community</a:t>
            </a:r>
          </a:p>
          <a:p>
            <a:pPr lvl="3"/>
            <a:endParaRPr lang="en-US" sz="800" dirty="0" smtClean="0"/>
          </a:p>
          <a:p>
            <a:r>
              <a:rPr lang="en-US" sz="1800" b="1" dirty="0" smtClean="0"/>
              <a:t>Composition: </a:t>
            </a:r>
          </a:p>
          <a:p>
            <a:pPr lvl="1"/>
            <a:r>
              <a:rPr lang="en-US" sz="1600" dirty="0" smtClean="0"/>
              <a:t>Center leadership : Center </a:t>
            </a:r>
            <a:r>
              <a:rPr lang="en-US" sz="1600" dirty="0" smtClean="0"/>
              <a:t>Director and 4 </a:t>
            </a:r>
            <a:r>
              <a:rPr lang="en-US" sz="1600" dirty="0" smtClean="0"/>
              <a:t>co-PIs</a:t>
            </a:r>
          </a:p>
          <a:p>
            <a:pPr lvl="1"/>
            <a:r>
              <a:rPr lang="en-US" sz="1600" dirty="0" smtClean="0"/>
              <a:t>Chair of the EC will not be </a:t>
            </a:r>
            <a:r>
              <a:rPr lang="en-US" sz="1600" dirty="0" smtClean="0"/>
              <a:t>the Director of the Center. </a:t>
            </a:r>
            <a:endParaRPr lang="en-US" sz="1600" dirty="0" smtClean="0"/>
          </a:p>
          <a:p>
            <a:r>
              <a:rPr lang="en-US" sz="1800" b="1" dirty="0" smtClean="0"/>
              <a:t>Coordination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1600" dirty="0" smtClean="0"/>
              <a:t>M</a:t>
            </a:r>
            <a:r>
              <a:rPr lang="en-US" sz="1600" dirty="0" smtClean="0"/>
              <a:t>onthly meetings </a:t>
            </a:r>
            <a:r>
              <a:rPr lang="en-US" sz="1600" dirty="0" smtClean="0"/>
              <a:t>conducted through telephone and/or video conference </a:t>
            </a:r>
            <a:endParaRPr lang="en-US" sz="1600" dirty="0" smtClean="0"/>
          </a:p>
          <a:p>
            <a:pPr lvl="1"/>
            <a:r>
              <a:rPr lang="en-US" sz="1600" dirty="0" smtClean="0"/>
              <a:t>Senior </a:t>
            </a:r>
            <a:r>
              <a:rPr lang="en-US" sz="1600" dirty="0" smtClean="0"/>
              <a:t>personnel from projects </a:t>
            </a:r>
            <a:r>
              <a:rPr lang="en-US" sz="1600" dirty="0" smtClean="0"/>
              <a:t> and  managing director will </a:t>
            </a:r>
            <a:r>
              <a:rPr lang="en-US" sz="1600" dirty="0" smtClean="0"/>
              <a:t>attend </a:t>
            </a:r>
            <a:r>
              <a:rPr lang="en-US" sz="1600" dirty="0" smtClean="0"/>
              <a:t>by </a:t>
            </a:r>
            <a:r>
              <a:rPr lang="en-US" sz="1600" dirty="0" smtClean="0"/>
              <a:t>invitation as needed. </a:t>
            </a:r>
            <a:endParaRPr lang="en-US" sz="1600" dirty="0" smtClean="0"/>
          </a:p>
          <a:p>
            <a:pPr lvl="1"/>
            <a:r>
              <a:rPr lang="en-US" sz="1600" dirty="0" smtClean="0"/>
              <a:t>Meetings will manage new and ongoing projects; deal </a:t>
            </a:r>
            <a:r>
              <a:rPr lang="en-US" sz="1600" dirty="0" smtClean="0"/>
              <a:t>with issues that have </a:t>
            </a:r>
            <a:r>
              <a:rPr lang="en-US" sz="1600" dirty="0" smtClean="0"/>
              <a:t>arisen, and </a:t>
            </a:r>
            <a:r>
              <a:rPr lang="en-US" sz="1600" dirty="0" smtClean="0"/>
              <a:t>discuss possible future directions (fiscal and </a:t>
            </a:r>
            <a:r>
              <a:rPr lang="en-US" sz="1600" dirty="0" smtClean="0"/>
              <a:t>intellectual)</a:t>
            </a:r>
          </a:p>
          <a:p>
            <a:pPr lvl="1"/>
            <a:r>
              <a:rPr lang="en-US" sz="1600" dirty="0" smtClean="0"/>
              <a:t>Action </a:t>
            </a:r>
            <a:r>
              <a:rPr lang="en-US" sz="1600" dirty="0" smtClean="0"/>
              <a:t>items from </a:t>
            </a:r>
            <a:r>
              <a:rPr lang="en-US" sz="1600" dirty="0" smtClean="0"/>
              <a:t>meeting will </a:t>
            </a:r>
            <a:r>
              <a:rPr lang="en-US" sz="1600" dirty="0" smtClean="0"/>
              <a:t>be distributed </a:t>
            </a:r>
            <a:r>
              <a:rPr lang="en-US" sz="1600" dirty="0" smtClean="0"/>
              <a:t>within 24 hours. The </a:t>
            </a:r>
            <a:r>
              <a:rPr lang="en-US" sz="1600" dirty="0" smtClean="0"/>
              <a:t>Associate Director will </a:t>
            </a:r>
            <a:r>
              <a:rPr lang="en-US" sz="1600" dirty="0" smtClean="0"/>
              <a:t>ensure </a:t>
            </a:r>
            <a:r>
              <a:rPr lang="en-US" sz="1600" dirty="0" smtClean="0"/>
              <a:t>action items are addressed in a timely </a:t>
            </a:r>
            <a:r>
              <a:rPr lang="en-US" sz="1600" dirty="0" smtClean="0"/>
              <a:t>way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Advisory Committee (EAC)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Mission</a:t>
            </a:r>
          </a:p>
          <a:p>
            <a:pPr lvl="1"/>
            <a:r>
              <a:rPr lang="en-US" sz="1600" dirty="0" smtClean="0"/>
              <a:t>Helps the </a:t>
            </a:r>
            <a:r>
              <a:rPr lang="en-US" sz="1600" dirty="0" smtClean="0"/>
              <a:t>Center chart a course to meet the long term needs of the community. </a:t>
            </a:r>
            <a:endParaRPr lang="en-US" sz="1600" dirty="0" smtClean="0"/>
          </a:p>
          <a:p>
            <a:pPr lvl="1"/>
            <a:r>
              <a:rPr lang="en-US" sz="1600" dirty="0" smtClean="0"/>
              <a:t>P</a:t>
            </a:r>
            <a:r>
              <a:rPr lang="en-US" sz="1600" dirty="0" smtClean="0"/>
              <a:t>rovide </a:t>
            </a:r>
            <a:r>
              <a:rPr lang="en-US" sz="1600" dirty="0" smtClean="0"/>
              <a:t>high-level advice and guidance on strategic issues at the </a:t>
            </a:r>
            <a:r>
              <a:rPr lang="en-US" sz="1600" dirty="0" smtClean="0"/>
              <a:t>Center</a:t>
            </a:r>
          </a:p>
          <a:p>
            <a:pPr lvl="1"/>
            <a:r>
              <a:rPr lang="en-US" sz="1600" dirty="0" smtClean="0"/>
              <a:t>P</a:t>
            </a:r>
            <a:r>
              <a:rPr lang="en-US" sz="1600" dirty="0" smtClean="0"/>
              <a:t>rovide </a:t>
            </a:r>
            <a:r>
              <a:rPr lang="en-US" sz="1600" dirty="0" smtClean="0"/>
              <a:t>a venue for </a:t>
            </a:r>
            <a:r>
              <a:rPr lang="en-US" sz="1600" dirty="0" smtClean="0"/>
              <a:t>an open </a:t>
            </a:r>
            <a:r>
              <a:rPr lang="en-US" sz="1600" dirty="0" smtClean="0"/>
              <a:t>dialogue with the wider community </a:t>
            </a:r>
            <a:r>
              <a:rPr lang="en-US" sz="1600" dirty="0" smtClean="0"/>
              <a:t>and </a:t>
            </a:r>
            <a:r>
              <a:rPr lang="en-US" sz="1600" dirty="0" smtClean="0"/>
              <a:t>prevent the center from adopting too narrow a focus. </a:t>
            </a:r>
            <a:endParaRPr lang="en-US" sz="1600" dirty="0" smtClean="0"/>
          </a:p>
          <a:p>
            <a:pPr lvl="3"/>
            <a:endParaRPr lang="en-US" sz="800" dirty="0" smtClean="0"/>
          </a:p>
          <a:p>
            <a:r>
              <a:rPr lang="en-US" sz="1800" b="1" dirty="0" smtClean="0"/>
              <a:t>Composition: reflects </a:t>
            </a:r>
            <a:r>
              <a:rPr lang="en-US" sz="1800" b="1" dirty="0" smtClean="0"/>
              <a:t>diversity </a:t>
            </a:r>
            <a:r>
              <a:rPr lang="en-US" sz="1800" b="1" dirty="0" smtClean="0"/>
              <a:t>of scientific domains within the </a:t>
            </a:r>
            <a:r>
              <a:rPr lang="en-US" sz="1800" b="1" dirty="0" smtClean="0"/>
              <a:t>Center.  </a:t>
            </a:r>
            <a:endParaRPr lang="en-US" sz="1800" b="1" dirty="0" smtClean="0"/>
          </a:p>
          <a:p>
            <a:pPr lvl="1"/>
            <a:r>
              <a:rPr lang="en-US" sz="1600" dirty="0" smtClean="0"/>
              <a:t>A renowned </a:t>
            </a:r>
            <a:r>
              <a:rPr lang="en-US" sz="1600" dirty="0" smtClean="0"/>
              <a:t>Computer Scientist who is expert in </a:t>
            </a:r>
            <a:endParaRPr lang="en-US" sz="1600" dirty="0" smtClean="0"/>
          </a:p>
          <a:p>
            <a:pPr lvl="1"/>
            <a:r>
              <a:rPr lang="en-US" sz="1600" dirty="0" smtClean="0"/>
              <a:t>A renowned Information Theorist who is expert in</a:t>
            </a:r>
            <a:endParaRPr lang="en-US" sz="1600" dirty="0" smtClean="0"/>
          </a:p>
          <a:p>
            <a:pPr lvl="1"/>
            <a:r>
              <a:rPr lang="en-US" sz="1600" dirty="0" smtClean="0"/>
              <a:t>Domain scientists in XXX, YYY, ZZZ. </a:t>
            </a:r>
            <a:endParaRPr lang="en-US" sz="1600" dirty="0" smtClean="0"/>
          </a:p>
          <a:p>
            <a:r>
              <a:rPr lang="en-US" sz="1600" dirty="0" smtClean="0"/>
              <a:t> </a:t>
            </a:r>
            <a:r>
              <a:rPr lang="en-US" sz="1800" b="1" dirty="0" smtClean="0"/>
              <a:t>Coordination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1600" dirty="0" smtClean="0"/>
              <a:t>EAC will receive quarterly </a:t>
            </a:r>
            <a:r>
              <a:rPr lang="en-US" sz="1600" dirty="0" smtClean="0"/>
              <a:t>progress reports from the Associate Director </a:t>
            </a:r>
          </a:p>
          <a:p>
            <a:pPr lvl="1"/>
            <a:r>
              <a:rPr lang="en-US" sz="1600" dirty="0" smtClean="0"/>
              <a:t>Will </a:t>
            </a:r>
            <a:r>
              <a:rPr lang="en-US" sz="1600" dirty="0" smtClean="0"/>
              <a:t>meet with the Center Director and the NSF Project Officer </a:t>
            </a:r>
            <a:r>
              <a:rPr lang="en-US" sz="1600" dirty="0" smtClean="0"/>
              <a:t>3 times </a:t>
            </a:r>
            <a:r>
              <a:rPr lang="en-US" sz="1600" dirty="0" smtClean="0"/>
              <a:t>each </a:t>
            </a:r>
            <a:r>
              <a:rPr lang="en-US" sz="1600" dirty="0" smtClean="0"/>
              <a:t>year</a:t>
            </a:r>
          </a:p>
          <a:p>
            <a:pPr lvl="1"/>
            <a:r>
              <a:rPr lang="en-US" sz="1600" dirty="0" smtClean="0"/>
              <a:t>In-person meeting at the annual </a:t>
            </a:r>
            <a:r>
              <a:rPr lang="en-US" sz="1600" dirty="0" smtClean="0"/>
              <a:t>“all hands” meeting of the </a:t>
            </a:r>
            <a:r>
              <a:rPr lang="en-US" sz="1600" dirty="0" smtClean="0"/>
              <a:t>Center. This meeting will provide a forum </a:t>
            </a:r>
            <a:r>
              <a:rPr lang="en-US" sz="1600" dirty="0" smtClean="0"/>
              <a:t>for a high quality, detailed appraisal of the Center’s progress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3429000"/>
            <a:ext cx="25699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 we want to give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ome potential names?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EAC will generate </a:t>
            </a:r>
            <a:r>
              <a:rPr lang="en-US" sz="2000" b="1" dirty="0" smtClean="0"/>
              <a:t>an annual report on the center’s progress for the Center Director and the NSF </a:t>
            </a:r>
            <a:endParaRPr lang="en-US" sz="2000" b="1" dirty="0" smtClean="0"/>
          </a:p>
          <a:p>
            <a:pPr lvl="1"/>
            <a:r>
              <a:rPr lang="en-US" sz="1800" dirty="0" smtClean="0"/>
              <a:t>W</a:t>
            </a:r>
            <a:r>
              <a:rPr lang="en-US" sz="1800" dirty="0" smtClean="0"/>
              <a:t>ill summarize </a:t>
            </a:r>
            <a:r>
              <a:rPr lang="en-US" sz="1800" dirty="0" smtClean="0"/>
              <a:t>EAC members’ assessment of the Center’s </a:t>
            </a:r>
            <a:r>
              <a:rPr lang="en-US" sz="1800" dirty="0" smtClean="0"/>
              <a:t>initiatives</a:t>
            </a:r>
            <a:endParaRPr lang="en-US" sz="1800" dirty="0" smtClean="0"/>
          </a:p>
          <a:p>
            <a:pPr lvl="1"/>
            <a:r>
              <a:rPr lang="en-US" sz="1800" dirty="0" smtClean="0"/>
              <a:t> Will make </a:t>
            </a:r>
            <a:r>
              <a:rPr lang="en-US" sz="1800" dirty="0" smtClean="0"/>
              <a:t>recommendations for improvement. </a:t>
            </a:r>
            <a:endParaRPr lang="en-US" sz="1800" dirty="0" smtClean="0"/>
          </a:p>
          <a:p>
            <a:pPr lvl="2"/>
            <a:endParaRPr lang="en-US" sz="1400" dirty="0" smtClean="0"/>
          </a:p>
          <a:p>
            <a:r>
              <a:rPr lang="en-US" sz="2000" b="1" dirty="0" smtClean="0"/>
              <a:t>The report will include assessments of  progress towards goals and advice on how best to </a:t>
            </a:r>
            <a:r>
              <a:rPr lang="en-US" sz="2000" b="1" dirty="0" smtClean="0"/>
              <a:t>proceed, including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adequacy of the interaction; </a:t>
            </a:r>
            <a:endParaRPr lang="en-US" sz="1800" dirty="0" smtClean="0"/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/>
              <a:t>Infrastructure creation and its potential impact;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reliability, robustness, and usability of tools and </a:t>
            </a:r>
            <a:r>
              <a:rPr lang="en-US" sz="1800" dirty="0" smtClean="0"/>
              <a:t>methods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quality of the educational component;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effectiveness of dissemination activities;  </a:t>
            </a:r>
            <a:endParaRPr lang="en-US" sz="1800" dirty="0" smtClean="0"/>
          </a:p>
          <a:p>
            <a:pPr lvl="1"/>
            <a:r>
              <a:rPr lang="en-US" sz="1800" dirty="0" smtClean="0"/>
              <a:t>D</a:t>
            </a:r>
            <a:r>
              <a:rPr lang="en-US" sz="1800" dirty="0" smtClean="0"/>
              <a:t>irections </a:t>
            </a:r>
            <a:r>
              <a:rPr lang="en-US" sz="1800" dirty="0" smtClean="0"/>
              <a:t>for Computer </a:t>
            </a:r>
            <a:r>
              <a:rPr lang="en-US" sz="1800" dirty="0" smtClean="0"/>
              <a:t>Science </a:t>
            </a:r>
            <a:r>
              <a:rPr lang="en-US" sz="1800" dirty="0" smtClean="0"/>
              <a:t>research related to Information Theory; </a:t>
            </a:r>
            <a:endParaRPr lang="en-US" sz="1800" dirty="0" smtClean="0"/>
          </a:p>
          <a:p>
            <a:pPr lvl="1"/>
            <a:r>
              <a:rPr lang="en-US" sz="1800" dirty="0" smtClean="0"/>
              <a:t>Recommendations </a:t>
            </a:r>
            <a:r>
              <a:rPr lang="en-US" sz="1800" dirty="0" smtClean="0"/>
              <a:t>for strategic recruitments.</a:t>
            </a:r>
          </a:p>
          <a:p>
            <a:pPr lvl="1"/>
            <a:r>
              <a:rPr lang="en-US" sz="1800" dirty="0" smtClean="0"/>
              <a:t>S</a:t>
            </a:r>
            <a:r>
              <a:rPr lang="en-US" sz="1800" dirty="0" smtClean="0"/>
              <a:t>pecific </a:t>
            </a:r>
            <a:r>
              <a:rPr lang="en-US" sz="1800" dirty="0" smtClean="0"/>
              <a:t>input on the selection of new applications and termination of existing ones</a:t>
            </a:r>
          </a:p>
          <a:p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Advisory Committee (IAC)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Monitors internal </a:t>
            </a:r>
            <a:r>
              <a:rPr lang="en-US" sz="2000" dirty="0" smtClean="0"/>
              <a:t>progress and communication across the </a:t>
            </a:r>
            <a:r>
              <a:rPr lang="en-US" sz="2000" dirty="0" smtClean="0"/>
              <a:t>Center</a:t>
            </a:r>
          </a:p>
          <a:p>
            <a:r>
              <a:rPr lang="en-US" sz="2000" dirty="0" smtClean="0"/>
              <a:t>Committee mission:</a:t>
            </a:r>
          </a:p>
          <a:p>
            <a:pPr lvl="1"/>
            <a:r>
              <a:rPr lang="en-US" sz="1600" dirty="0" smtClean="0"/>
              <a:t>R</a:t>
            </a:r>
            <a:r>
              <a:rPr lang="en-US" sz="1600" dirty="0" smtClean="0"/>
              <a:t>esolve </a:t>
            </a:r>
            <a:r>
              <a:rPr lang="en-US" sz="1600" dirty="0" smtClean="0"/>
              <a:t>day-to-day issues of the center without engaging </a:t>
            </a:r>
            <a:r>
              <a:rPr lang="en-US" sz="1600" dirty="0" smtClean="0"/>
              <a:t>executive committee</a:t>
            </a:r>
          </a:p>
          <a:p>
            <a:pPr lvl="1"/>
            <a:r>
              <a:rPr lang="en-US" sz="1600" dirty="0" smtClean="0"/>
              <a:t>R</a:t>
            </a:r>
            <a:r>
              <a:rPr lang="en-US" sz="1600" dirty="0" smtClean="0"/>
              <a:t>aise </a:t>
            </a:r>
            <a:r>
              <a:rPr lang="en-US" sz="1600" dirty="0" smtClean="0"/>
              <a:t>issues that are of concern </a:t>
            </a:r>
            <a:r>
              <a:rPr lang="en-US" sz="1600" dirty="0" smtClean="0"/>
              <a:t>among projects</a:t>
            </a:r>
            <a:r>
              <a:rPr lang="en-US" sz="1600" dirty="0" smtClean="0"/>
              <a:t>, and to the user </a:t>
            </a:r>
            <a:r>
              <a:rPr lang="en-US" sz="1600" dirty="0" smtClean="0"/>
              <a:t>community</a:t>
            </a:r>
          </a:p>
          <a:p>
            <a:pPr lvl="1"/>
            <a:r>
              <a:rPr lang="en-US" sz="1600" dirty="0" smtClean="0"/>
              <a:t>Provides </a:t>
            </a:r>
            <a:r>
              <a:rPr lang="en-US" sz="1600" dirty="0" smtClean="0"/>
              <a:t>a forum for coordinating the many ongoing efforts, thus minimizing redundancy, and sharing success </a:t>
            </a:r>
            <a:r>
              <a:rPr lang="en-US" sz="1600" dirty="0" smtClean="0"/>
              <a:t>strategies</a:t>
            </a:r>
          </a:p>
          <a:p>
            <a:pPr lvl="1"/>
            <a:r>
              <a:rPr lang="en-US" sz="1600" dirty="0" smtClean="0"/>
              <a:t>Informs Technical Director, Executive, and Advisory Committees of larger </a:t>
            </a:r>
            <a:r>
              <a:rPr lang="en-US" sz="1600" dirty="0" smtClean="0"/>
              <a:t>issues that may prove problematic to the success of the project.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1828800" y="4038600"/>
            <a:ext cx="5765800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48" name="Group 47"/>
          <p:cNvGrpSpPr/>
          <p:nvPr/>
        </p:nvGrpSpPr>
        <p:grpSpPr>
          <a:xfrm>
            <a:off x="1676400" y="4038599"/>
            <a:ext cx="5765800" cy="2615184"/>
            <a:chOff x="344369" y="4007355"/>
            <a:chExt cx="5765800" cy="2850645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344369" y="5159710"/>
              <a:ext cx="725967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Research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054807" y="4120695"/>
              <a:ext cx="753223" cy="451305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Managing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Director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151358" y="4110212"/>
              <a:ext cx="725442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Project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2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Assistant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828800" y="4007355"/>
              <a:ext cx="941922" cy="58625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2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Technical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2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Coordination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2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Committee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292474" y="5159710"/>
              <a:ext cx="712863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Outreach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342585" y="5159710"/>
              <a:ext cx="1018974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Dissemination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394581" y="5169145"/>
              <a:ext cx="767376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Education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143299" y="5159710"/>
              <a:ext cx="1151063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Implementation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36904" y="5159710"/>
              <a:ext cx="914141" cy="450781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Applications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3836859" y="4361811"/>
              <a:ext cx="302442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828800" y="5914505"/>
              <a:ext cx="655729" cy="338086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Projects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829953" y="5918699"/>
              <a:ext cx="655729" cy="338086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Projects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556444" y="5910836"/>
              <a:ext cx="438725" cy="338086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User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354221" y="5914505"/>
              <a:ext cx="697662" cy="338086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Students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454964" y="5906643"/>
              <a:ext cx="655205" cy="338086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Training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706042" y="4868799"/>
              <a:ext cx="49140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>
              <a:off x="2269098" y="4593613"/>
              <a:ext cx="524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710235" y="4868799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2644399" y="5619925"/>
              <a:ext cx="7862" cy="133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1653730" y="4876661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H="1">
              <a:off x="2652261" y="4876661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H="1">
              <a:off x="3682243" y="4876661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4625738" y="4876661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5620076" y="4876661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4586425" y="5623595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3737280" y="5627788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5663582" y="5623595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2152734" y="5749394"/>
              <a:ext cx="959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2152734" y="5749394"/>
              <a:ext cx="0" cy="1614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3111953" y="5753587"/>
              <a:ext cx="0" cy="1609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3740949" y="6260453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594288" y="6264647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5671444" y="6256784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2144871" y="6264647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H="1">
              <a:off x="3108284" y="6260453"/>
              <a:ext cx="0" cy="27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1954600" y="6543502"/>
              <a:ext cx="4151376" cy="314498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User Community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2769591" y="4338812"/>
              <a:ext cx="302442" cy="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10800000" flipV="1">
            <a:off x="5562600" y="2819400"/>
            <a:ext cx="1295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5" idx="3"/>
          </p:cNvCxnSpPr>
          <p:nvPr/>
        </p:nvCxnSpPr>
        <p:spPr>
          <a:xfrm rot="10800000" flipV="1">
            <a:off x="2514600" y="2819399"/>
            <a:ext cx="1295400" cy="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2239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Technical Management</a:t>
            </a:r>
          </a:p>
          <a:p>
            <a:pPr lvl="1"/>
            <a:r>
              <a:rPr lang="en-US" sz="1600" dirty="0" smtClean="0"/>
              <a:t>Setting and adjusting strategy</a:t>
            </a:r>
          </a:p>
          <a:p>
            <a:pPr lvl="1"/>
            <a:r>
              <a:rPr lang="en-US" sz="1600" dirty="0" smtClean="0"/>
              <a:t>Project management</a:t>
            </a:r>
          </a:p>
          <a:p>
            <a:pPr lvl="1"/>
            <a:r>
              <a:rPr lang="en-US" sz="1600" dirty="0" smtClean="0"/>
              <a:t>Fostering </a:t>
            </a:r>
            <a:r>
              <a:rPr lang="en-US" sz="1600" dirty="0" smtClean="0"/>
              <a:t>collaboration</a:t>
            </a:r>
            <a:endParaRPr lang="en-US" sz="1600" dirty="0" smtClean="0"/>
          </a:p>
          <a:p>
            <a:pPr lvl="1"/>
            <a:r>
              <a:rPr lang="en-US" sz="1600" dirty="0" smtClean="0"/>
              <a:t>Pruning a</a:t>
            </a:r>
            <a:r>
              <a:rPr lang="en-US" sz="1600" dirty="0" smtClean="0"/>
              <a:t>pplications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Administrative Management</a:t>
            </a:r>
          </a:p>
          <a:p>
            <a:pPr lvl="1"/>
            <a:r>
              <a:rPr lang="en-US" sz="1600" dirty="0" smtClean="0"/>
              <a:t>Facilitates coordination</a:t>
            </a:r>
          </a:p>
          <a:p>
            <a:pPr lvl="1"/>
            <a:r>
              <a:rPr lang="en-US" sz="1600" dirty="0" smtClean="0"/>
              <a:t>Resolve </a:t>
            </a:r>
            <a:r>
              <a:rPr lang="en-US" sz="1600" dirty="0" smtClean="0"/>
              <a:t>day-to-day </a:t>
            </a:r>
            <a:r>
              <a:rPr lang="en-US" sz="1600" dirty="0" smtClean="0"/>
              <a:t>issues and concerns</a:t>
            </a:r>
          </a:p>
          <a:p>
            <a:pPr lvl="1"/>
            <a:r>
              <a:rPr lang="en-US" sz="1600" dirty="0" smtClean="0"/>
              <a:t>Performs administrative functions related to meetings, reports, and budgeting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Coordination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9600" y="2590800"/>
            <a:ext cx="1905000" cy="457994"/>
          </a:xfrm>
          <a:prstGeom prst="flowChartTerminator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Executive </a:t>
            </a:r>
            <a:r>
              <a:rPr lang="en-US" sz="1000" b="1" dirty="0" smtClean="0">
                <a:solidFill>
                  <a:schemeClr val="tx1"/>
                </a:solidFill>
              </a:rPr>
              <a:t>Committee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352800" y="1676400"/>
            <a:ext cx="2057400" cy="457994"/>
          </a:xfrm>
          <a:prstGeom prst="flowChartTermina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Technical Director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Managing Director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352800" y="2590800"/>
            <a:ext cx="2286000" cy="3817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External </a:t>
            </a:r>
            <a:r>
              <a:rPr lang="en-US" sz="1000" b="1" dirty="0" smtClean="0">
                <a:solidFill>
                  <a:schemeClr val="tx1"/>
                </a:solidFill>
              </a:rPr>
              <a:t>Advisor </a:t>
            </a:r>
            <a:r>
              <a:rPr lang="en-US" sz="1000" b="1" dirty="0" smtClean="0">
                <a:solidFill>
                  <a:schemeClr val="tx1"/>
                </a:solidFill>
              </a:rPr>
              <a:t>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324600" y="2590800"/>
            <a:ext cx="2438400" cy="381794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Internal Advisory Committee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4267995" y="2361405"/>
            <a:ext cx="457199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181600" y="2133600"/>
            <a:ext cx="2514600" cy="457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1524000" y="2133600"/>
            <a:ext cx="19812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6824" y="1523999"/>
            <a:ext cx="6144098" cy="182880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833296">
            <a:off x="3398668" y="1790020"/>
            <a:ext cx="5519600" cy="1054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9224" y="1676399"/>
            <a:ext cx="8576176" cy="190500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02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Projects will be managed by the EC via application management, solicitation,  and assessment</a:t>
            </a:r>
          </a:p>
          <a:p>
            <a:r>
              <a:rPr lang="en-US" sz="1800" dirty="0" smtClean="0"/>
              <a:t>Managing Applications:</a:t>
            </a:r>
          </a:p>
          <a:p>
            <a:pPr lvl="1"/>
            <a:r>
              <a:rPr lang="en-US" sz="1400" dirty="0" smtClean="0"/>
              <a:t>Track progress </a:t>
            </a:r>
            <a:r>
              <a:rPr lang="en-US" sz="1400" dirty="0" smtClean="0"/>
              <a:t>of each </a:t>
            </a:r>
            <a:r>
              <a:rPr lang="en-US" sz="1400" dirty="0" smtClean="0"/>
              <a:t>application</a:t>
            </a:r>
          </a:p>
          <a:p>
            <a:pPr lvl="1"/>
            <a:r>
              <a:rPr lang="en-US" sz="1400" dirty="0" smtClean="0"/>
              <a:t>E</a:t>
            </a:r>
            <a:r>
              <a:rPr lang="en-US" sz="1400" dirty="0" smtClean="0"/>
              <a:t>nsure </a:t>
            </a:r>
            <a:r>
              <a:rPr lang="en-US" sz="1400" dirty="0" smtClean="0"/>
              <a:t>progress on the theoretical </a:t>
            </a:r>
            <a:r>
              <a:rPr lang="en-US" sz="1400" dirty="0" smtClean="0"/>
              <a:t>side</a:t>
            </a:r>
          </a:p>
          <a:p>
            <a:pPr lvl="1"/>
            <a:r>
              <a:rPr lang="en-US" sz="1400" dirty="0" smtClean="0"/>
              <a:t>Shut down projects no longer relevant or with insufficient progress</a:t>
            </a:r>
          </a:p>
          <a:p>
            <a:pPr lvl="1"/>
            <a:r>
              <a:rPr lang="en-US" sz="1400" dirty="0" smtClean="0"/>
              <a:t>Decide the success of collaborative investigations. </a:t>
            </a:r>
            <a:endParaRPr lang="en-US" sz="1400" dirty="0" smtClean="0"/>
          </a:p>
          <a:p>
            <a:r>
              <a:rPr lang="en-US" sz="1800" dirty="0" smtClean="0"/>
              <a:t>Metrics for managing applications</a:t>
            </a:r>
            <a:endParaRPr lang="en-US" sz="1800" dirty="0" smtClean="0"/>
          </a:p>
          <a:p>
            <a:pPr lvl="1"/>
            <a:r>
              <a:rPr lang="en-US" sz="1400" dirty="0" smtClean="0"/>
              <a:t>Publication </a:t>
            </a:r>
            <a:r>
              <a:rPr lang="en-US" sz="1400" dirty="0" smtClean="0"/>
              <a:t>of quality peer-reviewed papers </a:t>
            </a:r>
            <a:r>
              <a:rPr lang="en-US" sz="1400" dirty="0" smtClean="0"/>
              <a:t>with </a:t>
            </a:r>
            <a:r>
              <a:rPr lang="en-US" sz="1400" dirty="0" smtClean="0"/>
              <a:t>impact </a:t>
            </a:r>
            <a:r>
              <a:rPr lang="en-US" sz="1400" dirty="0" smtClean="0"/>
              <a:t>vis-à-vis </a:t>
            </a:r>
            <a:r>
              <a:rPr lang="en-US" sz="1400" dirty="0" smtClean="0"/>
              <a:t>information measures.</a:t>
            </a:r>
          </a:p>
          <a:p>
            <a:pPr lvl="1"/>
            <a:r>
              <a:rPr lang="en-US" sz="1400" dirty="0" smtClean="0"/>
              <a:t>Collaborations between investigators exemplified by joint publications and grants.</a:t>
            </a:r>
          </a:p>
          <a:p>
            <a:pPr lvl="1"/>
            <a:r>
              <a:rPr lang="en-US" sz="1400" dirty="0" smtClean="0"/>
              <a:t>Development of educational modules that illustrate developments in the domain.</a:t>
            </a:r>
          </a:p>
          <a:p>
            <a:pPr lvl="1"/>
            <a:r>
              <a:rPr lang="en-US" sz="1400" dirty="0" smtClean="0"/>
              <a:t>Assessment of progress </a:t>
            </a:r>
            <a:r>
              <a:rPr lang="en-US" sz="1400" dirty="0" smtClean="0"/>
              <a:t>reports </a:t>
            </a:r>
            <a:r>
              <a:rPr lang="en-US" sz="1400" dirty="0" smtClean="0"/>
              <a:t>by </a:t>
            </a:r>
            <a:r>
              <a:rPr lang="en-US" sz="1400" dirty="0" smtClean="0"/>
              <a:t>the peers within the Center and by the members of the </a:t>
            </a:r>
            <a:r>
              <a:rPr lang="en-US" sz="1400" dirty="0" smtClean="0"/>
              <a:t>EAC.</a:t>
            </a:r>
          </a:p>
          <a:p>
            <a:r>
              <a:rPr lang="en-US" sz="1800" dirty="0" smtClean="0"/>
              <a:t>Selecting and Integrating New </a:t>
            </a:r>
            <a:r>
              <a:rPr lang="en-US" sz="1800" dirty="0" smtClean="0"/>
              <a:t>Applications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pPr lvl="1"/>
            <a:r>
              <a:rPr lang="en-US" sz="1400" b="1" i="1" dirty="0" smtClean="0"/>
              <a:t>Recruiting: </a:t>
            </a:r>
            <a:r>
              <a:rPr lang="en-US" sz="1400" dirty="0" smtClean="0"/>
              <a:t>An </a:t>
            </a:r>
            <a:r>
              <a:rPr lang="en-US" sz="1400" dirty="0" smtClean="0"/>
              <a:t>open invitation to for applications will be posted to the entire </a:t>
            </a:r>
            <a:r>
              <a:rPr lang="en-US" sz="1400" dirty="0" smtClean="0"/>
              <a:t>community</a:t>
            </a:r>
            <a:endParaRPr lang="en-US" sz="1400" dirty="0" smtClean="0"/>
          </a:p>
          <a:p>
            <a:pPr lvl="1"/>
            <a:r>
              <a:rPr lang="en-US" sz="1400" b="1" i="1" dirty="0" smtClean="0"/>
              <a:t>Evaluation:</a:t>
            </a:r>
            <a:r>
              <a:rPr lang="en-US" sz="1400" dirty="0" smtClean="0"/>
              <a:t> By Director and Executive committee </a:t>
            </a:r>
            <a:r>
              <a:rPr lang="en-US" sz="1400" dirty="0" smtClean="0"/>
              <a:t> </a:t>
            </a:r>
            <a:r>
              <a:rPr lang="en-US" sz="1400" dirty="0" smtClean="0"/>
              <a:t>at the </a:t>
            </a:r>
            <a:r>
              <a:rPr lang="en-US" sz="1400" dirty="0" smtClean="0"/>
              <a:t>“All Hands” meeting, </a:t>
            </a:r>
            <a:r>
              <a:rPr lang="en-US" sz="1400" dirty="0" smtClean="0"/>
              <a:t> Metrics </a:t>
            </a:r>
            <a:r>
              <a:rPr lang="en-US" sz="1400" dirty="0" smtClean="0"/>
              <a:t>for selection </a:t>
            </a:r>
            <a:r>
              <a:rPr lang="en-US" sz="1400" dirty="0" smtClean="0"/>
              <a:t>will include significance/scope </a:t>
            </a:r>
            <a:r>
              <a:rPr lang="en-US" sz="1400" dirty="0" smtClean="0"/>
              <a:t>of the proposed application (25%), likelihood of impact (50%), and likelihood of success (25%). </a:t>
            </a:r>
          </a:p>
          <a:p>
            <a:pPr lvl="1"/>
            <a:r>
              <a:rPr lang="en-US" sz="1400" b="1" i="1" dirty="0" smtClean="0"/>
              <a:t>Integration: </a:t>
            </a:r>
            <a:r>
              <a:rPr lang="en-US" sz="1400" dirty="0" smtClean="0"/>
              <a:t>T</a:t>
            </a:r>
            <a:r>
              <a:rPr lang="en-US" sz="1400" dirty="0" smtClean="0"/>
              <a:t>he </a:t>
            </a:r>
            <a:r>
              <a:rPr lang="en-US" sz="1400" dirty="0" smtClean="0"/>
              <a:t>Director in consultation with the EAC and NSF will </a:t>
            </a:r>
            <a:r>
              <a:rPr lang="en-US" sz="1400" dirty="0" smtClean="0"/>
              <a:t>collaborate with </a:t>
            </a:r>
            <a:r>
              <a:rPr lang="en-US" sz="1400" dirty="0" smtClean="0"/>
              <a:t>the PI of the </a:t>
            </a:r>
            <a:r>
              <a:rPr lang="en-US" sz="1400" dirty="0" smtClean="0"/>
              <a:t>new application </a:t>
            </a:r>
            <a:r>
              <a:rPr lang="en-US" sz="1400" dirty="0" smtClean="0"/>
              <a:t>to plan for transfer of resources to the new project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9999FF"/>
      </a:accent5>
      <a:accent6>
        <a:srgbClr val="C4BD97"/>
      </a:accent6>
      <a:hlink>
        <a:srgbClr val="A365D1"/>
      </a:hlink>
      <a:folHlink>
        <a:srgbClr val="7030A0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1365</Words>
  <Application>Microsoft Office PowerPoint</Application>
  <PresentationFormat>On-screen Show (4:3)</PresentationFormat>
  <Paragraphs>268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Continuum Medium</vt:lpstr>
      <vt:lpstr>Calibri</vt:lpstr>
      <vt:lpstr>Office Theme</vt:lpstr>
      <vt:lpstr>Emerging Frontiers of  Science Information</vt:lpstr>
      <vt:lpstr>Management Goals</vt:lpstr>
      <vt:lpstr>Management Structure</vt:lpstr>
      <vt:lpstr>Executive Committee (EC)</vt:lpstr>
      <vt:lpstr>External Advisory Committee (EAC)</vt:lpstr>
      <vt:lpstr>EAC Assessment</vt:lpstr>
      <vt:lpstr>Internal Advisory Committee (IAC)</vt:lpstr>
      <vt:lpstr>Executive Management</vt:lpstr>
      <vt:lpstr>Project Management </vt:lpstr>
      <vt:lpstr>Fostering Collaboration</vt:lpstr>
      <vt:lpstr>Activity Coordination</vt:lpstr>
      <vt:lpstr>Management Details</vt:lpstr>
      <vt:lpstr>Technical Thrust Management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lahowell</dc:creator>
  <cp:lastModifiedBy>andrea</cp:lastModifiedBy>
  <cp:revision>88</cp:revision>
  <dcterms:created xsi:type="dcterms:W3CDTF">2009-09-02T12:02:19Z</dcterms:created>
  <dcterms:modified xsi:type="dcterms:W3CDTF">2009-09-07T21:47:53Z</dcterms:modified>
</cp:coreProperties>
</file>