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2" r:id="rId3"/>
    <p:sldId id="263" r:id="rId4"/>
    <p:sldId id="264" r:id="rId5"/>
    <p:sldId id="265" r:id="rId6"/>
    <p:sldId id="285" r:id="rId7"/>
    <p:sldId id="286" r:id="rId8"/>
    <p:sldId id="287" r:id="rId9"/>
    <p:sldId id="288" r:id="rId10"/>
    <p:sldId id="289" r:id="rId11"/>
    <p:sldId id="281" r:id="rId12"/>
    <p:sldId id="266" r:id="rId13"/>
    <p:sldId id="268" r:id="rId14"/>
    <p:sldId id="269" r:id="rId15"/>
    <p:sldId id="267" r:id="rId16"/>
    <p:sldId id="277" r:id="rId17"/>
    <p:sldId id="279" r:id="rId18"/>
    <p:sldId id="280" r:id="rId19"/>
  </p:sldIdLst>
  <p:sldSz cx="9144000" cy="6858000" type="screen4x3"/>
  <p:notesSz cx="7010400" cy="92964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ontinuum Medium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FCE"/>
    <a:srgbClr val="A7E3C6"/>
    <a:srgbClr val="B9E9D2"/>
    <a:srgbClr val="C0E6CE"/>
    <a:srgbClr val="E1FFE4"/>
    <a:srgbClr val="EBFFED"/>
    <a:srgbClr val="F7FFF8"/>
    <a:srgbClr val="EBFFF4"/>
    <a:srgbClr val="A3D8FF"/>
    <a:srgbClr val="E1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4638" autoAdjust="0"/>
  </p:normalViewPr>
  <p:slideViewPr>
    <p:cSldViewPr snapToGrid="0">
      <p:cViewPr>
        <p:scale>
          <a:sx n="90" d="100"/>
          <a:sy n="90" d="100"/>
        </p:scale>
        <p:origin x="-654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932876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Site Visit: Purdue University/Science of Information, December 2011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6555" y="8829967"/>
            <a:ext cx="842222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5622F4-5507-45E0-B836-DD19657F32A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3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ED3D8D-C50E-45D1-8001-947EB5197139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00B074-D852-463B-8AA2-74D9233F87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1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full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invGray">
          <a:xfrm>
            <a:off x="-1" y="-1"/>
            <a:ext cx="9144001" cy="4784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7666075" y="0"/>
            <a:ext cx="1477925" cy="6857999"/>
          </a:xfrm>
          <a:prstGeom prst="rect">
            <a:avLst/>
          </a:prstGeom>
          <a:gradFill>
            <a:gsLst>
              <a:gs pos="0">
                <a:schemeClr val="tx1"/>
              </a:gs>
              <a:gs pos="41000">
                <a:srgbClr val="A7E3C6">
                  <a:alpha val="79000"/>
                </a:srgbClr>
              </a:gs>
              <a:gs pos="75000">
                <a:srgbClr val="A7E3C6">
                  <a:alpha val="79000"/>
                </a:srgbClr>
              </a:gs>
              <a:gs pos="100000">
                <a:schemeClr val="tx1">
                  <a:alpha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16834" y="2225740"/>
            <a:ext cx="763860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F7FFF8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(s) or Section Title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644809" y="2339182"/>
            <a:ext cx="1378690" cy="3262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Bryn </a:t>
            </a:r>
            <a:r>
              <a:rPr lang="en-US" sz="1400" b="1" dirty="0" err="1">
                <a:solidFill>
                  <a:schemeClr val="tx1"/>
                </a:solidFill>
              </a:rPr>
              <a:t>Mawr</a:t>
            </a:r>
            <a:endParaRPr lang="en-US" sz="1400" b="1" dirty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Howard</a:t>
            </a:r>
            <a:endParaRPr lang="en-US" sz="1400" b="1" dirty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</a:rPr>
              <a:t>MIT</a:t>
            </a: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</a:rPr>
              <a:t>Princeton</a:t>
            </a: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Purdue</a:t>
            </a:r>
            <a:endParaRPr lang="en-US" sz="1400" b="1" baseline="0" dirty="0" smtClean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Stanford</a:t>
            </a:r>
            <a:endParaRPr lang="en-US" sz="1400" b="1" dirty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</a:rPr>
              <a:t>UC Berkeley</a:t>
            </a: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</a:rPr>
              <a:t>UC San Diego</a:t>
            </a:r>
          </a:p>
          <a:p>
            <a:pPr algn="r">
              <a:lnSpc>
                <a:spcPct val="100000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UIUC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8422761" y="6407811"/>
            <a:ext cx="609600" cy="365125"/>
          </a:xfrm>
        </p:spPr>
        <p:txBody>
          <a:bodyPr/>
          <a:lstStyle>
            <a:lvl1pPr>
              <a:defRPr>
                <a:solidFill>
                  <a:srgbClr val="B9E9D2"/>
                </a:solidFill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>
          <a:xfrm>
            <a:off x="-1" y="6485895"/>
            <a:ext cx="4784651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 smtClean="0">
              <a:solidFill>
                <a:srgbClr val="C9FFCE"/>
              </a:solidFill>
            </a:endParaRPr>
          </a:p>
          <a:p>
            <a:r>
              <a:rPr lang="en-US" dirty="0" smtClean="0">
                <a:solidFill>
                  <a:srgbClr val="C9FFCE"/>
                </a:solidFill>
              </a:rPr>
              <a:t>National Science Foundation/</a:t>
            </a:r>
            <a:r>
              <a:rPr lang="en-US" dirty="0" smtClean="0">
                <a:solidFill>
                  <a:srgbClr val="E1F2FF"/>
                </a:solidFill>
              </a:rPr>
              <a:t>Science  &amp; Technology Centers Program/</a:t>
            </a:r>
            <a:r>
              <a:rPr lang="en-US" dirty="0" smtClean="0">
                <a:solidFill>
                  <a:srgbClr val="B9E9D2"/>
                </a:solidFill>
              </a:rPr>
              <a:t>December 2011</a:t>
            </a:r>
            <a:endParaRPr lang="en-US" sz="1000" dirty="0" smtClean="0">
              <a:solidFill>
                <a:srgbClr val="B9E9D2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478398"/>
            <a:ext cx="9144000" cy="156298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78965"/>
            <a:ext cx="9144000" cy="1524000"/>
          </a:xfrm>
          <a:noFill/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9" name="Picture 28" descr="Sci-Info-M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6631" y="634596"/>
            <a:ext cx="1373512" cy="1204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claude shannon.bmp"/>
          <p:cNvPicPr>
            <a:picLocks noChangeAspect="1"/>
          </p:cNvPicPr>
          <p:nvPr userDrawn="1"/>
        </p:nvPicPr>
        <p:blipFill>
          <a:blip r:embed="rId4" cstate="print">
            <a:lum bright="2000" contrast="5000"/>
          </a:blip>
          <a:stretch>
            <a:fillRect/>
          </a:stretch>
        </p:blipFill>
        <p:spPr>
          <a:xfrm>
            <a:off x="7849589" y="542841"/>
            <a:ext cx="1092392" cy="1371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EE4-7720-4A86-953A-9EA53FA703D9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24B-FD62-42E7-99B7-B98E96DE832F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nformation_verticalstripe2.jpg"/>
          <p:cNvPicPr>
            <a:picLocks noChangeAspect="1"/>
          </p:cNvPicPr>
          <p:nvPr userDrawn="1"/>
        </p:nvPicPr>
        <p:blipFill>
          <a:blip r:embed="rId2" cstate="print"/>
          <a:srcRect r="26471"/>
          <a:stretch>
            <a:fillRect/>
          </a:stretch>
        </p:blipFill>
        <p:spPr>
          <a:xfrm rot="5400000">
            <a:off x="4191000" y="-4191000"/>
            <a:ext cx="762000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F316-1E13-46C3-9EB4-6931A8E029C4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3F2D-2DEA-44AB-9ACB-A987A30BC346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CD50-B9D1-43DF-BE04-3244DA1E0E64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317-00C5-4C95-9FF3-A89768539299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B1A5-93BF-4AD7-B312-EA39A32691A2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ACF-0EC7-479C-8FE7-300AECC97CBA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0006-F14E-4EF7-9634-8A5A7BA50C77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3654-8212-401D-B8F6-836B9DB15213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horizontalheader2.jpg"/>
          <p:cNvPicPr>
            <a:picLocks noChangeAspect="1"/>
          </p:cNvPicPr>
          <p:nvPr/>
        </p:nvPicPr>
        <p:blipFill>
          <a:blip r:embed="rId13" cstate="print"/>
          <a:srcRect t="13333" b="13333"/>
          <a:stretch>
            <a:fillRect/>
          </a:stretch>
        </p:blipFill>
        <p:spPr bwMode="invGray">
          <a:xfrm>
            <a:off x="135129" y="0"/>
            <a:ext cx="9008871" cy="838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761" y="651414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1040" y="6589391"/>
            <a:ext cx="2053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mtClean="0">
                <a:solidFill>
                  <a:schemeClr val="tx1"/>
                </a:solidFill>
              </a:rPr>
              <a:t>Science &amp; Technology Centers Program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invGray">
          <a:xfrm>
            <a:off x="0" y="0"/>
            <a:ext cx="1244009" cy="838200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20000">
                <a:srgbClr val="00CC5C"/>
              </a:gs>
              <a:gs pos="78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19" y="152400"/>
            <a:ext cx="4568435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chemeClr val="tx1">
                  <a:alpha val="81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tinuum Medium" pitchFamily="2" charset="0"/>
              </a:rPr>
              <a:t>Center for Science of Information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tinuum Medium" pitchFamily="2" charset="0"/>
            </a:endParaRPr>
          </a:p>
        </p:txBody>
      </p:sp>
      <p:pic>
        <p:nvPicPr>
          <p:cNvPr id="23" name="Picture 22" descr="Sci-Info-Mar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8229" y="31899"/>
            <a:ext cx="835213" cy="7326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E39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7067"/>
            <a:ext cx="9144000" cy="1524000"/>
          </a:xfrm>
        </p:spPr>
        <p:txBody>
          <a:bodyPr/>
          <a:lstStyle/>
          <a:p>
            <a:r>
              <a:rPr lang="en-US" dirty="0" smtClean="0"/>
              <a:t>Center for</a:t>
            </a:r>
            <a:br>
              <a:rPr lang="en-US" dirty="0" smtClean="0"/>
            </a:br>
            <a:r>
              <a:rPr lang="en-US" dirty="0" smtClean="0"/>
              <a:t>Science of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80382"/>
            <a:ext cx="7638607" cy="914400"/>
          </a:xfrm>
        </p:spPr>
        <p:txBody>
          <a:bodyPr/>
          <a:lstStyle/>
          <a:p>
            <a:r>
              <a:rPr lang="en-US" dirty="0" smtClean="0"/>
              <a:t>Knowledge Transfer and Industry Outreach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2"/>
          </p:nvPr>
        </p:nvSpPr>
        <p:spPr>
          <a:xfrm>
            <a:off x="-1" y="6485895"/>
            <a:ext cx="4784651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 smtClean="0">
              <a:solidFill>
                <a:srgbClr val="C9FFCE"/>
              </a:solidFill>
            </a:endParaRPr>
          </a:p>
          <a:p>
            <a:r>
              <a:rPr lang="en-US" dirty="0" smtClean="0">
                <a:solidFill>
                  <a:srgbClr val="C9FFCE"/>
                </a:solidFill>
              </a:rPr>
              <a:t>National Science Foundation/</a:t>
            </a:r>
            <a:r>
              <a:rPr lang="en-US" dirty="0" smtClean="0">
                <a:solidFill>
                  <a:srgbClr val="E1F2FF"/>
                </a:solidFill>
              </a:rPr>
              <a:t>Science  &amp; Technology Centers Program/</a:t>
            </a:r>
            <a:r>
              <a:rPr lang="en-US" dirty="0" smtClean="0">
                <a:solidFill>
                  <a:srgbClr val="C9FFCE"/>
                </a:solidFill>
              </a:rPr>
              <a:t>December 2011</a:t>
            </a:r>
            <a:endParaRPr lang="en-US" sz="1000" dirty="0" smtClean="0">
              <a:solidFill>
                <a:srgbClr val="C9FFCE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Transfer --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Creating </a:t>
            </a:r>
            <a:r>
              <a:rPr lang="en-US" dirty="0"/>
              <a:t>video based </a:t>
            </a:r>
            <a:r>
              <a:rPr lang="en-US" dirty="0" smtClean="0"/>
              <a:t>modules/ material </a:t>
            </a:r>
            <a:r>
              <a:rPr lang="en-US" dirty="0"/>
              <a:t>available through you-tube </a:t>
            </a:r>
            <a:r>
              <a:rPr lang="en-US" dirty="0" smtClean="0"/>
              <a:t>channel targeting </a:t>
            </a:r>
            <a:r>
              <a:rPr lang="en-US" dirty="0"/>
              <a:t>undergrads, grads, faculty and in-person training on </a:t>
            </a:r>
            <a:r>
              <a:rPr lang="en-US" dirty="0" smtClean="0"/>
              <a:t>how-to-use </a:t>
            </a:r>
            <a:r>
              <a:rPr lang="en-US" dirty="0"/>
              <a:t>materials in the classroom </a:t>
            </a:r>
            <a:r>
              <a:rPr lang="en-US" dirty="0" smtClean="0"/>
              <a:t>(funded </a:t>
            </a:r>
            <a:r>
              <a:rPr lang="en-US" dirty="0"/>
              <a:t>by NSF TUES grant)</a:t>
            </a:r>
          </a:p>
          <a:p>
            <a:pPr lvl="0"/>
            <a:r>
              <a:rPr lang="en-US" dirty="0" smtClean="0"/>
              <a:t>Topics include </a:t>
            </a:r>
            <a:r>
              <a:rPr lang="en-US" dirty="0"/>
              <a:t>probability theory, entropy, mathematical theory of communication, encoding and decoding, compression, and error correcting, among others.</a:t>
            </a:r>
          </a:p>
          <a:p>
            <a:pPr lvl="0"/>
            <a:r>
              <a:rPr lang="en-US" dirty="0" smtClean="0"/>
              <a:t>Brown </a:t>
            </a:r>
            <a:r>
              <a:rPr lang="en-US" dirty="0"/>
              <a:t>Bag Lunch – graduate student researchers share their individual research across the center on a monthly basis.  Able to broadcast (live and recorded) over Adobe Connect.</a:t>
            </a:r>
          </a:p>
          <a:p>
            <a:pPr lvl="0"/>
            <a:r>
              <a:rPr lang="en-US" dirty="0"/>
              <a:t>All summer school lectures/tutorials are online (most popular educational content on site)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5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out to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Externally </a:t>
            </a:r>
            <a:r>
              <a:rPr lang="en-US" dirty="0" smtClean="0"/>
              <a:t>sponsored </a:t>
            </a:r>
            <a:r>
              <a:rPr lang="en-US" dirty="0" smtClean="0"/>
              <a:t>research</a:t>
            </a:r>
            <a:endParaRPr lang="en-US" dirty="0" smtClean="0"/>
          </a:p>
          <a:p>
            <a:r>
              <a:rPr lang="en-US" dirty="0" smtClean="0"/>
              <a:t>Personnel exchange</a:t>
            </a:r>
          </a:p>
          <a:p>
            <a:r>
              <a:rPr lang="en-US" dirty="0" smtClean="0"/>
              <a:t>Fellowships</a:t>
            </a:r>
            <a:r>
              <a:rPr lang="en-US" dirty="0" smtClean="0"/>
              <a:t>, internships, and other forms of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Involvement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243576"/>
              </p:ext>
            </p:extLst>
          </p:nvPr>
        </p:nvGraphicFramePr>
        <p:xfrm>
          <a:off x="457201" y="1676400"/>
          <a:ext cx="8272130" cy="4649973"/>
        </p:xfrm>
        <a:graphic>
          <a:graphicData uri="http://schemas.openxmlformats.org/drawingml/2006/table">
            <a:tbl>
              <a:tblPr/>
              <a:tblGrid>
                <a:gridCol w="1631505"/>
                <a:gridCol w="5317893"/>
                <a:gridCol w="1322732"/>
              </a:tblGrid>
              <a:tr h="6529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Partner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Title of Project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Center Participant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465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Eli Lilly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Bayesian Next Generation Sequencing Analysis Tools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Qi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993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Center researchers work closely with researchers at Eli Lilly on development of algorithms and tools for identifying novel somatic isoforms using tumor normal paired RNA-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seq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data.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9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Microsoft Res.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Characterizing Simplicity of Proofs in Program Verification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Jagannathan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2941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 understand opportunities for proof reuse, optimization, and readability by precisely characterizing, in an information theoretic sense, simplicity measures in proof construction.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73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Hewlett Packard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Discrete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Denoising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Weissman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9735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Center researchers working with the information theory research group on the development of algorithms for recovering discrete data corrupted by discrete noise.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6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Involvement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06219"/>
              </p:ext>
            </p:extLst>
          </p:nvPr>
        </p:nvGraphicFramePr>
        <p:xfrm>
          <a:off x="457200" y="1676400"/>
          <a:ext cx="8335926" cy="5046202"/>
        </p:xfrm>
        <a:graphic>
          <a:graphicData uri="http://schemas.openxmlformats.org/drawingml/2006/table">
            <a:tbl>
              <a:tblPr/>
              <a:tblGrid>
                <a:gridCol w="1591317"/>
                <a:gridCol w="5401165"/>
                <a:gridCol w="1343444"/>
              </a:tblGrid>
              <a:tr h="4468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Huawei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Green Wireless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Goldsmith</a:t>
                      </a:r>
                      <a:endParaRPr lang="en-US" sz="1800" dirty="0"/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718768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Advising on the state-of-the-art in reducing energy consumption of backbone cellular infrastructure.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8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Ericsson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Learning for MIMO Cognitive Radio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Goldsmith</a:t>
                      </a:r>
                      <a:endParaRPr lang="en-US" sz="1800" dirty="0"/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8768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Collaboration (and personnel exchange) on blind null space learning in MIMO cognitive radios to allow them to coexist with primary users without interfering with them.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8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Microsoft Res.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Active Sampling Methods for Networks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Neville</a:t>
                      </a:r>
                      <a:endParaRPr lang="en-US" sz="1800" dirty="0"/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760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 principled methods to learn predictive models for a partially observed network, while actively querying for information about unseen parts.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8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LLNL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Anomaly Detection for Dynamic Networks 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Neville</a:t>
                      </a:r>
                      <a:endParaRPr lang="en-US" sz="1800" dirty="0"/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8768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Model node behavior in dynamic networks and their roles, and to automatically detect deviations from this behavior.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Involvement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66895"/>
              </p:ext>
            </p:extLst>
          </p:nvPr>
        </p:nvGraphicFramePr>
        <p:xfrm>
          <a:off x="457200" y="1676400"/>
          <a:ext cx="8334368" cy="4994703"/>
        </p:xfrm>
        <a:graphic>
          <a:graphicData uri="http://schemas.openxmlformats.org/drawingml/2006/table">
            <a:tbl>
              <a:tblPr/>
              <a:tblGrid>
                <a:gridCol w="1589287"/>
                <a:gridCol w="5130490"/>
                <a:gridCol w="1614591"/>
              </a:tblGrid>
              <a:tr h="506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Google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Expertise Search in Complex  Networks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</a:t>
                      </a:r>
                      <a:endParaRPr lang="en-US" sz="1800" dirty="0"/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676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Integrate heterogeneous information sources to identify experts and expertise in networks.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Yahoo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 Integrated Probabilistic Model for Reach and Frequency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</a:t>
                      </a:r>
                      <a:endParaRPr lang="en-US" sz="1800" dirty="0"/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121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Model the browsing behavior of web users for providing a predictive model for optimizing placement of online advertisements.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12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Abbott Labs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On Control of Crystal Morphology Towards Better Pharmaceutical Products 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Doraiswami</a:t>
                      </a:r>
                      <a:endParaRPr lang="en-US" sz="1800" dirty="0"/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9121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Explore model-based control of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supersaturation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manipulate crystal faces that increase bioavailability, and hence effectiveness of drugs.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HP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Lossless Compression for Large Alphabets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Szpankowski</a:t>
                      </a:r>
                      <a:endParaRPr lang="en-US" sz="1800" dirty="0"/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0676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Developing methodology to understand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minimax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redundancy for unbounded alphabets.</a:t>
                      </a:r>
                    </a:p>
                  </a:txBody>
                  <a:tcPr marL="90000" marR="90000" marT="51332" marB="4679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Involvement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11865"/>
              </p:ext>
            </p:extLst>
          </p:nvPr>
        </p:nvGraphicFramePr>
        <p:xfrm>
          <a:off x="265814" y="2200941"/>
          <a:ext cx="8578592" cy="2685004"/>
        </p:xfrm>
        <a:graphic>
          <a:graphicData uri="http://schemas.openxmlformats.org/drawingml/2006/table">
            <a:tbl>
              <a:tblPr/>
              <a:tblGrid>
                <a:gridCol w="1691948"/>
                <a:gridCol w="5514908"/>
                <a:gridCol w="1371736"/>
              </a:tblGrid>
              <a:tr h="6259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Google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Lossy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Compression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Weissman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388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Working with members of the Google Geo team on image compression.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96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Samsung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Real-time and Limited Delay Compression and Error Correction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Weissman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934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Working with the Samsung Israel Research Lab on compression and error correction techniques with real-time constraints.</a:t>
                      </a:r>
                    </a:p>
                  </a:txBody>
                  <a:tcPr marL="90000" marR="90000" marT="51335" marB="46799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7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Partners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>
                <a:solidFill>
                  <a:srgbClr val="000000"/>
                </a:solidFill>
              </a:rPr>
              <a:t>Excellent feedback from the </a:t>
            </a:r>
            <a:r>
              <a:rPr lang="en-US" dirty="0" smtClean="0">
                <a:solidFill>
                  <a:srgbClr val="000000"/>
                </a:solidFill>
              </a:rPr>
              <a:t>first industry roundtable and from the EAB, </a:t>
            </a:r>
            <a:r>
              <a:rPr lang="en-US" dirty="0">
                <a:solidFill>
                  <a:srgbClr val="000000"/>
                </a:solidFill>
              </a:rPr>
              <a:t>leading to specific action items.</a:t>
            </a:r>
          </a:p>
          <a:p>
            <a:pPr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Follow-up </a:t>
            </a:r>
            <a:r>
              <a:rPr lang="en-US" dirty="0">
                <a:solidFill>
                  <a:srgbClr val="000000"/>
                </a:solidFill>
              </a:rPr>
              <a:t>meetings with a number of companies, more scheduled.</a:t>
            </a:r>
          </a:p>
          <a:p>
            <a:pPr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>
                <a:solidFill>
                  <a:srgbClr val="000000"/>
                </a:solidFill>
              </a:rPr>
              <a:t>Negotiations </a:t>
            </a:r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dirty="0">
                <a:solidFill>
                  <a:srgbClr val="000000"/>
                </a:solidFill>
              </a:rPr>
              <a:t>two organizations for funding specific initiatives at the Center.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 </a:t>
            </a:r>
            <a:r>
              <a:rPr lang="en-US" dirty="0" smtClean="0"/>
              <a:t>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Initiating a new Industry Leaders Seminar Series</a:t>
            </a:r>
          </a:p>
          <a:p>
            <a:pPr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Working with a number of companies on their problems, as they relate to the science of information.</a:t>
            </a:r>
          </a:p>
          <a:p>
            <a:pPr>
              <a:lnSpc>
                <a:spcPct val="100000"/>
              </a:lnSpc>
              <a:buSzPct val="45000"/>
              <a:buFont typeface="Wingdings" charset="0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Helping smaller companies frame their problems and assist them in SBIR/STTRs.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	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38199"/>
            <a:ext cx="8293395" cy="1224517"/>
          </a:xfrm>
        </p:spPr>
        <p:txBody>
          <a:bodyPr>
            <a:noAutofit/>
          </a:bodyPr>
          <a:lstStyle/>
          <a:p>
            <a:r>
              <a:rPr lang="en-US" sz="3200" dirty="0" smtClean="0"/>
              <a:t>Knowledge Transfer: </a:t>
            </a:r>
            <a:br>
              <a:rPr lang="en-US" sz="3200" dirty="0" smtClean="0"/>
            </a:br>
            <a:r>
              <a:rPr lang="en-US" sz="3200" dirty="0" smtClean="0"/>
              <a:t>Mechanisms and Stakeholders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2349794"/>
            <a:ext cx="8272130" cy="3558919"/>
          </a:xfrm>
        </p:spPr>
        <p:txBody>
          <a:bodyPr/>
          <a:lstStyle/>
          <a:p>
            <a:r>
              <a:rPr lang="en-US" sz="2800" dirty="0" smtClean="0"/>
              <a:t>Science of Information Community</a:t>
            </a:r>
          </a:p>
          <a:p>
            <a:r>
              <a:rPr lang="en-US" sz="2800" dirty="0" smtClean="0"/>
              <a:t>Broader Scientific Community</a:t>
            </a:r>
          </a:p>
          <a:p>
            <a:r>
              <a:rPr lang="en-US" sz="2800" dirty="0" smtClean="0"/>
              <a:t>Education Community</a:t>
            </a:r>
          </a:p>
          <a:p>
            <a:r>
              <a:rPr lang="en-US" sz="2800" dirty="0" smtClean="0"/>
              <a:t>Industry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976424"/>
            <a:ext cx="8250865" cy="958702"/>
          </a:xfrm>
        </p:spPr>
        <p:txBody>
          <a:bodyPr>
            <a:noAutofit/>
          </a:bodyPr>
          <a:lstStyle/>
          <a:p>
            <a:r>
              <a:rPr lang="en-US" sz="3200" dirty="0" smtClean="0"/>
              <a:t>Knowledge Transfer: </a:t>
            </a:r>
            <a:br>
              <a:rPr lang="en-US" sz="3200" dirty="0" smtClean="0"/>
            </a:br>
            <a:r>
              <a:rPr lang="en-US" sz="3200" dirty="0" smtClean="0"/>
              <a:t>Mechanisms and Stakeholders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2190306"/>
            <a:ext cx="8239714" cy="37184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http://soihub.org</a:t>
            </a:r>
            <a:r>
              <a:rPr lang="en-US" sz="2800" dirty="0" smtClean="0"/>
              <a:t> – </a:t>
            </a:r>
            <a:r>
              <a:rPr lang="en-US" sz="2800" dirty="0"/>
              <a:t>O</a:t>
            </a:r>
            <a:r>
              <a:rPr lang="en-US" sz="2800" dirty="0" smtClean="0"/>
              <a:t>ur Portal to the World</a:t>
            </a:r>
          </a:p>
          <a:p>
            <a:r>
              <a:rPr lang="en-US" sz="2800" dirty="0" smtClean="0"/>
              <a:t>Intellectual Property</a:t>
            </a:r>
          </a:p>
          <a:p>
            <a:r>
              <a:rPr lang="en-US" sz="2800" dirty="0" smtClean="0"/>
              <a:t>Outreach to Industry</a:t>
            </a: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Outreach through workshops and schools</a:t>
            </a: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Other efforts aimed at broad participation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Soihub.org: Our Portal to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3600" y="2009552"/>
            <a:ext cx="2754350" cy="389916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Presentations</a:t>
            </a:r>
          </a:p>
          <a:p>
            <a:r>
              <a:rPr lang="en-US" sz="2000" dirty="0" smtClean="0"/>
              <a:t>Publications</a:t>
            </a:r>
          </a:p>
          <a:p>
            <a:r>
              <a:rPr lang="en-US" sz="2000" dirty="0" smtClean="0"/>
              <a:t>Seminars</a:t>
            </a:r>
          </a:p>
          <a:p>
            <a:r>
              <a:rPr lang="en-US" sz="2000" dirty="0" smtClean="0"/>
              <a:t>Workshops</a:t>
            </a:r>
          </a:p>
          <a:p>
            <a:r>
              <a:rPr lang="en-US" sz="2000" dirty="0" smtClean="0"/>
              <a:t>Student Brown-Bag Series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8" b="6594"/>
          <a:stretch/>
        </p:blipFill>
        <p:spPr bwMode="auto">
          <a:xfrm>
            <a:off x="297710" y="2006677"/>
            <a:ext cx="5502881" cy="387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4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Soihub.org: Our Portal to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799" y="2094614"/>
            <a:ext cx="2297151" cy="38489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lectures, brown-bag lunches are online live, and open to public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4" b="8510"/>
          <a:stretch/>
        </p:blipFill>
        <p:spPr bwMode="auto">
          <a:xfrm>
            <a:off x="223284" y="1916485"/>
            <a:ext cx="6025446" cy="41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0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CSoI</a:t>
            </a:r>
            <a:r>
              <a:rPr lang="en-US" dirty="0" smtClean="0"/>
              <a:t> Prestige Lecture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4" b="7413"/>
          <a:stretch/>
        </p:blipFill>
        <p:spPr bwMode="auto">
          <a:xfrm>
            <a:off x="287080" y="1733856"/>
            <a:ext cx="5645888" cy="396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1190" y="1733856"/>
            <a:ext cx="223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Bringing industry and academic leaders to the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0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CSoI</a:t>
            </a:r>
            <a:r>
              <a:rPr lang="en-US" dirty="0" smtClean="0"/>
              <a:t> Workshop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897" y="1765004"/>
            <a:ext cx="2094615" cy="4327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Bringing students and researchers together for workshops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2" b="8285"/>
          <a:stretch/>
        </p:blipFill>
        <p:spPr bwMode="auto">
          <a:xfrm>
            <a:off x="112509" y="1765004"/>
            <a:ext cx="6701443" cy="465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63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CSoI</a:t>
            </a:r>
            <a:r>
              <a:rPr lang="en-US" dirty="0" smtClean="0"/>
              <a:t> Student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227" y="1658679"/>
            <a:ext cx="2222723" cy="4250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Student-led workshops for center-wide interactions and collaborations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 b="6250"/>
          <a:stretch/>
        </p:blipFill>
        <p:spPr bwMode="auto">
          <a:xfrm>
            <a:off x="191386" y="1690577"/>
            <a:ext cx="6121683" cy="440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5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SoIHub</a:t>
            </a:r>
            <a:r>
              <a:rPr lang="en-US" dirty="0" smtClean="0"/>
              <a:t>: Continued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400" dirty="0">
                <a:latin typeface="Courier New" pitchFamily="49" charset="0"/>
                <a:cs typeface="Courier New" pitchFamily="49" charset="0"/>
              </a:rPr>
              <a:t>Soihub.org</a:t>
            </a:r>
            <a:r>
              <a:rPr lang="en-US" sz="3400" dirty="0"/>
              <a:t> is </a:t>
            </a:r>
            <a:r>
              <a:rPr lang="en-US" sz="3400" dirty="0" smtClean="0"/>
              <a:t>fully functional. We continue to add </a:t>
            </a:r>
            <a:r>
              <a:rPr lang="en-US" sz="3400" dirty="0"/>
              <a:t>new functionality and refining the site.</a:t>
            </a:r>
          </a:p>
          <a:p>
            <a:pPr lvl="0"/>
            <a:r>
              <a:rPr lang="en-US" sz="3400" dirty="0"/>
              <a:t>Wiki development and integration is complete. </a:t>
            </a:r>
            <a:r>
              <a:rPr lang="en-US" sz="3400" dirty="0" smtClean="0"/>
              <a:t>This provides seamless </a:t>
            </a:r>
            <a:r>
              <a:rPr lang="en-US" sz="3400" dirty="0"/>
              <a:t>communication/collaboration </a:t>
            </a:r>
            <a:r>
              <a:rPr lang="en-US" sz="3400" dirty="0" smtClean="0"/>
              <a:t>tools within </a:t>
            </a:r>
            <a:r>
              <a:rPr lang="en-US" sz="3400" dirty="0"/>
              <a:t>and outside of the Center.  </a:t>
            </a:r>
          </a:p>
          <a:p>
            <a:pPr lvl="0"/>
            <a:r>
              <a:rPr lang="en-US" sz="3400" dirty="0"/>
              <a:t>Developing Computational Biology </a:t>
            </a:r>
            <a:r>
              <a:rPr lang="en-US" sz="3400" dirty="0" smtClean="0"/>
              <a:t>site – </a:t>
            </a:r>
            <a:r>
              <a:rPr lang="en-US" sz="3400" dirty="0"/>
              <a:t>Integrating online project management tools for research community. </a:t>
            </a:r>
            <a:endParaRPr lang="en-US" sz="3400" dirty="0" smtClean="0"/>
          </a:p>
          <a:p>
            <a:pPr lvl="0"/>
            <a:r>
              <a:rPr lang="en-US" sz="3400" dirty="0" smtClean="0"/>
              <a:t>Soihub.org </a:t>
            </a:r>
            <a:r>
              <a:rPr lang="en-US" sz="3400" dirty="0"/>
              <a:t>emphasizes events, news, video, Center resources, communications, E newsletter, presentations, and list of all Center personnel and connections to each person’s expertise.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49520"/>
      </p:ext>
    </p:extLst>
  </p:cSld>
  <p:clrMapOvr>
    <a:masterClrMapping/>
  </p:clrMapOvr>
</p:sld>
</file>

<file path=ppt/theme/theme1.xml><?xml version="1.0" encoding="utf-8"?>
<a:theme xmlns:a="http://schemas.openxmlformats.org/drawingml/2006/main" name="SOI-STC-2011  Graphic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SOI-STC-2011  Graphic</Template>
  <TotalTime>276</TotalTime>
  <Words>802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Wingdings</vt:lpstr>
      <vt:lpstr>Calibri</vt:lpstr>
      <vt:lpstr>Times New Roman</vt:lpstr>
      <vt:lpstr>Continuum Medium</vt:lpstr>
      <vt:lpstr>Courier New</vt:lpstr>
      <vt:lpstr>SOI-STC-2011  Graphic</vt:lpstr>
      <vt:lpstr>Center for Science of Information</vt:lpstr>
      <vt:lpstr>Knowledge Transfer:  Mechanisms and Stakeholders</vt:lpstr>
      <vt:lpstr>Knowledge Transfer:  Mechanisms and Stakeholders</vt:lpstr>
      <vt:lpstr>Soihub.org: Our Portal to the World</vt:lpstr>
      <vt:lpstr>Soihub.org: Our Portal to the World</vt:lpstr>
      <vt:lpstr>CSoI Prestige Lecture Series</vt:lpstr>
      <vt:lpstr>CSoI Workshop Series</vt:lpstr>
      <vt:lpstr>CSoI Student Workshops</vt:lpstr>
      <vt:lpstr>SoIHub: Continued Development</vt:lpstr>
      <vt:lpstr>Knowledge Transfer -- Education</vt:lpstr>
      <vt:lpstr>Reaching out to Industry</vt:lpstr>
      <vt:lpstr>Industry Involvement</vt:lpstr>
      <vt:lpstr>Industry Involvement</vt:lpstr>
      <vt:lpstr>Industry Involvement</vt:lpstr>
      <vt:lpstr>Industry Involvement</vt:lpstr>
      <vt:lpstr>Industrial Partners Program</vt:lpstr>
      <vt:lpstr>Industry Involvement</vt:lpstr>
      <vt:lpstr>Thanks !</vt:lpstr>
    </vt:vector>
  </TitlesOfParts>
  <Company>Department of Computer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Science of Information</dc:title>
  <dc:creator>Robert Brown</dc:creator>
  <cp:lastModifiedBy>Ananth Grama</cp:lastModifiedBy>
  <cp:revision>33</cp:revision>
  <dcterms:created xsi:type="dcterms:W3CDTF">2011-11-08T14:57:59Z</dcterms:created>
  <dcterms:modified xsi:type="dcterms:W3CDTF">2012-05-25T19:53:18Z</dcterms:modified>
</cp:coreProperties>
</file>