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82" r:id="rId23"/>
    <p:sldId id="283" r:id="rId24"/>
    <p:sldId id="277" r:id="rId25"/>
    <p:sldId id="278" r:id="rId26"/>
    <p:sldId id="279" r:id="rId27"/>
    <p:sldId id="280" r:id="rId28"/>
    <p:sldId id="281" r:id="rId29"/>
    <p:sldId id="294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3222-6154-4515-A99E-5570A0ADEEF5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0A47-5BA1-41B8-9EC2-CDA3C3E4CC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F8DCF-5101-401A-86FF-ED115F91EC6F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C08CFD-2C72-4DE8-89E9-7BBB57F5BEC4}" type="slidenum">
              <a:rPr lang="en-US"/>
              <a:pPr/>
              <a:t>39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3E18DA-C6E5-4B75-B9B7-6DE838874F9B}" type="slidenum">
              <a:rPr lang="en-US"/>
              <a:pPr/>
              <a:t>31</a:t>
            </a:fld>
            <a:endParaRPr lang="en-US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801D47-121A-49F7-91A4-0AAE81A83405}" type="slidenum">
              <a:rPr lang="en-US"/>
              <a:pPr/>
              <a:t>32</a:t>
            </a:fld>
            <a:endParaRPr 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BAAEA-42E8-46CB-A61B-A4653D090734}" type="slidenum">
              <a:rPr lang="en-US"/>
              <a:pPr/>
              <a:t>33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1AF9E3-4770-4656-A954-204F8E8E5869}" type="slidenum">
              <a:rPr lang="en-US"/>
              <a:pPr/>
              <a:t>34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5D6EAA-C295-4405-9EB1-81F0000CBF5A}" type="slidenum">
              <a:rPr lang="en-US"/>
              <a:pPr/>
              <a:t>35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0ECDA5-0F21-4F2C-968D-D65AA05C57D6}" type="slidenum">
              <a:rPr lang="en-US"/>
              <a:pPr/>
              <a:t>36</a:t>
            </a:fld>
            <a:endParaRPr 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72FB5A-75A2-42DE-8036-3EC388F1528A}" type="slidenum">
              <a:rPr lang="en-US"/>
              <a:pPr/>
              <a:t>37</a:t>
            </a:fld>
            <a:endParaRPr 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EC0A67-1018-4E73-9DD0-72634B3F47B3}" type="slidenum">
              <a:rPr lang="en-US"/>
              <a:pPr/>
              <a:t>38</a:t>
            </a:fld>
            <a:endParaRPr 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4FF0-962B-4A9E-A760-20803B8E5971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889A-091A-4817-8FED-ADD21B020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eo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GPGPU" TargetMode="External"/><Relationship Id="rId4" Type="http://schemas.openxmlformats.org/officeDocument/2006/relationships/hyperlink" Target="http://en.wikipedia.org/wiki/Nvidia_Tesl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.doe.gov/ascr/ProgramDocuments/ProgDoc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Computing: Challenges and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Ahmed </a:t>
            </a:r>
            <a:r>
              <a:rPr lang="en-US" sz="1400" dirty="0" err="1" smtClean="0"/>
              <a:t>Sameh</a:t>
            </a:r>
            <a:r>
              <a:rPr lang="en-US" sz="1400" dirty="0" smtClean="0"/>
              <a:t> and </a:t>
            </a:r>
            <a:r>
              <a:rPr lang="en-US" sz="1400" dirty="0" err="1" smtClean="0"/>
              <a:t>Ananth</a:t>
            </a:r>
            <a:r>
              <a:rPr lang="en-US" sz="1400" dirty="0" smtClean="0"/>
              <a:t> </a:t>
            </a:r>
            <a:r>
              <a:rPr lang="en-US" sz="1400" dirty="0" err="1" smtClean="0"/>
              <a:t>Grama</a:t>
            </a:r>
            <a:endParaRPr lang="en-US" sz="1400" dirty="0" smtClean="0"/>
          </a:p>
          <a:p>
            <a:r>
              <a:rPr lang="en-US" sz="1400" dirty="0" smtClean="0"/>
              <a:t>NNSA/PRISM Center,</a:t>
            </a:r>
          </a:p>
          <a:p>
            <a:r>
              <a:rPr lang="en-US" sz="1400" dirty="0" smtClean="0"/>
              <a:t>Purdue University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Coprocessor/FPGA Architectures</a:t>
            </a:r>
            <a:endParaRPr lang="en-US" dirty="0"/>
          </a:p>
        </p:txBody>
      </p:sp>
      <p:pic>
        <p:nvPicPr>
          <p:cNvPr id="7" name="Picture 6" descr="FFTLibVirtexIIProSumma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324350" cy="4610100"/>
          </a:xfrm>
          <a:prstGeom prst="rect">
            <a:avLst/>
          </a:prstGeom>
        </p:spPr>
      </p:pic>
      <p:pic>
        <p:nvPicPr>
          <p:cNvPr id="8" name="Picture 7" descr="xilinx_ml405_dev_board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2286000" cy="191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962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Xilinx/</a:t>
            </a:r>
            <a:r>
              <a:rPr lang="en-US" dirty="0" err="1" smtClean="0"/>
              <a:t>Altera</a:t>
            </a:r>
            <a:r>
              <a:rPr lang="en-US" dirty="0" smtClean="0"/>
              <a:t>/Lattice Semiconductor FPGAs typically interface to PCI/</a:t>
            </a:r>
            <a:r>
              <a:rPr lang="en-US" dirty="0" err="1" smtClean="0"/>
              <a:t>PCIe</a:t>
            </a:r>
            <a:r>
              <a:rPr lang="en-US" dirty="0" smtClean="0"/>
              <a:t> buses and can significantly accelerate compute-intensive applications by orders of magnitude.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Petascale</a:t>
            </a:r>
            <a:r>
              <a:rPr lang="en-US" sz="3200" dirty="0" smtClean="0"/>
              <a:t> Parallel Architectures: Blue Waters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339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sx="102000" sy="102000" algn="tl" rotWithShape="0">
              <a:srgbClr val="808080">
                <a:alpha val="25000"/>
              </a:srgbClr>
            </a:outerShdw>
          </a:effectLst>
        </p:spPr>
      </p:pic>
      <p:pic>
        <p:nvPicPr>
          <p:cNvPr id="5" name="Picture 28" descr="ower7 IH HPC Server Nod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30500"/>
            <a:ext cx="1828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221163" y="3490913"/>
            <a:ext cx="164623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4300" algn="l"/>
              </a:tabLst>
            </a:pPr>
            <a:r>
              <a:rPr lang="en-US" sz="1200" b="1">
                <a:latin typeface="Cambria" charset="0"/>
              </a:rPr>
              <a:t>IH Server Node</a:t>
            </a:r>
          </a:p>
          <a:p>
            <a:pPr>
              <a:spcBef>
                <a:spcPts val="300"/>
              </a:spcBef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8 QCM’s (256 cores)</a:t>
            </a:r>
          </a:p>
          <a:p>
            <a:pPr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	8 TF (</a:t>
            </a:r>
            <a:r>
              <a:rPr lang="en-US" sz="1000" i="1">
                <a:latin typeface="Cambria" charset="0"/>
              </a:rPr>
              <a:t>peak</a:t>
            </a:r>
            <a:r>
              <a:rPr lang="en-US" sz="1000">
                <a:latin typeface="Cambria" charset="0"/>
              </a:rPr>
              <a:t>)</a:t>
            </a:r>
          </a:p>
          <a:p>
            <a:pPr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1 TB memory</a:t>
            </a:r>
          </a:p>
          <a:p>
            <a:pPr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	4 TB/s memory bw</a:t>
            </a:r>
          </a:p>
          <a:p>
            <a:pPr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8 Hub chips</a:t>
            </a:r>
          </a:p>
          <a:p>
            <a:pPr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Power supplies</a:t>
            </a:r>
          </a:p>
          <a:p>
            <a:pPr>
              <a:tabLst>
                <a:tab pos="114300" algn="l"/>
              </a:tabLst>
            </a:pPr>
            <a:r>
              <a:rPr lang="en-US" sz="1000">
                <a:latin typeface="Cambria" charset="0"/>
              </a:rPr>
              <a:t>PCIe slots</a:t>
            </a:r>
          </a:p>
          <a:p>
            <a:pPr>
              <a:spcBef>
                <a:spcPts val="600"/>
              </a:spcBef>
              <a:tabLst>
                <a:tab pos="114300" algn="l"/>
              </a:tabLst>
            </a:pPr>
            <a:r>
              <a:rPr lang="en-US" sz="1000" i="1">
                <a:latin typeface="Cambria" charset="0"/>
              </a:rPr>
              <a:t>Fully water cooled</a:t>
            </a:r>
          </a:p>
          <a:p>
            <a:pPr>
              <a:tabLst>
                <a:tab pos="114300" algn="l"/>
              </a:tabLst>
            </a:pPr>
            <a:r>
              <a:rPr lang="en-US" sz="1200">
                <a:latin typeface="Cambria" charset="0"/>
              </a:rPr>
              <a:t>	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67000" y="3567113"/>
            <a:ext cx="1798638" cy="2598737"/>
            <a:chOff x="1600200" y="3567113"/>
            <a:chExt cx="1798638" cy="2597988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600200" y="4633606"/>
              <a:ext cx="1798638" cy="153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Times New Roman" charset="0"/>
                </a:rPr>
                <a:t>Quad-chip Module</a:t>
              </a:r>
            </a:p>
            <a:p>
              <a:pPr>
                <a:spcBef>
                  <a:spcPts val="300"/>
                </a:spcBef>
              </a:pPr>
              <a:r>
                <a:rPr lang="en-US" sz="1000">
                  <a:latin typeface="Times New Roman" charset="0"/>
                </a:rPr>
                <a:t>4 Power7 chips</a:t>
              </a:r>
            </a:p>
            <a:p>
              <a:r>
                <a:rPr lang="en-US" sz="1000">
                  <a:latin typeface="Times New Roman" charset="0"/>
                </a:rPr>
                <a:t>128 GB memory</a:t>
              </a:r>
            </a:p>
            <a:p>
              <a:r>
                <a:rPr lang="en-US" sz="1000">
                  <a:latin typeface="Times New Roman" charset="0"/>
                </a:rPr>
                <a:t>512 GB/s memory bw</a:t>
              </a:r>
            </a:p>
            <a:p>
              <a:r>
                <a:rPr lang="en-US" sz="1000">
                  <a:latin typeface="Times New Roman" charset="0"/>
                </a:rPr>
                <a:t>1 TF (peak)</a:t>
              </a:r>
            </a:p>
            <a:p>
              <a:pPr>
                <a:spcBef>
                  <a:spcPts val="600"/>
                </a:spcBef>
              </a:pPr>
              <a:r>
                <a:rPr lang="en-US" sz="1200" b="1">
                  <a:latin typeface="Times New Roman" charset="0"/>
                </a:rPr>
                <a:t>Hub Chip</a:t>
              </a:r>
            </a:p>
            <a:p>
              <a:r>
                <a:rPr lang="en-US" sz="1000">
                  <a:latin typeface="Times New Roman" charset="0"/>
                </a:rPr>
                <a:t>1,128 GB/s bw</a:t>
              </a:r>
            </a:p>
            <a:p>
              <a:r>
                <a:rPr lang="en-US" sz="1200">
                  <a:latin typeface="Times New Roman" charset="0"/>
                </a:rPr>
                <a:t>	</a:t>
              </a:r>
            </a:p>
          </p:txBody>
        </p:sp>
        <p:pic>
          <p:nvPicPr>
            <p:cNvPr id="9" name="Picture 8" descr="ower7 and Switch Packages"/>
            <p:cNvPicPr>
              <a:picLocks noChangeAspect="1"/>
            </p:cNvPicPr>
            <p:nvPr/>
          </p:nvPicPr>
          <p:blipFill>
            <a:blip r:embed="rId4" cstate="print"/>
            <a:srcRect l="11111" t="13799" r="5556" b="6857"/>
            <a:stretch>
              <a:fillRect/>
            </a:stretch>
          </p:blipFill>
          <p:spPr bwMode="auto">
            <a:xfrm>
              <a:off x="1627188" y="3567113"/>
              <a:ext cx="1192212" cy="91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br" rotWithShape="0">
                <a:srgbClr val="808080">
                  <a:alpha val="42999"/>
                </a:srgbClr>
              </a:outerShdw>
            </a:effectLst>
          </p:spPr>
        </p:pic>
      </p:grp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96963" y="5181600"/>
            <a:ext cx="17986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mbria" charset="0"/>
              </a:rPr>
              <a:t>Power7 Chip</a:t>
            </a:r>
          </a:p>
          <a:p>
            <a:pPr>
              <a:spcBef>
                <a:spcPts val="300"/>
              </a:spcBef>
            </a:pPr>
            <a:r>
              <a:rPr lang="en-US" sz="1000">
                <a:latin typeface="Cambria" charset="0"/>
              </a:rPr>
              <a:t>8 cores, 32 threads</a:t>
            </a:r>
          </a:p>
          <a:p>
            <a:r>
              <a:rPr lang="en-US" sz="1000">
                <a:latin typeface="Cambria" charset="0"/>
              </a:rPr>
              <a:t>L1, L2, L3 cache (32 MB)</a:t>
            </a:r>
          </a:p>
          <a:p>
            <a:r>
              <a:rPr lang="en-US" sz="1000">
                <a:latin typeface="Cambria" charset="0"/>
              </a:rPr>
              <a:t>Up to 256 GF (peak)</a:t>
            </a:r>
          </a:p>
          <a:p>
            <a:r>
              <a:rPr lang="en-US" sz="1000">
                <a:latin typeface="Cambria" charset="0"/>
              </a:rPr>
              <a:t>128 Gb/s memory bw</a:t>
            </a:r>
          </a:p>
          <a:p>
            <a:pPr>
              <a:spcBef>
                <a:spcPts val="300"/>
              </a:spcBef>
            </a:pPr>
            <a:r>
              <a:rPr lang="en-US" sz="1000" i="1">
                <a:latin typeface="Cambria" charset="0"/>
              </a:rPr>
              <a:t>45 nm technology</a:t>
            </a: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6019800" y="1371600"/>
            <a:ext cx="2103438" cy="2641600"/>
            <a:chOff x="4953000" y="1371600"/>
            <a:chExt cx="2103438" cy="2641178"/>
          </a:xfrm>
        </p:grpSpPr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4953000" y="2743200"/>
              <a:ext cx="2103438" cy="12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28600" algn="l"/>
                </a:tabLst>
              </a:pPr>
              <a:r>
                <a:rPr lang="en-US" sz="1200" b="1">
                  <a:latin typeface="Cambria" charset="0"/>
                </a:rPr>
                <a:t>Blue Waters Building Block</a:t>
              </a:r>
            </a:p>
            <a:p>
              <a:pPr>
                <a:spcBef>
                  <a:spcPts val="300"/>
                </a:spcBef>
                <a:tabLst>
                  <a:tab pos="228600" algn="l"/>
                </a:tabLst>
              </a:pPr>
              <a:r>
                <a:rPr lang="en-US" sz="1000">
                  <a:latin typeface="Cambria" charset="0"/>
                </a:rPr>
                <a:t>32 IH server nodes</a:t>
              </a:r>
            </a:p>
            <a:p>
              <a:pPr>
                <a:tabLst>
                  <a:tab pos="228600" algn="l"/>
                </a:tabLst>
              </a:pPr>
              <a:r>
                <a:rPr lang="en-US" sz="1000">
                  <a:latin typeface="Cambria" charset="0"/>
                </a:rPr>
                <a:t>	256 TF (peak)</a:t>
              </a:r>
            </a:p>
            <a:p>
              <a:pPr>
                <a:tabLst>
                  <a:tab pos="228600" algn="l"/>
                </a:tabLst>
              </a:pPr>
              <a:r>
                <a:rPr lang="en-US" sz="1000">
                  <a:latin typeface="Cambria" charset="0"/>
                </a:rPr>
                <a:t>	32 TB memory</a:t>
              </a:r>
            </a:p>
            <a:p>
              <a:pPr>
                <a:tabLst>
                  <a:tab pos="228600" algn="l"/>
                </a:tabLst>
              </a:pPr>
              <a:r>
                <a:rPr lang="en-US" sz="1000">
                  <a:latin typeface="Cambria" charset="0"/>
                </a:rPr>
                <a:t>	128 TB/s memory bw</a:t>
              </a:r>
            </a:p>
            <a:p>
              <a:pPr>
                <a:tabLst>
                  <a:tab pos="228600" algn="l"/>
                </a:tabLst>
              </a:pPr>
              <a:r>
                <a:rPr lang="en-US" sz="1000">
                  <a:latin typeface="Cambria" charset="0"/>
                </a:rPr>
                <a:t>4 Storage systems (&gt;500 TB)</a:t>
              </a:r>
            </a:p>
            <a:p>
              <a:pPr>
                <a:tabLst>
                  <a:tab pos="228600" algn="l"/>
                </a:tabLst>
              </a:pPr>
              <a:r>
                <a:rPr lang="en-US" sz="1000">
                  <a:latin typeface="Cambria" charset="0"/>
                </a:rPr>
                <a:t>10 Tape drive connections</a:t>
              </a:r>
              <a:r>
                <a:rPr lang="en-US" sz="1200">
                  <a:latin typeface="Cambria" charset="0"/>
                </a:rPr>
                <a:t>	</a:t>
              </a: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5105400" y="1371600"/>
              <a:ext cx="1168400" cy="1143000"/>
              <a:chOff x="6858000" y="3581400"/>
              <a:chExt cx="1168400" cy="1143000"/>
            </a:xfrm>
          </p:grpSpPr>
          <p:pic>
            <p:nvPicPr>
              <p:cNvPr id="16" name="Picture 21" descr="Power7_Power780.psd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58000" y="3581400"/>
                <a:ext cx="426327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3" descr="Power7_Power780.psd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26300" y="3581400"/>
                <a:ext cx="426327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4" descr="Power7_Power780.psd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00073" y="3581400"/>
                <a:ext cx="426327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Petascale</a:t>
            </a:r>
            <a:r>
              <a:rPr lang="en-US" sz="3200" dirty="0" smtClean="0"/>
              <a:t> Parallel Architectures: Blue Waters</a:t>
            </a:r>
            <a:endParaRPr lang="en-US" sz="3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MCM has a hub/switch chip.</a:t>
            </a:r>
          </a:p>
          <a:p>
            <a:r>
              <a:rPr lang="en-US" dirty="0" smtClean="0"/>
              <a:t>The hub chip provides 192 GB/s to the directly connected POWER7 MCM; 336 GB/s to seven other nodes in the same drawer on copper connections; 240 GB/s to 24 nodes in the same </a:t>
            </a:r>
            <a:r>
              <a:rPr lang="en-US" dirty="0" err="1" smtClean="0"/>
              <a:t>supernode</a:t>
            </a:r>
            <a:r>
              <a:rPr lang="en-US" dirty="0" smtClean="0"/>
              <a:t> (composed of four drawers) on optical connections; 320 GB/s to other </a:t>
            </a:r>
            <a:r>
              <a:rPr lang="en-US" dirty="0" err="1" smtClean="0"/>
              <a:t>supernodes</a:t>
            </a:r>
            <a:r>
              <a:rPr lang="en-US" dirty="0" smtClean="0"/>
              <a:t> on optical connections; and 40 GB/s for general I/O, for a total of 1,128 GB/s peak bandwidth per hub chip.</a:t>
            </a:r>
          </a:p>
          <a:p>
            <a:r>
              <a:rPr lang="en-US" dirty="0" smtClean="0"/>
              <a:t>System interconnect is a fully connected two-tier network. In the first tier, every node has a single hub/switch that is directly connected to the other 31 hub/switches in the same </a:t>
            </a:r>
            <a:r>
              <a:rPr lang="en-US" dirty="0" err="1" smtClean="0"/>
              <a:t>supernode</a:t>
            </a:r>
            <a:r>
              <a:rPr lang="en-US" dirty="0" smtClean="0"/>
              <a:t>. In the second tier, every </a:t>
            </a:r>
            <a:r>
              <a:rPr lang="en-US" dirty="0" err="1" smtClean="0"/>
              <a:t>supernode</a:t>
            </a:r>
            <a:r>
              <a:rPr lang="en-US" dirty="0" smtClean="0"/>
              <a:t> has a direct connection to every other </a:t>
            </a:r>
            <a:r>
              <a:rPr lang="en-US" dirty="0" err="1" smtClean="0"/>
              <a:t>supernode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Petascale</a:t>
            </a:r>
            <a:r>
              <a:rPr lang="en-US" sz="3200" dirty="0" smtClean="0"/>
              <a:t> Parallel Architectures: Blue Waters</a:t>
            </a:r>
            <a:endParaRPr lang="en-US" sz="3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and Data archive Systems</a:t>
            </a:r>
          </a:p>
          <a:p>
            <a:pPr lvl="1"/>
            <a:r>
              <a:rPr lang="en-US" dirty="0" smtClean="0"/>
              <a:t>Storage subsystems</a:t>
            </a:r>
          </a:p>
          <a:p>
            <a:pPr lvl="2"/>
            <a:r>
              <a:rPr lang="en-US" dirty="0" smtClean="0"/>
              <a:t>On-line disks: &gt;</a:t>
            </a:r>
            <a:r>
              <a:rPr lang="en-US" sz="1000" dirty="0" smtClean="0"/>
              <a:t> </a:t>
            </a:r>
            <a:r>
              <a:rPr lang="en-US" dirty="0" smtClean="0"/>
              <a:t>18 PB (</a:t>
            </a:r>
            <a:r>
              <a:rPr lang="en-US" i="1" dirty="0" smtClean="0"/>
              <a:t>usable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Archival tapes: Up to 500 PB</a:t>
            </a:r>
          </a:p>
          <a:p>
            <a:pPr lvl="1"/>
            <a:r>
              <a:rPr lang="en-US" dirty="0" smtClean="0"/>
              <a:t>Sustained disk transfer rate: &gt;</a:t>
            </a:r>
            <a:r>
              <a:rPr lang="en-US" sz="1100" dirty="0" smtClean="0"/>
              <a:t> </a:t>
            </a:r>
            <a:r>
              <a:rPr lang="en-US" dirty="0" smtClean="0"/>
              <a:t>1.5 </a:t>
            </a:r>
            <a:r>
              <a:rPr lang="en-US" dirty="0" smtClean="0"/>
              <a:t>TB/sec</a:t>
            </a:r>
            <a:endParaRPr lang="en-US" dirty="0" smtClean="0"/>
          </a:p>
          <a:p>
            <a:pPr lvl="1"/>
            <a:r>
              <a:rPr lang="en-US" dirty="0" smtClean="0"/>
              <a:t>Fully integrated storage system: GPFS + HPSS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Petascale</a:t>
            </a:r>
            <a:r>
              <a:rPr lang="en-US" sz="3200" dirty="0" smtClean="0"/>
              <a:t> Parallel Architectures: XT6</a:t>
            </a:r>
            <a:endParaRPr lang="en-US" sz="3200" dirty="0"/>
          </a:p>
        </p:txBody>
      </p:sp>
      <p:pic>
        <p:nvPicPr>
          <p:cNvPr id="5" name="Picture 4" descr="opteron6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4724400"/>
            <a:ext cx="1575938" cy="1409700"/>
          </a:xfrm>
          <a:prstGeom prst="rect">
            <a:avLst/>
          </a:prstGeom>
        </p:spPr>
      </p:pic>
      <p:pic>
        <p:nvPicPr>
          <p:cNvPr id="7" name="Picture 6" descr="cray_xe6_blade_ser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657600"/>
            <a:ext cx="2254250" cy="1352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52578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 Gemini interconnects on the left (which is the back of the blade), with four two-socket server nodes and their related memory banks</a:t>
            </a:r>
            <a:endParaRPr lang="en-US" sz="1400" dirty="0"/>
          </a:p>
        </p:txBody>
      </p:sp>
      <p:pic>
        <p:nvPicPr>
          <p:cNvPr id="11" name="Picture 10" descr="cray_gemini_archite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362200"/>
            <a:ext cx="1602105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4953000"/>
            <a:ext cx="1678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Gemini Interconnect</a:t>
            </a:r>
            <a:endParaRPr lang="en-US" sz="1400" dirty="0"/>
          </a:p>
        </p:txBody>
      </p:sp>
      <p:pic>
        <p:nvPicPr>
          <p:cNvPr id="13" name="Picture 12" descr="xt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066800"/>
            <a:ext cx="2190750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4200" y="30480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 to 192 cores (16 6100s) go into a rack, 2304 cores per system cabinet (12 racks) for 20 TFLOPS/cabinet. The largest current installation is a 20 cabinet installation at Edinburgh (roughly 360 TFLOPS).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Petascale</a:t>
            </a:r>
            <a:r>
              <a:rPr lang="en-US" dirty="0" smtClean="0"/>
              <a:t>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0" hangingPunct="0"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sz="3600" b="1" dirty="0" smtClean="0"/>
              <a:t>		ORNL		NCSA			LLNL</a:t>
            </a:r>
          </a:p>
          <a:p>
            <a:pPr eaLnBrk="0" hangingPunct="0"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sz="3600" b="1" dirty="0" smtClean="0"/>
              <a:t>System Attribute	Jag. (#1)	Blue </a:t>
            </a:r>
            <a:r>
              <a:rPr lang="en-US" sz="3600" b="1" dirty="0" err="1" smtClean="0"/>
              <a:t>Wat</a:t>
            </a:r>
            <a:r>
              <a:rPr lang="en-US" sz="3600" b="1" dirty="0" smtClean="0"/>
              <a:t>.		Sequoia</a:t>
            </a:r>
          </a:p>
          <a:p>
            <a:pPr eaLnBrk="0" hangingPunct="0">
              <a:spcBef>
                <a:spcPct val="50000"/>
              </a:spcBef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Vendor (Model)	Cray (XT5)	</a:t>
            </a:r>
            <a:r>
              <a:rPr lang="en-US" dirty="0" smtClean="0">
                <a:solidFill>
                  <a:srgbClr val="4E5782"/>
                </a:solidFill>
              </a:rPr>
              <a:t>IBM (PERCS)	IBM BG/Q</a:t>
            </a:r>
          </a:p>
          <a:p>
            <a:pPr eaLnBrk="0" hangingPunct="0"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Processor	AMD Opt.	</a:t>
            </a:r>
            <a:r>
              <a:rPr lang="en-US" dirty="0" smtClean="0">
                <a:solidFill>
                  <a:srgbClr val="4E5782"/>
                </a:solidFill>
              </a:rPr>
              <a:t>IBM Power7	PowerPC</a:t>
            </a:r>
          </a:p>
          <a:p>
            <a:pPr eaLnBrk="0" hangingPunct="0">
              <a:spcBef>
                <a:spcPct val="50000"/>
              </a:spcBef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Peak </a:t>
            </a:r>
            <a:r>
              <a:rPr lang="en-US" dirty="0" err="1" smtClean="0"/>
              <a:t>Perf</a:t>
            </a:r>
            <a:r>
              <a:rPr lang="en-US" dirty="0" smtClean="0"/>
              <a:t>. (PF)	2.3			~10				~20</a:t>
            </a:r>
          </a:p>
          <a:p>
            <a:pPr eaLnBrk="0" hangingPunct="0"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Sustained </a:t>
            </a:r>
            <a:r>
              <a:rPr lang="en-US" dirty="0" err="1" smtClean="0"/>
              <a:t>Perf</a:t>
            </a:r>
            <a:r>
              <a:rPr lang="en-US" dirty="0" smtClean="0"/>
              <a:t>. (PF)				≳</a:t>
            </a:r>
            <a:r>
              <a:rPr lang="en-US" dirty="0" smtClean="0">
                <a:solidFill>
                  <a:srgbClr val="4E5782"/>
                </a:solidFill>
              </a:rPr>
              <a:t>1</a:t>
            </a:r>
          </a:p>
          <a:p>
            <a:pPr eaLnBrk="0" hangingPunct="0">
              <a:spcBef>
                <a:spcPts val="900"/>
              </a:spcBef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Cores/Chip	6			</a:t>
            </a:r>
            <a:r>
              <a:rPr lang="en-US" dirty="0" smtClean="0">
                <a:solidFill>
                  <a:srgbClr val="4E5782"/>
                </a:solidFill>
              </a:rPr>
              <a:t>8				16</a:t>
            </a:r>
          </a:p>
          <a:p>
            <a:pPr eaLnBrk="0" hangingPunct="0"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Processor Cores	224,256	</a:t>
            </a:r>
            <a:r>
              <a:rPr lang="en-US" dirty="0" smtClean="0">
                <a:solidFill>
                  <a:srgbClr val="4E5782"/>
                </a:solidFill>
              </a:rPr>
              <a:t>&gt;300,000		&gt; 1.6M</a:t>
            </a:r>
          </a:p>
          <a:p>
            <a:pPr eaLnBrk="0" hangingPunct="0">
              <a:spcBef>
                <a:spcPts val="900"/>
              </a:spcBef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/>
              <a:t>Memory (TB)	299			</a:t>
            </a:r>
            <a:r>
              <a:rPr lang="en-US" altLang="ja-JP" dirty="0" smtClean="0">
                <a:solidFill>
                  <a:srgbClr val="4E5782"/>
                </a:solidFill>
                <a:ea typeface="ヒラギノ角ゴ Pro W3" charset="-128"/>
              </a:rPr>
              <a:t>~1,200			~1,600</a:t>
            </a:r>
            <a:endParaRPr lang="en-US" dirty="0" smtClean="0">
              <a:solidFill>
                <a:srgbClr val="4E5782"/>
              </a:solidFill>
              <a:ea typeface="ヒラギノ角ゴ Pro W3" charset="-128"/>
            </a:endParaRPr>
          </a:p>
          <a:p>
            <a:pPr eaLnBrk="0" hangingPunct="0">
              <a:spcBef>
                <a:spcPts val="900"/>
              </a:spcBef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>
                <a:ea typeface="ヒラギノ角ゴ Pro W3" charset="-128"/>
              </a:rPr>
              <a:t>On-line Disk Storage (PB)	5			</a:t>
            </a:r>
            <a:r>
              <a:rPr lang="en-US" dirty="0" smtClean="0">
                <a:solidFill>
                  <a:srgbClr val="4E5782"/>
                </a:solidFill>
                <a:ea typeface="ヒラギノ角ゴ Pro W3" charset="-128"/>
              </a:rPr>
              <a:t>&gt;18				~50</a:t>
            </a:r>
          </a:p>
          <a:p>
            <a:pPr eaLnBrk="0" hangingPunct="0"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>
                <a:ea typeface="ヒラギノ角ゴ Pro W3" charset="-128"/>
              </a:rPr>
              <a:t>Disk Transfer (TB/sec)	0.24		</a:t>
            </a:r>
            <a:r>
              <a:rPr lang="en-US" dirty="0" smtClean="0">
                <a:solidFill>
                  <a:srgbClr val="4E5782"/>
                </a:solidFill>
                <a:ea typeface="ヒラギノ角ゴ Pro W3" charset="-128"/>
              </a:rPr>
              <a:t>&gt;1.5			0.5-1.0</a:t>
            </a:r>
          </a:p>
          <a:p>
            <a:pPr eaLnBrk="0" hangingPunct="0">
              <a:spcBef>
                <a:spcPct val="30000"/>
              </a:spcBef>
              <a:buNone/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r>
              <a:rPr lang="en-US" dirty="0" smtClean="0">
                <a:ea typeface="ヒラギノ角ゴ Pro W3" charset="-128"/>
              </a:rPr>
              <a:t>Archival Storage (PB)	20			</a:t>
            </a:r>
            <a:r>
              <a:rPr lang="en-US" i="1" dirty="0" smtClean="0">
                <a:ea typeface="ヒラギノ角ゴ Pro W3" charset="-128"/>
              </a:rPr>
              <a:t>up to </a:t>
            </a:r>
            <a:r>
              <a:rPr lang="en-US" dirty="0" smtClean="0">
                <a:solidFill>
                  <a:srgbClr val="4E5782"/>
                </a:solidFill>
                <a:ea typeface="ヒラギノ角ゴ Pro W3" charset="-128"/>
              </a:rPr>
              <a:t>500</a:t>
            </a:r>
          </a:p>
          <a:p>
            <a:pPr>
              <a:tabLst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7315200" algn="r"/>
                <a:tab pos="7891272" algn="r"/>
              </a:tabLs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Dunning et al. 2010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Platforms: </a:t>
            </a:r>
            <a:r>
              <a:rPr lang="en-US" dirty="0" err="1" smtClean="0"/>
              <a:t>TianHe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Content Placeholder 3" descr="Tianhe-1A-450x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1524001"/>
            <a:ext cx="2667000" cy="16002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447800"/>
            <a:ext cx="4495800" cy="484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14,336 </a:t>
            </a:r>
            <a:r>
              <a:rPr lang="en-US" sz="1600" dirty="0" smtClean="0">
                <a:hlinkClick r:id="rId3"/>
              </a:rPr>
              <a:t>Xeon</a:t>
            </a:r>
            <a:r>
              <a:rPr lang="en-US" sz="1600" dirty="0" smtClean="0"/>
              <a:t> X5670 processors and 7,168 </a:t>
            </a:r>
            <a:r>
              <a:rPr lang="en-US" sz="1600" dirty="0" err="1" smtClean="0">
                <a:hlinkClick r:id="rId4"/>
              </a:rPr>
              <a:t>Nvidia</a:t>
            </a:r>
            <a:r>
              <a:rPr lang="en-US" sz="1600" dirty="0" smtClean="0">
                <a:hlinkClick r:id="rId4"/>
              </a:rPr>
              <a:t> Tesla</a:t>
            </a:r>
            <a:r>
              <a:rPr lang="en-US" sz="1600" dirty="0" smtClean="0"/>
              <a:t> M2050 </a:t>
            </a:r>
            <a:r>
              <a:rPr lang="en-US" sz="1600" dirty="0" smtClean="0">
                <a:hlinkClick r:id="rId5" tooltip="GPGPU"/>
              </a:rPr>
              <a:t>general purpose GPUs</a:t>
            </a:r>
            <a:r>
              <a:rPr lang="en-US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Theoretical peak performance of 4.701 </a:t>
            </a:r>
            <a:r>
              <a:rPr lang="en-US" sz="1600" dirty="0" err="1" smtClean="0"/>
              <a:t>petaFLOPS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112 cabinets, 12 storage cabinets, 6 communications cabinets, and 8 I/O cabinets.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Each cabinet is composed of four frames, each frame containing eight blades, plus a 16-port switching board.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Each blade is composed of two nodes, with each compute node containing two Xeon X5670 6-core processors and one </a:t>
            </a:r>
            <a:r>
              <a:rPr lang="en-US" sz="1600" dirty="0" err="1" smtClean="0"/>
              <a:t>Nvidia</a:t>
            </a:r>
            <a:r>
              <a:rPr lang="en-US" sz="1600" dirty="0" smtClean="0"/>
              <a:t> M2050 GPU processors.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2PB Disk and 262 TB RAM.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Arch interconnect links the server nodes together using optical-electric cables in a hybrid fat tree configuration.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switch at the heart of Arch has a bi-directional bandwidth of 160 </a:t>
            </a:r>
            <a:r>
              <a:rPr lang="en-US" sz="1600" dirty="0" err="1" smtClean="0"/>
              <a:t>Gb</a:t>
            </a:r>
            <a:r>
              <a:rPr lang="en-US" sz="1600" dirty="0" smtClean="0"/>
              <a:t>/sec, a latency for a node hop of 1.57 microseconds, and an aggregate bandwidth of more than 61 Tb/sec.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Heterogeneous Platforms: </a:t>
            </a:r>
            <a:r>
              <a:rPr lang="en-US" sz="3600" dirty="0" err="1" smtClean="0"/>
              <a:t>RoadRunner</a:t>
            </a:r>
            <a:endParaRPr lang="en-US" sz="3600" dirty="0"/>
          </a:p>
        </p:txBody>
      </p:sp>
      <p:pic>
        <p:nvPicPr>
          <p:cNvPr id="7" name="Picture 6" descr="800px-TriBl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329545" cy="1905000"/>
          </a:xfrm>
          <a:prstGeom prst="rect">
            <a:avLst/>
          </a:prstGeom>
        </p:spPr>
      </p:pic>
      <p:pic>
        <p:nvPicPr>
          <p:cNvPr id="8" name="Picture 7" descr="Roadrunner-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581" y="3886200"/>
            <a:ext cx="8771419" cy="2450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828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13K Cell processors, 6500 </a:t>
            </a:r>
            <a:r>
              <a:rPr lang="en-US" dirty="0" err="1" smtClean="0"/>
              <a:t>Opteron</a:t>
            </a:r>
            <a:r>
              <a:rPr lang="en-US" dirty="0" smtClean="0"/>
              <a:t> 2210 processors, 103 TB RAM, 1.3 PFLOPS.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 to 1000 PFLOPS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Several critical issues must be addressed in hardware, systems software, algorithms, and applications</a:t>
            </a:r>
          </a:p>
          <a:p>
            <a:pPr lvl="1"/>
            <a:r>
              <a:rPr lang="en-US" dirty="0" smtClean="0"/>
              <a:t>Power (GFLOPS/w)</a:t>
            </a:r>
          </a:p>
          <a:p>
            <a:pPr lvl="1"/>
            <a:r>
              <a:rPr lang="en-US" dirty="0" smtClean="0"/>
              <a:t>Fault Tolerance (MTBF and high component count)</a:t>
            </a:r>
          </a:p>
          <a:p>
            <a:pPr lvl="1"/>
            <a:r>
              <a:rPr lang="en-US" dirty="0" smtClean="0"/>
              <a:t>Runtime Systems, Programming Models, Compilation</a:t>
            </a:r>
          </a:p>
          <a:p>
            <a:pPr lvl="1"/>
            <a:r>
              <a:rPr lang="en-US" dirty="0" smtClean="0"/>
              <a:t>Scalable Algorithms</a:t>
            </a:r>
          </a:p>
          <a:p>
            <a:pPr lvl="1"/>
            <a:r>
              <a:rPr lang="en-US" dirty="0" smtClean="0"/>
              <a:t>Node Performance (esp. in view of limited memory)</a:t>
            </a:r>
          </a:p>
          <a:p>
            <a:pPr lvl="1"/>
            <a:r>
              <a:rPr lang="en-US" dirty="0" smtClean="0"/>
              <a:t>I/O (esp. in view of limited I/O bandwidth)</a:t>
            </a:r>
          </a:p>
          <a:p>
            <a:pPr lvl="1"/>
            <a:r>
              <a:rPr lang="en-US" dirty="0" smtClean="0"/>
              <a:t>Heterogeneity (application composition)</a:t>
            </a:r>
          </a:p>
          <a:p>
            <a:pPr lvl="1"/>
            <a:r>
              <a:rPr lang="en-US" dirty="0" smtClean="0"/>
              <a:t>Application Level Fault Tolerance</a:t>
            </a:r>
          </a:p>
          <a:p>
            <a:pPr lvl="1"/>
            <a:r>
              <a:rPr lang="en-US" dirty="0" smtClean="0"/>
              <a:t>(and many </a:t>
            </a:r>
            <a:r>
              <a:rPr lang="en-US" dirty="0" err="1" smtClean="0"/>
              <a:t>many</a:t>
            </a:r>
            <a:r>
              <a:rPr lang="en-US" dirty="0" smtClean="0"/>
              <a:t> others)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Hardware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DARPA </a:t>
            </a:r>
            <a:r>
              <a:rPr lang="en-US" dirty="0" err="1" smtClean="0"/>
              <a:t>Exascale</a:t>
            </a:r>
            <a:r>
              <a:rPr lang="en-US" dirty="0" smtClean="0"/>
              <a:t> Technology Study [</a:t>
            </a:r>
            <a:r>
              <a:rPr lang="en-US" dirty="0" err="1" smtClean="0"/>
              <a:t>Kogge</a:t>
            </a:r>
            <a:r>
              <a:rPr lang="en-US" dirty="0" smtClean="0"/>
              <a:t> et al.]</a:t>
            </a:r>
          </a:p>
          <a:p>
            <a:pPr indent="287338">
              <a:lnSpc>
                <a:spcPct val="110000"/>
              </a:lnSpc>
              <a:spcBef>
                <a:spcPts val="1925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/>
              <a:t>Evolutionary </a:t>
            </a:r>
            <a:r>
              <a:rPr lang="en-GB" sz="3600" dirty="0" err="1" smtClean="0"/>
              <a:t>Strawmen</a:t>
            </a:r>
            <a:r>
              <a:rPr lang="en-GB" sz="3600" dirty="0" smtClean="0"/>
              <a:t> </a:t>
            </a:r>
          </a:p>
          <a:p>
            <a:pPr lvl="1">
              <a:lnSpc>
                <a:spcPct val="11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“Heavyweight” </a:t>
            </a:r>
            <a:r>
              <a:rPr lang="en-US" dirty="0" err="1" smtClean="0"/>
              <a:t>Strawman</a:t>
            </a:r>
            <a:r>
              <a:rPr lang="en-US" dirty="0" smtClean="0"/>
              <a:t>  based on commodity-derived microprocessors</a:t>
            </a:r>
          </a:p>
          <a:p>
            <a:pPr lvl="1">
              <a:lnSpc>
                <a:spcPct val="11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 “Lightweight” </a:t>
            </a:r>
            <a:r>
              <a:rPr lang="en-US" dirty="0" err="1" smtClean="0"/>
              <a:t>Strawman</a:t>
            </a:r>
            <a:r>
              <a:rPr lang="en-US" dirty="0" smtClean="0"/>
              <a:t>  based on custom microprocessors</a:t>
            </a:r>
            <a:endParaRPr lang="en-GB" sz="3200" dirty="0" smtClean="0"/>
          </a:p>
          <a:p>
            <a:pPr indent="287338">
              <a:lnSpc>
                <a:spcPct val="110000"/>
              </a:lnSpc>
              <a:spcBef>
                <a:spcPts val="1925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/>
              <a:t>Aggressive </a:t>
            </a:r>
            <a:r>
              <a:rPr lang="en-GB" sz="3600" dirty="0" err="1" smtClean="0"/>
              <a:t>Strawman</a:t>
            </a:r>
            <a:endParaRPr lang="en-GB" sz="3600" dirty="0" smtClean="0"/>
          </a:p>
          <a:p>
            <a:pPr lvl="1">
              <a:lnSpc>
                <a:spcPct val="110000"/>
              </a:lnSpc>
              <a:spcBef>
                <a:spcPts val="1925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“Clean Sheet of Paper” CMOS Silicon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Evolution</a:t>
            </a:r>
          </a:p>
          <a:p>
            <a:r>
              <a:rPr lang="en-US" dirty="0" smtClean="0"/>
              <a:t>Key Challenges for Hardware</a:t>
            </a:r>
          </a:p>
          <a:p>
            <a:r>
              <a:rPr lang="en-US" dirty="0" smtClean="0"/>
              <a:t>System Software</a:t>
            </a:r>
          </a:p>
          <a:p>
            <a:pPr lvl="1"/>
            <a:r>
              <a:rPr lang="en-US" dirty="0" smtClean="0"/>
              <a:t>Runtime Systems</a:t>
            </a:r>
          </a:p>
          <a:p>
            <a:pPr lvl="1"/>
            <a:r>
              <a:rPr lang="en-US" dirty="0" smtClean="0"/>
              <a:t>Programming Interface/ Compilation Techniques</a:t>
            </a:r>
          </a:p>
          <a:p>
            <a:r>
              <a:rPr lang="en-US" dirty="0" smtClean="0"/>
              <a:t>Algorithm Design</a:t>
            </a:r>
          </a:p>
          <a:p>
            <a:r>
              <a:rPr lang="en-US" dirty="0" err="1" smtClean="0"/>
              <a:t>DoEs</a:t>
            </a:r>
            <a:r>
              <a:rPr lang="en-US" dirty="0" smtClean="0"/>
              <a:t> Efforts in </a:t>
            </a:r>
            <a:r>
              <a:rPr lang="en-US" dirty="0" err="1" smtClean="0"/>
              <a:t>Exascale</a:t>
            </a:r>
            <a:r>
              <a:rPr lang="en-US" dirty="0" smtClean="0"/>
              <a:t> Computing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Hardware Challenges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6576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Supply voltages are unlikely to reduce significantly.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264" t="16792" r="12264" b="28868"/>
          <a:stretch>
            <a:fillRect/>
          </a:stretch>
        </p:blipFill>
        <p:spPr bwMode="auto">
          <a:xfrm>
            <a:off x="1828800" y="1219200"/>
            <a:ext cx="5257800" cy="2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364" t="20455" r="13352" b="27273"/>
          <a:stretch>
            <a:fillRect/>
          </a:stretch>
        </p:blipFill>
        <p:spPr bwMode="auto">
          <a:xfrm>
            <a:off x="1752600" y="4038600"/>
            <a:ext cx="5486400" cy="23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95600" y="64770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Processor clocks are unlikely to increase significantly.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Hardware Challenges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949" t="17518" r="12409" b="12409"/>
          <a:stretch>
            <a:fillRect/>
          </a:stretch>
        </p:blipFill>
        <p:spPr bwMode="auto">
          <a:xfrm>
            <a:off x="4572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Hardware Challenges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70437" y="2179638"/>
            <a:ext cx="2227263" cy="2563812"/>
            <a:chOff x="4234" y="1091"/>
            <a:chExt cx="1403" cy="1615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5024" y="1552"/>
              <a:ext cx="274" cy="519"/>
            </a:xfrm>
            <a:custGeom>
              <a:avLst/>
              <a:gdLst/>
              <a:ahLst/>
              <a:cxnLst>
                <a:cxn ang="0">
                  <a:pos x="38" y="1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72"/>
                </a:cxn>
                <a:cxn ang="0">
                  <a:pos x="38" y="12"/>
                </a:cxn>
              </a:cxnLst>
              <a:rect l="0" t="0" r="r" b="b"/>
              <a:pathLst>
                <a:path w="38" h="72">
                  <a:moveTo>
                    <a:pt x="38" y="12"/>
                  </a:moveTo>
                  <a:cubicBezTo>
                    <a:pt x="27" y="4"/>
                    <a:pt x="14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7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9999FF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4591" y="1639"/>
              <a:ext cx="952" cy="952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60" y="131"/>
                </a:cxn>
                <a:cxn ang="0">
                  <a:pos x="132" y="60"/>
                </a:cxn>
                <a:cxn ang="0">
                  <a:pos x="98" y="0"/>
                </a:cxn>
                <a:cxn ang="0">
                  <a:pos x="60" y="60"/>
                </a:cxn>
                <a:cxn ang="0">
                  <a:pos x="0" y="100"/>
                </a:cxn>
              </a:cxnLst>
              <a:rect l="0" t="0" r="r" b="b"/>
              <a:pathLst>
                <a:path w="132" h="132">
                  <a:moveTo>
                    <a:pt x="0" y="100"/>
                  </a:moveTo>
                  <a:cubicBezTo>
                    <a:pt x="14" y="120"/>
                    <a:pt x="36" y="131"/>
                    <a:pt x="60" y="131"/>
                  </a:cubicBezTo>
                  <a:cubicBezTo>
                    <a:pt x="99" y="132"/>
                    <a:pt x="132" y="99"/>
                    <a:pt x="132" y="60"/>
                  </a:cubicBezTo>
                  <a:cubicBezTo>
                    <a:pt x="132" y="36"/>
                    <a:pt x="119" y="13"/>
                    <a:pt x="98" y="0"/>
                  </a:cubicBezTo>
                  <a:lnTo>
                    <a:pt x="60" y="6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993366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4505" y="1560"/>
              <a:ext cx="519" cy="8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" y="71"/>
                </a:cxn>
                <a:cxn ang="0">
                  <a:pos x="12" y="111"/>
                </a:cxn>
                <a:cxn ang="0">
                  <a:pos x="72" y="71"/>
                </a:cxn>
                <a:cxn ang="0">
                  <a:pos x="65" y="0"/>
                </a:cxn>
              </a:cxnLst>
              <a:rect l="0" t="0" r="r" b="b"/>
              <a:pathLst>
                <a:path w="72" h="111">
                  <a:moveTo>
                    <a:pt x="65" y="0"/>
                  </a:moveTo>
                  <a:cubicBezTo>
                    <a:pt x="28" y="4"/>
                    <a:pt x="1" y="34"/>
                    <a:pt x="1" y="71"/>
                  </a:cubicBezTo>
                  <a:cubicBezTo>
                    <a:pt x="0" y="85"/>
                    <a:pt x="5" y="99"/>
                    <a:pt x="12" y="111"/>
                  </a:cubicBezTo>
                  <a:lnTo>
                    <a:pt x="72" y="7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CC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973" y="1560"/>
              <a:ext cx="51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7" y="71"/>
                </a:cxn>
                <a:cxn ang="0">
                  <a:pos x="7" y="0"/>
                </a:cxn>
              </a:cxnLst>
              <a:rect l="0" t="0" r="r" b="b"/>
              <a:pathLst>
                <a:path w="7" h="7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7" y="7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FF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91" y="1091"/>
              <a:ext cx="1047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500" b="1">
                  <a:solidFill>
                    <a:srgbClr val="000000"/>
                  </a:solidFill>
                </a:rPr>
                <a:t>Power Distribution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88" y="1300"/>
              <a:ext cx="342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91" y="1423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9%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34" y="1660"/>
              <a:ext cx="332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Routers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08" y="1783"/>
              <a:ext cx="190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11" y="1286"/>
              <a:ext cx="359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Random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23" y="1408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2%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286" y="2468"/>
              <a:ext cx="473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Processors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31" y="2591"/>
              <a:ext cx="190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56%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9337" y="1435100"/>
            <a:ext cx="2641600" cy="2373313"/>
            <a:chOff x="2690" y="622"/>
            <a:chExt cx="1664" cy="1495"/>
          </a:xfrm>
        </p:grpSpPr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3082" y="1106"/>
              <a:ext cx="1005" cy="1012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0" y="70"/>
                </a:cxn>
                <a:cxn ang="0">
                  <a:pos x="69" y="140"/>
                </a:cxn>
                <a:cxn ang="0">
                  <a:pos x="139" y="70"/>
                </a:cxn>
                <a:cxn ang="0">
                  <a:pos x="69" y="1"/>
                </a:cxn>
                <a:cxn ang="0">
                  <a:pos x="69" y="1"/>
                </a:cxn>
                <a:cxn ang="0">
                  <a:pos x="69" y="70"/>
                </a:cxn>
                <a:cxn ang="0">
                  <a:pos x="14" y="27"/>
                </a:cxn>
              </a:cxnLst>
              <a:rect l="0" t="0" r="r" b="b"/>
              <a:pathLst>
                <a:path w="139" h="140">
                  <a:moveTo>
                    <a:pt x="14" y="27"/>
                  </a:moveTo>
                  <a:cubicBezTo>
                    <a:pt x="5" y="39"/>
                    <a:pt x="0" y="55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107" y="140"/>
                    <a:pt x="139" y="108"/>
                    <a:pt x="139" y="70"/>
                  </a:cubicBezTo>
                  <a:cubicBezTo>
                    <a:pt x="139" y="32"/>
                    <a:pt x="107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lnTo>
                    <a:pt x="69" y="70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9999FF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3184" y="1229"/>
              <a:ext cx="397" cy="3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55" y="53"/>
                </a:cxn>
                <a:cxn ang="0">
                  <a:pos x="9" y="0"/>
                </a:cxn>
              </a:cxnLst>
              <a:rect l="0" t="0" r="r" b="b"/>
              <a:pathLst>
                <a:path w="55" h="53">
                  <a:moveTo>
                    <a:pt x="9" y="0"/>
                  </a:moveTo>
                  <a:cubicBezTo>
                    <a:pt x="6" y="3"/>
                    <a:pt x="3" y="7"/>
                    <a:pt x="0" y="10"/>
                  </a:cubicBezTo>
                  <a:lnTo>
                    <a:pt x="55" y="5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3366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3249" y="1171"/>
              <a:ext cx="332" cy="44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46" y="61"/>
                </a:cxn>
                <a:cxn ang="0">
                  <a:pos x="12" y="0"/>
                </a:cxn>
              </a:cxnLst>
              <a:rect l="0" t="0" r="r" b="b"/>
              <a:pathLst>
                <a:path w="46" h="61">
                  <a:moveTo>
                    <a:pt x="12" y="0"/>
                  </a:moveTo>
                  <a:cubicBezTo>
                    <a:pt x="8" y="3"/>
                    <a:pt x="4" y="5"/>
                    <a:pt x="0" y="8"/>
                  </a:cubicBezTo>
                  <a:lnTo>
                    <a:pt x="46" y="6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C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3335" y="1113"/>
              <a:ext cx="246" cy="49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8"/>
                </a:cxn>
                <a:cxn ang="0">
                  <a:pos x="34" y="69"/>
                </a:cxn>
                <a:cxn ang="0">
                  <a:pos x="34" y="0"/>
                </a:cxn>
              </a:cxnLst>
              <a:rect l="0" t="0" r="r" b="b"/>
              <a:pathLst>
                <a:path w="34" h="69">
                  <a:moveTo>
                    <a:pt x="34" y="0"/>
                  </a:moveTo>
                  <a:cubicBezTo>
                    <a:pt x="22" y="0"/>
                    <a:pt x="10" y="3"/>
                    <a:pt x="0" y="8"/>
                  </a:cubicBezTo>
                  <a:lnTo>
                    <a:pt x="34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CFFFF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81" y="622"/>
              <a:ext cx="1374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500" b="1">
                  <a:solidFill>
                    <a:srgbClr val="000000"/>
                  </a:solidFill>
                </a:rPr>
                <a:t>Silicon Area Distribution</a:t>
              </a: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3155" y="1243"/>
              <a:ext cx="6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3241" y="940"/>
              <a:ext cx="58" cy="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7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4" y="0"/>
                  </a:lnTo>
                  <a:lnTo>
                    <a:pt x="8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458" y="1077"/>
              <a:ext cx="37" cy="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4"/>
                </a:cxn>
                <a:cxn ang="0">
                  <a:pos x="0" y="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4"/>
                  </a:lnTo>
                  <a:lnTo>
                    <a:pt x="0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90" y="1121"/>
              <a:ext cx="473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Processors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65" y="1243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3%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927" y="817"/>
              <a:ext cx="332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Routers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024" y="940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3%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851" y="882"/>
              <a:ext cx="342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934" y="1005"/>
              <a:ext cx="190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86%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40" y="817"/>
              <a:ext cx="359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Random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450" y="940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8%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14600" y="3886200"/>
            <a:ext cx="2722562" cy="2773363"/>
            <a:chOff x="2813" y="2166"/>
            <a:chExt cx="1715" cy="1747"/>
          </a:xfrm>
        </p:grpSpPr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3509" y="2629"/>
              <a:ext cx="296" cy="506"/>
            </a:xfrm>
            <a:custGeom>
              <a:avLst/>
              <a:gdLst/>
              <a:ahLst/>
              <a:cxnLst>
                <a:cxn ang="0">
                  <a:pos x="41" y="13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41" y="13"/>
                </a:cxn>
              </a:cxnLst>
              <a:rect l="0" t="0" r="r" b="b"/>
              <a:pathLst>
                <a:path w="41" h="70">
                  <a:moveTo>
                    <a:pt x="41" y="13"/>
                  </a:moveTo>
                  <a:cubicBezTo>
                    <a:pt x="29" y="4"/>
                    <a:pt x="15" y="0"/>
                    <a:pt x="0" y="0"/>
                  </a:cubicBezTo>
                  <a:lnTo>
                    <a:pt x="0" y="70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9999FF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509" y="2723"/>
              <a:ext cx="506" cy="679"/>
            </a:xfrm>
            <a:custGeom>
              <a:avLst/>
              <a:gdLst/>
              <a:ahLst/>
              <a:cxnLst>
                <a:cxn ang="0">
                  <a:pos x="59" y="94"/>
                </a:cxn>
                <a:cxn ang="0">
                  <a:pos x="70" y="57"/>
                </a:cxn>
                <a:cxn ang="0">
                  <a:pos x="41" y="0"/>
                </a:cxn>
                <a:cxn ang="0">
                  <a:pos x="0" y="57"/>
                </a:cxn>
                <a:cxn ang="0">
                  <a:pos x="59" y="94"/>
                </a:cxn>
              </a:cxnLst>
              <a:rect l="0" t="0" r="r" b="b"/>
              <a:pathLst>
                <a:path w="70" h="94">
                  <a:moveTo>
                    <a:pt x="59" y="94"/>
                  </a:moveTo>
                  <a:cubicBezTo>
                    <a:pt x="66" y="83"/>
                    <a:pt x="70" y="70"/>
                    <a:pt x="70" y="57"/>
                  </a:cubicBezTo>
                  <a:cubicBezTo>
                    <a:pt x="70" y="34"/>
                    <a:pt x="59" y="14"/>
                    <a:pt x="41" y="0"/>
                  </a:cubicBezTo>
                  <a:lnTo>
                    <a:pt x="0" y="57"/>
                  </a:lnTo>
                  <a:lnTo>
                    <a:pt x="59" y="94"/>
                  </a:lnTo>
                  <a:close/>
                </a:path>
              </a:pathLst>
            </a:custGeom>
            <a:solidFill>
              <a:srgbClr val="993366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3509" y="3135"/>
              <a:ext cx="426" cy="440"/>
            </a:xfrm>
            <a:custGeom>
              <a:avLst/>
              <a:gdLst/>
              <a:ahLst/>
              <a:cxnLst>
                <a:cxn ang="0">
                  <a:pos x="32" y="61"/>
                </a:cxn>
                <a:cxn ang="0">
                  <a:pos x="59" y="37"/>
                </a:cxn>
                <a:cxn ang="0">
                  <a:pos x="0" y="0"/>
                </a:cxn>
                <a:cxn ang="0">
                  <a:pos x="32" y="61"/>
                </a:cxn>
              </a:cxnLst>
              <a:rect l="0" t="0" r="r" b="b"/>
              <a:pathLst>
                <a:path w="59" h="61">
                  <a:moveTo>
                    <a:pt x="32" y="61"/>
                  </a:moveTo>
                  <a:cubicBezTo>
                    <a:pt x="43" y="56"/>
                    <a:pt x="52" y="47"/>
                    <a:pt x="59" y="37"/>
                  </a:cubicBezTo>
                  <a:lnTo>
                    <a:pt x="0" y="0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rgbClr val="FFFFCC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3501" y="3135"/>
              <a:ext cx="239" cy="49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" y="69"/>
                </a:cxn>
                <a:cxn ang="0">
                  <a:pos x="33" y="61"/>
                </a:cxn>
                <a:cxn ang="0">
                  <a:pos x="1" y="0"/>
                </a:cxn>
                <a:cxn ang="0">
                  <a:pos x="0" y="69"/>
                </a:cxn>
              </a:cxnLst>
              <a:rect l="0" t="0" r="r" b="b"/>
              <a:pathLst>
                <a:path w="33" h="69">
                  <a:moveTo>
                    <a:pt x="0" y="69"/>
                  </a:moveTo>
                  <a:cubicBezTo>
                    <a:pt x="0" y="69"/>
                    <a:pt x="0" y="69"/>
                    <a:pt x="1" y="69"/>
                  </a:cubicBezTo>
                  <a:cubicBezTo>
                    <a:pt x="12" y="69"/>
                    <a:pt x="23" y="67"/>
                    <a:pt x="33" y="61"/>
                  </a:cubicBezTo>
                  <a:lnTo>
                    <a:pt x="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FF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2996" y="2629"/>
              <a:ext cx="513" cy="100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" y="69"/>
                </a:cxn>
                <a:cxn ang="0">
                  <a:pos x="70" y="139"/>
                </a:cxn>
                <a:cxn ang="0">
                  <a:pos x="71" y="70"/>
                </a:cxn>
                <a:cxn ang="0">
                  <a:pos x="70" y="0"/>
                </a:cxn>
              </a:cxnLst>
              <a:rect l="0" t="0" r="r" b="b"/>
              <a:pathLst>
                <a:path w="71" h="139">
                  <a:moveTo>
                    <a:pt x="70" y="0"/>
                  </a:moveTo>
                  <a:cubicBezTo>
                    <a:pt x="32" y="0"/>
                    <a:pt x="1" y="31"/>
                    <a:pt x="1" y="69"/>
                  </a:cubicBezTo>
                  <a:cubicBezTo>
                    <a:pt x="0" y="108"/>
                    <a:pt x="31" y="139"/>
                    <a:pt x="70" y="139"/>
                  </a:cubicBezTo>
                  <a:lnTo>
                    <a:pt x="71" y="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60066"/>
            </a:solidFill>
            <a:ln w="11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925" y="2166"/>
              <a:ext cx="1327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500" b="1">
                  <a:solidFill>
                    <a:srgbClr val="000000"/>
                  </a:solidFill>
                </a:rPr>
                <a:t>Board Area Distribution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706" y="2369"/>
              <a:ext cx="342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790" y="2492"/>
              <a:ext cx="190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10%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056" y="2889"/>
              <a:ext cx="473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Processors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202" y="3012"/>
              <a:ext cx="190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24%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895" y="3532"/>
              <a:ext cx="332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Routers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993" y="3655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8%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829" y="2484"/>
              <a:ext cx="268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White 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813" y="2607"/>
              <a:ext cx="268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Space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858" y="2730"/>
              <a:ext cx="190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50%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426" y="3677"/>
              <a:ext cx="359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Random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538" y="3799"/>
              <a:ext cx="137" cy="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8%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096000" y="541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HPC System Characteristics [</a:t>
            </a:r>
            <a:r>
              <a:rPr lang="en-US" dirty="0" err="1" smtClean="0"/>
              <a:t>Kogge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Hardware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18375" cy="44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and Fault Tolerance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043" t="16894" r="13665" b="19503"/>
          <a:stretch>
            <a:fillRect/>
          </a:stretch>
        </p:blipFill>
        <p:spPr bwMode="auto">
          <a:xfrm>
            <a:off x="1143000" y="1295400"/>
            <a:ext cx="6934200" cy="37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0292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Estimated chip counts in </a:t>
            </a:r>
            <a:r>
              <a:rPr lang="en-US" dirty="0" err="1" smtClean="0"/>
              <a:t>exascale</a:t>
            </a:r>
            <a:r>
              <a:rPr lang="en-US" dirty="0" smtClean="0"/>
              <a:t> systems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3138" t="55487" r="15765" b="28439"/>
          <a:stretch>
            <a:fillRect/>
          </a:stretch>
        </p:blipFill>
        <p:spPr bwMode="auto">
          <a:xfrm>
            <a:off x="1219200" y="54864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6477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Failures in current </a:t>
            </a:r>
            <a:r>
              <a:rPr lang="en-US" dirty="0" err="1" smtClean="0"/>
              <a:t>terascale</a:t>
            </a:r>
            <a:r>
              <a:rPr lang="en-US" dirty="0" smtClean="0"/>
              <a:t> systems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and Fault Tolerance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132" t="23736" r="19780" b="34066"/>
          <a:stretch>
            <a:fillRect/>
          </a:stretch>
        </p:blipFill>
        <p:spPr bwMode="auto">
          <a:xfrm>
            <a:off x="228600" y="16002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Failures in time (10</a:t>
            </a:r>
            <a:r>
              <a:rPr lang="en-US" baseline="30000" dirty="0" smtClean="0"/>
              <a:t>9</a:t>
            </a:r>
            <a:r>
              <a:rPr lang="en-US" dirty="0" smtClean="0"/>
              <a:t> hours) for a current Blue-Gene system.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and Fault Tolerance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450" t="12164" r="14620" b="27953"/>
          <a:stretch>
            <a:fillRect/>
          </a:stretch>
        </p:blipFill>
        <p:spPr bwMode="auto">
          <a:xfrm>
            <a:off x="762000" y="1600200"/>
            <a:ext cx="76152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71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time to interrupt for a 220K socket system in 2015 results in a best case time of 24 </a:t>
            </a:r>
            <a:r>
              <a:rPr lang="en-US" dirty="0" err="1" smtClean="0"/>
              <a:t>mins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and Fault Tolerance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725" t="27843" r="15033" b="9412"/>
          <a:stretch>
            <a:fillRect/>
          </a:stretch>
        </p:blipFill>
        <p:spPr bwMode="auto">
          <a:xfrm>
            <a:off x="1143000" y="1676400"/>
            <a:ext cx="67830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563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one socket failure on average every 10 years (!), application utilization drops to 0% at 220K sockets!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is a major consideration</a:t>
            </a:r>
          </a:p>
          <a:p>
            <a:r>
              <a:rPr lang="en-US" dirty="0" smtClean="0"/>
              <a:t>Faults and fault tolerance are major issues</a:t>
            </a:r>
          </a:p>
          <a:p>
            <a:r>
              <a:rPr lang="en-US" dirty="0" smtClean="0"/>
              <a:t>For these reasons, evolutionary path to </a:t>
            </a:r>
            <a:r>
              <a:rPr lang="en-US" dirty="0" err="1" smtClean="0"/>
              <a:t>exascale</a:t>
            </a:r>
            <a:r>
              <a:rPr lang="en-US" dirty="0" smtClean="0"/>
              <a:t> is unlikely to succeed</a:t>
            </a:r>
          </a:p>
          <a:p>
            <a:r>
              <a:rPr lang="en-US" dirty="0" smtClean="0"/>
              <a:t>Constraints on power density constrain processor speed – thus emphasizing concurrency</a:t>
            </a:r>
          </a:p>
          <a:p>
            <a:r>
              <a:rPr lang="en-US" dirty="0" smtClean="0"/>
              <a:t>Levels of concurrency needed to reach </a:t>
            </a:r>
            <a:r>
              <a:rPr lang="en-US" dirty="0" err="1" smtClean="0"/>
              <a:t>exascale</a:t>
            </a:r>
            <a:r>
              <a:rPr lang="en-US" dirty="0" smtClean="0"/>
              <a:t> are projected to be over 10</a:t>
            </a:r>
            <a:r>
              <a:rPr lang="en-US" baseline="30000" dirty="0" smtClean="0"/>
              <a:t>9</a:t>
            </a:r>
            <a:r>
              <a:rPr lang="en-US" dirty="0" smtClean="0"/>
              <a:t> cores.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DoE’s</a:t>
            </a:r>
            <a:r>
              <a:rPr lang="en-US" dirty="0" smtClean="0"/>
              <a:t> View of </a:t>
            </a:r>
            <a:r>
              <a:rPr lang="en-US" dirty="0" err="1" smtClean="0"/>
              <a:t>Exascale</a:t>
            </a:r>
            <a:r>
              <a:rPr lang="en-US" dirty="0" smtClean="0"/>
              <a:t> Platforms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848" t="32970" r="27879" b="24364"/>
          <a:stretch>
            <a:fillRect/>
          </a:stretch>
        </p:blipFill>
        <p:spPr bwMode="auto">
          <a:xfrm>
            <a:off x="1600200" y="220980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Processor/ Node Architecture</a:t>
            </a:r>
          </a:p>
          <a:p>
            <a:r>
              <a:rPr lang="en-US" dirty="0" smtClean="0"/>
              <a:t>Coprocessors</a:t>
            </a:r>
          </a:p>
          <a:p>
            <a:pPr lvl="1"/>
            <a:r>
              <a:rPr lang="en-US" dirty="0" smtClean="0"/>
              <a:t>SIMD Units (GP GPUs)</a:t>
            </a:r>
          </a:p>
          <a:p>
            <a:pPr lvl="1"/>
            <a:r>
              <a:rPr lang="en-US" dirty="0" smtClean="0"/>
              <a:t>FPGAs</a:t>
            </a:r>
          </a:p>
          <a:p>
            <a:r>
              <a:rPr lang="en-US" dirty="0" smtClean="0"/>
              <a:t>Memory/ I/O Considerations</a:t>
            </a:r>
          </a:p>
          <a:p>
            <a:r>
              <a:rPr lang="en-US" dirty="0" smtClean="0"/>
              <a:t>Interconnects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Programming Models, Compilers, and Runtime Systems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Is CUDA/</a:t>
            </a:r>
            <a:r>
              <a:rPr lang="en-US" dirty="0" err="1"/>
              <a:t>Pthreads</a:t>
            </a:r>
            <a:r>
              <a:rPr lang="en-US" dirty="0"/>
              <a:t>/MPI the programming model of choice?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Unlikely, considering heterogeneity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Partitioned Global Arrays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One Sided Communications (often </a:t>
            </a:r>
            <a:r>
              <a:rPr lang="en-US" dirty="0" smtClean="0"/>
              <a:t>underlie </a:t>
            </a:r>
            <a:r>
              <a:rPr lang="en-US" dirty="0"/>
              <a:t>PGAs)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Node Performance (</a:t>
            </a:r>
            <a:r>
              <a:rPr lang="en-US" dirty="0" err="1"/>
              <a:t>autotuning</a:t>
            </a:r>
            <a:r>
              <a:rPr lang="en-US" dirty="0"/>
              <a:t> libraries)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Novel Models (fault-oblivious programming models)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Algorithms and Performance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Need for extreme scalability (10</a:t>
            </a:r>
            <a:r>
              <a:rPr lang="en-US" baseline="33000" dirty="0"/>
              <a:t>8</a:t>
            </a:r>
            <a:r>
              <a:rPr lang="en-US" dirty="0"/>
              <a:t> cores and beyond)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Consideration 0: Amdahl!</a:t>
            </a:r>
          </a:p>
          <a:p>
            <a:pPr marL="1566743" lvl="3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Speedup is limited by </a:t>
            </a:r>
            <a:r>
              <a:rPr lang="en-US" i="1" dirty="0"/>
              <a:t>1/s</a:t>
            </a:r>
            <a:r>
              <a:rPr lang="en-US" dirty="0"/>
              <a:t>, where s is the serial fraction of the computation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Consideration 1: Useful work at each processor must amortize overhead</a:t>
            </a:r>
          </a:p>
          <a:p>
            <a:pPr marL="1566743" lvl="3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Overhead (communication, synchronization) typically increases with number of processors</a:t>
            </a:r>
          </a:p>
          <a:p>
            <a:pPr marL="1566743" lvl="3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In this case, constant work per processor (weak scaling) does not amortize overhead (resulting in reduced efficiency)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Algorithms and Performance: Scaling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Memory constraints fundamentally limit scaling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Emphasis on strong scaling performance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Key challenges: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Reducing global communications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Increasing locality in a hierarchical fashion (off-chip, off-blade, off-rack, off-cluster)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Algorithms: Dealing with Faults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Hardware and system software for fault tolerance may be inadequate (</a:t>
            </a:r>
            <a:r>
              <a:rPr lang="en-US" dirty="0" err="1"/>
              <a:t>checkpointing</a:t>
            </a:r>
            <a:r>
              <a:rPr lang="en-US" dirty="0"/>
              <a:t> in view of limited I/O bandwidth is infeasible)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Application </a:t>
            </a:r>
            <a:r>
              <a:rPr lang="en-US" dirty="0" err="1"/>
              <a:t>checkpointing</a:t>
            </a:r>
            <a:r>
              <a:rPr lang="en-US" dirty="0"/>
              <a:t> may not be feasible either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Can we design algorithms that are inherently oblivious to faults?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Input/Output</a:t>
            </a:r>
            <a:r>
              <a:rPr lang="en-US" dirty="0"/>
              <a:t>, Data Analysis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Constrained I/O bandwidth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Unfavorable secondary storage/RAM ratio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High latencies to remote disks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Optimizations through system interconnect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Integrated data analytics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  <a:br>
              <a:rPr lang="en-US" dirty="0"/>
            </a:br>
            <a:r>
              <a:rPr lang="en-US" sz="2200" dirty="0">
                <a:latin typeface="Courier New" pitchFamily="49" charset="0"/>
              </a:rPr>
              <a:t>www.exascale.org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0" y="1752664"/>
            <a:ext cx="8881920" cy="3387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52640" cy="76328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20" y="1212608"/>
            <a:ext cx="6956640" cy="5423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52640" cy="76328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20" y="1212608"/>
            <a:ext cx="6956640" cy="5423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52640" cy="763280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Computing Challenges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20" y="1212608"/>
            <a:ext cx="6956640" cy="5423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Exascale</a:t>
            </a:r>
            <a:r>
              <a:rPr lang="en-US" dirty="0"/>
              <a:t> Consortia and Projects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DoE</a:t>
            </a:r>
            <a:r>
              <a:rPr lang="en-US" dirty="0"/>
              <a:t> </a:t>
            </a:r>
            <a:r>
              <a:rPr lang="en-US" dirty="0" smtClean="0"/>
              <a:t>Workshops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Challenges for the Understanding the Quantum Universe and the Role of Computing at the Extreme </a:t>
            </a:r>
            <a:r>
              <a:rPr lang="en-US" sz="2100" dirty="0" smtClean="0"/>
              <a:t>Scale (Dec ‘08)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Forefront Questions in Nuclear Science and the Role of Computing at the Extreme </a:t>
            </a:r>
            <a:r>
              <a:rPr lang="en-US" sz="2100" dirty="0" smtClean="0"/>
              <a:t>Scale (Jan ‘09)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Science Based Nuclear Energy Systems Enabled by Advanced Modeling and Simulation at the Extreme </a:t>
            </a:r>
            <a:r>
              <a:rPr lang="en-US" sz="2100" dirty="0" smtClean="0"/>
              <a:t>Scale (May ‘09)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Opportunities in Biology at the Extreme Scale of </a:t>
            </a:r>
            <a:r>
              <a:rPr lang="en-US" sz="2100" dirty="0" smtClean="0"/>
              <a:t>Computing (Aug ‘09)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Discovery </a:t>
            </a:r>
            <a:r>
              <a:rPr lang="en-US" sz="2100" dirty="0" smtClean="0"/>
              <a:t>in Basic Energy Sciences: The Role of Computing at the Extreme </a:t>
            </a:r>
            <a:r>
              <a:rPr lang="en-US" sz="2100" dirty="0" smtClean="0"/>
              <a:t>Scale (Aug ‘09)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Architectures </a:t>
            </a:r>
            <a:r>
              <a:rPr lang="en-US" sz="2100" dirty="0" smtClean="0"/>
              <a:t>and Technology for Extreme Scale </a:t>
            </a:r>
            <a:r>
              <a:rPr lang="en-US" sz="2100" dirty="0" smtClean="0"/>
              <a:t>Computing (Dec ‘09)</a:t>
            </a:r>
          </a:p>
          <a:p>
            <a:pPr marL="791736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Cross-Cutting Technologies for Computing at the </a:t>
            </a:r>
            <a:r>
              <a:rPr lang="en-US" sz="2100" dirty="0" err="1" smtClean="0"/>
              <a:t>Exascale</a:t>
            </a:r>
            <a:r>
              <a:rPr lang="en-US" sz="2100" dirty="0" smtClean="0"/>
              <a:t> Workshop (Feb </a:t>
            </a:r>
            <a:r>
              <a:rPr lang="en-US" sz="2100" dirty="0" smtClean="0"/>
              <a:t>‘10)</a:t>
            </a:r>
          </a:p>
          <a:p>
            <a:pPr marL="791736" lvl="2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100" dirty="0" smtClean="0"/>
              <a:t>The Role of Computing at the Extreme </a:t>
            </a:r>
            <a:r>
              <a:rPr lang="en-US" sz="2100" dirty="0" smtClean="0"/>
              <a:t>Scale/ National Security (Aug ‘10)</a:t>
            </a:r>
          </a:p>
          <a:p>
            <a:pPr marL="791736" lvl="2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>
                <a:hlinkClick r:id="rId3"/>
              </a:rPr>
              <a:t>http://www.er.doe.gov/ascr/ProgramDocuments/ProgDocs.html</a:t>
            </a:r>
            <a:endParaRPr lang="en-US" sz="21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Processor/ Node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Intel Platforms: The Sandy Bridge Architecture</a:t>
            </a:r>
            <a:endParaRPr lang="en-US" dirty="0"/>
          </a:p>
        </p:txBody>
      </p:sp>
      <p:pic>
        <p:nvPicPr>
          <p:cNvPr id="4" name="Picture 3" descr="sandy_bridge_arc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5537200" cy="387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6670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8 cores (16 threads),  up to 3.8 GHz (turbo-boost), DDR3 1600 Memory at 51 GB/s, 64 KB L1 (3 cycles), 256 KB L2 (8 cycles), 20 MB L3.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DoEs</a:t>
            </a:r>
            <a:r>
              <a:rPr lang="en-US" sz="3600" dirty="0" smtClean="0"/>
              <a:t> </a:t>
            </a:r>
            <a:r>
              <a:rPr lang="en-US" sz="3600" dirty="0" err="1" smtClean="0"/>
              <a:t>Exascale</a:t>
            </a:r>
            <a:r>
              <a:rPr lang="en-US" sz="3600" dirty="0" smtClean="0"/>
              <a:t> Investments: Driving Applications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22" t="29497" r="26257" b="21341"/>
          <a:stretch>
            <a:fillRect/>
          </a:stretch>
        </p:blipFill>
        <p:spPr bwMode="auto">
          <a:xfrm>
            <a:off x="1295400" y="17526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DoEs</a:t>
            </a:r>
            <a:r>
              <a:rPr lang="en-US" sz="3600" dirty="0" smtClean="0"/>
              <a:t> </a:t>
            </a:r>
            <a:r>
              <a:rPr lang="en-US" sz="3600" dirty="0" err="1" smtClean="0"/>
              <a:t>Exascale</a:t>
            </a:r>
            <a:r>
              <a:rPr lang="en-US" sz="3600" dirty="0" smtClean="0"/>
              <a:t> Investments: Driving Applications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582" t="21395" r="24419" b="28372"/>
          <a:stretch>
            <a:fillRect/>
          </a:stretch>
        </p:blipFill>
        <p:spPr bwMode="auto">
          <a:xfrm>
            <a:off x="1371600" y="18288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DoE’s</a:t>
            </a:r>
            <a:r>
              <a:rPr lang="en-US" sz="3600" dirty="0" smtClean="0"/>
              <a:t> Approach to </a:t>
            </a:r>
            <a:r>
              <a:rPr lang="en-US" sz="3600" dirty="0" err="1" smtClean="0"/>
              <a:t>Exascale</a:t>
            </a:r>
            <a:r>
              <a:rPr lang="en-US" sz="3600" dirty="0" smtClean="0"/>
              <a:t> Computations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478" t="34211" r="25439" b="18421"/>
          <a:stretch>
            <a:fillRect/>
          </a:stretch>
        </p:blipFill>
        <p:spPr bwMode="auto">
          <a:xfrm>
            <a:off x="762000" y="17526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</a:t>
            </a:r>
            <a:r>
              <a:rPr lang="en-US" dirty="0" err="1" smtClean="0"/>
              <a:t>DoE’s</a:t>
            </a:r>
            <a:r>
              <a:rPr lang="en-US" dirty="0" smtClean="0"/>
              <a:t> </a:t>
            </a:r>
            <a:r>
              <a:rPr lang="en-US" dirty="0" err="1" smtClean="0"/>
              <a:t>Exascale</a:t>
            </a:r>
            <a:r>
              <a:rPr lang="en-US" dirty="0" smtClean="0"/>
              <a:t> Initiative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168" t="45689" r="25108" b="7759"/>
          <a:stretch>
            <a:fillRect/>
          </a:stretch>
        </p:blipFill>
        <p:spPr bwMode="auto">
          <a:xfrm>
            <a:off x="990600" y="18288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2012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474" t="36019" r="41943" b="4265"/>
          <a:stretch>
            <a:fillRect/>
          </a:stretch>
        </p:blipFill>
        <p:spPr bwMode="auto">
          <a:xfrm>
            <a:off x="2590800" y="17526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Processor/ Node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Intel Platforms: Knights Corner (MIC)</a:t>
            </a:r>
            <a:endParaRPr lang="en-US" dirty="0"/>
          </a:p>
        </p:txBody>
      </p:sp>
      <p:pic>
        <p:nvPicPr>
          <p:cNvPr id="6" name="Picture 5" descr="intel-aubreyisled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4178300" cy="3137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25908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50 cores, with each </a:t>
            </a:r>
            <a:r>
              <a:rPr lang="en-US" dirty="0"/>
              <a:t>core </a:t>
            </a:r>
            <a:r>
              <a:rPr lang="en-US" dirty="0" smtClean="0"/>
              <a:t>operating </a:t>
            </a:r>
            <a:r>
              <a:rPr lang="en-US" dirty="0"/>
              <a:t>at 1.2GHz, </a:t>
            </a:r>
            <a:r>
              <a:rPr lang="en-US" dirty="0" smtClean="0"/>
              <a:t>supported </a:t>
            </a:r>
            <a:r>
              <a:rPr lang="en-US" dirty="0"/>
              <a:t>by 512-bit vector processing units, </a:t>
            </a:r>
            <a:r>
              <a:rPr lang="en-US" dirty="0" smtClean="0"/>
              <a:t>8MB </a:t>
            </a:r>
            <a:r>
              <a:rPr lang="en-US" dirty="0"/>
              <a:t>of cache, and four threads per core. It can </a:t>
            </a:r>
            <a:r>
              <a:rPr lang="en-US" dirty="0" smtClean="0"/>
              <a:t>be </a:t>
            </a:r>
            <a:r>
              <a:rPr lang="en-US" dirty="0"/>
              <a:t>coupled with up to 2GB of GDDR5 memory. The chip uses the Sandy </a:t>
            </a:r>
            <a:r>
              <a:rPr lang="en-US" dirty="0" smtClean="0"/>
              <a:t>Bridge </a:t>
            </a:r>
            <a:r>
              <a:rPr lang="en-US" dirty="0"/>
              <a:t>architecture, and will be manufactured using a 22nm process.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Processor/ Node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AMD Platforms</a:t>
            </a:r>
            <a:endParaRPr lang="en-US" dirty="0"/>
          </a:p>
        </p:txBody>
      </p:sp>
      <p:pic>
        <p:nvPicPr>
          <p:cNvPr id="9" name="Picture 8" descr="S10392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5238750" cy="2514600"/>
          </a:xfrm>
          <a:prstGeom prst="rect">
            <a:avLst/>
          </a:prstGeom>
        </p:spPr>
      </p:pic>
      <p:pic>
        <p:nvPicPr>
          <p:cNvPr id="10" name="Picture 9" descr="S10392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191000"/>
            <a:ext cx="523875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Processor/ Node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AMD Platforms: Llano APU</a:t>
            </a:r>
            <a:endParaRPr lang="en-US" dirty="0"/>
          </a:p>
        </p:txBody>
      </p:sp>
      <p:pic>
        <p:nvPicPr>
          <p:cNvPr id="6" name="Picture 5" descr="Llano_com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555793" cy="4364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133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x86 Cores (Stars architecture), 1MB L2 on each core, GPU on chip with 480 stream processors.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Processor/ Node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IBM Power 7.</a:t>
            </a:r>
            <a:endParaRPr lang="en-US" dirty="0"/>
          </a:p>
        </p:txBody>
      </p:sp>
      <p:pic>
        <p:nvPicPr>
          <p:cNvPr id="8" name="Picture 7" descr="power7_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4733925" cy="3748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2057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Eight cores, up to 4.25 GHz, 32 threads, 32 KB L1 (2 cycles), 256 KB L2 (8 cycles), and 32 MB of L3 (embedded DRAM), up to 100 GB/s of memory bandwidth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Coprocessor/GPU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nVidia</a:t>
            </a:r>
            <a:r>
              <a:rPr lang="en-US" dirty="0" smtClean="0"/>
              <a:t> Fermi (</a:t>
            </a:r>
            <a:r>
              <a:rPr lang="en-US" dirty="0" err="1" smtClean="0"/>
              <a:t>GeForce</a:t>
            </a:r>
            <a:r>
              <a:rPr lang="en-US" dirty="0" smtClean="0"/>
              <a:t> 590)/</a:t>
            </a:r>
            <a:r>
              <a:rPr lang="en-US" dirty="0" err="1" smtClean="0"/>
              <a:t>Kepler</a:t>
            </a:r>
            <a:r>
              <a:rPr lang="en-US" dirty="0" smtClean="0"/>
              <a:t>/Maxwell.</a:t>
            </a:r>
            <a:endParaRPr lang="en-US" dirty="0"/>
          </a:p>
        </p:txBody>
      </p:sp>
      <p:pic>
        <p:nvPicPr>
          <p:cNvPr id="4" name="Picture 3" descr="nvidia-fermi-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3929062" cy="3485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438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Sixteen streaming multiprocessors (SMs), each with 32 stream processors (512 CUDA cores), 48 KB/SM memory, 768KB L2, 772 MHz core, 3GB GDDR5, 1.6TFLOP peak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1473</Words>
  <Application>Microsoft Office PowerPoint</Application>
  <PresentationFormat>On-screen Show (4:3)</PresentationFormat>
  <Paragraphs>247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Exascale Computing: Challenges and Opportunities</vt:lpstr>
      <vt:lpstr>Path to Exascale</vt:lpstr>
      <vt:lpstr>Hardware Evolution</vt:lpstr>
      <vt:lpstr>Processor/ Node Architectures</vt:lpstr>
      <vt:lpstr>Processor/ Node Architectures</vt:lpstr>
      <vt:lpstr>Processor/ Node Architectures</vt:lpstr>
      <vt:lpstr>Processor/ Node Architectures</vt:lpstr>
      <vt:lpstr>Processor/ Node Architectures</vt:lpstr>
      <vt:lpstr>Coprocessor/GPU Architectures</vt:lpstr>
      <vt:lpstr>Coprocessor/FPGA Architectures</vt:lpstr>
      <vt:lpstr>Petascale Parallel Architectures: Blue Waters</vt:lpstr>
      <vt:lpstr>Petascale Parallel Architectures: Blue Waters</vt:lpstr>
      <vt:lpstr>Petascale Parallel Architectures: Blue Waters</vt:lpstr>
      <vt:lpstr>Petascale Parallel Architectures: XT6</vt:lpstr>
      <vt:lpstr>Current Petascale Platforms</vt:lpstr>
      <vt:lpstr>Heterogeneous Platforms: TianHe 1</vt:lpstr>
      <vt:lpstr>Heterogeneous Platforms: RoadRunner</vt:lpstr>
      <vt:lpstr>From 20 to 1000 PFLOPS</vt:lpstr>
      <vt:lpstr>Exascale Hardware Challenges</vt:lpstr>
      <vt:lpstr>Exascale Hardware Challenges</vt:lpstr>
      <vt:lpstr>Exascale Hardware Challenges</vt:lpstr>
      <vt:lpstr>Exascale Hardware Challenges</vt:lpstr>
      <vt:lpstr>Exascale Hardware Challenges</vt:lpstr>
      <vt:lpstr>Faults and Fault Tolerance</vt:lpstr>
      <vt:lpstr>Faults and Fault Tolerance</vt:lpstr>
      <vt:lpstr>Faults and Fault Tolerance</vt:lpstr>
      <vt:lpstr>Faults and Fault Tolerance</vt:lpstr>
      <vt:lpstr>So what do we learn?</vt:lpstr>
      <vt:lpstr>DoE’s View of Exascale Platforms</vt:lpstr>
      <vt:lpstr>Exascale Computing Challenges</vt:lpstr>
      <vt:lpstr>Exascale Computing Challenges</vt:lpstr>
      <vt:lpstr>Exascale Computing Challenges</vt:lpstr>
      <vt:lpstr>Exascale Computing Challenges</vt:lpstr>
      <vt:lpstr>Exascale Computing Challenges</vt:lpstr>
      <vt:lpstr>Exascale Computing Challenges www.exascale.org</vt:lpstr>
      <vt:lpstr>Exascale Computing Challenges</vt:lpstr>
      <vt:lpstr>Exascale Computing Challenges</vt:lpstr>
      <vt:lpstr>Exascale Computing Challenges</vt:lpstr>
      <vt:lpstr>Exascale Consortia and Projects</vt:lpstr>
      <vt:lpstr>DoEs Exascale Investments: Driving Applications</vt:lpstr>
      <vt:lpstr>DoEs Exascale Investments: Driving Applications</vt:lpstr>
      <vt:lpstr>DoE’s Approach to Exascale Computations</vt:lpstr>
      <vt:lpstr>Scope of DoE’s Exascale Initiative</vt:lpstr>
      <vt:lpstr>Budget 2012</vt:lpstr>
      <vt:lpstr>Thank you!</vt:lpstr>
    </vt:vector>
  </TitlesOfParts>
  <Company>Department of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Exascale Computing: Challenges and Opportunities</dc:title>
  <dc:creator>csuser</dc:creator>
  <cp:lastModifiedBy>csuser</cp:lastModifiedBy>
  <cp:revision>60</cp:revision>
  <dcterms:created xsi:type="dcterms:W3CDTF">2011-02-16T02:11:53Z</dcterms:created>
  <dcterms:modified xsi:type="dcterms:W3CDTF">2011-02-18T04:25:09Z</dcterms:modified>
</cp:coreProperties>
</file>