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305" r:id="rId7"/>
    <p:sldId id="262" r:id="rId8"/>
    <p:sldId id="263" r:id="rId9"/>
    <p:sldId id="266" r:id="rId10"/>
    <p:sldId id="264" r:id="rId11"/>
    <p:sldId id="265" r:id="rId12"/>
    <p:sldId id="267" r:id="rId13"/>
    <p:sldId id="268" r:id="rId14"/>
    <p:sldId id="269" r:id="rId15"/>
    <p:sldId id="270" r:id="rId16"/>
    <p:sldId id="306" r:id="rId17"/>
    <p:sldId id="271" r:id="rId18"/>
    <p:sldId id="307" r:id="rId19"/>
    <p:sldId id="272" r:id="rId20"/>
    <p:sldId id="273" r:id="rId21"/>
    <p:sldId id="274" r:id="rId22"/>
    <p:sldId id="275" r:id="rId23"/>
    <p:sldId id="276" r:id="rId24"/>
    <p:sldId id="292"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302" r:id="rId39"/>
    <p:sldId id="303" r:id="rId40"/>
    <p:sldId id="293" r:id="rId41"/>
    <p:sldId id="290" r:id="rId42"/>
    <p:sldId id="294" r:id="rId43"/>
    <p:sldId id="295" r:id="rId44"/>
    <p:sldId id="296" r:id="rId45"/>
    <p:sldId id="297" r:id="rId46"/>
    <p:sldId id="299" r:id="rId47"/>
    <p:sldId id="298" r:id="rId48"/>
    <p:sldId id="300" r:id="rId49"/>
    <p:sldId id="301" r:id="rId5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1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4" Type="http://schemas.openxmlformats.org/officeDocument/2006/relationships/image" Target="../media/image3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2C60671-F58B-4AC4-AD6B-7FD2B359A75E}" type="datetimeFigureOut">
              <a:rPr lang="en-US"/>
              <a:pPr>
                <a:defRPr/>
              </a:pPr>
              <a:t>9/15/2010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E2C00C-EA46-405F-8C75-24E446E9298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5CBF09-0B2B-4260-A58E-2212793EC071}" type="datetimeFigureOut">
              <a:rPr lang="en-US"/>
              <a:pPr>
                <a:defRPr/>
              </a:pPr>
              <a:t>9/15/2010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86B5CC-CAF3-424C-ABF8-D703D59EEF57}"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D3AA45-1B01-45A8-8234-9086164FB630}" type="datetimeFigureOut">
              <a:rPr lang="en-US"/>
              <a:pPr>
                <a:defRPr/>
              </a:pPr>
              <a:t>9/15/2010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569A90-55A1-4809-BDB3-4E767D459EC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B4ACFA-A667-4878-B9F4-B03E717194A5}" type="datetimeFigureOut">
              <a:rPr lang="en-US"/>
              <a:pPr>
                <a:defRPr/>
              </a:pPr>
              <a:t>9/15/2010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193BDFE-9F1B-409A-A702-BDAE3693C14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A792BC-1296-4DA4-8462-01C88ED21CC8}" type="datetimeFigureOut">
              <a:rPr lang="en-US"/>
              <a:pPr>
                <a:defRPr/>
              </a:pPr>
              <a:t>9/15/2010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B23F4B-BFD7-4D78-A79B-D8F68546C8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7DB6085-3C71-4DBF-BE19-C7BF282A57F5}" type="datetimeFigureOut">
              <a:rPr lang="en-US"/>
              <a:pPr>
                <a:defRPr/>
              </a:pPr>
              <a:t>9/15/2010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DEB039-8332-4008-ABDE-4A20BDF236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911611E-13AF-4F33-8ABB-44E70AEACBB5}" type="datetimeFigureOut">
              <a:rPr lang="en-US"/>
              <a:pPr>
                <a:defRPr/>
              </a:pPr>
              <a:t>9/15/2010</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24F284-0B26-4795-AA13-9AEE0EA402B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3F9758-1C76-47AB-8D30-519A934B152A}" type="datetimeFigureOut">
              <a:rPr lang="en-US"/>
              <a:pPr>
                <a:defRPr/>
              </a:pPr>
              <a:t>9/15/2010</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472CD90-462C-4131-A4C7-2DFD98BF95A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31DB0B8-87B0-4B26-B3A4-D08BBE194AAE}" type="datetimeFigureOut">
              <a:rPr lang="en-US"/>
              <a:pPr>
                <a:defRPr/>
              </a:pPr>
              <a:t>9/15/2010</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875967A-04D9-4EBA-9460-B05907BBDC8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4CE490C-453D-4EC5-943A-D97367619ED5}" type="datetimeFigureOut">
              <a:rPr lang="en-US"/>
              <a:pPr>
                <a:defRPr/>
              </a:pPr>
              <a:t>9/15/2010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1E744A-43A2-42A2-AFF1-E6D2F0F46C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A56282-78CB-4250-B4CE-860D5C25D09A}" type="datetimeFigureOut">
              <a:rPr lang="en-US"/>
              <a:pPr>
                <a:defRPr/>
              </a:pPr>
              <a:t>9/15/2010</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C47E878-8F2E-4AA8-90E6-F4E248A5576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42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42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49255CE9-E426-4B54-B0CC-26EC644279D8}" type="datetimeFigureOut">
              <a:rPr lang="en-US"/>
              <a:pPr>
                <a:defRPr/>
              </a:pPr>
              <a:t>9/15/2010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6A79DC79-BDAA-43E8-BE7C-917D4497C2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0.png"/><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p:nvPr>
        </p:nvSpPr>
        <p:spPr>
          <a:xfrm>
            <a:off x="457200" y="1143000"/>
            <a:ext cx="8229600" cy="5486400"/>
          </a:xfrm>
          <a:solidFill>
            <a:schemeClr val="bg1"/>
          </a:solidFill>
        </p:spPr>
        <p:txBody>
          <a:bodyPr>
            <a:normAutofit/>
          </a:bodyPr>
          <a:lstStyle/>
          <a:p>
            <a:r>
              <a:rPr lang="en-US" b="1" smtClean="0">
                <a:solidFill>
                  <a:srgbClr val="8064A2"/>
                </a:solidFill>
                <a:ea typeface="ヒラギノ角ゴ Pro W3"/>
                <a:cs typeface="ヒラギノ角ゴ Pro W3"/>
              </a:rPr>
              <a:t>Reactive Molecular Dynamics: Algorithms, Software, and Applications.</a:t>
            </a:r>
            <a:r>
              <a:rPr lang="en-US" sz="4000" b="1" smtClean="0">
                <a:ea typeface="ヒラギノ角ゴ Pro W3"/>
                <a:cs typeface="ヒラギノ角ゴ Pro W3"/>
              </a:rPr>
              <a:t/>
            </a:r>
            <a:br>
              <a:rPr lang="en-US" sz="4000" b="1" smtClean="0">
                <a:ea typeface="ヒラギノ角ゴ Pro W3"/>
                <a:cs typeface="ヒラギノ角ゴ Pro W3"/>
              </a:rPr>
            </a:br>
            <a:r>
              <a:rPr lang="en-US" sz="4000" smtClean="0">
                <a:ea typeface="ヒラギノ角ゴ Pro W3"/>
                <a:cs typeface="ヒラギノ角ゴ Pro W3"/>
              </a:rPr>
              <a:t/>
            </a:r>
            <a:br>
              <a:rPr lang="en-US" sz="4000" smtClean="0">
                <a:ea typeface="ヒラギノ角ゴ Pro W3"/>
                <a:cs typeface="ヒラギノ角ゴ Pro W3"/>
              </a:rPr>
            </a:br>
            <a:r>
              <a:rPr lang="en-US" sz="3200" smtClean="0">
                <a:solidFill>
                  <a:schemeClr val="accent2"/>
                </a:solidFill>
                <a:ea typeface="ヒラギノ角ゴ Pro W3"/>
                <a:cs typeface="ヒラギノ角ゴ Pro W3"/>
              </a:rPr>
              <a:t>Ananth Grama</a:t>
            </a:r>
            <a:br>
              <a:rPr lang="en-US" sz="3200" smtClean="0">
                <a:solidFill>
                  <a:schemeClr val="accent2"/>
                </a:solidFill>
                <a:ea typeface="ヒラギノ角ゴ Pro W3"/>
                <a:cs typeface="ヒラギノ角ゴ Pro W3"/>
              </a:rPr>
            </a:br>
            <a:r>
              <a:rPr lang="en-US" sz="2800" smtClean="0">
                <a:ea typeface="ヒラギノ角ゴ Pro W3"/>
                <a:cs typeface="ヒラギノ角ゴ Pro W3"/>
              </a:rPr>
              <a:t> </a:t>
            </a:r>
            <a:br>
              <a:rPr lang="en-US" sz="2800" smtClean="0">
                <a:ea typeface="ヒラギノ角ゴ Pro W3"/>
                <a:cs typeface="ヒラギノ角ゴ Pro W3"/>
              </a:rPr>
            </a:br>
            <a:r>
              <a:rPr lang="en-US" sz="2400" smtClean="0">
                <a:solidFill>
                  <a:schemeClr val="accent1"/>
                </a:solidFill>
                <a:ea typeface="ヒラギノ角ゴ Pro W3"/>
                <a:cs typeface="ヒラギノ角ゴ Pro W3"/>
              </a:rPr>
              <a:t>Computer Science, Purdue University</a:t>
            </a:r>
            <a:br>
              <a:rPr lang="en-US" sz="2400" smtClean="0">
                <a:solidFill>
                  <a:schemeClr val="accent1"/>
                </a:solidFill>
                <a:ea typeface="ヒラギノ角ゴ Pro W3"/>
                <a:cs typeface="ヒラギノ角ゴ Pro W3"/>
              </a:rPr>
            </a:br>
            <a:r>
              <a:rPr lang="en-US" sz="2400" smtClean="0">
                <a:solidFill>
                  <a:schemeClr val="accent1"/>
                </a:solidFill>
                <a:latin typeface="Courier" pitchFamily="49" charset="0"/>
                <a:ea typeface="ヒラギノ角ゴ Pro W3"/>
                <a:cs typeface="ヒラギノ角ゴ Pro W3"/>
              </a:rPr>
              <a:t>ayg@cs.purdue.edu</a:t>
            </a:r>
            <a:endParaRPr lang="en-US" sz="2400" b="1" smtClean="0">
              <a:solidFill>
                <a:schemeClr val="accent1"/>
              </a:solidFill>
              <a:latin typeface="Courier" pitchFamily="49" charset="0"/>
              <a:ea typeface="ヒラギノ角ゴ Pro W3"/>
              <a:cs typeface="ヒラギノ角ゴ Pro W3"/>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Generation of Neighbors List</a:t>
            </a:r>
            <a:endParaRPr lang="en-US" sz="3600" b="1" dirty="0">
              <a:solidFill>
                <a:schemeClr val="accent4"/>
              </a:solidFill>
              <a:latin typeface="+mj-lt"/>
              <a:ea typeface="+mj-ea"/>
              <a:cs typeface="+mj-cs"/>
            </a:endParaRPr>
          </a:p>
        </p:txBody>
      </p:sp>
      <p:grpSp>
        <p:nvGrpSpPr>
          <p:cNvPr id="22530" name="Group 88"/>
          <p:cNvGrpSpPr>
            <a:grpSpLocks/>
          </p:cNvGrpSpPr>
          <p:nvPr/>
        </p:nvGrpSpPr>
        <p:grpSpPr bwMode="auto">
          <a:xfrm>
            <a:off x="2743200" y="1066800"/>
            <a:ext cx="3200400" cy="838200"/>
            <a:chOff x="457200" y="990600"/>
            <a:chExt cx="3200400" cy="838200"/>
          </a:xfrm>
        </p:grpSpPr>
        <p:sp>
          <p:nvSpPr>
            <p:cNvPr id="22582" name="TextBox 18"/>
            <p:cNvSpPr txBox="1">
              <a:spLocks noChangeArrowheads="1"/>
            </p:cNvSpPr>
            <p:nvPr/>
          </p:nvSpPr>
          <p:spPr bwMode="auto">
            <a:xfrm>
              <a:off x="1524000" y="990600"/>
              <a:ext cx="1066800" cy="369332"/>
            </a:xfrm>
            <a:prstGeom prst="rect">
              <a:avLst/>
            </a:prstGeom>
            <a:noFill/>
            <a:ln w="9525">
              <a:noFill/>
              <a:miter lim="800000"/>
              <a:headEnd/>
              <a:tailEnd/>
            </a:ln>
          </p:spPr>
          <p:txBody>
            <a:bodyPr>
              <a:spAutoFit/>
            </a:bodyPr>
            <a:lstStyle/>
            <a:p>
              <a:pPr algn="ctr"/>
              <a:r>
                <a:rPr lang="en-US" b="1">
                  <a:latin typeface="Calibri" pitchFamily="34" charset="0"/>
                </a:rPr>
                <a:t>atom list</a:t>
              </a:r>
            </a:p>
          </p:txBody>
        </p:sp>
        <p:grpSp>
          <p:nvGrpSpPr>
            <p:cNvPr id="22583" name="Group 42"/>
            <p:cNvGrpSpPr>
              <a:grpSpLocks/>
            </p:cNvGrpSpPr>
            <p:nvPr/>
          </p:nvGrpSpPr>
          <p:grpSpPr bwMode="auto">
            <a:xfrm>
              <a:off x="457200" y="1371600"/>
              <a:ext cx="3200400" cy="457200"/>
              <a:chOff x="457200" y="1371600"/>
              <a:chExt cx="3200400" cy="457200"/>
            </a:xfrm>
          </p:grpSpPr>
          <p:cxnSp>
            <p:nvCxnSpPr>
              <p:cNvPr id="4" name="Straight Connector 3"/>
              <p:cNvCxnSpPr/>
              <p:nvPr/>
            </p:nvCxnSpPr>
            <p:spPr>
              <a:xfrm>
                <a:off x="457200" y="13716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8288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228600"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593725"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960438"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1325563"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332038"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697163"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063875"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3429000" y="1600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7827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20113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Oval 17"/>
              <p:cNvSpPr/>
              <p:nvPr/>
            </p:nvSpPr>
            <p:spPr>
              <a:xfrm>
                <a:off x="2239963" y="1600200"/>
                <a:ext cx="46037" cy="46038"/>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93725" y="1524000"/>
                <a:ext cx="152400" cy="152400"/>
              </a:xfrm>
              <a:prstGeom prst="ellipse">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960438" y="1524000"/>
                <a:ext cx="152400" cy="152400"/>
              </a:xfrm>
              <a:prstGeom prst="ellipse">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Oval 21"/>
              <p:cNvSpPr/>
              <p:nvPr/>
            </p:nvSpPr>
            <p:spPr>
              <a:xfrm>
                <a:off x="1325563" y="1524000"/>
                <a:ext cx="152400" cy="152400"/>
              </a:xfrm>
              <a:prstGeom prst="ellipse">
                <a:avLst/>
              </a:prstGeom>
              <a:solidFill>
                <a:schemeClr val="accent4"/>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a:off x="2697163" y="1524000"/>
                <a:ext cx="152400" cy="152400"/>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Oval 23"/>
              <p:cNvSpPr/>
              <p:nvPr/>
            </p:nvSpPr>
            <p:spPr>
              <a:xfrm>
                <a:off x="3063875" y="1524000"/>
                <a:ext cx="152400" cy="152400"/>
              </a:xfrm>
              <a:prstGeom prst="ellipse">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Oval 24"/>
              <p:cNvSpPr/>
              <p:nvPr/>
            </p:nvSpPr>
            <p:spPr>
              <a:xfrm>
                <a:off x="3429000" y="1524000"/>
                <a:ext cx="152400" cy="152400"/>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46" name="Oval 45"/>
          <p:cNvSpPr/>
          <p:nvPr/>
        </p:nvSpPr>
        <p:spPr>
          <a:xfrm>
            <a:off x="3429000" y="3657600"/>
            <a:ext cx="152400" cy="1524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Oval 46"/>
          <p:cNvSpPr/>
          <p:nvPr/>
        </p:nvSpPr>
        <p:spPr>
          <a:xfrm>
            <a:off x="2819400" y="2743200"/>
            <a:ext cx="152400" cy="152400"/>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Oval 47"/>
          <p:cNvSpPr/>
          <p:nvPr/>
        </p:nvSpPr>
        <p:spPr>
          <a:xfrm>
            <a:off x="4114800" y="2971800"/>
            <a:ext cx="152400" cy="152400"/>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Oval 48"/>
          <p:cNvSpPr/>
          <p:nvPr/>
        </p:nvSpPr>
        <p:spPr>
          <a:xfrm>
            <a:off x="4267200" y="2667000"/>
            <a:ext cx="152400" cy="152400"/>
          </a:xfrm>
          <a:prstGeom prst="ellipse">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a:off x="3657600" y="3352800"/>
            <a:ext cx="152400" cy="1524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Oval 50"/>
          <p:cNvSpPr/>
          <p:nvPr/>
        </p:nvSpPr>
        <p:spPr>
          <a:xfrm>
            <a:off x="4419600" y="2971800"/>
            <a:ext cx="152400" cy="15240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a:off x="4572000" y="1752600"/>
            <a:ext cx="1216025" cy="1219200"/>
          </a:xfrm>
          <a:custGeom>
            <a:avLst/>
            <a:gdLst>
              <a:gd name="connsiteX0" fmla="*/ 1292352 w 1292352"/>
              <a:gd name="connsiteY0" fmla="*/ 0 h 1267968"/>
              <a:gd name="connsiteX1" fmla="*/ 1036320 w 1292352"/>
              <a:gd name="connsiteY1" fmla="*/ 682752 h 1267968"/>
              <a:gd name="connsiteX2" fmla="*/ 0 w 1292352"/>
              <a:gd name="connsiteY2" fmla="*/ 1267968 h 1267968"/>
            </a:gdLst>
            <a:ahLst/>
            <a:cxnLst>
              <a:cxn ang="0">
                <a:pos x="connsiteX0" y="connsiteY0"/>
              </a:cxn>
              <a:cxn ang="0">
                <a:pos x="connsiteX1" y="connsiteY1"/>
              </a:cxn>
              <a:cxn ang="0">
                <a:pos x="connsiteX2" y="connsiteY2"/>
              </a:cxn>
            </a:cxnLst>
            <a:rect l="l" t="t" r="r" b="b"/>
            <a:pathLst>
              <a:path w="1292352" h="1267968">
                <a:moveTo>
                  <a:pt x="1292352" y="0"/>
                </a:moveTo>
                <a:cubicBezTo>
                  <a:pt x="1272032" y="235712"/>
                  <a:pt x="1251712" y="471424"/>
                  <a:pt x="1036320" y="682752"/>
                </a:cubicBezTo>
                <a:cubicBezTo>
                  <a:pt x="820928" y="894080"/>
                  <a:pt x="410464" y="1081024"/>
                  <a:pt x="0" y="126796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6" name="Freeform 55"/>
          <p:cNvSpPr/>
          <p:nvPr/>
        </p:nvSpPr>
        <p:spPr>
          <a:xfrm>
            <a:off x="2968625" y="1771650"/>
            <a:ext cx="487363" cy="1889125"/>
          </a:xfrm>
          <a:custGeom>
            <a:avLst/>
            <a:gdLst>
              <a:gd name="connsiteX0" fmla="*/ 0 w 487680"/>
              <a:gd name="connsiteY0" fmla="*/ 0 h 1889760"/>
              <a:gd name="connsiteX1" fmla="*/ 487680 w 487680"/>
              <a:gd name="connsiteY1" fmla="*/ 1889760 h 1889760"/>
            </a:gdLst>
            <a:ahLst/>
            <a:cxnLst>
              <a:cxn ang="0">
                <a:pos x="connsiteX0" y="connsiteY0"/>
              </a:cxn>
              <a:cxn ang="0">
                <a:pos x="connsiteX1" y="connsiteY1"/>
              </a:cxn>
            </a:cxnLst>
            <a:rect l="l" t="t" r="r" b="b"/>
            <a:pathLst>
              <a:path w="487680" h="1889760">
                <a:moveTo>
                  <a:pt x="0" y="0"/>
                </a:moveTo>
                <a:lnTo>
                  <a:pt x="487680" y="1889760"/>
                </a:ln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8" name="Freeform 57"/>
          <p:cNvSpPr/>
          <p:nvPr/>
        </p:nvSpPr>
        <p:spPr>
          <a:xfrm>
            <a:off x="2955925" y="1758950"/>
            <a:ext cx="415925" cy="1000125"/>
          </a:xfrm>
          <a:custGeom>
            <a:avLst/>
            <a:gdLst>
              <a:gd name="connsiteX0" fmla="*/ 365760 w 414528"/>
              <a:gd name="connsiteY0" fmla="*/ 0 h 999744"/>
              <a:gd name="connsiteX1" fmla="*/ 353568 w 414528"/>
              <a:gd name="connsiteY1" fmla="*/ 585216 h 999744"/>
              <a:gd name="connsiteX2" fmla="*/ 0 w 414528"/>
              <a:gd name="connsiteY2" fmla="*/ 999744 h 999744"/>
            </a:gdLst>
            <a:ahLst/>
            <a:cxnLst>
              <a:cxn ang="0">
                <a:pos x="connsiteX0" y="connsiteY0"/>
              </a:cxn>
              <a:cxn ang="0">
                <a:pos x="connsiteX1" y="connsiteY1"/>
              </a:cxn>
              <a:cxn ang="0">
                <a:pos x="connsiteX2" y="connsiteY2"/>
              </a:cxn>
            </a:cxnLst>
            <a:rect l="l" t="t" r="r" b="b"/>
            <a:pathLst>
              <a:path w="414528" h="999744">
                <a:moveTo>
                  <a:pt x="365760" y="0"/>
                </a:moveTo>
                <a:cubicBezTo>
                  <a:pt x="390144" y="209296"/>
                  <a:pt x="414528" y="418592"/>
                  <a:pt x="353568" y="585216"/>
                </a:cubicBezTo>
                <a:cubicBezTo>
                  <a:pt x="292608" y="751840"/>
                  <a:pt x="146304" y="875792"/>
                  <a:pt x="0" y="999744"/>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9" name="Freeform 58"/>
          <p:cNvSpPr/>
          <p:nvPr/>
        </p:nvSpPr>
        <p:spPr>
          <a:xfrm>
            <a:off x="3641725" y="1758950"/>
            <a:ext cx="473075" cy="1231900"/>
          </a:xfrm>
          <a:custGeom>
            <a:avLst/>
            <a:gdLst>
              <a:gd name="connsiteX0" fmla="*/ 46736 w 473456"/>
              <a:gd name="connsiteY0" fmla="*/ 0 h 1231392"/>
              <a:gd name="connsiteX1" fmla="*/ 71120 w 473456"/>
              <a:gd name="connsiteY1" fmla="*/ 731520 h 1231392"/>
              <a:gd name="connsiteX2" fmla="*/ 473456 w 473456"/>
              <a:gd name="connsiteY2" fmla="*/ 1231392 h 1231392"/>
            </a:gdLst>
            <a:ahLst/>
            <a:cxnLst>
              <a:cxn ang="0">
                <a:pos x="connsiteX0" y="connsiteY0"/>
              </a:cxn>
              <a:cxn ang="0">
                <a:pos x="connsiteX1" y="connsiteY1"/>
              </a:cxn>
              <a:cxn ang="0">
                <a:pos x="connsiteX2" y="connsiteY2"/>
              </a:cxn>
            </a:cxnLst>
            <a:rect l="l" t="t" r="r" b="b"/>
            <a:pathLst>
              <a:path w="473456" h="1231392">
                <a:moveTo>
                  <a:pt x="46736" y="0"/>
                </a:moveTo>
                <a:cubicBezTo>
                  <a:pt x="23368" y="263144"/>
                  <a:pt x="0" y="526288"/>
                  <a:pt x="71120" y="731520"/>
                </a:cubicBezTo>
                <a:cubicBezTo>
                  <a:pt x="142240" y="936752"/>
                  <a:pt x="307848" y="1084072"/>
                  <a:pt x="473456" y="1231392"/>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0" name="Freeform 59"/>
          <p:cNvSpPr/>
          <p:nvPr/>
        </p:nvSpPr>
        <p:spPr>
          <a:xfrm>
            <a:off x="4257675" y="1758950"/>
            <a:ext cx="808038" cy="901700"/>
          </a:xfrm>
          <a:custGeom>
            <a:avLst/>
            <a:gdLst>
              <a:gd name="connsiteX0" fmla="*/ 808736 w 808736"/>
              <a:gd name="connsiteY0" fmla="*/ 0 h 902208"/>
              <a:gd name="connsiteX1" fmla="*/ 125984 w 808736"/>
              <a:gd name="connsiteY1" fmla="*/ 609600 h 902208"/>
              <a:gd name="connsiteX2" fmla="*/ 52832 w 808736"/>
              <a:gd name="connsiteY2" fmla="*/ 902208 h 902208"/>
            </a:gdLst>
            <a:ahLst/>
            <a:cxnLst>
              <a:cxn ang="0">
                <a:pos x="connsiteX0" y="connsiteY0"/>
              </a:cxn>
              <a:cxn ang="0">
                <a:pos x="connsiteX1" y="connsiteY1"/>
              </a:cxn>
              <a:cxn ang="0">
                <a:pos x="connsiteX2" y="connsiteY2"/>
              </a:cxn>
            </a:cxnLst>
            <a:rect l="l" t="t" r="r" b="b"/>
            <a:pathLst>
              <a:path w="808736" h="902208">
                <a:moveTo>
                  <a:pt x="808736" y="0"/>
                </a:moveTo>
                <a:cubicBezTo>
                  <a:pt x="530352" y="229616"/>
                  <a:pt x="251968" y="459232"/>
                  <a:pt x="125984" y="609600"/>
                </a:cubicBezTo>
                <a:cubicBezTo>
                  <a:pt x="0" y="759968"/>
                  <a:pt x="26416" y="831088"/>
                  <a:pt x="52832" y="90220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1" name="Freeform 60"/>
          <p:cNvSpPr/>
          <p:nvPr/>
        </p:nvSpPr>
        <p:spPr>
          <a:xfrm>
            <a:off x="3822700" y="1758950"/>
            <a:ext cx="1584325" cy="1693863"/>
          </a:xfrm>
          <a:custGeom>
            <a:avLst/>
            <a:gdLst>
              <a:gd name="connsiteX0" fmla="*/ 1584960 w 1584960"/>
              <a:gd name="connsiteY0" fmla="*/ 0 h 1694688"/>
              <a:gd name="connsiteX1" fmla="*/ 1194816 w 1584960"/>
              <a:gd name="connsiteY1" fmla="*/ 1402080 h 1694688"/>
              <a:gd name="connsiteX2" fmla="*/ 0 w 1584960"/>
              <a:gd name="connsiteY2" fmla="*/ 1694688 h 1694688"/>
            </a:gdLst>
            <a:ahLst/>
            <a:cxnLst>
              <a:cxn ang="0">
                <a:pos x="connsiteX0" y="connsiteY0"/>
              </a:cxn>
              <a:cxn ang="0">
                <a:pos x="connsiteX1" y="connsiteY1"/>
              </a:cxn>
              <a:cxn ang="0">
                <a:pos x="connsiteX2" y="connsiteY2"/>
              </a:cxn>
            </a:cxnLst>
            <a:rect l="l" t="t" r="r" b="b"/>
            <a:pathLst>
              <a:path w="1584960" h="1694688">
                <a:moveTo>
                  <a:pt x="1584960" y="0"/>
                </a:moveTo>
                <a:cubicBezTo>
                  <a:pt x="1521968" y="559816"/>
                  <a:pt x="1458976" y="1119632"/>
                  <a:pt x="1194816" y="1402080"/>
                </a:cubicBezTo>
                <a:cubicBezTo>
                  <a:pt x="930656" y="1684528"/>
                  <a:pt x="465328" y="1689608"/>
                  <a:pt x="0" y="1694688"/>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nvGrpSpPr>
          <p:cNvPr id="91" name="Group 90"/>
          <p:cNvGrpSpPr>
            <a:grpSpLocks/>
          </p:cNvGrpSpPr>
          <p:nvPr/>
        </p:nvGrpSpPr>
        <p:grpSpPr bwMode="auto">
          <a:xfrm>
            <a:off x="2743200" y="2590800"/>
            <a:ext cx="3886200" cy="2560638"/>
            <a:chOff x="2743200" y="2590800"/>
            <a:chExt cx="3886200" cy="2560320"/>
          </a:xfrm>
        </p:grpSpPr>
        <p:grpSp>
          <p:nvGrpSpPr>
            <p:cNvPr id="22569" name="Group 44"/>
            <p:cNvGrpSpPr>
              <a:grpSpLocks/>
            </p:cNvGrpSpPr>
            <p:nvPr/>
          </p:nvGrpSpPr>
          <p:grpSpPr bwMode="auto">
            <a:xfrm>
              <a:off x="2743200" y="2590800"/>
              <a:ext cx="3200400" cy="2560320"/>
              <a:chOff x="457200" y="2514600"/>
              <a:chExt cx="3200400" cy="2560320"/>
            </a:xfrm>
          </p:grpSpPr>
          <p:cxnSp>
            <p:nvCxnSpPr>
              <p:cNvPr id="27" name="Straight Connector 26"/>
              <p:cNvCxnSpPr/>
              <p:nvPr/>
            </p:nvCxnSpPr>
            <p:spPr>
              <a:xfrm rot="5400000">
                <a:off x="-822960"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83197"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6565"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737678"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377440"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1097915" y="3794760"/>
                <a:ext cx="256032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 y="2514600"/>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57200" y="3154284"/>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 y="3795554"/>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457200" y="4435236"/>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57200" y="5074920"/>
                <a:ext cx="32004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2570" name="TextBox 61"/>
            <p:cNvSpPr txBox="1">
              <a:spLocks noChangeArrowheads="1"/>
            </p:cNvSpPr>
            <p:nvPr/>
          </p:nvSpPr>
          <p:spPr bwMode="auto">
            <a:xfrm>
              <a:off x="4724400" y="4724400"/>
              <a:ext cx="1905000" cy="369332"/>
            </a:xfrm>
            <a:prstGeom prst="rect">
              <a:avLst/>
            </a:prstGeom>
            <a:noFill/>
            <a:ln w="9525">
              <a:noFill/>
              <a:miter lim="800000"/>
              <a:headEnd/>
              <a:tailEnd/>
            </a:ln>
          </p:spPr>
          <p:txBody>
            <a:bodyPr>
              <a:spAutoFit/>
            </a:bodyPr>
            <a:lstStyle/>
            <a:p>
              <a:pPr algn="ctr"/>
              <a:r>
                <a:rPr lang="en-US" b="1">
                  <a:latin typeface="Calibri" pitchFamily="34" charset="0"/>
                </a:rPr>
                <a:t>3D Neighbors grid</a:t>
              </a:r>
            </a:p>
          </p:txBody>
        </p:sp>
      </p:grpSp>
      <p:grpSp>
        <p:nvGrpSpPr>
          <p:cNvPr id="90" name="Group 89"/>
          <p:cNvGrpSpPr>
            <a:grpSpLocks/>
          </p:cNvGrpSpPr>
          <p:nvPr/>
        </p:nvGrpSpPr>
        <p:grpSpPr bwMode="auto">
          <a:xfrm>
            <a:off x="2743200" y="5791200"/>
            <a:ext cx="3200400" cy="827088"/>
            <a:chOff x="457200" y="5715000"/>
            <a:chExt cx="3200400" cy="826532"/>
          </a:xfrm>
        </p:grpSpPr>
        <p:sp>
          <p:nvSpPr>
            <p:cNvPr id="22548" name="TextBox 63"/>
            <p:cNvSpPr txBox="1">
              <a:spLocks noChangeArrowheads="1"/>
            </p:cNvSpPr>
            <p:nvPr/>
          </p:nvSpPr>
          <p:spPr bwMode="auto">
            <a:xfrm>
              <a:off x="914400" y="6172200"/>
              <a:ext cx="2362200" cy="369332"/>
            </a:xfrm>
            <a:prstGeom prst="rect">
              <a:avLst/>
            </a:prstGeom>
            <a:noFill/>
            <a:ln w="9525">
              <a:noFill/>
              <a:miter lim="800000"/>
              <a:headEnd/>
              <a:tailEnd/>
            </a:ln>
          </p:spPr>
          <p:txBody>
            <a:bodyPr>
              <a:spAutoFit/>
            </a:bodyPr>
            <a:lstStyle/>
            <a:p>
              <a:pPr algn="ctr"/>
              <a:r>
                <a:rPr lang="en-US" b="1">
                  <a:latin typeface="Calibri" pitchFamily="34" charset="0"/>
                </a:rPr>
                <a:t>atom list: </a:t>
              </a:r>
              <a:r>
                <a:rPr lang="en-US">
                  <a:latin typeface="Calibri" pitchFamily="34" charset="0"/>
                </a:rPr>
                <a:t>reordered</a:t>
              </a:r>
            </a:p>
          </p:txBody>
        </p:sp>
        <p:grpSp>
          <p:nvGrpSpPr>
            <p:cNvPr id="22549" name="Group 42"/>
            <p:cNvGrpSpPr>
              <a:grpSpLocks/>
            </p:cNvGrpSpPr>
            <p:nvPr/>
          </p:nvGrpSpPr>
          <p:grpSpPr bwMode="auto">
            <a:xfrm>
              <a:off x="457200" y="5715000"/>
              <a:ext cx="3200400" cy="457200"/>
              <a:chOff x="457200" y="1371600"/>
              <a:chExt cx="3200400" cy="457200"/>
            </a:xfrm>
          </p:grpSpPr>
          <p:cxnSp>
            <p:nvCxnSpPr>
              <p:cNvPr id="66" name="Straight Connector 3"/>
              <p:cNvCxnSpPr/>
              <p:nvPr/>
            </p:nvCxnSpPr>
            <p:spPr>
              <a:xfrm>
                <a:off x="457200" y="1371600"/>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457200" y="1828492"/>
                <a:ext cx="32004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a:off x="228754"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593879"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960592"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a:off x="1325717"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5400000">
                <a:off x="2332192"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2697317"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3064029"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3429154" y="1600046"/>
                <a:ext cx="456892"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17827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7" name="Oval 76"/>
              <p:cNvSpPr/>
              <p:nvPr/>
            </p:nvSpPr>
            <p:spPr>
              <a:xfrm>
                <a:off x="20113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8" name="Oval 77"/>
              <p:cNvSpPr/>
              <p:nvPr/>
            </p:nvSpPr>
            <p:spPr>
              <a:xfrm>
                <a:off x="2239963" y="1600046"/>
                <a:ext cx="46037" cy="4600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9" name="Oval 78"/>
              <p:cNvSpPr/>
              <p:nvPr/>
            </p:nvSpPr>
            <p:spPr>
              <a:xfrm>
                <a:off x="593725" y="1523897"/>
                <a:ext cx="152400" cy="152297"/>
              </a:xfrm>
              <a:prstGeom prst="ellipse">
                <a:avLst/>
              </a:prstGeom>
              <a:solidFill>
                <a:schemeClr val="accent3"/>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Oval 79"/>
              <p:cNvSpPr/>
              <p:nvPr/>
            </p:nvSpPr>
            <p:spPr>
              <a:xfrm>
                <a:off x="960438" y="1523897"/>
                <a:ext cx="152400" cy="152297"/>
              </a:xfrm>
              <a:prstGeom prst="ellipse">
                <a:avLst/>
              </a:prstGeom>
              <a:solidFill>
                <a:schemeClr val="accent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Oval 80"/>
              <p:cNvSpPr/>
              <p:nvPr/>
            </p:nvSpPr>
            <p:spPr>
              <a:xfrm>
                <a:off x="1325563" y="1523897"/>
                <a:ext cx="152400" cy="152297"/>
              </a:xfrm>
              <a:prstGeom prst="ellipse">
                <a:avLst/>
              </a:prstGeom>
              <a:solidFill>
                <a:schemeClr val="bg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2697163" y="1523897"/>
                <a:ext cx="152400" cy="152297"/>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Oval 82"/>
              <p:cNvSpPr/>
              <p:nvPr/>
            </p:nvSpPr>
            <p:spPr>
              <a:xfrm>
                <a:off x="3063875" y="1523897"/>
                <a:ext cx="152400" cy="152297"/>
              </a:xfrm>
              <a:prstGeom prst="ellipse">
                <a:avLst/>
              </a:prstGeom>
              <a:solidFill>
                <a:schemeClr val="accent4"/>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Oval 83"/>
              <p:cNvSpPr/>
              <p:nvPr/>
            </p:nvSpPr>
            <p:spPr>
              <a:xfrm>
                <a:off x="3429000" y="1523897"/>
                <a:ext cx="152400" cy="152297"/>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sp>
        <p:nvSpPr>
          <p:cNvPr id="86" name="Freeform 85"/>
          <p:cNvSpPr/>
          <p:nvPr/>
        </p:nvSpPr>
        <p:spPr>
          <a:xfrm>
            <a:off x="2968625" y="3221038"/>
            <a:ext cx="46038" cy="2570162"/>
          </a:xfrm>
          <a:custGeom>
            <a:avLst/>
            <a:gdLst>
              <a:gd name="connsiteX0" fmla="*/ 48768 w 48768"/>
              <a:gd name="connsiteY0" fmla="*/ 0 h 2877312"/>
              <a:gd name="connsiteX1" fmla="*/ 0 w 48768"/>
              <a:gd name="connsiteY1" fmla="*/ 2877312 h 2877312"/>
              <a:gd name="connsiteX2" fmla="*/ 0 w 48768"/>
              <a:gd name="connsiteY2" fmla="*/ 2877312 h 2877312"/>
            </a:gdLst>
            <a:ahLst/>
            <a:cxnLst>
              <a:cxn ang="0">
                <a:pos x="connsiteX0" y="connsiteY0"/>
              </a:cxn>
              <a:cxn ang="0">
                <a:pos x="connsiteX1" y="connsiteY1"/>
              </a:cxn>
              <a:cxn ang="0">
                <a:pos x="connsiteX2" y="connsiteY2"/>
              </a:cxn>
            </a:cxnLst>
            <a:rect l="l" t="t" r="r" b="b"/>
            <a:pathLst>
              <a:path w="48768" h="2877312">
                <a:moveTo>
                  <a:pt x="48768" y="0"/>
                </a:moveTo>
                <a:lnTo>
                  <a:pt x="0" y="2877312"/>
                </a:lnTo>
                <a:lnTo>
                  <a:pt x="0" y="2877312"/>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7" name="Freeform 86"/>
          <p:cNvSpPr/>
          <p:nvPr/>
        </p:nvSpPr>
        <p:spPr>
          <a:xfrm>
            <a:off x="3468688" y="3867150"/>
            <a:ext cx="207962" cy="1914525"/>
          </a:xfrm>
          <a:custGeom>
            <a:avLst/>
            <a:gdLst>
              <a:gd name="connsiteX0" fmla="*/ 207264 w 207264"/>
              <a:gd name="connsiteY0" fmla="*/ 0 h 1914144"/>
              <a:gd name="connsiteX1" fmla="*/ 0 w 207264"/>
              <a:gd name="connsiteY1" fmla="*/ 1914144 h 1914144"/>
              <a:gd name="connsiteX2" fmla="*/ 0 w 207264"/>
              <a:gd name="connsiteY2" fmla="*/ 1914144 h 1914144"/>
            </a:gdLst>
            <a:ahLst/>
            <a:cxnLst>
              <a:cxn ang="0">
                <a:pos x="connsiteX0" y="connsiteY0"/>
              </a:cxn>
              <a:cxn ang="0">
                <a:pos x="connsiteX1" y="connsiteY1"/>
              </a:cxn>
              <a:cxn ang="0">
                <a:pos x="connsiteX2" y="connsiteY2"/>
              </a:cxn>
            </a:cxnLst>
            <a:rect l="l" t="t" r="r" b="b"/>
            <a:pathLst>
              <a:path w="207264" h="1914144">
                <a:moveTo>
                  <a:pt x="207264" y="0"/>
                </a:moveTo>
                <a:lnTo>
                  <a:pt x="0" y="1914144"/>
                </a:lnTo>
                <a:lnTo>
                  <a:pt x="0" y="1914144"/>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8" name="Freeform 87"/>
          <p:cNvSpPr/>
          <p:nvPr/>
        </p:nvSpPr>
        <p:spPr>
          <a:xfrm>
            <a:off x="4346575" y="3246438"/>
            <a:ext cx="1036638" cy="2535237"/>
          </a:xfrm>
          <a:custGeom>
            <a:avLst/>
            <a:gdLst>
              <a:gd name="connsiteX0" fmla="*/ 0 w 1036320"/>
              <a:gd name="connsiteY0" fmla="*/ 0 h 2535936"/>
              <a:gd name="connsiteX1" fmla="*/ 1036320 w 1036320"/>
              <a:gd name="connsiteY1" fmla="*/ 2535936 h 2535936"/>
              <a:gd name="connsiteX2" fmla="*/ 1036320 w 1036320"/>
              <a:gd name="connsiteY2" fmla="*/ 2535936 h 2535936"/>
              <a:gd name="connsiteX3" fmla="*/ 1036320 w 1036320"/>
              <a:gd name="connsiteY3" fmla="*/ 2535936 h 2535936"/>
              <a:gd name="connsiteX4" fmla="*/ 1036320 w 1036320"/>
              <a:gd name="connsiteY4" fmla="*/ 2535936 h 2535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6320" h="2535936">
                <a:moveTo>
                  <a:pt x="0" y="0"/>
                </a:moveTo>
                <a:lnTo>
                  <a:pt x="1036320" y="2535936"/>
                </a:lnTo>
                <a:lnTo>
                  <a:pt x="1036320" y="2535936"/>
                </a:lnTo>
                <a:lnTo>
                  <a:pt x="1036320" y="2535936"/>
                </a:lnTo>
                <a:lnTo>
                  <a:pt x="1036320" y="2535936"/>
                </a:lnTo>
              </a:path>
            </a:pathLst>
          </a:custGeom>
          <a:ln>
            <a:headEnd type="oval" w="lg" len="lg"/>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up)">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wipe(up)">
                                      <p:cBhvr>
                                        <p:cTn id="12" dur="500"/>
                                        <p:tgtEl>
                                          <p:spTgt spid="56"/>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up)">
                                      <p:cBhvr>
                                        <p:cTn id="15" dur="500"/>
                                        <p:tgtEl>
                                          <p:spTgt spid="46"/>
                                        </p:tgtEl>
                                      </p:cBhvr>
                                    </p:animEffect>
                                  </p:childTnLst>
                                </p:cTn>
                              </p:par>
                              <p:par>
                                <p:cTn id="16" presetID="22" presetClass="entr" presetSubtype="1" fill="hold"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wipe(up)">
                                      <p:cBhvr>
                                        <p:cTn id="18" dur="500"/>
                                        <p:tgtEl>
                                          <p:spTgt spid="5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up)">
                                      <p:cBhvr>
                                        <p:cTn id="21" dur="500"/>
                                        <p:tgtEl>
                                          <p:spTgt spid="47"/>
                                        </p:tgtEl>
                                      </p:cBhvr>
                                    </p:animEffect>
                                  </p:childTnLst>
                                </p:cTn>
                              </p:par>
                              <p:par>
                                <p:cTn id="22" presetID="22" presetClass="entr" presetSubtype="1"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up)">
                                      <p:cBhvr>
                                        <p:cTn id="24" dur="500"/>
                                        <p:tgtEl>
                                          <p:spTgt spid="5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up)">
                                      <p:cBhvr>
                                        <p:cTn id="30" dur="500"/>
                                        <p:tgtEl>
                                          <p:spTgt spid="49"/>
                                        </p:tgtEl>
                                      </p:cBhvr>
                                    </p:animEffect>
                                  </p:childTnLst>
                                </p:cTn>
                              </p:par>
                              <p:par>
                                <p:cTn id="31" presetID="22" presetClass="entr" presetSubtype="1" fill="hold" nodeType="withEffect">
                                  <p:stCondLst>
                                    <p:cond delay="0"/>
                                  </p:stCondLst>
                                  <p:childTnLst>
                                    <p:set>
                                      <p:cBhvr>
                                        <p:cTn id="32" dur="1" fill="hold">
                                          <p:stCondLst>
                                            <p:cond delay="0"/>
                                          </p:stCondLst>
                                        </p:cTn>
                                        <p:tgtEl>
                                          <p:spTgt spid="60"/>
                                        </p:tgtEl>
                                        <p:attrNameLst>
                                          <p:attrName>style.visibility</p:attrName>
                                        </p:attrNameLst>
                                      </p:cBhvr>
                                      <p:to>
                                        <p:strVal val="visible"/>
                                      </p:to>
                                    </p:set>
                                    <p:animEffect transition="in" filter="wipe(up)">
                                      <p:cBhvr>
                                        <p:cTn id="33" dur="500"/>
                                        <p:tgtEl>
                                          <p:spTgt spid="60"/>
                                        </p:tgtEl>
                                      </p:cBhvr>
                                    </p:animEffect>
                                  </p:childTnLst>
                                </p:cTn>
                              </p:par>
                              <p:par>
                                <p:cTn id="34" presetID="22" presetClass="entr" presetSubtype="1" fill="hold" nodeType="with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wipe(up)">
                                      <p:cBhvr>
                                        <p:cTn id="36" dur="500"/>
                                        <p:tgtEl>
                                          <p:spTgt spid="61"/>
                                        </p:tgtEl>
                                      </p:cBhvr>
                                    </p:animEffect>
                                  </p:childTnLst>
                                </p:cTn>
                              </p:par>
                              <p:par>
                                <p:cTn id="37" presetID="22" presetClass="entr" presetSubtype="1" fill="hold" nodeType="with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up)">
                                      <p:cBhvr>
                                        <p:cTn id="39" dur="500"/>
                                        <p:tgtEl>
                                          <p:spTgt spid="55"/>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up)">
                                      <p:cBhvr>
                                        <p:cTn id="42" dur="500"/>
                                        <p:tgtEl>
                                          <p:spTgt spid="51"/>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up)">
                                      <p:cBhvr>
                                        <p:cTn id="45" dur="500"/>
                                        <p:tgtEl>
                                          <p:spTgt spid="5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90"/>
                                        </p:tgtEl>
                                        <p:attrNameLst>
                                          <p:attrName>style.visibility</p:attrName>
                                        </p:attrNameLst>
                                      </p:cBhvr>
                                      <p:to>
                                        <p:strVal val="visible"/>
                                      </p:to>
                                    </p:set>
                                    <p:animEffect transition="in" filter="wipe(up)">
                                      <p:cBhvr>
                                        <p:cTn id="50" dur="500"/>
                                        <p:tgtEl>
                                          <p:spTgt spid="90"/>
                                        </p:tgtEl>
                                      </p:cBhvr>
                                    </p:animEffect>
                                  </p:childTnLst>
                                </p:cTn>
                              </p:par>
                              <p:par>
                                <p:cTn id="51" presetID="22" presetClass="entr" presetSubtype="1"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ipe(up)">
                                      <p:cBhvr>
                                        <p:cTn id="53" dur="500"/>
                                        <p:tgtEl>
                                          <p:spTgt spid="88"/>
                                        </p:tgtEl>
                                      </p:cBhvr>
                                    </p:animEffect>
                                  </p:childTnLst>
                                </p:cTn>
                              </p:par>
                              <p:par>
                                <p:cTn id="54" presetID="22" presetClass="entr" presetSubtype="1" fill="hold" nodeType="withEffect">
                                  <p:stCondLst>
                                    <p:cond delay="0"/>
                                  </p:stCondLst>
                                  <p:childTnLst>
                                    <p:set>
                                      <p:cBhvr>
                                        <p:cTn id="55" dur="1" fill="hold">
                                          <p:stCondLst>
                                            <p:cond delay="0"/>
                                          </p:stCondLst>
                                        </p:cTn>
                                        <p:tgtEl>
                                          <p:spTgt spid="87"/>
                                        </p:tgtEl>
                                        <p:attrNameLst>
                                          <p:attrName>style.visibility</p:attrName>
                                        </p:attrNameLst>
                                      </p:cBhvr>
                                      <p:to>
                                        <p:strVal val="visible"/>
                                      </p:to>
                                    </p:set>
                                    <p:animEffect transition="in" filter="wipe(up)">
                                      <p:cBhvr>
                                        <p:cTn id="56" dur="500"/>
                                        <p:tgtEl>
                                          <p:spTgt spid="87"/>
                                        </p:tgtEl>
                                      </p:cBhvr>
                                    </p:animEffect>
                                  </p:childTnLst>
                                </p:cTn>
                              </p:par>
                              <p:par>
                                <p:cTn id="57" presetID="22" presetClass="entr" presetSubtype="1" fill="hold" nodeType="with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wipe(up)">
                                      <p:cBhvr>
                                        <p:cTn id="5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animBg="1"/>
      <p:bldP spid="5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Neighbors List Optimizations</a:t>
            </a:r>
            <a:endParaRPr lang="en-US" sz="3600" b="1" dirty="0">
              <a:solidFill>
                <a:schemeClr val="accent4"/>
              </a:solidFill>
              <a:latin typeface="+mj-lt"/>
              <a:ea typeface="+mj-ea"/>
              <a:cs typeface="+mj-cs"/>
            </a:endParaRPr>
          </a:p>
        </p:txBody>
      </p:sp>
      <p:sp>
        <p:nvSpPr>
          <p:cNvPr id="3" name="Content Placeholder 2"/>
          <p:cNvSpPr txBox="1">
            <a:spLocks/>
          </p:cNvSpPr>
          <p:nvPr/>
        </p:nvSpPr>
        <p:spPr>
          <a:xfrm>
            <a:off x="457200" y="1143000"/>
            <a:ext cx="8229600" cy="5486400"/>
          </a:xfrm>
          <a:prstGeom prst="rect">
            <a:avLst/>
          </a:prstGeom>
        </p:spPr>
        <p:txBody>
          <a:bodyPr anchor="ctr">
            <a:normAutofit fontScale="85000" lnSpcReduction="20000"/>
          </a:bodyPr>
          <a:lstStyle/>
          <a:p>
            <a:pPr marL="342900" indent="-342900" fontAlgn="auto">
              <a:lnSpc>
                <a:spcPct val="120000"/>
              </a:lnSpc>
              <a:spcBef>
                <a:spcPct val="20000"/>
              </a:spcBef>
              <a:spcAft>
                <a:spcPts val="0"/>
              </a:spcAft>
              <a:buFont typeface="Wingdings" pitchFamily="2" charset="2"/>
              <a:buChar char="ü"/>
              <a:defRPr/>
            </a:pPr>
            <a:r>
              <a:rPr lang="en-US" sz="2600" b="1" dirty="0">
                <a:solidFill>
                  <a:srgbClr val="C00000"/>
                </a:solidFill>
                <a:latin typeface="+mn-lt"/>
                <a:cs typeface="+mn-cs"/>
              </a:rPr>
              <a:t>Size of the neighbor grid cell is important</a:t>
            </a:r>
          </a:p>
          <a:p>
            <a:pPr marL="800100" lvl="1" indent="-342900" fontAlgn="auto">
              <a:lnSpc>
                <a:spcPct val="120000"/>
              </a:lnSpc>
              <a:spcBef>
                <a:spcPct val="20000"/>
              </a:spcBef>
              <a:spcAft>
                <a:spcPts val="0"/>
              </a:spcAft>
              <a:buFont typeface="Arial" pitchFamily="34" charset="0"/>
              <a:buChar char="•"/>
              <a:defRPr/>
            </a:pPr>
            <a:r>
              <a:rPr lang="en-US" sz="2200" dirty="0" err="1">
                <a:solidFill>
                  <a:schemeClr val="accent1"/>
                </a:solidFill>
                <a:latin typeface="+mn-lt"/>
                <a:cs typeface="+mn-cs"/>
              </a:rPr>
              <a:t>r</a:t>
            </a:r>
            <a:r>
              <a:rPr lang="en-US" sz="2200" baseline="-25000" dirty="0" err="1">
                <a:solidFill>
                  <a:schemeClr val="accent1"/>
                </a:solidFill>
                <a:latin typeface="+mn-lt"/>
                <a:cs typeface="+mn-cs"/>
              </a:rPr>
              <a:t>nbrs</a:t>
            </a:r>
            <a:r>
              <a:rPr lang="en-US" sz="2200" dirty="0">
                <a:solidFill>
                  <a:schemeClr val="accent1"/>
                </a:solidFill>
                <a:latin typeface="+mn-lt"/>
                <a:cs typeface="+mn-cs"/>
              </a:rPr>
              <a:t>: neighbors cut-off distance</a:t>
            </a:r>
          </a:p>
          <a:p>
            <a:pPr marL="800100" lvl="1" indent="-342900" fontAlgn="auto">
              <a:lnSpc>
                <a:spcPct val="120000"/>
              </a:lnSpc>
              <a:spcBef>
                <a:spcPct val="20000"/>
              </a:spcBef>
              <a:spcAft>
                <a:spcPts val="0"/>
              </a:spcAft>
              <a:buFont typeface="Arial" pitchFamily="34" charset="0"/>
              <a:buChar char="•"/>
              <a:defRPr/>
            </a:pPr>
            <a:r>
              <a:rPr lang="en-US" sz="2200" dirty="0">
                <a:solidFill>
                  <a:schemeClr val="accent1"/>
                </a:solidFill>
                <a:latin typeface="+mn-lt"/>
                <a:cs typeface="+mn-cs"/>
              </a:rPr>
              <a:t>set cell size to half the </a:t>
            </a:r>
            <a:r>
              <a:rPr lang="en-US" sz="2200" dirty="0" err="1">
                <a:solidFill>
                  <a:schemeClr val="accent1"/>
                </a:solidFill>
                <a:latin typeface="+mn-lt"/>
                <a:cs typeface="+mn-cs"/>
              </a:rPr>
              <a:t>r</a:t>
            </a:r>
            <a:r>
              <a:rPr lang="en-US" sz="2200" baseline="-25000" dirty="0" err="1">
                <a:solidFill>
                  <a:schemeClr val="accent1"/>
                </a:solidFill>
                <a:latin typeface="+mn-lt"/>
                <a:cs typeface="+mn-cs"/>
              </a:rPr>
              <a:t>nbrs</a:t>
            </a:r>
            <a:endParaRPr lang="en-US" sz="2200" baseline="-25000" dirty="0">
              <a:solidFill>
                <a:schemeClr val="accent1"/>
              </a:solidFill>
              <a:latin typeface="+mn-lt"/>
              <a:cs typeface="+mn-cs"/>
            </a:endParaRPr>
          </a:p>
          <a:p>
            <a:pPr marL="800100" lvl="1" indent="-342900" fontAlgn="auto">
              <a:lnSpc>
                <a:spcPct val="120000"/>
              </a:lnSpc>
              <a:spcBef>
                <a:spcPct val="20000"/>
              </a:spcBef>
              <a:spcAft>
                <a:spcPts val="0"/>
              </a:spcAft>
              <a:defRPr/>
            </a:pPr>
            <a:endParaRPr lang="en-US" sz="2000" dirty="0">
              <a:solidFill>
                <a:schemeClr val="accent1"/>
              </a:solidFill>
              <a:latin typeface="+mn-lt"/>
              <a:cs typeface="+mn-cs"/>
            </a:endParaRPr>
          </a:p>
          <a:p>
            <a:pPr marL="342900" indent="-342900" fontAlgn="auto">
              <a:lnSpc>
                <a:spcPct val="120000"/>
              </a:lnSpc>
              <a:spcBef>
                <a:spcPct val="20000"/>
              </a:spcBef>
              <a:spcAft>
                <a:spcPts val="0"/>
              </a:spcAft>
              <a:buFont typeface="Wingdings" pitchFamily="2" charset="2"/>
              <a:buChar char="ü"/>
              <a:defRPr/>
            </a:pPr>
            <a:r>
              <a:rPr lang="en-US" sz="2600" b="1" dirty="0">
                <a:solidFill>
                  <a:srgbClr val="C00000"/>
                </a:solidFill>
                <a:latin typeface="+mn-lt"/>
                <a:cs typeface="+mn-cs"/>
              </a:rPr>
              <a:t>Reordering reduces look-ups significantly</a:t>
            </a:r>
          </a:p>
          <a:p>
            <a:pPr marL="342900" indent="-342900" fontAlgn="auto">
              <a:lnSpc>
                <a:spcPct val="120000"/>
              </a:lnSpc>
              <a:spcBef>
                <a:spcPct val="20000"/>
              </a:spcBef>
              <a:spcAft>
                <a:spcPts val="0"/>
              </a:spcAft>
              <a:buFont typeface="Wingdings" pitchFamily="2" charset="2"/>
              <a:buChar char="ü"/>
              <a:defRPr/>
            </a:pPr>
            <a:endParaRPr lang="en-US" sz="2400" b="1" dirty="0">
              <a:solidFill>
                <a:srgbClr val="C00000"/>
              </a:solidFill>
              <a:latin typeface="+mn-lt"/>
              <a:cs typeface="+mn-cs"/>
            </a:endParaRPr>
          </a:p>
          <a:p>
            <a:pPr marL="342900" indent="-342900" fontAlgn="auto">
              <a:lnSpc>
                <a:spcPct val="120000"/>
              </a:lnSpc>
              <a:spcBef>
                <a:spcPct val="20000"/>
              </a:spcBef>
              <a:spcAft>
                <a:spcPts val="0"/>
              </a:spcAft>
              <a:buFont typeface="Wingdings" pitchFamily="2" charset="2"/>
              <a:buChar char="ü"/>
              <a:defRPr/>
            </a:pPr>
            <a:endParaRPr lang="en-US" sz="2400" b="1" dirty="0">
              <a:solidFill>
                <a:srgbClr val="C00000"/>
              </a:solidFill>
              <a:latin typeface="+mn-lt"/>
              <a:cs typeface="+mn-cs"/>
            </a:endParaRPr>
          </a:p>
          <a:p>
            <a:pPr marL="342900" indent="-342900" fontAlgn="auto">
              <a:lnSpc>
                <a:spcPct val="120000"/>
              </a:lnSpc>
              <a:spcBef>
                <a:spcPct val="20000"/>
              </a:spcBef>
              <a:spcAft>
                <a:spcPts val="0"/>
              </a:spcAft>
              <a:buFont typeface="Wingdings" pitchFamily="2" charset="2"/>
              <a:buChar char="ü"/>
              <a:defRPr/>
            </a:pPr>
            <a:endParaRPr lang="en-US" sz="2400" b="1" dirty="0">
              <a:solidFill>
                <a:srgbClr val="C00000"/>
              </a:solidFill>
              <a:latin typeface="+mn-lt"/>
              <a:cs typeface="+mn-cs"/>
            </a:endParaRPr>
          </a:p>
          <a:p>
            <a:pPr marL="342900" indent="-342900" fontAlgn="auto">
              <a:lnSpc>
                <a:spcPct val="120000"/>
              </a:lnSpc>
              <a:spcBef>
                <a:spcPct val="20000"/>
              </a:spcBef>
              <a:spcAft>
                <a:spcPts val="0"/>
              </a:spcAft>
              <a:buFont typeface="Wingdings" pitchFamily="2" charset="2"/>
              <a:buChar char="ü"/>
              <a:defRPr/>
            </a:pPr>
            <a:endParaRPr lang="en-US" sz="2400" b="1" dirty="0">
              <a:solidFill>
                <a:srgbClr val="C00000"/>
              </a:solidFill>
              <a:latin typeface="+mn-lt"/>
              <a:cs typeface="+mn-cs"/>
            </a:endParaRPr>
          </a:p>
          <a:p>
            <a:pPr marL="342900" indent="-342900" fontAlgn="auto">
              <a:lnSpc>
                <a:spcPct val="120000"/>
              </a:lnSpc>
              <a:spcBef>
                <a:spcPct val="20000"/>
              </a:spcBef>
              <a:spcAft>
                <a:spcPts val="0"/>
              </a:spcAft>
              <a:buFont typeface="Wingdings" pitchFamily="2" charset="2"/>
              <a:buChar char="ü"/>
              <a:defRPr/>
            </a:pPr>
            <a:endParaRPr lang="en-US" sz="2400" b="1" dirty="0">
              <a:solidFill>
                <a:srgbClr val="C00000"/>
              </a:solidFill>
              <a:latin typeface="+mn-lt"/>
              <a:cs typeface="+mn-cs"/>
            </a:endParaRPr>
          </a:p>
          <a:p>
            <a:pPr marL="342900" indent="-342900" fontAlgn="auto">
              <a:lnSpc>
                <a:spcPct val="120000"/>
              </a:lnSpc>
              <a:spcBef>
                <a:spcPct val="20000"/>
              </a:spcBef>
              <a:spcAft>
                <a:spcPts val="0"/>
              </a:spcAft>
              <a:buFont typeface="Wingdings" pitchFamily="2" charset="2"/>
              <a:buChar char="ü"/>
              <a:defRPr/>
            </a:pPr>
            <a:r>
              <a:rPr lang="en-US" sz="2600" b="1" dirty="0">
                <a:solidFill>
                  <a:srgbClr val="C00000"/>
                </a:solidFill>
                <a:latin typeface="+mn-lt"/>
                <a:cs typeface="+mn-cs"/>
              </a:rPr>
              <a:t>Atom to cell distance</a:t>
            </a:r>
          </a:p>
          <a:p>
            <a:pPr marL="342900" indent="-342900" fontAlgn="auto">
              <a:lnSpc>
                <a:spcPct val="12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2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20000"/>
              </a:lnSpc>
              <a:spcBef>
                <a:spcPct val="20000"/>
              </a:spcBef>
              <a:spcAft>
                <a:spcPts val="0"/>
              </a:spcAft>
              <a:buFont typeface="Wingdings" pitchFamily="2" charset="2"/>
              <a:buChar char="ü"/>
              <a:defRPr/>
            </a:pPr>
            <a:r>
              <a:rPr lang="en-US" sz="2600" b="1" dirty="0" err="1">
                <a:solidFill>
                  <a:srgbClr val="C00000"/>
                </a:solidFill>
                <a:latin typeface="+mn-lt"/>
                <a:cs typeface="+mn-cs"/>
              </a:rPr>
              <a:t>Verlet</a:t>
            </a:r>
            <a:r>
              <a:rPr lang="en-US" sz="2600" b="1" dirty="0">
                <a:solidFill>
                  <a:srgbClr val="C00000"/>
                </a:solidFill>
                <a:latin typeface="+mn-lt"/>
                <a:cs typeface="+mn-cs"/>
              </a:rPr>
              <a:t> lists for delayed </a:t>
            </a:r>
            <a:r>
              <a:rPr lang="en-US" sz="2600" b="1" dirty="0" err="1">
                <a:solidFill>
                  <a:srgbClr val="C00000"/>
                </a:solidFill>
                <a:latin typeface="+mn-lt"/>
                <a:cs typeface="+mn-cs"/>
              </a:rPr>
              <a:t>reneighborings</a:t>
            </a:r>
            <a:endParaRPr lang="en-US" sz="2200" dirty="0">
              <a:solidFill>
                <a:schemeClr val="accent1"/>
              </a:solidFill>
              <a:latin typeface="+mn-lt"/>
              <a:cs typeface="+mn-cs"/>
            </a:endParaRPr>
          </a:p>
        </p:txBody>
      </p:sp>
      <p:grpSp>
        <p:nvGrpSpPr>
          <p:cNvPr id="62" name="Group 61"/>
          <p:cNvGrpSpPr>
            <a:grpSpLocks noChangeAspect="1"/>
          </p:cNvGrpSpPr>
          <p:nvPr/>
        </p:nvGrpSpPr>
        <p:grpSpPr bwMode="auto">
          <a:xfrm>
            <a:off x="5943600" y="1371600"/>
            <a:ext cx="2135188" cy="1189038"/>
            <a:chOff x="5715000" y="1295400"/>
            <a:chExt cx="2463135" cy="1371600"/>
          </a:xfrm>
        </p:grpSpPr>
        <p:pic>
          <p:nvPicPr>
            <p:cNvPr id="23595" name="Picture 2"/>
            <p:cNvPicPr>
              <a:picLocks noChangeAspect="1" noChangeArrowheads="1"/>
            </p:cNvPicPr>
            <p:nvPr/>
          </p:nvPicPr>
          <p:blipFill>
            <a:blip r:embed="rId2"/>
            <a:srcRect/>
            <a:stretch>
              <a:fillRect/>
            </a:stretch>
          </p:blipFill>
          <p:spPr bwMode="auto">
            <a:xfrm>
              <a:off x="5715000" y="1295400"/>
              <a:ext cx="2463135" cy="1371600"/>
            </a:xfrm>
            <a:prstGeom prst="rect">
              <a:avLst/>
            </a:prstGeom>
            <a:noFill/>
            <a:ln w="9525">
              <a:noFill/>
              <a:miter lim="800000"/>
              <a:headEnd/>
              <a:tailEnd/>
            </a:ln>
          </p:spPr>
        </p:pic>
        <p:sp>
          <p:nvSpPr>
            <p:cNvPr id="20" name="Oval 19"/>
            <p:cNvSpPr/>
            <p:nvPr/>
          </p:nvSpPr>
          <p:spPr>
            <a:xfrm>
              <a:off x="5867001" y="1753210"/>
              <a:ext cx="2210411" cy="22890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48" name="Group 47"/>
          <p:cNvGrpSpPr>
            <a:grpSpLocks noChangeAspect="1"/>
          </p:cNvGrpSpPr>
          <p:nvPr/>
        </p:nvGrpSpPr>
        <p:grpSpPr bwMode="auto">
          <a:xfrm>
            <a:off x="2743200" y="3048000"/>
            <a:ext cx="1279525" cy="1524000"/>
            <a:chOff x="2819400" y="3048002"/>
            <a:chExt cx="1600200" cy="1904998"/>
          </a:xfrm>
        </p:grpSpPr>
        <p:cxnSp>
          <p:nvCxnSpPr>
            <p:cNvPr id="9" name="Straight Connector 8"/>
            <p:cNvCxnSpPr/>
            <p:nvPr/>
          </p:nvCxnSpPr>
          <p:spPr>
            <a:xfrm rot="5400000">
              <a:off x="2019697"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2339341"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658983"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3300255"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5400000">
              <a:off x="3619897"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980611" y="4153298"/>
              <a:ext cx="15994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819400" y="3353595"/>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19400" y="3673080"/>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19400" y="3992564"/>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819400" y="4312048"/>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819400" y="4633517"/>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914697" y="3048002"/>
              <a:ext cx="1409605" cy="317500"/>
            </a:xfrm>
            <a:prstGeom prst="rect">
              <a:avLst/>
            </a:prstGeom>
            <a:noFill/>
          </p:spPr>
          <p:txBody>
            <a:bodyPr>
              <a:spAutoFit/>
            </a:bodyPr>
            <a:lstStyle/>
            <a:p>
              <a:pPr algn="ctr" fontAlgn="auto">
                <a:spcBef>
                  <a:spcPts val="0"/>
                </a:spcBef>
                <a:spcAft>
                  <a:spcPts val="0"/>
                </a:spcAft>
                <a:defRPr/>
              </a:pPr>
              <a:r>
                <a:rPr lang="en-US" sz="1050" b="1" dirty="0">
                  <a:latin typeface="+mn-lt"/>
                  <a:cs typeface="+mn-cs"/>
                </a:rPr>
                <a:t>neighbors grid</a:t>
              </a:r>
              <a:endParaRPr lang="en-US" sz="1050" b="1" dirty="0">
                <a:latin typeface="+mn-lt"/>
                <a:cs typeface="+mn-cs"/>
              </a:endParaRPr>
            </a:p>
          </p:txBody>
        </p:sp>
        <p:cxnSp>
          <p:nvCxnSpPr>
            <p:cNvPr id="22" name="Straight Connector 21"/>
            <p:cNvCxnSpPr/>
            <p:nvPr/>
          </p:nvCxnSpPr>
          <p:spPr>
            <a:xfrm>
              <a:off x="2819400" y="4953000"/>
              <a:ext cx="16002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47" name="Group 46"/>
          <p:cNvGrpSpPr>
            <a:grpSpLocks noChangeAspect="1"/>
          </p:cNvGrpSpPr>
          <p:nvPr/>
        </p:nvGrpSpPr>
        <p:grpSpPr bwMode="auto">
          <a:xfrm>
            <a:off x="2743200" y="3810000"/>
            <a:ext cx="2879725" cy="777875"/>
            <a:chOff x="2818598" y="3984057"/>
            <a:chExt cx="3599646" cy="972151"/>
          </a:xfrm>
        </p:grpSpPr>
        <p:sp>
          <p:nvSpPr>
            <p:cNvPr id="29" name="Freeform 28"/>
            <p:cNvSpPr/>
            <p:nvPr/>
          </p:nvSpPr>
          <p:spPr>
            <a:xfrm>
              <a:off x="2818598" y="3984057"/>
              <a:ext cx="1597418" cy="972151"/>
            </a:xfrm>
            <a:custGeom>
              <a:avLst/>
              <a:gdLst>
                <a:gd name="connsiteX0" fmla="*/ 0 w 1597794"/>
                <a:gd name="connsiteY0" fmla="*/ 972151 h 972151"/>
                <a:gd name="connsiteX1" fmla="*/ 0 w 1597794"/>
                <a:gd name="connsiteY1" fmla="*/ 327259 h 972151"/>
                <a:gd name="connsiteX2" fmla="*/ 962526 w 1597794"/>
                <a:gd name="connsiteY2" fmla="*/ 317634 h 972151"/>
                <a:gd name="connsiteX3" fmla="*/ 952901 w 1597794"/>
                <a:gd name="connsiteY3" fmla="*/ 0 h 972151"/>
                <a:gd name="connsiteX4" fmla="*/ 1588168 w 1597794"/>
                <a:gd name="connsiteY4" fmla="*/ 9625 h 972151"/>
                <a:gd name="connsiteX5" fmla="*/ 1597794 w 1597794"/>
                <a:gd name="connsiteY5" fmla="*/ 972151 h 972151"/>
                <a:gd name="connsiteX6" fmla="*/ 0 w 1597794"/>
                <a:gd name="connsiteY6" fmla="*/ 972151 h 97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794" h="972151">
                  <a:moveTo>
                    <a:pt x="0" y="972151"/>
                  </a:moveTo>
                  <a:lnTo>
                    <a:pt x="0" y="327259"/>
                  </a:lnTo>
                  <a:lnTo>
                    <a:pt x="962526" y="317634"/>
                  </a:lnTo>
                  <a:lnTo>
                    <a:pt x="952901" y="0"/>
                  </a:lnTo>
                  <a:lnTo>
                    <a:pt x="1588168" y="9625"/>
                  </a:lnTo>
                  <a:cubicBezTo>
                    <a:pt x="1591377" y="330467"/>
                    <a:pt x="1594585" y="651309"/>
                    <a:pt x="1597794" y="972151"/>
                  </a:cubicBezTo>
                  <a:lnTo>
                    <a:pt x="0" y="972151"/>
                  </a:lnTo>
                  <a:close/>
                </a:path>
              </a:pathLst>
            </a:custGeom>
            <a:solidFill>
              <a:schemeClr val="accent2">
                <a:alpha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80" name="TextBox 32"/>
            <p:cNvSpPr txBox="1">
              <a:spLocks noChangeArrowheads="1"/>
            </p:cNvSpPr>
            <p:nvPr/>
          </p:nvSpPr>
          <p:spPr bwMode="auto">
            <a:xfrm>
              <a:off x="4818847" y="4174557"/>
              <a:ext cx="1599397" cy="577081"/>
            </a:xfrm>
            <a:prstGeom prst="rect">
              <a:avLst/>
            </a:prstGeom>
            <a:noFill/>
            <a:ln w="19050">
              <a:solidFill>
                <a:schemeClr val="accent2"/>
              </a:solidFill>
              <a:miter lim="800000"/>
              <a:headEnd/>
              <a:tailEnd/>
            </a:ln>
          </p:spPr>
          <p:txBody>
            <a:bodyPr>
              <a:spAutoFit/>
            </a:bodyPr>
            <a:lstStyle/>
            <a:p>
              <a:r>
                <a:rPr lang="en-US" sz="1200">
                  <a:solidFill>
                    <a:schemeClr val="accent2"/>
                  </a:solidFill>
                  <a:latin typeface="Calibri" pitchFamily="34" charset="0"/>
                </a:rPr>
                <a:t>Just need to look inside these cells</a:t>
              </a:r>
            </a:p>
          </p:txBody>
        </p:sp>
        <p:cxnSp>
          <p:nvCxnSpPr>
            <p:cNvPr id="32" name="Straight Arrow Connector 31"/>
            <p:cNvCxnSpPr>
              <a:endCxn id="23580" idx="1"/>
            </p:cNvCxnSpPr>
            <p:nvPr/>
          </p:nvCxnSpPr>
          <p:spPr>
            <a:xfrm flipV="1">
              <a:off x="3751252" y="4462197"/>
              <a:ext cx="1067591" cy="77375"/>
            </a:xfrm>
            <a:prstGeom prst="straightConnector1">
              <a:avLst/>
            </a:prstGeom>
            <a:ln w="1905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45" name="Group 44"/>
          <p:cNvGrpSpPr>
            <a:grpSpLocks noChangeAspect="1"/>
          </p:cNvGrpSpPr>
          <p:nvPr/>
        </p:nvGrpSpPr>
        <p:grpSpPr bwMode="auto">
          <a:xfrm>
            <a:off x="1371600" y="3276600"/>
            <a:ext cx="2652713" cy="830263"/>
            <a:chOff x="1085850" y="3322320"/>
            <a:chExt cx="3316104" cy="1038746"/>
          </a:xfrm>
        </p:grpSpPr>
        <p:sp>
          <p:nvSpPr>
            <p:cNvPr id="36" name="Freeform 35"/>
            <p:cNvSpPr/>
            <p:nvPr/>
          </p:nvSpPr>
          <p:spPr>
            <a:xfrm rot="10800000">
              <a:off x="2804429" y="3322320"/>
              <a:ext cx="1597525" cy="971218"/>
            </a:xfrm>
            <a:custGeom>
              <a:avLst/>
              <a:gdLst>
                <a:gd name="connsiteX0" fmla="*/ 0 w 1597794"/>
                <a:gd name="connsiteY0" fmla="*/ 972151 h 972151"/>
                <a:gd name="connsiteX1" fmla="*/ 0 w 1597794"/>
                <a:gd name="connsiteY1" fmla="*/ 327259 h 972151"/>
                <a:gd name="connsiteX2" fmla="*/ 962526 w 1597794"/>
                <a:gd name="connsiteY2" fmla="*/ 317634 h 972151"/>
                <a:gd name="connsiteX3" fmla="*/ 952901 w 1597794"/>
                <a:gd name="connsiteY3" fmla="*/ 0 h 972151"/>
                <a:gd name="connsiteX4" fmla="*/ 1588168 w 1597794"/>
                <a:gd name="connsiteY4" fmla="*/ 9625 h 972151"/>
                <a:gd name="connsiteX5" fmla="*/ 1597794 w 1597794"/>
                <a:gd name="connsiteY5" fmla="*/ 972151 h 972151"/>
                <a:gd name="connsiteX6" fmla="*/ 0 w 1597794"/>
                <a:gd name="connsiteY6" fmla="*/ 972151 h 972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7794" h="972151">
                  <a:moveTo>
                    <a:pt x="0" y="972151"/>
                  </a:moveTo>
                  <a:lnTo>
                    <a:pt x="0" y="327259"/>
                  </a:lnTo>
                  <a:lnTo>
                    <a:pt x="962526" y="317634"/>
                  </a:lnTo>
                  <a:lnTo>
                    <a:pt x="952901" y="0"/>
                  </a:lnTo>
                  <a:lnTo>
                    <a:pt x="1588168" y="9625"/>
                  </a:lnTo>
                  <a:cubicBezTo>
                    <a:pt x="1591377" y="330467"/>
                    <a:pt x="1594585" y="651309"/>
                    <a:pt x="1597794" y="972151"/>
                  </a:cubicBezTo>
                  <a:lnTo>
                    <a:pt x="0" y="972151"/>
                  </a:lnTo>
                  <a:close/>
                </a:path>
              </a:pathLst>
            </a:custGeom>
            <a:solidFill>
              <a:schemeClr val="bg1">
                <a:lumMod val="65000"/>
                <a:alpha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38" name="Straight Arrow Connector 37"/>
            <p:cNvCxnSpPr>
              <a:endCxn id="40" idx="3"/>
            </p:cNvCxnSpPr>
            <p:nvPr/>
          </p:nvCxnSpPr>
          <p:spPr>
            <a:xfrm rot="10800000" flipV="1">
              <a:off x="2381731" y="3798991"/>
              <a:ext cx="990266" cy="43695"/>
            </a:xfrm>
            <a:prstGeom prst="straightConnector1">
              <a:avLst/>
            </a:prstGeom>
            <a:ln w="1905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85850" y="3322320"/>
              <a:ext cx="1295881" cy="1038746"/>
            </a:xfrm>
            <a:prstGeom prst="rect">
              <a:avLst/>
            </a:prstGeom>
            <a:noFill/>
            <a:ln w="19050">
              <a:solidFill>
                <a:schemeClr val="bg1">
                  <a:lumMod val="65000"/>
                </a:schemeClr>
              </a:solidFill>
            </a:ln>
          </p:spPr>
          <p:txBody>
            <a:bodyPr>
              <a:spAutoFit/>
            </a:bodyPr>
            <a:lstStyle/>
            <a:p>
              <a:pPr fontAlgn="auto">
                <a:spcBef>
                  <a:spcPts val="0"/>
                </a:spcBef>
                <a:spcAft>
                  <a:spcPts val="0"/>
                </a:spcAft>
                <a:defRPr/>
              </a:pPr>
              <a:r>
                <a:rPr lang="en-US" sz="1200" dirty="0">
                  <a:solidFill>
                    <a:schemeClr val="bg1">
                      <a:lumMod val="50000"/>
                    </a:schemeClr>
                  </a:solidFill>
                  <a:latin typeface="+mn-lt"/>
                  <a:cs typeface="+mn-cs"/>
                </a:rPr>
                <a:t>No need to check these cells with reordering!</a:t>
              </a:r>
              <a:endParaRPr lang="en-US" sz="1200" dirty="0">
                <a:solidFill>
                  <a:schemeClr val="bg1">
                    <a:lumMod val="50000"/>
                  </a:schemeClr>
                </a:solidFill>
                <a:latin typeface="+mn-lt"/>
                <a:cs typeface="+mn-cs"/>
              </a:endParaRPr>
            </a:p>
          </p:txBody>
        </p:sp>
      </p:grpSp>
      <p:grpSp>
        <p:nvGrpSpPr>
          <p:cNvPr id="46" name="Group 45"/>
          <p:cNvGrpSpPr>
            <a:grpSpLocks noChangeAspect="1"/>
          </p:cNvGrpSpPr>
          <p:nvPr/>
        </p:nvGrpSpPr>
        <p:grpSpPr bwMode="auto">
          <a:xfrm>
            <a:off x="3276600" y="3276600"/>
            <a:ext cx="2860675" cy="782638"/>
            <a:chOff x="3462528" y="3322320"/>
            <a:chExt cx="3576827" cy="978408"/>
          </a:xfrm>
        </p:grpSpPr>
        <p:sp>
          <p:nvSpPr>
            <p:cNvPr id="21" name="Rectangle 20"/>
            <p:cNvSpPr/>
            <p:nvPr/>
          </p:nvSpPr>
          <p:spPr>
            <a:xfrm>
              <a:off x="3462528" y="3989145"/>
              <a:ext cx="311633" cy="3115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74" name="TextBox 24"/>
            <p:cNvSpPr txBox="1">
              <a:spLocks noChangeArrowheads="1"/>
            </p:cNvSpPr>
            <p:nvPr/>
          </p:nvSpPr>
          <p:spPr bwMode="auto">
            <a:xfrm>
              <a:off x="4796028" y="3322320"/>
              <a:ext cx="2243327" cy="577082"/>
            </a:xfrm>
            <a:prstGeom prst="rect">
              <a:avLst/>
            </a:prstGeom>
            <a:noFill/>
            <a:ln w="19050">
              <a:solidFill>
                <a:schemeClr val="accent1"/>
              </a:solidFill>
              <a:miter lim="800000"/>
              <a:headEnd/>
              <a:tailEnd/>
            </a:ln>
          </p:spPr>
          <p:txBody>
            <a:bodyPr>
              <a:spAutoFit/>
            </a:bodyPr>
            <a:lstStyle/>
            <a:p>
              <a:r>
                <a:rPr lang="en-US" sz="1200">
                  <a:solidFill>
                    <a:schemeClr val="accent1"/>
                  </a:solidFill>
                  <a:latin typeface="Calibri" pitchFamily="34" charset="0"/>
                </a:rPr>
                <a:t>Looking for the neighbors of atoms in this box</a:t>
              </a:r>
            </a:p>
          </p:txBody>
        </p:sp>
        <p:cxnSp>
          <p:nvCxnSpPr>
            <p:cNvPr id="24" name="Straight Arrow Connector 23"/>
            <p:cNvCxnSpPr>
              <a:endCxn id="23574" idx="1"/>
            </p:cNvCxnSpPr>
            <p:nvPr/>
          </p:nvCxnSpPr>
          <p:spPr>
            <a:xfrm flipV="1">
              <a:off x="3653080" y="3610088"/>
              <a:ext cx="1143314" cy="5695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grpSp>
        <p:nvGrpSpPr>
          <p:cNvPr id="97" name="Group 96"/>
          <p:cNvGrpSpPr>
            <a:grpSpLocks/>
          </p:cNvGrpSpPr>
          <p:nvPr/>
        </p:nvGrpSpPr>
        <p:grpSpPr bwMode="auto">
          <a:xfrm>
            <a:off x="3810000" y="5029200"/>
            <a:ext cx="2743200" cy="914400"/>
            <a:chOff x="3657600" y="4846320"/>
            <a:chExt cx="2743200" cy="914400"/>
          </a:xfrm>
        </p:grpSpPr>
        <p:sp>
          <p:nvSpPr>
            <p:cNvPr id="74" name="Rectangle 73"/>
            <p:cNvSpPr/>
            <p:nvPr/>
          </p:nvSpPr>
          <p:spPr>
            <a:xfrm>
              <a:off x="3657600" y="4846320"/>
              <a:ext cx="914400" cy="914400"/>
            </a:xfrm>
            <a:prstGeom prst="rect">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5" name="Rectangle 74"/>
            <p:cNvSpPr/>
            <p:nvPr/>
          </p:nvSpPr>
          <p:spPr>
            <a:xfrm>
              <a:off x="4572000" y="4846320"/>
              <a:ext cx="914400" cy="914400"/>
            </a:xfrm>
            <a:prstGeom prst="rect">
              <a:avLst/>
            </a:prstGeom>
            <a:solidFill>
              <a:schemeClr val="accent2">
                <a:alpha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6" name="Rectangle 75"/>
            <p:cNvSpPr/>
            <p:nvPr/>
          </p:nvSpPr>
          <p:spPr>
            <a:xfrm>
              <a:off x="5486400" y="4846320"/>
              <a:ext cx="914400" cy="914400"/>
            </a:xfrm>
            <a:prstGeom prst="rect">
              <a:avLst/>
            </a:prstGeom>
            <a:solidFill>
              <a:schemeClr val="accent2">
                <a:alpha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85000"/>
                  </a:schemeClr>
                </a:solidFill>
              </a:endParaRPr>
            </a:p>
          </p:txBody>
        </p:sp>
        <p:sp>
          <p:nvSpPr>
            <p:cNvPr id="77" name="Oval 76"/>
            <p:cNvSpPr/>
            <p:nvPr/>
          </p:nvSpPr>
          <p:spPr>
            <a:xfrm>
              <a:off x="3733800" y="51939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Oval 84"/>
            <p:cNvSpPr/>
            <p:nvPr/>
          </p:nvSpPr>
          <p:spPr>
            <a:xfrm>
              <a:off x="5562600" y="49526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Oval 85"/>
            <p:cNvSpPr/>
            <p:nvPr/>
          </p:nvSpPr>
          <p:spPr>
            <a:xfrm>
              <a:off x="6096000" y="48764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7" name="Oval 86"/>
            <p:cNvSpPr/>
            <p:nvPr/>
          </p:nvSpPr>
          <p:spPr>
            <a:xfrm>
              <a:off x="5791200" y="54860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8" name="Oval 87"/>
            <p:cNvSpPr/>
            <p:nvPr/>
          </p:nvSpPr>
          <p:spPr>
            <a:xfrm>
              <a:off x="6096000" y="5333683"/>
              <a:ext cx="219075" cy="219075"/>
            </a:xfrm>
            <a:prstGeom prst="ellipse">
              <a:avLst/>
            </a:prstGeom>
            <a:solidFill>
              <a:schemeClr val="accent6"/>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91" name="TextBox 90"/>
          <p:cNvSpPr txBox="1">
            <a:spLocks noChangeArrowheads="1"/>
          </p:cNvSpPr>
          <p:nvPr/>
        </p:nvSpPr>
        <p:spPr bwMode="auto">
          <a:xfrm>
            <a:off x="6705600" y="5181600"/>
            <a:ext cx="2286000" cy="584200"/>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If d &gt; r</a:t>
            </a:r>
            <a:r>
              <a:rPr lang="en-US" sz="1600" b="1" baseline="-25000">
                <a:solidFill>
                  <a:schemeClr val="accent1"/>
                </a:solidFill>
                <a:latin typeface="Calibri" pitchFamily="34" charset="0"/>
              </a:rPr>
              <a:t>nbrs</a:t>
            </a:r>
            <a:r>
              <a:rPr lang="en-US" sz="1600" b="1">
                <a:solidFill>
                  <a:schemeClr val="accent1"/>
                </a:solidFill>
                <a:latin typeface="Calibri" pitchFamily="34" charset="0"/>
              </a:rPr>
              <a:t>, then no need to look into the cell</a:t>
            </a:r>
          </a:p>
        </p:txBody>
      </p:sp>
      <p:grpSp>
        <p:nvGrpSpPr>
          <p:cNvPr id="96" name="Group 95"/>
          <p:cNvGrpSpPr>
            <a:grpSpLocks/>
          </p:cNvGrpSpPr>
          <p:nvPr/>
        </p:nvGrpSpPr>
        <p:grpSpPr bwMode="auto">
          <a:xfrm>
            <a:off x="4114800" y="5105400"/>
            <a:ext cx="1533525" cy="382588"/>
            <a:chOff x="4096512" y="5105400"/>
            <a:chExt cx="1533144" cy="382588"/>
          </a:xfrm>
        </p:grpSpPr>
        <p:cxnSp>
          <p:nvCxnSpPr>
            <p:cNvPr id="79" name="Straight Arrow Connector 78"/>
            <p:cNvCxnSpPr>
              <a:stCxn id="77" idx="6"/>
              <a:endCxn id="75" idx="3"/>
            </p:cNvCxnSpPr>
            <p:nvPr/>
          </p:nvCxnSpPr>
          <p:spPr>
            <a:xfrm>
              <a:off x="4096512" y="5486400"/>
              <a:ext cx="1533144" cy="1588"/>
            </a:xfrm>
            <a:prstGeom prst="straightConnector1">
              <a:avLst/>
            </a:prstGeom>
            <a:ln w="19050">
              <a:solidFill>
                <a:srgbClr val="FFFF00"/>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3564" name="TextBox 89"/>
            <p:cNvSpPr txBox="1">
              <a:spLocks noChangeArrowheads="1"/>
            </p:cNvSpPr>
            <p:nvPr/>
          </p:nvSpPr>
          <p:spPr bwMode="auto">
            <a:xfrm>
              <a:off x="4562856" y="5105400"/>
              <a:ext cx="304800" cy="369332"/>
            </a:xfrm>
            <a:prstGeom prst="rect">
              <a:avLst/>
            </a:prstGeom>
            <a:noFill/>
            <a:ln w="9525">
              <a:noFill/>
              <a:miter lim="800000"/>
              <a:headEnd/>
              <a:tailEnd/>
            </a:ln>
          </p:spPr>
          <p:txBody>
            <a:bodyPr>
              <a:spAutoFit/>
            </a:bodyPr>
            <a:lstStyle/>
            <a:p>
              <a:r>
                <a:rPr lang="en-US">
                  <a:solidFill>
                    <a:srgbClr val="FFFF00"/>
                  </a:solidFill>
                  <a:latin typeface="Calibri" pitchFamily="34" charset="0"/>
                </a:rPr>
                <a:t>d</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fade">
                                      <p:cBhvr>
                                        <p:cTn id="18" dur="1000"/>
                                        <p:tgtEl>
                                          <p:spTgt spid="6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1000"/>
                                        <p:tgtEl>
                                          <p:spTgt spid="4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wipe(left)">
                                      <p:cBhvr>
                                        <p:cTn id="38" dur="500"/>
                                        <p:tgtEl>
                                          <p:spTgt spid="4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right)">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wipe(down)">
                                      <p:cBhvr>
                                        <p:cTn id="48" dur="5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97"/>
                                        </p:tgtEl>
                                        <p:attrNameLst>
                                          <p:attrName>style.visibility</p:attrName>
                                        </p:attrNameLst>
                                      </p:cBhvr>
                                      <p:to>
                                        <p:strVal val="visible"/>
                                      </p:to>
                                    </p:set>
                                    <p:animEffect transition="in" filter="fade">
                                      <p:cBhvr>
                                        <p:cTn id="53" dur="1000"/>
                                        <p:tgtEl>
                                          <p:spTgt spid="97"/>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nodeType="clickEffect">
                                  <p:stCondLst>
                                    <p:cond delay="0"/>
                                  </p:stCondLst>
                                  <p:childTnLst>
                                    <p:set>
                                      <p:cBhvr>
                                        <p:cTn id="57" dur="1" fill="hold">
                                          <p:stCondLst>
                                            <p:cond delay="0"/>
                                          </p:stCondLst>
                                        </p:cTn>
                                        <p:tgtEl>
                                          <p:spTgt spid="96"/>
                                        </p:tgtEl>
                                        <p:attrNameLst>
                                          <p:attrName>style.visibility</p:attrName>
                                        </p:attrNameLst>
                                      </p:cBhvr>
                                      <p:to>
                                        <p:strVal val="visible"/>
                                      </p:to>
                                    </p:set>
                                    <p:animEffect transition="in" filter="wipe(left)">
                                      <p:cBhvr>
                                        <p:cTn id="58" dur="500"/>
                                        <p:tgtEl>
                                          <p:spTgt spid="96"/>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wipe(left)">
                                      <p:cBhvr>
                                        <p:cTn id="61" dur="500"/>
                                        <p:tgtEl>
                                          <p:spTgt spid="9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
                                            <p:txEl>
                                              <p:pRg st="13" end="13"/>
                                            </p:txEl>
                                          </p:spTgt>
                                        </p:tgtEl>
                                        <p:attrNameLst>
                                          <p:attrName>style.visibility</p:attrName>
                                        </p:attrNameLst>
                                      </p:cBhvr>
                                      <p:to>
                                        <p:strVal val="visible"/>
                                      </p:to>
                                    </p:set>
                                    <p:animEffect transition="in" filter="wipe(down)">
                                      <p:cBhvr>
                                        <p:cTn id="66"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Elimination of Bond Order Derivative Lists</a:t>
            </a:r>
            <a:endParaRPr lang="en-US" sz="3600" b="1" dirty="0">
              <a:solidFill>
                <a:schemeClr val="accent4"/>
              </a:solidFill>
              <a:latin typeface="+mj-lt"/>
              <a:ea typeface="+mj-ea"/>
              <a:cs typeface="+mj-cs"/>
            </a:endParaRPr>
          </a:p>
        </p:txBody>
      </p:sp>
      <p:sp>
        <p:nvSpPr>
          <p:cNvPr id="4" name="Content Placeholder 2"/>
          <p:cNvSpPr txBox="1">
            <a:spLocks/>
          </p:cNvSpPr>
          <p:nvPr/>
        </p:nvSpPr>
        <p:spPr>
          <a:xfrm>
            <a:off x="457200" y="1143000"/>
            <a:ext cx="8229600" cy="5486400"/>
          </a:xfrm>
          <a:prstGeom prst="rect">
            <a:avLst/>
          </a:prstGeom>
        </p:spPr>
        <p:txBody>
          <a:bodyPr anchor="ctr">
            <a:normAutofit/>
          </a:bodyPr>
          <a:lstStyle/>
          <a:p>
            <a:pPr marL="342900" indent="-342900">
              <a:spcBef>
                <a:spcPct val="20000"/>
              </a:spcBef>
            </a:pPr>
            <a:r>
              <a:rPr lang="en-US" sz="2200" b="1">
                <a:solidFill>
                  <a:srgbClr val="C00000"/>
                </a:solidFill>
                <a:latin typeface="Calibri" pitchFamily="34" charset="0"/>
              </a:rPr>
              <a:t>BO</a:t>
            </a:r>
            <a:r>
              <a:rPr lang="en-US" sz="2200" b="1" baseline="-25000">
                <a:solidFill>
                  <a:srgbClr val="C00000"/>
                </a:solidFill>
                <a:latin typeface="Calibri" pitchFamily="34" charset="0"/>
              </a:rPr>
              <a:t>ij</a:t>
            </a:r>
            <a:r>
              <a:rPr lang="en-US" sz="2200" b="1">
                <a:solidFill>
                  <a:srgbClr val="C00000"/>
                </a:solidFill>
                <a:latin typeface="Calibri" pitchFamily="34" charset="0"/>
              </a:rPr>
              <a:t>: </a:t>
            </a:r>
            <a:r>
              <a:rPr lang="en-US" sz="2200">
                <a:latin typeface="Calibri" pitchFamily="34" charset="0"/>
              </a:rPr>
              <a:t>bond order between atoms </a:t>
            </a:r>
            <a:r>
              <a:rPr lang="en-US" sz="2200" i="1">
                <a:latin typeface="Calibri" pitchFamily="34" charset="0"/>
              </a:rPr>
              <a:t>i</a:t>
            </a:r>
            <a:r>
              <a:rPr lang="en-US" sz="2200">
                <a:latin typeface="Calibri" pitchFamily="34" charset="0"/>
              </a:rPr>
              <a:t> and </a:t>
            </a:r>
            <a:r>
              <a:rPr lang="en-US" sz="2200" i="1">
                <a:latin typeface="Calibri" pitchFamily="34" charset="0"/>
              </a:rPr>
              <a:t>j</a:t>
            </a:r>
            <a:r>
              <a:rPr lang="en-US" sz="2200">
                <a:latin typeface="Calibri" pitchFamily="34" charset="0"/>
              </a:rPr>
              <a:t> </a:t>
            </a:r>
          </a:p>
          <a:p>
            <a:pPr marL="800100" lvl="1" indent="-342900">
              <a:spcBef>
                <a:spcPct val="20000"/>
              </a:spcBef>
              <a:buFont typeface="Arial" charset="0"/>
              <a:buChar char="•"/>
            </a:pPr>
            <a:r>
              <a:rPr lang="en-US" sz="1900">
                <a:solidFill>
                  <a:schemeClr val="accent1"/>
                </a:solidFill>
                <a:latin typeface="Calibri" pitchFamily="34" charset="0"/>
              </a:rPr>
              <a:t>at the heart of all bonded interactions</a:t>
            </a:r>
          </a:p>
          <a:p>
            <a:pPr marL="800100" lvl="1" indent="-342900">
              <a:spcBef>
                <a:spcPct val="20000"/>
              </a:spcBef>
            </a:pPr>
            <a:endParaRPr lang="en-US" sz="1900">
              <a:solidFill>
                <a:schemeClr val="accent1"/>
              </a:solidFill>
              <a:latin typeface="Calibri" pitchFamily="34" charset="0"/>
            </a:endParaRPr>
          </a:p>
          <a:p>
            <a:pPr marL="342900" indent="-342900">
              <a:spcBef>
                <a:spcPct val="20000"/>
              </a:spcBef>
            </a:pPr>
            <a:r>
              <a:rPr lang="en-US" sz="2200" b="1">
                <a:solidFill>
                  <a:srgbClr val="C00000"/>
                </a:solidFill>
                <a:latin typeface="Calibri" pitchFamily="34" charset="0"/>
              </a:rPr>
              <a:t>dBO</a:t>
            </a:r>
            <a:r>
              <a:rPr lang="en-US" sz="2200" b="1" baseline="-25000">
                <a:solidFill>
                  <a:srgbClr val="C00000"/>
                </a:solidFill>
                <a:latin typeface="Calibri" pitchFamily="34" charset="0"/>
              </a:rPr>
              <a:t>ij</a:t>
            </a:r>
            <a:r>
              <a:rPr lang="en-US" sz="2200" b="1">
                <a:solidFill>
                  <a:srgbClr val="C00000"/>
                </a:solidFill>
                <a:latin typeface="Calibri" pitchFamily="34" charset="0"/>
              </a:rPr>
              <a:t>/dr</a:t>
            </a:r>
            <a:r>
              <a:rPr lang="en-US" sz="2200" b="1" baseline="-25000">
                <a:solidFill>
                  <a:srgbClr val="C00000"/>
                </a:solidFill>
                <a:latin typeface="Calibri" pitchFamily="34" charset="0"/>
              </a:rPr>
              <a:t>k</a:t>
            </a:r>
            <a:r>
              <a:rPr lang="en-US" sz="2200" b="1">
                <a:solidFill>
                  <a:srgbClr val="C00000"/>
                </a:solidFill>
                <a:latin typeface="Calibri" pitchFamily="34" charset="0"/>
              </a:rPr>
              <a:t>: </a:t>
            </a:r>
            <a:r>
              <a:rPr lang="en-US" sz="2200">
                <a:latin typeface="Calibri" pitchFamily="34" charset="0"/>
              </a:rPr>
              <a:t>derivative of BO</a:t>
            </a:r>
            <a:r>
              <a:rPr lang="en-US" sz="2200" baseline="-25000">
                <a:latin typeface="Calibri" pitchFamily="34" charset="0"/>
              </a:rPr>
              <a:t>ij</a:t>
            </a:r>
            <a:r>
              <a:rPr lang="en-US" sz="2200">
                <a:latin typeface="Calibri" pitchFamily="34" charset="0"/>
              </a:rPr>
              <a:t> wrt. atom </a:t>
            </a:r>
            <a:r>
              <a:rPr lang="en-US" sz="2200" i="1">
                <a:latin typeface="Calibri" pitchFamily="34" charset="0"/>
              </a:rPr>
              <a:t>k</a:t>
            </a:r>
          </a:p>
          <a:p>
            <a:pPr marL="800100" lvl="1" indent="-342900">
              <a:spcBef>
                <a:spcPct val="20000"/>
              </a:spcBef>
              <a:buFont typeface="Arial" charset="0"/>
              <a:buChar char="•"/>
            </a:pPr>
            <a:r>
              <a:rPr lang="en-US" sz="1900">
                <a:solidFill>
                  <a:schemeClr val="accent1"/>
                </a:solidFill>
                <a:latin typeface="Calibri" pitchFamily="34" charset="0"/>
              </a:rPr>
              <a:t>non-zero for all </a:t>
            </a:r>
            <a:r>
              <a:rPr lang="en-US" sz="1900" i="1">
                <a:solidFill>
                  <a:schemeClr val="accent1"/>
                </a:solidFill>
                <a:latin typeface="Calibri" pitchFamily="34" charset="0"/>
              </a:rPr>
              <a:t>atoms</a:t>
            </a:r>
            <a:r>
              <a:rPr lang="en-US" sz="1900">
                <a:solidFill>
                  <a:schemeClr val="accent1"/>
                </a:solidFill>
                <a:latin typeface="Calibri" pitchFamily="34" charset="0"/>
              </a:rPr>
              <a:t> sharing a bond with </a:t>
            </a:r>
            <a:r>
              <a:rPr lang="en-US" sz="1900" i="1">
                <a:solidFill>
                  <a:schemeClr val="accent1"/>
                </a:solidFill>
                <a:latin typeface="Calibri" pitchFamily="34" charset="0"/>
              </a:rPr>
              <a:t>i</a:t>
            </a:r>
            <a:r>
              <a:rPr lang="en-US" sz="1900">
                <a:solidFill>
                  <a:schemeClr val="accent1"/>
                </a:solidFill>
                <a:latin typeface="Calibri" pitchFamily="34" charset="0"/>
              </a:rPr>
              <a:t> or </a:t>
            </a:r>
            <a:r>
              <a:rPr lang="en-US" sz="1900" i="1">
                <a:solidFill>
                  <a:schemeClr val="accent1"/>
                </a:solidFill>
                <a:latin typeface="Calibri" pitchFamily="34" charset="0"/>
              </a:rPr>
              <a:t>j</a:t>
            </a:r>
          </a:p>
          <a:p>
            <a:pPr marL="800100" lvl="1" indent="-342900">
              <a:spcBef>
                <a:spcPct val="20000"/>
              </a:spcBef>
              <a:buFont typeface="Arial" charset="0"/>
              <a:buChar char="•"/>
            </a:pPr>
            <a:r>
              <a:rPr lang="en-US" sz="1900">
                <a:solidFill>
                  <a:srgbClr val="FF0000"/>
                </a:solidFill>
                <a:latin typeface="Calibri" pitchFamily="34" charset="0"/>
              </a:rPr>
              <a:t>costly bonded force computations, large memory space needed</a:t>
            </a:r>
          </a:p>
          <a:p>
            <a:pPr marL="342900" indent="-342900">
              <a:spcBef>
                <a:spcPct val="20000"/>
              </a:spcBef>
            </a:pPr>
            <a:endParaRPr lang="en-US" sz="2200" b="1">
              <a:solidFill>
                <a:srgbClr val="C00000"/>
              </a:solidFill>
              <a:latin typeface="Calibri" pitchFamily="34" charset="0"/>
            </a:endParaRPr>
          </a:p>
          <a:p>
            <a:pPr marL="342900" indent="-342900">
              <a:spcBef>
                <a:spcPct val="20000"/>
              </a:spcBef>
            </a:pPr>
            <a:r>
              <a:rPr lang="en-US" sz="2200" b="1">
                <a:solidFill>
                  <a:srgbClr val="C00000"/>
                </a:solidFill>
                <a:latin typeface="Calibri" pitchFamily="34" charset="0"/>
              </a:rPr>
              <a:t>Eliminate dBO list</a:t>
            </a:r>
          </a:p>
          <a:p>
            <a:pPr marL="800100" lvl="1" indent="-342900">
              <a:spcBef>
                <a:spcPct val="20000"/>
              </a:spcBef>
              <a:buFont typeface="Arial" charset="0"/>
              <a:buChar char="•"/>
            </a:pPr>
            <a:r>
              <a:rPr lang="en-US" sz="1900">
                <a:solidFill>
                  <a:schemeClr val="accent1"/>
                </a:solidFill>
                <a:latin typeface="Calibri" pitchFamily="34" charset="0"/>
              </a:rPr>
              <a:t>delay computation of dBO terms</a:t>
            </a:r>
          </a:p>
          <a:p>
            <a:pPr marL="800100" lvl="1" indent="-342900">
              <a:spcBef>
                <a:spcPct val="20000"/>
              </a:spcBef>
              <a:buFont typeface="Arial" charset="0"/>
              <a:buChar char="•"/>
            </a:pPr>
            <a:r>
              <a:rPr lang="en-US" sz="1900">
                <a:solidFill>
                  <a:schemeClr val="accent1"/>
                </a:solidFill>
                <a:latin typeface="Calibri" pitchFamily="34" charset="0"/>
              </a:rPr>
              <a:t>accumulate force related coef. into CdBO</a:t>
            </a:r>
            <a:r>
              <a:rPr lang="en-US" sz="1900" baseline="-25000">
                <a:solidFill>
                  <a:schemeClr val="accent1"/>
                </a:solidFill>
                <a:latin typeface="Calibri" pitchFamily="34" charset="0"/>
              </a:rPr>
              <a:t>ij</a:t>
            </a:r>
          </a:p>
          <a:p>
            <a:pPr marL="800100" lvl="1" indent="-342900">
              <a:spcBef>
                <a:spcPct val="20000"/>
              </a:spcBef>
              <a:buFont typeface="Arial" charset="0"/>
              <a:buChar char="•"/>
            </a:pPr>
            <a:r>
              <a:rPr lang="en-US" sz="1900">
                <a:solidFill>
                  <a:schemeClr val="accent1"/>
                </a:solidFill>
                <a:latin typeface="Calibri" pitchFamily="34" charset="0"/>
              </a:rPr>
              <a:t>compute dBO</a:t>
            </a:r>
            <a:r>
              <a:rPr lang="en-US" sz="1900" baseline="-25000">
                <a:solidFill>
                  <a:schemeClr val="accent1"/>
                </a:solidFill>
                <a:latin typeface="Calibri" pitchFamily="34" charset="0"/>
              </a:rPr>
              <a:t>ij</a:t>
            </a:r>
            <a:r>
              <a:rPr lang="en-US" sz="1900">
                <a:solidFill>
                  <a:schemeClr val="accent1"/>
                </a:solidFill>
                <a:latin typeface="Calibri" pitchFamily="34" charset="0"/>
              </a:rPr>
              <a:t>/dr</a:t>
            </a:r>
            <a:r>
              <a:rPr lang="en-US" sz="1900" baseline="-25000">
                <a:solidFill>
                  <a:schemeClr val="accent1"/>
                </a:solidFill>
                <a:latin typeface="Calibri" pitchFamily="34" charset="0"/>
              </a:rPr>
              <a:t>k</a:t>
            </a:r>
            <a:r>
              <a:rPr lang="en-US" sz="1900">
                <a:solidFill>
                  <a:schemeClr val="accent1"/>
                </a:solidFill>
                <a:latin typeface="Calibri" pitchFamily="34" charset="0"/>
              </a:rPr>
              <a:t> at the end of the step</a:t>
            </a:r>
          </a:p>
          <a:p>
            <a:pPr marL="800100" lvl="1" indent="-342900">
              <a:spcBef>
                <a:spcPct val="20000"/>
              </a:spcBef>
              <a:buFont typeface="Arial" charset="0"/>
              <a:buChar char="•"/>
            </a:pPr>
            <a:r>
              <a:rPr lang="en-US" sz="1900">
                <a:solidFill>
                  <a:schemeClr val="accent1"/>
                </a:solidFill>
                <a:latin typeface="Calibri" pitchFamily="34" charset="0"/>
              </a:rPr>
              <a:t> f</a:t>
            </a:r>
            <a:r>
              <a:rPr lang="en-US" sz="1900" baseline="-25000">
                <a:solidFill>
                  <a:schemeClr val="accent1"/>
                </a:solidFill>
                <a:latin typeface="Calibri" pitchFamily="34" charset="0"/>
              </a:rPr>
              <a:t>k</a:t>
            </a:r>
            <a:r>
              <a:rPr lang="en-US" sz="1900">
                <a:solidFill>
                  <a:schemeClr val="accent1"/>
                </a:solidFill>
                <a:latin typeface="Calibri" pitchFamily="34" charset="0"/>
              </a:rPr>
              <a:t> += CdBO</a:t>
            </a:r>
            <a:r>
              <a:rPr lang="en-US" sz="1900" baseline="-25000">
                <a:solidFill>
                  <a:schemeClr val="accent1"/>
                </a:solidFill>
                <a:latin typeface="Calibri" pitchFamily="34" charset="0"/>
              </a:rPr>
              <a:t>ij</a:t>
            </a:r>
            <a:r>
              <a:rPr lang="en-US" sz="1900">
                <a:solidFill>
                  <a:schemeClr val="accent1"/>
                </a:solidFill>
                <a:latin typeface="Calibri" pitchFamily="34" charset="0"/>
              </a:rPr>
              <a:t> x dBO</a:t>
            </a:r>
            <a:r>
              <a:rPr lang="en-US" sz="1900" baseline="-25000">
                <a:solidFill>
                  <a:schemeClr val="accent1"/>
                </a:solidFill>
                <a:latin typeface="Calibri" pitchFamily="34" charset="0"/>
              </a:rPr>
              <a:t>ij</a:t>
            </a:r>
            <a:r>
              <a:rPr lang="en-US" sz="1900">
                <a:solidFill>
                  <a:schemeClr val="accent1"/>
                </a:solidFill>
                <a:latin typeface="Calibri" pitchFamily="34" charset="0"/>
              </a:rPr>
              <a:t>/dr</a:t>
            </a:r>
            <a:r>
              <a:rPr lang="en-US" sz="1900" baseline="-25000">
                <a:solidFill>
                  <a:schemeClr val="accent1"/>
                </a:solidFill>
                <a:latin typeface="Calibri" pitchFamily="34" charset="0"/>
              </a:rPr>
              <a:t>k</a:t>
            </a:r>
            <a:endParaRPr lang="en-US" sz="1900">
              <a:solidFill>
                <a:schemeClr val="accent1"/>
              </a:solidFill>
              <a:latin typeface="Calibri" pitchFamily="34" charset="0"/>
            </a:endParaRPr>
          </a:p>
        </p:txBody>
      </p:sp>
      <p:grpSp>
        <p:nvGrpSpPr>
          <p:cNvPr id="12" name="Group 11"/>
          <p:cNvGrpSpPr>
            <a:grpSpLocks/>
          </p:cNvGrpSpPr>
          <p:nvPr/>
        </p:nvGrpSpPr>
        <p:grpSpPr bwMode="auto">
          <a:xfrm>
            <a:off x="5638800" y="1371600"/>
            <a:ext cx="1524000" cy="457200"/>
            <a:chOff x="5638800" y="1371600"/>
            <a:chExt cx="1524000" cy="457200"/>
          </a:xfrm>
        </p:grpSpPr>
        <p:sp>
          <p:nvSpPr>
            <p:cNvPr id="7" name="Oval 6"/>
            <p:cNvSpPr/>
            <p:nvPr/>
          </p:nvSpPr>
          <p:spPr>
            <a:xfrm>
              <a:off x="5638800" y="152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err="1"/>
                <a:t>i</a:t>
              </a:r>
              <a:endParaRPr lang="en-US" dirty="0"/>
            </a:p>
          </p:txBody>
        </p:sp>
        <p:sp>
          <p:nvSpPr>
            <p:cNvPr id="8" name="Oval 7"/>
            <p:cNvSpPr/>
            <p:nvPr/>
          </p:nvSpPr>
          <p:spPr>
            <a:xfrm>
              <a:off x="6858000" y="1524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j</a:t>
              </a:r>
              <a:endParaRPr lang="en-US" dirty="0"/>
            </a:p>
          </p:txBody>
        </p:sp>
        <p:cxnSp>
          <p:nvCxnSpPr>
            <p:cNvPr id="9" name="Straight Connector 8"/>
            <p:cNvCxnSpPr>
              <a:stCxn id="7" idx="6"/>
              <a:endCxn id="8" idx="2"/>
            </p:cNvCxnSpPr>
            <p:nvPr/>
          </p:nvCxnSpPr>
          <p:spPr>
            <a:xfrm>
              <a:off x="5943600" y="1676400"/>
              <a:ext cx="914400" cy="0"/>
            </a:xfrm>
            <a:prstGeom prst="line">
              <a:avLst/>
            </a:prstGeom>
          </p:spPr>
          <p:style>
            <a:lnRef idx="1">
              <a:schemeClr val="accent1"/>
            </a:lnRef>
            <a:fillRef idx="0">
              <a:schemeClr val="accent1"/>
            </a:fillRef>
            <a:effectRef idx="0">
              <a:schemeClr val="accent1"/>
            </a:effectRef>
            <a:fontRef idx="minor">
              <a:schemeClr val="tx1"/>
            </a:fontRef>
          </p:style>
        </p:cxnSp>
        <p:sp>
          <p:nvSpPr>
            <p:cNvPr id="24584" name="TextBox 10"/>
            <p:cNvSpPr txBox="1">
              <a:spLocks noChangeArrowheads="1"/>
            </p:cNvSpPr>
            <p:nvPr/>
          </p:nvSpPr>
          <p:spPr bwMode="auto">
            <a:xfrm>
              <a:off x="6172200" y="1371600"/>
              <a:ext cx="533400" cy="369332"/>
            </a:xfrm>
            <a:prstGeom prst="rect">
              <a:avLst/>
            </a:prstGeom>
            <a:noFill/>
            <a:ln w="9525">
              <a:noFill/>
              <a:miter lim="800000"/>
              <a:headEnd/>
              <a:tailEnd/>
            </a:ln>
          </p:spPr>
          <p:txBody>
            <a:bodyPr>
              <a:spAutoFit/>
            </a:bodyPr>
            <a:lstStyle/>
            <a:p>
              <a:r>
                <a:rPr lang="en-US">
                  <a:latin typeface="Calibri" pitchFamily="34" charset="0"/>
                </a:rPr>
                <a:t>BO</a:t>
              </a:r>
              <a:r>
                <a:rPr lang="en-US" baseline="-25000">
                  <a:latin typeface="Calibri" pitchFamily="34" charset="0"/>
                </a:rPr>
                <a:t>ij</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Effect transition="in" filter="wipe(down)">
                                      <p:cBhvr>
                                        <p:cTn id="29" dur="500"/>
                                        <p:tgtEl>
                                          <p:spTgt spid="4">
                                            <p:txEl>
                                              <p:pRg st="7" end="7"/>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wipe(down)">
                                      <p:cBhvr>
                                        <p:cTn id="35" dur="500"/>
                                        <p:tgtEl>
                                          <p:spTgt spid="4">
                                            <p:txEl>
                                              <p:pRg st="9" end="9"/>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wipe(down)">
                                      <p:cBhvr>
                                        <p:cTn id="38" dur="500"/>
                                        <p:tgtEl>
                                          <p:spTgt spid="4">
                                            <p:txEl>
                                              <p:pRg st="10" end="10"/>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
                                            <p:txEl>
                                              <p:pRg st="11" end="11"/>
                                            </p:txEl>
                                          </p:spTgt>
                                        </p:tgtEl>
                                        <p:attrNameLst>
                                          <p:attrName>style.visibility</p:attrName>
                                        </p:attrNameLst>
                                      </p:cBhvr>
                                      <p:to>
                                        <p:strVal val="visible"/>
                                      </p:to>
                                    </p:set>
                                    <p:animEffect transition="in" filter="wipe(down)">
                                      <p:cBhvr>
                                        <p:cTn id="41"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Look-up Tables</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Expensive non-bonded force computations</a:t>
            </a:r>
          </a:p>
          <a:p>
            <a:pPr marL="800100" lvl="1" indent="-342900">
              <a:spcBef>
                <a:spcPct val="20000"/>
              </a:spcBef>
              <a:buFont typeface="Arial" charset="0"/>
              <a:buChar char="•"/>
            </a:pPr>
            <a:r>
              <a:rPr lang="en-US" sz="2000">
                <a:solidFill>
                  <a:schemeClr val="accent1"/>
                </a:solidFill>
                <a:latin typeface="Calibri" pitchFamily="34" charset="0"/>
              </a:rPr>
              <a:t>Large number of interactions:</a:t>
            </a:r>
            <a:r>
              <a:rPr lang="en-US" sz="2000" b="1">
                <a:solidFill>
                  <a:srgbClr val="C00000"/>
                </a:solidFill>
                <a:latin typeface="Calibri" pitchFamily="34" charset="0"/>
              </a:rPr>
              <a:t>  </a:t>
            </a:r>
            <a:r>
              <a:rPr lang="en-US" sz="2000">
                <a:latin typeface="Calibri" pitchFamily="34" charset="0"/>
              </a:rPr>
              <a:t>r</a:t>
            </a:r>
            <a:r>
              <a:rPr lang="en-US" sz="2000" baseline="-25000">
                <a:latin typeface="Calibri" pitchFamily="34" charset="0"/>
              </a:rPr>
              <a:t>nonb</a:t>
            </a:r>
            <a:r>
              <a:rPr lang="en-US" sz="2000">
                <a:latin typeface="Calibri" pitchFamily="34" charset="0"/>
              </a:rPr>
              <a:t> ~ 10-12A   </a:t>
            </a:r>
            <a:r>
              <a:rPr lang="en-US" sz="2000" i="1">
                <a:latin typeface="Calibri" pitchFamily="34" charset="0"/>
              </a:rPr>
              <a:t>vs.</a:t>
            </a:r>
            <a:r>
              <a:rPr lang="en-US" sz="2000">
                <a:latin typeface="Calibri" pitchFamily="34" charset="0"/>
              </a:rPr>
              <a:t>   r</a:t>
            </a:r>
            <a:r>
              <a:rPr lang="en-US" sz="2000" baseline="-25000">
                <a:latin typeface="Calibri" pitchFamily="34" charset="0"/>
              </a:rPr>
              <a:t>bond</a:t>
            </a:r>
            <a:r>
              <a:rPr lang="en-US" sz="2000">
                <a:latin typeface="Calibri" pitchFamily="34" charset="0"/>
              </a:rPr>
              <a:t> ~ 4-5A</a:t>
            </a:r>
          </a:p>
          <a:p>
            <a:pPr marL="800100" lvl="1" indent="-342900">
              <a:spcBef>
                <a:spcPct val="20000"/>
              </a:spcBef>
              <a:buFont typeface="Arial" charset="0"/>
              <a:buChar char="•"/>
            </a:pPr>
            <a:r>
              <a:rPr lang="en-US" sz="2000">
                <a:solidFill>
                  <a:schemeClr val="accent1"/>
                </a:solidFill>
                <a:latin typeface="Calibri" pitchFamily="34" charset="0"/>
              </a:rPr>
              <a:t>However, simple, pair-wise interactions</a:t>
            </a:r>
          </a:p>
          <a:p>
            <a:pPr marL="342900" indent="-342900">
              <a:spcBef>
                <a:spcPct val="20000"/>
              </a:spcBef>
            </a:pPr>
            <a:r>
              <a:rPr lang="en-US" sz="2400" b="1">
                <a:solidFill>
                  <a:srgbClr val="C00000"/>
                </a:solidFill>
                <a:latin typeface="Calibri" pitchFamily="34" charset="0"/>
              </a:rPr>
              <a:t>Reduce non-bonded force computations</a:t>
            </a:r>
          </a:p>
          <a:p>
            <a:pPr marL="800100" lvl="1" indent="-342900">
              <a:spcBef>
                <a:spcPct val="20000"/>
              </a:spcBef>
              <a:buFont typeface="Arial" charset="0"/>
              <a:buChar char="•"/>
            </a:pPr>
            <a:r>
              <a:rPr lang="en-US" sz="2000">
                <a:solidFill>
                  <a:schemeClr val="accent1"/>
                </a:solidFill>
                <a:latin typeface="Calibri" pitchFamily="34" charset="0"/>
              </a:rPr>
              <a:t>Create look-up tables</a:t>
            </a:r>
          </a:p>
          <a:p>
            <a:pPr marL="800100" lvl="1" indent="-342900">
              <a:spcBef>
                <a:spcPct val="20000"/>
              </a:spcBef>
              <a:buFont typeface="Arial" charset="0"/>
              <a:buChar char="•"/>
            </a:pPr>
            <a:r>
              <a:rPr lang="en-US" sz="2000">
                <a:solidFill>
                  <a:schemeClr val="accent1"/>
                </a:solidFill>
                <a:latin typeface="Calibri" pitchFamily="34" charset="0"/>
              </a:rPr>
              <a:t>Cubic spline interpolation: </a:t>
            </a:r>
            <a:r>
              <a:rPr lang="en-US" sz="2000">
                <a:latin typeface="Calibri" pitchFamily="34" charset="0"/>
              </a:rPr>
              <a:t>for non-bonded energy &amp; forces</a:t>
            </a:r>
          </a:p>
          <a:p>
            <a:pPr marL="342900" indent="-342900">
              <a:spcBef>
                <a:spcPct val="20000"/>
              </a:spcBef>
            </a:pPr>
            <a:r>
              <a:rPr lang="en-US" sz="2400" b="1">
                <a:solidFill>
                  <a:srgbClr val="C00000"/>
                </a:solidFill>
                <a:latin typeface="Calibri" pitchFamily="34" charset="0"/>
              </a:rPr>
              <a:t>Experiment with a 6540 atom bulk water system</a:t>
            </a: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342900" indent="-342900">
              <a:spcBef>
                <a:spcPct val="20000"/>
              </a:spcBef>
            </a:pPr>
            <a:r>
              <a:rPr lang="en-US" sz="2400" b="1">
                <a:solidFill>
                  <a:srgbClr val="C00000"/>
                </a:solidFill>
                <a:latin typeface="Calibri" pitchFamily="34" charset="0"/>
              </a:rPr>
              <a:t>Significant performance gain, high accuracy</a:t>
            </a:r>
          </a:p>
        </p:txBody>
      </p:sp>
      <p:pic>
        <p:nvPicPr>
          <p:cNvPr id="3074" name="Picture 2"/>
          <p:cNvPicPr>
            <a:picLocks noChangeAspect="1" noChangeArrowheads="1"/>
          </p:cNvPicPr>
          <p:nvPr/>
        </p:nvPicPr>
        <p:blipFill>
          <a:blip r:embed="rId2"/>
          <a:srcRect/>
          <a:stretch>
            <a:fillRect/>
          </a:stretch>
        </p:blipFill>
        <p:spPr bwMode="auto">
          <a:xfrm>
            <a:off x="762000" y="4267200"/>
            <a:ext cx="5753100" cy="1552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wipe(left)">
                                      <p:cBhvr>
                                        <p:cTn id="32" dur="500"/>
                                        <p:tgtEl>
                                          <p:spTgt spid="307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wipe(down)">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Linear Solver for Charge Equilibration</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QEq Method: </a:t>
            </a:r>
            <a:r>
              <a:rPr lang="en-US" sz="2400">
                <a:latin typeface="Calibri" pitchFamily="34" charset="0"/>
              </a:rPr>
              <a:t>used for equilibrating charges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approximation for distributing partial charges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solution using Lagrange multipliers yields</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1257300" lvl="2" indent="-342900">
              <a:spcBef>
                <a:spcPct val="20000"/>
              </a:spcBef>
            </a:pPr>
            <a:r>
              <a:rPr lang="en-US" sz="1600" i="1">
                <a:latin typeface="Calibri" pitchFamily="34" charset="0"/>
              </a:rPr>
              <a:t>N: </a:t>
            </a:r>
            <a:r>
              <a:rPr lang="en-US" sz="1600">
                <a:latin typeface="Calibri" pitchFamily="34" charset="0"/>
              </a:rPr>
              <a:t>number of atoms</a:t>
            </a:r>
          </a:p>
          <a:p>
            <a:pPr marL="1257300" lvl="2" indent="-342900">
              <a:spcBef>
                <a:spcPct val="20000"/>
              </a:spcBef>
            </a:pPr>
            <a:r>
              <a:rPr lang="en-US" sz="1600" i="1">
                <a:latin typeface="Calibri" pitchFamily="34" charset="0"/>
              </a:rPr>
              <a:t>H</a:t>
            </a:r>
            <a:r>
              <a:rPr lang="en-US" sz="1600">
                <a:latin typeface="Calibri" pitchFamily="34" charset="0"/>
              </a:rPr>
              <a:t>: </a:t>
            </a:r>
            <a:r>
              <a:rPr lang="en-US" sz="1600" i="1">
                <a:latin typeface="Calibri" pitchFamily="34" charset="0"/>
              </a:rPr>
              <a:t>n </a:t>
            </a:r>
            <a:r>
              <a:rPr lang="en-US" sz="1600">
                <a:latin typeface="Calibri" pitchFamily="34" charset="0"/>
              </a:rPr>
              <a:t>X</a:t>
            </a:r>
            <a:r>
              <a:rPr lang="en-US" sz="1600" i="1">
                <a:latin typeface="Calibri" pitchFamily="34" charset="0"/>
              </a:rPr>
              <a:t> n</a:t>
            </a:r>
            <a:r>
              <a:rPr lang="en-US" sz="1600">
                <a:latin typeface="Calibri" pitchFamily="34" charset="0"/>
              </a:rPr>
              <a:t> sparse matrix</a:t>
            </a:r>
          </a:p>
          <a:p>
            <a:pPr marL="1257300" lvl="2" indent="-342900">
              <a:spcBef>
                <a:spcPct val="20000"/>
              </a:spcBef>
            </a:pPr>
            <a:r>
              <a:rPr lang="en-US" sz="1600" i="1">
                <a:latin typeface="Calibri" pitchFamily="34" charset="0"/>
              </a:rPr>
              <a:t>s</a:t>
            </a:r>
            <a:r>
              <a:rPr lang="en-US" sz="1600">
                <a:latin typeface="Calibri" pitchFamily="34" charset="0"/>
              </a:rPr>
              <a:t> &amp; </a:t>
            </a:r>
            <a:r>
              <a:rPr lang="en-US" sz="1600" i="1">
                <a:latin typeface="Calibri" pitchFamily="34" charset="0"/>
              </a:rPr>
              <a:t>t</a:t>
            </a:r>
            <a:r>
              <a:rPr lang="en-US" sz="1600">
                <a:latin typeface="Calibri" pitchFamily="34" charset="0"/>
              </a:rPr>
              <a:t> fictitious charges: used to determine the actual charge </a:t>
            </a:r>
            <a:r>
              <a:rPr lang="en-US" sz="1600" i="1">
                <a:latin typeface="Calibri" pitchFamily="34" charset="0"/>
              </a:rPr>
              <a:t>q</a:t>
            </a:r>
            <a:r>
              <a:rPr lang="en-US" sz="1600" i="1" baseline="-25000">
                <a:latin typeface="Calibri" pitchFamily="34" charset="0"/>
              </a:rPr>
              <a:t>i</a:t>
            </a:r>
          </a:p>
          <a:p>
            <a:pPr marL="342900" indent="-342900">
              <a:spcBef>
                <a:spcPct val="20000"/>
              </a:spcBef>
            </a:pPr>
            <a:r>
              <a:rPr lang="en-US" sz="2000" b="1">
                <a:solidFill>
                  <a:srgbClr val="C00000"/>
                </a:solidFill>
                <a:latin typeface="Calibri" pitchFamily="34" charset="0"/>
              </a:rPr>
              <a:t>Too expensive for direct methods </a:t>
            </a:r>
            <a:r>
              <a:rPr lang="en-US" sz="2000" b="1">
                <a:solidFill>
                  <a:srgbClr val="C00000"/>
                </a:solidFill>
                <a:latin typeface="Calibri" pitchFamily="34" charset="0"/>
                <a:sym typeface="Wingdings" pitchFamily="2" charset="2"/>
              </a:rPr>
              <a:t> Iterative (</a:t>
            </a:r>
            <a:r>
              <a:rPr lang="en-US" sz="2000" b="1">
                <a:solidFill>
                  <a:srgbClr val="C00000"/>
                </a:solidFill>
                <a:latin typeface="Calibri" pitchFamily="34" charset="0"/>
              </a:rPr>
              <a:t>Krylov sub-space) methods</a:t>
            </a:r>
          </a:p>
        </p:txBody>
      </p:sp>
      <p:grpSp>
        <p:nvGrpSpPr>
          <p:cNvPr id="6" name="Group 5"/>
          <p:cNvGrpSpPr>
            <a:grpSpLocks/>
          </p:cNvGrpSpPr>
          <p:nvPr/>
        </p:nvGrpSpPr>
        <p:grpSpPr bwMode="auto">
          <a:xfrm>
            <a:off x="1295400" y="2590800"/>
            <a:ext cx="5095875" cy="1200150"/>
            <a:chOff x="2024063" y="3086100"/>
            <a:chExt cx="5095875" cy="1200150"/>
          </a:xfrm>
        </p:grpSpPr>
        <p:pic>
          <p:nvPicPr>
            <p:cNvPr id="26631" name="Picture 2"/>
            <p:cNvPicPr>
              <a:picLocks noChangeAspect="1" noChangeArrowheads="1"/>
            </p:cNvPicPr>
            <p:nvPr/>
          </p:nvPicPr>
          <p:blipFill>
            <a:blip r:embed="rId2"/>
            <a:srcRect/>
            <a:stretch>
              <a:fillRect/>
            </a:stretch>
          </p:blipFill>
          <p:spPr bwMode="auto">
            <a:xfrm>
              <a:off x="2024063" y="3086100"/>
              <a:ext cx="5095875" cy="533400"/>
            </a:xfrm>
            <a:prstGeom prst="rect">
              <a:avLst/>
            </a:prstGeom>
            <a:noFill/>
            <a:ln w="9525">
              <a:noFill/>
              <a:miter lim="800000"/>
              <a:headEnd/>
              <a:tailEnd/>
            </a:ln>
          </p:spPr>
        </p:pic>
        <p:pic>
          <p:nvPicPr>
            <p:cNvPr id="26632" name="Picture 3"/>
            <p:cNvPicPr>
              <a:picLocks noChangeAspect="1" noChangeArrowheads="1"/>
            </p:cNvPicPr>
            <p:nvPr/>
          </p:nvPicPr>
          <p:blipFill>
            <a:blip r:embed="rId3"/>
            <a:srcRect/>
            <a:stretch>
              <a:fillRect/>
            </a:stretch>
          </p:blipFill>
          <p:spPr bwMode="auto">
            <a:xfrm>
              <a:off x="3657600" y="3657600"/>
              <a:ext cx="1790700" cy="628650"/>
            </a:xfrm>
            <a:prstGeom prst="rect">
              <a:avLst/>
            </a:prstGeom>
            <a:noFill/>
            <a:ln w="9525">
              <a:noFill/>
              <a:miter lim="800000"/>
              <a:headEnd/>
              <a:tailEnd/>
            </a:ln>
          </p:spPr>
        </p:pic>
      </p:grpSp>
      <p:grpSp>
        <p:nvGrpSpPr>
          <p:cNvPr id="9" name="Group 8"/>
          <p:cNvGrpSpPr>
            <a:grpSpLocks/>
          </p:cNvGrpSpPr>
          <p:nvPr/>
        </p:nvGrpSpPr>
        <p:grpSpPr bwMode="auto">
          <a:xfrm>
            <a:off x="1295400" y="3962400"/>
            <a:ext cx="3630613" cy="914400"/>
            <a:chOff x="1828800" y="4343400"/>
            <a:chExt cx="3631324" cy="914400"/>
          </a:xfrm>
        </p:grpSpPr>
        <p:pic>
          <p:nvPicPr>
            <p:cNvPr id="26629" name="Picture 4"/>
            <p:cNvPicPr>
              <a:picLocks noChangeAspect="1" noChangeArrowheads="1"/>
            </p:cNvPicPr>
            <p:nvPr/>
          </p:nvPicPr>
          <p:blipFill>
            <a:blip r:embed="rId4"/>
            <a:srcRect/>
            <a:stretch>
              <a:fillRect/>
            </a:stretch>
          </p:blipFill>
          <p:spPr bwMode="auto">
            <a:xfrm>
              <a:off x="1828800" y="4343400"/>
              <a:ext cx="1539551" cy="914400"/>
            </a:xfrm>
            <a:prstGeom prst="rect">
              <a:avLst/>
            </a:prstGeom>
            <a:noFill/>
            <a:ln w="9525">
              <a:noFill/>
              <a:miter lim="800000"/>
              <a:headEnd/>
              <a:tailEnd/>
            </a:ln>
          </p:spPr>
        </p:pic>
        <p:pic>
          <p:nvPicPr>
            <p:cNvPr id="26630" name="Picture 5"/>
            <p:cNvPicPr>
              <a:picLocks noChangeAspect="1" noChangeArrowheads="1"/>
            </p:cNvPicPr>
            <p:nvPr/>
          </p:nvPicPr>
          <p:blipFill>
            <a:blip r:embed="rId5"/>
            <a:srcRect/>
            <a:stretch>
              <a:fillRect/>
            </a:stretch>
          </p:blipFill>
          <p:spPr bwMode="auto">
            <a:xfrm>
              <a:off x="4114800" y="4343400"/>
              <a:ext cx="1345324" cy="91440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down)">
                                      <p:cBhvr>
                                        <p:cTn id="18" dur="500"/>
                                        <p:tgtEl>
                                          <p:spTgt spid="3">
                                            <p:txEl>
                                              <p:pRg st="6" end="6"/>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wipe(down)">
                                      <p:cBhvr>
                                        <p:cTn id="24" dur="500"/>
                                        <p:tgtEl>
                                          <p:spTgt spid="3">
                                            <p:txEl>
                                              <p:pRg st="10" end="10"/>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wipe(down)">
                                      <p:cBhvr>
                                        <p:cTn id="27" dur="500"/>
                                        <p:tgtEl>
                                          <p:spTgt spid="3">
                                            <p:txEl>
                                              <p:pRg st="11" end="11"/>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
                                            <p:txEl>
                                              <p:pRg st="12" end="12"/>
                                            </p:txEl>
                                          </p:spTgt>
                                        </p:tgtEl>
                                        <p:attrNameLst>
                                          <p:attrName>style.visibility</p:attrName>
                                        </p:attrNameLst>
                                      </p:cBhvr>
                                      <p:to>
                                        <p:strVal val="visible"/>
                                      </p:to>
                                    </p:set>
                                    <p:animEffect transition="in" filter="wipe(down)">
                                      <p:cBhvr>
                                        <p:cTn id="30" dur="500"/>
                                        <p:tgtEl>
                                          <p:spTgt spid="3">
                                            <p:txEl>
                                              <p:pRg st="12" end="1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3">
                                            <p:txEl>
                                              <p:pRg st="13" end="13"/>
                                            </p:txEl>
                                          </p:spTgt>
                                        </p:tgtEl>
                                        <p:attrNameLst>
                                          <p:attrName>style.visibility</p:attrName>
                                        </p:attrNameLst>
                                      </p:cBhvr>
                                      <p:to>
                                        <p:strVal val="visible"/>
                                      </p:to>
                                    </p:set>
                                    <p:animEffect transition="in" filter="wipe(down)">
                                      <p:cBhvr>
                                        <p:cTn id="35"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Basic Solvers for </a:t>
            </a:r>
            <a:r>
              <a:rPr lang="en-US" sz="3600" b="1" dirty="0" err="1">
                <a:solidFill>
                  <a:schemeClr val="accent4"/>
                </a:solidFill>
                <a:latin typeface="+mj-lt"/>
                <a:ea typeface="+mj-ea"/>
                <a:cs typeface="+mj-cs"/>
              </a:rPr>
              <a:t>QEq</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Sample systems</a:t>
            </a:r>
            <a:endParaRPr lang="en-US" sz="2400">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bulk water: </a:t>
            </a:r>
            <a:r>
              <a:rPr lang="en-US" sz="2000">
                <a:latin typeface="Calibri" pitchFamily="34" charset="0"/>
              </a:rPr>
              <a:t>6540 atoms, liquid</a:t>
            </a:r>
          </a:p>
          <a:p>
            <a:pPr marL="800100" lvl="1" indent="-342900">
              <a:spcBef>
                <a:spcPct val="20000"/>
              </a:spcBef>
              <a:buFont typeface="Arial" charset="0"/>
              <a:buChar char="•"/>
            </a:pPr>
            <a:r>
              <a:rPr lang="en-US" sz="2000">
                <a:solidFill>
                  <a:schemeClr val="accent1"/>
                </a:solidFill>
                <a:latin typeface="Calibri" pitchFamily="34" charset="0"/>
              </a:rPr>
              <a:t>lipid bilayer system: </a:t>
            </a:r>
            <a:r>
              <a:rPr lang="en-US" sz="2000">
                <a:latin typeface="Calibri" pitchFamily="34" charset="0"/>
              </a:rPr>
              <a:t>56,800 atoms, biological system</a:t>
            </a:r>
          </a:p>
          <a:p>
            <a:pPr marL="800100" lvl="1" indent="-342900">
              <a:spcBef>
                <a:spcPct val="20000"/>
              </a:spcBef>
              <a:buFont typeface="Arial" charset="0"/>
              <a:buChar char="•"/>
            </a:pPr>
            <a:r>
              <a:rPr lang="en-US" sz="2000">
                <a:solidFill>
                  <a:schemeClr val="accent1"/>
                </a:solidFill>
                <a:latin typeface="Calibri" pitchFamily="34" charset="0"/>
              </a:rPr>
              <a:t>PETN crystal: </a:t>
            </a:r>
            <a:r>
              <a:rPr lang="en-US" sz="2000">
                <a:latin typeface="Calibri" pitchFamily="34" charset="0"/>
              </a:rPr>
              <a:t>48,256 atoms, solid</a:t>
            </a:r>
          </a:p>
          <a:p>
            <a:pPr marL="342900" indent="-342900">
              <a:spcBef>
                <a:spcPct val="20000"/>
              </a:spcBef>
            </a:pPr>
            <a:endParaRPr lang="en-US" sz="2400" b="1">
              <a:solidFill>
                <a:srgbClr val="C00000"/>
              </a:solidFill>
              <a:latin typeface="Calibri" pitchFamily="34" charset="0"/>
            </a:endParaRPr>
          </a:p>
          <a:p>
            <a:pPr marL="342900" indent="-342900">
              <a:spcBef>
                <a:spcPct val="20000"/>
              </a:spcBef>
            </a:pPr>
            <a:r>
              <a:rPr lang="en-US" sz="2400" b="1">
                <a:solidFill>
                  <a:srgbClr val="C00000"/>
                </a:solidFill>
                <a:latin typeface="Calibri" pitchFamily="34" charset="0"/>
              </a:rPr>
              <a:t>Solvers: CG and GMRES</a:t>
            </a:r>
          </a:p>
          <a:p>
            <a:pPr marL="800100" lvl="1" indent="-342900">
              <a:spcBef>
                <a:spcPct val="20000"/>
              </a:spcBef>
              <a:buFont typeface="Arial" charset="0"/>
              <a:buChar char="•"/>
            </a:pPr>
            <a:r>
              <a:rPr lang="en-US" sz="2000" i="1">
                <a:solidFill>
                  <a:schemeClr val="accent1"/>
                </a:solidFill>
                <a:latin typeface="Calibri" pitchFamily="34" charset="0"/>
              </a:rPr>
              <a:t>H</a:t>
            </a:r>
            <a:r>
              <a:rPr lang="en-US" sz="2000">
                <a:solidFill>
                  <a:schemeClr val="accent1"/>
                </a:solidFill>
                <a:latin typeface="Calibri" pitchFamily="34" charset="0"/>
              </a:rPr>
              <a:t> has heavy diagonal:</a:t>
            </a:r>
            <a:r>
              <a:rPr lang="en-US" sz="2000">
                <a:solidFill>
                  <a:schemeClr val="accent1"/>
                </a:solidFill>
                <a:latin typeface="Calibri" pitchFamily="34" charset="0"/>
                <a:sym typeface="Wingdings" pitchFamily="2" charset="2"/>
              </a:rPr>
              <a:t> </a:t>
            </a:r>
            <a:r>
              <a:rPr lang="en-US" sz="2000" b="1">
                <a:solidFill>
                  <a:schemeClr val="accent1"/>
                </a:solidFill>
                <a:latin typeface="Calibri" pitchFamily="34" charset="0"/>
                <a:sym typeface="Wingdings" pitchFamily="2" charset="2"/>
              </a:rPr>
              <a:t>d</a:t>
            </a:r>
            <a:r>
              <a:rPr lang="en-US" sz="2000" b="1">
                <a:solidFill>
                  <a:schemeClr val="accent1"/>
                </a:solidFill>
                <a:latin typeface="Calibri" pitchFamily="34" charset="0"/>
              </a:rPr>
              <a:t>iagonal pre-conditioning</a:t>
            </a:r>
          </a:p>
          <a:p>
            <a:pPr marL="800100" lvl="1" indent="-342900">
              <a:spcBef>
                <a:spcPct val="20000"/>
              </a:spcBef>
              <a:buFont typeface="Arial" charset="0"/>
              <a:buChar char="•"/>
            </a:pPr>
            <a:r>
              <a:rPr lang="en-US" sz="2000">
                <a:solidFill>
                  <a:schemeClr val="accent1"/>
                </a:solidFill>
                <a:latin typeface="Calibri" pitchFamily="34" charset="0"/>
              </a:rPr>
              <a:t>slowly evolving environment : </a:t>
            </a:r>
            <a:r>
              <a:rPr lang="en-US" sz="2000" b="1">
                <a:solidFill>
                  <a:schemeClr val="accent1"/>
                </a:solidFill>
                <a:latin typeface="Calibri" pitchFamily="34" charset="0"/>
              </a:rPr>
              <a:t>extrapolation from prev. solutions</a:t>
            </a:r>
          </a:p>
          <a:p>
            <a:pPr marL="800100" lvl="1" indent="-342900">
              <a:spcBef>
                <a:spcPct val="20000"/>
              </a:spcBef>
              <a:buFont typeface="Arial" charset="0"/>
              <a:buChar char="•"/>
            </a:pPr>
            <a:endParaRPr lang="en-US" sz="2000" b="1">
              <a:solidFill>
                <a:schemeClr val="accent1"/>
              </a:solidFill>
              <a:latin typeface="Calibri" pitchFamily="34" charset="0"/>
            </a:endParaRPr>
          </a:p>
          <a:p>
            <a:pPr marL="800100" lvl="1" indent="-342900">
              <a:spcBef>
                <a:spcPct val="20000"/>
              </a:spcBef>
              <a:buFont typeface="Arial" charset="0"/>
              <a:buChar char="•"/>
            </a:pPr>
            <a:endParaRPr lang="en-US" sz="2000" b="1">
              <a:solidFill>
                <a:schemeClr val="accent1"/>
              </a:solidFill>
              <a:latin typeface="Calibri" pitchFamily="34" charset="0"/>
            </a:endParaRPr>
          </a:p>
          <a:p>
            <a:pPr marL="800100" lvl="1" indent="-342900">
              <a:spcBef>
                <a:spcPct val="20000"/>
              </a:spcBef>
              <a:buFont typeface="Arial" charset="0"/>
              <a:buChar char="•"/>
            </a:pPr>
            <a:endParaRPr lang="en-US" sz="2000" b="1">
              <a:solidFill>
                <a:schemeClr val="accent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Basic Solvers for </a:t>
            </a:r>
            <a:r>
              <a:rPr lang="en-US" sz="3600" b="1" dirty="0" err="1">
                <a:solidFill>
                  <a:schemeClr val="accent4"/>
                </a:solidFill>
                <a:latin typeface="+mj-lt"/>
                <a:ea typeface="+mj-ea"/>
                <a:cs typeface="+mj-cs"/>
              </a:rPr>
              <a:t>QEq</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Poor Performance:</a:t>
            </a: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a:p>
            <a:pPr marL="342900" indent="-342900">
              <a:spcBef>
                <a:spcPct val="20000"/>
              </a:spcBef>
            </a:pPr>
            <a:endParaRPr lang="en-US" sz="2400">
              <a:latin typeface="Calibri" pitchFamily="34" charset="0"/>
            </a:endParaRPr>
          </a:p>
        </p:txBody>
      </p:sp>
      <p:grpSp>
        <p:nvGrpSpPr>
          <p:cNvPr id="9" name="Group 8"/>
          <p:cNvGrpSpPr>
            <a:grpSpLocks/>
          </p:cNvGrpSpPr>
          <p:nvPr/>
        </p:nvGrpSpPr>
        <p:grpSpPr bwMode="auto">
          <a:xfrm>
            <a:off x="990600" y="2895600"/>
            <a:ext cx="6618288" cy="1325563"/>
            <a:chOff x="1143000" y="4114800"/>
            <a:chExt cx="6617557" cy="1325880"/>
          </a:xfrm>
        </p:grpSpPr>
        <p:pic>
          <p:nvPicPr>
            <p:cNvPr id="64517" name="Picture 3"/>
            <p:cNvPicPr>
              <a:picLocks noChangeAspect="1" noChangeArrowheads="1"/>
            </p:cNvPicPr>
            <p:nvPr/>
          </p:nvPicPr>
          <p:blipFill>
            <a:blip r:embed="rId2"/>
            <a:srcRect/>
            <a:stretch>
              <a:fillRect/>
            </a:stretch>
          </p:blipFill>
          <p:spPr bwMode="auto">
            <a:xfrm>
              <a:off x="3124200" y="4114800"/>
              <a:ext cx="4636357" cy="1325880"/>
            </a:xfrm>
            <a:prstGeom prst="rect">
              <a:avLst/>
            </a:prstGeom>
            <a:noFill/>
            <a:ln w="9525">
              <a:noFill/>
              <a:miter lim="800000"/>
              <a:headEnd/>
              <a:tailEnd/>
            </a:ln>
          </p:spPr>
        </p:pic>
        <p:sp>
          <p:nvSpPr>
            <p:cNvPr id="64518" name="TextBox 6"/>
            <p:cNvSpPr txBox="1">
              <a:spLocks noChangeArrowheads="1"/>
            </p:cNvSpPr>
            <p:nvPr/>
          </p:nvSpPr>
          <p:spPr bwMode="auto">
            <a:xfrm>
              <a:off x="1143000" y="4114800"/>
              <a:ext cx="1980981" cy="825698"/>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tolerance level = 10</a:t>
              </a:r>
              <a:r>
                <a:rPr lang="en-US" sz="1600" b="1" baseline="30000">
                  <a:solidFill>
                    <a:schemeClr val="accent1"/>
                  </a:solidFill>
                  <a:latin typeface="Calibri" pitchFamily="34" charset="0"/>
                </a:rPr>
                <a:t>-6</a:t>
              </a:r>
              <a:endParaRPr lang="en-US" sz="1600" b="1">
                <a:solidFill>
                  <a:schemeClr val="accent1"/>
                </a:solidFill>
                <a:latin typeface="Calibri" pitchFamily="34" charset="0"/>
              </a:endParaRPr>
            </a:p>
            <a:p>
              <a:r>
                <a:rPr lang="en-US" sz="1600" b="1">
                  <a:solidFill>
                    <a:schemeClr val="accent1"/>
                  </a:solidFill>
                  <a:latin typeface="Calibri" pitchFamily="34" charset="0"/>
                </a:rPr>
                <a:t>which is fairly satisfactory</a:t>
              </a:r>
            </a:p>
          </p:txBody>
        </p:sp>
      </p:grpSp>
      <p:grpSp>
        <p:nvGrpSpPr>
          <p:cNvPr id="10" name="Group 9"/>
          <p:cNvGrpSpPr>
            <a:grpSpLocks/>
          </p:cNvGrpSpPr>
          <p:nvPr/>
        </p:nvGrpSpPr>
        <p:grpSpPr bwMode="auto">
          <a:xfrm>
            <a:off x="990600" y="4343400"/>
            <a:ext cx="6605588" cy="1325563"/>
            <a:chOff x="1143000" y="5532120"/>
            <a:chExt cx="6604997" cy="1325880"/>
          </a:xfrm>
        </p:grpSpPr>
        <p:pic>
          <p:nvPicPr>
            <p:cNvPr id="64520" name="Picture 4"/>
            <p:cNvPicPr>
              <a:picLocks noChangeAspect="1" noChangeArrowheads="1"/>
            </p:cNvPicPr>
            <p:nvPr/>
          </p:nvPicPr>
          <p:blipFill>
            <a:blip r:embed="rId3"/>
            <a:srcRect/>
            <a:stretch>
              <a:fillRect/>
            </a:stretch>
          </p:blipFill>
          <p:spPr bwMode="auto">
            <a:xfrm>
              <a:off x="3124200" y="5532120"/>
              <a:ext cx="4623797" cy="1325880"/>
            </a:xfrm>
            <a:prstGeom prst="rect">
              <a:avLst/>
            </a:prstGeom>
            <a:noFill/>
            <a:ln w="9525">
              <a:noFill/>
              <a:miter lim="800000"/>
              <a:headEnd/>
              <a:tailEnd/>
            </a:ln>
          </p:spPr>
        </p:pic>
        <p:sp>
          <p:nvSpPr>
            <p:cNvPr id="64521" name="TextBox 7"/>
            <p:cNvSpPr txBox="1">
              <a:spLocks noChangeArrowheads="1"/>
            </p:cNvSpPr>
            <p:nvPr/>
          </p:nvSpPr>
          <p:spPr bwMode="auto">
            <a:xfrm>
              <a:off x="1143000" y="5562290"/>
              <a:ext cx="1904830" cy="581164"/>
            </a:xfrm>
            <a:prstGeom prst="rect">
              <a:avLst/>
            </a:prstGeom>
            <a:noFill/>
            <a:ln w="9525">
              <a:noFill/>
              <a:miter lim="800000"/>
              <a:headEnd/>
              <a:tailEnd/>
            </a:ln>
          </p:spPr>
          <p:txBody>
            <a:bodyPr>
              <a:spAutoFit/>
            </a:bodyPr>
            <a:lstStyle/>
            <a:p>
              <a:r>
                <a:rPr lang="en-US" sz="1600" b="1">
                  <a:solidFill>
                    <a:schemeClr val="accent1"/>
                  </a:solidFill>
                  <a:latin typeface="Calibri" pitchFamily="34" charset="0"/>
                </a:rPr>
                <a:t>much worse at 10</a:t>
              </a:r>
              <a:r>
                <a:rPr lang="en-US" sz="1600" b="1" baseline="30000">
                  <a:solidFill>
                    <a:schemeClr val="accent1"/>
                  </a:solidFill>
                  <a:latin typeface="Calibri" pitchFamily="34" charset="0"/>
                </a:rPr>
                <a:t>-10</a:t>
              </a:r>
              <a:r>
                <a:rPr lang="en-US" sz="1600" b="1">
                  <a:solidFill>
                    <a:schemeClr val="accent1"/>
                  </a:solidFill>
                  <a:latin typeface="Calibri" pitchFamily="34" charset="0"/>
                </a:rPr>
                <a:t> tolerance level</a:t>
              </a:r>
              <a:endParaRPr lang="en-US" sz="1600" b="1">
                <a:latin typeface="Calibri" pitchFamily="34" charset="0"/>
              </a:endParaRPr>
            </a:p>
          </p:txBody>
        </p:sp>
      </p:grpSp>
      <p:grpSp>
        <p:nvGrpSpPr>
          <p:cNvPr id="30" name="Group 29"/>
          <p:cNvGrpSpPr>
            <a:grpSpLocks/>
          </p:cNvGrpSpPr>
          <p:nvPr/>
        </p:nvGrpSpPr>
        <p:grpSpPr bwMode="auto">
          <a:xfrm>
            <a:off x="6324600" y="3200400"/>
            <a:ext cx="2514600" cy="990600"/>
            <a:chOff x="6477000" y="4419600"/>
            <a:chExt cx="2514600" cy="990600"/>
          </a:xfrm>
        </p:grpSpPr>
        <p:sp>
          <p:nvSpPr>
            <p:cNvPr id="11" name="Rectangle 10"/>
            <p:cNvSpPr/>
            <p:nvPr/>
          </p:nvSpPr>
          <p:spPr>
            <a:xfrm>
              <a:off x="6477000" y="4419600"/>
              <a:ext cx="10668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3" name="Straight Arrow Connector 12"/>
            <p:cNvCxnSpPr/>
            <p:nvPr/>
          </p:nvCxnSpPr>
          <p:spPr>
            <a:xfrm>
              <a:off x="7391400" y="4648200"/>
              <a:ext cx="762000"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7391400" y="4876800"/>
              <a:ext cx="762000"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64526" name="TextBox 27"/>
            <p:cNvSpPr txBox="1">
              <a:spLocks noChangeArrowheads="1"/>
            </p:cNvSpPr>
            <p:nvPr/>
          </p:nvSpPr>
          <p:spPr bwMode="auto">
            <a:xfrm>
              <a:off x="8153400" y="4419600"/>
              <a:ext cx="838200" cy="915988"/>
            </a:xfrm>
            <a:prstGeom prst="rect">
              <a:avLst/>
            </a:prstGeom>
            <a:noFill/>
            <a:ln w="9525">
              <a:noFill/>
              <a:miter lim="800000"/>
              <a:headEnd/>
              <a:tailEnd/>
            </a:ln>
          </p:spPr>
          <p:txBody>
            <a:bodyPr>
              <a:spAutoFit/>
            </a:bodyPr>
            <a:lstStyle/>
            <a:p>
              <a:r>
                <a:rPr lang="en-US">
                  <a:solidFill>
                    <a:srgbClr val="FF0000"/>
                  </a:solidFill>
                  <a:latin typeface="Calibri" pitchFamily="34" charset="0"/>
                </a:rPr>
                <a:t>due to cache effects</a:t>
              </a:r>
            </a:p>
          </p:txBody>
        </p:sp>
      </p:grpSp>
      <p:grpSp>
        <p:nvGrpSpPr>
          <p:cNvPr id="33" name="Group 32"/>
          <p:cNvGrpSpPr>
            <a:grpSpLocks/>
          </p:cNvGrpSpPr>
          <p:nvPr/>
        </p:nvGrpSpPr>
        <p:grpSpPr bwMode="auto">
          <a:xfrm>
            <a:off x="6294438" y="4648200"/>
            <a:ext cx="2849562" cy="990600"/>
            <a:chOff x="6446520" y="5852160"/>
            <a:chExt cx="2849880" cy="990600"/>
          </a:xfrm>
        </p:grpSpPr>
        <p:sp>
          <p:nvSpPr>
            <p:cNvPr id="17" name="Rectangle 16"/>
            <p:cNvSpPr/>
            <p:nvPr/>
          </p:nvSpPr>
          <p:spPr>
            <a:xfrm>
              <a:off x="6446520" y="5852160"/>
              <a:ext cx="1066919"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8" name="Straight Arrow Connector 17"/>
            <p:cNvCxnSpPr/>
            <p:nvPr/>
          </p:nvCxnSpPr>
          <p:spPr>
            <a:xfrm>
              <a:off x="7391187" y="6096635"/>
              <a:ext cx="762085" cy="228600"/>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flipV="1">
              <a:off x="7391187" y="6325235"/>
              <a:ext cx="762085" cy="304800"/>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64531" name="TextBox 31"/>
            <p:cNvSpPr txBox="1">
              <a:spLocks noChangeArrowheads="1"/>
            </p:cNvSpPr>
            <p:nvPr/>
          </p:nvSpPr>
          <p:spPr bwMode="auto">
            <a:xfrm>
              <a:off x="8153273" y="5944235"/>
              <a:ext cx="1143127" cy="730250"/>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more pronounced here</a:t>
              </a:r>
            </a:p>
          </p:txBody>
        </p:sp>
      </p:grpSp>
      <p:sp>
        <p:nvSpPr>
          <p:cNvPr id="20" name="Oval 19"/>
          <p:cNvSpPr/>
          <p:nvPr/>
        </p:nvSpPr>
        <p:spPr>
          <a:xfrm>
            <a:off x="5486400" y="28956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TextBox 20"/>
          <p:cNvSpPr txBox="1">
            <a:spLocks noChangeArrowheads="1"/>
          </p:cNvSpPr>
          <p:nvPr/>
        </p:nvSpPr>
        <p:spPr bwMode="auto">
          <a:xfrm>
            <a:off x="3505200" y="2286000"/>
            <a:ext cx="2209800" cy="517525"/>
          </a:xfrm>
          <a:prstGeom prst="rect">
            <a:avLst/>
          </a:prstGeom>
          <a:noFill/>
          <a:ln w="9525">
            <a:noFill/>
            <a:miter lim="800000"/>
            <a:headEnd/>
            <a:tailEnd/>
          </a:ln>
        </p:spPr>
        <p:txBody>
          <a:bodyPr>
            <a:spAutoFit/>
          </a:bodyPr>
          <a:lstStyle/>
          <a:p>
            <a:r>
              <a:rPr lang="en-US" sz="1400">
                <a:latin typeface="Calibri" pitchFamily="34" charset="0"/>
              </a:rPr>
              <a:t># of iterations = # of matrix-vector multiplications</a:t>
            </a:r>
          </a:p>
        </p:txBody>
      </p:sp>
      <p:sp>
        <p:nvSpPr>
          <p:cNvPr id="24" name="Oval 23"/>
          <p:cNvSpPr/>
          <p:nvPr/>
        </p:nvSpPr>
        <p:spPr>
          <a:xfrm>
            <a:off x="6172200" y="28956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TextBox 24"/>
          <p:cNvSpPr txBox="1">
            <a:spLocks noChangeArrowheads="1"/>
          </p:cNvSpPr>
          <p:nvPr/>
        </p:nvSpPr>
        <p:spPr bwMode="auto">
          <a:xfrm>
            <a:off x="5715000" y="2286000"/>
            <a:ext cx="1447800" cy="517525"/>
          </a:xfrm>
          <a:prstGeom prst="rect">
            <a:avLst/>
          </a:prstGeom>
          <a:noFill/>
          <a:ln w="9525">
            <a:noFill/>
            <a:miter lim="800000"/>
            <a:headEnd/>
            <a:tailEnd/>
          </a:ln>
        </p:spPr>
        <p:txBody>
          <a:bodyPr>
            <a:spAutoFit/>
          </a:bodyPr>
          <a:lstStyle/>
          <a:p>
            <a:r>
              <a:rPr lang="en-US" sz="1400">
                <a:latin typeface="Calibri" pitchFamily="34" charset="0"/>
              </a:rPr>
              <a:t>actual running time in seconds</a:t>
            </a:r>
          </a:p>
        </p:txBody>
      </p:sp>
      <p:sp>
        <p:nvSpPr>
          <p:cNvPr id="42" name="Oval 41"/>
          <p:cNvSpPr/>
          <p:nvPr/>
        </p:nvSpPr>
        <p:spPr>
          <a:xfrm>
            <a:off x="6858000" y="2895600"/>
            <a:ext cx="685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a:spLocks noChangeArrowheads="1"/>
          </p:cNvSpPr>
          <p:nvPr/>
        </p:nvSpPr>
        <p:spPr bwMode="auto">
          <a:xfrm>
            <a:off x="7162800" y="2286000"/>
            <a:ext cx="1524000" cy="517525"/>
          </a:xfrm>
          <a:prstGeom prst="rect">
            <a:avLst/>
          </a:prstGeom>
          <a:noFill/>
          <a:ln w="9525">
            <a:noFill/>
            <a:miter lim="800000"/>
            <a:headEnd/>
            <a:tailEnd/>
          </a:ln>
        </p:spPr>
        <p:txBody>
          <a:bodyPr>
            <a:spAutoFit/>
          </a:bodyPr>
          <a:lstStyle/>
          <a:p>
            <a:r>
              <a:rPr lang="en-US" sz="1400">
                <a:latin typeface="Calibri" pitchFamily="34" charset="0"/>
              </a:rPr>
              <a:t>fraction of total computation 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blinds(horizontal)">
                                      <p:cBhvr>
                                        <p:cTn id="17" dur="500"/>
                                        <p:tgtEl>
                                          <p:spTgt spid="2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linds(horizont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xit" presetSubtype="10" fill="hold" grpId="1" nodeType="clickEffect">
                                  <p:stCondLst>
                                    <p:cond delay="0"/>
                                  </p:stCondLst>
                                  <p:childTnLst>
                                    <p:animEffect transition="out" filter="blinds(horizontal)">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blinds(horizontal)">
                                      <p:cBhvr>
                                        <p:cTn id="33" dur="500"/>
                                        <p:tgtEl>
                                          <p:spTgt spid="24"/>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blinds(horizontal)">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24"/>
                                        </p:tgtEl>
                                      </p:cBhvr>
                                    </p:animEffect>
                                    <p:set>
                                      <p:cBhvr>
                                        <p:cTn id="41" dur="1" fill="hold">
                                          <p:stCondLst>
                                            <p:cond delay="499"/>
                                          </p:stCondLst>
                                        </p:cTn>
                                        <p:tgtEl>
                                          <p:spTgt spid="24"/>
                                        </p:tgtEl>
                                        <p:attrNameLst>
                                          <p:attrName>style.visibility</p:attrName>
                                        </p:attrNameLst>
                                      </p:cBhvr>
                                      <p:to>
                                        <p:strVal val="hidden"/>
                                      </p:to>
                                    </p:set>
                                  </p:childTnLst>
                                </p:cTn>
                              </p:par>
                              <p:par>
                                <p:cTn id="42" presetID="3" presetClass="exit" presetSubtype="10" fill="hold" grpId="1" nodeType="withEffect">
                                  <p:stCondLst>
                                    <p:cond delay="0"/>
                                  </p:stCondLst>
                                  <p:childTnLst>
                                    <p:animEffect transition="out" filter="blinds(horizontal)">
                                      <p:cBhvr>
                                        <p:cTn id="43" dur="500"/>
                                        <p:tgtEl>
                                          <p:spTgt spid="25"/>
                                        </p:tgtEl>
                                      </p:cBhvr>
                                    </p:animEffect>
                                    <p:set>
                                      <p:cBhvr>
                                        <p:cTn id="44" dur="1" fill="hold">
                                          <p:stCondLst>
                                            <p:cond delay="499"/>
                                          </p:stCondLst>
                                        </p:cTn>
                                        <p:tgtEl>
                                          <p:spTgt spid="2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blinds(horizontal)">
                                      <p:cBhvr>
                                        <p:cTn id="49" dur="500"/>
                                        <p:tgtEl>
                                          <p:spTgt spid="4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linds(horizontal)">
                                      <p:cBhvr>
                                        <p:cTn id="52" dur="500"/>
                                        <p:tgtEl>
                                          <p:spTgt spid="43"/>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xit" presetSubtype="10" fill="hold" grpId="1" nodeType="clickEffect">
                                  <p:stCondLst>
                                    <p:cond delay="0"/>
                                  </p:stCondLst>
                                  <p:childTnLst>
                                    <p:animEffect transition="out" filter="blinds(horizontal)">
                                      <p:cBhvr>
                                        <p:cTn id="56" dur="500"/>
                                        <p:tgtEl>
                                          <p:spTgt spid="42"/>
                                        </p:tgtEl>
                                      </p:cBhvr>
                                    </p:animEffect>
                                    <p:set>
                                      <p:cBhvr>
                                        <p:cTn id="57" dur="1" fill="hold">
                                          <p:stCondLst>
                                            <p:cond delay="499"/>
                                          </p:stCondLst>
                                        </p:cTn>
                                        <p:tgtEl>
                                          <p:spTgt spid="42"/>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500"/>
                                        <p:tgtEl>
                                          <p:spTgt spid="43"/>
                                        </p:tgtEl>
                                      </p:cBhvr>
                                    </p:animEffect>
                                    <p:set>
                                      <p:cBhvr>
                                        <p:cTn id="60" dur="1" fill="hold">
                                          <p:stCondLst>
                                            <p:cond delay="499"/>
                                          </p:stCondLst>
                                        </p:cTn>
                                        <p:tgtEl>
                                          <p:spTgt spid="43"/>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2"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right)">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right)">
                                      <p:cBhvr>
                                        <p:cTn id="7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animBg="1"/>
      <p:bldP spid="20" grpId="1" animBg="1"/>
      <p:bldP spid="21" grpId="0"/>
      <p:bldP spid="21" grpId="1"/>
      <p:bldP spid="24" grpId="0" animBg="1"/>
      <p:bldP spid="24" grpId="1" animBg="1"/>
      <p:bldP spid="25" grpId="0"/>
      <p:bldP spid="25" grpId="1"/>
      <p:bldP spid="42" grpId="0" animBg="1"/>
      <p:bldP spid="42" grpId="1" animBg="1"/>
      <p:bldP spid="43" grpId="0"/>
      <p:bldP spid="4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ILU-based pre-conditioners: </a:t>
            </a:r>
            <a:r>
              <a:rPr lang="en-US" sz="2400">
                <a:latin typeface="Calibri" pitchFamily="34" charset="0"/>
              </a:rPr>
              <a:t>no fill-in, 10</a:t>
            </a:r>
            <a:r>
              <a:rPr lang="en-US" sz="2400" baseline="30000">
                <a:latin typeface="Calibri" pitchFamily="34" charset="0"/>
              </a:rPr>
              <a:t>-2 </a:t>
            </a:r>
            <a:r>
              <a:rPr lang="en-US" sz="2400">
                <a:latin typeface="Calibri" pitchFamily="34" charset="0"/>
              </a:rPr>
              <a:t>drop tolerance</a:t>
            </a:r>
            <a:endParaRPr lang="en-US" sz="2400" baseline="30000">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effective </a:t>
            </a:r>
            <a:r>
              <a:rPr lang="en-US" sz="2000">
                <a:latin typeface="Calibri" pitchFamily="34" charset="0"/>
              </a:rPr>
              <a:t>(considering only the solve time)</a:t>
            </a: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buFont typeface="Arial" charset="0"/>
              <a:buChar char="•"/>
            </a:pPr>
            <a:endParaRPr lang="en-US" sz="2000" b="1">
              <a:solidFill>
                <a:srgbClr val="00B050"/>
              </a:solidFill>
              <a:latin typeface="Calibri" pitchFamily="34" charset="0"/>
            </a:endParaRPr>
          </a:p>
          <a:p>
            <a:pPr marL="800100" lvl="1" indent="-342900">
              <a:spcBef>
                <a:spcPct val="20000"/>
              </a:spcBef>
            </a:pPr>
            <a:endParaRPr lang="en-US" sz="2000" b="1">
              <a:solidFill>
                <a:srgbClr val="00B050"/>
              </a:solidFill>
              <a:latin typeface="Calibri" pitchFamily="34" charset="0"/>
            </a:endParaRPr>
          </a:p>
          <a:p>
            <a:pPr marL="800100" lvl="1" indent="-342900">
              <a:spcBef>
                <a:spcPct val="20000"/>
              </a:spcBef>
              <a:buFont typeface="Arial" charset="0"/>
              <a:buChar char="•"/>
            </a:pPr>
            <a:r>
              <a:rPr lang="en-US" sz="2000">
                <a:solidFill>
                  <a:srgbClr val="00B050"/>
                </a:solidFill>
                <a:latin typeface="Calibri" pitchFamily="34" charset="0"/>
              </a:rPr>
              <a:t>no fill-in + threshold: </a:t>
            </a:r>
            <a:r>
              <a:rPr lang="en-US" sz="2000">
                <a:latin typeface="Calibri" pitchFamily="34" charset="0"/>
              </a:rPr>
              <a:t>nice scaling with system size</a:t>
            </a: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endParaRPr lang="en-US" sz="2000">
              <a:latin typeface="Calibri" pitchFamily="34" charset="0"/>
            </a:endParaRPr>
          </a:p>
        </p:txBody>
      </p:sp>
      <p:grpSp>
        <p:nvGrpSpPr>
          <p:cNvPr id="19" name="Group 18"/>
          <p:cNvGrpSpPr>
            <a:grpSpLocks/>
          </p:cNvGrpSpPr>
          <p:nvPr/>
        </p:nvGrpSpPr>
        <p:grpSpPr bwMode="auto">
          <a:xfrm>
            <a:off x="1219200" y="1905000"/>
            <a:ext cx="6324600" cy="2873375"/>
            <a:chOff x="1524000" y="2971800"/>
            <a:chExt cx="6324600" cy="2874065"/>
          </a:xfrm>
        </p:grpSpPr>
        <p:pic>
          <p:nvPicPr>
            <p:cNvPr id="28702" name="Picture 2"/>
            <p:cNvPicPr>
              <a:picLocks noChangeAspect="1" noChangeArrowheads="1"/>
            </p:cNvPicPr>
            <p:nvPr/>
          </p:nvPicPr>
          <p:blipFill>
            <a:blip r:embed="rId2"/>
            <a:srcRect/>
            <a:stretch>
              <a:fillRect/>
            </a:stretch>
          </p:blipFill>
          <p:spPr bwMode="auto">
            <a:xfrm>
              <a:off x="3276600" y="2971800"/>
              <a:ext cx="4572000" cy="1458097"/>
            </a:xfrm>
            <a:prstGeom prst="rect">
              <a:avLst/>
            </a:prstGeom>
            <a:noFill/>
            <a:ln w="9525">
              <a:noFill/>
              <a:miter lim="800000"/>
              <a:headEnd/>
              <a:tailEnd/>
            </a:ln>
          </p:spPr>
        </p:pic>
        <p:sp>
          <p:nvSpPr>
            <p:cNvPr id="28703" name="TextBox 4"/>
            <p:cNvSpPr txBox="1">
              <a:spLocks noChangeArrowheads="1"/>
            </p:cNvSpPr>
            <p:nvPr/>
          </p:nvSpPr>
          <p:spPr bwMode="auto">
            <a:xfrm>
              <a:off x="1524000" y="3048000"/>
              <a:ext cx="1752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bulk water system</a:t>
              </a:r>
            </a:p>
          </p:txBody>
        </p:sp>
        <p:pic>
          <p:nvPicPr>
            <p:cNvPr id="28704" name="Picture 3"/>
            <p:cNvPicPr>
              <a:picLocks noChangeAspect="1" noChangeArrowheads="1"/>
            </p:cNvPicPr>
            <p:nvPr/>
          </p:nvPicPr>
          <p:blipFill>
            <a:blip r:embed="rId3"/>
            <a:srcRect/>
            <a:stretch>
              <a:fillRect/>
            </a:stretch>
          </p:blipFill>
          <p:spPr bwMode="auto">
            <a:xfrm>
              <a:off x="3276600" y="4495800"/>
              <a:ext cx="4572000" cy="1350065"/>
            </a:xfrm>
            <a:prstGeom prst="rect">
              <a:avLst/>
            </a:prstGeom>
            <a:noFill/>
            <a:ln w="9525">
              <a:noFill/>
              <a:miter lim="800000"/>
              <a:headEnd/>
              <a:tailEnd/>
            </a:ln>
          </p:spPr>
        </p:pic>
        <p:sp>
          <p:nvSpPr>
            <p:cNvPr id="28705" name="TextBox 6"/>
            <p:cNvSpPr txBox="1">
              <a:spLocks noChangeArrowheads="1"/>
            </p:cNvSpPr>
            <p:nvPr/>
          </p:nvSpPr>
          <p:spPr bwMode="auto">
            <a:xfrm>
              <a:off x="1828800" y="4495800"/>
              <a:ext cx="1371600" cy="338554"/>
            </a:xfrm>
            <a:prstGeom prst="rect">
              <a:avLst/>
            </a:prstGeom>
            <a:noFill/>
            <a:ln w="9525">
              <a:noFill/>
              <a:miter lim="800000"/>
              <a:headEnd/>
              <a:tailEnd/>
            </a:ln>
          </p:spPr>
          <p:txBody>
            <a:bodyPr>
              <a:spAutoFit/>
            </a:bodyPr>
            <a:lstStyle/>
            <a:p>
              <a:pPr algn="r"/>
              <a:r>
                <a:rPr lang="en-US" sz="1600">
                  <a:solidFill>
                    <a:schemeClr val="accent1"/>
                  </a:solidFill>
                  <a:latin typeface="Calibri" pitchFamily="34" charset="0"/>
                </a:rPr>
                <a:t>bilayer system</a:t>
              </a:r>
            </a:p>
          </p:txBody>
        </p:sp>
      </p:grpSp>
      <p:grpSp>
        <p:nvGrpSpPr>
          <p:cNvPr id="20" name="Group 19"/>
          <p:cNvGrpSpPr>
            <a:grpSpLocks/>
          </p:cNvGrpSpPr>
          <p:nvPr/>
        </p:nvGrpSpPr>
        <p:grpSpPr bwMode="auto">
          <a:xfrm>
            <a:off x="7543800" y="2633663"/>
            <a:ext cx="1447800" cy="1470025"/>
            <a:chOff x="7620000" y="2938849"/>
            <a:chExt cx="1447800" cy="1469983"/>
          </a:xfrm>
        </p:grpSpPr>
        <p:cxnSp>
          <p:nvCxnSpPr>
            <p:cNvPr id="8" name="Straight Arrow Connector 7"/>
            <p:cNvCxnSpPr>
              <a:stCxn id="1026" idx="3"/>
              <a:endCxn id="28701" idx="1"/>
            </p:cNvCxnSpPr>
            <p:nvPr/>
          </p:nvCxnSpPr>
          <p:spPr>
            <a:xfrm>
              <a:off x="7620000" y="2938849"/>
              <a:ext cx="609600" cy="814364"/>
            </a:xfrm>
            <a:prstGeom prst="straightConnector1">
              <a:avLst/>
            </a:prstGeom>
            <a:ln w="19050">
              <a:solidFill>
                <a:srgbClr val="FF0000"/>
              </a:solidFill>
              <a:headEnd type="stealth"/>
              <a:tailEnd type="diamon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8701" idx="1"/>
              <a:endCxn id="1027" idx="3"/>
            </p:cNvCxnSpPr>
            <p:nvPr/>
          </p:nvCxnSpPr>
          <p:spPr>
            <a:xfrm rot="10800000" flipV="1">
              <a:off x="7620000" y="3753213"/>
              <a:ext cx="609600" cy="655619"/>
            </a:xfrm>
            <a:prstGeom prst="straightConnector1">
              <a:avLst/>
            </a:prstGeom>
            <a:ln w="19050">
              <a:solidFill>
                <a:srgbClr val="FF0000"/>
              </a:solidFill>
              <a:headEnd type="oval"/>
              <a:tailEnd type="stealth"/>
            </a:ln>
          </p:spPr>
          <p:style>
            <a:lnRef idx="1">
              <a:schemeClr val="accent1"/>
            </a:lnRef>
            <a:fillRef idx="0">
              <a:schemeClr val="accent1"/>
            </a:fillRef>
            <a:effectRef idx="0">
              <a:schemeClr val="accent1"/>
            </a:effectRef>
            <a:fontRef idx="minor">
              <a:schemeClr val="tx1"/>
            </a:fontRef>
          </p:style>
        </p:cxnSp>
        <p:sp>
          <p:nvSpPr>
            <p:cNvPr id="28701" name="TextBox 9"/>
            <p:cNvSpPr txBox="1">
              <a:spLocks noChangeArrowheads="1"/>
            </p:cNvSpPr>
            <p:nvPr/>
          </p:nvSpPr>
          <p:spPr bwMode="auto">
            <a:xfrm>
              <a:off x="8229600" y="3276600"/>
              <a:ext cx="838200" cy="954107"/>
            </a:xfrm>
            <a:prstGeom prst="rect">
              <a:avLst/>
            </a:prstGeom>
            <a:noFill/>
            <a:ln w="9525">
              <a:noFill/>
              <a:miter lim="800000"/>
              <a:headEnd/>
              <a:tailEnd/>
            </a:ln>
          </p:spPr>
          <p:txBody>
            <a:bodyPr>
              <a:spAutoFit/>
            </a:bodyPr>
            <a:lstStyle/>
            <a:p>
              <a:r>
                <a:rPr lang="en-US" sz="1400">
                  <a:solidFill>
                    <a:srgbClr val="FF0000"/>
                  </a:solidFill>
                  <a:latin typeface="Calibri" pitchFamily="34" charset="0"/>
                </a:rPr>
                <a:t>cache effects are still evident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right)">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Effect transition="in" filter="wipe(down)">
                                      <p:cBhvr>
                                        <p:cTn id="2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ILU-based pre-conditioners: </a:t>
            </a:r>
            <a:r>
              <a:rPr lang="en-US" sz="2400">
                <a:latin typeface="Calibri" pitchFamily="34" charset="0"/>
              </a:rPr>
              <a:t>no fill-in, 10</a:t>
            </a:r>
            <a:r>
              <a:rPr lang="en-US" sz="2400" baseline="30000">
                <a:latin typeface="Calibri" pitchFamily="34" charset="0"/>
              </a:rPr>
              <a:t>-2 </a:t>
            </a:r>
            <a:r>
              <a:rPr lang="en-US" sz="2400">
                <a:latin typeface="Calibri" pitchFamily="34" charset="0"/>
              </a:rPr>
              <a:t>drop tolerance</a:t>
            </a:r>
            <a:endParaRPr lang="en-US" sz="2400" baseline="30000">
              <a:latin typeface="Calibri" pitchFamily="34" charset="0"/>
            </a:endParaRPr>
          </a:p>
          <a:p>
            <a:pPr marL="800100" lvl="1" indent="-342900">
              <a:spcBef>
                <a:spcPct val="20000"/>
              </a:spcBef>
              <a:buFont typeface="Arial" charset="0"/>
              <a:buChar char="•"/>
            </a:pPr>
            <a:endParaRPr lang="en-US" sz="2000">
              <a:latin typeface="Calibri" pitchFamily="34" charset="0"/>
            </a:endParaRPr>
          </a:p>
          <a:p>
            <a:pPr marL="800100" lvl="1" indent="-342900">
              <a:spcBef>
                <a:spcPct val="20000"/>
              </a:spcBef>
              <a:buFont typeface="Arial" charset="0"/>
              <a:buChar char="•"/>
            </a:pPr>
            <a:r>
              <a:rPr lang="en-US" sz="2000">
                <a:solidFill>
                  <a:srgbClr val="FF0000"/>
                </a:solidFill>
                <a:latin typeface="Calibri" pitchFamily="34" charset="0"/>
              </a:rPr>
              <a:t>ILU factorization is expensive </a:t>
            </a:r>
          </a:p>
          <a:p>
            <a:pPr marL="800100" lvl="1" indent="-342900">
              <a:spcBef>
                <a:spcPct val="20000"/>
              </a:spcBef>
              <a:buFont typeface="Arial" charset="0"/>
              <a:buChar char="•"/>
            </a:pPr>
            <a:endParaRPr lang="en-US" sz="2000">
              <a:solidFill>
                <a:srgbClr val="FF0000"/>
              </a:solidFill>
              <a:latin typeface="Calibri" pitchFamily="34" charset="0"/>
            </a:endParaRPr>
          </a:p>
          <a:p>
            <a:pPr marL="800100" lvl="1" indent="-342900">
              <a:spcBef>
                <a:spcPct val="20000"/>
              </a:spcBef>
              <a:buFont typeface="Arial" charset="0"/>
              <a:buChar char="•"/>
            </a:pPr>
            <a:endParaRPr lang="en-US" sz="2000">
              <a:solidFill>
                <a:srgbClr val="FF0000"/>
              </a:solidFill>
              <a:latin typeface="Calibri" pitchFamily="34" charset="0"/>
            </a:endParaRPr>
          </a:p>
          <a:p>
            <a:pPr marL="800100" lvl="1" indent="-342900">
              <a:spcBef>
                <a:spcPct val="20000"/>
              </a:spcBef>
              <a:buFont typeface="Arial" charset="0"/>
              <a:buChar char="•"/>
            </a:pPr>
            <a:endParaRPr lang="en-US" sz="2000">
              <a:solidFill>
                <a:srgbClr val="FF0000"/>
              </a:solidFill>
              <a:latin typeface="Calibri" pitchFamily="34" charset="0"/>
            </a:endParaRPr>
          </a:p>
          <a:p>
            <a:pPr marL="800100" lvl="1" indent="-342900">
              <a:spcBef>
                <a:spcPct val="20000"/>
              </a:spcBef>
              <a:buFont typeface="Arial" charset="0"/>
              <a:buChar char="•"/>
            </a:pPr>
            <a:endParaRPr lang="en-US" sz="2000">
              <a:solidFill>
                <a:srgbClr val="FF0000"/>
              </a:solidFill>
              <a:latin typeface="Calibri" pitchFamily="34" charset="0"/>
            </a:endParaRPr>
          </a:p>
          <a:p>
            <a:pPr marL="800100" lvl="1" indent="-342900">
              <a:spcBef>
                <a:spcPct val="20000"/>
              </a:spcBef>
              <a:buFont typeface="Arial" charset="0"/>
              <a:buChar char="•"/>
            </a:pPr>
            <a:endParaRPr lang="en-US" sz="2000">
              <a:solidFill>
                <a:srgbClr val="FF0000"/>
              </a:solidFill>
              <a:latin typeface="Calibri" pitchFamily="34" charset="0"/>
            </a:endParaRPr>
          </a:p>
          <a:p>
            <a:pPr marL="800100" lvl="1" indent="-342900">
              <a:spcBef>
                <a:spcPct val="20000"/>
              </a:spcBef>
              <a:buFont typeface="Arial" charset="0"/>
              <a:buChar char="•"/>
            </a:pPr>
            <a:endParaRPr lang="en-US" sz="2000">
              <a:solidFill>
                <a:srgbClr val="FF0000"/>
              </a:solidFill>
              <a:latin typeface="Calibri" pitchFamily="34" charset="0"/>
            </a:endParaRPr>
          </a:p>
          <a:p>
            <a:pPr marL="800100" lvl="1" indent="-342900">
              <a:spcBef>
                <a:spcPct val="20000"/>
              </a:spcBef>
              <a:buFont typeface="Arial" charset="0"/>
              <a:buChar char="•"/>
            </a:pPr>
            <a:endParaRPr lang="en-US" sz="2000">
              <a:solidFill>
                <a:srgbClr val="FF0000"/>
              </a:solidFill>
              <a:latin typeface="Calibri" pitchFamily="34" charset="0"/>
            </a:endParaRPr>
          </a:p>
          <a:p>
            <a:pPr marL="800100" lvl="1" indent="-342900">
              <a:spcBef>
                <a:spcPct val="20000"/>
              </a:spcBef>
              <a:buFont typeface="Arial" charset="0"/>
              <a:buChar char="•"/>
            </a:pPr>
            <a:endParaRPr lang="en-US" sz="2000">
              <a:solidFill>
                <a:srgbClr val="FF0000"/>
              </a:solidFill>
              <a:latin typeface="Calibri" pitchFamily="34" charset="0"/>
            </a:endParaRP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a:p>
            <a:pPr marL="800100" lvl="1" indent="-342900">
              <a:spcBef>
                <a:spcPct val="20000"/>
              </a:spcBef>
            </a:pPr>
            <a:endParaRPr lang="en-US" sz="2000">
              <a:latin typeface="Calibri" pitchFamily="34" charset="0"/>
            </a:endParaRPr>
          </a:p>
        </p:txBody>
      </p:sp>
      <p:graphicFrame>
        <p:nvGraphicFramePr>
          <p:cNvPr id="13" name="Table 12"/>
          <p:cNvGraphicFramePr>
            <a:graphicFrameLocks noGrp="1"/>
          </p:cNvGraphicFramePr>
          <p:nvPr/>
        </p:nvGraphicFramePr>
        <p:xfrm>
          <a:off x="2209800" y="2971800"/>
          <a:ext cx="4495800" cy="1554163"/>
        </p:xfrm>
        <a:graphic>
          <a:graphicData uri="http://schemas.openxmlformats.org/drawingml/2006/table">
            <a:tbl>
              <a:tblPr/>
              <a:tblGrid>
                <a:gridCol w="1447800"/>
                <a:gridCol w="1447800"/>
                <a:gridCol w="838200"/>
                <a:gridCol w="762000"/>
              </a:tblGrid>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Calibri" pitchFamily="34" charset="0"/>
                          <a:cs typeface="Arial" charset="0"/>
                        </a:rPr>
                        <a:t>system/solver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Calibri" pitchFamily="34" charset="0"/>
                          <a:cs typeface="Arial" charset="0"/>
                        </a:rPr>
                        <a:t>time to compute preconditioner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Calibri" pitchFamily="34" charset="0"/>
                          <a:cs typeface="Arial" charset="0"/>
                        </a:rPr>
                        <a:t>solve time (s)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FF0000"/>
                          </a:solidFill>
                          <a:effectLst/>
                          <a:latin typeface="Calibri" pitchFamily="34" charset="0"/>
                          <a:cs typeface="Arial" charset="0"/>
                        </a:rPr>
                        <a:t>total time (s)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CE6F2"/>
                    </a:solidFill>
                  </a:tcPr>
                </a:tc>
              </a:tr>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charset="0"/>
                        </a:rPr>
                        <a:t>bulk water/ GMRES+ILU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charset="0"/>
                        </a:rPr>
                        <a:t>0.50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charset="0"/>
                        </a:rPr>
                        <a:t>0.04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charset="0"/>
                        </a:rPr>
                        <a:t>0.54</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r h="5175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charset="0"/>
                        </a:rPr>
                        <a:t>bulk water/ GMRES+diagonal</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charset="0"/>
                        </a:rPr>
                        <a:t>~0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charset="0"/>
                        </a:rPr>
                        <a:t>0.11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smtClean="0">
                          <a:ln>
                            <a:noFill/>
                          </a:ln>
                          <a:solidFill>
                            <a:srgbClr val="000000"/>
                          </a:solidFill>
                          <a:effectLst/>
                          <a:latin typeface="Calibri" pitchFamily="34" charset="0"/>
                          <a:cs typeface="Arial" charset="0"/>
                        </a:rPr>
                        <a:t>0.11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CE6F2"/>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ILU-based preconditioning</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Observation: </a:t>
            </a:r>
            <a:r>
              <a:rPr lang="en-US" sz="2400">
                <a:latin typeface="Calibri" pitchFamily="34" charset="0"/>
              </a:rPr>
              <a:t>can amortize the ILU factorization cost</a:t>
            </a:r>
            <a:endParaRPr lang="en-US" sz="2400" b="1">
              <a:solidFill>
                <a:srgbClr val="C00000"/>
              </a:solidFill>
              <a:latin typeface="Calibri" pitchFamily="34" charset="0"/>
            </a:endParaRPr>
          </a:p>
          <a:p>
            <a:pPr marL="342900" indent="-342900">
              <a:spcBef>
                <a:spcPct val="20000"/>
              </a:spcBef>
            </a:pPr>
            <a:r>
              <a:rPr lang="en-US" sz="2000">
                <a:solidFill>
                  <a:srgbClr val="C00000"/>
                </a:solidFill>
                <a:latin typeface="Calibri" pitchFamily="34" charset="0"/>
              </a:rPr>
              <a:t>slowly changing simulation environment </a:t>
            </a:r>
            <a:r>
              <a:rPr lang="en-US" sz="2000">
                <a:solidFill>
                  <a:srgbClr val="C00000"/>
                </a:solidFill>
                <a:latin typeface="Calibri" pitchFamily="34" charset="0"/>
                <a:sym typeface="Symbol" pitchFamily="18" charset="2"/>
              </a:rPr>
              <a:t>re-usable pre-conditioners</a:t>
            </a:r>
            <a:endParaRPr lang="en-US" sz="2000" b="1">
              <a:solidFill>
                <a:srgbClr val="00B050"/>
              </a:solidFill>
              <a:latin typeface="Calibri" pitchFamily="34" charset="0"/>
            </a:endParaRPr>
          </a:p>
        </p:txBody>
      </p:sp>
      <p:grpSp>
        <p:nvGrpSpPr>
          <p:cNvPr id="10" name="Group 9"/>
          <p:cNvGrpSpPr>
            <a:grpSpLocks/>
          </p:cNvGrpSpPr>
          <p:nvPr/>
        </p:nvGrpSpPr>
        <p:grpSpPr bwMode="auto">
          <a:xfrm>
            <a:off x="533400" y="1981200"/>
            <a:ext cx="8518525" cy="2286000"/>
            <a:chOff x="533400" y="1981200"/>
            <a:chExt cx="8519160" cy="2286000"/>
          </a:xfrm>
        </p:grpSpPr>
        <p:pic>
          <p:nvPicPr>
            <p:cNvPr id="29704" name="Picture 3" descr="petn_ilut_longevity_1e-10.png"/>
            <p:cNvPicPr>
              <a:picLocks/>
            </p:cNvPicPr>
            <p:nvPr/>
          </p:nvPicPr>
          <p:blipFill>
            <a:blip r:embed="rId2"/>
            <a:srcRect/>
            <a:stretch>
              <a:fillRect/>
            </a:stretch>
          </p:blipFill>
          <p:spPr bwMode="auto">
            <a:xfrm>
              <a:off x="5623560" y="1981200"/>
              <a:ext cx="3429000" cy="2286000"/>
            </a:xfrm>
            <a:prstGeom prst="rect">
              <a:avLst/>
            </a:prstGeom>
            <a:noFill/>
            <a:ln w="9525">
              <a:noFill/>
              <a:miter lim="800000"/>
              <a:headEnd/>
              <a:tailEnd/>
            </a:ln>
          </p:spPr>
        </p:pic>
        <p:pic>
          <p:nvPicPr>
            <p:cNvPr id="29705" name="Picture 4" descr="petn_ilut_longevity_1e-6.png"/>
            <p:cNvPicPr>
              <a:picLocks/>
            </p:cNvPicPr>
            <p:nvPr/>
          </p:nvPicPr>
          <p:blipFill>
            <a:blip r:embed="rId3"/>
            <a:srcRect/>
            <a:stretch>
              <a:fillRect/>
            </a:stretch>
          </p:blipFill>
          <p:spPr bwMode="auto">
            <a:xfrm>
              <a:off x="2057400" y="1981200"/>
              <a:ext cx="3429000" cy="2286000"/>
            </a:xfrm>
            <a:prstGeom prst="rect">
              <a:avLst/>
            </a:prstGeom>
            <a:noFill/>
            <a:ln w="9525">
              <a:noFill/>
              <a:miter lim="800000"/>
              <a:headEnd/>
              <a:tailEnd/>
            </a:ln>
          </p:spPr>
        </p:pic>
        <p:sp>
          <p:nvSpPr>
            <p:cNvPr id="29706" name="TextBox 7"/>
            <p:cNvSpPr txBox="1">
              <a:spLocks noChangeArrowheads="1"/>
            </p:cNvSpPr>
            <p:nvPr/>
          </p:nvSpPr>
          <p:spPr bwMode="auto">
            <a:xfrm>
              <a:off x="533400" y="2362200"/>
              <a:ext cx="14478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PETN crystal:</a:t>
              </a:r>
            </a:p>
            <a:p>
              <a:pPr algn="r"/>
              <a:r>
                <a:rPr lang="en-US" b="1">
                  <a:solidFill>
                    <a:schemeClr val="accent1"/>
                  </a:solidFill>
                  <a:latin typeface="Calibri" pitchFamily="34" charset="0"/>
                </a:rPr>
                <a:t>solid, 1000s of steps!</a:t>
              </a:r>
            </a:p>
          </p:txBody>
        </p:sp>
      </p:grpSp>
      <p:grpSp>
        <p:nvGrpSpPr>
          <p:cNvPr id="11" name="Group 10"/>
          <p:cNvGrpSpPr>
            <a:grpSpLocks/>
          </p:cNvGrpSpPr>
          <p:nvPr/>
        </p:nvGrpSpPr>
        <p:grpSpPr bwMode="auto">
          <a:xfrm>
            <a:off x="381000" y="4479925"/>
            <a:ext cx="8670925" cy="2286000"/>
            <a:chOff x="381000" y="4480560"/>
            <a:chExt cx="8671560" cy="2286000"/>
          </a:xfrm>
        </p:grpSpPr>
        <p:pic>
          <p:nvPicPr>
            <p:cNvPr id="29701" name="Picture 5" descr="water_6540_ilut_longevity_1e-10.png"/>
            <p:cNvPicPr>
              <a:picLocks/>
            </p:cNvPicPr>
            <p:nvPr/>
          </p:nvPicPr>
          <p:blipFill>
            <a:blip r:embed="rId4"/>
            <a:srcRect/>
            <a:stretch>
              <a:fillRect/>
            </a:stretch>
          </p:blipFill>
          <p:spPr bwMode="auto">
            <a:xfrm>
              <a:off x="5623560" y="4480560"/>
              <a:ext cx="3429000" cy="2286000"/>
            </a:xfrm>
            <a:prstGeom prst="rect">
              <a:avLst/>
            </a:prstGeom>
            <a:noFill/>
            <a:ln w="9525">
              <a:noFill/>
              <a:miter lim="800000"/>
              <a:headEnd/>
              <a:tailEnd/>
            </a:ln>
          </p:spPr>
        </p:pic>
        <p:pic>
          <p:nvPicPr>
            <p:cNvPr id="29702" name="Picture 6" descr="water_6540_ilut_longevity_1e-6.png"/>
            <p:cNvPicPr>
              <a:picLocks/>
            </p:cNvPicPr>
            <p:nvPr/>
          </p:nvPicPr>
          <p:blipFill>
            <a:blip r:embed="rId5"/>
            <a:srcRect/>
            <a:stretch>
              <a:fillRect/>
            </a:stretch>
          </p:blipFill>
          <p:spPr bwMode="auto">
            <a:xfrm>
              <a:off x="2057400" y="4480560"/>
              <a:ext cx="3429000" cy="2286000"/>
            </a:xfrm>
            <a:prstGeom prst="rect">
              <a:avLst/>
            </a:prstGeom>
            <a:noFill/>
            <a:ln w="9525">
              <a:noFill/>
              <a:miter lim="800000"/>
              <a:headEnd/>
              <a:tailEnd/>
            </a:ln>
          </p:spPr>
        </p:pic>
        <p:sp>
          <p:nvSpPr>
            <p:cNvPr id="29703" name="TextBox 8"/>
            <p:cNvSpPr txBox="1">
              <a:spLocks noChangeArrowheads="1"/>
            </p:cNvSpPr>
            <p:nvPr/>
          </p:nvSpPr>
          <p:spPr bwMode="auto">
            <a:xfrm>
              <a:off x="381000" y="4953000"/>
              <a:ext cx="1600200" cy="923330"/>
            </a:xfrm>
            <a:prstGeom prst="rect">
              <a:avLst/>
            </a:prstGeom>
            <a:noFill/>
            <a:ln w="9525">
              <a:noFill/>
              <a:miter lim="800000"/>
              <a:headEnd/>
              <a:tailEnd/>
            </a:ln>
          </p:spPr>
          <p:txBody>
            <a:bodyPr>
              <a:spAutoFit/>
            </a:bodyPr>
            <a:lstStyle/>
            <a:p>
              <a:pPr algn="r"/>
              <a:r>
                <a:rPr lang="en-US" b="1">
                  <a:solidFill>
                    <a:schemeClr val="accent1"/>
                  </a:solidFill>
                  <a:latin typeface="Calibri" pitchFamily="34" charset="0"/>
                </a:rPr>
                <a:t>Bulk water:</a:t>
              </a:r>
            </a:p>
            <a:p>
              <a:pPr algn="r"/>
              <a:r>
                <a:rPr lang="en-US" b="1">
                  <a:solidFill>
                    <a:schemeClr val="accent1"/>
                  </a:solidFill>
                  <a:latin typeface="Calibri" pitchFamily="34" charset="0"/>
                </a:rPr>
                <a:t>liquid, 10-100s of steps!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a:spcBef>
                <a:spcPct val="20000"/>
              </a:spcBef>
              <a:buFont typeface="Calibri" pitchFamily="34" charset="0"/>
              <a:buAutoNum type="arabicPeriod"/>
            </a:pPr>
            <a:r>
              <a:rPr lang="en-US" sz="2400" b="1">
                <a:solidFill>
                  <a:srgbClr val="C00000"/>
                </a:solidFill>
                <a:latin typeface="Calibri" pitchFamily="34" charset="0"/>
              </a:rPr>
              <a:t>Introduction</a:t>
            </a:r>
          </a:p>
          <a:p>
            <a:pPr marL="914400" lvl="1" indent="-457200">
              <a:spcBef>
                <a:spcPct val="20000"/>
              </a:spcBef>
              <a:buFont typeface="Arial" charset="0"/>
              <a:buChar char="•"/>
            </a:pPr>
            <a:r>
              <a:rPr lang="en-US" sz="2000">
                <a:solidFill>
                  <a:schemeClr val="accent1"/>
                </a:solidFill>
                <a:latin typeface="Calibri" pitchFamily="34" charset="0"/>
              </a:rPr>
              <a:t>Molecular Dynamics Methods vs. ReaxFF</a:t>
            </a:r>
          </a:p>
          <a:p>
            <a:pPr marL="457200" indent="-457200">
              <a:spcBef>
                <a:spcPct val="20000"/>
              </a:spcBef>
              <a:buFont typeface="Calibri" pitchFamily="34" charset="0"/>
              <a:buAutoNum type="arabicPeriod"/>
            </a:pPr>
            <a:r>
              <a:rPr lang="en-US" sz="2400" b="1">
                <a:solidFill>
                  <a:srgbClr val="C00000"/>
                </a:solidFill>
                <a:latin typeface="Calibri" pitchFamily="34" charset="0"/>
              </a:rPr>
              <a:t>Sequential Realization: SerialReax</a:t>
            </a:r>
          </a:p>
          <a:p>
            <a:pPr marL="914400" lvl="1" indent="-457200">
              <a:spcBef>
                <a:spcPct val="20000"/>
              </a:spcBef>
              <a:buFont typeface="Arial" charset="0"/>
              <a:buChar char="•"/>
            </a:pPr>
            <a:r>
              <a:rPr lang="en-US" sz="2000">
                <a:solidFill>
                  <a:schemeClr val="accent1"/>
                </a:solidFill>
                <a:latin typeface="Calibri" pitchFamily="34" charset="0"/>
              </a:rPr>
              <a:t>Algorithms and Numerical Techniques</a:t>
            </a:r>
          </a:p>
          <a:p>
            <a:pPr marL="914400" lvl="1" indent="-457200">
              <a:spcBef>
                <a:spcPct val="20000"/>
              </a:spcBef>
              <a:buFont typeface="Arial" charset="0"/>
              <a:buChar char="•"/>
            </a:pPr>
            <a:r>
              <a:rPr lang="en-US" sz="2000">
                <a:solidFill>
                  <a:schemeClr val="accent1"/>
                </a:solidFill>
                <a:latin typeface="Calibri" pitchFamily="34" charset="0"/>
              </a:rPr>
              <a:t>Validation</a:t>
            </a:r>
          </a:p>
          <a:p>
            <a:pPr marL="914400" lvl="1" indent="-457200">
              <a:spcBef>
                <a:spcPct val="20000"/>
              </a:spcBef>
              <a:buFont typeface="Arial" charset="0"/>
              <a:buChar char="•"/>
            </a:pPr>
            <a:r>
              <a:rPr lang="en-US" sz="2000">
                <a:solidFill>
                  <a:schemeClr val="accent1"/>
                </a:solidFill>
                <a:latin typeface="Calibri" pitchFamily="34" charset="0"/>
              </a:rPr>
              <a:t>Performance Characterization</a:t>
            </a:r>
          </a:p>
          <a:p>
            <a:pPr marL="457200" indent="-457200">
              <a:spcBef>
                <a:spcPct val="20000"/>
              </a:spcBef>
              <a:buFont typeface="Calibri" pitchFamily="34" charset="0"/>
              <a:buAutoNum type="arabicPeriod"/>
            </a:pPr>
            <a:r>
              <a:rPr lang="en-US" sz="2400" b="1">
                <a:solidFill>
                  <a:srgbClr val="C00000"/>
                </a:solidFill>
                <a:latin typeface="Calibri" pitchFamily="34" charset="0"/>
              </a:rPr>
              <a:t>Parallel Realization: PuReMD</a:t>
            </a:r>
          </a:p>
          <a:p>
            <a:pPr marL="914400" lvl="1" indent="-457200">
              <a:spcBef>
                <a:spcPct val="20000"/>
              </a:spcBef>
              <a:buFont typeface="Arial" charset="0"/>
              <a:buChar char="•"/>
            </a:pPr>
            <a:r>
              <a:rPr lang="en-US" sz="2000">
                <a:solidFill>
                  <a:schemeClr val="accent1"/>
                </a:solidFill>
                <a:latin typeface="Calibri" pitchFamily="34" charset="0"/>
              </a:rPr>
              <a:t>Parallelization: Algorithms and Techniques</a:t>
            </a:r>
          </a:p>
          <a:p>
            <a:pPr marL="914400" lvl="1" indent="-457200">
              <a:spcBef>
                <a:spcPct val="20000"/>
              </a:spcBef>
              <a:buFont typeface="Arial" charset="0"/>
              <a:buChar char="•"/>
            </a:pPr>
            <a:r>
              <a:rPr lang="en-US" sz="2000">
                <a:solidFill>
                  <a:schemeClr val="accent1"/>
                </a:solidFill>
                <a:latin typeface="Calibri" pitchFamily="34" charset="0"/>
              </a:rPr>
              <a:t>Performance and Scalability</a:t>
            </a:r>
          </a:p>
          <a:p>
            <a:pPr marL="457200" indent="-457200">
              <a:spcBef>
                <a:spcPct val="20000"/>
              </a:spcBef>
              <a:buFont typeface="Calibri" pitchFamily="34" charset="0"/>
              <a:buAutoNum type="arabicPeriod"/>
            </a:pPr>
            <a:r>
              <a:rPr lang="en-US" sz="2400" b="1">
                <a:solidFill>
                  <a:srgbClr val="C00000"/>
                </a:solidFill>
                <a:latin typeface="Calibri" pitchFamily="34" charset="0"/>
              </a:rPr>
              <a:t>Applications</a:t>
            </a:r>
          </a:p>
          <a:p>
            <a:pPr marL="914400" lvl="1" indent="-457200">
              <a:spcBef>
                <a:spcPct val="20000"/>
              </a:spcBef>
              <a:buFont typeface="Arial" charset="0"/>
              <a:buChar char="•"/>
            </a:pPr>
            <a:r>
              <a:rPr lang="en-US" sz="2000">
                <a:solidFill>
                  <a:schemeClr val="accent1"/>
                </a:solidFill>
                <a:latin typeface="Calibri" pitchFamily="34" charset="0"/>
              </a:rPr>
              <a:t>Strain Relaxation in Si/Ge/Si Nanobars [Strachan et al.]</a:t>
            </a:r>
          </a:p>
          <a:p>
            <a:pPr marL="914400" lvl="1" indent="-457200">
              <a:spcBef>
                <a:spcPct val="20000"/>
              </a:spcBef>
              <a:buFont typeface="Arial" charset="0"/>
              <a:buChar char="•"/>
            </a:pPr>
            <a:r>
              <a:rPr lang="en-US" sz="2000">
                <a:solidFill>
                  <a:schemeClr val="accent1"/>
                </a:solidFill>
                <a:latin typeface="Calibri" pitchFamily="34" charset="0"/>
              </a:rPr>
              <a:t>Water-Silica Interface [Pandit et al.]</a:t>
            </a:r>
          </a:p>
          <a:p>
            <a:pPr marL="914400" lvl="1" indent="-457200">
              <a:spcBef>
                <a:spcPct val="20000"/>
              </a:spcBef>
              <a:buFont typeface="Arial" charset="0"/>
              <a:buChar char="•"/>
            </a:pPr>
            <a:r>
              <a:rPr lang="en-US" sz="2000">
                <a:solidFill>
                  <a:schemeClr val="accent1"/>
                </a:solidFill>
                <a:latin typeface="Calibri" pitchFamily="34" charset="0"/>
              </a:rPr>
              <a:t>Oxidative Stress in Lipid Bilayers [Pandit et al.]</a:t>
            </a:r>
          </a:p>
          <a:p>
            <a:pPr marL="457200" indent="-457200">
              <a:spcBef>
                <a:spcPct val="20000"/>
              </a:spcBef>
              <a:buFont typeface="Calibri" pitchFamily="34" charset="0"/>
              <a:buAutoNum type="arabicPeriod"/>
            </a:pPr>
            <a:r>
              <a:rPr lang="en-US" sz="2400" b="1">
                <a:solidFill>
                  <a:srgbClr val="C00000"/>
                </a:solidFill>
                <a:latin typeface="Calibri" pitchFamily="34" charset="0"/>
              </a:rPr>
              <a:t>Conclusions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wipe(down)">
                                      <p:cBhvr>
                                        <p:cTn id="29" dur="500"/>
                                        <p:tgtEl>
                                          <p:spTgt spid="3">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wipe(down)">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down)">
                                      <p:cBhvr>
                                        <p:cTn id="40" dur="500"/>
                                        <p:tgtEl>
                                          <p:spTgt spid="3">
                                            <p:txEl>
                                              <p:pRg st="9" end="9"/>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00"/>
                                        <p:tgtEl>
                                          <p:spTgt spid="3">
                                            <p:txEl>
                                              <p:pRg st="10" end="1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wipe(down)">
                                      <p:cBhvr>
                                        <p:cTn id="46" dur="500"/>
                                        <p:tgtEl>
                                          <p:spTgt spid="3">
                                            <p:txEl>
                                              <p:pRg st="11" end="11"/>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wipe(down)">
                                      <p:cBhvr>
                                        <p:cTn id="49" dur="500"/>
                                        <p:tgtEl>
                                          <p:spTgt spid="3">
                                            <p:txEl>
                                              <p:pRg st="12" end="1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wipe(down)">
                                      <p:cBhvr>
                                        <p:cTn id="54" dur="500"/>
                                        <p:tgtEl>
                                          <p:spTgt spid="3">
                                            <p:txEl>
                                              <p:pRg st="13" end="13"/>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mph" presetSubtype="1" nodeType="clickEffect">
                                  <p:stCondLst>
                                    <p:cond delay="0"/>
                                  </p:stCondLst>
                                  <p:childTnLst>
                                    <p:set>
                                      <p:cBhvr override="childStyle">
                                        <p:cTn id="58" dur="indefinite"/>
                                        <p:tgtEl>
                                          <p:spTgt spid="3">
                                            <p:txEl>
                                              <p:pRg st="2" end="2"/>
                                            </p:txEl>
                                          </p:spTgt>
                                        </p:tgtEl>
                                        <p:attrNameLst>
                                          <p:attrName>style.color</p:attrName>
                                        </p:attrNameLst>
                                      </p:cBhvr>
                                      <p:to>
                                        <p:clrVal>
                                          <a:schemeClr val="bg2"/>
                                        </p:clrVal>
                                      </p:to>
                                    </p:set>
                                  </p:childTnLst>
                                </p:cTn>
                              </p:par>
                              <p:par>
                                <p:cTn id="59" presetID="3" presetClass="emph" presetSubtype="1" nodeType="withEffect">
                                  <p:stCondLst>
                                    <p:cond delay="0"/>
                                  </p:stCondLst>
                                  <p:childTnLst>
                                    <p:set>
                                      <p:cBhvr override="childStyle">
                                        <p:cTn id="60" dur="indefinite"/>
                                        <p:tgtEl>
                                          <p:spTgt spid="3">
                                            <p:txEl>
                                              <p:pRg st="3" end="3"/>
                                            </p:txEl>
                                          </p:spTgt>
                                        </p:tgtEl>
                                        <p:attrNameLst>
                                          <p:attrName>style.color</p:attrName>
                                        </p:attrNameLst>
                                      </p:cBhvr>
                                      <p:to>
                                        <p:clrVal>
                                          <a:schemeClr val="bg2"/>
                                        </p:clrVal>
                                      </p:to>
                                    </p:set>
                                  </p:childTnLst>
                                </p:cTn>
                              </p:par>
                              <p:par>
                                <p:cTn id="61" presetID="3" presetClass="emph" presetSubtype="1" nodeType="withEffect">
                                  <p:stCondLst>
                                    <p:cond delay="0"/>
                                  </p:stCondLst>
                                  <p:childTnLst>
                                    <p:set>
                                      <p:cBhvr override="childStyle">
                                        <p:cTn id="62" dur="indefinite"/>
                                        <p:tgtEl>
                                          <p:spTgt spid="3">
                                            <p:txEl>
                                              <p:pRg st="4" end="4"/>
                                            </p:txEl>
                                          </p:spTgt>
                                        </p:tgtEl>
                                        <p:attrNameLst>
                                          <p:attrName>style.color</p:attrName>
                                        </p:attrNameLst>
                                      </p:cBhvr>
                                      <p:to>
                                        <p:clrVal>
                                          <a:schemeClr val="bg2"/>
                                        </p:clrVal>
                                      </p:to>
                                    </p:set>
                                  </p:childTnLst>
                                </p:cTn>
                              </p:par>
                              <p:par>
                                <p:cTn id="63" presetID="3" presetClass="emph" presetSubtype="1" nodeType="withEffect">
                                  <p:stCondLst>
                                    <p:cond delay="0"/>
                                  </p:stCondLst>
                                  <p:childTnLst>
                                    <p:set>
                                      <p:cBhvr override="childStyle">
                                        <p:cTn id="64" dur="indefinite"/>
                                        <p:tgtEl>
                                          <p:spTgt spid="3">
                                            <p:txEl>
                                              <p:pRg st="5" end="5"/>
                                            </p:txEl>
                                          </p:spTgt>
                                        </p:tgtEl>
                                        <p:attrNameLst>
                                          <p:attrName>style.color</p:attrName>
                                        </p:attrNameLst>
                                      </p:cBhvr>
                                      <p:to>
                                        <p:clrVal>
                                          <a:schemeClr val="bg2"/>
                                        </p:clrVal>
                                      </p:to>
                                    </p:set>
                                  </p:childTnLst>
                                </p:cTn>
                              </p:par>
                              <p:par>
                                <p:cTn id="65" presetID="3" presetClass="emph" presetSubtype="1" nodeType="withEffect">
                                  <p:stCondLst>
                                    <p:cond delay="0"/>
                                  </p:stCondLst>
                                  <p:childTnLst>
                                    <p:set>
                                      <p:cBhvr override="childStyle">
                                        <p:cTn id="66" dur="indefinite"/>
                                        <p:tgtEl>
                                          <p:spTgt spid="3">
                                            <p:txEl>
                                              <p:pRg st="6" end="6"/>
                                            </p:txEl>
                                          </p:spTgt>
                                        </p:tgtEl>
                                        <p:attrNameLst>
                                          <p:attrName>style.color</p:attrName>
                                        </p:attrNameLst>
                                      </p:cBhvr>
                                      <p:to>
                                        <p:clrVal>
                                          <a:schemeClr val="bg2"/>
                                        </p:clrVal>
                                      </p:to>
                                    </p:set>
                                  </p:childTnLst>
                                </p:cTn>
                              </p:par>
                              <p:par>
                                <p:cTn id="67" presetID="3" presetClass="emph" presetSubtype="1" nodeType="withEffect">
                                  <p:stCondLst>
                                    <p:cond delay="0"/>
                                  </p:stCondLst>
                                  <p:childTnLst>
                                    <p:set>
                                      <p:cBhvr override="childStyle">
                                        <p:cTn id="68" dur="indefinite"/>
                                        <p:tgtEl>
                                          <p:spTgt spid="3">
                                            <p:txEl>
                                              <p:pRg st="7" end="7"/>
                                            </p:txEl>
                                          </p:spTgt>
                                        </p:tgtEl>
                                        <p:attrNameLst>
                                          <p:attrName>style.color</p:attrName>
                                        </p:attrNameLst>
                                      </p:cBhvr>
                                      <p:to>
                                        <p:clrVal>
                                          <a:schemeClr val="bg2"/>
                                        </p:clrVal>
                                      </p:to>
                                    </p:set>
                                  </p:childTnLst>
                                </p:cTn>
                              </p:par>
                              <p:par>
                                <p:cTn id="69" presetID="3" presetClass="emph" presetSubtype="1" nodeType="withEffect">
                                  <p:stCondLst>
                                    <p:cond delay="0"/>
                                  </p:stCondLst>
                                  <p:childTnLst>
                                    <p:set>
                                      <p:cBhvr override="childStyle">
                                        <p:cTn id="70" dur="indefinite"/>
                                        <p:tgtEl>
                                          <p:spTgt spid="3">
                                            <p:txEl>
                                              <p:pRg st="8" end="8"/>
                                            </p:txEl>
                                          </p:spTgt>
                                        </p:tgtEl>
                                        <p:attrNameLst>
                                          <p:attrName>style.color</p:attrName>
                                        </p:attrNameLst>
                                      </p:cBhvr>
                                      <p:to>
                                        <p:clrVal>
                                          <a:schemeClr val="bg2"/>
                                        </p:clrVal>
                                      </p:to>
                                    </p:set>
                                  </p:childTnLst>
                                </p:cTn>
                              </p:par>
                              <p:par>
                                <p:cTn id="71" presetID="3" presetClass="emph" presetSubtype="1" nodeType="withEffect">
                                  <p:stCondLst>
                                    <p:cond delay="0"/>
                                  </p:stCondLst>
                                  <p:childTnLst>
                                    <p:set>
                                      <p:cBhvr override="childStyle">
                                        <p:cTn id="72" dur="indefinite"/>
                                        <p:tgtEl>
                                          <p:spTgt spid="3">
                                            <p:txEl>
                                              <p:pRg st="9" end="9"/>
                                            </p:txEl>
                                          </p:spTgt>
                                        </p:tgtEl>
                                        <p:attrNameLst>
                                          <p:attrName>style.color</p:attrName>
                                        </p:attrNameLst>
                                      </p:cBhvr>
                                      <p:to>
                                        <p:clrVal>
                                          <a:schemeClr val="bg2"/>
                                        </p:clrVal>
                                      </p:to>
                                    </p:set>
                                  </p:childTnLst>
                                </p:cTn>
                              </p:par>
                              <p:par>
                                <p:cTn id="73" presetID="3" presetClass="emph" presetSubtype="1" nodeType="withEffect">
                                  <p:stCondLst>
                                    <p:cond delay="0"/>
                                  </p:stCondLst>
                                  <p:childTnLst>
                                    <p:set>
                                      <p:cBhvr override="childStyle">
                                        <p:cTn id="74" dur="indefinite"/>
                                        <p:tgtEl>
                                          <p:spTgt spid="3">
                                            <p:txEl>
                                              <p:pRg st="10" end="10"/>
                                            </p:txEl>
                                          </p:spTgt>
                                        </p:tgtEl>
                                        <p:attrNameLst>
                                          <p:attrName>style.color</p:attrName>
                                        </p:attrNameLst>
                                      </p:cBhvr>
                                      <p:to>
                                        <p:clrVal>
                                          <a:schemeClr val="bg2"/>
                                        </p:clrVal>
                                      </p:to>
                                    </p:set>
                                  </p:childTnLst>
                                </p:cTn>
                              </p:par>
                              <p:par>
                                <p:cTn id="75" presetID="3" presetClass="emph" presetSubtype="1" nodeType="withEffect">
                                  <p:stCondLst>
                                    <p:cond delay="0"/>
                                  </p:stCondLst>
                                  <p:childTnLst>
                                    <p:set>
                                      <p:cBhvr override="childStyle">
                                        <p:cTn id="76" dur="indefinite"/>
                                        <p:tgtEl>
                                          <p:spTgt spid="3">
                                            <p:txEl>
                                              <p:pRg st="11" end="11"/>
                                            </p:txEl>
                                          </p:spTgt>
                                        </p:tgtEl>
                                        <p:attrNameLst>
                                          <p:attrName>style.color</p:attrName>
                                        </p:attrNameLst>
                                      </p:cBhvr>
                                      <p:to>
                                        <p:clrVal>
                                          <a:schemeClr val="bg2"/>
                                        </p:clrVal>
                                      </p:to>
                                    </p:set>
                                  </p:childTnLst>
                                </p:cTn>
                              </p:par>
                              <p:par>
                                <p:cTn id="77" presetID="3" presetClass="emph" presetSubtype="1" nodeType="withEffect">
                                  <p:stCondLst>
                                    <p:cond delay="0"/>
                                  </p:stCondLst>
                                  <p:childTnLst>
                                    <p:set>
                                      <p:cBhvr override="childStyle">
                                        <p:cTn id="78" dur="indefinite"/>
                                        <p:tgtEl>
                                          <p:spTgt spid="3">
                                            <p:txEl>
                                              <p:pRg st="12" end="12"/>
                                            </p:txEl>
                                          </p:spTgt>
                                        </p:tgtEl>
                                        <p:attrNameLst>
                                          <p:attrName>style.color</p:attrName>
                                        </p:attrNameLst>
                                      </p:cBhvr>
                                      <p:to>
                                        <p:clrVal>
                                          <a:schemeClr val="bg2"/>
                                        </p:clrVal>
                                      </p:to>
                                    </p:set>
                                  </p:childTnLst>
                                </p:cTn>
                              </p:par>
                              <p:par>
                                <p:cTn id="79" presetID="3" presetClass="emph" presetSubtype="1" nodeType="withEffect">
                                  <p:stCondLst>
                                    <p:cond delay="0"/>
                                  </p:stCondLst>
                                  <p:childTnLst>
                                    <p:set>
                                      <p:cBhvr override="childStyle">
                                        <p:cTn id="80" dur="indefinite"/>
                                        <p:tgtEl>
                                          <p:spTgt spid="3">
                                            <p:txEl>
                                              <p:pRg st="13" end="13"/>
                                            </p:txEl>
                                          </p:spTgt>
                                        </p:tgtEl>
                                        <p:attrNameLst>
                                          <p:attrName>style.color</p:attrName>
                                        </p:attrNameLst>
                                      </p:cBhvr>
                                      <p:to>
                                        <p:clrVal>
                                          <a:schemeClr val="bg2"/>
                                        </p:clrVal>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Memory Management</a:t>
            </a:r>
            <a:endParaRPr lang="en-US" sz="3600" b="1" dirty="0">
              <a:solidFill>
                <a:schemeClr val="accent4"/>
              </a:solidFill>
              <a:latin typeface="+mj-lt"/>
              <a:ea typeface="+mj-ea"/>
              <a:cs typeface="+mj-cs"/>
            </a:endParaRPr>
          </a:p>
        </p:txBody>
      </p:sp>
      <p:sp>
        <p:nvSpPr>
          <p:cNvPr id="4" name="Content Placeholder 2"/>
          <p:cNvSpPr txBox="1">
            <a:spLocks/>
          </p:cNvSpPr>
          <p:nvPr/>
        </p:nvSpPr>
        <p:spPr>
          <a:xfrm>
            <a:off x="457200" y="1143000"/>
            <a:ext cx="8229600" cy="5486400"/>
          </a:xfrm>
          <a:prstGeom prst="rect">
            <a:avLst/>
          </a:prstGeom>
        </p:spPr>
        <p:txBody>
          <a:bodyPr anchor="ctr">
            <a:normAutofit fontScale="92500" lnSpcReduction="20000"/>
          </a:bodyPr>
          <a:lstStyle/>
          <a:p>
            <a:pPr marL="342900" indent="-342900" fontAlgn="auto">
              <a:lnSpc>
                <a:spcPct val="110000"/>
              </a:lnSpc>
              <a:spcBef>
                <a:spcPct val="20000"/>
              </a:spcBef>
              <a:spcAft>
                <a:spcPts val="0"/>
              </a:spcAft>
              <a:defRPr/>
            </a:pPr>
            <a:r>
              <a:rPr lang="en-US" sz="2400" b="1" dirty="0">
                <a:solidFill>
                  <a:srgbClr val="C00000"/>
                </a:solidFill>
                <a:latin typeface="+mn-lt"/>
                <a:cs typeface="+mn-cs"/>
              </a:rPr>
              <a:t>Compact data-structures</a:t>
            </a: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endParaRPr lang="en-US" sz="2400" b="1" dirty="0">
              <a:solidFill>
                <a:srgbClr val="C00000"/>
              </a:solidFill>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Dynamic and adaptive lists</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initially: </a:t>
            </a:r>
            <a:r>
              <a:rPr lang="en-US" sz="2000" dirty="0">
                <a:latin typeface="+mn-lt"/>
                <a:cs typeface="+mn-cs"/>
              </a:rPr>
              <a:t>allocate after estimation</a:t>
            </a:r>
          </a:p>
          <a:p>
            <a:pPr marL="800100" lvl="1" indent="-342900" fontAlgn="auto">
              <a:lnSpc>
                <a:spcPct val="110000"/>
              </a:lnSpc>
              <a:spcBef>
                <a:spcPct val="20000"/>
              </a:spcBef>
              <a:spcAft>
                <a:spcPts val="0"/>
              </a:spcAft>
              <a:buFont typeface="Arial" pitchFamily="34" charset="0"/>
              <a:buChar char="•"/>
              <a:defRPr/>
            </a:pPr>
            <a:r>
              <a:rPr lang="en-US" sz="2000" dirty="0">
                <a:solidFill>
                  <a:schemeClr val="accent1"/>
                </a:solidFill>
                <a:latin typeface="+mn-lt"/>
                <a:cs typeface="+mn-cs"/>
              </a:rPr>
              <a:t>at every step: </a:t>
            </a:r>
            <a:r>
              <a:rPr lang="en-US" sz="2000" dirty="0">
                <a:latin typeface="+mn-lt"/>
                <a:cs typeface="+mn-cs"/>
              </a:rPr>
              <a:t>monitor &amp; re-allocate if necessary</a:t>
            </a:r>
          </a:p>
          <a:p>
            <a:pPr marL="342900" indent="-342900" fontAlgn="auto">
              <a:lnSpc>
                <a:spcPct val="110000"/>
              </a:lnSpc>
              <a:spcBef>
                <a:spcPct val="20000"/>
              </a:spcBef>
              <a:spcAft>
                <a:spcPts val="0"/>
              </a:spcAft>
              <a:defRPr/>
            </a:pPr>
            <a:endParaRPr lang="en-US" sz="2000" dirty="0">
              <a:latin typeface="+mn-lt"/>
              <a:cs typeface="+mn-cs"/>
            </a:endParaRPr>
          </a:p>
          <a:p>
            <a:pPr marL="342900" indent="-342900" fontAlgn="auto">
              <a:lnSpc>
                <a:spcPct val="110000"/>
              </a:lnSpc>
              <a:spcBef>
                <a:spcPct val="20000"/>
              </a:spcBef>
              <a:spcAft>
                <a:spcPts val="0"/>
              </a:spcAft>
              <a:defRPr/>
            </a:pPr>
            <a:r>
              <a:rPr lang="en-US" sz="2400" b="1" dirty="0">
                <a:solidFill>
                  <a:srgbClr val="C00000"/>
                </a:solidFill>
                <a:latin typeface="+mn-lt"/>
                <a:cs typeface="+mn-cs"/>
              </a:rPr>
              <a:t>Low memory foot-print, linear scaling with system size</a:t>
            </a:r>
          </a:p>
        </p:txBody>
      </p:sp>
      <p:grpSp>
        <p:nvGrpSpPr>
          <p:cNvPr id="163" name="Group 162"/>
          <p:cNvGrpSpPr>
            <a:grpSpLocks/>
          </p:cNvGrpSpPr>
          <p:nvPr/>
        </p:nvGrpSpPr>
        <p:grpSpPr bwMode="auto">
          <a:xfrm>
            <a:off x="685800" y="1782763"/>
            <a:ext cx="2743200" cy="2740025"/>
            <a:chOff x="381000" y="1981200"/>
            <a:chExt cx="2743200" cy="2740151"/>
          </a:xfrm>
        </p:grpSpPr>
        <p:grpSp>
          <p:nvGrpSpPr>
            <p:cNvPr id="30781" name="Group 159"/>
            <p:cNvGrpSpPr>
              <a:grpSpLocks/>
            </p:cNvGrpSpPr>
            <p:nvPr/>
          </p:nvGrpSpPr>
          <p:grpSpPr bwMode="auto">
            <a:xfrm>
              <a:off x="381000" y="1981200"/>
              <a:ext cx="2743200" cy="1371600"/>
              <a:chOff x="381000" y="1981200"/>
              <a:chExt cx="2743200" cy="1371600"/>
            </a:xfrm>
          </p:grpSpPr>
          <p:grpSp>
            <p:nvGrpSpPr>
              <p:cNvPr id="30783" name="Group 57"/>
              <p:cNvGrpSpPr>
                <a:grpSpLocks/>
              </p:cNvGrpSpPr>
              <p:nvPr/>
            </p:nvGrpSpPr>
            <p:grpSpPr bwMode="auto">
              <a:xfrm>
                <a:off x="457200" y="1981200"/>
                <a:ext cx="2286000" cy="457200"/>
                <a:chOff x="457200" y="1981200"/>
                <a:chExt cx="2286000" cy="457200"/>
              </a:xfrm>
            </p:grpSpPr>
            <p:cxnSp>
              <p:nvCxnSpPr>
                <p:cNvPr id="9" name="Straight Connector 3"/>
                <p:cNvCxnSpPr/>
                <p:nvPr/>
              </p:nvCxnSpPr>
              <p:spPr>
                <a:xfrm>
                  <a:off x="457200" y="19812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2438421"/>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a:off x="228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020752"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5400000">
                  <a:off x="1387464"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5400000">
                  <a:off x="1752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816" name="Group 27"/>
                <p:cNvGrpSpPr>
                  <a:grpSpLocks/>
                </p:cNvGrpSpPr>
                <p:nvPr/>
              </p:nvGrpSpPr>
              <p:grpSpPr bwMode="auto">
                <a:xfrm>
                  <a:off x="609600" y="2209800"/>
                  <a:ext cx="502919" cy="45719"/>
                  <a:chOff x="792480" y="2209800"/>
                  <a:chExt cx="502919" cy="45719"/>
                </a:xfrm>
              </p:grpSpPr>
              <p:sp>
                <p:nvSpPr>
                  <p:cNvPr id="19" name="Oval 18"/>
                  <p:cNvSpPr/>
                  <p:nvPr/>
                </p:nvSpPr>
                <p:spPr>
                  <a:xfrm>
                    <a:off x="7924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10210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12496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5" name="Oval 24"/>
                <p:cNvSpPr/>
                <p:nvPr/>
              </p:nvSpPr>
              <p:spPr>
                <a:xfrm>
                  <a:off x="1325563" y="2103443"/>
                  <a:ext cx="228600" cy="228611"/>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1692275" y="2103443"/>
                  <a:ext cx="228600" cy="228611"/>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819" name="Group 28"/>
                <p:cNvGrpSpPr>
                  <a:grpSpLocks/>
                </p:cNvGrpSpPr>
                <p:nvPr/>
              </p:nvGrpSpPr>
              <p:grpSpPr bwMode="auto">
                <a:xfrm>
                  <a:off x="2133600" y="2209800"/>
                  <a:ext cx="502919" cy="45719"/>
                  <a:chOff x="792480" y="2209800"/>
                  <a:chExt cx="502919" cy="45719"/>
                </a:xfrm>
              </p:grpSpPr>
              <p:sp>
                <p:nvSpPr>
                  <p:cNvPr id="30" name="Oval 29"/>
                  <p:cNvSpPr/>
                  <p:nvPr/>
                </p:nvSpPr>
                <p:spPr>
                  <a:xfrm>
                    <a:off x="7924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Oval 30"/>
                  <p:cNvSpPr/>
                  <p:nvPr/>
                </p:nvSpPr>
                <p:spPr>
                  <a:xfrm>
                    <a:off x="10210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Oval 31"/>
                  <p:cNvSpPr/>
                  <p:nvPr/>
                </p:nvSpPr>
                <p:spPr>
                  <a:xfrm>
                    <a:off x="1249680" y="2209811"/>
                    <a:ext cx="4603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33" name="Straight Connector 32"/>
                <p:cNvCxnSpPr/>
                <p:nvPr/>
              </p:nvCxnSpPr>
              <p:spPr>
                <a:xfrm rot="5400000">
                  <a:off x="2514589" y="2209811"/>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821" name="TextBox 55"/>
                <p:cNvSpPr txBox="1">
                  <a:spLocks noChangeArrowheads="1"/>
                </p:cNvSpPr>
                <p:nvPr/>
              </p:nvSpPr>
              <p:spPr bwMode="auto">
                <a:xfrm>
                  <a:off x="1243584" y="2075688"/>
                  <a:ext cx="41148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n-1</a:t>
                  </a:r>
                </a:p>
              </p:txBody>
            </p:sp>
            <p:sp>
              <p:nvSpPr>
                <p:cNvPr id="30822" name="TextBox 56"/>
                <p:cNvSpPr txBox="1">
                  <a:spLocks noChangeArrowheads="1"/>
                </p:cNvSpPr>
                <p:nvPr/>
              </p:nvSpPr>
              <p:spPr bwMode="auto">
                <a:xfrm>
                  <a:off x="1676400" y="2075688"/>
                  <a:ext cx="22860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a:t>
                  </a:r>
                </a:p>
              </p:txBody>
            </p:sp>
          </p:grpSp>
          <p:cxnSp>
            <p:nvCxnSpPr>
              <p:cNvPr id="60" name="Straight Arrow Connector 59"/>
              <p:cNvCxnSpPr>
                <a:stCxn id="30821" idx="2"/>
                <a:endCxn id="79" idx="0"/>
              </p:cNvCxnSpPr>
              <p:nvPr/>
            </p:nvCxnSpPr>
            <p:spPr>
              <a:xfrm rot="5400000">
                <a:off x="929469" y="2375724"/>
                <a:ext cx="542950" cy="4968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stCxn id="30822" idx="2"/>
                <a:endCxn id="84" idx="0"/>
              </p:cNvCxnSpPr>
              <p:nvPr/>
            </p:nvCxnSpPr>
            <p:spPr>
              <a:xfrm rot="16200000" flipH="1">
                <a:off x="1671625" y="2471768"/>
                <a:ext cx="542950" cy="3048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30786" name="Group 88"/>
              <p:cNvGrpSpPr>
                <a:grpSpLocks/>
              </p:cNvGrpSpPr>
              <p:nvPr/>
            </p:nvGrpSpPr>
            <p:grpSpPr bwMode="auto">
              <a:xfrm>
                <a:off x="381000" y="2895600"/>
                <a:ext cx="2743200" cy="457200"/>
                <a:chOff x="228600" y="2895600"/>
                <a:chExt cx="2743200" cy="457200"/>
              </a:xfrm>
            </p:grpSpPr>
            <p:cxnSp>
              <p:nvCxnSpPr>
                <p:cNvPr id="37" name="Straight Connector 3"/>
                <p:cNvCxnSpPr/>
                <p:nvPr/>
              </p:nvCxnSpPr>
              <p:spPr>
                <a:xfrm>
                  <a:off x="228600" y="2895642"/>
                  <a:ext cx="274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28600" y="3352863"/>
                  <a:ext cx="2743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1"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457189"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91" name="Group 27"/>
                <p:cNvGrpSpPr>
                  <a:grpSpLocks/>
                </p:cNvGrpSpPr>
                <p:nvPr/>
              </p:nvGrpSpPr>
              <p:grpSpPr bwMode="auto">
                <a:xfrm>
                  <a:off x="304800" y="3124200"/>
                  <a:ext cx="304800" cy="45719"/>
                  <a:chOff x="792480" y="2209800"/>
                  <a:chExt cx="502919" cy="45719"/>
                </a:xfrm>
              </p:grpSpPr>
              <p:sp>
                <p:nvSpPr>
                  <p:cNvPr id="53" name="Oval 18"/>
                  <p:cNvSpPr/>
                  <p:nvPr/>
                </p:nvSpPr>
                <p:spPr>
                  <a:xfrm>
                    <a:off x="792480" y="2209852"/>
                    <a:ext cx="44530"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Oval 53"/>
                  <p:cNvSpPr/>
                  <p:nvPr/>
                </p:nvSpPr>
                <p:spPr>
                  <a:xfrm>
                    <a:off x="1020366" y="2209852"/>
                    <a:ext cx="47149"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Oval 54"/>
                  <p:cNvSpPr/>
                  <p:nvPr/>
                </p:nvSpPr>
                <p:spPr>
                  <a:xfrm>
                    <a:off x="1250871" y="2209852"/>
                    <a:ext cx="4452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49" name="Straight Connector 48"/>
                <p:cNvCxnSpPr/>
                <p:nvPr/>
              </p:nvCxnSpPr>
              <p:spPr>
                <a:xfrm rot="5400000">
                  <a:off x="2743189" y="3124253"/>
                  <a:ext cx="45722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93" name="Group 27"/>
                <p:cNvGrpSpPr>
                  <a:grpSpLocks/>
                </p:cNvGrpSpPr>
                <p:nvPr/>
              </p:nvGrpSpPr>
              <p:grpSpPr bwMode="auto">
                <a:xfrm>
                  <a:off x="2590800" y="3124200"/>
                  <a:ext cx="304800" cy="45719"/>
                  <a:chOff x="792480" y="2209800"/>
                  <a:chExt cx="502919" cy="45719"/>
                </a:xfrm>
              </p:grpSpPr>
              <p:sp>
                <p:nvSpPr>
                  <p:cNvPr id="71" name="Oval 18"/>
                  <p:cNvSpPr/>
                  <p:nvPr/>
                </p:nvSpPr>
                <p:spPr>
                  <a:xfrm>
                    <a:off x="792480" y="2209852"/>
                    <a:ext cx="44530"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2" name="Oval 71"/>
                  <p:cNvSpPr/>
                  <p:nvPr/>
                </p:nvSpPr>
                <p:spPr>
                  <a:xfrm>
                    <a:off x="1020366" y="2209852"/>
                    <a:ext cx="47149"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3" name="Oval 72"/>
                  <p:cNvSpPr/>
                  <p:nvPr/>
                </p:nvSpPr>
                <p:spPr>
                  <a:xfrm>
                    <a:off x="1250871" y="2209852"/>
                    <a:ext cx="44528" cy="46039"/>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9" name="Rectangle 78"/>
                <p:cNvSpPr/>
                <p:nvPr/>
              </p:nvSpPr>
              <p:spPr>
                <a:xfrm>
                  <a:off x="6858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0" name="Rectangle 79"/>
                <p:cNvSpPr/>
                <p:nvPr/>
              </p:nvSpPr>
              <p:spPr>
                <a:xfrm>
                  <a:off x="9144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1" name="Rectangle 80"/>
                <p:cNvSpPr/>
                <p:nvPr/>
              </p:nvSpPr>
              <p:spPr>
                <a:xfrm>
                  <a:off x="11430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Rectangle 81"/>
                <p:cNvSpPr/>
                <p:nvPr/>
              </p:nvSpPr>
              <p:spPr>
                <a:xfrm>
                  <a:off x="13716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3" name="Rectangle 82"/>
                <p:cNvSpPr/>
                <p:nvPr/>
              </p:nvSpPr>
              <p:spPr>
                <a:xfrm>
                  <a:off x="1600200" y="2895642"/>
                  <a:ext cx="228600" cy="457221"/>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4" name="Rectangle 83"/>
                <p:cNvSpPr/>
                <p:nvPr/>
              </p:nvSpPr>
              <p:spPr>
                <a:xfrm>
                  <a:off x="18288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5" name="Rectangle 84"/>
                <p:cNvSpPr/>
                <p:nvPr/>
              </p:nvSpPr>
              <p:spPr>
                <a:xfrm>
                  <a:off x="20574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6" name="Rectangle 85"/>
                <p:cNvSpPr/>
                <p:nvPr/>
              </p:nvSpPr>
              <p:spPr>
                <a:xfrm>
                  <a:off x="2286000" y="2895642"/>
                  <a:ext cx="228600" cy="45722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802" name="TextBox 86"/>
                <p:cNvSpPr txBox="1">
                  <a:spLocks noChangeArrowheads="1"/>
                </p:cNvSpPr>
                <p:nvPr/>
              </p:nvSpPr>
              <p:spPr bwMode="auto">
                <a:xfrm>
                  <a:off x="685800" y="2971800"/>
                  <a:ext cx="9906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n-1’s data</a:t>
                  </a:r>
                </a:p>
              </p:txBody>
            </p:sp>
            <p:sp>
              <p:nvSpPr>
                <p:cNvPr id="30803" name="TextBox 87"/>
                <p:cNvSpPr txBox="1">
                  <a:spLocks noChangeArrowheads="1"/>
                </p:cNvSpPr>
                <p:nvPr/>
              </p:nvSpPr>
              <p:spPr bwMode="auto">
                <a:xfrm>
                  <a:off x="1828800" y="2971800"/>
                  <a:ext cx="7620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n’s data</a:t>
                  </a:r>
                </a:p>
              </p:txBody>
            </p:sp>
          </p:grpSp>
        </p:grpSp>
        <p:sp>
          <p:nvSpPr>
            <p:cNvPr id="30782" name="TextBox 160"/>
            <p:cNvSpPr txBox="1">
              <a:spLocks noChangeArrowheads="1"/>
            </p:cNvSpPr>
            <p:nvPr/>
          </p:nvSpPr>
          <p:spPr bwMode="auto">
            <a:xfrm>
              <a:off x="609600" y="3505199"/>
              <a:ext cx="2133600" cy="1216152"/>
            </a:xfrm>
            <a:prstGeom prst="rect">
              <a:avLst/>
            </a:prstGeom>
            <a:noFill/>
            <a:ln w="9525">
              <a:noFill/>
              <a:miter lim="800000"/>
              <a:headEnd/>
              <a:tailEnd/>
            </a:ln>
          </p:spPr>
          <p:txBody>
            <a:bodyPr>
              <a:spAutoFit/>
            </a:bodyPr>
            <a:lstStyle/>
            <a:p>
              <a:r>
                <a:rPr lang="en-US" b="1">
                  <a:solidFill>
                    <a:srgbClr val="C00000"/>
                  </a:solidFill>
                  <a:latin typeface="Calibri" pitchFamily="34" charset="0"/>
                </a:rPr>
                <a:t>in CSR format</a:t>
              </a:r>
            </a:p>
            <a:p>
              <a:pPr>
                <a:buFont typeface="Arial" charset="0"/>
                <a:buChar char="•"/>
              </a:pPr>
              <a:r>
                <a:rPr lang="en-US">
                  <a:solidFill>
                    <a:schemeClr val="accent1"/>
                  </a:solidFill>
                  <a:latin typeface="Calibri" pitchFamily="34" charset="0"/>
                </a:rPr>
                <a:t> neighbors list</a:t>
              </a:r>
            </a:p>
            <a:p>
              <a:pPr>
                <a:buFont typeface="Arial" charset="0"/>
                <a:buChar char="•"/>
              </a:pPr>
              <a:r>
                <a:rPr lang="en-US">
                  <a:solidFill>
                    <a:schemeClr val="accent1"/>
                  </a:solidFill>
                  <a:latin typeface="Calibri" pitchFamily="34" charset="0"/>
                </a:rPr>
                <a:t> Qeq matrix</a:t>
              </a:r>
            </a:p>
            <a:p>
              <a:pPr>
                <a:buFont typeface="Arial" charset="0"/>
                <a:buChar char="•"/>
              </a:pPr>
              <a:r>
                <a:rPr lang="en-US">
                  <a:solidFill>
                    <a:schemeClr val="accent1"/>
                  </a:solidFill>
                  <a:latin typeface="Calibri" pitchFamily="34" charset="0"/>
                </a:rPr>
                <a:t> 3-body intrs</a:t>
              </a:r>
            </a:p>
          </p:txBody>
        </p:sp>
      </p:grpSp>
      <p:grpSp>
        <p:nvGrpSpPr>
          <p:cNvPr id="164" name="Group 163"/>
          <p:cNvGrpSpPr>
            <a:grpSpLocks/>
          </p:cNvGrpSpPr>
          <p:nvPr/>
        </p:nvGrpSpPr>
        <p:grpSpPr bwMode="auto">
          <a:xfrm>
            <a:off x="4343400" y="1782763"/>
            <a:ext cx="3657600" cy="2743200"/>
            <a:chOff x="4495800" y="1981200"/>
            <a:chExt cx="3657600" cy="2743200"/>
          </a:xfrm>
        </p:grpSpPr>
        <p:grpSp>
          <p:nvGrpSpPr>
            <p:cNvPr id="30725" name="Group 158"/>
            <p:cNvGrpSpPr>
              <a:grpSpLocks/>
            </p:cNvGrpSpPr>
            <p:nvPr/>
          </p:nvGrpSpPr>
          <p:grpSpPr bwMode="auto">
            <a:xfrm>
              <a:off x="4495800" y="1981200"/>
              <a:ext cx="3657600" cy="1831777"/>
              <a:chOff x="4495800" y="1981200"/>
              <a:chExt cx="3657600" cy="1831777"/>
            </a:xfrm>
          </p:grpSpPr>
          <p:grpSp>
            <p:nvGrpSpPr>
              <p:cNvPr id="30727" name="Group 57"/>
              <p:cNvGrpSpPr>
                <a:grpSpLocks/>
              </p:cNvGrpSpPr>
              <p:nvPr/>
            </p:nvGrpSpPr>
            <p:grpSpPr bwMode="auto">
              <a:xfrm>
                <a:off x="4800600" y="1981200"/>
                <a:ext cx="2286000" cy="457200"/>
                <a:chOff x="457200" y="1981200"/>
                <a:chExt cx="2286000" cy="457200"/>
              </a:xfrm>
            </p:grpSpPr>
            <p:cxnSp>
              <p:nvCxnSpPr>
                <p:cNvPr id="119" name="Straight Connector 3"/>
                <p:cNvCxnSpPr/>
                <p:nvPr/>
              </p:nvCxnSpPr>
              <p:spPr>
                <a:xfrm>
                  <a:off x="457200" y="19812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457200" y="2438400"/>
                  <a:ext cx="2286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5400000">
                  <a:off x="228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rot="5400000">
                  <a:off x="1020763"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rot="5400000">
                  <a:off x="1387475"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5400000">
                  <a:off x="1752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68" name="Group 27"/>
                <p:cNvGrpSpPr>
                  <a:grpSpLocks/>
                </p:cNvGrpSpPr>
                <p:nvPr/>
              </p:nvGrpSpPr>
              <p:grpSpPr bwMode="auto">
                <a:xfrm>
                  <a:off x="609600" y="2209800"/>
                  <a:ext cx="502919" cy="45719"/>
                  <a:chOff x="792480" y="2209800"/>
                  <a:chExt cx="502919" cy="45719"/>
                </a:xfrm>
              </p:grpSpPr>
              <p:sp>
                <p:nvSpPr>
                  <p:cNvPr id="135" name="Oval 134"/>
                  <p:cNvSpPr/>
                  <p:nvPr/>
                </p:nvSpPr>
                <p:spPr>
                  <a:xfrm>
                    <a:off x="7924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6" name="Oval 135"/>
                  <p:cNvSpPr/>
                  <p:nvPr/>
                </p:nvSpPr>
                <p:spPr>
                  <a:xfrm>
                    <a:off x="10210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7" name="Oval 136"/>
                  <p:cNvSpPr/>
                  <p:nvPr/>
                </p:nvSpPr>
                <p:spPr>
                  <a:xfrm>
                    <a:off x="12496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6" name="Oval 125"/>
                <p:cNvSpPr/>
                <p:nvPr/>
              </p:nvSpPr>
              <p:spPr>
                <a:xfrm>
                  <a:off x="1325563" y="2103437"/>
                  <a:ext cx="228600" cy="228600"/>
                </a:xfrm>
                <a:prstGeom prst="ellipse">
                  <a:avLst/>
                </a:prstGeom>
                <a:solidFill>
                  <a:schemeClr val="accent5"/>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7" name="Oval 126"/>
                <p:cNvSpPr/>
                <p:nvPr/>
              </p:nvSpPr>
              <p:spPr>
                <a:xfrm>
                  <a:off x="1692275" y="2103437"/>
                  <a:ext cx="228600" cy="228600"/>
                </a:xfrm>
                <a:prstGeom prst="ellipse">
                  <a:avLst/>
                </a:prstGeom>
                <a:solidFill>
                  <a:schemeClr val="accent6"/>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30771" name="Group 28"/>
                <p:cNvGrpSpPr>
                  <a:grpSpLocks/>
                </p:cNvGrpSpPr>
                <p:nvPr/>
              </p:nvGrpSpPr>
              <p:grpSpPr bwMode="auto">
                <a:xfrm>
                  <a:off x="2133600" y="2209800"/>
                  <a:ext cx="502919" cy="45719"/>
                  <a:chOff x="792480" y="2209800"/>
                  <a:chExt cx="502919" cy="45719"/>
                </a:xfrm>
              </p:grpSpPr>
              <p:sp>
                <p:nvSpPr>
                  <p:cNvPr id="132" name="Oval 131"/>
                  <p:cNvSpPr/>
                  <p:nvPr/>
                </p:nvSpPr>
                <p:spPr>
                  <a:xfrm>
                    <a:off x="7924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Oval 132"/>
                  <p:cNvSpPr/>
                  <p:nvPr/>
                </p:nvSpPr>
                <p:spPr>
                  <a:xfrm>
                    <a:off x="10210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Oval 133"/>
                  <p:cNvSpPr/>
                  <p:nvPr/>
                </p:nvSpPr>
                <p:spPr>
                  <a:xfrm>
                    <a:off x="1249680" y="2209800"/>
                    <a:ext cx="4603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29" name="Straight Connector 128"/>
                <p:cNvCxnSpPr/>
                <p:nvPr/>
              </p:nvCxnSpPr>
              <p:spPr>
                <a:xfrm rot="5400000">
                  <a:off x="2514600" y="22098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0773" name="TextBox 129"/>
                <p:cNvSpPr txBox="1">
                  <a:spLocks noChangeArrowheads="1"/>
                </p:cNvSpPr>
                <p:nvPr/>
              </p:nvSpPr>
              <p:spPr bwMode="auto">
                <a:xfrm>
                  <a:off x="1243584" y="2075688"/>
                  <a:ext cx="41148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n-1</a:t>
                  </a:r>
                </a:p>
              </p:txBody>
            </p:sp>
            <p:sp>
              <p:nvSpPr>
                <p:cNvPr id="30774" name="TextBox 130"/>
                <p:cNvSpPr txBox="1">
                  <a:spLocks noChangeArrowheads="1"/>
                </p:cNvSpPr>
                <p:nvPr/>
              </p:nvSpPr>
              <p:spPr bwMode="auto">
                <a:xfrm>
                  <a:off x="1676400" y="2075688"/>
                  <a:ext cx="228600" cy="276999"/>
                </a:xfrm>
                <a:prstGeom prst="rect">
                  <a:avLst/>
                </a:prstGeom>
                <a:noFill/>
                <a:ln w="9525">
                  <a:noFill/>
                  <a:miter lim="800000"/>
                  <a:headEnd/>
                  <a:tailEnd/>
                </a:ln>
              </p:spPr>
              <p:txBody>
                <a:bodyPr>
                  <a:spAutoFit/>
                </a:bodyPr>
                <a:lstStyle/>
                <a:p>
                  <a:r>
                    <a:rPr lang="en-US" sz="1200" b="1">
                      <a:solidFill>
                        <a:srgbClr val="FF0000"/>
                      </a:solidFill>
                      <a:latin typeface="Calibri" pitchFamily="34" charset="0"/>
                    </a:rPr>
                    <a:t>n</a:t>
                  </a:r>
                </a:p>
              </p:txBody>
            </p:sp>
          </p:grpSp>
          <p:cxnSp>
            <p:nvCxnSpPr>
              <p:cNvPr id="93" name="Straight Arrow Connector 92"/>
              <p:cNvCxnSpPr>
                <a:stCxn id="30773" idx="2"/>
                <a:endCxn id="103" idx="0"/>
              </p:cNvCxnSpPr>
              <p:nvPr/>
            </p:nvCxnSpPr>
            <p:spPr>
              <a:xfrm rot="5400000">
                <a:off x="5158581" y="2261394"/>
                <a:ext cx="542925" cy="725488"/>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30774" idx="2"/>
                <a:endCxn id="108" idx="0"/>
              </p:cNvCxnSpPr>
              <p:nvPr/>
            </p:nvCxnSpPr>
            <p:spPr>
              <a:xfrm rot="16200000" flipH="1">
                <a:off x="6129337" y="2357438"/>
                <a:ext cx="542925" cy="533400"/>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grpSp>
            <p:nvGrpSpPr>
              <p:cNvPr id="30730" name="Group 152"/>
              <p:cNvGrpSpPr>
                <a:grpSpLocks/>
              </p:cNvGrpSpPr>
              <p:nvPr/>
            </p:nvGrpSpPr>
            <p:grpSpPr bwMode="auto">
              <a:xfrm>
                <a:off x="4495800" y="2895600"/>
                <a:ext cx="3657600" cy="917377"/>
                <a:chOff x="3733800" y="2895600"/>
                <a:chExt cx="3657600" cy="917377"/>
              </a:xfrm>
            </p:grpSpPr>
            <p:cxnSp>
              <p:nvCxnSpPr>
                <p:cNvPr id="96" name="Straight Connector 3"/>
                <p:cNvCxnSpPr/>
                <p:nvPr/>
              </p:nvCxnSpPr>
              <p:spPr>
                <a:xfrm>
                  <a:off x="3733800" y="2895600"/>
                  <a:ext cx="365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3733800" y="3352800"/>
                  <a:ext cx="36576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rot="5400000">
                  <a:off x="35052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5400000">
                  <a:off x="39624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35" name="Group 27"/>
                <p:cNvGrpSpPr>
                  <a:grpSpLocks/>
                </p:cNvGrpSpPr>
                <p:nvPr/>
              </p:nvGrpSpPr>
              <p:grpSpPr bwMode="auto">
                <a:xfrm>
                  <a:off x="3810008" y="3124200"/>
                  <a:ext cx="304805" cy="45719"/>
                  <a:chOff x="792480" y="2209800"/>
                  <a:chExt cx="502919" cy="45719"/>
                </a:xfrm>
              </p:grpSpPr>
              <p:sp>
                <p:nvSpPr>
                  <p:cNvPr id="116" name="Oval 18"/>
                  <p:cNvSpPr/>
                  <p:nvPr/>
                </p:nvSpPr>
                <p:spPr>
                  <a:xfrm>
                    <a:off x="792467" y="2209800"/>
                    <a:ext cx="44529"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7" name="Oval 116"/>
                  <p:cNvSpPr/>
                  <p:nvPr/>
                </p:nvSpPr>
                <p:spPr>
                  <a:xfrm>
                    <a:off x="1020349" y="2209800"/>
                    <a:ext cx="4714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8" name="Oval 117"/>
                  <p:cNvSpPr/>
                  <p:nvPr/>
                </p:nvSpPr>
                <p:spPr>
                  <a:xfrm>
                    <a:off x="1250850" y="2209800"/>
                    <a:ext cx="4452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cxnSp>
              <p:nvCxnSpPr>
                <p:cNvPr id="101" name="Straight Connector 100"/>
                <p:cNvCxnSpPr/>
                <p:nvPr/>
              </p:nvCxnSpPr>
              <p:spPr>
                <a:xfrm rot="5400000">
                  <a:off x="7162800" y="3124200"/>
                  <a:ext cx="4572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0737" name="Group 27"/>
                <p:cNvGrpSpPr>
                  <a:grpSpLocks/>
                </p:cNvGrpSpPr>
                <p:nvPr/>
              </p:nvGrpSpPr>
              <p:grpSpPr bwMode="auto">
                <a:xfrm>
                  <a:off x="7010400" y="3124200"/>
                  <a:ext cx="304805" cy="45719"/>
                  <a:chOff x="792480" y="2209800"/>
                  <a:chExt cx="502919" cy="45719"/>
                </a:xfrm>
              </p:grpSpPr>
              <p:sp>
                <p:nvSpPr>
                  <p:cNvPr id="113" name="Oval 18"/>
                  <p:cNvSpPr/>
                  <p:nvPr/>
                </p:nvSpPr>
                <p:spPr>
                  <a:xfrm>
                    <a:off x="792480" y="2209800"/>
                    <a:ext cx="44529"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Oval 113"/>
                  <p:cNvSpPr/>
                  <p:nvPr/>
                </p:nvSpPr>
                <p:spPr>
                  <a:xfrm>
                    <a:off x="1020362" y="2209800"/>
                    <a:ext cx="4714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Oval 114"/>
                  <p:cNvSpPr/>
                  <p:nvPr/>
                </p:nvSpPr>
                <p:spPr>
                  <a:xfrm>
                    <a:off x="1250863" y="2209800"/>
                    <a:ext cx="44528" cy="46037"/>
                  </a:xfrm>
                  <a:prstGeom prst="ellipse">
                    <a:avLst/>
                  </a:prstGeom>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3" name="Rectangle 102"/>
                <p:cNvSpPr/>
                <p:nvPr/>
              </p:nvSpPr>
              <p:spPr>
                <a:xfrm>
                  <a:off x="41910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4" name="Rectangle 103"/>
                <p:cNvSpPr/>
                <p:nvPr/>
              </p:nvSpPr>
              <p:spPr>
                <a:xfrm>
                  <a:off x="44196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46482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48768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7" name="Rectangle 106"/>
                <p:cNvSpPr/>
                <p:nvPr/>
              </p:nvSpPr>
              <p:spPr>
                <a:xfrm>
                  <a:off x="5105400" y="2895600"/>
                  <a:ext cx="228600" cy="457200"/>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57912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60198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0" name="Rectangle 109"/>
                <p:cNvSpPr/>
                <p:nvPr/>
              </p:nvSpPr>
              <p:spPr>
                <a:xfrm>
                  <a:off x="6248400" y="2895600"/>
                  <a:ext cx="228600" cy="45720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46" name="TextBox 110"/>
                <p:cNvSpPr txBox="1">
                  <a:spLocks noChangeArrowheads="1"/>
                </p:cNvSpPr>
                <p:nvPr/>
              </p:nvSpPr>
              <p:spPr bwMode="auto">
                <a:xfrm>
                  <a:off x="4191000" y="2971800"/>
                  <a:ext cx="9906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n-1’s data</a:t>
                  </a:r>
                </a:p>
              </p:txBody>
            </p:sp>
            <p:sp>
              <p:nvSpPr>
                <p:cNvPr id="30747" name="TextBox 111"/>
                <p:cNvSpPr txBox="1">
                  <a:spLocks noChangeArrowheads="1"/>
                </p:cNvSpPr>
                <p:nvPr/>
              </p:nvSpPr>
              <p:spPr bwMode="auto">
                <a:xfrm>
                  <a:off x="5791200" y="2971800"/>
                  <a:ext cx="762000" cy="307777"/>
                </a:xfrm>
                <a:prstGeom prst="rect">
                  <a:avLst/>
                </a:prstGeom>
                <a:noFill/>
                <a:ln w="9525">
                  <a:noFill/>
                  <a:miter lim="800000"/>
                  <a:headEnd/>
                  <a:tailEnd/>
                </a:ln>
              </p:spPr>
              <p:txBody>
                <a:bodyPr>
                  <a:spAutoFit/>
                </a:bodyPr>
                <a:lstStyle/>
                <a:p>
                  <a:r>
                    <a:rPr lang="en-US" sz="1400" b="1">
                      <a:solidFill>
                        <a:srgbClr val="FF0000"/>
                      </a:solidFill>
                      <a:latin typeface="Calibri" pitchFamily="34" charset="0"/>
                    </a:rPr>
                    <a:t>n’s data</a:t>
                  </a:r>
                </a:p>
              </p:txBody>
            </p:sp>
            <p:sp>
              <p:nvSpPr>
                <p:cNvPr id="138" name="Rectangle 137"/>
                <p:cNvSpPr/>
                <p:nvPr/>
              </p:nvSpPr>
              <p:spPr>
                <a:xfrm>
                  <a:off x="53340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9" name="Rectangle 138"/>
                <p:cNvSpPr/>
                <p:nvPr/>
              </p:nvSpPr>
              <p:spPr>
                <a:xfrm>
                  <a:off x="55626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0" name="Rectangle 139"/>
                <p:cNvSpPr/>
                <p:nvPr/>
              </p:nvSpPr>
              <p:spPr>
                <a:xfrm>
                  <a:off x="64770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1" name="Rectangle 140"/>
                <p:cNvSpPr/>
                <p:nvPr/>
              </p:nvSpPr>
              <p:spPr>
                <a:xfrm>
                  <a:off x="6705600" y="2895600"/>
                  <a:ext cx="228600" cy="4572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8" name="Left Brace 147"/>
                <p:cNvSpPr/>
                <p:nvPr/>
              </p:nvSpPr>
              <p:spPr>
                <a:xfrm rot="-5400000">
                  <a:off x="4914900" y="2628900"/>
                  <a:ext cx="152400" cy="1600200"/>
                </a:xfrm>
                <a:prstGeom prst="lef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9" name="Left Brace 148"/>
                <p:cNvSpPr/>
                <p:nvPr/>
              </p:nvSpPr>
              <p:spPr>
                <a:xfrm rot="-5400000">
                  <a:off x="6286500" y="2857500"/>
                  <a:ext cx="152400" cy="1143000"/>
                </a:xfrm>
                <a:prstGeom prst="leftBrace">
                  <a:avLst/>
                </a:prstGeom>
                <a:ln w="15875"/>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0" name="TextBox 149"/>
                <p:cNvSpPr txBox="1"/>
                <p:nvPr/>
              </p:nvSpPr>
              <p:spPr>
                <a:xfrm>
                  <a:off x="4267200" y="3505200"/>
                  <a:ext cx="1371600" cy="307975"/>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mn-lt"/>
                      <a:cs typeface="+mn-cs"/>
                    </a:rPr>
                    <a:t>reserved for n-1</a:t>
                  </a:r>
                  <a:endParaRPr lang="en-US" sz="1400" b="1" dirty="0">
                    <a:solidFill>
                      <a:schemeClr val="accent4"/>
                    </a:solidFill>
                    <a:latin typeface="+mn-lt"/>
                    <a:cs typeface="+mn-cs"/>
                  </a:endParaRPr>
                </a:p>
              </p:txBody>
            </p:sp>
            <p:sp>
              <p:nvSpPr>
                <p:cNvPr id="152" name="TextBox 151"/>
                <p:cNvSpPr txBox="1"/>
                <p:nvPr/>
              </p:nvSpPr>
              <p:spPr>
                <a:xfrm>
                  <a:off x="5791200" y="3505200"/>
                  <a:ext cx="1219200" cy="307975"/>
                </a:xfrm>
                <a:prstGeom prst="rect">
                  <a:avLst/>
                </a:prstGeom>
                <a:noFill/>
              </p:spPr>
              <p:txBody>
                <a:bodyPr>
                  <a:spAutoFit/>
                </a:bodyPr>
                <a:lstStyle/>
                <a:p>
                  <a:pPr fontAlgn="auto">
                    <a:spcBef>
                      <a:spcPts val="0"/>
                    </a:spcBef>
                    <a:spcAft>
                      <a:spcPts val="0"/>
                    </a:spcAft>
                    <a:defRPr/>
                  </a:pPr>
                  <a:r>
                    <a:rPr lang="en-US" sz="1400" b="1" dirty="0">
                      <a:solidFill>
                        <a:schemeClr val="accent4"/>
                      </a:solidFill>
                      <a:latin typeface="+mn-lt"/>
                      <a:cs typeface="+mn-cs"/>
                    </a:rPr>
                    <a:t>reserved for n</a:t>
                  </a:r>
                  <a:endParaRPr lang="en-US" sz="1400" b="1" dirty="0">
                    <a:solidFill>
                      <a:schemeClr val="accent4"/>
                    </a:solidFill>
                    <a:latin typeface="+mn-lt"/>
                    <a:cs typeface="+mn-cs"/>
                  </a:endParaRPr>
                </a:p>
              </p:txBody>
            </p:sp>
          </p:grpSp>
        </p:grpSp>
        <p:sp>
          <p:nvSpPr>
            <p:cNvPr id="30726" name="TextBox 161"/>
            <p:cNvSpPr txBox="1">
              <a:spLocks noChangeArrowheads="1"/>
            </p:cNvSpPr>
            <p:nvPr/>
          </p:nvSpPr>
          <p:spPr bwMode="auto">
            <a:xfrm>
              <a:off x="4495800" y="3810000"/>
              <a:ext cx="2133600" cy="914400"/>
            </a:xfrm>
            <a:prstGeom prst="rect">
              <a:avLst/>
            </a:prstGeom>
            <a:noFill/>
            <a:ln w="9525">
              <a:noFill/>
              <a:miter lim="800000"/>
              <a:headEnd/>
              <a:tailEnd/>
            </a:ln>
          </p:spPr>
          <p:txBody>
            <a:bodyPr>
              <a:spAutoFit/>
            </a:bodyPr>
            <a:lstStyle/>
            <a:p>
              <a:r>
                <a:rPr lang="en-US" b="1">
                  <a:solidFill>
                    <a:srgbClr val="C00000"/>
                  </a:solidFill>
                  <a:latin typeface="Calibri" pitchFamily="34" charset="0"/>
                </a:rPr>
                <a:t>in modified CSR</a:t>
              </a:r>
            </a:p>
            <a:p>
              <a:pPr>
                <a:buFont typeface="Arial" charset="0"/>
                <a:buChar char="•"/>
              </a:pPr>
              <a:r>
                <a:rPr lang="en-US">
                  <a:solidFill>
                    <a:schemeClr val="accent1"/>
                  </a:solidFill>
                  <a:latin typeface="Calibri" pitchFamily="34" charset="0"/>
                </a:rPr>
                <a:t> bonds list</a:t>
              </a:r>
            </a:p>
            <a:p>
              <a:pPr>
                <a:buFont typeface="Arial" charset="0"/>
                <a:buChar char="•"/>
              </a:pPr>
              <a:r>
                <a:rPr lang="en-US">
                  <a:solidFill>
                    <a:schemeClr val="accent1"/>
                  </a:solidFill>
                  <a:latin typeface="Calibri" pitchFamily="34" charset="0"/>
                </a:rPr>
                <a:t> hbonds list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3"/>
                                        </p:tgtEl>
                                        <p:attrNameLst>
                                          <p:attrName>style.visibility</p:attrName>
                                        </p:attrNameLst>
                                      </p:cBhvr>
                                      <p:to>
                                        <p:strVal val="visible"/>
                                      </p:to>
                                    </p:set>
                                    <p:animEffect transition="in" filter="fade">
                                      <p:cBhvr>
                                        <p:cTn id="10" dur="2000"/>
                                        <p:tgtEl>
                                          <p:spTgt spid="163"/>
                                        </p:tgtEl>
                                      </p:cBhvr>
                                    </p:animEffect>
                                  </p:childTnLst>
                                </p:cTn>
                              </p:par>
                              <p:par>
                                <p:cTn id="11" presetID="10" presetClass="entr" presetSubtype="0" fill="hold"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2000"/>
                                        <p:tgtEl>
                                          <p:spTgt spid="1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9" end="9"/>
                                            </p:txEl>
                                          </p:spTgt>
                                        </p:tgtEl>
                                        <p:attrNameLst>
                                          <p:attrName>style.visibility</p:attrName>
                                        </p:attrNameLst>
                                      </p:cBhvr>
                                      <p:to>
                                        <p:strVal val="visible"/>
                                      </p:to>
                                    </p:set>
                                    <p:animEffect transition="in" filter="wipe(down)">
                                      <p:cBhvr>
                                        <p:cTn id="18" dur="500"/>
                                        <p:tgtEl>
                                          <p:spTgt spid="4">
                                            <p:txEl>
                                              <p:pRg st="9" end="9"/>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10" end="10"/>
                                            </p:txEl>
                                          </p:spTgt>
                                        </p:tgtEl>
                                        <p:attrNameLst>
                                          <p:attrName>style.visibility</p:attrName>
                                        </p:attrNameLst>
                                      </p:cBhvr>
                                      <p:to>
                                        <p:strVal val="visible"/>
                                      </p:to>
                                    </p:set>
                                    <p:animEffect transition="in" filter="wipe(down)">
                                      <p:cBhvr>
                                        <p:cTn id="21" dur="500"/>
                                        <p:tgtEl>
                                          <p:spTgt spid="4">
                                            <p:txEl>
                                              <p:pRg st="10" end="1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
                                            <p:txEl>
                                              <p:pRg st="11" end="11"/>
                                            </p:txEl>
                                          </p:spTgt>
                                        </p:tgtEl>
                                        <p:attrNameLst>
                                          <p:attrName>style.visibility</p:attrName>
                                        </p:attrNameLst>
                                      </p:cBhvr>
                                      <p:to>
                                        <p:strVal val="visible"/>
                                      </p:to>
                                    </p:set>
                                    <p:animEffect transition="in" filter="wipe(down)">
                                      <p:cBhvr>
                                        <p:cTn id="24" dur="500"/>
                                        <p:tgtEl>
                                          <p:spTgt spid="4">
                                            <p:txEl>
                                              <p:pRg st="11" end="1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xEl>
                                              <p:pRg st="13" end="13"/>
                                            </p:txEl>
                                          </p:spTgt>
                                        </p:tgtEl>
                                        <p:attrNameLst>
                                          <p:attrName>style.visibility</p:attrName>
                                        </p:attrNameLst>
                                      </p:cBhvr>
                                      <p:to>
                                        <p:strVal val="visible"/>
                                      </p:to>
                                    </p:set>
                                    <p:animEffect transition="in" filter="wipe(down)">
                                      <p:cBhvr>
                                        <p:cTn id="29" dur="500"/>
                                        <p:tgtEl>
                                          <p:spTgt spid="4">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Validation</a:t>
            </a:r>
            <a:endParaRPr lang="en-US" sz="3600" b="1" dirty="0">
              <a:solidFill>
                <a:schemeClr val="accent4"/>
              </a:solidFill>
              <a:latin typeface="+mj-lt"/>
              <a:ea typeface="+mj-ea"/>
              <a:cs typeface="+mj-cs"/>
            </a:endParaRP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lnSpc>
                <a:spcPct val="110000"/>
              </a:lnSpc>
              <a:spcBef>
                <a:spcPct val="20000"/>
              </a:spcBef>
            </a:pPr>
            <a:r>
              <a:rPr lang="en-US" sz="2400" b="1">
                <a:solidFill>
                  <a:srgbClr val="C00000"/>
                </a:solidFill>
                <a:latin typeface="Calibri" pitchFamily="34" charset="0"/>
              </a:rPr>
              <a:t>Hexane (</a:t>
            </a:r>
            <a:r>
              <a:rPr lang="en-US" sz="2400">
                <a:solidFill>
                  <a:srgbClr val="C00000"/>
                </a:solidFill>
                <a:latin typeface="Calibri" pitchFamily="34" charset="0"/>
              </a:rPr>
              <a:t>C</a:t>
            </a:r>
            <a:r>
              <a:rPr lang="en-US" sz="2400" baseline="-25000">
                <a:solidFill>
                  <a:srgbClr val="C00000"/>
                </a:solidFill>
                <a:latin typeface="Calibri" pitchFamily="34" charset="0"/>
              </a:rPr>
              <a:t>6</a:t>
            </a:r>
            <a:r>
              <a:rPr lang="en-US" sz="2400">
                <a:solidFill>
                  <a:srgbClr val="C00000"/>
                </a:solidFill>
                <a:latin typeface="Calibri" pitchFamily="34" charset="0"/>
              </a:rPr>
              <a:t>H</a:t>
            </a:r>
            <a:r>
              <a:rPr lang="en-US" sz="2400" baseline="-25000">
                <a:solidFill>
                  <a:srgbClr val="C00000"/>
                </a:solidFill>
                <a:latin typeface="Calibri" pitchFamily="34" charset="0"/>
              </a:rPr>
              <a:t>14</a:t>
            </a:r>
            <a:r>
              <a:rPr lang="en-US" sz="2400" b="1">
                <a:solidFill>
                  <a:srgbClr val="C00000"/>
                </a:solidFill>
                <a:latin typeface="Calibri" pitchFamily="34" charset="0"/>
              </a:rPr>
              <a:t>) Structure Comparison</a:t>
            </a: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endParaRPr lang="en-US" sz="2400" b="1">
              <a:solidFill>
                <a:srgbClr val="C00000"/>
              </a:solidFill>
              <a:latin typeface="Calibri" pitchFamily="34" charset="0"/>
            </a:endParaRPr>
          </a:p>
          <a:p>
            <a:pPr marL="342900" indent="-342900" algn="ctr">
              <a:lnSpc>
                <a:spcPct val="110000"/>
              </a:lnSpc>
              <a:spcBef>
                <a:spcPct val="20000"/>
              </a:spcBef>
            </a:pPr>
            <a:r>
              <a:rPr lang="en-US" sz="2400" b="1">
                <a:solidFill>
                  <a:srgbClr val="C00000"/>
                </a:solidFill>
                <a:latin typeface="Calibri" pitchFamily="34" charset="0"/>
              </a:rPr>
              <a:t>Good agreement!</a:t>
            </a:r>
          </a:p>
          <a:p>
            <a:pPr marL="342900" indent="-342900">
              <a:lnSpc>
                <a:spcPct val="110000"/>
              </a:lnSpc>
              <a:spcBef>
                <a:spcPct val="20000"/>
              </a:spcBef>
            </a:pPr>
            <a:endParaRPr lang="en-US" sz="2400" b="1">
              <a:solidFill>
                <a:srgbClr val="C00000"/>
              </a:solidFill>
              <a:latin typeface="Calibri" pitchFamily="34" charset="0"/>
            </a:endParaRPr>
          </a:p>
        </p:txBody>
      </p:sp>
      <p:pic>
        <p:nvPicPr>
          <p:cNvPr id="3075" name="Picture 3"/>
          <p:cNvPicPr>
            <a:picLocks noChangeAspect="1" noChangeArrowheads="1"/>
          </p:cNvPicPr>
          <p:nvPr/>
        </p:nvPicPr>
        <p:blipFill>
          <a:blip r:embed="rId2"/>
          <a:srcRect/>
          <a:stretch>
            <a:fillRect/>
          </a:stretch>
        </p:blipFill>
        <p:spPr bwMode="auto">
          <a:xfrm>
            <a:off x="1447800" y="1676400"/>
            <a:ext cx="6010275" cy="4076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fade">
                                      <p:cBhvr>
                                        <p:cTn id="10" dur="20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xEl>
                                              <p:pRg st="10" end="10"/>
                                            </p:txEl>
                                          </p:spTgt>
                                        </p:tgtEl>
                                        <p:attrNameLst>
                                          <p:attrName>style.visibility</p:attrName>
                                        </p:attrNameLst>
                                      </p:cBhvr>
                                      <p:to>
                                        <p:strVal val="visible"/>
                                      </p:to>
                                    </p:set>
                                    <p:animEffect transition="in" filter="wipe(down)">
                                      <p:cBhvr>
                                        <p:cTn id="1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p:cNvGrpSpPr>
          <p:nvPr/>
        </p:nvGrpSpPr>
        <p:grpSpPr bwMode="auto">
          <a:xfrm>
            <a:off x="1600200" y="2514600"/>
            <a:ext cx="6172200" cy="4364038"/>
            <a:chOff x="1600200" y="2514600"/>
            <a:chExt cx="6172200" cy="4364354"/>
          </a:xfrm>
        </p:grpSpPr>
        <p:pic>
          <p:nvPicPr>
            <p:cNvPr id="32772" name="Picture 4" descr="systemsize_memory_chart.png"/>
            <p:cNvPicPr>
              <a:picLocks/>
            </p:cNvPicPr>
            <p:nvPr/>
          </p:nvPicPr>
          <p:blipFill>
            <a:blip r:embed="rId2"/>
            <a:srcRect/>
            <a:stretch>
              <a:fillRect/>
            </a:stretch>
          </p:blipFill>
          <p:spPr bwMode="auto">
            <a:xfrm>
              <a:off x="1600200" y="4638674"/>
              <a:ext cx="6172200" cy="2240280"/>
            </a:xfrm>
            <a:prstGeom prst="rect">
              <a:avLst/>
            </a:prstGeom>
            <a:noFill/>
            <a:ln w="9525">
              <a:noFill/>
              <a:miter lim="800000"/>
              <a:headEnd/>
              <a:tailEnd/>
            </a:ln>
          </p:spPr>
        </p:pic>
        <p:pic>
          <p:nvPicPr>
            <p:cNvPr id="32773" name="Picture 3" descr="systemsize_speed_chart.png"/>
            <p:cNvPicPr>
              <a:picLocks/>
            </p:cNvPicPr>
            <p:nvPr/>
          </p:nvPicPr>
          <p:blipFill>
            <a:blip r:embed="rId3"/>
            <a:srcRect/>
            <a:stretch>
              <a:fillRect/>
            </a:stretch>
          </p:blipFill>
          <p:spPr bwMode="auto">
            <a:xfrm>
              <a:off x="1600200" y="2514600"/>
              <a:ext cx="6172200" cy="2240280"/>
            </a:xfrm>
            <a:prstGeom prst="rect">
              <a:avLst/>
            </a:prstGeom>
            <a:noFill/>
            <a:ln w="9525">
              <a:noFill/>
              <a:miter lim="800000"/>
              <a:headEnd/>
              <a:tailEnd/>
            </a:ln>
          </p:spPr>
        </p:pic>
      </p:grpSp>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to MD Methods</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Comparisons using hexane: </a:t>
            </a:r>
            <a:r>
              <a:rPr lang="en-US" sz="2400">
                <a:latin typeface="Calibri" pitchFamily="34" charset="0"/>
              </a:rPr>
              <a:t>systems of various sizes</a:t>
            </a:r>
          </a:p>
          <a:p>
            <a:pPr marL="800100" lvl="1" indent="-342900">
              <a:spcBef>
                <a:spcPct val="20000"/>
              </a:spcBef>
              <a:buFont typeface="Arial" charset="0"/>
              <a:buChar char="•"/>
            </a:pPr>
            <a:r>
              <a:rPr lang="en-US" sz="2000">
                <a:solidFill>
                  <a:schemeClr val="accent1"/>
                </a:solidFill>
                <a:latin typeface="Calibri" pitchFamily="34" charset="0"/>
              </a:rPr>
              <a:t>Ab-initio MD: </a:t>
            </a:r>
            <a:r>
              <a:rPr lang="en-US" sz="2000">
                <a:latin typeface="Calibri" pitchFamily="34" charset="0"/>
              </a:rPr>
              <a:t>CPMD</a:t>
            </a:r>
          </a:p>
          <a:p>
            <a:pPr marL="800100" lvl="1" indent="-342900">
              <a:spcBef>
                <a:spcPct val="20000"/>
              </a:spcBef>
              <a:buFont typeface="Arial" charset="0"/>
              <a:buChar char="•"/>
            </a:pPr>
            <a:r>
              <a:rPr lang="en-US" sz="2000">
                <a:solidFill>
                  <a:schemeClr val="accent1"/>
                </a:solidFill>
                <a:latin typeface="Calibri" pitchFamily="34" charset="0"/>
              </a:rPr>
              <a:t>Classical MD: </a:t>
            </a:r>
            <a:r>
              <a:rPr lang="en-US" sz="2000">
                <a:latin typeface="Calibri" pitchFamily="34" charset="0"/>
              </a:rPr>
              <a:t>GROMACS</a:t>
            </a:r>
          </a:p>
          <a:p>
            <a:pPr marL="800100" lvl="1" indent="-342900">
              <a:spcBef>
                <a:spcPct val="20000"/>
              </a:spcBef>
              <a:buFont typeface="Arial" charset="0"/>
              <a:buChar char="•"/>
            </a:pPr>
            <a:r>
              <a:rPr lang="en-US" sz="2000">
                <a:solidFill>
                  <a:schemeClr val="accent1"/>
                </a:solidFill>
                <a:latin typeface="Calibri" pitchFamily="34" charset="0"/>
              </a:rPr>
              <a:t>ReaxFF: </a:t>
            </a:r>
            <a:r>
              <a:rPr lang="en-US" sz="2000">
                <a:latin typeface="Calibri" pitchFamily="34" charset="0"/>
              </a:rPr>
              <a:t>SerialReax</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Comparison to LAMMPS-</a:t>
            </a:r>
            <a:r>
              <a:rPr lang="en-US" sz="3600" b="1" dirty="0" err="1">
                <a:solidFill>
                  <a:schemeClr val="accent4"/>
                </a:solidFill>
                <a:latin typeface="+mj-lt"/>
                <a:ea typeface="+mj-ea"/>
                <a:cs typeface="+mj-cs"/>
              </a:rPr>
              <a:t>Reax</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Time per time-step comparison</a:t>
            </a: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endParaRPr lang="en-US" sz="2400">
              <a:latin typeface="Calibri" pitchFamily="34" charset="0"/>
            </a:endParaRPr>
          </a:p>
          <a:p>
            <a:pPr marL="342900" indent="-342900" algn="ctr">
              <a:spcBef>
                <a:spcPct val="20000"/>
              </a:spcBef>
            </a:pPr>
            <a:r>
              <a:rPr lang="en-US" sz="2400" b="1">
                <a:solidFill>
                  <a:srgbClr val="C00000"/>
                </a:solidFill>
                <a:latin typeface="Calibri" pitchFamily="34" charset="0"/>
              </a:rPr>
              <a:t>Qeq solver performances</a:t>
            </a: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endParaRPr lang="en-US" sz="2400" b="1">
              <a:solidFill>
                <a:srgbClr val="C00000"/>
              </a:solidFill>
              <a:latin typeface="Calibri" pitchFamily="34" charset="0"/>
            </a:endParaRPr>
          </a:p>
          <a:p>
            <a:pPr marL="342900" indent="-342900" algn="ctr">
              <a:spcBef>
                <a:spcPct val="20000"/>
              </a:spcBef>
            </a:pPr>
            <a:r>
              <a:rPr lang="en-US" sz="2400" b="1">
                <a:solidFill>
                  <a:srgbClr val="C00000"/>
                </a:solidFill>
                <a:latin typeface="Calibri" pitchFamily="34" charset="0"/>
              </a:rPr>
              <a:t>Memory foot-prints</a:t>
            </a:r>
          </a:p>
        </p:txBody>
      </p:sp>
      <p:pic>
        <p:nvPicPr>
          <p:cNvPr id="4098" name="Picture 2"/>
          <p:cNvPicPr>
            <a:picLocks noChangeAspect="1" noChangeArrowheads="1"/>
          </p:cNvPicPr>
          <p:nvPr/>
        </p:nvPicPr>
        <p:blipFill>
          <a:blip r:embed="rId2"/>
          <a:srcRect/>
          <a:stretch>
            <a:fillRect/>
          </a:stretch>
        </p:blipFill>
        <p:spPr bwMode="auto">
          <a:xfrm>
            <a:off x="1600200" y="1524000"/>
            <a:ext cx="5848350" cy="1352550"/>
          </a:xfrm>
          <a:prstGeom prst="rect">
            <a:avLst/>
          </a:prstGeom>
          <a:noFill/>
          <a:ln w="9525">
            <a:noFill/>
            <a:miter lim="800000"/>
            <a:headEnd/>
            <a:tailEnd/>
          </a:ln>
        </p:spPr>
      </p:pic>
      <p:pic>
        <p:nvPicPr>
          <p:cNvPr id="4099" name="Picture 3"/>
          <p:cNvPicPr>
            <a:picLocks noChangeAspect="1" noChangeArrowheads="1"/>
          </p:cNvPicPr>
          <p:nvPr/>
        </p:nvPicPr>
        <p:blipFill>
          <a:blip r:embed="rId3"/>
          <a:srcRect/>
          <a:stretch>
            <a:fillRect/>
          </a:stretch>
        </p:blipFill>
        <p:spPr bwMode="auto">
          <a:xfrm>
            <a:off x="2057400" y="3276600"/>
            <a:ext cx="4972050" cy="1666875"/>
          </a:xfrm>
          <a:prstGeom prst="rect">
            <a:avLst/>
          </a:prstGeom>
          <a:noFill/>
          <a:ln w="9525">
            <a:noFill/>
            <a:miter lim="800000"/>
            <a:headEnd/>
            <a:tailEnd/>
          </a:ln>
        </p:spPr>
      </p:pic>
      <p:pic>
        <p:nvPicPr>
          <p:cNvPr id="4100" name="Picture 4"/>
          <p:cNvPicPr>
            <a:picLocks noChangeAspect="1" noChangeArrowheads="1"/>
          </p:cNvPicPr>
          <p:nvPr/>
        </p:nvPicPr>
        <p:blipFill>
          <a:blip r:embed="rId4"/>
          <a:srcRect/>
          <a:stretch>
            <a:fillRect/>
          </a:stretch>
        </p:blipFill>
        <p:spPr bwMode="auto">
          <a:xfrm>
            <a:off x="2286000" y="5495925"/>
            <a:ext cx="4495800" cy="1362075"/>
          </a:xfrm>
          <a:prstGeom prst="rect">
            <a:avLst/>
          </a:prstGeom>
          <a:noFill/>
          <a:ln w="9525">
            <a:noFill/>
            <a:miter lim="800000"/>
            <a:headEnd/>
            <a:tailEnd/>
          </a:ln>
        </p:spPr>
      </p:pic>
      <p:grpSp>
        <p:nvGrpSpPr>
          <p:cNvPr id="24" name="Group 23"/>
          <p:cNvGrpSpPr>
            <a:grpSpLocks/>
          </p:cNvGrpSpPr>
          <p:nvPr/>
        </p:nvGrpSpPr>
        <p:grpSpPr bwMode="auto">
          <a:xfrm>
            <a:off x="4800600" y="4419600"/>
            <a:ext cx="4114800" cy="1536700"/>
            <a:chOff x="4800600" y="4419600"/>
            <a:chExt cx="4114800" cy="1537395"/>
          </a:xfrm>
        </p:grpSpPr>
        <p:cxnSp>
          <p:nvCxnSpPr>
            <p:cNvPr id="10" name="Straight Arrow Connector 9"/>
            <p:cNvCxnSpPr>
              <a:stCxn id="33801" idx="1"/>
            </p:cNvCxnSpPr>
            <p:nvPr/>
          </p:nvCxnSpPr>
          <p:spPr>
            <a:xfrm rot="10800000">
              <a:off x="4800600" y="4419600"/>
              <a:ext cx="27432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3801" idx="1"/>
            </p:cNvCxnSpPr>
            <p:nvPr/>
          </p:nvCxnSpPr>
          <p:spPr>
            <a:xfrm rot="10800000">
              <a:off x="6553200" y="4419600"/>
              <a:ext cx="990600" cy="844932"/>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3801" name="TextBox 18"/>
            <p:cNvSpPr txBox="1">
              <a:spLocks noChangeArrowheads="1"/>
            </p:cNvSpPr>
            <p:nvPr/>
          </p:nvSpPr>
          <p:spPr bwMode="auto">
            <a:xfrm>
              <a:off x="7543800" y="4572000"/>
              <a:ext cx="1371600" cy="1384995"/>
            </a:xfrm>
            <a:prstGeom prst="rect">
              <a:avLst/>
            </a:prstGeom>
            <a:noFill/>
            <a:ln w="9525">
              <a:solidFill>
                <a:srgbClr val="C00000"/>
              </a:solidFill>
              <a:miter lim="800000"/>
              <a:headEnd/>
              <a:tailEnd/>
            </a:ln>
          </p:spPr>
          <p:txBody>
            <a:bodyPr>
              <a:spAutoFit/>
            </a:bodyPr>
            <a:lstStyle/>
            <a:p>
              <a:pPr>
                <a:buFont typeface="Arial" charset="0"/>
                <a:buChar char="•"/>
              </a:pPr>
              <a:r>
                <a:rPr lang="en-US" sz="1400">
                  <a:solidFill>
                    <a:srgbClr val="FF0000"/>
                  </a:solidFill>
                  <a:latin typeface="Calibri" pitchFamily="34" charset="0"/>
                </a:rPr>
                <a:t> different QEq formulations</a:t>
              </a:r>
            </a:p>
            <a:p>
              <a:pPr>
                <a:buFont typeface="Arial" charset="0"/>
                <a:buChar char="•"/>
              </a:pPr>
              <a:r>
                <a:rPr lang="en-US" sz="1400">
                  <a:solidFill>
                    <a:srgbClr val="FF0000"/>
                  </a:solidFill>
                  <a:latin typeface="Calibri" pitchFamily="34" charset="0"/>
                </a:rPr>
                <a:t> similar results</a:t>
              </a:r>
            </a:p>
            <a:p>
              <a:pPr>
                <a:buFont typeface="Arial" charset="0"/>
                <a:buChar char="•"/>
              </a:pPr>
              <a:r>
                <a:rPr lang="en-US" sz="1400">
                  <a:solidFill>
                    <a:srgbClr val="FF0000"/>
                  </a:solidFill>
                  <a:latin typeface="Calibri" pitchFamily="34" charset="0"/>
                </a:rPr>
                <a:t> LAMMPS: </a:t>
              </a:r>
            </a:p>
            <a:p>
              <a:r>
                <a:rPr lang="en-US" sz="1400">
                  <a:solidFill>
                    <a:srgbClr val="FF0000"/>
                  </a:solidFill>
                  <a:latin typeface="Calibri" pitchFamily="34" charset="0"/>
                </a:rPr>
                <a:t>CG / no preconditioner</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wipe(down)">
                                      <p:cBhvr>
                                        <p:cTn id="15" dur="500"/>
                                        <p:tgtEl>
                                          <p:spTgt spid="3">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100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wipe(down)">
                                      <p:cBhvr>
                                        <p:cTn id="28" dur="500"/>
                                        <p:tgtEl>
                                          <p:spTgt spid="3">
                                            <p:txEl>
                                              <p:pRg st="9" end="9"/>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4100"/>
                                        </p:tgtEl>
                                        <p:attrNameLst>
                                          <p:attrName>style.visibility</p:attrName>
                                        </p:attrNameLst>
                                      </p:cBhvr>
                                      <p:to>
                                        <p:strVal val="visible"/>
                                      </p:to>
                                    </p:set>
                                    <p:animEffect transition="in" filter="fade">
                                      <p:cBhvr>
                                        <p:cTn id="31"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Introduction</a:t>
            </a:r>
          </a:p>
          <a:p>
            <a:pPr marL="914400" lvl="1" indent="-457200" fontAlgn="auto">
              <a:spcBef>
                <a:spcPct val="20000"/>
              </a:spcBef>
              <a:spcAft>
                <a:spcPts val="0"/>
              </a:spcAft>
              <a:buFont typeface="Arial" pitchFamily="34" charset="0"/>
              <a:buChar char="•"/>
              <a:defRPr/>
            </a:pPr>
            <a:r>
              <a:rPr lang="en-US" sz="2000" dirty="0">
                <a:solidFill>
                  <a:schemeClr val="accent1"/>
                </a:solidFill>
                <a:latin typeface="+mn-lt"/>
                <a:cs typeface="+mn-cs"/>
              </a:rPr>
              <a:t>Molecular Dynamics Methods vs. </a:t>
            </a:r>
            <a:r>
              <a:rPr lang="en-US" sz="2000" dirty="0" err="1">
                <a:solidFill>
                  <a:schemeClr val="accent1"/>
                </a:solidFill>
                <a:latin typeface="+mn-lt"/>
                <a:cs typeface="+mn-cs"/>
              </a:rPr>
              <a:t>ReaxFF</a:t>
            </a:r>
            <a:endParaRPr lang="en-US" sz="2000" dirty="0">
              <a:solidFill>
                <a:schemeClr val="accent1"/>
              </a:solidFill>
              <a:latin typeface="+mn-lt"/>
              <a:cs typeface="+mn-cs"/>
            </a:endParaRP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Sequential 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4" end="4"/>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9" end="9"/>
                                            </p:txEl>
                                          </p:spTgt>
                                        </p:tgtEl>
                                        <p:attrNameLst>
                                          <p:attrName>style.color</p:attrName>
                                        </p:attrNameLst>
                                      </p:cBhvr>
                                      <p:to>
                                        <a:schemeClr val="bg2"/>
                                      </p:to>
                                    </p:animClr>
                                  </p:childTnLst>
                                </p:cTn>
                              </p:par>
                              <p:par>
                                <p:cTn id="19" presetID="3" presetClass="emph" presetSubtype="2" fill="hold" nodeType="withEffect">
                                  <p:stCondLst>
                                    <p:cond delay="0"/>
                                  </p:stCondLst>
                                  <p:childTnLst>
                                    <p:animClr clrSpc="rgb" dir="cw">
                                      <p:cBhvr override="childStyle">
                                        <p:cTn id="20" dur="500" fill="hold"/>
                                        <p:tgtEl>
                                          <p:spTgt spid="3">
                                            <p:txEl>
                                              <p:pRg st="10" end="10"/>
                                            </p:txEl>
                                          </p:spTgt>
                                        </p:tgtEl>
                                        <p:attrNameLst>
                                          <p:attrName>style.color</p:attrName>
                                        </p:attrNameLst>
                                      </p:cBhvr>
                                      <p:to>
                                        <a:schemeClr val="bg2"/>
                                      </p:to>
                                    </p:animClr>
                                  </p:childTnLst>
                                </p:cTn>
                              </p:par>
                              <p:par>
                                <p:cTn id="21" presetID="3" presetClass="emph" presetSubtype="2" fill="hold" nodeType="withEffect">
                                  <p:stCondLst>
                                    <p:cond delay="0"/>
                                  </p:stCondLst>
                                  <p:childTnLst>
                                    <p:animClr clrSpc="rgb" dir="cw">
                                      <p:cBhvr override="childStyle">
                                        <p:cTn id="22" dur="500" fill="hold"/>
                                        <p:tgtEl>
                                          <p:spTgt spid="3">
                                            <p:txEl>
                                              <p:pRg st="11" end="11"/>
                                            </p:txEl>
                                          </p:spTgt>
                                        </p:tgtEl>
                                        <p:attrNameLst>
                                          <p:attrName>style.color</p:attrName>
                                        </p:attrNameLst>
                                      </p:cBhvr>
                                      <p:to>
                                        <a:schemeClr val="bg2"/>
                                      </p:to>
                                    </p:animClr>
                                  </p:childTnLst>
                                </p:cTn>
                              </p:par>
                              <p:par>
                                <p:cTn id="23" presetID="3" presetClass="emph" presetSubtype="2" fill="hold" nodeType="withEffect">
                                  <p:stCondLst>
                                    <p:cond delay="0"/>
                                  </p:stCondLst>
                                  <p:childTnLst>
                                    <p:animClr clrSpc="rgb" dir="cw">
                                      <p:cBhvr override="childStyle">
                                        <p:cTn id="24" dur="500" fill="hold"/>
                                        <p:tgtEl>
                                          <p:spTgt spid="3">
                                            <p:txEl>
                                              <p:pRg st="12" end="12"/>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Parallel Realization: </a:t>
            </a:r>
            <a:r>
              <a:rPr lang="en-US" sz="3600" b="1" dirty="0" err="1">
                <a:solidFill>
                  <a:schemeClr val="accent4"/>
                </a:solidFill>
                <a:latin typeface="+mj-lt"/>
                <a:ea typeface="+mj-ea"/>
                <a:cs typeface="+mj-cs"/>
              </a:rPr>
              <a:t>PuReMD</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pPr>
            <a:r>
              <a:rPr lang="en-US" sz="2400" b="1">
                <a:solidFill>
                  <a:srgbClr val="C00000"/>
                </a:solidFill>
                <a:latin typeface="Calibri" pitchFamily="34" charset="0"/>
              </a:rPr>
              <a:t>Built on the SerialReax platform</a:t>
            </a:r>
          </a:p>
          <a:p>
            <a:pPr marL="800100" lvl="1" indent="-342900">
              <a:spcBef>
                <a:spcPct val="20000"/>
              </a:spcBef>
              <a:buFont typeface="Wingdings" pitchFamily="2" charset="2"/>
              <a:buChar char="ü"/>
            </a:pPr>
            <a:r>
              <a:rPr lang="en-US" sz="2000">
                <a:solidFill>
                  <a:schemeClr val="accent1"/>
                </a:solidFill>
                <a:latin typeface="Calibri" pitchFamily="34" charset="0"/>
              </a:rPr>
              <a:t>Excellent per-timestep running time</a:t>
            </a:r>
          </a:p>
          <a:p>
            <a:pPr marL="800100" lvl="1" indent="-342900">
              <a:spcBef>
                <a:spcPct val="20000"/>
              </a:spcBef>
              <a:buFont typeface="Wingdings" pitchFamily="2" charset="2"/>
              <a:buChar char="ü"/>
            </a:pPr>
            <a:r>
              <a:rPr lang="en-US" sz="2000">
                <a:solidFill>
                  <a:schemeClr val="accent1"/>
                </a:solidFill>
                <a:latin typeface="Calibri" pitchFamily="34" charset="0"/>
              </a:rPr>
              <a:t>Linear scaling memory footprint</a:t>
            </a:r>
          </a:p>
          <a:p>
            <a:pPr marL="342900" indent="-342900">
              <a:spcBef>
                <a:spcPct val="20000"/>
              </a:spcBef>
              <a:buFont typeface="Wingdings" pitchFamily="2" charset="2"/>
              <a:buChar char="ü"/>
            </a:pPr>
            <a:endParaRPr lang="en-US" sz="2000" b="1">
              <a:solidFill>
                <a:srgbClr val="C00000"/>
              </a:solidFill>
              <a:latin typeface="Calibri" pitchFamily="34" charset="0"/>
            </a:endParaRPr>
          </a:p>
          <a:p>
            <a:pPr marL="342900" indent="-342900">
              <a:spcBef>
                <a:spcPct val="20000"/>
              </a:spcBef>
            </a:pPr>
            <a:r>
              <a:rPr lang="en-US" sz="2400" b="1">
                <a:solidFill>
                  <a:srgbClr val="C00000"/>
                </a:solidFill>
                <a:latin typeface="Calibri" pitchFamily="34" charset="0"/>
              </a:rPr>
              <a:t>Extends its capabilities to large systems, longer time-scales</a:t>
            </a:r>
          </a:p>
          <a:p>
            <a:pPr marL="800100" lvl="1" indent="-342900">
              <a:spcBef>
                <a:spcPct val="20000"/>
              </a:spcBef>
              <a:buFont typeface="Wingdings" pitchFamily="2" charset="2"/>
              <a:buChar char="ü"/>
            </a:pPr>
            <a:r>
              <a:rPr lang="en-US" sz="2000">
                <a:solidFill>
                  <a:schemeClr val="accent1"/>
                </a:solidFill>
                <a:latin typeface="Calibri" pitchFamily="34" charset="0"/>
              </a:rPr>
              <a:t>Scalable algorithms and techniques</a:t>
            </a:r>
          </a:p>
          <a:p>
            <a:pPr marL="800100" lvl="1" indent="-342900">
              <a:spcBef>
                <a:spcPct val="20000"/>
              </a:spcBef>
              <a:buFont typeface="Wingdings" pitchFamily="2" charset="2"/>
              <a:buChar char="ü"/>
            </a:pPr>
            <a:r>
              <a:rPr lang="en-US" sz="2000">
                <a:solidFill>
                  <a:schemeClr val="accent1"/>
                </a:solidFill>
                <a:latin typeface="Calibri" pitchFamily="34" charset="0"/>
              </a:rPr>
              <a:t>Demonstrated scaling to over 3K cores</a:t>
            </a:r>
          </a:p>
          <a:p>
            <a:pPr marL="342900" indent="-342900">
              <a:spcBef>
                <a:spcPct val="20000"/>
              </a:spcBef>
            </a:pPr>
            <a:endParaRPr lang="en-US" sz="1600" u="sng">
              <a:latin typeface="Calibri" pitchFamily="34" charset="0"/>
            </a:endParaRPr>
          </a:p>
          <a:p>
            <a:pPr marL="342900" indent="-342900">
              <a:spcBef>
                <a:spcPct val="20000"/>
              </a:spcBef>
            </a:pPr>
            <a:r>
              <a:rPr lang="en-US" sz="1600" u="sng">
                <a:latin typeface="Calibri" pitchFamily="34" charset="0"/>
              </a:rPr>
              <a:t>Related publication:</a:t>
            </a:r>
          </a:p>
          <a:p>
            <a:pPr marL="342900" indent="-342900">
              <a:spcBef>
                <a:spcPct val="20000"/>
              </a:spcBef>
            </a:pPr>
            <a:r>
              <a:rPr lang="en-US" sz="1600" i="1">
                <a:latin typeface="Calibri" pitchFamily="34" charset="0"/>
              </a:rPr>
              <a:t>Parallel Reactive Molecular Dynamics: Numerical Methods and Algorithmic Techniques</a:t>
            </a:r>
          </a:p>
          <a:p>
            <a:pPr marL="342900" indent="-342900">
              <a:spcBef>
                <a:spcPct val="20000"/>
              </a:spcBef>
            </a:pPr>
            <a:r>
              <a:rPr lang="en-US" sz="1600">
                <a:latin typeface="Calibri" pitchFamily="34" charset="0"/>
              </a:rPr>
              <a:t>H. M. Aktulga, J. C. Fogarty, S. A. Pandit, A. Y. Grama</a:t>
            </a:r>
          </a:p>
          <a:p>
            <a:pPr marL="342900" indent="-342900">
              <a:spcBef>
                <a:spcPct val="20000"/>
              </a:spcBef>
            </a:pPr>
            <a:r>
              <a:rPr lang="en-US" sz="1600">
                <a:latin typeface="Calibri" pitchFamily="34" charset="0"/>
              </a:rPr>
              <a:t>Parallel Computing 2010 (submitted).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ipe(down)">
                                      <p:cBhvr>
                                        <p:cTn id="18" dur="500"/>
                                        <p:tgtEl>
                                          <p:spTgt spid="3">
                                            <p:txEl>
                                              <p:pRg st="4" end="4"/>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ipe(down)">
                                      <p:cBhvr>
                                        <p:cTn id="21" dur="500"/>
                                        <p:tgtEl>
                                          <p:spTgt spid="3">
                                            <p:txEl>
                                              <p:pRg st="5" end="5"/>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wipe(down)">
                                      <p:cBhvr>
                                        <p:cTn id="29" dur="500"/>
                                        <p:tgtEl>
                                          <p:spTgt spid="3">
                                            <p:txEl>
                                              <p:pRg st="8" end="8"/>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down)">
                                      <p:cBhvr>
                                        <p:cTn id="32" dur="500"/>
                                        <p:tgtEl>
                                          <p:spTgt spid="3">
                                            <p:txEl>
                                              <p:pRg st="9" end="9"/>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ipe(down)">
                                      <p:cBhvr>
                                        <p:cTn id="35" dur="500"/>
                                        <p:tgtEl>
                                          <p:spTgt spid="3">
                                            <p:txEl>
                                              <p:pRg st="10" end="10"/>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ipe(down)">
                                      <p:cBhvr>
                                        <p:cTn id="38"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Decomposition</a:t>
            </a:r>
            <a:endParaRPr lang="en-US" sz="3600" b="1" dirty="0">
              <a:solidFill>
                <a:schemeClr val="accent4"/>
              </a:solidFill>
              <a:latin typeface="+mj-lt"/>
              <a:ea typeface="+mj-ea"/>
              <a:cs typeface="+mj-cs"/>
            </a:endParaRPr>
          </a:p>
        </p:txBody>
      </p:sp>
      <p:grpSp>
        <p:nvGrpSpPr>
          <p:cNvPr id="36866" name="Group 4"/>
          <p:cNvGrpSpPr>
            <a:grpSpLocks/>
          </p:cNvGrpSpPr>
          <p:nvPr/>
        </p:nvGrpSpPr>
        <p:grpSpPr bwMode="auto">
          <a:xfrm>
            <a:off x="457200" y="1143000"/>
            <a:ext cx="8229600" cy="5029200"/>
            <a:chOff x="457200" y="1143000"/>
            <a:chExt cx="8229600" cy="5029200"/>
          </a:xfrm>
        </p:grpSpPr>
        <p:sp>
          <p:nvSpPr>
            <p:cNvPr id="36867"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Domain decomposition:</a:t>
              </a:r>
              <a:r>
                <a:rPr lang="en-US" sz="2400">
                  <a:latin typeface="Calibri" pitchFamily="34" charset="0"/>
                </a:rPr>
                <a:t> 3D torus</a:t>
              </a:r>
            </a:p>
          </p:txBody>
        </p:sp>
        <p:pic>
          <p:nvPicPr>
            <p:cNvPr id="36868" name="Picture 2" descr="C:\DOCUME~1\CSuser\LOCALS~1\Temp\VMwareDnD\5e4e9417\3dtorus.png"/>
            <p:cNvPicPr>
              <a:picLocks noChangeAspect="1" noChangeArrowheads="1"/>
            </p:cNvPicPr>
            <p:nvPr/>
          </p:nvPicPr>
          <p:blipFill>
            <a:blip r:embed="rId2"/>
            <a:srcRect/>
            <a:stretch>
              <a:fillRect/>
            </a:stretch>
          </p:blipFill>
          <p:spPr bwMode="auto">
            <a:xfrm>
              <a:off x="1051560" y="1600200"/>
              <a:ext cx="7022591" cy="4572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endParaRPr lang="en-US" sz="3600" b="1" dirty="0">
              <a:solidFill>
                <a:schemeClr val="accent4"/>
              </a:solidFill>
              <a:latin typeface="+mj-lt"/>
              <a:ea typeface="+mj-ea"/>
              <a:cs typeface="+mj-cs"/>
            </a:endParaRPr>
          </a:p>
        </p:txBody>
      </p:sp>
      <p:grpSp>
        <p:nvGrpSpPr>
          <p:cNvPr id="37890" name="Group 258"/>
          <p:cNvGrpSpPr>
            <a:grpSpLocks/>
          </p:cNvGrpSpPr>
          <p:nvPr/>
        </p:nvGrpSpPr>
        <p:grpSpPr bwMode="auto">
          <a:xfrm>
            <a:off x="1028700" y="1143000"/>
            <a:ext cx="7099300" cy="5486400"/>
            <a:chOff x="1028700" y="914400"/>
            <a:chExt cx="7100047" cy="5486401"/>
          </a:xfrm>
        </p:grpSpPr>
        <p:grpSp>
          <p:nvGrpSpPr>
            <p:cNvPr id="37895" name="Group 474"/>
            <p:cNvGrpSpPr>
              <a:grpSpLocks/>
            </p:cNvGrpSpPr>
            <p:nvPr/>
          </p:nvGrpSpPr>
          <p:grpSpPr bwMode="auto">
            <a:xfrm>
              <a:off x="1674159" y="914400"/>
              <a:ext cx="5809129" cy="5486401"/>
              <a:chOff x="914400" y="0"/>
              <a:chExt cx="8229600" cy="7772400"/>
            </a:xfrm>
          </p:grpSpPr>
          <p:cxnSp>
            <p:nvCxnSpPr>
              <p:cNvPr id="174" name="Straight Connector 173"/>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6" name="Group 91"/>
            <p:cNvGrpSpPr>
              <a:grpSpLocks/>
            </p:cNvGrpSpPr>
            <p:nvPr/>
          </p:nvGrpSpPr>
          <p:grpSpPr bwMode="auto">
            <a:xfrm>
              <a:off x="1028700" y="1559859"/>
              <a:ext cx="7100047" cy="4518213"/>
              <a:chOff x="0" y="914400"/>
              <a:chExt cx="10058400" cy="6400800"/>
            </a:xfrm>
          </p:grpSpPr>
          <p:grpSp>
            <p:nvGrpSpPr>
              <p:cNvPr id="37958" name="Group 90"/>
              <p:cNvGrpSpPr>
                <a:grpSpLocks/>
              </p:cNvGrpSpPr>
              <p:nvPr/>
            </p:nvGrpSpPr>
            <p:grpSpPr bwMode="auto">
              <a:xfrm>
                <a:off x="0" y="914400"/>
                <a:ext cx="10058400" cy="5486400"/>
                <a:chOff x="0" y="914400"/>
                <a:chExt cx="10058400" cy="5486400"/>
              </a:xfrm>
            </p:grpSpPr>
            <p:cxnSp>
              <p:nvCxnSpPr>
                <p:cNvPr id="187" name="Straight Connector 186"/>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7897" name="Group 89"/>
            <p:cNvGrpSpPr>
              <a:grpSpLocks/>
            </p:cNvGrpSpPr>
            <p:nvPr/>
          </p:nvGrpSpPr>
          <p:grpSpPr bwMode="auto">
            <a:xfrm>
              <a:off x="1835524" y="1075765"/>
              <a:ext cx="5486400" cy="4840942"/>
              <a:chOff x="1143000" y="228600"/>
              <a:chExt cx="7772400" cy="6858000"/>
            </a:xfrm>
          </p:grpSpPr>
          <p:grpSp>
            <p:nvGrpSpPr>
              <p:cNvPr id="37898" name="Group 395"/>
              <p:cNvGrpSpPr>
                <a:grpSpLocks/>
              </p:cNvGrpSpPr>
              <p:nvPr/>
            </p:nvGrpSpPr>
            <p:grpSpPr bwMode="auto">
              <a:xfrm>
                <a:off x="1143000" y="228600"/>
                <a:ext cx="3200400" cy="3200400"/>
                <a:chOff x="228600" y="685800"/>
                <a:chExt cx="3200400" cy="3200400"/>
              </a:xfrm>
            </p:grpSpPr>
            <p:grpSp>
              <p:nvGrpSpPr>
                <p:cNvPr id="37942" name="Group 55"/>
                <p:cNvGrpSpPr>
                  <a:grpSpLocks/>
                </p:cNvGrpSpPr>
                <p:nvPr/>
              </p:nvGrpSpPr>
              <p:grpSpPr bwMode="auto">
                <a:xfrm>
                  <a:off x="228600" y="685800"/>
                  <a:ext cx="3200400" cy="3200400"/>
                  <a:chOff x="228600" y="685800"/>
                  <a:chExt cx="3200400" cy="3200400"/>
                </a:xfrm>
              </p:grpSpPr>
              <p:sp>
                <p:nvSpPr>
                  <p:cNvPr id="246" name="Rectangle 245"/>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7"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8"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9"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0" name="Rectangle 249"/>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1" name="Pie 250"/>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2" name="Pie 251"/>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3" name="Pie 252"/>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54" name="Pie 253"/>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43" name="Group 53"/>
                <p:cNvGrpSpPr>
                  <a:grpSpLocks/>
                </p:cNvGrpSpPr>
                <p:nvPr/>
              </p:nvGrpSpPr>
              <p:grpSpPr bwMode="auto">
                <a:xfrm>
                  <a:off x="990600" y="1371600"/>
                  <a:ext cx="304800" cy="1828800"/>
                  <a:chOff x="990600" y="1371600"/>
                  <a:chExt cx="304800" cy="1828800"/>
                </a:xfrm>
              </p:grpSpPr>
              <p:cxnSp>
                <p:nvCxnSpPr>
                  <p:cNvPr id="244" name="Straight Arrow Connector 243"/>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8" name="TextBox 24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44" name="Group 54"/>
                <p:cNvGrpSpPr>
                  <a:grpSpLocks/>
                </p:cNvGrpSpPr>
                <p:nvPr/>
              </p:nvGrpSpPr>
              <p:grpSpPr bwMode="auto">
                <a:xfrm>
                  <a:off x="228600" y="1860550"/>
                  <a:ext cx="685800" cy="479618"/>
                  <a:chOff x="228600" y="1860550"/>
                  <a:chExt cx="685800" cy="479618"/>
                </a:xfrm>
              </p:grpSpPr>
              <p:cxnSp>
                <p:nvCxnSpPr>
                  <p:cNvPr id="242" name="Straight Arrow Connector 241"/>
                  <p:cNvCxnSpPr/>
                  <p:nvPr/>
                </p:nvCxnSpPr>
                <p:spPr>
                  <a:xfrm rot="10800000" flipH="1">
                    <a:off x="228191" y="2287852"/>
                    <a:ext cx="686005"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46" name="TextBox 242"/>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899" name="Group 412"/>
              <p:cNvGrpSpPr>
                <a:grpSpLocks/>
              </p:cNvGrpSpPr>
              <p:nvPr/>
            </p:nvGrpSpPr>
            <p:grpSpPr bwMode="auto">
              <a:xfrm>
                <a:off x="6400800" y="228600"/>
                <a:ext cx="2514600" cy="3200400"/>
                <a:chOff x="4572000" y="685800"/>
                <a:chExt cx="2514600" cy="3200400"/>
              </a:xfrm>
            </p:grpSpPr>
            <p:grpSp>
              <p:nvGrpSpPr>
                <p:cNvPr id="37930" name="Group 116"/>
                <p:cNvGrpSpPr>
                  <a:grpSpLocks/>
                </p:cNvGrpSpPr>
                <p:nvPr/>
              </p:nvGrpSpPr>
              <p:grpSpPr bwMode="auto">
                <a:xfrm>
                  <a:off x="4572000" y="685800"/>
                  <a:ext cx="2514600" cy="3200400"/>
                  <a:chOff x="4572000" y="685800"/>
                  <a:chExt cx="2514600" cy="3200400"/>
                </a:xfrm>
              </p:grpSpPr>
              <p:sp>
                <p:nvSpPr>
                  <p:cNvPr id="234" name="Rectangle 233"/>
                  <p:cNvSpPr/>
                  <p:nvPr/>
                </p:nvSpPr>
                <p:spPr>
                  <a:xfrm>
                    <a:off x="4572408" y="1372526"/>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5" name="Rectangle 234"/>
                  <p:cNvSpPr/>
                  <p:nvPr/>
                </p:nvSpPr>
                <p:spPr>
                  <a:xfrm>
                    <a:off x="6401004" y="1372526"/>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6" name="Rectangle 235"/>
                  <p:cNvSpPr/>
                  <p:nvPr/>
                </p:nvSpPr>
                <p:spPr>
                  <a:xfrm rot="5400000">
                    <a:off x="5143740" y="115262"/>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7" name="Pie 236"/>
                  <p:cNvSpPr>
                    <a:spLocks noChangeAspect="1"/>
                  </p:cNvSpPr>
                  <p:nvPr/>
                </p:nvSpPr>
                <p:spPr>
                  <a:xfrm>
                    <a:off x="5714999"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38" name="Pie 237"/>
                  <p:cNvSpPr>
                    <a:spLocks noChangeAspect="1"/>
                  </p:cNvSpPr>
                  <p:nvPr/>
                </p:nvSpPr>
                <p:spPr>
                  <a:xfrm>
                    <a:off x="5714999"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7931" name="Group 75"/>
                <p:cNvGrpSpPr>
                  <a:grpSpLocks/>
                </p:cNvGrpSpPr>
                <p:nvPr/>
              </p:nvGrpSpPr>
              <p:grpSpPr bwMode="auto">
                <a:xfrm>
                  <a:off x="6019800" y="1371600"/>
                  <a:ext cx="306388" cy="1828800"/>
                  <a:chOff x="6019800" y="1371600"/>
                  <a:chExt cx="306388" cy="1828800"/>
                </a:xfrm>
              </p:grpSpPr>
              <p:cxnSp>
                <p:nvCxnSpPr>
                  <p:cNvPr id="232" name="Straight Arrow Connector 231"/>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6" name="TextBox 232"/>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32" name="Group 72"/>
                <p:cNvGrpSpPr>
                  <a:grpSpLocks/>
                </p:cNvGrpSpPr>
                <p:nvPr/>
              </p:nvGrpSpPr>
              <p:grpSpPr bwMode="auto">
                <a:xfrm>
                  <a:off x="6400800" y="1860550"/>
                  <a:ext cx="685800" cy="479618"/>
                  <a:chOff x="228600" y="1860550"/>
                  <a:chExt cx="685800" cy="479618"/>
                </a:xfrm>
              </p:grpSpPr>
              <p:cxnSp>
                <p:nvCxnSpPr>
                  <p:cNvPr id="230" name="Straight Arrow Connector 229"/>
                  <p:cNvCxnSpPr/>
                  <p:nvPr/>
                </p:nvCxnSpPr>
                <p:spPr>
                  <a:xfrm rot="10800000" flipH="1">
                    <a:off x="228804" y="2287852"/>
                    <a:ext cx="686004"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34" name="TextBox 230"/>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7900" name="Group 425"/>
              <p:cNvGrpSpPr>
                <a:grpSpLocks/>
              </p:cNvGrpSpPr>
              <p:nvPr/>
            </p:nvGrpSpPr>
            <p:grpSpPr bwMode="auto">
              <a:xfrm>
                <a:off x="1457324" y="4224528"/>
                <a:ext cx="2581276" cy="2523744"/>
                <a:chOff x="7824596" y="1024128"/>
                <a:chExt cx="2581276" cy="2523744"/>
              </a:xfrm>
            </p:grpSpPr>
            <p:grpSp>
              <p:nvGrpSpPr>
                <p:cNvPr id="37914" name="Group 115"/>
                <p:cNvGrpSpPr>
                  <a:grpSpLocks/>
                </p:cNvGrpSpPr>
                <p:nvPr/>
              </p:nvGrpSpPr>
              <p:grpSpPr bwMode="auto">
                <a:xfrm>
                  <a:off x="7882128" y="1024128"/>
                  <a:ext cx="2523744" cy="2523744"/>
                  <a:chOff x="7882128" y="1024128"/>
                  <a:chExt cx="2523744" cy="2523744"/>
                </a:xfrm>
              </p:grpSpPr>
              <p:sp>
                <p:nvSpPr>
                  <p:cNvPr id="218" name="Rectangle 217"/>
                  <p:cNvSpPr/>
                  <p:nvPr/>
                </p:nvSpPr>
                <p:spPr>
                  <a:xfrm>
                    <a:off x="8229605" y="1371733"/>
                    <a:ext cx="1830845" cy="18306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9" name="Rectangle 218"/>
                  <p:cNvSpPr/>
                  <p:nvPr/>
                </p:nvSpPr>
                <p:spPr>
                  <a:xfrm>
                    <a:off x="7883229" y="1371733"/>
                    <a:ext cx="346376" cy="183065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0" name="Rectangle 219"/>
                  <p:cNvSpPr/>
                  <p:nvPr/>
                </p:nvSpPr>
                <p:spPr>
                  <a:xfrm>
                    <a:off x="10060450" y="1371733"/>
                    <a:ext cx="346376" cy="183065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1" name="Pie 220"/>
                  <p:cNvSpPr>
                    <a:spLocks noChangeAspect="1"/>
                  </p:cNvSpPr>
                  <p:nvPr/>
                </p:nvSpPr>
                <p:spPr>
                  <a:xfrm>
                    <a:off x="9711825" y="2853796"/>
                    <a:ext cx="686004" cy="685933"/>
                  </a:xfrm>
                  <a:prstGeom prst="pie">
                    <a:avLst>
                      <a:gd name="adj1" fmla="val 21504455"/>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2" name="Pie 221"/>
                  <p:cNvSpPr>
                    <a:spLocks noChangeAspect="1"/>
                  </p:cNvSpPr>
                  <p:nvPr/>
                </p:nvSpPr>
                <p:spPr>
                  <a:xfrm>
                    <a:off x="9711825" y="1025393"/>
                    <a:ext cx="686004" cy="685932"/>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3" name="Pie 222"/>
                  <p:cNvSpPr>
                    <a:spLocks noChangeAspect="1"/>
                  </p:cNvSpPr>
                  <p:nvPr/>
                </p:nvSpPr>
                <p:spPr>
                  <a:xfrm>
                    <a:off x="7883229" y="1025393"/>
                    <a:ext cx="686005" cy="685932"/>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4" name="Pie 223"/>
                  <p:cNvSpPr>
                    <a:spLocks noChangeAspect="1"/>
                  </p:cNvSpPr>
                  <p:nvPr/>
                </p:nvSpPr>
                <p:spPr>
                  <a:xfrm>
                    <a:off x="7883229" y="2853796"/>
                    <a:ext cx="686005" cy="685933"/>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225" name="Rectangle 224"/>
                  <p:cNvSpPr/>
                  <p:nvPr/>
                </p:nvSpPr>
                <p:spPr>
                  <a:xfrm>
                    <a:off x="8229605" y="1025393"/>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6" name="Rectangle 225"/>
                  <p:cNvSpPr/>
                  <p:nvPr/>
                </p:nvSpPr>
                <p:spPr>
                  <a:xfrm>
                    <a:off x="8229605" y="3202385"/>
                    <a:ext cx="1830845" cy="346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15" name="Group 86"/>
                <p:cNvGrpSpPr>
                  <a:grpSpLocks/>
                </p:cNvGrpSpPr>
                <p:nvPr/>
              </p:nvGrpSpPr>
              <p:grpSpPr bwMode="auto">
                <a:xfrm>
                  <a:off x="8305800" y="1371600"/>
                  <a:ext cx="304800" cy="1828800"/>
                  <a:chOff x="990600" y="1371600"/>
                  <a:chExt cx="304800" cy="1828800"/>
                </a:xfrm>
              </p:grpSpPr>
              <p:cxnSp>
                <p:nvCxnSpPr>
                  <p:cNvPr id="216" name="Straight Arrow Connector 215"/>
                  <p:cNvCxnSpPr/>
                  <p:nvPr/>
                </p:nvCxnSpPr>
                <p:spPr>
                  <a:xfrm rot="5400000">
                    <a:off x="76675" y="2285935"/>
                    <a:ext cx="1830653"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20" name="TextBox 216"/>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16" name="Group 113"/>
                <p:cNvGrpSpPr>
                  <a:grpSpLocks/>
                </p:cNvGrpSpPr>
                <p:nvPr/>
              </p:nvGrpSpPr>
              <p:grpSpPr bwMode="auto">
                <a:xfrm>
                  <a:off x="7824596" y="1873249"/>
                  <a:ext cx="647700" cy="414339"/>
                  <a:chOff x="9958196" y="1873249"/>
                  <a:chExt cx="647700" cy="414339"/>
                </a:xfrm>
              </p:grpSpPr>
              <p:cxnSp>
                <p:nvCxnSpPr>
                  <p:cNvPr id="214" name="Straight Arrow Connector 213"/>
                  <p:cNvCxnSpPr/>
                  <p:nvPr/>
                </p:nvCxnSpPr>
                <p:spPr>
                  <a:xfrm rot="10800000" flipH="1">
                    <a:off x="10059565" y="2287058"/>
                    <a:ext cx="30364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18" name="TextBox 214"/>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7901" name="Group 443"/>
              <p:cNvGrpSpPr>
                <a:grpSpLocks/>
              </p:cNvGrpSpPr>
              <p:nvPr/>
            </p:nvGrpSpPr>
            <p:grpSpPr bwMode="auto">
              <a:xfrm>
                <a:off x="5715000" y="3886200"/>
                <a:ext cx="3200400" cy="3200400"/>
                <a:chOff x="11201400" y="685800"/>
                <a:chExt cx="3200400" cy="3200400"/>
              </a:xfrm>
            </p:grpSpPr>
            <p:grpSp>
              <p:nvGrpSpPr>
                <p:cNvPr id="37902" name="Group 367"/>
                <p:cNvGrpSpPr>
                  <a:grpSpLocks/>
                </p:cNvGrpSpPr>
                <p:nvPr/>
              </p:nvGrpSpPr>
              <p:grpSpPr bwMode="auto">
                <a:xfrm>
                  <a:off x="11201400" y="685800"/>
                  <a:ext cx="3200400" cy="3200400"/>
                  <a:chOff x="11201400" y="685800"/>
                  <a:chExt cx="3200400" cy="3200400"/>
                </a:xfrm>
              </p:grpSpPr>
              <p:sp>
                <p:nvSpPr>
                  <p:cNvPr id="206" name="Rectangle 205"/>
                  <p:cNvSpPr/>
                  <p:nvPr/>
                </p:nvSpPr>
                <p:spPr>
                  <a:xfrm>
                    <a:off x="11887608" y="1371733"/>
                    <a:ext cx="1828596"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7" name="Rectangle 35"/>
                  <p:cNvSpPr/>
                  <p:nvPr/>
                </p:nvSpPr>
                <p:spPr>
                  <a:xfrm>
                    <a:off x="112016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8" name="Rectangle 36"/>
                  <p:cNvSpPr/>
                  <p:nvPr/>
                </p:nvSpPr>
                <p:spPr>
                  <a:xfrm>
                    <a:off x="13716204" y="1371733"/>
                    <a:ext cx="686004"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9" name="Rectangle 37"/>
                  <p:cNvSpPr/>
                  <p:nvPr/>
                </p:nvSpPr>
                <p:spPr>
                  <a:xfrm rot="5400000">
                    <a:off x="12458940" y="114468"/>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0" name="Rectangle 209"/>
                  <p:cNvSpPr/>
                  <p:nvPr/>
                </p:nvSpPr>
                <p:spPr>
                  <a:xfrm rot="5400000">
                    <a:off x="12458940" y="2628804"/>
                    <a:ext cx="685933" cy="1828596"/>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7903" name="Group 53"/>
                <p:cNvGrpSpPr>
                  <a:grpSpLocks/>
                </p:cNvGrpSpPr>
                <p:nvPr/>
              </p:nvGrpSpPr>
              <p:grpSpPr bwMode="auto">
                <a:xfrm>
                  <a:off x="11963400" y="1371600"/>
                  <a:ext cx="304800" cy="1828800"/>
                  <a:chOff x="990600" y="1371600"/>
                  <a:chExt cx="304800" cy="1828800"/>
                </a:xfrm>
              </p:grpSpPr>
              <p:cxnSp>
                <p:nvCxnSpPr>
                  <p:cNvPr id="204" name="Straight Arrow Connector 203"/>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8" name="TextBox 204"/>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7904" name="Group 54"/>
                <p:cNvGrpSpPr>
                  <a:grpSpLocks/>
                </p:cNvGrpSpPr>
                <p:nvPr/>
              </p:nvGrpSpPr>
              <p:grpSpPr bwMode="auto">
                <a:xfrm>
                  <a:off x="11201400" y="1873248"/>
                  <a:ext cx="685800" cy="479618"/>
                  <a:chOff x="228600" y="1873248"/>
                  <a:chExt cx="685800" cy="479618"/>
                </a:xfrm>
              </p:grpSpPr>
              <p:cxnSp>
                <p:nvCxnSpPr>
                  <p:cNvPr id="202" name="Straight Arrow Connector 201"/>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906" name="TextBox 202"/>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grpSp>
      <p:sp>
        <p:nvSpPr>
          <p:cNvPr id="37891" name="TextBox 254"/>
          <p:cNvSpPr txBox="1">
            <a:spLocks noChangeArrowheads="1"/>
          </p:cNvSpPr>
          <p:nvPr/>
        </p:nvSpPr>
        <p:spPr bwMode="auto">
          <a:xfrm>
            <a:off x="2247900" y="3467100"/>
            <a:ext cx="14097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37892" name="TextBox 255"/>
          <p:cNvSpPr txBox="1">
            <a:spLocks noChangeArrowheads="1"/>
          </p:cNvSpPr>
          <p:nvPr/>
        </p:nvSpPr>
        <p:spPr bwMode="auto">
          <a:xfrm>
            <a:off x="5600700" y="3467100"/>
            <a:ext cx="1208088"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half shell</a:t>
            </a:r>
          </a:p>
        </p:txBody>
      </p:sp>
      <p:sp>
        <p:nvSpPr>
          <p:cNvPr id="37893" name="TextBox 256"/>
          <p:cNvSpPr txBox="1">
            <a:spLocks noChangeArrowheads="1"/>
          </p:cNvSpPr>
          <p:nvPr/>
        </p:nvSpPr>
        <p:spPr bwMode="auto">
          <a:xfrm>
            <a:off x="2057400" y="5943600"/>
            <a:ext cx="18669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midpoint-shell</a:t>
            </a:r>
          </a:p>
        </p:txBody>
      </p:sp>
      <p:sp>
        <p:nvSpPr>
          <p:cNvPr id="37894" name="TextBox 257"/>
          <p:cNvSpPr txBox="1">
            <a:spLocks noChangeArrowheads="1"/>
          </p:cNvSpPr>
          <p:nvPr/>
        </p:nvSpPr>
        <p:spPr bwMode="auto">
          <a:xfrm>
            <a:off x="5181600" y="6172200"/>
            <a:ext cx="2133600" cy="369888"/>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tower-plate shell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Outer-Shell</a:t>
            </a:r>
            <a:endParaRPr lang="en-US" sz="3600" b="1" dirty="0">
              <a:solidFill>
                <a:schemeClr val="accent4"/>
              </a:solidFill>
              <a:latin typeface="+mj-lt"/>
              <a:ea typeface="+mj-ea"/>
              <a:cs typeface="+mj-cs"/>
            </a:endParaRPr>
          </a:p>
        </p:txBody>
      </p:sp>
      <p:grpSp>
        <p:nvGrpSpPr>
          <p:cNvPr id="38914" name="Group 92"/>
          <p:cNvGrpSpPr>
            <a:grpSpLocks/>
          </p:cNvGrpSpPr>
          <p:nvPr/>
        </p:nvGrpSpPr>
        <p:grpSpPr bwMode="auto">
          <a:xfrm>
            <a:off x="1028700" y="1143000"/>
            <a:ext cx="7099300" cy="5486400"/>
            <a:chOff x="1028700" y="914400"/>
            <a:chExt cx="7100047" cy="5486401"/>
          </a:xfrm>
        </p:grpSpPr>
        <p:grpSp>
          <p:nvGrpSpPr>
            <p:cNvPr id="38916" name="Group 474"/>
            <p:cNvGrpSpPr>
              <a:grpSpLocks/>
            </p:cNvGrpSpPr>
            <p:nvPr/>
          </p:nvGrpSpPr>
          <p:grpSpPr bwMode="auto">
            <a:xfrm>
              <a:off x="1674159" y="914400"/>
              <a:ext cx="5809129" cy="5486401"/>
              <a:chOff x="914400" y="0"/>
              <a:chExt cx="8229600" cy="7772400"/>
            </a:xfrm>
          </p:grpSpPr>
          <p:cxnSp>
            <p:nvCxnSpPr>
              <p:cNvPr id="77" name="Straight Connector 76"/>
              <p:cNvCxnSpPr/>
              <p:nvPr/>
            </p:nvCxnSpPr>
            <p:spPr>
              <a:xfrm rot="5400000">
                <a:off x="-297077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205760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1142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29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686414"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1599587"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515009"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a:off x="3428182"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343605"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256778" y="3886200"/>
                <a:ext cx="7772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7" name="Group 91"/>
            <p:cNvGrpSpPr>
              <a:grpSpLocks/>
            </p:cNvGrpSpPr>
            <p:nvPr/>
          </p:nvGrpSpPr>
          <p:grpSpPr bwMode="auto">
            <a:xfrm>
              <a:off x="1028700" y="1559859"/>
              <a:ext cx="7100047" cy="4518213"/>
              <a:chOff x="0" y="914400"/>
              <a:chExt cx="10058400" cy="6400800"/>
            </a:xfrm>
          </p:grpSpPr>
          <p:grpSp>
            <p:nvGrpSpPr>
              <p:cNvPr id="38983" name="Group 90"/>
              <p:cNvGrpSpPr>
                <a:grpSpLocks/>
              </p:cNvGrpSpPr>
              <p:nvPr/>
            </p:nvGrpSpPr>
            <p:grpSpPr bwMode="auto">
              <a:xfrm>
                <a:off x="0" y="914400"/>
                <a:ext cx="10058400" cy="5486400"/>
                <a:chOff x="0" y="914400"/>
                <a:chExt cx="10058400" cy="5486400"/>
              </a:xfrm>
            </p:grpSpPr>
            <p:cxnSp>
              <p:nvCxnSpPr>
                <p:cNvPr id="70" name="Straight Connector 69"/>
                <p:cNvCxnSpPr/>
                <p:nvPr/>
              </p:nvCxnSpPr>
              <p:spPr>
                <a:xfrm>
                  <a:off x="0" y="3670300"/>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0" y="915326"/>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0" y="183065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0" y="2743729"/>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0" y="4572133"/>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0" y="5487458"/>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0" y="6400535"/>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cxnSp>
            <p:nvCxnSpPr>
              <p:cNvPr id="69" name="Straight Connector 68"/>
              <p:cNvCxnSpPr/>
              <p:nvPr/>
            </p:nvCxnSpPr>
            <p:spPr>
              <a:xfrm>
                <a:off x="0" y="7315862"/>
                <a:ext cx="10058400" cy="0"/>
              </a:xfrm>
              <a:prstGeom prst="line">
                <a:avLst/>
              </a:prstGeom>
              <a:ln>
                <a:solidFill>
                  <a:schemeClr val="bg1">
                    <a:lumMod val="65000"/>
                  </a:schemeClr>
                </a:solidFill>
                <a:prstDash val="lgDash"/>
              </a:ln>
            </p:spPr>
            <p:style>
              <a:lnRef idx="1">
                <a:schemeClr val="accent1"/>
              </a:lnRef>
              <a:fillRef idx="0">
                <a:schemeClr val="accent1"/>
              </a:fillRef>
              <a:effectRef idx="0">
                <a:schemeClr val="accent1"/>
              </a:effectRef>
              <a:fontRef idx="minor">
                <a:schemeClr val="tx1"/>
              </a:fontRef>
            </p:style>
          </p:cxnSp>
        </p:grpSp>
        <p:grpSp>
          <p:nvGrpSpPr>
            <p:cNvPr id="38918" name="Group 89"/>
            <p:cNvGrpSpPr>
              <a:grpSpLocks/>
            </p:cNvGrpSpPr>
            <p:nvPr/>
          </p:nvGrpSpPr>
          <p:grpSpPr bwMode="auto">
            <a:xfrm>
              <a:off x="1835524" y="1075765"/>
              <a:ext cx="5486400" cy="4840942"/>
              <a:chOff x="1143000" y="228600"/>
              <a:chExt cx="7772400" cy="6858000"/>
            </a:xfrm>
          </p:grpSpPr>
          <p:grpSp>
            <p:nvGrpSpPr>
              <p:cNvPr id="38923" name="Group 395"/>
              <p:cNvGrpSpPr>
                <a:grpSpLocks/>
              </p:cNvGrpSpPr>
              <p:nvPr/>
            </p:nvGrpSpPr>
            <p:grpSpPr bwMode="auto">
              <a:xfrm>
                <a:off x="1143000" y="228600"/>
                <a:ext cx="3200400" cy="3200400"/>
                <a:chOff x="228600" y="685800"/>
                <a:chExt cx="3200400" cy="3200400"/>
              </a:xfrm>
            </p:grpSpPr>
            <p:grpSp>
              <p:nvGrpSpPr>
                <p:cNvPr id="38967" name="Group 51"/>
                <p:cNvGrpSpPr>
                  <a:grpSpLocks/>
                </p:cNvGrpSpPr>
                <p:nvPr/>
              </p:nvGrpSpPr>
              <p:grpSpPr bwMode="auto">
                <a:xfrm>
                  <a:off x="228600" y="685800"/>
                  <a:ext cx="3200400" cy="3200400"/>
                  <a:chOff x="228600" y="685800"/>
                  <a:chExt cx="3200400" cy="3200400"/>
                </a:xfrm>
              </p:grpSpPr>
              <p:sp>
                <p:nvSpPr>
                  <p:cNvPr id="59" name="Rectangle 58"/>
                  <p:cNvSpPr/>
                  <p:nvPr/>
                </p:nvSpPr>
                <p:spPr>
                  <a:xfrm>
                    <a:off x="914196" y="1372526"/>
                    <a:ext cx="1828595" cy="18284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Rectangle 35"/>
                  <p:cNvSpPr/>
                  <p:nvPr/>
                </p:nvSpPr>
                <p:spPr>
                  <a:xfrm>
                    <a:off x="2281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1" name="Rectangle 36"/>
                  <p:cNvSpPr/>
                  <p:nvPr/>
                </p:nvSpPr>
                <p:spPr>
                  <a:xfrm>
                    <a:off x="2742791" y="1372526"/>
                    <a:ext cx="686005" cy="1828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2" name="Rectangle 37"/>
                  <p:cNvSpPr/>
                  <p:nvPr/>
                </p:nvSpPr>
                <p:spPr>
                  <a:xfrm rot="5400000">
                    <a:off x="1485527" y="115262"/>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3" name="Rectangle 62"/>
                  <p:cNvSpPr/>
                  <p:nvPr/>
                </p:nvSpPr>
                <p:spPr>
                  <a:xfrm rot="5400000">
                    <a:off x="1485527" y="2629597"/>
                    <a:ext cx="685933" cy="1828595"/>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4" name="Pie 63"/>
                  <p:cNvSpPr>
                    <a:spLocks noChangeAspect="1"/>
                  </p:cNvSpPr>
                  <p:nvPr/>
                </p:nvSpPr>
                <p:spPr>
                  <a:xfrm>
                    <a:off x="2056787" y="2514997"/>
                    <a:ext cx="1372009" cy="1371865"/>
                  </a:xfrm>
                  <a:prstGeom prst="pie">
                    <a:avLst>
                      <a:gd name="adj1" fmla="val 21403212"/>
                      <a:gd name="adj2" fmla="val 5422325"/>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5" name="Pie 64"/>
                  <p:cNvSpPr>
                    <a:spLocks noChangeAspect="1"/>
                  </p:cNvSpPr>
                  <p:nvPr/>
                </p:nvSpPr>
                <p:spPr>
                  <a:xfrm>
                    <a:off x="2056787" y="686593"/>
                    <a:ext cx="1372009" cy="1371865"/>
                  </a:xfrm>
                  <a:prstGeom prst="pie">
                    <a:avLst>
                      <a:gd name="adj1" fmla="val 16170704"/>
                      <a:gd name="adj2" fmla="val 9613"/>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6" name="Pie 65"/>
                  <p:cNvSpPr>
                    <a:spLocks noChangeAspect="1"/>
                  </p:cNvSpPr>
                  <p:nvPr/>
                </p:nvSpPr>
                <p:spPr>
                  <a:xfrm>
                    <a:off x="228191" y="686593"/>
                    <a:ext cx="1372009" cy="1371865"/>
                  </a:xfrm>
                  <a:prstGeom prst="pie">
                    <a:avLst>
                      <a:gd name="adj1" fmla="val 10770487"/>
                      <a:gd name="adj2" fmla="val 16210378"/>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67" name="Pie 66"/>
                  <p:cNvSpPr>
                    <a:spLocks noChangeAspect="1"/>
                  </p:cNvSpPr>
                  <p:nvPr/>
                </p:nvSpPr>
                <p:spPr>
                  <a:xfrm>
                    <a:off x="228191" y="2514997"/>
                    <a:ext cx="1372009" cy="1371865"/>
                  </a:xfrm>
                  <a:prstGeom prst="pie">
                    <a:avLst>
                      <a:gd name="adj1" fmla="val 5370154"/>
                      <a:gd name="adj2" fmla="val 1082343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68" name="Group 53"/>
                <p:cNvGrpSpPr>
                  <a:grpSpLocks/>
                </p:cNvGrpSpPr>
                <p:nvPr/>
              </p:nvGrpSpPr>
              <p:grpSpPr bwMode="auto">
                <a:xfrm>
                  <a:off x="990600" y="1371600"/>
                  <a:ext cx="304800" cy="1828800"/>
                  <a:chOff x="990600" y="1371600"/>
                  <a:chExt cx="304800" cy="1828800"/>
                </a:xfrm>
              </p:grpSpPr>
              <p:cxnSp>
                <p:nvCxnSpPr>
                  <p:cNvPr id="57" name="Straight Arrow Connector 56"/>
                  <p:cNvCxnSpPr/>
                  <p:nvPr/>
                </p:nvCxnSpPr>
                <p:spPr>
                  <a:xfrm rot="5400000">
                    <a:off x="77591"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3" name="TextBox 5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69" name="Group 54"/>
                <p:cNvGrpSpPr>
                  <a:grpSpLocks/>
                </p:cNvGrpSpPr>
                <p:nvPr/>
              </p:nvGrpSpPr>
              <p:grpSpPr bwMode="auto">
                <a:xfrm>
                  <a:off x="228600" y="1860550"/>
                  <a:ext cx="685800" cy="479618"/>
                  <a:chOff x="228600" y="1860550"/>
                  <a:chExt cx="685800" cy="479618"/>
                </a:xfrm>
              </p:grpSpPr>
              <p:cxnSp>
                <p:nvCxnSpPr>
                  <p:cNvPr id="55" name="Straight Arrow Connector 54"/>
                  <p:cNvCxnSpPr/>
                  <p:nvPr/>
                </p:nvCxnSpPr>
                <p:spPr>
                  <a:xfrm rot="10800000" flipH="1">
                    <a:off x="228191" y="2287852"/>
                    <a:ext cx="686005"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71" name="TextBox 55"/>
                  <p:cNvSpPr txBox="1">
                    <a:spLocks noChangeArrowheads="1"/>
                  </p:cNvSpPr>
                  <p:nvPr/>
                </p:nvSpPr>
                <p:spPr bwMode="auto">
                  <a:xfrm>
                    <a:off x="434974" y="1860550"/>
                    <a:ext cx="269875"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4" name="Group 412"/>
              <p:cNvGrpSpPr>
                <a:grpSpLocks/>
              </p:cNvGrpSpPr>
              <p:nvPr/>
            </p:nvGrpSpPr>
            <p:grpSpPr bwMode="auto">
              <a:xfrm>
                <a:off x="6400800" y="228600"/>
                <a:ext cx="2514600" cy="3200400"/>
                <a:chOff x="4572000" y="685800"/>
                <a:chExt cx="2514600" cy="3200400"/>
              </a:xfrm>
            </p:grpSpPr>
            <p:grpSp>
              <p:nvGrpSpPr>
                <p:cNvPr id="38955" name="Group 116"/>
                <p:cNvGrpSpPr>
                  <a:grpSpLocks/>
                </p:cNvGrpSpPr>
                <p:nvPr/>
              </p:nvGrpSpPr>
              <p:grpSpPr bwMode="auto">
                <a:xfrm>
                  <a:off x="4572000" y="685800"/>
                  <a:ext cx="2514600" cy="3200400"/>
                  <a:chOff x="4572000" y="685800"/>
                  <a:chExt cx="2514600" cy="3200400"/>
                </a:xfrm>
              </p:grpSpPr>
              <p:sp>
                <p:nvSpPr>
                  <p:cNvPr id="47" name="Rectangle 46"/>
                  <p:cNvSpPr/>
                  <p:nvPr/>
                </p:nvSpPr>
                <p:spPr>
                  <a:xfrm>
                    <a:off x="4572408" y="1372526"/>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8" name="Rectangle 47"/>
                  <p:cNvSpPr/>
                  <p:nvPr/>
                </p:nvSpPr>
                <p:spPr>
                  <a:xfrm>
                    <a:off x="6401004" y="1372526"/>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9" name="Rectangle 48"/>
                  <p:cNvSpPr/>
                  <p:nvPr/>
                </p:nvSpPr>
                <p:spPr>
                  <a:xfrm rot="5400000">
                    <a:off x="5143740" y="115262"/>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Pie 49"/>
                  <p:cNvSpPr>
                    <a:spLocks noChangeAspect="1"/>
                  </p:cNvSpPr>
                  <p:nvPr/>
                </p:nvSpPr>
                <p:spPr>
                  <a:xfrm>
                    <a:off x="5714999" y="2514997"/>
                    <a:ext cx="1372009" cy="1371865"/>
                  </a:xfrm>
                  <a:prstGeom prst="pie">
                    <a:avLst>
                      <a:gd name="adj1" fmla="val 21403212"/>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1" name="Pie 50"/>
                  <p:cNvSpPr>
                    <a:spLocks noChangeAspect="1"/>
                  </p:cNvSpPr>
                  <p:nvPr/>
                </p:nvSpPr>
                <p:spPr>
                  <a:xfrm>
                    <a:off x="5714999" y="686593"/>
                    <a:ext cx="1372009" cy="1371865"/>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grpSp>
              <p:nvGrpSpPr>
                <p:cNvPr id="38956" name="Group 75"/>
                <p:cNvGrpSpPr>
                  <a:grpSpLocks/>
                </p:cNvGrpSpPr>
                <p:nvPr/>
              </p:nvGrpSpPr>
              <p:grpSpPr bwMode="auto">
                <a:xfrm>
                  <a:off x="6019800" y="1371600"/>
                  <a:ext cx="306388" cy="1828800"/>
                  <a:chOff x="6019800" y="1371600"/>
                  <a:chExt cx="306388" cy="1828800"/>
                </a:xfrm>
              </p:grpSpPr>
              <p:cxnSp>
                <p:nvCxnSpPr>
                  <p:cNvPr id="45" name="Straight Arrow Connector 44"/>
                  <p:cNvCxnSpPr/>
                  <p:nvPr/>
                </p:nvCxnSpPr>
                <p:spPr>
                  <a:xfrm rot="5400000">
                    <a:off x="5411455" y="2285603"/>
                    <a:ext cx="1828402"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61" name="TextBox 45"/>
                  <p:cNvSpPr txBox="1">
                    <a:spLocks noChangeArrowheads="1"/>
                  </p:cNvSpPr>
                  <p:nvPr/>
                </p:nvSpPr>
                <p:spPr bwMode="auto">
                  <a:xfrm>
                    <a:off x="60198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57" name="Group 72"/>
                <p:cNvGrpSpPr>
                  <a:grpSpLocks/>
                </p:cNvGrpSpPr>
                <p:nvPr/>
              </p:nvGrpSpPr>
              <p:grpSpPr bwMode="auto">
                <a:xfrm>
                  <a:off x="6400800" y="1860550"/>
                  <a:ext cx="685800" cy="479618"/>
                  <a:chOff x="228600" y="1860550"/>
                  <a:chExt cx="685800" cy="479618"/>
                </a:xfrm>
              </p:grpSpPr>
              <p:cxnSp>
                <p:nvCxnSpPr>
                  <p:cNvPr id="43" name="Straight Arrow Connector 42"/>
                  <p:cNvCxnSpPr/>
                  <p:nvPr/>
                </p:nvCxnSpPr>
                <p:spPr>
                  <a:xfrm rot="10800000" flipH="1">
                    <a:off x="228804" y="2287852"/>
                    <a:ext cx="686004"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59" name="TextBox 43"/>
                  <p:cNvSpPr txBox="1">
                    <a:spLocks noChangeArrowheads="1"/>
                  </p:cNvSpPr>
                  <p:nvPr/>
                </p:nvSpPr>
                <p:spPr bwMode="auto">
                  <a:xfrm>
                    <a:off x="419099" y="1860550"/>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nvGrpSpPr>
              <p:cNvPr id="38925" name="Group 425"/>
              <p:cNvGrpSpPr>
                <a:grpSpLocks/>
              </p:cNvGrpSpPr>
              <p:nvPr/>
            </p:nvGrpSpPr>
            <p:grpSpPr bwMode="auto">
              <a:xfrm>
                <a:off x="1457324" y="4224528"/>
                <a:ext cx="2581276" cy="2523744"/>
                <a:chOff x="7824596" y="1024128"/>
                <a:chExt cx="2581276" cy="2523744"/>
              </a:xfrm>
            </p:grpSpPr>
            <p:grpSp>
              <p:nvGrpSpPr>
                <p:cNvPr id="38939" name="Group 115"/>
                <p:cNvGrpSpPr>
                  <a:grpSpLocks/>
                </p:cNvGrpSpPr>
                <p:nvPr/>
              </p:nvGrpSpPr>
              <p:grpSpPr bwMode="auto">
                <a:xfrm>
                  <a:off x="7882128" y="1024128"/>
                  <a:ext cx="2523744" cy="2523744"/>
                  <a:chOff x="7882128" y="1024128"/>
                  <a:chExt cx="2523744" cy="2523744"/>
                </a:xfrm>
              </p:grpSpPr>
              <p:sp>
                <p:nvSpPr>
                  <p:cNvPr id="31" name="Rectangle 30"/>
                  <p:cNvSpPr/>
                  <p:nvPr/>
                </p:nvSpPr>
                <p:spPr>
                  <a:xfrm>
                    <a:off x="8229605" y="1371733"/>
                    <a:ext cx="1830845" cy="18306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31"/>
                  <p:cNvSpPr/>
                  <p:nvPr/>
                </p:nvSpPr>
                <p:spPr>
                  <a:xfrm>
                    <a:off x="7883229" y="1371733"/>
                    <a:ext cx="346376" cy="18306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32"/>
                  <p:cNvSpPr/>
                  <p:nvPr/>
                </p:nvSpPr>
                <p:spPr>
                  <a:xfrm>
                    <a:off x="10060450" y="1371733"/>
                    <a:ext cx="346376" cy="18306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Pie 33"/>
                  <p:cNvSpPr>
                    <a:spLocks noChangeAspect="1"/>
                  </p:cNvSpPr>
                  <p:nvPr/>
                </p:nvSpPr>
                <p:spPr>
                  <a:xfrm>
                    <a:off x="9711825" y="2853796"/>
                    <a:ext cx="686004" cy="685933"/>
                  </a:xfrm>
                  <a:prstGeom prst="pie">
                    <a:avLst>
                      <a:gd name="adj1" fmla="val 21504455"/>
                      <a:gd name="adj2" fmla="val 542232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5" name="Pie 34"/>
                  <p:cNvSpPr>
                    <a:spLocks noChangeAspect="1"/>
                  </p:cNvSpPr>
                  <p:nvPr/>
                </p:nvSpPr>
                <p:spPr>
                  <a:xfrm>
                    <a:off x="9711825" y="1025393"/>
                    <a:ext cx="686004" cy="685932"/>
                  </a:xfrm>
                  <a:prstGeom prst="pie">
                    <a:avLst>
                      <a:gd name="adj1" fmla="val 16170704"/>
                      <a:gd name="adj2" fmla="val 961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6" name="Pie 35"/>
                  <p:cNvSpPr>
                    <a:spLocks noChangeAspect="1"/>
                  </p:cNvSpPr>
                  <p:nvPr/>
                </p:nvSpPr>
                <p:spPr>
                  <a:xfrm>
                    <a:off x="7883229" y="1025393"/>
                    <a:ext cx="686005" cy="685932"/>
                  </a:xfrm>
                  <a:prstGeom prst="pie">
                    <a:avLst>
                      <a:gd name="adj1" fmla="val 10770487"/>
                      <a:gd name="adj2" fmla="val 16210378"/>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7" name="Pie 36"/>
                  <p:cNvSpPr>
                    <a:spLocks noChangeAspect="1"/>
                  </p:cNvSpPr>
                  <p:nvPr/>
                </p:nvSpPr>
                <p:spPr>
                  <a:xfrm>
                    <a:off x="7883229" y="2853796"/>
                    <a:ext cx="686005" cy="685933"/>
                  </a:xfrm>
                  <a:prstGeom prst="pie">
                    <a:avLst>
                      <a:gd name="adj1" fmla="val 5370154"/>
                      <a:gd name="adj2" fmla="val 1082343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38" name="Rectangle 37"/>
                  <p:cNvSpPr/>
                  <p:nvPr/>
                </p:nvSpPr>
                <p:spPr>
                  <a:xfrm>
                    <a:off x="8229605" y="1025393"/>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38"/>
                  <p:cNvSpPr/>
                  <p:nvPr/>
                </p:nvSpPr>
                <p:spPr>
                  <a:xfrm>
                    <a:off x="8229605" y="3202385"/>
                    <a:ext cx="1830845" cy="34634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40" name="Group 86"/>
                <p:cNvGrpSpPr>
                  <a:grpSpLocks/>
                </p:cNvGrpSpPr>
                <p:nvPr/>
              </p:nvGrpSpPr>
              <p:grpSpPr bwMode="auto">
                <a:xfrm>
                  <a:off x="8305800" y="1371600"/>
                  <a:ext cx="304800" cy="1828800"/>
                  <a:chOff x="990600" y="1371600"/>
                  <a:chExt cx="304800" cy="1828800"/>
                </a:xfrm>
              </p:grpSpPr>
              <p:cxnSp>
                <p:nvCxnSpPr>
                  <p:cNvPr id="29" name="Straight Arrow Connector 28"/>
                  <p:cNvCxnSpPr/>
                  <p:nvPr/>
                </p:nvCxnSpPr>
                <p:spPr>
                  <a:xfrm rot="5400000">
                    <a:off x="76675" y="2285935"/>
                    <a:ext cx="1830653"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5" name="TextBox 29"/>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41" name="Group 113"/>
                <p:cNvGrpSpPr>
                  <a:grpSpLocks/>
                </p:cNvGrpSpPr>
                <p:nvPr/>
              </p:nvGrpSpPr>
              <p:grpSpPr bwMode="auto">
                <a:xfrm>
                  <a:off x="7824596" y="1873249"/>
                  <a:ext cx="647700" cy="414339"/>
                  <a:chOff x="9958196" y="1873249"/>
                  <a:chExt cx="647700" cy="414339"/>
                </a:xfrm>
              </p:grpSpPr>
              <p:cxnSp>
                <p:nvCxnSpPr>
                  <p:cNvPr id="27" name="Straight Arrow Connector 26"/>
                  <p:cNvCxnSpPr/>
                  <p:nvPr/>
                </p:nvCxnSpPr>
                <p:spPr>
                  <a:xfrm rot="10800000" flipH="1">
                    <a:off x="10059565" y="2287058"/>
                    <a:ext cx="303641"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43" name="TextBox 27"/>
                  <p:cNvSpPr txBox="1">
                    <a:spLocks noChangeArrowheads="1"/>
                  </p:cNvSpPr>
                  <p:nvPr/>
                </p:nvSpPr>
                <p:spPr bwMode="auto">
                  <a:xfrm>
                    <a:off x="9958196" y="1873249"/>
                    <a:ext cx="647700" cy="392415"/>
                  </a:xfrm>
                  <a:prstGeom prst="rect">
                    <a:avLst/>
                  </a:prstGeom>
                  <a:noFill/>
                  <a:ln w="9525">
                    <a:noFill/>
                    <a:miter lim="800000"/>
                    <a:headEnd/>
                    <a:tailEnd/>
                  </a:ln>
                </p:spPr>
                <p:txBody>
                  <a:bodyPr>
                    <a:spAutoFit/>
                  </a:bodyPr>
                  <a:lstStyle/>
                  <a:p>
                    <a:r>
                      <a:rPr lang="en-US" sz="1200">
                        <a:solidFill>
                          <a:schemeClr val="bg1"/>
                        </a:solidFill>
                        <a:latin typeface="Calibri" pitchFamily="34" charset="0"/>
                      </a:rPr>
                      <a:t>r/2</a:t>
                    </a:r>
                  </a:p>
                </p:txBody>
              </p:sp>
            </p:grpSp>
          </p:grpSp>
          <p:grpSp>
            <p:nvGrpSpPr>
              <p:cNvPr id="38926" name="Group 443"/>
              <p:cNvGrpSpPr>
                <a:grpSpLocks/>
              </p:cNvGrpSpPr>
              <p:nvPr/>
            </p:nvGrpSpPr>
            <p:grpSpPr bwMode="auto">
              <a:xfrm>
                <a:off x="5715000" y="3886200"/>
                <a:ext cx="3200400" cy="3200400"/>
                <a:chOff x="11201400" y="685800"/>
                <a:chExt cx="3200400" cy="3200400"/>
              </a:xfrm>
            </p:grpSpPr>
            <p:grpSp>
              <p:nvGrpSpPr>
                <p:cNvPr id="38927" name="Group 367"/>
                <p:cNvGrpSpPr>
                  <a:grpSpLocks/>
                </p:cNvGrpSpPr>
                <p:nvPr/>
              </p:nvGrpSpPr>
              <p:grpSpPr bwMode="auto">
                <a:xfrm>
                  <a:off x="11201400" y="685800"/>
                  <a:ext cx="3200400" cy="3200400"/>
                  <a:chOff x="11201400" y="685800"/>
                  <a:chExt cx="3200400" cy="3200400"/>
                </a:xfrm>
              </p:grpSpPr>
              <p:sp>
                <p:nvSpPr>
                  <p:cNvPr id="19" name="Rectangle 18"/>
                  <p:cNvSpPr/>
                  <p:nvPr/>
                </p:nvSpPr>
                <p:spPr>
                  <a:xfrm>
                    <a:off x="11887608" y="1371733"/>
                    <a:ext cx="1828596" cy="182840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35"/>
                  <p:cNvSpPr/>
                  <p:nvPr/>
                </p:nvSpPr>
                <p:spPr>
                  <a:xfrm>
                    <a:off x="112016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Rectangle 36"/>
                  <p:cNvSpPr/>
                  <p:nvPr/>
                </p:nvSpPr>
                <p:spPr>
                  <a:xfrm>
                    <a:off x="13716204" y="1371733"/>
                    <a:ext cx="686004" cy="1828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Rectangle 37"/>
                  <p:cNvSpPr/>
                  <p:nvPr/>
                </p:nvSpPr>
                <p:spPr>
                  <a:xfrm rot="5400000">
                    <a:off x="12458940" y="114468"/>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rot="5400000">
                    <a:off x="12458940" y="2628804"/>
                    <a:ext cx="685933" cy="18285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8928" name="Group 53"/>
                <p:cNvGrpSpPr>
                  <a:grpSpLocks/>
                </p:cNvGrpSpPr>
                <p:nvPr/>
              </p:nvGrpSpPr>
              <p:grpSpPr bwMode="auto">
                <a:xfrm>
                  <a:off x="11963400" y="1371600"/>
                  <a:ext cx="304800" cy="1828800"/>
                  <a:chOff x="990600" y="1371600"/>
                  <a:chExt cx="304800" cy="1828800"/>
                </a:xfrm>
              </p:grpSpPr>
              <p:cxnSp>
                <p:nvCxnSpPr>
                  <p:cNvPr id="17" name="Straight Arrow Connector 16"/>
                  <p:cNvCxnSpPr/>
                  <p:nvPr/>
                </p:nvCxnSpPr>
                <p:spPr>
                  <a:xfrm rot="5400000">
                    <a:off x="78203" y="2284810"/>
                    <a:ext cx="1828402" cy="2250"/>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3" name="TextBox 17"/>
                  <p:cNvSpPr txBox="1">
                    <a:spLocks noChangeArrowheads="1"/>
                  </p:cNvSpPr>
                  <p:nvPr/>
                </p:nvSpPr>
                <p:spPr bwMode="auto">
                  <a:xfrm>
                    <a:off x="990600" y="2133600"/>
                    <a:ext cx="304800" cy="338554"/>
                  </a:xfrm>
                  <a:prstGeom prst="rect">
                    <a:avLst/>
                  </a:prstGeom>
                  <a:noFill/>
                  <a:ln w="9525">
                    <a:noFill/>
                    <a:miter lim="800000"/>
                    <a:headEnd/>
                    <a:tailEnd/>
                  </a:ln>
                </p:spPr>
                <p:txBody>
                  <a:bodyPr>
                    <a:spAutoFit/>
                  </a:bodyPr>
                  <a:lstStyle/>
                  <a:p>
                    <a:r>
                      <a:rPr lang="en-US" sz="1600">
                        <a:solidFill>
                          <a:schemeClr val="bg1"/>
                        </a:solidFill>
                        <a:latin typeface="Calibri" pitchFamily="34" charset="0"/>
                      </a:rPr>
                      <a:t>b</a:t>
                    </a:r>
                  </a:p>
                </p:txBody>
              </p:sp>
            </p:grpSp>
            <p:grpSp>
              <p:nvGrpSpPr>
                <p:cNvPr id="38929" name="Group 54"/>
                <p:cNvGrpSpPr>
                  <a:grpSpLocks/>
                </p:cNvGrpSpPr>
                <p:nvPr/>
              </p:nvGrpSpPr>
              <p:grpSpPr bwMode="auto">
                <a:xfrm>
                  <a:off x="11201400" y="1873248"/>
                  <a:ext cx="685800" cy="479618"/>
                  <a:chOff x="228600" y="1873248"/>
                  <a:chExt cx="685800" cy="479618"/>
                </a:xfrm>
              </p:grpSpPr>
              <p:cxnSp>
                <p:nvCxnSpPr>
                  <p:cNvPr id="15" name="Straight Arrow Connector 14"/>
                  <p:cNvCxnSpPr/>
                  <p:nvPr/>
                </p:nvCxnSpPr>
                <p:spPr>
                  <a:xfrm rot="10800000" flipH="1">
                    <a:off x="228804" y="2284809"/>
                    <a:ext cx="686004" cy="2248"/>
                  </a:xfrm>
                  <a:prstGeom prst="straightConnector1">
                    <a:avLst/>
                  </a:prstGeom>
                  <a:ln>
                    <a:solidFill>
                      <a:schemeClr val="bg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931" name="TextBox 15"/>
                  <p:cNvSpPr txBox="1">
                    <a:spLocks noChangeArrowheads="1"/>
                  </p:cNvSpPr>
                  <p:nvPr/>
                </p:nvSpPr>
                <p:spPr bwMode="auto">
                  <a:xfrm>
                    <a:off x="450850" y="1873248"/>
                    <a:ext cx="323850" cy="479618"/>
                  </a:xfrm>
                  <a:prstGeom prst="rect">
                    <a:avLst/>
                  </a:prstGeom>
                  <a:noFill/>
                  <a:ln w="9525">
                    <a:noFill/>
                    <a:miter lim="800000"/>
                    <a:headEnd/>
                    <a:tailEnd/>
                  </a:ln>
                </p:spPr>
                <p:txBody>
                  <a:bodyPr>
                    <a:spAutoFit/>
                  </a:bodyPr>
                  <a:lstStyle/>
                  <a:p>
                    <a:r>
                      <a:rPr lang="en-US" sz="1600">
                        <a:solidFill>
                          <a:schemeClr val="bg1"/>
                        </a:solidFill>
                        <a:latin typeface="Calibri" pitchFamily="34" charset="0"/>
                      </a:rPr>
                      <a:t>r</a:t>
                    </a:r>
                  </a:p>
                </p:txBody>
              </p:sp>
            </p:grpSp>
          </p:grpSp>
        </p:grpSp>
        <p:sp>
          <p:nvSpPr>
            <p:cNvPr id="38919" name="TextBox 7"/>
            <p:cNvSpPr txBox="1">
              <a:spLocks noChangeArrowheads="1"/>
            </p:cNvSpPr>
            <p:nvPr/>
          </p:nvSpPr>
          <p:spPr bwMode="auto">
            <a:xfrm>
              <a:off x="2247900" y="3276600"/>
              <a:ext cx="1409700" cy="369332"/>
            </a:xfrm>
            <a:prstGeom prst="rect">
              <a:avLst/>
            </a:prstGeom>
            <a:noFill/>
            <a:ln w="9525">
              <a:noFill/>
              <a:miter lim="800000"/>
              <a:headEnd/>
              <a:tailEnd/>
            </a:ln>
          </p:spPr>
          <p:txBody>
            <a:bodyPr>
              <a:spAutoFit/>
            </a:bodyPr>
            <a:lstStyle/>
            <a:p>
              <a:pPr algn="ctr"/>
              <a:r>
                <a:rPr lang="en-US" b="1">
                  <a:solidFill>
                    <a:schemeClr val="accent2"/>
                  </a:solidFill>
                  <a:latin typeface="Calibri" pitchFamily="34" charset="0"/>
                </a:rPr>
                <a:t>full shell</a:t>
              </a:r>
            </a:p>
          </p:txBody>
        </p:sp>
        <p:sp>
          <p:nvSpPr>
            <p:cNvPr id="88" name="TextBox 8"/>
            <p:cNvSpPr txBox="1"/>
            <p:nvPr/>
          </p:nvSpPr>
          <p:spPr>
            <a:xfrm>
              <a:off x="5601181" y="3276600"/>
              <a:ext cx="1208215" cy="369888"/>
            </a:xfrm>
            <a:prstGeom prst="rect">
              <a:avLst/>
            </a:prstGeom>
            <a:solidFill>
              <a:schemeClr val="bg1"/>
            </a:solid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half shell</a:t>
              </a:r>
              <a:endParaRPr lang="en-US" b="1" dirty="0">
                <a:solidFill>
                  <a:schemeClr val="bg1">
                    <a:lumMod val="65000"/>
                  </a:schemeClr>
                </a:solidFill>
                <a:latin typeface="+mn-lt"/>
                <a:cs typeface="+mn-cs"/>
              </a:endParaRPr>
            </a:p>
          </p:txBody>
        </p:sp>
        <p:sp>
          <p:nvSpPr>
            <p:cNvPr id="89" name="TextBox 9"/>
            <p:cNvSpPr txBox="1"/>
            <p:nvPr/>
          </p:nvSpPr>
          <p:spPr>
            <a:xfrm>
              <a:off x="2057508" y="5753101"/>
              <a:ext cx="1867096"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midpoint-shell</a:t>
              </a:r>
              <a:endParaRPr lang="en-US" b="1" dirty="0">
                <a:solidFill>
                  <a:schemeClr val="bg1">
                    <a:lumMod val="65000"/>
                  </a:schemeClr>
                </a:solidFill>
                <a:latin typeface="+mn-lt"/>
                <a:cs typeface="+mn-cs"/>
              </a:endParaRPr>
            </a:p>
          </p:txBody>
        </p:sp>
        <p:sp>
          <p:nvSpPr>
            <p:cNvPr id="90" name="TextBox 10"/>
            <p:cNvSpPr txBox="1"/>
            <p:nvPr/>
          </p:nvSpPr>
          <p:spPr>
            <a:xfrm>
              <a:off x="5182037" y="5981701"/>
              <a:ext cx="2133825" cy="369888"/>
            </a:xfrm>
            <a:prstGeom prst="rect">
              <a:avLst/>
            </a:prstGeom>
            <a:noFill/>
          </p:spPr>
          <p:txBody>
            <a:bodyPr>
              <a:spAutoFit/>
            </a:bodyPr>
            <a:lstStyle/>
            <a:p>
              <a:pPr algn="ctr" fontAlgn="auto">
                <a:spcBef>
                  <a:spcPts val="0"/>
                </a:spcBef>
                <a:spcAft>
                  <a:spcPts val="0"/>
                </a:spcAft>
                <a:defRPr/>
              </a:pPr>
              <a:r>
                <a:rPr lang="en-US" b="1" dirty="0">
                  <a:solidFill>
                    <a:schemeClr val="bg1">
                      <a:lumMod val="65000"/>
                    </a:schemeClr>
                  </a:solidFill>
                  <a:latin typeface="+mn-lt"/>
                  <a:cs typeface="+mn-cs"/>
                </a:rPr>
                <a:t>tower-plate shell</a:t>
              </a:r>
              <a:endParaRPr lang="en-US" b="1" dirty="0">
                <a:solidFill>
                  <a:schemeClr val="bg1">
                    <a:lumMod val="65000"/>
                  </a:schemeClr>
                </a:solidFill>
                <a:latin typeface="+mn-lt"/>
                <a:cs typeface="+mn-cs"/>
              </a:endParaRPr>
            </a:p>
          </p:txBody>
        </p:sp>
      </p:grpSp>
      <p:sp>
        <p:nvSpPr>
          <p:cNvPr id="91" name="TextBox 90"/>
          <p:cNvSpPr txBox="1"/>
          <p:nvPr/>
        </p:nvSpPr>
        <p:spPr>
          <a:xfrm>
            <a:off x="304800" y="1447800"/>
            <a:ext cx="1409700" cy="2032000"/>
          </a:xfrm>
          <a:prstGeom prst="rect">
            <a:avLst/>
          </a:prstGeom>
          <a:solidFill>
            <a:schemeClr val="bg1">
              <a:lumMod val="95000"/>
            </a:schemeClr>
          </a:solidFill>
          <a:ln w="25400">
            <a:solidFill>
              <a:schemeClr val="accent2"/>
            </a:solidFill>
          </a:ln>
        </p:spPr>
        <p:txBody>
          <a:bodyPr>
            <a:spAutoFit/>
          </a:bodyPr>
          <a:lstStyle/>
          <a:p>
            <a:pPr fontAlgn="auto">
              <a:spcBef>
                <a:spcPts val="0"/>
              </a:spcBef>
              <a:spcAft>
                <a:spcPts val="0"/>
              </a:spcAft>
              <a:defRPr/>
            </a:pPr>
            <a:r>
              <a:rPr lang="en-US" dirty="0">
                <a:solidFill>
                  <a:schemeClr val="accent2"/>
                </a:solidFill>
                <a:latin typeface="+mn-lt"/>
                <a:cs typeface="+mn-cs"/>
              </a:rPr>
              <a:t>choose full-shell due to dynamic bonding despite the comm. overhead</a:t>
            </a:r>
            <a:endParaRPr lang="en-US" dirty="0">
              <a:solidFill>
                <a:schemeClr val="accent2"/>
              </a:solidFill>
              <a:latin typeface="+mn-lt"/>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Boundary Interactions</a:t>
            </a:r>
            <a:endParaRPr lang="en-US" sz="3600" b="1" dirty="0">
              <a:solidFill>
                <a:schemeClr val="accent4"/>
              </a:solidFill>
              <a:latin typeface="+mj-lt"/>
              <a:ea typeface="+mj-ea"/>
              <a:cs typeface="+mj-cs"/>
            </a:endParaRPr>
          </a:p>
        </p:txBody>
      </p:sp>
      <p:pic>
        <p:nvPicPr>
          <p:cNvPr id="39938" name="Picture 3"/>
          <p:cNvPicPr>
            <a:picLocks noChangeAspect="1" noChangeArrowheads="1"/>
          </p:cNvPicPr>
          <p:nvPr/>
        </p:nvPicPr>
        <p:blipFill>
          <a:blip r:embed="rId2"/>
          <a:srcRect/>
          <a:stretch>
            <a:fillRect/>
          </a:stretch>
        </p:blipFill>
        <p:spPr bwMode="auto">
          <a:xfrm>
            <a:off x="1371600" y="1143000"/>
            <a:ext cx="5643563" cy="5486400"/>
          </a:xfrm>
          <a:prstGeom prst="rect">
            <a:avLst/>
          </a:prstGeom>
          <a:noFill/>
          <a:ln w="9525">
            <a:noFill/>
            <a:miter lim="800000"/>
            <a:headEnd/>
            <a:tailEnd/>
          </a:ln>
        </p:spPr>
      </p:pic>
      <p:sp>
        <p:nvSpPr>
          <p:cNvPr id="4" name="TextBox 3"/>
          <p:cNvSpPr txBox="1"/>
          <p:nvPr/>
        </p:nvSpPr>
        <p:spPr>
          <a:xfrm>
            <a:off x="7315200" y="2667000"/>
            <a:ext cx="1676400" cy="1323975"/>
          </a:xfrm>
          <a:prstGeom prst="rect">
            <a:avLst/>
          </a:prstGeom>
          <a:noFill/>
          <a:ln w="19050">
            <a:solidFill>
              <a:schemeClr val="accent1">
                <a:shade val="95000"/>
                <a:satMod val="105000"/>
              </a:schemeClr>
            </a:solidFill>
          </a:ln>
        </p:spPr>
        <p:txBody>
          <a:bodyPr>
            <a:spAutoFit/>
          </a:bodyPr>
          <a:lstStyle/>
          <a:p>
            <a:pPr fontAlgn="auto">
              <a:spcBef>
                <a:spcPts val="0"/>
              </a:spcBef>
              <a:spcAft>
                <a:spcPts val="0"/>
              </a:spcAft>
              <a:defRPr/>
            </a:pPr>
            <a:r>
              <a:rPr lang="en-US" sz="2000" b="1" dirty="0" err="1">
                <a:solidFill>
                  <a:schemeClr val="accent1"/>
                </a:solidFill>
                <a:latin typeface="+mn-lt"/>
                <a:cs typeface="+mn-cs"/>
              </a:rPr>
              <a:t>r</a:t>
            </a:r>
            <a:r>
              <a:rPr lang="en-US" sz="2000" b="1" baseline="-25000" dirty="0" err="1">
                <a:solidFill>
                  <a:schemeClr val="accent1"/>
                </a:solidFill>
                <a:latin typeface="+mn-lt"/>
                <a:cs typeface="+mn-cs"/>
              </a:rPr>
              <a:t>shell</a:t>
            </a:r>
            <a:r>
              <a:rPr lang="en-US" sz="2000" b="1" dirty="0">
                <a:solidFill>
                  <a:schemeClr val="accent1"/>
                </a:solidFill>
                <a:latin typeface="+mn-lt"/>
                <a:cs typeface="+mn-cs"/>
              </a:rPr>
              <a:t>= MAX (3xr</a:t>
            </a:r>
            <a:r>
              <a:rPr lang="en-US" sz="2000" b="1" baseline="-25000" dirty="0">
                <a:solidFill>
                  <a:schemeClr val="accent1"/>
                </a:solidFill>
                <a:latin typeface="+mn-lt"/>
                <a:cs typeface="+mn-cs"/>
              </a:rPr>
              <a:t>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hbond_cut</a:t>
            </a:r>
            <a:r>
              <a:rPr lang="en-US" sz="2000" b="1" dirty="0">
                <a:solidFill>
                  <a:schemeClr val="accent1"/>
                </a:solidFill>
                <a:latin typeface="+mn-lt"/>
                <a:cs typeface="+mn-cs"/>
              </a:rPr>
              <a:t>, </a:t>
            </a:r>
            <a:r>
              <a:rPr lang="en-US" sz="2000" b="1" dirty="0" err="1">
                <a:solidFill>
                  <a:schemeClr val="accent1"/>
                </a:solidFill>
                <a:latin typeface="+mn-lt"/>
                <a:cs typeface="+mn-cs"/>
              </a:rPr>
              <a:t>r</a:t>
            </a:r>
            <a:r>
              <a:rPr lang="en-US" sz="2000" b="1" baseline="-25000" dirty="0" err="1">
                <a:solidFill>
                  <a:schemeClr val="accent1"/>
                </a:solidFill>
                <a:latin typeface="+mn-lt"/>
                <a:cs typeface="+mn-cs"/>
              </a:rPr>
              <a:t>nonb_cut</a:t>
            </a:r>
            <a:r>
              <a:rPr lang="en-US" sz="2000" b="1" dirty="0">
                <a:solidFill>
                  <a:schemeClr val="accent1"/>
                </a:solidFill>
                <a:latin typeface="+mn-lt"/>
                <a:cs typeface="+mn-cs"/>
              </a:rPr>
              <a:t>)</a:t>
            </a:r>
            <a:endParaRPr lang="en-US" sz="2000" b="1" baseline="-25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lstStyle/>
          <a:p>
            <a:pPr algn="ctr" fontAlgn="auto">
              <a:spcAft>
                <a:spcPts val="0"/>
              </a:spcAft>
              <a:defRPr/>
            </a:pPr>
            <a:endParaRPr lang="en-US" sz="4400" b="1" dirty="0">
              <a:solidFill>
                <a:schemeClr val="accent6"/>
              </a:solidFill>
              <a:latin typeface="+mj-lt"/>
              <a:ea typeface="+mj-ea"/>
              <a:cs typeface="+mj-cs"/>
            </a:endParaRPr>
          </a:p>
        </p:txBody>
      </p:sp>
      <p:sp>
        <p:nvSpPr>
          <p:cNvPr id="3" name="Title 1"/>
          <p:cNvSpPr txBox="1">
            <a:spLocks/>
          </p:cNvSpPr>
          <p:nvPr/>
        </p:nvSpPr>
        <p:spPr>
          <a:xfrm>
            <a:off x="0" y="0"/>
            <a:ext cx="9144000" cy="1143000"/>
          </a:xfrm>
          <a:prstGeom prst="rect">
            <a:avLst/>
          </a:prstGeom>
        </p:spPr>
        <p:txBody>
          <a:bodyPr/>
          <a:lstStyle/>
          <a:p>
            <a:pPr algn="ctr" fontAlgn="auto">
              <a:spcAft>
                <a:spcPts val="0"/>
              </a:spcAft>
              <a:defRPr/>
            </a:pPr>
            <a:endParaRPr lang="en-US" sz="4400" b="1" dirty="0">
              <a:solidFill>
                <a:schemeClr val="accent6"/>
              </a:solidFill>
              <a:latin typeface="+mj-lt"/>
              <a:ea typeface="+mj-ea"/>
              <a:cs typeface="+mj-cs"/>
            </a:endParaRPr>
          </a:p>
        </p:txBody>
      </p:sp>
      <p:sp>
        <p:nvSpPr>
          <p:cNvPr id="4" name="Title 1"/>
          <p:cNvSpPr txBox="1">
            <a:spLocks/>
          </p:cNvSpPr>
          <p:nvPr/>
        </p:nvSpPr>
        <p:spPr>
          <a:xfrm>
            <a:off x="0" y="0"/>
            <a:ext cx="9144000" cy="1143000"/>
          </a:xfrm>
          <a:prstGeom prst="rect">
            <a:avLst/>
          </a:prstGeom>
        </p:spPr>
        <p:txBody>
          <a:bodyPr anchor="ctr"/>
          <a:lstStyle/>
          <a:p>
            <a:pPr marL="457200" indent="-457200" algn="ctr" fontAlgn="auto">
              <a:spcBef>
                <a:spcPct val="20000"/>
              </a:spcBef>
              <a:spcAft>
                <a:spcPts val="0"/>
              </a:spcAft>
              <a:defRPr/>
            </a:pPr>
            <a:r>
              <a:rPr lang="en-US" sz="3600" b="1" dirty="0">
                <a:solidFill>
                  <a:schemeClr val="accent4"/>
                </a:solidFill>
                <a:latin typeface="+mn-lt"/>
                <a:cs typeface="+mn-cs"/>
              </a:rPr>
              <a:t>Molecular Dynamics Methods vs. </a:t>
            </a:r>
            <a:r>
              <a:rPr lang="en-US" sz="3600" b="1" dirty="0" err="1">
                <a:solidFill>
                  <a:schemeClr val="accent4"/>
                </a:solidFill>
                <a:latin typeface="+mn-lt"/>
                <a:cs typeface="+mn-cs"/>
              </a:rPr>
              <a:t>ReaxFF</a:t>
            </a:r>
            <a:endParaRPr lang="en-US" sz="3600" b="1" dirty="0">
              <a:solidFill>
                <a:schemeClr val="accent4"/>
              </a:solidFill>
              <a:latin typeface="+mn-lt"/>
              <a:cs typeface="+mn-cs"/>
            </a:endParaRPr>
          </a:p>
        </p:txBody>
      </p:sp>
      <p:grpSp>
        <p:nvGrpSpPr>
          <p:cNvPr id="15364" name="Group 4"/>
          <p:cNvGrpSpPr>
            <a:grpSpLocks noChangeAspect="1"/>
          </p:cNvGrpSpPr>
          <p:nvPr/>
        </p:nvGrpSpPr>
        <p:grpSpPr bwMode="auto">
          <a:xfrm>
            <a:off x="593725" y="1371600"/>
            <a:ext cx="7956550" cy="5486400"/>
            <a:chOff x="811902" y="1714499"/>
            <a:chExt cx="7874898" cy="4072584"/>
          </a:xfrm>
        </p:grpSpPr>
        <p:grpSp>
          <p:nvGrpSpPr>
            <p:cNvPr id="15365" name="Group 53"/>
            <p:cNvGrpSpPr>
              <a:grpSpLocks/>
            </p:cNvGrpSpPr>
            <p:nvPr/>
          </p:nvGrpSpPr>
          <p:grpSpPr bwMode="auto">
            <a:xfrm>
              <a:off x="811902" y="1714499"/>
              <a:ext cx="7529739" cy="4072584"/>
              <a:chOff x="811902" y="1714499"/>
              <a:chExt cx="7529739" cy="4072584"/>
            </a:xfrm>
          </p:grpSpPr>
          <p:grpSp>
            <p:nvGrpSpPr>
              <p:cNvPr id="15378" name="Group 65"/>
              <p:cNvGrpSpPr>
                <a:grpSpLocks/>
              </p:cNvGrpSpPr>
              <p:nvPr/>
            </p:nvGrpSpPr>
            <p:grpSpPr bwMode="auto">
              <a:xfrm>
                <a:off x="1386911" y="1714499"/>
                <a:ext cx="6954730" cy="3657102"/>
                <a:chOff x="639" y="240"/>
                <a:chExt cx="6074" cy="3467"/>
              </a:xfrm>
            </p:grpSpPr>
            <p:sp>
              <p:nvSpPr>
                <p:cNvPr id="15386" name="Line 66"/>
                <p:cNvSpPr>
                  <a:spLocks noChangeShapeType="1"/>
                </p:cNvSpPr>
                <p:nvPr/>
              </p:nvSpPr>
              <p:spPr bwMode="auto">
                <a:xfrm>
                  <a:off x="640" y="240"/>
                  <a:ext cx="1" cy="3456"/>
                </a:xfrm>
                <a:prstGeom prst="line">
                  <a:avLst/>
                </a:prstGeom>
                <a:noFill/>
                <a:ln w="19080">
                  <a:solidFill>
                    <a:srgbClr val="000000"/>
                  </a:solidFill>
                  <a:miter lim="800000"/>
                  <a:headEnd/>
                  <a:tailEnd/>
                </a:ln>
              </p:spPr>
              <p:txBody>
                <a:bodyPr/>
                <a:lstStyle/>
                <a:p>
                  <a:endParaRPr lang="en-US"/>
                </a:p>
              </p:txBody>
            </p:sp>
            <p:sp>
              <p:nvSpPr>
                <p:cNvPr id="15387" name="Line 67"/>
                <p:cNvSpPr>
                  <a:spLocks noChangeShapeType="1"/>
                </p:cNvSpPr>
                <p:nvPr/>
              </p:nvSpPr>
              <p:spPr bwMode="auto">
                <a:xfrm flipH="1" flipV="1">
                  <a:off x="639" y="3697"/>
                  <a:ext cx="6074" cy="10"/>
                </a:xfrm>
                <a:prstGeom prst="line">
                  <a:avLst/>
                </a:prstGeom>
                <a:noFill/>
                <a:ln w="19080">
                  <a:solidFill>
                    <a:srgbClr val="000000"/>
                  </a:solidFill>
                  <a:miter lim="800000"/>
                  <a:headEnd/>
                  <a:tailEnd/>
                </a:ln>
              </p:spPr>
              <p:txBody>
                <a:bodyPr/>
                <a:lstStyle/>
                <a:p>
                  <a:endParaRPr lang="en-US"/>
                </a:p>
              </p:txBody>
            </p:sp>
          </p:grpSp>
          <p:sp>
            <p:nvSpPr>
              <p:cNvPr id="15379" name="Text Box 68"/>
              <p:cNvSpPr txBox="1">
                <a:spLocks noChangeArrowheads="1"/>
              </p:cNvSpPr>
              <p:nvPr/>
            </p:nvSpPr>
            <p:spPr bwMode="auto">
              <a:xfrm>
                <a:off x="2132409" y="5372100"/>
                <a:ext cx="530978" cy="375860"/>
              </a:xfrm>
              <a:prstGeom prst="rect">
                <a:avLst/>
              </a:prstGeom>
              <a:noFill/>
              <a:ln w="9525">
                <a:noFill/>
                <a:round/>
                <a:headEnd/>
                <a:tailEnd/>
              </a:ln>
            </p:spPr>
            <p:txBody>
              <a:bodyPr wrap="none" lIns="90000" tIns="46800" rIns="90000" bIns="46800">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ps</a:t>
                </a:r>
              </a:p>
            </p:txBody>
          </p:sp>
          <p:sp>
            <p:nvSpPr>
              <p:cNvPr id="15380" name="Rectangle 69"/>
              <p:cNvSpPr>
                <a:spLocks noChangeArrowheads="1"/>
              </p:cNvSpPr>
              <p:nvPr/>
            </p:nvSpPr>
            <p:spPr bwMode="auto">
              <a:xfrm>
                <a:off x="3806774" y="5411223"/>
                <a:ext cx="530978"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ns</a:t>
                </a:r>
              </a:p>
            </p:txBody>
          </p:sp>
          <p:sp>
            <p:nvSpPr>
              <p:cNvPr id="15381" name="Rectangle 70"/>
              <p:cNvSpPr>
                <a:spLocks noChangeArrowheads="1"/>
              </p:cNvSpPr>
              <p:nvPr/>
            </p:nvSpPr>
            <p:spPr bwMode="auto">
              <a:xfrm>
                <a:off x="5442535" y="5404778"/>
                <a:ext cx="544708" cy="343241"/>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02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Symbol" pitchFamily="18" charset="2"/>
                  </a:rPr>
                  <a:t></a:t>
                </a:r>
                <a:r>
                  <a:rPr lang="en-GB" sz="1100">
                    <a:solidFill>
                      <a:srgbClr val="000000"/>
                    </a:solidFill>
                    <a:latin typeface="Calibri" pitchFamily="34" charset="0"/>
                  </a:rPr>
                  <a:t>s</a:t>
                </a:r>
              </a:p>
            </p:txBody>
          </p:sp>
          <p:sp>
            <p:nvSpPr>
              <p:cNvPr id="15382" name="Rectangle 71"/>
              <p:cNvSpPr>
                <a:spLocks noChangeArrowheads="1"/>
              </p:cNvSpPr>
              <p:nvPr/>
            </p:nvSpPr>
            <p:spPr bwMode="auto">
              <a:xfrm>
                <a:off x="7056261" y="5410227"/>
                <a:ext cx="596874"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ms</a:t>
                </a:r>
              </a:p>
            </p:txBody>
          </p:sp>
          <p:sp>
            <p:nvSpPr>
              <p:cNvPr id="15383" name="Rectangle 72"/>
              <p:cNvSpPr>
                <a:spLocks noChangeArrowheads="1"/>
              </p:cNvSpPr>
              <p:nvPr/>
            </p:nvSpPr>
            <p:spPr bwMode="auto">
              <a:xfrm>
                <a:off x="841414" y="4499584"/>
                <a:ext cx="629822"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nm</a:t>
                </a:r>
              </a:p>
            </p:txBody>
          </p:sp>
          <p:sp>
            <p:nvSpPr>
              <p:cNvPr id="15384" name="Rectangle 73"/>
              <p:cNvSpPr>
                <a:spLocks noChangeArrowheads="1"/>
              </p:cNvSpPr>
              <p:nvPr/>
            </p:nvSpPr>
            <p:spPr bwMode="auto">
              <a:xfrm>
                <a:off x="838559" y="3307003"/>
                <a:ext cx="643551" cy="343241"/>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02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Symbol" pitchFamily="18" charset="2"/>
                  </a:rPr>
                  <a:t></a:t>
                </a:r>
                <a:r>
                  <a:rPr lang="en-GB" sz="1100">
                    <a:solidFill>
                      <a:srgbClr val="000000"/>
                    </a:solidFill>
                    <a:latin typeface="Calibri" pitchFamily="34" charset="0"/>
                  </a:rPr>
                  <a:t>m</a:t>
                </a:r>
              </a:p>
            </p:txBody>
          </p:sp>
          <p:sp>
            <p:nvSpPr>
              <p:cNvPr id="15385" name="Rectangle 74"/>
              <p:cNvSpPr>
                <a:spLocks noChangeArrowheads="1"/>
              </p:cNvSpPr>
              <p:nvPr/>
            </p:nvSpPr>
            <p:spPr bwMode="auto">
              <a:xfrm>
                <a:off x="811902" y="2081803"/>
                <a:ext cx="695719" cy="375860"/>
              </a:xfrm>
              <a:prstGeom prst="rect">
                <a:avLst/>
              </a:prstGeom>
              <a:noFill/>
              <a:ln w="9525">
                <a:noFill/>
                <a:round/>
                <a:headEnd/>
                <a:tailEnd/>
              </a:ln>
            </p:spPr>
            <p:txBody>
              <a:bodyPr wrap="none" lIns="90000" tIns="46800" rIns="90000" bIns="46800" anchor="ctr">
                <a:spAutoFit/>
              </a:bodyPr>
              <a:lstStyle/>
              <a:p>
                <a:pPr algn="ctr" defTabSz="255588" eaLnBrk="0" hangingPunct="0">
                  <a:lnSpc>
                    <a:spcPct val="117000"/>
                  </a:lnSpc>
                  <a:buClr>
                    <a:srgbClr val="000000"/>
                  </a:buClr>
                  <a:buSzPct val="100000"/>
                  <a:tabLst>
                    <a:tab pos="0" algn="l"/>
                    <a:tab pos="512763" algn="l"/>
                    <a:tab pos="1027113" algn="l"/>
                    <a:tab pos="1541463" algn="l"/>
                    <a:tab pos="2055813" algn="l"/>
                    <a:tab pos="2570163" algn="l"/>
                    <a:tab pos="3084513" algn="l"/>
                    <a:tab pos="3598863" algn="l"/>
                    <a:tab pos="4113213" algn="l"/>
                    <a:tab pos="4627563" algn="l"/>
                    <a:tab pos="5141913" algn="l"/>
                    <a:tab pos="5656263" algn="l"/>
                  </a:tabLst>
                </a:pPr>
                <a:r>
                  <a:rPr lang="en-GB" sz="1100">
                    <a:solidFill>
                      <a:srgbClr val="000000"/>
                    </a:solidFill>
                    <a:latin typeface="Calibri" pitchFamily="34" charset="0"/>
                  </a:rPr>
                  <a:t>mm</a:t>
                </a:r>
              </a:p>
            </p:txBody>
          </p:sp>
        </p:grpSp>
        <p:grpSp>
          <p:nvGrpSpPr>
            <p:cNvPr id="15366" name="Group 54"/>
            <p:cNvGrpSpPr>
              <a:grpSpLocks/>
            </p:cNvGrpSpPr>
            <p:nvPr/>
          </p:nvGrpSpPr>
          <p:grpSpPr bwMode="auto">
            <a:xfrm>
              <a:off x="2014272" y="1771062"/>
              <a:ext cx="6672528" cy="3283258"/>
              <a:chOff x="2014272" y="1771062"/>
              <a:chExt cx="6672528" cy="3283258"/>
            </a:xfrm>
          </p:grpSpPr>
          <p:sp>
            <p:nvSpPr>
              <p:cNvPr id="15376" name="Freeform 62"/>
              <p:cNvSpPr>
                <a:spLocks noChangeArrowheads="1"/>
              </p:cNvSpPr>
              <p:nvPr/>
            </p:nvSpPr>
            <p:spPr bwMode="auto">
              <a:xfrm>
                <a:off x="2014272" y="1771062"/>
                <a:ext cx="6672528" cy="3283258"/>
              </a:xfrm>
              <a:custGeom>
                <a:avLst/>
                <a:gdLst>
                  <a:gd name="T0" fmla="*/ 616 w 4640"/>
                  <a:gd name="T1" fmla="*/ 336 h 2624"/>
                  <a:gd name="T2" fmla="*/ 568 w 4640"/>
                  <a:gd name="T3" fmla="*/ 1968 h 2624"/>
                  <a:gd name="T4" fmla="*/ 4024 w 4640"/>
                  <a:gd name="T5" fmla="*/ 2352 h 2624"/>
                  <a:gd name="T6" fmla="*/ 4072 w 4640"/>
                  <a:gd name="T7" fmla="*/ 336 h 2624"/>
                  <a:gd name="T8" fmla="*/ 616 w 4640"/>
                  <a:gd name="T9" fmla="*/ 336 h 2624"/>
                  <a:gd name="T10" fmla="*/ 0 60000 65536"/>
                  <a:gd name="T11" fmla="*/ 0 60000 65536"/>
                  <a:gd name="T12" fmla="*/ 0 60000 65536"/>
                  <a:gd name="T13" fmla="*/ 0 60000 65536"/>
                  <a:gd name="T14" fmla="*/ 0 60000 65536"/>
                  <a:gd name="T15" fmla="*/ 0 w 4640"/>
                  <a:gd name="T16" fmla="*/ 0 h 2624"/>
                  <a:gd name="T17" fmla="*/ 4640 w 4640"/>
                  <a:gd name="T18" fmla="*/ 2624 h 2624"/>
                </a:gdLst>
                <a:ahLst/>
                <a:cxnLst>
                  <a:cxn ang="T10">
                    <a:pos x="T0" y="T1"/>
                  </a:cxn>
                  <a:cxn ang="T11">
                    <a:pos x="T2" y="T3"/>
                  </a:cxn>
                  <a:cxn ang="T12">
                    <a:pos x="T4" y="T5"/>
                  </a:cxn>
                  <a:cxn ang="T13">
                    <a:pos x="T6" y="T7"/>
                  </a:cxn>
                  <a:cxn ang="T14">
                    <a:pos x="T8" y="T9"/>
                  </a:cxn>
                </a:cxnLst>
                <a:rect l="T15" t="T16" r="T17" b="T18"/>
                <a:pathLst>
                  <a:path w="4640" h="2624">
                    <a:moveTo>
                      <a:pt x="616" y="336"/>
                    </a:moveTo>
                    <a:cubicBezTo>
                      <a:pt x="32" y="608"/>
                      <a:pt x="0" y="1632"/>
                      <a:pt x="568" y="1968"/>
                    </a:cubicBezTo>
                    <a:cubicBezTo>
                      <a:pt x="1136" y="2304"/>
                      <a:pt x="3440" y="2624"/>
                      <a:pt x="4024" y="2352"/>
                    </a:cubicBezTo>
                    <a:cubicBezTo>
                      <a:pt x="4608" y="2080"/>
                      <a:pt x="4640" y="672"/>
                      <a:pt x="4072" y="336"/>
                    </a:cubicBezTo>
                    <a:cubicBezTo>
                      <a:pt x="3504" y="0"/>
                      <a:pt x="1200" y="64"/>
                      <a:pt x="616" y="336"/>
                    </a:cubicBezTo>
                    <a:close/>
                  </a:path>
                </a:pathLst>
              </a:custGeom>
              <a:solidFill>
                <a:srgbClr val="00FF00">
                  <a:alpha val="50195"/>
                </a:srgbClr>
              </a:solidFill>
              <a:ln w="9360">
                <a:solidFill>
                  <a:srgbClr val="000000"/>
                </a:solidFill>
                <a:round/>
                <a:headEnd/>
                <a:tailEnd/>
              </a:ln>
            </p:spPr>
            <p:txBody>
              <a:bodyPr wrap="none" anchor="ctr"/>
              <a:lstStyle/>
              <a:p>
                <a:endParaRPr lang="en-US"/>
              </a:p>
            </p:txBody>
          </p:sp>
          <p:sp>
            <p:nvSpPr>
              <p:cNvPr id="15377" name="TextBox 17"/>
              <p:cNvSpPr txBox="1">
                <a:spLocks noChangeArrowheads="1"/>
              </p:cNvSpPr>
              <p:nvPr/>
            </p:nvSpPr>
            <p:spPr bwMode="auto">
              <a:xfrm>
                <a:off x="4381501" y="2819400"/>
                <a:ext cx="3809999" cy="316303"/>
              </a:xfrm>
              <a:prstGeom prst="rect">
                <a:avLst/>
              </a:prstGeom>
              <a:noFill/>
              <a:ln w="9525">
                <a:noFill/>
                <a:miter lim="800000"/>
                <a:headEnd/>
                <a:tailEnd/>
              </a:ln>
            </p:spPr>
            <p:txBody>
              <a:bodyPr>
                <a:spAutoFit/>
              </a:bodyPr>
              <a:lstStyle/>
              <a:p>
                <a:r>
                  <a:rPr lang="en-US" b="1">
                    <a:solidFill>
                      <a:srgbClr val="00B050"/>
                    </a:solidFill>
                    <a:latin typeface="Calibri" pitchFamily="34" charset="0"/>
                  </a:rPr>
                  <a:t>Statistical &amp; Continuum methods</a:t>
                </a:r>
              </a:p>
            </p:txBody>
          </p:sp>
        </p:grpSp>
        <p:grpSp>
          <p:nvGrpSpPr>
            <p:cNvPr id="15367" name="Group 55"/>
            <p:cNvGrpSpPr>
              <a:grpSpLocks/>
            </p:cNvGrpSpPr>
            <p:nvPr/>
          </p:nvGrpSpPr>
          <p:grpSpPr bwMode="auto">
            <a:xfrm>
              <a:off x="1562100" y="3314700"/>
              <a:ext cx="5977110" cy="1906746"/>
              <a:chOff x="1562100" y="3314700"/>
              <a:chExt cx="5977110" cy="1906746"/>
            </a:xfrm>
          </p:grpSpPr>
          <p:sp>
            <p:nvSpPr>
              <p:cNvPr id="15374" name="Freeform 63"/>
              <p:cNvSpPr>
                <a:spLocks noChangeArrowheads="1"/>
              </p:cNvSpPr>
              <p:nvPr/>
            </p:nvSpPr>
            <p:spPr bwMode="auto">
              <a:xfrm>
                <a:off x="1562100" y="3314700"/>
                <a:ext cx="5977110" cy="1906746"/>
              </a:xfrm>
              <a:custGeom>
                <a:avLst/>
                <a:gdLst>
                  <a:gd name="T0" fmla="*/ 320 w 2800"/>
                  <a:gd name="T1" fmla="*/ 24 h 1384"/>
                  <a:gd name="T2" fmla="*/ 464 w 2800"/>
                  <a:gd name="T3" fmla="*/ 1176 h 1384"/>
                  <a:gd name="T4" fmla="*/ 2480 w 2800"/>
                  <a:gd name="T5" fmla="*/ 1272 h 1384"/>
                  <a:gd name="T6" fmla="*/ 2384 w 2800"/>
                  <a:gd name="T7" fmla="*/ 1032 h 1384"/>
                  <a:gd name="T8" fmla="*/ 320 w 2800"/>
                  <a:gd name="T9" fmla="*/ 24 h 1384"/>
                  <a:gd name="T10" fmla="*/ 0 60000 65536"/>
                  <a:gd name="T11" fmla="*/ 0 60000 65536"/>
                  <a:gd name="T12" fmla="*/ 0 60000 65536"/>
                  <a:gd name="T13" fmla="*/ 0 60000 65536"/>
                  <a:gd name="T14" fmla="*/ 0 60000 65536"/>
                  <a:gd name="T15" fmla="*/ 0 w 2800"/>
                  <a:gd name="T16" fmla="*/ 0 h 1384"/>
                  <a:gd name="T17" fmla="*/ 2800 w 2800"/>
                  <a:gd name="T18" fmla="*/ 1384 h 1384"/>
                </a:gdLst>
                <a:ahLst/>
                <a:cxnLst>
                  <a:cxn ang="T10">
                    <a:pos x="T0" y="T1"/>
                  </a:cxn>
                  <a:cxn ang="T11">
                    <a:pos x="T2" y="T3"/>
                  </a:cxn>
                  <a:cxn ang="T12">
                    <a:pos x="T4" y="T5"/>
                  </a:cxn>
                  <a:cxn ang="T13">
                    <a:pos x="T6" y="T7"/>
                  </a:cxn>
                  <a:cxn ang="T14">
                    <a:pos x="T8" y="T9"/>
                  </a:cxn>
                </a:cxnLst>
                <a:rect l="T15" t="T16" r="T17" b="T18"/>
                <a:pathLst>
                  <a:path w="2800" h="1384">
                    <a:moveTo>
                      <a:pt x="320" y="24"/>
                    </a:moveTo>
                    <a:cubicBezTo>
                      <a:pt x="0" y="48"/>
                      <a:pt x="104" y="968"/>
                      <a:pt x="464" y="1176"/>
                    </a:cubicBezTo>
                    <a:cubicBezTo>
                      <a:pt x="824" y="1384"/>
                      <a:pt x="2160" y="1296"/>
                      <a:pt x="2480" y="1272"/>
                    </a:cubicBezTo>
                    <a:cubicBezTo>
                      <a:pt x="2800" y="1248"/>
                      <a:pt x="2744" y="1240"/>
                      <a:pt x="2384" y="1032"/>
                    </a:cubicBezTo>
                    <a:cubicBezTo>
                      <a:pt x="2024" y="824"/>
                      <a:pt x="640" y="0"/>
                      <a:pt x="320" y="24"/>
                    </a:cubicBezTo>
                    <a:close/>
                  </a:path>
                </a:pathLst>
              </a:custGeom>
              <a:solidFill>
                <a:srgbClr val="FF0000">
                  <a:alpha val="50195"/>
                </a:srgbClr>
              </a:solidFill>
              <a:ln w="9360">
                <a:solidFill>
                  <a:srgbClr val="000000"/>
                </a:solidFill>
                <a:round/>
                <a:headEnd/>
                <a:tailEnd/>
              </a:ln>
            </p:spPr>
            <p:txBody>
              <a:bodyPr wrap="none" anchor="ctr"/>
              <a:lstStyle/>
              <a:p>
                <a:endParaRPr lang="en-US"/>
              </a:p>
            </p:txBody>
          </p:sp>
          <p:sp>
            <p:nvSpPr>
              <p:cNvPr id="15375" name="TextBox 15"/>
              <p:cNvSpPr txBox="1">
                <a:spLocks noChangeArrowheads="1"/>
              </p:cNvSpPr>
              <p:nvPr/>
            </p:nvSpPr>
            <p:spPr bwMode="auto">
              <a:xfrm>
                <a:off x="1790699" y="3733800"/>
                <a:ext cx="1714499" cy="513994"/>
              </a:xfrm>
              <a:prstGeom prst="rect">
                <a:avLst/>
              </a:prstGeom>
              <a:noFill/>
              <a:ln w="9525">
                <a:noFill/>
                <a:miter lim="800000"/>
                <a:headEnd/>
                <a:tailEnd/>
              </a:ln>
            </p:spPr>
            <p:txBody>
              <a:bodyPr>
                <a:spAutoFit/>
              </a:bodyPr>
              <a:lstStyle/>
              <a:p>
                <a:r>
                  <a:rPr lang="en-US" b="1">
                    <a:solidFill>
                      <a:srgbClr val="C00000"/>
                    </a:solidFill>
                    <a:latin typeface="Calibri" pitchFamily="34" charset="0"/>
                  </a:rPr>
                  <a:t>Classical MD methods</a:t>
                </a:r>
              </a:p>
            </p:txBody>
          </p:sp>
        </p:grpSp>
        <p:grpSp>
          <p:nvGrpSpPr>
            <p:cNvPr id="15368" name="Group 57"/>
            <p:cNvGrpSpPr>
              <a:grpSpLocks/>
            </p:cNvGrpSpPr>
            <p:nvPr/>
          </p:nvGrpSpPr>
          <p:grpSpPr bwMode="auto">
            <a:xfrm>
              <a:off x="1447800" y="4542682"/>
              <a:ext cx="2171699" cy="802819"/>
              <a:chOff x="1447800" y="4542682"/>
              <a:chExt cx="2171699" cy="802819"/>
            </a:xfrm>
          </p:grpSpPr>
          <p:sp>
            <p:nvSpPr>
              <p:cNvPr id="15372" name="Freeform 61"/>
              <p:cNvSpPr>
                <a:spLocks noChangeArrowheads="1"/>
              </p:cNvSpPr>
              <p:nvPr/>
            </p:nvSpPr>
            <p:spPr bwMode="auto">
              <a:xfrm>
                <a:off x="1807423" y="4542682"/>
                <a:ext cx="1734619" cy="645951"/>
              </a:xfrm>
              <a:custGeom>
                <a:avLst/>
                <a:gdLst>
                  <a:gd name="T0" fmla="*/ 280 w 2048"/>
                  <a:gd name="T1" fmla="*/ 48 h 888"/>
                  <a:gd name="T2" fmla="*/ 280 w 2048"/>
                  <a:gd name="T3" fmla="*/ 768 h 888"/>
                  <a:gd name="T4" fmla="*/ 1960 w 2048"/>
                  <a:gd name="T5" fmla="*/ 768 h 888"/>
                  <a:gd name="T6" fmla="*/ 808 w 2048"/>
                  <a:gd name="T7" fmla="*/ 480 h 888"/>
                  <a:gd name="T8" fmla="*/ 280 w 2048"/>
                  <a:gd name="T9" fmla="*/ 48 h 888"/>
                  <a:gd name="T10" fmla="*/ 0 60000 65536"/>
                  <a:gd name="T11" fmla="*/ 0 60000 65536"/>
                  <a:gd name="T12" fmla="*/ 0 60000 65536"/>
                  <a:gd name="T13" fmla="*/ 0 60000 65536"/>
                  <a:gd name="T14" fmla="*/ 0 60000 65536"/>
                  <a:gd name="T15" fmla="*/ 0 w 2048"/>
                  <a:gd name="T16" fmla="*/ 0 h 888"/>
                  <a:gd name="T17" fmla="*/ 2048 w 2048"/>
                  <a:gd name="T18" fmla="*/ 888 h 888"/>
                </a:gdLst>
                <a:ahLst/>
                <a:cxnLst>
                  <a:cxn ang="T10">
                    <a:pos x="T0" y="T1"/>
                  </a:cxn>
                  <a:cxn ang="T11">
                    <a:pos x="T2" y="T3"/>
                  </a:cxn>
                  <a:cxn ang="T12">
                    <a:pos x="T4" y="T5"/>
                  </a:cxn>
                  <a:cxn ang="T13">
                    <a:pos x="T6" y="T7"/>
                  </a:cxn>
                  <a:cxn ang="T14">
                    <a:pos x="T8" y="T9"/>
                  </a:cxn>
                </a:cxnLst>
                <a:rect l="T15" t="T16" r="T17" b="T18"/>
                <a:pathLst>
                  <a:path w="2048" h="888">
                    <a:moveTo>
                      <a:pt x="280" y="48"/>
                    </a:moveTo>
                    <a:cubicBezTo>
                      <a:pt x="192" y="96"/>
                      <a:pt x="0" y="648"/>
                      <a:pt x="280" y="768"/>
                    </a:cubicBezTo>
                    <a:cubicBezTo>
                      <a:pt x="560" y="888"/>
                      <a:pt x="1872" y="816"/>
                      <a:pt x="1960" y="768"/>
                    </a:cubicBezTo>
                    <a:cubicBezTo>
                      <a:pt x="2048" y="720"/>
                      <a:pt x="1088" y="600"/>
                      <a:pt x="808" y="480"/>
                    </a:cubicBezTo>
                    <a:cubicBezTo>
                      <a:pt x="528" y="360"/>
                      <a:pt x="368" y="0"/>
                      <a:pt x="280" y="48"/>
                    </a:cubicBezTo>
                    <a:close/>
                  </a:path>
                </a:pathLst>
              </a:custGeom>
              <a:solidFill>
                <a:srgbClr val="FF6600">
                  <a:alpha val="50195"/>
                </a:srgbClr>
              </a:solidFill>
              <a:ln w="9360">
                <a:solidFill>
                  <a:srgbClr val="000000"/>
                </a:solidFill>
                <a:round/>
                <a:headEnd/>
                <a:tailEnd/>
              </a:ln>
            </p:spPr>
            <p:txBody>
              <a:bodyPr wrap="none" anchor="ctr"/>
              <a:lstStyle/>
              <a:p>
                <a:endParaRPr lang="en-US"/>
              </a:p>
            </p:txBody>
          </p:sp>
          <p:sp>
            <p:nvSpPr>
              <p:cNvPr id="14" name="TextBox 13"/>
              <p:cNvSpPr txBox="1"/>
              <p:nvPr/>
            </p:nvSpPr>
            <p:spPr>
              <a:xfrm>
                <a:off x="1448242" y="5029366"/>
                <a:ext cx="2171410" cy="315814"/>
              </a:xfrm>
              <a:prstGeom prst="rect">
                <a:avLst/>
              </a:prstGeom>
              <a:noFill/>
            </p:spPr>
            <p:txBody>
              <a:bodyPr>
                <a:spAutoFit/>
              </a:bodyPr>
              <a:lstStyle/>
              <a:p>
                <a:pPr fontAlgn="auto">
                  <a:spcBef>
                    <a:spcPts val="0"/>
                  </a:spcBef>
                  <a:spcAft>
                    <a:spcPts val="0"/>
                  </a:spcAft>
                  <a:defRPr/>
                </a:pPr>
                <a:r>
                  <a:rPr lang="en-US" b="1" dirty="0" err="1">
                    <a:solidFill>
                      <a:schemeClr val="accent6">
                        <a:lumMod val="50000"/>
                      </a:schemeClr>
                    </a:solidFill>
                    <a:latin typeface="+mn-lt"/>
                    <a:cs typeface="+mn-cs"/>
                  </a:rPr>
                  <a:t>Ab</a:t>
                </a:r>
                <a:r>
                  <a:rPr lang="en-US" b="1" dirty="0">
                    <a:solidFill>
                      <a:schemeClr val="accent6">
                        <a:lumMod val="50000"/>
                      </a:schemeClr>
                    </a:solidFill>
                    <a:latin typeface="+mn-lt"/>
                    <a:cs typeface="+mn-cs"/>
                  </a:rPr>
                  <a:t>-initio methods</a:t>
                </a:r>
                <a:endParaRPr lang="en-US" b="1" dirty="0">
                  <a:solidFill>
                    <a:schemeClr val="accent6">
                      <a:lumMod val="50000"/>
                    </a:schemeClr>
                  </a:solidFill>
                  <a:latin typeface="+mn-lt"/>
                  <a:cs typeface="+mn-cs"/>
                </a:endParaRPr>
              </a:p>
            </p:txBody>
          </p:sp>
        </p:grpSp>
        <p:grpSp>
          <p:nvGrpSpPr>
            <p:cNvPr id="15369" name="Group 56"/>
            <p:cNvGrpSpPr>
              <a:grpSpLocks/>
            </p:cNvGrpSpPr>
            <p:nvPr/>
          </p:nvGrpSpPr>
          <p:grpSpPr bwMode="auto">
            <a:xfrm>
              <a:off x="2095500" y="4486119"/>
              <a:ext cx="2954908" cy="552292"/>
              <a:chOff x="2095500" y="4486119"/>
              <a:chExt cx="2954908" cy="552292"/>
            </a:xfrm>
          </p:grpSpPr>
          <p:sp>
            <p:nvSpPr>
              <p:cNvPr id="15370" name="TextBox 10"/>
              <p:cNvSpPr txBox="1">
                <a:spLocks noChangeArrowheads="1"/>
              </p:cNvSpPr>
              <p:nvPr/>
            </p:nvSpPr>
            <p:spPr bwMode="auto">
              <a:xfrm>
                <a:off x="2324101" y="4648200"/>
                <a:ext cx="1104900" cy="316303"/>
              </a:xfrm>
              <a:prstGeom prst="rect">
                <a:avLst/>
              </a:prstGeom>
              <a:noFill/>
              <a:ln w="9525">
                <a:noFill/>
                <a:miter lim="800000"/>
                <a:headEnd/>
                <a:tailEnd/>
              </a:ln>
            </p:spPr>
            <p:txBody>
              <a:bodyPr>
                <a:spAutoFit/>
              </a:bodyPr>
              <a:lstStyle/>
              <a:p>
                <a:r>
                  <a:rPr lang="en-US" b="1">
                    <a:solidFill>
                      <a:srgbClr val="0070C0"/>
                    </a:solidFill>
                    <a:latin typeface="Calibri" pitchFamily="34" charset="0"/>
                  </a:rPr>
                  <a:t>ReaxFF</a:t>
                </a:r>
              </a:p>
            </p:txBody>
          </p:sp>
          <p:sp>
            <p:nvSpPr>
              <p:cNvPr id="15371" name="AutoShape 101"/>
              <p:cNvSpPr>
                <a:spLocks noChangeArrowheads="1"/>
              </p:cNvSpPr>
              <p:nvPr/>
            </p:nvSpPr>
            <p:spPr bwMode="auto">
              <a:xfrm>
                <a:off x="2095500" y="4486119"/>
                <a:ext cx="2954908" cy="552292"/>
              </a:xfrm>
              <a:prstGeom prst="roundRect">
                <a:avLst>
                  <a:gd name="adj" fmla="val 16667"/>
                </a:avLst>
              </a:prstGeom>
              <a:noFill/>
              <a:ln w="38100">
                <a:solidFill>
                  <a:srgbClr val="0000FF"/>
                </a:solidFill>
                <a:round/>
                <a:headEnd/>
                <a:tailEnd/>
              </a:ln>
            </p:spPr>
            <p:txBody>
              <a:bodyPr wrap="none" anchor="ctr"/>
              <a:lstStyle/>
              <a:p>
                <a:endParaRPr lang="en-US" sz="1100">
                  <a:latin typeface="Calibri" pitchFamily="34" charset="0"/>
                </a:endParaRP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a:t>
            </a:r>
            <a:endParaRPr lang="en-US" sz="3600" b="1" dirty="0">
              <a:solidFill>
                <a:schemeClr val="accent4"/>
              </a:solidFill>
              <a:latin typeface="+mj-lt"/>
              <a:ea typeface="+mj-ea"/>
              <a:cs typeface="+mj-cs"/>
            </a:endParaRPr>
          </a:p>
        </p:txBody>
      </p:sp>
      <p:pic>
        <p:nvPicPr>
          <p:cNvPr id="40962" name="Picture 2"/>
          <p:cNvPicPr>
            <a:picLocks noChangeAspect="1" noChangeArrowheads="1"/>
          </p:cNvPicPr>
          <p:nvPr/>
        </p:nvPicPr>
        <p:blipFill>
          <a:blip r:embed="rId2"/>
          <a:srcRect/>
          <a:stretch>
            <a:fillRect/>
          </a:stretch>
        </p:blipFill>
        <p:spPr bwMode="auto">
          <a:xfrm>
            <a:off x="457200" y="1371600"/>
            <a:ext cx="8229600" cy="482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Messaging Performance</a:t>
            </a:r>
            <a:endParaRPr lang="en-US" sz="3600" b="1" dirty="0">
              <a:solidFill>
                <a:schemeClr val="accent4"/>
              </a:solidFill>
              <a:latin typeface="+mj-lt"/>
              <a:ea typeface="+mj-ea"/>
              <a:cs typeface="+mj-cs"/>
            </a:endParaRPr>
          </a:p>
        </p:txBody>
      </p:sp>
      <p:grpSp>
        <p:nvGrpSpPr>
          <p:cNvPr id="41986" name="Group 5"/>
          <p:cNvGrpSpPr>
            <a:grpSpLocks/>
          </p:cNvGrpSpPr>
          <p:nvPr/>
        </p:nvGrpSpPr>
        <p:grpSpPr bwMode="auto">
          <a:xfrm>
            <a:off x="0" y="1143000"/>
            <a:ext cx="9144000" cy="5486400"/>
            <a:chOff x="0" y="1143000"/>
            <a:chExt cx="9144000" cy="5486400"/>
          </a:xfrm>
        </p:grpSpPr>
        <p:pic>
          <p:nvPicPr>
            <p:cNvPr id="41987" name="Content Placeholder 8" descr="compare_messaging.png"/>
            <p:cNvPicPr>
              <a:picLocks noChangeAspect="1"/>
            </p:cNvPicPr>
            <p:nvPr/>
          </p:nvPicPr>
          <p:blipFill>
            <a:blip r:embed="rId2"/>
            <a:srcRect/>
            <a:stretch>
              <a:fillRect/>
            </a:stretch>
          </p:blipFill>
          <p:spPr bwMode="auto">
            <a:xfrm>
              <a:off x="1216152" y="1600200"/>
              <a:ext cx="6705600" cy="5029200"/>
            </a:xfrm>
            <a:prstGeom prst="rect">
              <a:avLst/>
            </a:prstGeom>
            <a:noFill/>
            <a:ln w="9525">
              <a:noFill/>
              <a:miter lim="800000"/>
              <a:headEnd/>
              <a:tailEnd/>
            </a:ln>
          </p:spPr>
        </p:pic>
        <p:sp>
          <p:nvSpPr>
            <p:cNvPr id="41988" name="TextBox 4"/>
            <p:cNvSpPr txBox="1">
              <a:spLocks noChangeArrowheads="1"/>
            </p:cNvSpPr>
            <p:nvPr/>
          </p:nvSpPr>
          <p:spPr bwMode="auto">
            <a:xfrm>
              <a:off x="0" y="1143000"/>
              <a:ext cx="9144000" cy="457200"/>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Performance Comparison: </a:t>
              </a:r>
              <a:r>
                <a:rPr lang="en-US" sz="2400">
                  <a:latin typeface="Calibri" pitchFamily="34" charset="0"/>
                </a:rPr>
                <a:t>PuReMD with direct vs. staged messaging</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Parallelization: Optimizations</a:t>
            </a:r>
            <a:endParaRPr lang="en-US" sz="3600" b="1" dirty="0">
              <a:solidFill>
                <a:schemeClr val="accent4"/>
              </a:solidFill>
              <a:latin typeface="+mj-lt"/>
              <a:ea typeface="+mj-ea"/>
              <a:cs typeface="+mj-cs"/>
            </a:endParaRPr>
          </a:p>
        </p:txBody>
      </p:sp>
      <p:sp>
        <p:nvSpPr>
          <p:cNvPr id="4" name="Content Placeholder 2"/>
          <p:cNvSpPr txBox="1">
            <a:spLocks/>
          </p:cNvSpPr>
          <p:nvPr/>
        </p:nvSpPr>
        <p:spPr bwMode="auto">
          <a:xfrm>
            <a:off x="457200" y="1143000"/>
            <a:ext cx="8229600" cy="5486400"/>
          </a:xfrm>
          <a:prstGeom prst="rect">
            <a:avLst/>
          </a:prstGeom>
          <a:noFill/>
          <a:ln w="9525">
            <a:noFill/>
            <a:miter lim="800000"/>
            <a:headEnd/>
            <a:tailEnd/>
          </a:ln>
        </p:spPr>
        <p:txBody>
          <a:bodyPr/>
          <a:lstStyle/>
          <a:p>
            <a:pPr marL="342900" indent="-342900">
              <a:spcBef>
                <a:spcPct val="20000"/>
              </a:spcBef>
            </a:pPr>
            <a:r>
              <a:rPr lang="en-US" sz="2400" b="1">
                <a:solidFill>
                  <a:srgbClr val="C00000"/>
                </a:solidFill>
                <a:latin typeface="Calibri" pitchFamily="34" charset="0"/>
              </a:rPr>
              <a:t>Truncate bond related computations</a:t>
            </a:r>
            <a:endParaRPr lang="en-US" sz="2400">
              <a:latin typeface="Calibri" pitchFamily="34" charset="0"/>
            </a:endParaRPr>
          </a:p>
          <a:p>
            <a:pPr marL="800100" lvl="1" indent="-342900">
              <a:spcBef>
                <a:spcPct val="20000"/>
              </a:spcBef>
              <a:buFont typeface="Arial" charset="0"/>
              <a:buChar char="•"/>
            </a:pPr>
            <a:r>
              <a:rPr lang="en-US" sz="2000">
                <a:solidFill>
                  <a:srgbClr val="FF0000"/>
                </a:solidFill>
                <a:latin typeface="Calibri" pitchFamily="34" charset="0"/>
              </a:rPr>
              <a:t>double computation of bonds at the outer-shell</a:t>
            </a:r>
          </a:p>
          <a:p>
            <a:pPr marL="800100" lvl="1" indent="-342900">
              <a:spcBef>
                <a:spcPct val="20000"/>
              </a:spcBef>
              <a:buFont typeface="Arial" charset="0"/>
              <a:buChar char="•"/>
            </a:pPr>
            <a:r>
              <a:rPr lang="en-US" sz="2000">
                <a:solidFill>
                  <a:srgbClr val="FF0000"/>
                </a:solidFill>
                <a:latin typeface="Calibri" pitchFamily="34" charset="0"/>
              </a:rPr>
              <a:t>hurts scalability as the sub-domain size shrinks</a:t>
            </a:r>
          </a:p>
          <a:p>
            <a:pPr marL="800100" lvl="1" indent="-342900">
              <a:spcBef>
                <a:spcPct val="20000"/>
              </a:spcBef>
              <a:buFont typeface="Arial" charset="0"/>
              <a:buChar char="•"/>
            </a:pPr>
            <a:r>
              <a:rPr lang="en-US" sz="2000">
                <a:solidFill>
                  <a:srgbClr val="00B050"/>
                </a:solidFill>
                <a:latin typeface="Calibri" pitchFamily="34" charset="0"/>
              </a:rPr>
              <a:t>trim all bonds that are further than 3 hops</a:t>
            </a:r>
          </a:p>
          <a:p>
            <a:pPr marL="800100" lvl="1" indent="-342900">
              <a:spcBef>
                <a:spcPct val="20000"/>
              </a:spcBef>
            </a:pPr>
            <a:r>
              <a:rPr lang="en-US" sz="2000">
                <a:solidFill>
                  <a:schemeClr val="accent1"/>
                </a:solidFill>
                <a:latin typeface="Calibri" pitchFamily="34" charset="0"/>
              </a:rPr>
              <a:t> </a:t>
            </a:r>
            <a:endParaRPr lang="en-US" sz="2400">
              <a:solidFill>
                <a:srgbClr val="C00000"/>
              </a:solidFill>
              <a:latin typeface="Calibri" pitchFamily="34" charset="0"/>
            </a:endParaRPr>
          </a:p>
          <a:p>
            <a:pPr marL="342900" indent="-342900">
              <a:spcBef>
                <a:spcPct val="20000"/>
              </a:spcBef>
            </a:pPr>
            <a:r>
              <a:rPr lang="en-US" sz="2400" b="1">
                <a:solidFill>
                  <a:srgbClr val="C00000"/>
                </a:solidFill>
                <a:latin typeface="Calibri" pitchFamily="34" charset="0"/>
              </a:rPr>
              <a:t>Scalable parallel solver for the QEq problem</a:t>
            </a:r>
          </a:p>
          <a:p>
            <a:pPr marL="800100" lvl="1" indent="-342900">
              <a:spcBef>
                <a:spcPct val="20000"/>
              </a:spcBef>
              <a:buFont typeface="Arial" charset="0"/>
              <a:buChar char="•"/>
            </a:pPr>
            <a:r>
              <a:rPr lang="en-US" sz="2000">
                <a:solidFill>
                  <a:srgbClr val="FF0000"/>
                </a:solidFill>
                <a:latin typeface="Calibri" pitchFamily="34" charset="0"/>
              </a:rPr>
              <a:t>GMRES/ILU factorization: </a:t>
            </a:r>
            <a:r>
              <a:rPr lang="en-US" sz="2000">
                <a:latin typeface="Calibri" pitchFamily="34" charset="0"/>
              </a:rPr>
              <a:t>cannot be made parallel easily</a:t>
            </a:r>
          </a:p>
          <a:p>
            <a:pPr marL="800100" lvl="1" indent="-342900">
              <a:spcBef>
                <a:spcPct val="20000"/>
              </a:spcBef>
              <a:buFont typeface="Arial" charset="0"/>
              <a:buChar char="•"/>
            </a:pPr>
            <a:r>
              <a:rPr lang="en-US" sz="2000">
                <a:solidFill>
                  <a:srgbClr val="00B050"/>
                </a:solidFill>
                <a:latin typeface="Calibri" pitchFamily="34" charset="0"/>
              </a:rPr>
              <a:t>use CG + diagonal pre-conditioning</a:t>
            </a:r>
          </a:p>
          <a:p>
            <a:pPr marL="800100" lvl="1" indent="-342900">
              <a:spcBef>
                <a:spcPct val="20000"/>
              </a:spcBef>
              <a:buFont typeface="Arial" charset="0"/>
              <a:buChar char="•"/>
            </a:pPr>
            <a:r>
              <a:rPr lang="en-US" sz="2000">
                <a:solidFill>
                  <a:schemeClr val="accent1"/>
                </a:solidFill>
                <a:latin typeface="Calibri" pitchFamily="34" charset="0"/>
              </a:rPr>
              <a:t>good initial guess is important:</a:t>
            </a: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buFont typeface="Arial" charset="0"/>
              <a:buChar char="•"/>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pPr>
            <a:endParaRPr lang="en-US" sz="2000">
              <a:solidFill>
                <a:schemeClr val="accent1"/>
              </a:solidFill>
              <a:latin typeface="Calibri" pitchFamily="34" charset="0"/>
            </a:endParaRPr>
          </a:p>
          <a:p>
            <a:pPr marL="800100" lvl="1" indent="-342900">
              <a:spcBef>
                <a:spcPct val="20000"/>
              </a:spcBef>
              <a:buFont typeface="Arial" charset="0"/>
              <a:buChar char="•"/>
            </a:pPr>
            <a:r>
              <a:rPr lang="en-US" sz="2000">
                <a:solidFill>
                  <a:schemeClr val="accent1"/>
                </a:solidFill>
                <a:latin typeface="Calibri" pitchFamily="34" charset="0"/>
              </a:rPr>
              <a:t>redundant computations: </a:t>
            </a:r>
            <a:r>
              <a:rPr lang="en-US" sz="2000">
                <a:latin typeface="Calibri" pitchFamily="34" charset="0"/>
              </a:rPr>
              <a:t>to avoid reverse comm</a:t>
            </a:r>
          </a:p>
          <a:p>
            <a:pPr marL="800100" lvl="1" indent="-342900">
              <a:spcBef>
                <a:spcPct val="20000"/>
              </a:spcBef>
              <a:buFont typeface="Arial" charset="0"/>
              <a:buChar char="•"/>
            </a:pPr>
            <a:r>
              <a:rPr lang="en-US" sz="2000">
                <a:solidFill>
                  <a:schemeClr val="accent1"/>
                </a:solidFill>
                <a:latin typeface="Calibri" pitchFamily="34" charset="0"/>
              </a:rPr>
              <a:t>iterate both systems together</a:t>
            </a:r>
          </a:p>
        </p:txBody>
      </p:sp>
      <p:pic>
        <p:nvPicPr>
          <p:cNvPr id="5" name="Picture 5"/>
          <p:cNvPicPr>
            <a:picLocks noChangeAspect="1" noChangeArrowheads="1"/>
          </p:cNvPicPr>
          <p:nvPr/>
        </p:nvPicPr>
        <p:blipFill>
          <a:blip r:embed="rId2"/>
          <a:srcRect/>
          <a:stretch>
            <a:fillRect/>
          </a:stretch>
        </p:blipFill>
        <p:spPr bwMode="auto">
          <a:xfrm>
            <a:off x="4648200" y="4343400"/>
            <a:ext cx="3511550" cy="1600200"/>
          </a:xfrm>
          <a:prstGeom prst="rect">
            <a:avLst/>
          </a:prstGeom>
          <a:noFill/>
          <a:ln w="9525">
            <a:noFill/>
            <a:miter lim="800000"/>
            <a:headEnd/>
            <a:tailEnd/>
          </a:ln>
        </p:spPr>
      </p:pic>
      <p:sp>
        <p:nvSpPr>
          <p:cNvPr id="6" name="TextBox 5"/>
          <p:cNvSpPr txBox="1">
            <a:spLocks noChangeArrowheads="1"/>
          </p:cNvSpPr>
          <p:nvPr/>
        </p:nvSpPr>
        <p:spPr bwMode="auto">
          <a:xfrm>
            <a:off x="6877050" y="4306888"/>
            <a:ext cx="1279525" cy="274637"/>
          </a:xfrm>
          <a:prstGeom prst="rect">
            <a:avLst/>
          </a:prstGeom>
          <a:solidFill>
            <a:schemeClr val="bg1"/>
          </a:solidFill>
          <a:ln w="9525">
            <a:noFill/>
            <a:miter lim="800000"/>
            <a:headEnd/>
            <a:tailEnd/>
          </a:ln>
        </p:spPr>
        <p:txBody>
          <a:bodyPr>
            <a:spAutoFit/>
          </a:bodyPr>
          <a:lstStyle/>
          <a:p>
            <a:r>
              <a:rPr lang="en-US" sz="1600">
                <a:latin typeface="Calibri" pitchFamily="34" charset="0"/>
              </a:rPr>
              <a:t>Hs=</a:t>
            </a:r>
            <a:r>
              <a:rPr lang="en-US" sz="1600">
                <a:latin typeface="Calibri" pitchFamily="34" charset="0"/>
                <a:sym typeface="Symbol" pitchFamily="18" charset="2"/>
              </a:rPr>
              <a:t>|Ht=-1</a:t>
            </a:r>
            <a:endParaRPr lang="en-US" sz="16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wipe(down)">
                                      <p:cBhvr>
                                        <p:cTn id="18" dur="500"/>
                                        <p:tgtEl>
                                          <p:spTgt spid="4">
                                            <p:txEl>
                                              <p:pRg st="3" end="3"/>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animEffect transition="in" filter="wipe(down)">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down)">
                                      <p:cBhvr>
                                        <p:cTn id="26" dur="500"/>
                                        <p:tgtEl>
                                          <p:spTgt spid="4">
                                            <p:txEl>
                                              <p:pRg st="5" end="5"/>
                                            </p:txEl>
                                          </p:spTgt>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wipe(down)">
                                      <p:cBhvr>
                                        <p:cTn id="29" dur="500"/>
                                        <p:tgtEl>
                                          <p:spTgt spid="4">
                                            <p:txEl>
                                              <p:pRg st="6" end="6"/>
                                            </p:txEl>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down)">
                                      <p:cBhvr>
                                        <p:cTn id="32" dur="500"/>
                                        <p:tgtEl>
                                          <p:spTgt spid="4">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Effect transition="in" filter="wipe(down)">
                                      <p:cBhvr>
                                        <p:cTn id="37" dur="500"/>
                                        <p:tgtEl>
                                          <p:spTgt spid="4">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ipe(left)">
                                      <p:cBhvr>
                                        <p:cTn id="40" dur="500"/>
                                        <p:tgtEl>
                                          <p:spTgt spid="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Effect transition="in" filter="wipe(down)">
                                      <p:cBhvr>
                                        <p:cTn id="43" dur="500"/>
                                        <p:tgtEl>
                                          <p:spTgt spid="4">
                                            <p:txEl>
                                              <p:pRg st="13" end="13"/>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
                                            <p:txEl>
                                              <p:pRg st="14" end="14"/>
                                            </p:txEl>
                                          </p:spTgt>
                                        </p:tgtEl>
                                        <p:attrNameLst>
                                          <p:attrName>style.visibility</p:attrName>
                                        </p:attrNameLst>
                                      </p:cBhvr>
                                      <p:to>
                                        <p:strVal val="visible"/>
                                      </p:to>
                                    </p:set>
                                    <p:animEffect transition="in" filter="wipe(down)">
                                      <p:cBhvr>
                                        <p:cTn id="46" dur="500"/>
                                        <p:tgtEl>
                                          <p:spTgt spid="4">
                                            <p:txEl>
                                              <p:pRg st="14" end="14"/>
                                            </p:txEl>
                                          </p:spTgt>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6">
                                            <p:bg/>
                                          </p:spTgt>
                                        </p:tgtEl>
                                        <p:attrNameLst>
                                          <p:attrName>style.visibility</p:attrName>
                                        </p:attrNameLst>
                                      </p:cBhvr>
                                      <p:to>
                                        <p:strVal val="visible"/>
                                      </p:to>
                                    </p:set>
                                    <p:animEffect transition="in" filter="wipe(left)">
                                      <p:cBhvr>
                                        <p:cTn id="49" dur="500"/>
                                        <p:tgtEl>
                                          <p:spTgt spid="6">
                                            <p:bg/>
                                          </p:spTgt>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6">
                                            <p:txEl>
                                              <p:pRg st="0" end="0"/>
                                            </p:txEl>
                                          </p:spTgt>
                                        </p:tgtEl>
                                        <p:attrNameLst>
                                          <p:attrName>style.visibility</p:attrName>
                                        </p:attrNameLst>
                                      </p:cBhvr>
                                      <p:to>
                                        <p:strVal val="visible"/>
                                      </p:to>
                                    </p:set>
                                    <p:animEffect transition="in" filter="wipe(left)">
                                      <p:cBhvr>
                                        <p:cTn id="5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Performance and Scalability</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lnSpc>
                <a:spcPct val="150000"/>
              </a:lnSpc>
              <a:spcBef>
                <a:spcPct val="20000"/>
              </a:spcBef>
            </a:pPr>
            <a:r>
              <a:rPr lang="en-US" sz="2400">
                <a:solidFill>
                  <a:srgbClr val="C00000"/>
                </a:solidFill>
                <a:latin typeface="Calibri" pitchFamily="34" charset="0"/>
              </a:rPr>
              <a:t>Weak scaling test</a:t>
            </a:r>
          </a:p>
          <a:p>
            <a:pPr marL="342900" indent="-342900">
              <a:lnSpc>
                <a:spcPct val="150000"/>
              </a:lnSpc>
              <a:spcBef>
                <a:spcPct val="20000"/>
              </a:spcBef>
            </a:pPr>
            <a:r>
              <a:rPr lang="en-US" sz="2400">
                <a:solidFill>
                  <a:srgbClr val="C00000"/>
                </a:solidFill>
                <a:latin typeface="Calibri" pitchFamily="34" charset="0"/>
              </a:rPr>
              <a:t>Strong scaling test</a:t>
            </a:r>
          </a:p>
          <a:p>
            <a:pPr marL="342900" indent="-342900">
              <a:lnSpc>
                <a:spcPct val="150000"/>
              </a:lnSpc>
              <a:spcBef>
                <a:spcPct val="20000"/>
              </a:spcBef>
            </a:pPr>
            <a:r>
              <a:rPr lang="en-US" sz="2400">
                <a:solidFill>
                  <a:srgbClr val="C00000"/>
                </a:solidFill>
                <a:latin typeface="Calibri" pitchFamily="34" charset="0"/>
              </a:rPr>
              <a:t>Comparison to LAMMPS-REAX</a:t>
            </a:r>
          </a:p>
          <a:p>
            <a:pPr marL="342900" indent="-342900">
              <a:lnSpc>
                <a:spcPct val="150000"/>
              </a:lnSpc>
              <a:spcBef>
                <a:spcPct val="20000"/>
              </a:spcBef>
            </a:pPr>
            <a:r>
              <a:rPr lang="en-US" sz="2400">
                <a:solidFill>
                  <a:srgbClr val="C00000"/>
                </a:solidFill>
                <a:latin typeface="Calibri" pitchFamily="34" charset="0"/>
              </a:rPr>
              <a:t>Platform: </a:t>
            </a:r>
            <a:r>
              <a:rPr lang="en-US" sz="2400">
                <a:latin typeface="Calibri" pitchFamily="34" charset="0"/>
              </a:rPr>
              <a:t>Hera cluster at LLNL</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4 AMD Opterons/node -- 16 cores/node</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800 batch nodes – 10800 cores, 127 TFLOPS/sec</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32 GB memory / node</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Infiniband interconnect</a:t>
            </a:r>
          </a:p>
          <a:p>
            <a:pPr marL="742950" lvl="1" indent="-285750">
              <a:lnSpc>
                <a:spcPct val="150000"/>
              </a:lnSpc>
              <a:spcBef>
                <a:spcPct val="20000"/>
              </a:spcBef>
              <a:buFont typeface="Arial" charset="0"/>
              <a:buChar char="•"/>
            </a:pPr>
            <a:r>
              <a:rPr lang="en-US" sz="2000">
                <a:solidFill>
                  <a:schemeClr val="accent1"/>
                </a:solidFill>
                <a:latin typeface="Calibri" pitchFamily="34" charset="0"/>
              </a:rPr>
              <a:t>42</a:t>
            </a:r>
            <a:r>
              <a:rPr lang="en-US" sz="2000" baseline="30000">
                <a:solidFill>
                  <a:schemeClr val="accent1"/>
                </a:solidFill>
                <a:latin typeface="Calibri" pitchFamily="34" charset="0"/>
              </a:rPr>
              <a:t>nd</a:t>
            </a:r>
            <a:r>
              <a:rPr lang="en-US" sz="2000">
                <a:solidFill>
                  <a:schemeClr val="accent1"/>
                </a:solidFill>
                <a:latin typeface="Calibri" pitchFamily="34" charset="0"/>
              </a:rPr>
              <a:t> on TOP500 list as of Nov 2009</a:t>
            </a:r>
          </a:p>
        </p:txBody>
      </p:sp>
      <p:pic>
        <p:nvPicPr>
          <p:cNvPr id="4" name="Picture 2" descr="C:\Documents and Settings\CSuser\Desktop\parallel computing paper\hera_arch.png"/>
          <p:cNvPicPr>
            <a:picLocks noChangeAspect="1" noChangeArrowheads="1"/>
          </p:cNvPicPr>
          <p:nvPr/>
        </p:nvPicPr>
        <p:blipFill>
          <a:blip r:embed="rId2"/>
          <a:srcRect/>
          <a:stretch>
            <a:fillRect/>
          </a:stretch>
        </p:blipFill>
        <p:spPr bwMode="auto">
          <a:xfrm>
            <a:off x="5562600" y="1295400"/>
            <a:ext cx="2752725" cy="30384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8" fill="hold"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endParaRPr lang="en-US" sz="3600" b="1" dirty="0">
              <a:solidFill>
                <a:schemeClr val="accent4"/>
              </a:solidFill>
              <a:latin typeface="+mj-lt"/>
              <a:ea typeface="+mj-ea"/>
              <a:cs typeface="+mj-cs"/>
            </a:endParaRPr>
          </a:p>
        </p:txBody>
      </p:sp>
      <p:grpSp>
        <p:nvGrpSpPr>
          <p:cNvPr id="45058" name="Group 4"/>
          <p:cNvGrpSpPr>
            <a:grpSpLocks/>
          </p:cNvGrpSpPr>
          <p:nvPr/>
        </p:nvGrpSpPr>
        <p:grpSpPr bwMode="auto">
          <a:xfrm>
            <a:off x="457200" y="1143000"/>
            <a:ext cx="8229600" cy="5486400"/>
            <a:chOff x="457200" y="1143000"/>
            <a:chExt cx="8229600" cy="5486400"/>
          </a:xfrm>
        </p:grpSpPr>
        <p:sp>
          <p:nvSpPr>
            <p:cNvPr id="45059"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a:t>
              </a:r>
              <a:r>
                <a:rPr lang="en-US" sz="2400">
                  <a:solidFill>
                    <a:srgbClr val="C00000"/>
                  </a:solidFill>
                  <a:latin typeface="Calibri" pitchFamily="34" charset="0"/>
                </a:rPr>
                <a:t> 6540 atoms in a 40x40x40 A</a:t>
              </a:r>
              <a:r>
                <a:rPr lang="en-US" sz="2400" baseline="30000">
                  <a:solidFill>
                    <a:srgbClr val="C00000"/>
                  </a:solidFill>
                  <a:latin typeface="Calibri" pitchFamily="34" charset="0"/>
                </a:rPr>
                <a:t>3</a:t>
              </a:r>
              <a:r>
                <a:rPr lang="en-US" sz="2400">
                  <a:solidFill>
                    <a:srgbClr val="C00000"/>
                  </a:solidFill>
                  <a:latin typeface="Calibri" pitchFamily="34" charset="0"/>
                </a:rPr>
                <a:t> box / core</a:t>
              </a:r>
              <a:endParaRPr lang="en-US" sz="2400" baseline="30000">
                <a:solidFill>
                  <a:srgbClr val="C00000"/>
                </a:solidFill>
                <a:latin typeface="Calibri" pitchFamily="34" charset="0"/>
              </a:endParaRPr>
            </a:p>
          </p:txBody>
        </p:sp>
        <p:pic>
          <p:nvPicPr>
            <p:cNvPr id="45060" name="Picture 3" descr="C:\Documents and Settings\CSuser\Desktop\parallel computing paper\water_weak_scaling.png"/>
            <p:cNvPicPr>
              <a:picLocks noChangeArrowheads="1"/>
            </p:cNvPicPr>
            <p:nvPr/>
          </p:nvPicPr>
          <p:blipFill>
            <a:blip r:embed="rId2"/>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Weak Scaling</a:t>
            </a:r>
            <a:endParaRPr lang="en-US" sz="3600" b="1" dirty="0">
              <a:solidFill>
                <a:schemeClr val="accent4"/>
              </a:solidFill>
              <a:latin typeface="+mj-lt"/>
              <a:ea typeface="+mj-ea"/>
              <a:cs typeface="+mj-cs"/>
            </a:endParaRPr>
          </a:p>
        </p:txBody>
      </p:sp>
      <p:grpSp>
        <p:nvGrpSpPr>
          <p:cNvPr id="46082" name="Group 5"/>
          <p:cNvGrpSpPr>
            <a:grpSpLocks/>
          </p:cNvGrpSpPr>
          <p:nvPr/>
        </p:nvGrpSpPr>
        <p:grpSpPr bwMode="auto">
          <a:xfrm>
            <a:off x="0" y="1371600"/>
            <a:ext cx="6096000" cy="5029200"/>
            <a:chOff x="0" y="1371600"/>
            <a:chExt cx="6096000" cy="5029200"/>
          </a:xfrm>
        </p:grpSpPr>
        <p:pic>
          <p:nvPicPr>
            <p:cNvPr id="46086" name="Picture 2" descr="C:\Documents and Settings\CSuser\Desktop\parallel computing paper\qeq_scaling.png"/>
            <p:cNvPicPr>
              <a:picLocks noChangeAspect="1" noChangeArrowheads="1"/>
            </p:cNvPicPr>
            <p:nvPr/>
          </p:nvPicPr>
          <p:blipFill>
            <a:blip r:embed="rId2"/>
            <a:srcRect/>
            <a:stretch>
              <a:fillRect/>
            </a:stretch>
          </p:blipFill>
          <p:spPr bwMode="auto">
            <a:xfrm>
              <a:off x="0" y="1828800"/>
              <a:ext cx="6096000" cy="4572000"/>
            </a:xfrm>
            <a:prstGeom prst="rect">
              <a:avLst/>
            </a:prstGeom>
            <a:noFill/>
            <a:ln w="9525">
              <a:noFill/>
              <a:miter lim="800000"/>
              <a:headEnd/>
              <a:tailEnd/>
            </a:ln>
          </p:spPr>
        </p:pic>
        <p:sp>
          <p:nvSpPr>
            <p:cNvPr id="46087" name="TextBox 4"/>
            <p:cNvSpPr txBox="1">
              <a:spLocks noChangeArrowheads="1"/>
            </p:cNvSpPr>
            <p:nvPr/>
          </p:nvSpPr>
          <p:spPr bwMode="auto">
            <a:xfrm>
              <a:off x="0" y="1371600"/>
              <a:ext cx="60960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QEq Scaling</a:t>
              </a:r>
            </a:p>
          </p:txBody>
        </p:sp>
      </p:grpSp>
      <p:grpSp>
        <p:nvGrpSpPr>
          <p:cNvPr id="46083" name="Group 7"/>
          <p:cNvGrpSpPr>
            <a:grpSpLocks/>
          </p:cNvGrpSpPr>
          <p:nvPr/>
        </p:nvGrpSpPr>
        <p:grpSpPr bwMode="auto">
          <a:xfrm>
            <a:off x="6400800" y="1371600"/>
            <a:ext cx="2743200" cy="3429000"/>
            <a:chOff x="6400800" y="1447800"/>
            <a:chExt cx="2743200" cy="3429000"/>
          </a:xfrm>
        </p:grpSpPr>
        <p:pic>
          <p:nvPicPr>
            <p:cNvPr id="46084" name="Picture 4"/>
            <p:cNvPicPr>
              <a:picLocks noChangeAspect="1" noChangeArrowheads="1"/>
            </p:cNvPicPr>
            <p:nvPr/>
          </p:nvPicPr>
          <p:blipFill>
            <a:blip r:embed="rId3"/>
            <a:srcRect/>
            <a:stretch>
              <a:fillRect/>
            </a:stretch>
          </p:blipFill>
          <p:spPr bwMode="auto">
            <a:xfrm>
              <a:off x="6404372" y="1905000"/>
              <a:ext cx="2739628" cy="2971800"/>
            </a:xfrm>
            <a:prstGeom prst="rect">
              <a:avLst/>
            </a:prstGeom>
            <a:noFill/>
            <a:ln w="9525">
              <a:noFill/>
              <a:miter lim="800000"/>
              <a:headEnd/>
              <a:tailEnd/>
            </a:ln>
          </p:spPr>
        </p:pic>
        <p:sp>
          <p:nvSpPr>
            <p:cNvPr id="46085" name="TextBox 6"/>
            <p:cNvSpPr txBox="1">
              <a:spLocks noChangeArrowheads="1"/>
            </p:cNvSpPr>
            <p:nvPr/>
          </p:nvSpPr>
          <p:spPr bwMode="auto">
            <a:xfrm>
              <a:off x="6400800" y="1447800"/>
              <a:ext cx="2743200" cy="461665"/>
            </a:xfrm>
            <a:prstGeom prst="rect">
              <a:avLst/>
            </a:prstGeom>
            <a:noFill/>
            <a:ln w="9525">
              <a:noFill/>
              <a:miter lim="800000"/>
              <a:headEnd/>
              <a:tailEnd/>
            </a:ln>
          </p:spPr>
          <p:txBody>
            <a:bodyPr>
              <a:spAutoFit/>
            </a:bodyPr>
            <a:lstStyle/>
            <a:p>
              <a:pPr algn="ctr"/>
              <a:r>
                <a:rPr lang="en-US" sz="2400" b="1">
                  <a:solidFill>
                    <a:srgbClr val="C00000"/>
                  </a:solidFill>
                  <a:latin typeface="Calibri" pitchFamily="34" charset="0"/>
                </a:rPr>
                <a:t>Efficiency</a:t>
              </a:r>
            </a:p>
          </p:txBody>
        </p: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endParaRPr lang="en-US" sz="3600" b="1" dirty="0">
              <a:solidFill>
                <a:schemeClr val="accent4"/>
              </a:solidFill>
              <a:latin typeface="+mj-lt"/>
              <a:ea typeface="+mj-ea"/>
              <a:cs typeface="+mj-cs"/>
            </a:endParaRPr>
          </a:p>
        </p:txBody>
      </p:sp>
      <p:grpSp>
        <p:nvGrpSpPr>
          <p:cNvPr id="47106" name="Group 4"/>
          <p:cNvGrpSpPr>
            <a:grpSpLocks/>
          </p:cNvGrpSpPr>
          <p:nvPr/>
        </p:nvGrpSpPr>
        <p:grpSpPr bwMode="auto">
          <a:xfrm>
            <a:off x="457200" y="1143000"/>
            <a:ext cx="8229600" cy="5486400"/>
            <a:chOff x="457200" y="1143000"/>
            <a:chExt cx="8229600" cy="5486400"/>
          </a:xfrm>
        </p:grpSpPr>
        <p:sp>
          <p:nvSpPr>
            <p:cNvPr id="47107"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Bulk Water: </a:t>
              </a:r>
              <a:r>
                <a:rPr lang="en-US" sz="2400">
                  <a:solidFill>
                    <a:srgbClr val="C00000"/>
                  </a:solidFill>
                  <a:latin typeface="Calibri" pitchFamily="34" charset="0"/>
                </a:rPr>
                <a:t>52320 atoms in a 80x80x80 A</a:t>
              </a:r>
              <a:r>
                <a:rPr lang="en-US" sz="2400" baseline="30000">
                  <a:solidFill>
                    <a:srgbClr val="C00000"/>
                  </a:solidFill>
                  <a:latin typeface="Calibri" pitchFamily="34" charset="0"/>
                </a:rPr>
                <a:t>3</a:t>
              </a:r>
              <a:r>
                <a:rPr lang="en-US" sz="2400">
                  <a:solidFill>
                    <a:srgbClr val="C00000"/>
                  </a:solidFill>
                  <a:latin typeface="Calibri" pitchFamily="34" charset="0"/>
                </a:rPr>
                <a:t> box</a:t>
              </a:r>
              <a:endParaRPr lang="en-US" sz="2400" baseline="30000">
                <a:solidFill>
                  <a:srgbClr val="C00000"/>
                </a:solidFill>
                <a:latin typeface="Calibri" pitchFamily="34" charset="0"/>
              </a:endParaRPr>
            </a:p>
          </p:txBody>
        </p:sp>
        <p:pic>
          <p:nvPicPr>
            <p:cNvPr id="47108" name="Picture 3" descr="water_strong_scaling.png"/>
            <p:cNvPicPr>
              <a:picLocks/>
            </p:cNvPicPr>
            <p:nvPr/>
          </p:nvPicPr>
          <p:blipFill>
            <a:blip r:embed="rId2"/>
            <a:srcRect/>
            <a:stretch>
              <a:fillRect/>
            </a:stretch>
          </p:blipFill>
          <p:spPr bwMode="auto">
            <a:xfrm>
              <a:off x="914400" y="1600200"/>
              <a:ext cx="7315200" cy="50292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Strong Scaling</a:t>
            </a:r>
            <a:endParaRPr lang="en-US" sz="3600" b="1" dirty="0">
              <a:solidFill>
                <a:schemeClr val="accent4"/>
              </a:solidFill>
              <a:latin typeface="+mj-lt"/>
              <a:ea typeface="+mj-ea"/>
              <a:cs typeface="+mj-cs"/>
            </a:endParaRPr>
          </a:p>
        </p:txBody>
      </p:sp>
      <p:grpSp>
        <p:nvGrpSpPr>
          <p:cNvPr id="48130" name="Group 6"/>
          <p:cNvGrpSpPr>
            <a:grpSpLocks/>
          </p:cNvGrpSpPr>
          <p:nvPr/>
        </p:nvGrpSpPr>
        <p:grpSpPr bwMode="auto">
          <a:xfrm>
            <a:off x="182563" y="1143000"/>
            <a:ext cx="8796337" cy="4343400"/>
            <a:chOff x="182880" y="1143000"/>
            <a:chExt cx="8796760" cy="4343399"/>
          </a:xfrm>
        </p:grpSpPr>
        <p:sp>
          <p:nvSpPr>
            <p:cNvPr id="48131"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lgn="ctr">
                <a:spcBef>
                  <a:spcPct val="20000"/>
                </a:spcBef>
              </a:pPr>
              <a:r>
                <a:rPr lang="en-US" sz="2400" b="1">
                  <a:solidFill>
                    <a:srgbClr val="C00000"/>
                  </a:solidFill>
                  <a:latin typeface="Calibri" pitchFamily="34" charset="0"/>
                </a:rPr>
                <a:t>Efficiency and throughput</a:t>
              </a:r>
              <a:endParaRPr lang="en-US" sz="2400" baseline="30000">
                <a:solidFill>
                  <a:srgbClr val="C00000"/>
                </a:solidFill>
                <a:latin typeface="Calibri" pitchFamily="34" charset="0"/>
              </a:endParaRPr>
            </a:p>
          </p:txBody>
        </p:sp>
        <p:pic>
          <p:nvPicPr>
            <p:cNvPr id="48132" name="Picture 2"/>
            <p:cNvPicPr>
              <a:picLocks noChangeAspect="1" noChangeArrowheads="1"/>
            </p:cNvPicPr>
            <p:nvPr/>
          </p:nvPicPr>
          <p:blipFill>
            <a:blip r:embed="rId2"/>
            <a:srcRect/>
            <a:stretch>
              <a:fillRect/>
            </a:stretch>
          </p:blipFill>
          <p:spPr bwMode="auto">
            <a:xfrm>
              <a:off x="182880" y="1828799"/>
              <a:ext cx="8796760" cy="3657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Comparison to LAMMPS-</a:t>
            </a:r>
            <a:r>
              <a:rPr lang="en-US" sz="3600" b="1" dirty="0" err="1">
                <a:solidFill>
                  <a:schemeClr val="accent4"/>
                </a:solidFill>
                <a:latin typeface="+mj-lt"/>
                <a:ea typeface="+mj-ea"/>
                <a:cs typeface="+mj-cs"/>
              </a:rPr>
              <a:t>Reax</a:t>
            </a:r>
            <a:endParaRPr lang="en-US" sz="3600" b="1" dirty="0">
              <a:solidFill>
                <a:schemeClr val="accent4"/>
              </a:solidFill>
              <a:latin typeface="+mj-lt"/>
              <a:ea typeface="+mj-ea"/>
              <a:cs typeface="+mj-cs"/>
            </a:endParaRPr>
          </a:p>
        </p:txBody>
      </p:sp>
      <p:sp>
        <p:nvSpPr>
          <p:cNvPr id="49154" name="Content Placeholder 2"/>
          <p:cNvSpPr txBox="1">
            <a:spLocks/>
          </p:cNvSpPr>
          <p:nvPr/>
        </p:nvSpPr>
        <p:spPr bwMode="auto">
          <a:xfrm>
            <a:off x="457200" y="1143000"/>
            <a:ext cx="8229600" cy="4572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b="1">
                <a:solidFill>
                  <a:srgbClr val="C00000"/>
                </a:solidFill>
                <a:latin typeface="Calibri" pitchFamily="34" charset="0"/>
              </a:rPr>
              <a:t>Weak Scaling: </a:t>
            </a:r>
            <a:r>
              <a:rPr lang="en-US" sz="2400">
                <a:solidFill>
                  <a:srgbClr val="C00000"/>
                </a:solidFill>
                <a:latin typeface="Calibri" pitchFamily="34" charset="0"/>
              </a:rPr>
              <a:t>bulk water system, 4-5 times faster</a:t>
            </a:r>
          </a:p>
        </p:txBody>
      </p:sp>
      <p:pic>
        <p:nvPicPr>
          <p:cNvPr id="49155" name="Picture 3" descr="comp_weak_scaling.png"/>
          <p:cNvPicPr>
            <a:picLocks/>
          </p:cNvPicPr>
          <p:nvPr/>
        </p:nvPicPr>
        <p:blipFill>
          <a:blip r:embed="rId2"/>
          <a:srcRect/>
          <a:stretch>
            <a:fillRect/>
          </a:stretch>
        </p:blipFill>
        <p:spPr bwMode="auto">
          <a:xfrm>
            <a:off x="457200" y="1828800"/>
            <a:ext cx="8229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PuReMD</a:t>
            </a:r>
            <a:r>
              <a:rPr lang="en-US" sz="3600" b="1" dirty="0">
                <a:solidFill>
                  <a:schemeClr val="accent4"/>
                </a:solidFill>
                <a:latin typeface="+mj-lt"/>
                <a:ea typeface="+mj-ea"/>
                <a:cs typeface="+mj-cs"/>
              </a:rPr>
              <a:t>: Comparison to LAMMPS-</a:t>
            </a:r>
            <a:r>
              <a:rPr lang="en-US" sz="3600" b="1" dirty="0" err="1">
                <a:solidFill>
                  <a:schemeClr val="accent4"/>
                </a:solidFill>
                <a:latin typeface="+mj-lt"/>
                <a:ea typeface="+mj-ea"/>
                <a:cs typeface="+mj-cs"/>
              </a:rPr>
              <a:t>Reax</a:t>
            </a:r>
            <a:endParaRPr lang="en-US" sz="3600" b="1" dirty="0">
              <a:solidFill>
                <a:schemeClr val="accent4"/>
              </a:solidFill>
              <a:latin typeface="+mj-lt"/>
              <a:ea typeface="+mj-ea"/>
              <a:cs typeface="+mj-cs"/>
            </a:endParaRPr>
          </a:p>
        </p:txBody>
      </p:sp>
      <p:sp>
        <p:nvSpPr>
          <p:cNvPr id="50178" name="Content Placeholder 2"/>
          <p:cNvSpPr txBox="1">
            <a:spLocks/>
          </p:cNvSpPr>
          <p:nvPr/>
        </p:nvSpPr>
        <p:spPr bwMode="auto">
          <a:xfrm>
            <a:off x="457200" y="1143000"/>
            <a:ext cx="8229600" cy="533400"/>
          </a:xfrm>
          <a:prstGeom prst="rect">
            <a:avLst/>
          </a:prstGeom>
          <a:noFill/>
          <a:ln w="9525">
            <a:noFill/>
            <a:miter lim="800000"/>
            <a:headEnd/>
            <a:tailEnd/>
          </a:ln>
        </p:spPr>
        <p:txBody>
          <a:bodyPr/>
          <a:lstStyle/>
          <a:p>
            <a:pPr marL="342900" indent="-342900">
              <a:spcBef>
                <a:spcPct val="20000"/>
              </a:spcBef>
              <a:buFont typeface="Arial" charset="0"/>
              <a:buChar char="•"/>
            </a:pPr>
            <a:r>
              <a:rPr lang="en-US" sz="2400" b="1">
                <a:solidFill>
                  <a:srgbClr val="C00000"/>
                </a:solidFill>
                <a:latin typeface="Calibri" pitchFamily="34" charset="0"/>
              </a:rPr>
              <a:t>Strong Scaling: </a:t>
            </a:r>
            <a:r>
              <a:rPr lang="en-US" sz="2400">
                <a:solidFill>
                  <a:srgbClr val="C00000"/>
                </a:solidFill>
                <a:latin typeface="Calibri" pitchFamily="34" charset="0"/>
              </a:rPr>
              <a:t>bulk water system, 3-4 times faster</a:t>
            </a:r>
          </a:p>
        </p:txBody>
      </p:sp>
      <p:pic>
        <p:nvPicPr>
          <p:cNvPr id="50179" name="Picture 3" descr="comp_strong_scaling.png"/>
          <p:cNvPicPr>
            <a:picLocks/>
          </p:cNvPicPr>
          <p:nvPr/>
        </p:nvPicPr>
        <p:blipFill>
          <a:blip r:embed="rId2"/>
          <a:srcRect/>
          <a:stretch>
            <a:fillRect/>
          </a:stretch>
        </p:blipFill>
        <p:spPr bwMode="auto">
          <a:xfrm>
            <a:off x="457200" y="1828800"/>
            <a:ext cx="8229600"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j-lt"/>
                <a:ea typeface="+mj-ea"/>
                <a:cs typeface="+mj-cs"/>
              </a:rPr>
              <a:t>ReaxFF</a:t>
            </a:r>
            <a:r>
              <a:rPr lang="en-US" sz="3600" b="1" dirty="0">
                <a:solidFill>
                  <a:schemeClr val="accent4"/>
                </a:solidFill>
                <a:latin typeface="+mj-lt"/>
                <a:ea typeface="+mj-ea"/>
                <a:cs typeface="+mj-cs"/>
              </a:rPr>
              <a:t> vs. Classical MD</a:t>
            </a:r>
            <a:endParaRPr lang="en-US" sz="3600" dirty="0">
              <a:solidFill>
                <a:schemeClr val="accent4"/>
              </a:solidFill>
              <a:latin typeface="+mj-lt"/>
              <a:ea typeface="+mj-ea"/>
              <a:cs typeface="+mj-cs"/>
            </a:endParaRPr>
          </a:p>
        </p:txBody>
      </p:sp>
      <p:sp>
        <p:nvSpPr>
          <p:cNvPr id="3" name="Content Placeholder 2"/>
          <p:cNvSpPr txBox="1">
            <a:spLocks/>
          </p:cNvSpPr>
          <p:nvPr/>
        </p:nvSpPr>
        <p:spPr>
          <a:xfrm>
            <a:off x="457200" y="1143000"/>
            <a:ext cx="8229600" cy="5486400"/>
          </a:xfrm>
          <a:prstGeom prst="rect">
            <a:avLst/>
          </a:prstGeom>
        </p:spPr>
        <p:txBody>
          <a:bodyPr anchor="ctr">
            <a:normAutofit/>
          </a:bodyPr>
          <a:lstStyle/>
          <a:p>
            <a:pPr marL="342900" indent="-342900">
              <a:lnSpc>
                <a:spcPct val="140000"/>
              </a:lnSpc>
              <a:spcBef>
                <a:spcPct val="20000"/>
              </a:spcBef>
              <a:buFont typeface="Arial" charset="0"/>
              <a:buNone/>
            </a:pPr>
            <a:r>
              <a:rPr lang="en-US" sz="2400" b="1">
                <a:solidFill>
                  <a:srgbClr val="C00000"/>
                </a:solidFill>
                <a:latin typeface="Calibri" pitchFamily="34" charset="0"/>
              </a:rPr>
              <a:t>ReaxFF [van Duin and Goddard] is classical MD in spirit:</a:t>
            </a:r>
          </a:p>
          <a:p>
            <a:pPr marL="742950" lvl="1" indent="-285750">
              <a:lnSpc>
                <a:spcPct val="140000"/>
              </a:lnSpc>
              <a:spcBef>
                <a:spcPct val="20000"/>
              </a:spcBef>
              <a:buFont typeface="Arial" charset="0"/>
              <a:buChar char="•"/>
            </a:pPr>
            <a:r>
              <a:rPr lang="en-US" sz="2400">
                <a:solidFill>
                  <a:schemeClr val="accent1"/>
                </a:solidFill>
                <a:latin typeface="Calibri" pitchFamily="34" charset="0"/>
              </a:rPr>
              <a:t>basis: atoms </a:t>
            </a:r>
            <a:r>
              <a:rPr lang="en-US" sz="2400">
                <a:latin typeface="Calibri" pitchFamily="34" charset="0"/>
              </a:rPr>
              <a:t>(electron &amp; nuclei)</a:t>
            </a:r>
          </a:p>
          <a:p>
            <a:pPr marL="742950" lvl="1" indent="-285750">
              <a:lnSpc>
                <a:spcPct val="140000"/>
              </a:lnSpc>
              <a:spcBef>
                <a:spcPct val="20000"/>
              </a:spcBef>
              <a:buFont typeface="Arial" charset="0"/>
              <a:buChar char="•"/>
            </a:pPr>
            <a:r>
              <a:rPr lang="en-US" sz="2400">
                <a:solidFill>
                  <a:schemeClr val="accent1"/>
                </a:solidFill>
                <a:latin typeface="Calibri" pitchFamily="34" charset="0"/>
              </a:rPr>
              <a:t>parameterized interactions:</a:t>
            </a:r>
            <a:r>
              <a:rPr lang="en-US" sz="2400">
                <a:latin typeface="Calibri" pitchFamily="34" charset="0"/>
              </a:rPr>
              <a:t> from DFT (ab-initio)</a:t>
            </a:r>
          </a:p>
          <a:p>
            <a:pPr marL="742950" lvl="1" indent="-285750">
              <a:lnSpc>
                <a:spcPct val="140000"/>
              </a:lnSpc>
              <a:spcBef>
                <a:spcPct val="20000"/>
              </a:spcBef>
              <a:buFont typeface="Arial" charset="0"/>
              <a:buChar char="•"/>
            </a:pPr>
            <a:r>
              <a:rPr lang="en-US" sz="2400">
                <a:solidFill>
                  <a:schemeClr val="accent1"/>
                </a:solidFill>
                <a:latin typeface="Calibri" pitchFamily="34" charset="0"/>
              </a:rPr>
              <a:t>atom movements: </a:t>
            </a:r>
            <a:r>
              <a:rPr lang="en-US" sz="2400">
                <a:latin typeface="Calibri" pitchFamily="34" charset="0"/>
              </a:rPr>
              <a:t>Newtonian mechanics</a:t>
            </a:r>
          </a:p>
          <a:p>
            <a:pPr marL="742950" lvl="1" indent="-285750">
              <a:lnSpc>
                <a:spcPct val="140000"/>
              </a:lnSpc>
              <a:spcBef>
                <a:spcPct val="20000"/>
              </a:spcBef>
              <a:buFont typeface="Arial" charset="0"/>
              <a:buChar char="•"/>
            </a:pPr>
            <a:r>
              <a:rPr lang="en-US" sz="2400">
                <a:solidFill>
                  <a:schemeClr val="accent1"/>
                </a:solidFill>
                <a:latin typeface="Calibri" pitchFamily="34" charset="0"/>
              </a:rPr>
              <a:t>many common interactions</a:t>
            </a:r>
          </a:p>
          <a:p>
            <a:pPr marL="1143000" lvl="2" indent="-228600">
              <a:lnSpc>
                <a:spcPct val="140000"/>
              </a:lnSpc>
              <a:spcBef>
                <a:spcPct val="20000"/>
              </a:spcBef>
            </a:pPr>
            <a:r>
              <a:rPr lang="en-US" sz="2000">
                <a:latin typeface="Calibri" pitchFamily="34" charset="0"/>
              </a:rPr>
              <a:t>bonds  </a:t>
            </a:r>
          </a:p>
          <a:p>
            <a:pPr marL="1143000" lvl="2" indent="-228600">
              <a:lnSpc>
                <a:spcPct val="140000"/>
              </a:lnSpc>
              <a:spcBef>
                <a:spcPct val="20000"/>
              </a:spcBef>
            </a:pPr>
            <a:r>
              <a:rPr lang="en-US" sz="2000">
                <a:latin typeface="Calibri" pitchFamily="34" charset="0"/>
              </a:rPr>
              <a:t>valence angles                     (</a:t>
            </a:r>
            <a:r>
              <a:rPr lang="en-US" sz="2000">
                <a:solidFill>
                  <a:srgbClr val="C00000"/>
                </a:solidFill>
                <a:latin typeface="Calibri" pitchFamily="34" charset="0"/>
              </a:rPr>
              <a:t>a.k.a.</a:t>
            </a:r>
            <a:r>
              <a:rPr lang="en-US" sz="2000">
                <a:latin typeface="Calibri" pitchFamily="34" charset="0"/>
              </a:rPr>
              <a:t> 3-body interactions)</a:t>
            </a:r>
          </a:p>
          <a:p>
            <a:pPr marL="1143000" lvl="2" indent="-228600">
              <a:lnSpc>
                <a:spcPct val="140000"/>
              </a:lnSpc>
              <a:spcBef>
                <a:spcPct val="20000"/>
              </a:spcBef>
            </a:pPr>
            <a:r>
              <a:rPr lang="en-US" sz="2000">
                <a:latin typeface="Calibri" pitchFamily="34" charset="0"/>
              </a:rPr>
              <a:t>dihedrals                                         (</a:t>
            </a:r>
            <a:r>
              <a:rPr lang="en-US" sz="2000">
                <a:solidFill>
                  <a:srgbClr val="C00000"/>
                </a:solidFill>
                <a:latin typeface="Calibri" pitchFamily="34" charset="0"/>
              </a:rPr>
              <a:t>a.k.a.</a:t>
            </a:r>
            <a:r>
              <a:rPr lang="en-US" sz="2000">
                <a:latin typeface="Calibri" pitchFamily="34" charset="0"/>
              </a:rPr>
              <a:t> 4-body interactions)</a:t>
            </a:r>
          </a:p>
          <a:p>
            <a:pPr marL="1143000" lvl="2" indent="-228600">
              <a:lnSpc>
                <a:spcPct val="140000"/>
              </a:lnSpc>
              <a:spcBef>
                <a:spcPct val="20000"/>
              </a:spcBef>
            </a:pPr>
            <a:r>
              <a:rPr lang="en-US" sz="2000">
                <a:latin typeface="Calibri" pitchFamily="34" charset="0"/>
              </a:rPr>
              <a:t>hydrogen bonds</a:t>
            </a:r>
          </a:p>
          <a:p>
            <a:pPr marL="1143000" lvl="2" indent="-228600">
              <a:lnSpc>
                <a:spcPct val="140000"/>
              </a:lnSpc>
              <a:spcBef>
                <a:spcPct val="20000"/>
              </a:spcBef>
            </a:pPr>
            <a:r>
              <a:rPr lang="en-US" sz="2000">
                <a:latin typeface="Calibri" pitchFamily="34" charset="0"/>
              </a:rPr>
              <a:t>van der Waals, Coulomb</a:t>
            </a:r>
          </a:p>
        </p:txBody>
      </p:sp>
      <p:grpSp>
        <p:nvGrpSpPr>
          <p:cNvPr id="28" name="Group 27"/>
          <p:cNvGrpSpPr>
            <a:grpSpLocks/>
          </p:cNvGrpSpPr>
          <p:nvPr/>
        </p:nvGrpSpPr>
        <p:grpSpPr bwMode="auto">
          <a:xfrm>
            <a:off x="2209800" y="4343400"/>
            <a:ext cx="1066800" cy="152400"/>
            <a:chOff x="2209800" y="4343400"/>
            <a:chExt cx="1066800" cy="152400"/>
          </a:xfrm>
        </p:grpSpPr>
        <p:sp>
          <p:nvSpPr>
            <p:cNvPr id="4" name="Oval 3"/>
            <p:cNvSpPr/>
            <p:nvPr/>
          </p:nvSpPr>
          <p:spPr>
            <a:xfrm>
              <a:off x="22098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Oval 4"/>
            <p:cNvSpPr/>
            <p:nvPr/>
          </p:nvSpPr>
          <p:spPr>
            <a:xfrm>
              <a:off x="3124200" y="4343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a:stCxn id="4" idx="6"/>
              <a:endCxn id="5" idx="2"/>
            </p:cNvCxnSpPr>
            <p:nvPr/>
          </p:nvCxnSpPr>
          <p:spPr>
            <a:xfrm>
              <a:off x="2362200" y="4419600"/>
              <a:ext cx="762000"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31" name="Group 30"/>
          <p:cNvGrpSpPr>
            <a:grpSpLocks/>
          </p:cNvGrpSpPr>
          <p:nvPr/>
        </p:nvGrpSpPr>
        <p:grpSpPr bwMode="auto">
          <a:xfrm>
            <a:off x="3505200" y="5791200"/>
            <a:ext cx="2286000" cy="152400"/>
            <a:chOff x="3505200" y="5791200"/>
            <a:chExt cx="2286000" cy="152400"/>
          </a:xfrm>
        </p:grpSpPr>
        <p:sp>
          <p:nvSpPr>
            <p:cNvPr id="20" name="Oval 19"/>
            <p:cNvSpPr/>
            <p:nvPr/>
          </p:nvSpPr>
          <p:spPr>
            <a:xfrm>
              <a:off x="4191000" y="57912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3505200" y="5791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2" name="Straight Connector 21"/>
            <p:cNvCxnSpPr>
              <a:stCxn id="20" idx="2"/>
              <a:endCxn id="21" idx="6"/>
            </p:cNvCxnSpPr>
            <p:nvPr/>
          </p:nvCxnSpPr>
          <p:spPr>
            <a:xfrm rot="10800000">
              <a:off x="3657600" y="5867400"/>
              <a:ext cx="533400"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5638800" y="5791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4" name="Straight Connector 23"/>
            <p:cNvCxnSpPr>
              <a:stCxn id="20" idx="6"/>
              <a:endCxn id="23" idx="2"/>
            </p:cNvCxnSpPr>
            <p:nvPr/>
          </p:nvCxnSpPr>
          <p:spPr>
            <a:xfrm>
              <a:off x="4343400" y="5867400"/>
              <a:ext cx="12954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32" name="Group 31"/>
          <p:cNvGrpSpPr>
            <a:grpSpLocks/>
          </p:cNvGrpSpPr>
          <p:nvPr/>
        </p:nvGrpSpPr>
        <p:grpSpPr bwMode="auto">
          <a:xfrm>
            <a:off x="4419600" y="6248400"/>
            <a:ext cx="3048000" cy="152400"/>
            <a:chOff x="4419600" y="6248400"/>
            <a:chExt cx="3048000" cy="152400"/>
          </a:xfrm>
        </p:grpSpPr>
        <p:sp>
          <p:nvSpPr>
            <p:cNvPr id="25" name="Oval 24"/>
            <p:cNvSpPr/>
            <p:nvPr/>
          </p:nvSpPr>
          <p:spPr>
            <a:xfrm>
              <a:off x="4419600" y="6248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Oval 25"/>
            <p:cNvSpPr/>
            <p:nvPr/>
          </p:nvSpPr>
          <p:spPr>
            <a:xfrm>
              <a:off x="7315200" y="6248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7" name="Straight Connector 26"/>
            <p:cNvCxnSpPr>
              <a:stCxn id="25" idx="6"/>
              <a:endCxn id="26" idx="2"/>
            </p:cNvCxnSpPr>
            <p:nvPr/>
          </p:nvCxnSpPr>
          <p:spPr>
            <a:xfrm>
              <a:off x="4572000" y="6324600"/>
              <a:ext cx="27432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34" name="Group 33"/>
          <p:cNvGrpSpPr>
            <a:grpSpLocks/>
          </p:cNvGrpSpPr>
          <p:nvPr/>
        </p:nvGrpSpPr>
        <p:grpSpPr bwMode="auto">
          <a:xfrm>
            <a:off x="3124200" y="4572000"/>
            <a:ext cx="762000" cy="609600"/>
            <a:chOff x="3124200" y="4572000"/>
            <a:chExt cx="762000" cy="609600"/>
          </a:xfrm>
        </p:grpSpPr>
        <p:sp>
          <p:nvSpPr>
            <p:cNvPr id="7" name="Oval 6"/>
            <p:cNvSpPr/>
            <p:nvPr/>
          </p:nvSpPr>
          <p:spPr>
            <a:xfrm>
              <a:off x="3124200" y="48006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733800" y="4572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Oval 8"/>
            <p:cNvSpPr/>
            <p:nvPr/>
          </p:nvSpPr>
          <p:spPr>
            <a:xfrm>
              <a:off x="3733800" y="50292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a:stCxn id="7" idx="6"/>
              <a:endCxn id="8" idx="2"/>
            </p:cNvCxnSpPr>
            <p:nvPr/>
          </p:nvCxnSpPr>
          <p:spPr>
            <a:xfrm flipV="1">
              <a:off x="3276600" y="4648200"/>
              <a:ext cx="4572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6"/>
              <a:endCxn id="9" idx="2"/>
            </p:cNvCxnSpPr>
            <p:nvPr/>
          </p:nvCxnSpPr>
          <p:spPr>
            <a:xfrm>
              <a:off x="3276600" y="4876800"/>
              <a:ext cx="45720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3" name="Freeform 32"/>
            <p:cNvSpPr/>
            <p:nvPr/>
          </p:nvSpPr>
          <p:spPr>
            <a:xfrm>
              <a:off x="3581400" y="4724400"/>
              <a:ext cx="46038" cy="304800"/>
            </a:xfrm>
            <a:custGeom>
              <a:avLst/>
              <a:gdLst>
                <a:gd name="connsiteX0" fmla="*/ 0 w 72292"/>
                <a:gd name="connsiteY0" fmla="*/ 187570 h 187570"/>
                <a:gd name="connsiteX1" fmla="*/ 70338 w 72292"/>
                <a:gd name="connsiteY1" fmla="*/ 82062 h 187570"/>
                <a:gd name="connsiteX2" fmla="*/ 11723 w 72292"/>
                <a:gd name="connsiteY2" fmla="*/ 0 h 187570"/>
              </a:gdLst>
              <a:ahLst/>
              <a:cxnLst>
                <a:cxn ang="0">
                  <a:pos x="connsiteX0" y="connsiteY0"/>
                </a:cxn>
                <a:cxn ang="0">
                  <a:pos x="connsiteX1" y="connsiteY1"/>
                </a:cxn>
                <a:cxn ang="0">
                  <a:pos x="connsiteX2" y="connsiteY2"/>
                </a:cxn>
              </a:cxnLst>
              <a:rect l="l" t="t" r="r" b="b"/>
              <a:pathLst>
                <a:path w="72292" h="187570">
                  <a:moveTo>
                    <a:pt x="0" y="187570"/>
                  </a:moveTo>
                  <a:cubicBezTo>
                    <a:pt x="34192" y="150447"/>
                    <a:pt x="68384" y="113324"/>
                    <a:pt x="70338" y="82062"/>
                  </a:cubicBezTo>
                  <a:cubicBezTo>
                    <a:pt x="72292" y="50800"/>
                    <a:pt x="42007" y="25400"/>
                    <a:pt x="11723" y="0"/>
                  </a:cubicBezTo>
                </a:path>
              </a:pathLst>
            </a:custGeom>
            <a:ln>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grpSp>
      <p:grpSp>
        <p:nvGrpSpPr>
          <p:cNvPr id="36" name="Group 35"/>
          <p:cNvGrpSpPr>
            <a:grpSpLocks/>
          </p:cNvGrpSpPr>
          <p:nvPr/>
        </p:nvGrpSpPr>
        <p:grpSpPr bwMode="auto">
          <a:xfrm>
            <a:off x="2514600" y="5105400"/>
            <a:ext cx="2057400" cy="533400"/>
            <a:chOff x="2514600" y="5105400"/>
            <a:chExt cx="2057400" cy="533400"/>
          </a:xfrm>
        </p:grpSpPr>
        <p:sp>
          <p:nvSpPr>
            <p:cNvPr id="13" name="Oval 12"/>
            <p:cNvSpPr/>
            <p:nvPr/>
          </p:nvSpPr>
          <p:spPr>
            <a:xfrm>
              <a:off x="3200400" y="5486400"/>
              <a:ext cx="152400"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3810000" y="53340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2514600" y="5105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6" name="Straight Connector 15"/>
            <p:cNvCxnSpPr>
              <a:stCxn id="13" idx="6"/>
              <a:endCxn id="14" idx="2"/>
            </p:cNvCxnSpPr>
            <p:nvPr/>
          </p:nvCxnSpPr>
          <p:spPr>
            <a:xfrm flipV="1">
              <a:off x="3352800" y="5410200"/>
              <a:ext cx="4572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3" idx="1"/>
              <a:endCxn id="15" idx="6"/>
            </p:cNvCxnSpPr>
            <p:nvPr/>
          </p:nvCxnSpPr>
          <p:spPr>
            <a:xfrm rot="16200000" flipV="1">
              <a:off x="2781300" y="5067300"/>
              <a:ext cx="327025" cy="555625"/>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4419600" y="5486400"/>
              <a:ext cx="152400" cy="152400"/>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9" name="Straight Connector 18"/>
            <p:cNvCxnSpPr>
              <a:stCxn id="14" idx="6"/>
              <a:endCxn id="18" idx="2"/>
            </p:cNvCxnSpPr>
            <p:nvPr/>
          </p:nvCxnSpPr>
          <p:spPr>
            <a:xfrm>
              <a:off x="3962400" y="5410200"/>
              <a:ext cx="4572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35" name="Curved Up Arrow 34"/>
            <p:cNvSpPr/>
            <p:nvPr/>
          </p:nvSpPr>
          <p:spPr>
            <a:xfrm>
              <a:off x="3429000" y="5410200"/>
              <a:ext cx="304800" cy="1524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0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down)">
                                      <p:cBhvr>
                                        <p:cTn id="40" dur="500"/>
                                        <p:tgtEl>
                                          <p:spTgt spid="3">
                                            <p:txEl>
                                              <p:pRg st="7" end="7"/>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wipe(down)">
                                      <p:cBhvr>
                                        <p:cTn id="48" dur="500"/>
                                        <p:tgtEl>
                                          <p:spTgt spid="3">
                                            <p:txEl>
                                              <p:pRg st="8" end="8"/>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wipe(down)">
                                      <p:cBhvr>
                                        <p:cTn id="56" dur="500"/>
                                        <p:tgtEl>
                                          <p:spTgt spid="3">
                                            <p:txEl>
                                              <p:pRg st="9" end="9"/>
                                            </p:txEl>
                                          </p:spTgt>
                                        </p:tgtEl>
                                      </p:cBhvr>
                                    </p:animEffect>
                                  </p:childTnLst>
                                </p:cTn>
                              </p:par>
                              <p:par>
                                <p:cTn id="57" presetID="10"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0"/>
            <a:ext cx="9144000" cy="1143000"/>
          </a:xfrm>
          <a:prstGeom prst="rect">
            <a:avLst/>
          </a:prstGeom>
        </p:spPr>
        <p:txBody>
          <a:bodyPr anchor="ctr"/>
          <a:lstStyle/>
          <a:p>
            <a:pPr algn="ctr" fontAlgn="auto">
              <a:spcAft>
                <a:spcPts val="0"/>
              </a:spcAft>
              <a:defRPr/>
            </a:pPr>
            <a:r>
              <a:rPr lang="en-US" sz="3600" b="1" dirty="0">
                <a:solidFill>
                  <a:schemeClr val="accent4"/>
                </a:solidFill>
                <a:latin typeface="+mj-lt"/>
                <a:ea typeface="+mj-ea"/>
                <a:cs typeface="+mj-cs"/>
              </a:rPr>
              <a:t>Outline</a:t>
            </a:r>
          </a:p>
        </p:txBody>
      </p:sp>
      <p:sp>
        <p:nvSpPr>
          <p:cNvPr id="3" name="Rectangle 3"/>
          <p:cNvSpPr txBox="1">
            <a:spLocks noChangeArrowheads="1"/>
          </p:cNvSpPr>
          <p:nvPr/>
        </p:nvSpPr>
        <p:spPr>
          <a:xfrm>
            <a:off x="457200" y="1143000"/>
            <a:ext cx="8229600" cy="5486400"/>
          </a:xfrm>
          <a:prstGeom prst="rect">
            <a:avLst/>
          </a:prstGeom>
        </p:spPr>
        <p:txBody>
          <a:bodyPr anchor="ctr"/>
          <a:lstStyle/>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Introduction</a:t>
            </a:r>
          </a:p>
          <a:p>
            <a:pPr marL="914400" lvl="1" indent="-457200" fontAlgn="auto">
              <a:spcBef>
                <a:spcPct val="20000"/>
              </a:spcBef>
              <a:spcAft>
                <a:spcPts val="0"/>
              </a:spcAft>
              <a:buFont typeface="Arial" pitchFamily="34" charset="0"/>
              <a:buChar char="•"/>
              <a:defRPr/>
            </a:pPr>
            <a:r>
              <a:rPr lang="en-US" sz="2000" dirty="0">
                <a:solidFill>
                  <a:schemeClr val="accent1"/>
                </a:solidFill>
                <a:latin typeface="+mn-lt"/>
                <a:cs typeface="+mn-cs"/>
              </a:rPr>
              <a:t>Molecular Dynamics Methods vs. </a:t>
            </a:r>
            <a:r>
              <a:rPr lang="en-US" sz="2000" dirty="0" err="1">
                <a:solidFill>
                  <a:schemeClr val="accent1"/>
                </a:solidFill>
                <a:latin typeface="+mn-lt"/>
                <a:cs typeface="+mn-cs"/>
              </a:rPr>
              <a:t>ReaxFF</a:t>
            </a:r>
            <a:endParaRPr lang="en-US" sz="2000" dirty="0">
              <a:solidFill>
                <a:schemeClr val="accent1"/>
              </a:solidFill>
              <a:latin typeface="+mn-lt"/>
              <a:cs typeface="+mn-cs"/>
            </a:endParaRP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Sequential Realization: </a:t>
            </a:r>
            <a:r>
              <a:rPr lang="en-US" sz="2400" b="1" dirty="0" err="1">
                <a:solidFill>
                  <a:srgbClr val="C00000"/>
                </a:solidFill>
                <a:latin typeface="+mn-lt"/>
                <a:cs typeface="+mn-cs"/>
              </a:rPr>
              <a:t>SerialReax</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Algorithms and Numerical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Validation</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Characterization</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Parallel Realization: </a:t>
            </a:r>
            <a:r>
              <a:rPr lang="en-US" sz="2400" b="1" dirty="0" err="1">
                <a:solidFill>
                  <a:srgbClr val="C00000"/>
                </a:solidFill>
                <a:latin typeface="+mn-lt"/>
                <a:cs typeface="+mn-cs"/>
              </a:rPr>
              <a:t>PuReMD</a:t>
            </a:r>
            <a:endParaRPr lang="en-US" sz="2400" b="1" dirty="0">
              <a:solidFill>
                <a:srgbClr val="C00000"/>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Parallelization: Algorithms and Techniques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Performance and Scalability</a:t>
            </a:r>
          </a:p>
          <a:p>
            <a:pPr marL="457200" indent="-457200" fontAlgn="auto">
              <a:spcBef>
                <a:spcPct val="20000"/>
              </a:spcBef>
              <a:spcAft>
                <a:spcPts val="0"/>
              </a:spcAft>
              <a:buFont typeface="+mj-lt"/>
              <a:buAutoNum type="arabicPeriod"/>
              <a:defRPr/>
            </a:pPr>
            <a:r>
              <a:rPr lang="en-US" sz="2400" b="1" dirty="0">
                <a:solidFill>
                  <a:srgbClr val="C00000"/>
                </a:solidFill>
                <a:latin typeface="+mn-lt"/>
                <a:cs typeface="+mn-cs"/>
              </a:rPr>
              <a:t>Applications</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Strain Relaxation in Si/</a:t>
            </a:r>
            <a:r>
              <a:rPr lang="en-US" sz="2000" dirty="0" err="1">
                <a:solidFill>
                  <a:schemeClr val="accent1"/>
                </a:solidFill>
                <a:latin typeface="+mn-lt"/>
                <a:cs typeface="+mn-cs"/>
              </a:rPr>
              <a:t>Ge</a:t>
            </a:r>
            <a:r>
              <a:rPr lang="en-US" sz="2000" dirty="0">
                <a:solidFill>
                  <a:schemeClr val="accent1"/>
                </a:solidFill>
                <a:latin typeface="+mn-lt"/>
                <a:cs typeface="+mn-cs"/>
              </a:rPr>
              <a:t>/Si </a:t>
            </a:r>
            <a:r>
              <a:rPr lang="en-US" sz="2000" dirty="0" err="1">
                <a:solidFill>
                  <a:schemeClr val="accent1"/>
                </a:solidFill>
                <a:latin typeface="+mn-lt"/>
                <a:cs typeface="+mn-cs"/>
              </a:rPr>
              <a:t>Nanobars</a:t>
            </a:r>
            <a:endParaRPr lang="en-US" sz="2000" dirty="0">
              <a:solidFill>
                <a:schemeClr val="accent1"/>
              </a:solidFill>
              <a:latin typeface="+mn-lt"/>
              <a:cs typeface="+mn-cs"/>
            </a:endParaRP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Water-Silica Interface</a:t>
            </a:r>
          </a:p>
          <a:p>
            <a:pPr marL="800100" lvl="1" indent="-342900" fontAlgn="auto">
              <a:spcBef>
                <a:spcPct val="20000"/>
              </a:spcBef>
              <a:spcAft>
                <a:spcPts val="0"/>
              </a:spcAft>
              <a:buFont typeface="Arial" pitchFamily="34" charset="0"/>
              <a:buChar char="•"/>
              <a:defRPr/>
            </a:pPr>
            <a:r>
              <a:rPr lang="en-US" sz="2000" dirty="0">
                <a:solidFill>
                  <a:schemeClr val="accent1"/>
                </a:solidFill>
                <a:latin typeface="+mn-lt"/>
                <a:cs typeface="+mn-cs"/>
              </a:rPr>
              <a:t>Oxidative Stress in Lipid </a:t>
            </a:r>
            <a:r>
              <a:rPr lang="en-US" sz="2000" dirty="0" err="1">
                <a:solidFill>
                  <a:schemeClr val="accent1"/>
                </a:solidFill>
                <a:latin typeface="+mn-lt"/>
                <a:cs typeface="+mn-cs"/>
              </a:rPr>
              <a:t>Bilayers</a:t>
            </a:r>
            <a:endParaRPr lang="en-US" sz="2000" dirty="0">
              <a:solidFill>
                <a:schemeClr val="accent1"/>
              </a:solidFill>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bg2"/>
                                      </p:to>
                                    </p:animClr>
                                  </p:childTnLst>
                                </p:cTn>
                              </p:par>
                              <p:par>
                                <p:cTn id="7" presetID="3" presetClass="emph" presetSubtype="2" fill="hold" nodeType="withEffect">
                                  <p:stCondLst>
                                    <p:cond delay="0"/>
                                  </p:stCondLst>
                                  <p:childTnLst>
                                    <p:animClr clrSpc="rgb" dir="cw">
                                      <p:cBhvr override="childStyle">
                                        <p:cTn id="8" dur="500" fill="hold"/>
                                        <p:tgtEl>
                                          <p:spTgt spid="3">
                                            <p:txEl>
                                              <p:pRg st="1" end="1"/>
                                            </p:txEl>
                                          </p:spTgt>
                                        </p:tgtEl>
                                        <p:attrNameLst>
                                          <p:attrName>style.color</p:attrName>
                                        </p:attrNameLst>
                                      </p:cBhvr>
                                      <p:to>
                                        <a:schemeClr val="bg2"/>
                                      </p:to>
                                    </p:animClr>
                                  </p:childTnLst>
                                </p:cTn>
                              </p:par>
                              <p:par>
                                <p:cTn id="9" presetID="3" presetClass="emph" presetSubtype="2" fill="hold" nodeType="withEffect">
                                  <p:stCondLst>
                                    <p:cond delay="0"/>
                                  </p:stCondLst>
                                  <p:childTnLst>
                                    <p:animClr clrSpc="rgb" dir="cw">
                                      <p:cBhvr override="childStyle">
                                        <p:cTn id="10" dur="500" fill="hold"/>
                                        <p:tgtEl>
                                          <p:spTgt spid="3">
                                            <p:txEl>
                                              <p:pRg st="2" end="2"/>
                                            </p:txEl>
                                          </p:spTgt>
                                        </p:tgtEl>
                                        <p:attrNameLst>
                                          <p:attrName>style.color</p:attrName>
                                        </p:attrNameLst>
                                      </p:cBhvr>
                                      <p:to>
                                        <a:schemeClr val="bg2"/>
                                      </p:to>
                                    </p:animClr>
                                  </p:childTnLst>
                                </p:cTn>
                              </p:par>
                              <p:par>
                                <p:cTn id="11" presetID="3" presetClass="emph" presetSubtype="2" fill="hold" nodeType="withEffect">
                                  <p:stCondLst>
                                    <p:cond delay="0"/>
                                  </p:stCondLst>
                                  <p:childTnLst>
                                    <p:animClr clrSpc="rgb" dir="cw">
                                      <p:cBhvr override="childStyle">
                                        <p:cTn id="12" dur="500" fill="hold"/>
                                        <p:tgtEl>
                                          <p:spTgt spid="3">
                                            <p:txEl>
                                              <p:pRg st="3" end="3"/>
                                            </p:txEl>
                                          </p:spTgt>
                                        </p:tgtEl>
                                        <p:attrNameLst>
                                          <p:attrName>style.color</p:attrName>
                                        </p:attrNameLst>
                                      </p:cBhvr>
                                      <p:to>
                                        <a:schemeClr val="bg2"/>
                                      </p:to>
                                    </p:animClr>
                                  </p:childTnLst>
                                </p:cTn>
                              </p:par>
                              <p:par>
                                <p:cTn id="13" presetID="3" presetClass="emph" presetSubtype="2" fill="hold" nodeType="withEffect">
                                  <p:stCondLst>
                                    <p:cond delay="0"/>
                                  </p:stCondLst>
                                  <p:childTnLst>
                                    <p:animClr clrSpc="rgb" dir="cw">
                                      <p:cBhvr override="childStyle">
                                        <p:cTn id="14" dur="500" fill="hold"/>
                                        <p:tgtEl>
                                          <p:spTgt spid="3">
                                            <p:txEl>
                                              <p:pRg st="4" end="4"/>
                                            </p:txEl>
                                          </p:spTgt>
                                        </p:tgtEl>
                                        <p:attrNameLst>
                                          <p:attrName>style.color</p:attrName>
                                        </p:attrNameLst>
                                      </p:cBhvr>
                                      <p:to>
                                        <a:schemeClr val="bg2"/>
                                      </p:to>
                                    </p:animClr>
                                  </p:childTnLst>
                                </p:cTn>
                              </p:par>
                              <p:par>
                                <p:cTn id="15" presetID="3" presetClass="emph" presetSubtype="2" fill="hold" nodeType="withEffect">
                                  <p:stCondLst>
                                    <p:cond delay="0"/>
                                  </p:stCondLst>
                                  <p:childTnLst>
                                    <p:animClr clrSpc="rgb" dir="cw">
                                      <p:cBhvr override="childStyle">
                                        <p:cTn id="16" dur="500" fill="hold"/>
                                        <p:tgtEl>
                                          <p:spTgt spid="3">
                                            <p:txEl>
                                              <p:pRg st="5" end="5"/>
                                            </p:txEl>
                                          </p:spTgt>
                                        </p:tgtEl>
                                        <p:attrNameLst>
                                          <p:attrName>style.color</p:attrName>
                                        </p:attrNameLst>
                                      </p:cBhvr>
                                      <p:to>
                                        <a:schemeClr val="bg2"/>
                                      </p:to>
                                    </p:animClr>
                                  </p:childTnLst>
                                </p:cTn>
                              </p:par>
                              <p:par>
                                <p:cTn id="17" presetID="3" presetClass="emph" presetSubtype="2" fill="hold" nodeType="withEffect">
                                  <p:stCondLst>
                                    <p:cond delay="0"/>
                                  </p:stCondLst>
                                  <p:childTnLst>
                                    <p:animClr clrSpc="rgb" dir="cw">
                                      <p:cBhvr override="childStyle">
                                        <p:cTn id="18" dur="500" fill="hold"/>
                                        <p:tgtEl>
                                          <p:spTgt spid="3">
                                            <p:txEl>
                                              <p:pRg st="6" end="6"/>
                                            </p:txEl>
                                          </p:spTgt>
                                        </p:tgtEl>
                                        <p:attrNameLst>
                                          <p:attrName>style.color</p:attrName>
                                        </p:attrNameLst>
                                      </p:cBhvr>
                                      <p:to>
                                        <a:schemeClr val="bg2"/>
                                      </p:to>
                                    </p:animClr>
                                  </p:childTnLst>
                                </p:cTn>
                              </p:par>
                              <p:par>
                                <p:cTn id="19" presetID="3" presetClass="emph" presetSubtype="2" fill="hold" nodeType="withEffect">
                                  <p:stCondLst>
                                    <p:cond delay="0"/>
                                  </p:stCondLst>
                                  <p:childTnLst>
                                    <p:animClr clrSpc="rgb" dir="cw">
                                      <p:cBhvr override="childStyle">
                                        <p:cTn id="20" dur="500" fill="hold"/>
                                        <p:tgtEl>
                                          <p:spTgt spid="3">
                                            <p:txEl>
                                              <p:pRg st="7" end="7"/>
                                            </p:txEl>
                                          </p:spTgt>
                                        </p:tgtEl>
                                        <p:attrNameLst>
                                          <p:attrName>style.color</p:attrName>
                                        </p:attrNameLst>
                                      </p:cBhvr>
                                      <p:to>
                                        <a:schemeClr val="bg2"/>
                                      </p:to>
                                    </p:animClr>
                                  </p:childTnLst>
                                </p:cTn>
                              </p:par>
                              <p:par>
                                <p:cTn id="21" presetID="3" presetClass="emph" presetSubtype="2" fill="hold" nodeType="withEffect">
                                  <p:stCondLst>
                                    <p:cond delay="0"/>
                                  </p:stCondLst>
                                  <p:childTnLst>
                                    <p:animClr clrSpc="rgb" dir="cw">
                                      <p:cBhvr override="childStyle">
                                        <p:cTn id="22" dur="500" fill="hold"/>
                                        <p:tgtEl>
                                          <p:spTgt spid="3">
                                            <p:txEl>
                                              <p:pRg st="8" end="8"/>
                                            </p:txEl>
                                          </p:spTgt>
                                        </p:tgtEl>
                                        <p:attrNameLst>
                                          <p:attrName>style.color</p:attrName>
                                        </p:attrNameLst>
                                      </p:cBhvr>
                                      <p:to>
                                        <a:schemeClr val="bg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sp>
        <p:nvSpPr>
          <p:cNvPr id="52226" name="Content Placeholder 2"/>
          <p:cNvSpPr txBox="1">
            <a:spLocks/>
          </p:cNvSpPr>
          <p:nvPr/>
        </p:nvSpPr>
        <p:spPr bwMode="auto">
          <a:xfrm>
            <a:off x="457200" y="1143000"/>
            <a:ext cx="8229600" cy="5029200"/>
          </a:xfrm>
          <a:prstGeom prst="rect">
            <a:avLst/>
          </a:prstGeom>
          <a:noFill/>
          <a:ln w="9525">
            <a:noFill/>
            <a:miter lim="800000"/>
            <a:headEnd/>
            <a:tailEnd/>
          </a:ln>
        </p:spPr>
        <p:txBody>
          <a:bodyPr/>
          <a:lstStyle/>
          <a:p>
            <a:pPr marL="342900" indent="-342900" algn="ctr">
              <a:spcBef>
                <a:spcPct val="20000"/>
              </a:spcBef>
            </a:pPr>
            <a:endParaRPr lang="en-US" sz="2400" baseline="30000">
              <a:solidFill>
                <a:srgbClr val="C00000"/>
              </a:solidFill>
              <a:latin typeface="Calibri" pitchFamily="34" charset="0"/>
            </a:endParaRPr>
          </a:p>
        </p:txBody>
      </p:sp>
      <p:sp>
        <p:nvSpPr>
          <p:cNvPr id="5" name="Rectangle 3"/>
          <p:cNvSpPr txBox="1">
            <a:spLocks noChangeArrowheads="1"/>
          </p:cNvSpPr>
          <p:nvPr/>
        </p:nvSpPr>
        <p:spPr bwMode="auto">
          <a:xfrm>
            <a:off x="457200" y="1143000"/>
            <a:ext cx="8229600" cy="5486400"/>
          </a:xfrm>
          <a:prstGeom prst="rect">
            <a:avLst/>
          </a:prstGeom>
          <a:noFill/>
          <a:ln w="9525">
            <a:noFill/>
            <a:miter lim="800000"/>
            <a:headEnd/>
            <a:tailEnd/>
          </a:ln>
        </p:spPr>
        <p:txBody>
          <a:bodyPr anchor="ctr"/>
          <a:lstStyle/>
          <a:p>
            <a:pPr marL="457200" indent="-457200">
              <a:spcBef>
                <a:spcPct val="20000"/>
              </a:spcBef>
            </a:pPr>
            <a:r>
              <a:rPr lang="en-US" sz="2400">
                <a:solidFill>
                  <a:srgbClr val="C00000"/>
                </a:solidFill>
                <a:latin typeface="Calibri" pitchFamily="34" charset="0"/>
              </a:rPr>
              <a:t>Motivation</a:t>
            </a:r>
          </a:p>
          <a:p>
            <a:pPr marL="914400" lvl="1" indent="-457200">
              <a:spcBef>
                <a:spcPct val="20000"/>
              </a:spcBef>
              <a:buFont typeface="Arial" charset="0"/>
              <a:buChar char="•"/>
            </a:pPr>
            <a:r>
              <a:rPr lang="en-US" sz="2000">
                <a:solidFill>
                  <a:schemeClr val="accent1"/>
                </a:solidFill>
                <a:latin typeface="Calibri" pitchFamily="34" charset="0"/>
              </a:rPr>
              <a:t>Si/Ge/Si nanobars: </a:t>
            </a:r>
            <a:r>
              <a:rPr lang="en-US" sz="2000">
                <a:latin typeface="Calibri" pitchFamily="34" charset="0"/>
              </a:rPr>
              <a:t>ideal for MOSFETs</a:t>
            </a:r>
          </a:p>
          <a:p>
            <a:pPr marL="914400" lvl="1" indent="-457200">
              <a:spcBef>
                <a:spcPct val="20000"/>
              </a:spcBef>
              <a:buFont typeface="Arial" charset="0"/>
              <a:buChar char="•"/>
            </a:pPr>
            <a:r>
              <a:rPr lang="en-US" sz="2000">
                <a:solidFill>
                  <a:schemeClr val="accent1"/>
                </a:solidFill>
                <a:latin typeface="Calibri" pitchFamily="34" charset="0"/>
              </a:rPr>
              <a:t>as produced: </a:t>
            </a:r>
            <a:r>
              <a:rPr lang="en-US" sz="2000">
                <a:latin typeface="Calibri" pitchFamily="34" charset="0"/>
              </a:rPr>
              <a:t>biaxial strain</a:t>
            </a:r>
            <a:r>
              <a:rPr lang="en-US" sz="2000">
                <a:solidFill>
                  <a:schemeClr val="accent1"/>
                </a:solidFill>
                <a:latin typeface="Calibri" pitchFamily="34" charset="0"/>
              </a:rPr>
              <a:t>, desirable: </a:t>
            </a:r>
            <a:r>
              <a:rPr lang="en-US" sz="2000">
                <a:latin typeface="Calibri" pitchFamily="34" charset="0"/>
              </a:rPr>
              <a:t>uniaxial</a:t>
            </a:r>
          </a:p>
          <a:p>
            <a:pPr marL="914400" lvl="1" indent="-457200">
              <a:spcBef>
                <a:spcPct val="20000"/>
              </a:spcBef>
              <a:buFont typeface="Arial" charset="0"/>
              <a:buChar char="•"/>
            </a:pPr>
            <a:r>
              <a:rPr lang="en-US" sz="2000">
                <a:solidFill>
                  <a:schemeClr val="accent1"/>
                </a:solidFill>
                <a:latin typeface="Calibri" pitchFamily="34" charset="0"/>
              </a:rPr>
              <a:t>design &amp; production: </a:t>
            </a:r>
            <a:r>
              <a:rPr lang="en-US" sz="2000">
                <a:latin typeface="Calibri" pitchFamily="34" charset="0"/>
              </a:rPr>
              <a:t>understanding strain behavior is important</a:t>
            </a: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6" name="그룹 10"/>
          <p:cNvGrpSpPr>
            <a:grpSpLocks noChangeAspect="1"/>
          </p:cNvGrpSpPr>
          <p:nvPr/>
        </p:nvGrpSpPr>
        <p:grpSpPr bwMode="auto">
          <a:xfrm>
            <a:off x="1143000" y="2971800"/>
            <a:ext cx="4149725" cy="3657600"/>
            <a:chOff x="1205506" y="-91872"/>
            <a:chExt cx="6222409" cy="5306822"/>
          </a:xfrm>
        </p:grpSpPr>
        <p:sp>
          <p:nvSpPr>
            <p:cNvPr id="7" name="직사각형 11"/>
            <p:cNvSpPr/>
            <p:nvPr/>
          </p:nvSpPr>
          <p:spPr>
            <a:xfrm>
              <a:off x="1572090" y="214469"/>
              <a:ext cx="5786794" cy="50004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nvGrpSpPr>
            <p:cNvPr id="52231" name="Group 254"/>
            <p:cNvGrpSpPr>
              <a:grpSpLocks/>
            </p:cNvGrpSpPr>
            <p:nvPr/>
          </p:nvGrpSpPr>
          <p:grpSpPr bwMode="auto">
            <a:xfrm>
              <a:off x="2012949" y="1341439"/>
              <a:ext cx="5414966" cy="3686176"/>
              <a:chOff x="261" y="3878"/>
              <a:chExt cx="3411" cy="2322"/>
            </a:xfrm>
          </p:grpSpPr>
          <p:pic>
            <p:nvPicPr>
              <p:cNvPr id="52240" name="Picture 27"/>
              <p:cNvPicPr>
                <a:picLocks noChangeAspect="1" noChangeArrowheads="1"/>
              </p:cNvPicPr>
              <p:nvPr/>
            </p:nvPicPr>
            <p:blipFill>
              <a:blip r:embed="rId2"/>
              <a:srcRect l="20892" t="24522" r="14012" b="20982"/>
              <a:stretch>
                <a:fillRect/>
              </a:stretch>
            </p:blipFill>
            <p:spPr bwMode="auto">
              <a:xfrm>
                <a:off x="672" y="3878"/>
                <a:ext cx="2801" cy="2067"/>
              </a:xfrm>
              <a:prstGeom prst="rect">
                <a:avLst/>
              </a:prstGeom>
              <a:noFill/>
              <a:ln w="9525">
                <a:noFill/>
                <a:miter lim="800000"/>
                <a:headEnd/>
                <a:tailEnd/>
              </a:ln>
            </p:spPr>
          </p:pic>
          <p:sp>
            <p:nvSpPr>
              <p:cNvPr id="52241" name="Text Box 28"/>
              <p:cNvSpPr txBox="1">
                <a:spLocks noChangeArrowheads="1"/>
              </p:cNvSpPr>
              <p:nvPr/>
            </p:nvSpPr>
            <p:spPr bwMode="auto">
              <a:xfrm>
                <a:off x="1255" y="4374"/>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2242" name="Text Box 29"/>
              <p:cNvSpPr txBox="1">
                <a:spLocks noChangeArrowheads="1"/>
              </p:cNvSpPr>
              <p:nvPr/>
            </p:nvSpPr>
            <p:spPr bwMode="auto">
              <a:xfrm>
                <a:off x="1255" y="5468"/>
                <a:ext cx="294"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Si</a:t>
                </a:r>
              </a:p>
            </p:txBody>
          </p:sp>
          <p:sp>
            <p:nvSpPr>
              <p:cNvPr id="52243" name="Text Box 32"/>
              <p:cNvSpPr txBox="1">
                <a:spLocks noChangeArrowheads="1"/>
              </p:cNvSpPr>
              <p:nvPr/>
            </p:nvSpPr>
            <p:spPr bwMode="auto">
              <a:xfrm>
                <a:off x="1203" y="4881"/>
                <a:ext cx="367" cy="310"/>
              </a:xfrm>
              <a:prstGeom prst="rect">
                <a:avLst/>
              </a:prstGeom>
              <a:noFill/>
              <a:ln w="9525">
                <a:noFill/>
                <a:miter lim="800000"/>
                <a:headEnd/>
                <a:tailEnd/>
              </a:ln>
            </p:spPr>
            <p:txBody>
              <a:bodyPr wrap="none">
                <a:spAutoFit/>
              </a:bodyPr>
              <a:lstStyle/>
              <a:p>
                <a:pPr algn="ctr" defTabSz="4389438"/>
                <a:r>
                  <a:rPr lang="en-US" altLang="ko-KR" sz="2000" b="1">
                    <a:solidFill>
                      <a:schemeClr val="bg1"/>
                    </a:solidFill>
                    <a:latin typeface="Times New Roman" pitchFamily="18" charset="0"/>
                    <a:cs typeface="맑은 고딕"/>
                  </a:rPr>
                  <a:t>Ge</a:t>
                </a:r>
              </a:p>
            </p:txBody>
          </p:sp>
          <p:sp>
            <p:nvSpPr>
              <p:cNvPr id="52244" name="Line 35"/>
              <p:cNvSpPr>
                <a:spLocks noChangeShapeType="1"/>
              </p:cNvSpPr>
              <p:nvPr/>
            </p:nvSpPr>
            <p:spPr bwMode="auto">
              <a:xfrm>
                <a:off x="694" y="5846"/>
                <a:ext cx="1200" cy="0"/>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2245" name="Text Box 36"/>
              <p:cNvSpPr txBox="1">
                <a:spLocks noChangeArrowheads="1"/>
              </p:cNvSpPr>
              <p:nvPr/>
            </p:nvSpPr>
            <p:spPr bwMode="auto">
              <a:xfrm>
                <a:off x="749" y="5868"/>
                <a:ext cx="1164" cy="332"/>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Width (W)</a:t>
                </a:r>
              </a:p>
            </p:txBody>
          </p:sp>
          <p:sp>
            <p:nvSpPr>
              <p:cNvPr id="52246" name="Line 37"/>
              <p:cNvSpPr>
                <a:spLocks noChangeShapeType="1"/>
              </p:cNvSpPr>
              <p:nvPr/>
            </p:nvSpPr>
            <p:spPr bwMode="auto">
              <a:xfrm flipV="1">
                <a:off x="1920" y="5354"/>
                <a:ext cx="1154" cy="492"/>
              </a:xfrm>
              <a:prstGeom prst="line">
                <a:avLst/>
              </a:prstGeom>
              <a:noFill/>
              <a:ln w="38100">
                <a:solidFill>
                  <a:schemeClr val="tx1"/>
                </a:solidFill>
                <a:round/>
                <a:headEnd type="arrow" w="med" len="med"/>
                <a:tailEnd type="arrow" w="med" len="med"/>
              </a:ln>
            </p:spPr>
            <p:txBody>
              <a:bodyPr wrap="none" anchor="ctr"/>
              <a:lstStyle/>
              <a:p>
                <a:endParaRPr lang="en-US"/>
              </a:p>
            </p:txBody>
          </p:sp>
          <p:sp>
            <p:nvSpPr>
              <p:cNvPr id="52247" name="Rectangle 38"/>
              <p:cNvSpPr>
                <a:spLocks noChangeArrowheads="1"/>
              </p:cNvSpPr>
              <p:nvPr/>
            </p:nvSpPr>
            <p:spPr bwMode="auto">
              <a:xfrm rot="-1443317">
                <a:off x="1942" y="5547"/>
                <a:ext cx="1730" cy="443"/>
              </a:xfrm>
              <a:prstGeom prst="rect">
                <a:avLst/>
              </a:prstGeom>
              <a:noFill/>
              <a:ln w="9525">
                <a:noFill/>
                <a:miter lim="800000"/>
                <a:headEnd/>
                <a:tailEnd/>
              </a:ln>
            </p:spPr>
            <p:txBody>
              <a:bodyPr wrap="none" lIns="0" tIns="0" rIns="0" bIns="0">
                <a:spAutoFit/>
              </a:bodyPr>
              <a:lstStyle/>
              <a:p>
                <a:pPr algn="ctr" defTabSz="4389438"/>
                <a:r>
                  <a:rPr lang="en-US" altLang="ko-KR" sz="1600" b="1">
                    <a:solidFill>
                      <a:srgbClr val="000000"/>
                    </a:solidFill>
                    <a:latin typeface="Times New Roman" pitchFamily="18" charset="0"/>
                    <a:cs typeface="맑은 고딕"/>
                  </a:rPr>
                  <a:t>Periodic boundary </a:t>
                </a:r>
              </a:p>
              <a:p>
                <a:pPr algn="ctr" defTabSz="4389438"/>
                <a:r>
                  <a:rPr lang="en-US" altLang="ko-KR" sz="1600" b="1">
                    <a:solidFill>
                      <a:srgbClr val="000000"/>
                    </a:solidFill>
                    <a:latin typeface="Times New Roman" pitchFamily="18" charset="0"/>
                    <a:cs typeface="맑은 고딕"/>
                  </a:rPr>
                  <a:t> conditions</a:t>
                </a:r>
                <a:endParaRPr lang="en-US" altLang="ko-KR" sz="1600" b="1">
                  <a:latin typeface="Times New Roman" pitchFamily="18" charset="0"/>
                  <a:cs typeface="맑은 고딕"/>
                </a:endParaRPr>
              </a:p>
            </p:txBody>
          </p:sp>
          <p:sp>
            <p:nvSpPr>
              <p:cNvPr id="52248" name="Text Box 36"/>
              <p:cNvSpPr txBox="1">
                <a:spLocks noChangeArrowheads="1"/>
              </p:cNvSpPr>
              <p:nvPr/>
            </p:nvSpPr>
            <p:spPr bwMode="auto">
              <a:xfrm rot="-5400000">
                <a:off x="-126" y="4906"/>
                <a:ext cx="1118" cy="343"/>
              </a:xfrm>
              <a:prstGeom prst="rect">
                <a:avLst/>
              </a:prstGeom>
              <a:noFill/>
              <a:ln w="9525">
                <a:noFill/>
                <a:miter lim="800000"/>
                <a:headEnd/>
                <a:tailEnd/>
              </a:ln>
            </p:spPr>
            <p:txBody>
              <a:bodyPr wrap="none">
                <a:spAutoFit/>
              </a:bodyPr>
              <a:lstStyle/>
              <a:p>
                <a:pPr algn="ctr" defTabSz="4389438"/>
                <a:r>
                  <a:rPr lang="en-US" altLang="ko-KR" b="1">
                    <a:latin typeface="Times New Roman" pitchFamily="18" charset="0"/>
                    <a:cs typeface="맑은 고딕"/>
                  </a:rPr>
                  <a:t>Height (H)</a:t>
                </a:r>
              </a:p>
            </p:txBody>
          </p:sp>
        </p:grpSp>
        <p:cxnSp>
          <p:nvCxnSpPr>
            <p:cNvPr id="9" name="직선 화살표 연결선 13"/>
            <p:cNvCxnSpPr/>
            <p:nvPr/>
          </p:nvCxnSpPr>
          <p:spPr>
            <a:xfrm rot="5400000">
              <a:off x="2036395" y="3249038"/>
              <a:ext cx="1216147" cy="2381"/>
            </a:xfrm>
            <a:prstGeom prst="straightConnector1">
              <a:avLst/>
            </a:prstGeom>
            <a:ln w="38100">
              <a:solidFill>
                <a:srgbClr val="0000CC"/>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2233" name="그룹 26"/>
            <p:cNvGrpSpPr>
              <a:grpSpLocks/>
            </p:cNvGrpSpPr>
            <p:nvPr/>
          </p:nvGrpSpPr>
          <p:grpSpPr bwMode="auto">
            <a:xfrm>
              <a:off x="1205506" y="-91872"/>
              <a:ext cx="3763124" cy="1429143"/>
              <a:chOff x="1205604" y="-90966"/>
              <a:chExt cx="3762477" cy="1428443"/>
            </a:xfrm>
          </p:grpSpPr>
          <p:sp>
            <p:nvSpPr>
              <p:cNvPr id="52234" name="Text Box 20"/>
              <p:cNvSpPr txBox="1">
                <a:spLocks noChangeArrowheads="1"/>
              </p:cNvSpPr>
              <p:nvPr/>
            </p:nvSpPr>
            <p:spPr bwMode="auto">
              <a:xfrm>
                <a:off x="1588070" y="929077"/>
                <a:ext cx="1933345"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[100], Transverse</a:t>
                </a:r>
              </a:p>
            </p:txBody>
          </p:sp>
          <p:sp>
            <p:nvSpPr>
              <p:cNvPr id="52235" name="Text Box 21"/>
              <p:cNvSpPr txBox="1">
                <a:spLocks noChangeArrowheads="1"/>
              </p:cNvSpPr>
              <p:nvPr/>
            </p:nvSpPr>
            <p:spPr bwMode="auto">
              <a:xfrm>
                <a:off x="1205604" y="-90966"/>
                <a:ext cx="1618411" cy="408400"/>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[001], Vertical</a:t>
                </a:r>
              </a:p>
            </p:txBody>
          </p:sp>
          <p:sp>
            <p:nvSpPr>
              <p:cNvPr id="52236" name="Text Box 22"/>
              <p:cNvSpPr txBox="1">
                <a:spLocks noChangeArrowheads="1"/>
              </p:cNvSpPr>
              <p:nvPr/>
            </p:nvSpPr>
            <p:spPr bwMode="auto">
              <a:xfrm>
                <a:off x="2125897" y="317051"/>
                <a:ext cx="2842184" cy="483412"/>
              </a:xfrm>
              <a:prstGeom prst="rect">
                <a:avLst/>
              </a:prstGeom>
              <a:noFill/>
              <a:ln w="38100">
                <a:noFill/>
                <a:miter lim="800000"/>
                <a:headEnd/>
                <a:tailEnd/>
              </a:ln>
            </p:spPr>
            <p:txBody>
              <a:bodyPr wrap="none">
                <a:spAutoFit/>
              </a:bodyPr>
              <a:lstStyle/>
              <a:p>
                <a:pPr algn="ctr" eaLnBrk="0" hangingPunct="0"/>
                <a:r>
                  <a:rPr lang="en-US" altLang="ko-KR" sz="1600" b="1">
                    <a:latin typeface="Times New Roman" pitchFamily="18" charset="0"/>
                    <a:cs typeface="Times New Roman" pitchFamily="18" charset="0"/>
                  </a:rPr>
                  <a:t>[010] , Longitudinal</a:t>
                </a:r>
              </a:p>
            </p:txBody>
          </p:sp>
          <p:sp>
            <p:nvSpPr>
              <p:cNvPr id="52237" name="Line 23"/>
              <p:cNvSpPr>
                <a:spLocks noChangeShapeType="1"/>
              </p:cNvSpPr>
              <p:nvPr/>
            </p:nvSpPr>
            <p:spPr bwMode="auto">
              <a:xfrm flipV="1">
                <a:off x="1436117" y="473774"/>
                <a:ext cx="0" cy="504826"/>
              </a:xfrm>
              <a:prstGeom prst="line">
                <a:avLst/>
              </a:prstGeom>
              <a:noFill/>
              <a:ln w="38100">
                <a:solidFill>
                  <a:schemeClr val="tx1"/>
                </a:solidFill>
                <a:round/>
                <a:headEnd/>
                <a:tailEnd type="triangle" w="med" len="med"/>
              </a:ln>
            </p:spPr>
            <p:txBody>
              <a:bodyPr/>
              <a:lstStyle/>
              <a:p>
                <a:endParaRPr lang="en-US"/>
              </a:p>
            </p:txBody>
          </p:sp>
          <p:sp>
            <p:nvSpPr>
              <p:cNvPr id="52238" name="Line 24"/>
              <p:cNvSpPr>
                <a:spLocks noChangeShapeType="1"/>
              </p:cNvSpPr>
              <p:nvPr/>
            </p:nvSpPr>
            <p:spPr bwMode="auto">
              <a:xfrm>
                <a:off x="1436117" y="978601"/>
                <a:ext cx="576263" cy="0"/>
              </a:xfrm>
              <a:prstGeom prst="line">
                <a:avLst/>
              </a:prstGeom>
              <a:noFill/>
              <a:ln w="38100">
                <a:solidFill>
                  <a:schemeClr val="tx1"/>
                </a:solidFill>
                <a:round/>
                <a:headEnd/>
                <a:tailEnd type="triangle" w="med" len="med"/>
              </a:ln>
            </p:spPr>
            <p:txBody>
              <a:bodyPr/>
              <a:lstStyle/>
              <a:p>
                <a:endParaRPr lang="en-US"/>
              </a:p>
            </p:txBody>
          </p:sp>
          <p:sp>
            <p:nvSpPr>
              <p:cNvPr id="52239" name="Line 25"/>
              <p:cNvSpPr>
                <a:spLocks noChangeShapeType="1"/>
              </p:cNvSpPr>
              <p:nvPr/>
            </p:nvSpPr>
            <p:spPr bwMode="auto">
              <a:xfrm flipV="1">
                <a:off x="1436117" y="618238"/>
                <a:ext cx="433386" cy="360363"/>
              </a:xfrm>
              <a:prstGeom prst="line">
                <a:avLst/>
              </a:prstGeom>
              <a:noFill/>
              <a:ln w="38100">
                <a:solidFill>
                  <a:schemeClr val="tx1"/>
                </a:solidFill>
                <a:round/>
                <a:headEnd/>
                <a:tailEnd type="triangle" w="med" len="med"/>
              </a:ln>
            </p:spPr>
            <p:txBody>
              <a:bodyPr/>
              <a:lstStyle/>
              <a:p>
                <a:endParaRPr lang="en-US"/>
              </a:p>
            </p:txBody>
          </p:sp>
        </p:grpSp>
      </p:grpSp>
      <p:sp>
        <p:nvSpPr>
          <p:cNvPr id="27" name="TextBox 26"/>
          <p:cNvSpPr txBox="1">
            <a:spLocks noChangeArrowheads="1"/>
          </p:cNvSpPr>
          <p:nvPr/>
        </p:nvSpPr>
        <p:spPr bwMode="auto">
          <a:xfrm>
            <a:off x="5257800" y="5334000"/>
            <a:ext cx="3886200" cy="1323975"/>
          </a:xfrm>
          <a:prstGeom prst="rect">
            <a:avLst/>
          </a:prstGeom>
          <a:noFill/>
          <a:ln w="9525">
            <a:noFill/>
            <a:miter lim="800000"/>
            <a:headEnd/>
            <a:tailEnd/>
          </a:ln>
        </p:spPr>
        <p:txBody>
          <a:bodyPr>
            <a:spAutoFit/>
          </a:bodyPr>
          <a:lstStyle/>
          <a:p>
            <a:r>
              <a:rPr lang="en-US" sz="1600" u="sng">
                <a:latin typeface="Calibri" pitchFamily="34" charset="0"/>
              </a:rPr>
              <a:t>Related publication:</a:t>
            </a:r>
          </a:p>
          <a:p>
            <a:r>
              <a:rPr lang="en-US" sz="1600" i="1">
                <a:latin typeface="Calibri" pitchFamily="34" charset="0"/>
              </a:rPr>
              <a:t>Strain relaxation in Si/Ge/Si nanoscale bars from molecular dynamics simulations</a:t>
            </a:r>
          </a:p>
          <a:p>
            <a:r>
              <a:rPr lang="en-US" sz="1600">
                <a:latin typeface="Calibri" pitchFamily="34" charset="0"/>
              </a:rPr>
              <a:t>Y. Park, H.M. Aktulga, A.Y. Grama, A. Strachan</a:t>
            </a:r>
          </a:p>
          <a:p>
            <a:r>
              <a:rPr lang="en-US" sz="1600">
                <a:latin typeface="Calibri" pitchFamily="34" charset="0"/>
              </a:rPr>
              <a:t>Journal of Applied Physics 106, 1 (2009)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down)">
                                      <p:cBhvr>
                                        <p:cTn id="10" dur="500"/>
                                        <p:tgtEl>
                                          <p:spTgt spid="5">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down)">
                                      <p:cBhvr>
                                        <p:cTn id="13" dur="500"/>
                                        <p:tgtEl>
                                          <p:spTgt spid="5">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down)">
                                      <p:cBhvr>
                                        <p:cTn id="16" dur="500"/>
                                        <p:tgtEl>
                                          <p:spTgt spid="5">
                                            <p:txEl>
                                              <p:pRg st="3" end="3"/>
                                            </p:txEl>
                                          </p:spTgt>
                                        </p:tgtEl>
                                      </p:cBhvr>
                                    </p:animEffect>
                                  </p:childTnLst>
                                </p:cTn>
                              </p:par>
                              <p:par>
                                <p:cTn id="17" presetID="2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7">
                                            <p:txEl>
                                              <p:pRg st="0" end="0"/>
                                            </p:txEl>
                                          </p:spTgt>
                                        </p:tgtEl>
                                        <p:attrNameLst>
                                          <p:attrName>style.visibility</p:attrName>
                                        </p:attrNameLst>
                                      </p:cBhvr>
                                      <p:to>
                                        <p:strVal val="visible"/>
                                      </p:to>
                                    </p:set>
                                    <p:animEffect transition="in" filter="wipe(left)">
                                      <p:cBhvr>
                                        <p:cTn id="24" dur="500"/>
                                        <p:tgtEl>
                                          <p:spTgt spid="27">
                                            <p:txEl>
                                              <p:pRg st="0" end="0"/>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animEffect transition="in" filter="wipe(left)">
                                      <p:cBhvr>
                                        <p:cTn id="27" dur="500"/>
                                        <p:tgtEl>
                                          <p:spTgt spid="27">
                                            <p:txEl>
                                              <p:pRg st="1" end="1"/>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7">
                                            <p:txEl>
                                              <p:pRg st="2" end="2"/>
                                            </p:txEl>
                                          </p:spTgt>
                                        </p:tgtEl>
                                        <p:attrNameLst>
                                          <p:attrName>style.visibility</p:attrName>
                                        </p:attrNameLst>
                                      </p:cBhvr>
                                      <p:to>
                                        <p:strVal val="visible"/>
                                      </p:to>
                                    </p:set>
                                    <p:animEffect transition="in" filter="wipe(left)">
                                      <p:cBhvr>
                                        <p:cTn id="30" dur="500"/>
                                        <p:tgtEl>
                                          <p:spTgt spid="27">
                                            <p:txEl>
                                              <p:pRg st="2" end="2"/>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7">
                                            <p:txEl>
                                              <p:pRg st="3" end="3"/>
                                            </p:txEl>
                                          </p:spTgt>
                                        </p:tgtEl>
                                        <p:attrNameLst>
                                          <p:attrName>style.visibility</p:attrName>
                                        </p:attrNameLst>
                                      </p:cBhvr>
                                      <p:to>
                                        <p:strVal val="visible"/>
                                      </p:to>
                                    </p:set>
                                    <p:animEffect transition="in" filter="wipe(left)">
                                      <p:cBhvr>
                                        <p:cTn id="33" dur="5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27" grpId="0" uiExpand="1" build="allAtOnce"/>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Si/</a:t>
            </a:r>
            <a:r>
              <a:rPr lang="en-US" sz="3600" b="1" dirty="0" err="1">
                <a:solidFill>
                  <a:schemeClr val="accent4"/>
                </a:solidFill>
                <a:latin typeface="+mn-lt"/>
                <a:cs typeface="Times New Roman" pitchFamily="18" charset="0"/>
              </a:rPr>
              <a:t>Ge</a:t>
            </a:r>
            <a:r>
              <a:rPr lang="en-US" sz="3600" b="1" dirty="0">
                <a:solidFill>
                  <a:schemeClr val="accent4"/>
                </a:solidFill>
                <a:latin typeface="+mn-lt"/>
                <a:cs typeface="Times New Roman" pitchFamily="18" charset="0"/>
              </a:rPr>
              <a:t>/Si </a:t>
            </a:r>
            <a:r>
              <a:rPr lang="en-US" sz="3600" b="1" dirty="0" err="1">
                <a:solidFill>
                  <a:schemeClr val="accent4"/>
                </a:solidFill>
                <a:latin typeface="+mn-lt"/>
                <a:cs typeface="Times New Roman" pitchFamily="18" charset="0"/>
              </a:rPr>
              <a:t>nanoscale</a:t>
            </a:r>
            <a:r>
              <a:rPr lang="en-US" sz="3600" b="1" dirty="0">
                <a:solidFill>
                  <a:schemeClr val="accent4"/>
                </a:solidFill>
                <a:latin typeface="+mn-lt"/>
                <a:cs typeface="Times New Roman" pitchFamily="18" charset="0"/>
              </a:rPr>
              <a:t> bars </a:t>
            </a:r>
          </a:p>
        </p:txBody>
      </p:sp>
      <p:grpSp>
        <p:nvGrpSpPr>
          <p:cNvPr id="29" name="Group 28"/>
          <p:cNvGrpSpPr>
            <a:grpSpLocks/>
          </p:cNvGrpSpPr>
          <p:nvPr/>
        </p:nvGrpSpPr>
        <p:grpSpPr bwMode="auto">
          <a:xfrm>
            <a:off x="457200" y="1143000"/>
            <a:ext cx="8229600" cy="3657600"/>
            <a:chOff x="457200" y="1143000"/>
            <a:chExt cx="8229600" cy="3657600"/>
          </a:xfrm>
        </p:grpSpPr>
        <p:sp>
          <p:nvSpPr>
            <p:cNvPr id="1034" name="Rectangle 3"/>
            <p:cNvSpPr txBox="1">
              <a:spLocks noChangeArrowheads="1"/>
            </p:cNvSpPr>
            <p:nvPr/>
          </p:nvSpPr>
          <p:spPr bwMode="auto">
            <a:xfrm>
              <a:off x="457200" y="1143000"/>
              <a:ext cx="8229600" cy="3657600"/>
            </a:xfrm>
            <a:prstGeom prst="rect">
              <a:avLst/>
            </a:prstGeom>
            <a:noFill/>
            <a:ln w="9525">
              <a:noFill/>
              <a:miter lim="800000"/>
              <a:headEnd/>
              <a:tailEnd/>
            </a:ln>
          </p:spPr>
          <p:txBody>
            <a:bodyPr/>
            <a:lstStyle/>
            <a:p>
              <a:pPr marL="457200" indent="-457200">
                <a:spcBef>
                  <a:spcPct val="20000"/>
                </a:spcBef>
              </a:pPr>
              <a:r>
                <a:rPr lang="en-US" sz="2400">
                  <a:solidFill>
                    <a:srgbClr val="C00000"/>
                  </a:solidFill>
                  <a:latin typeface="Calibri" pitchFamily="34" charset="0"/>
                </a:rPr>
                <a:t>Key Result:</a:t>
              </a:r>
            </a:p>
            <a:p>
              <a:pPr marL="457200" indent="-457200">
                <a:spcBef>
                  <a:spcPct val="20000"/>
                </a:spcBef>
              </a:pPr>
              <a:r>
                <a:rPr lang="en-US" sz="2000">
                  <a:solidFill>
                    <a:schemeClr val="accent1"/>
                  </a:solidFill>
                  <a:latin typeface="Calibri" pitchFamily="34" charset="0"/>
                </a:rPr>
                <a:t>When Ge section is roughly square shaped, it has almost uniaxial strain!</a:t>
              </a: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000">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a:p>
              <a:pPr marL="457200" indent="-457200">
                <a:spcBef>
                  <a:spcPct val="20000"/>
                </a:spcBef>
              </a:pPr>
              <a:endParaRPr lang="en-US" sz="2400" b="1">
                <a:solidFill>
                  <a:srgbClr val="C00000"/>
                </a:solidFill>
                <a:latin typeface="Calibri" pitchFamily="34" charset="0"/>
              </a:endParaRPr>
            </a:p>
          </p:txBody>
        </p:sp>
        <p:grpSp>
          <p:nvGrpSpPr>
            <p:cNvPr id="1035" name="Group 22"/>
            <p:cNvGrpSpPr>
              <a:grpSpLocks/>
            </p:cNvGrpSpPr>
            <p:nvPr/>
          </p:nvGrpSpPr>
          <p:grpSpPr bwMode="auto">
            <a:xfrm>
              <a:off x="4572000" y="2057400"/>
              <a:ext cx="3352800" cy="2743200"/>
              <a:chOff x="4572000" y="2819400"/>
              <a:chExt cx="3200400" cy="2609850"/>
            </a:xfrm>
          </p:grpSpPr>
          <p:grpSp>
            <p:nvGrpSpPr>
              <p:cNvPr id="1038" name="그룹 6"/>
              <p:cNvGrpSpPr>
                <a:grpSpLocks noChangeAspect="1"/>
              </p:cNvGrpSpPr>
              <p:nvPr/>
            </p:nvGrpSpPr>
            <p:grpSpPr bwMode="auto">
              <a:xfrm>
                <a:off x="4572000" y="2971800"/>
                <a:ext cx="3200400" cy="2457450"/>
                <a:chOff x="1000100" y="1000109"/>
                <a:chExt cx="7715304" cy="5715043"/>
              </a:xfrm>
            </p:grpSpPr>
            <p:grpSp>
              <p:nvGrpSpPr>
                <p:cNvPr id="1040" name="그룹 32"/>
                <p:cNvGrpSpPr>
                  <a:grpSpLocks/>
                </p:cNvGrpSpPr>
                <p:nvPr/>
              </p:nvGrpSpPr>
              <p:grpSpPr bwMode="auto">
                <a:xfrm>
                  <a:off x="1000100" y="1000109"/>
                  <a:ext cx="7715304" cy="5715043"/>
                  <a:chOff x="1071538" y="650664"/>
                  <a:chExt cx="6215106" cy="5350104"/>
                </a:xfrm>
              </p:grpSpPr>
              <p:sp>
                <p:nvSpPr>
                  <p:cNvPr id="20" name="직사각형 20"/>
                  <p:cNvSpPr/>
                  <p:nvPr/>
                </p:nvSpPr>
                <p:spPr>
                  <a:xfrm>
                    <a:off x="1071538" y="785789"/>
                    <a:ext cx="6215106" cy="52149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aphicFrame>
                <p:nvGraphicFramePr>
                  <p:cNvPr id="1027" name="Object 7"/>
                  <p:cNvGraphicFramePr>
                    <a:graphicFrameLocks noChangeAspect="1"/>
                  </p:cNvGraphicFramePr>
                  <p:nvPr/>
                </p:nvGraphicFramePr>
                <p:xfrm>
                  <a:off x="1071538" y="650664"/>
                  <a:ext cx="6143671" cy="5170155"/>
                </p:xfrm>
                <a:graphic>
                  <a:graphicData uri="http://schemas.openxmlformats.org/presentationml/2006/ole">
                    <p:oleObj spid="_x0000_s1027" name="Graph" r:id="rId3" imgW="3873600" imgH="3258720" progId="">
                      <p:embed/>
                    </p:oleObj>
                  </a:graphicData>
                </a:graphic>
              </p:graphicFrame>
            </p:grpSp>
            <p:grpSp>
              <p:nvGrpSpPr>
                <p:cNvPr id="1041" name="Group 20"/>
                <p:cNvGrpSpPr>
                  <a:grpSpLocks/>
                </p:cNvGrpSpPr>
                <p:nvPr/>
              </p:nvGrpSpPr>
              <p:grpSpPr bwMode="auto">
                <a:xfrm>
                  <a:off x="5670557" y="3571879"/>
                  <a:ext cx="1676400" cy="1531938"/>
                  <a:chOff x="4720" y="588"/>
                  <a:chExt cx="1056" cy="965"/>
                </a:xfrm>
              </p:grpSpPr>
              <p:grpSp>
                <p:nvGrpSpPr>
                  <p:cNvPr id="1043" name="Group 21"/>
                  <p:cNvGrpSpPr>
                    <a:grpSpLocks/>
                  </p:cNvGrpSpPr>
                  <p:nvPr/>
                </p:nvGrpSpPr>
                <p:grpSpPr bwMode="auto">
                  <a:xfrm>
                    <a:off x="4748" y="588"/>
                    <a:ext cx="1028" cy="721"/>
                    <a:chOff x="642" y="3627"/>
                    <a:chExt cx="1028" cy="579"/>
                  </a:xfrm>
                </p:grpSpPr>
                <p:pic>
                  <p:nvPicPr>
                    <p:cNvPr id="1049" name="Picture 22"/>
                    <p:cNvPicPr>
                      <a:picLocks noChangeAspect="1" noChangeArrowheads="1"/>
                    </p:cNvPicPr>
                    <p:nvPr/>
                  </p:nvPicPr>
                  <p:blipFill>
                    <a:blip r:embed="rId4"/>
                    <a:srcRect/>
                    <a:stretch>
                      <a:fillRect/>
                    </a:stretch>
                  </p:blipFill>
                  <p:spPr bwMode="auto">
                    <a:xfrm>
                      <a:off x="778" y="3627"/>
                      <a:ext cx="892" cy="515"/>
                    </a:xfrm>
                    <a:prstGeom prst="rect">
                      <a:avLst/>
                    </a:prstGeom>
                    <a:noFill/>
                    <a:ln w="9525">
                      <a:noFill/>
                      <a:miter lim="800000"/>
                      <a:headEnd/>
                      <a:tailEnd/>
                    </a:ln>
                  </p:spPr>
                </p:pic>
                <p:pic>
                  <p:nvPicPr>
                    <p:cNvPr id="1050" name="Picture 23"/>
                    <p:cNvPicPr>
                      <a:picLocks noChangeAspect="1" noChangeArrowheads="1"/>
                    </p:cNvPicPr>
                    <p:nvPr/>
                  </p:nvPicPr>
                  <p:blipFill>
                    <a:blip r:embed="rId5"/>
                    <a:srcRect/>
                    <a:stretch>
                      <a:fillRect/>
                    </a:stretch>
                  </p:blipFill>
                  <p:spPr bwMode="auto">
                    <a:xfrm>
                      <a:off x="642" y="3743"/>
                      <a:ext cx="827" cy="463"/>
                    </a:xfrm>
                    <a:prstGeom prst="rect">
                      <a:avLst/>
                    </a:prstGeom>
                    <a:noFill/>
                    <a:ln w="9525">
                      <a:noFill/>
                      <a:miter lim="800000"/>
                      <a:headEnd/>
                      <a:tailEnd/>
                    </a:ln>
                  </p:spPr>
                </p:pic>
                <p:pic>
                  <p:nvPicPr>
                    <p:cNvPr id="1051" name="Picture 24"/>
                    <p:cNvPicPr>
                      <a:picLocks noChangeAspect="1" noChangeArrowheads="1"/>
                    </p:cNvPicPr>
                    <p:nvPr/>
                  </p:nvPicPr>
                  <p:blipFill>
                    <a:blip r:embed="rId4"/>
                    <a:srcRect/>
                    <a:stretch>
                      <a:fillRect/>
                    </a:stretch>
                  </p:blipFill>
                  <p:spPr bwMode="auto">
                    <a:xfrm>
                      <a:off x="778" y="3627"/>
                      <a:ext cx="892" cy="515"/>
                    </a:xfrm>
                    <a:prstGeom prst="rect">
                      <a:avLst/>
                    </a:prstGeom>
                    <a:noFill/>
                    <a:ln w="9525">
                      <a:noFill/>
                      <a:miter lim="800000"/>
                      <a:headEnd/>
                      <a:tailEnd/>
                    </a:ln>
                  </p:spPr>
                </p:pic>
                <p:pic>
                  <p:nvPicPr>
                    <p:cNvPr id="1052" name="Picture 25"/>
                    <p:cNvPicPr>
                      <a:picLocks noChangeAspect="1" noChangeArrowheads="1"/>
                    </p:cNvPicPr>
                    <p:nvPr/>
                  </p:nvPicPr>
                  <p:blipFill>
                    <a:blip r:embed="rId5"/>
                    <a:srcRect/>
                    <a:stretch>
                      <a:fillRect/>
                    </a:stretch>
                  </p:blipFill>
                  <p:spPr bwMode="auto">
                    <a:xfrm>
                      <a:off x="642" y="3743"/>
                      <a:ext cx="827" cy="463"/>
                    </a:xfrm>
                    <a:prstGeom prst="rect">
                      <a:avLst/>
                    </a:prstGeom>
                    <a:noFill/>
                    <a:ln w="9525">
                      <a:noFill/>
                      <a:miter lim="800000"/>
                      <a:headEnd/>
                      <a:tailEnd/>
                    </a:ln>
                  </p:spPr>
                </p:pic>
              </p:grpSp>
              <p:sp>
                <p:nvSpPr>
                  <p:cNvPr id="1044" name="Rectangle 26"/>
                  <p:cNvSpPr>
                    <a:spLocks noChangeArrowheads="1"/>
                  </p:cNvSpPr>
                  <p:nvPr/>
                </p:nvSpPr>
                <p:spPr bwMode="auto">
                  <a:xfrm>
                    <a:off x="4720" y="1334"/>
                    <a:ext cx="927" cy="219"/>
                  </a:xfrm>
                  <a:prstGeom prst="rect">
                    <a:avLst/>
                  </a:prstGeom>
                  <a:noFill/>
                  <a:ln w="38100" algn="ctr">
                    <a:noFill/>
                    <a:miter lim="800000"/>
                    <a:headEnd/>
                    <a:tailEnd/>
                  </a:ln>
                </p:spPr>
                <p:txBody>
                  <a:bodyPr wrap="none">
                    <a:spAutoFit/>
                  </a:bodyPr>
                  <a:lstStyle/>
                  <a:p>
                    <a:pPr algn="ctr" eaLnBrk="0" hangingPunct="0"/>
                    <a:r>
                      <a:rPr lang="en-US" altLang="ko-KR" sz="1600" b="1">
                        <a:solidFill>
                          <a:srgbClr val="821F00"/>
                        </a:solidFill>
                        <a:latin typeface="Times New Roman" pitchFamily="18" charset="0"/>
                        <a:cs typeface="Times New Roman" pitchFamily="18" charset="0"/>
                      </a:rPr>
                      <a:t>W = 20.09 nm</a:t>
                    </a:r>
                  </a:p>
                </p:txBody>
              </p:sp>
              <p:sp>
                <p:nvSpPr>
                  <p:cNvPr id="1045" name="Line 27"/>
                  <p:cNvSpPr>
                    <a:spLocks noChangeShapeType="1"/>
                  </p:cNvSpPr>
                  <p:nvPr/>
                </p:nvSpPr>
                <p:spPr bwMode="auto">
                  <a:xfrm>
                    <a:off x="4817" y="1311"/>
                    <a:ext cx="617" cy="0"/>
                  </a:xfrm>
                  <a:prstGeom prst="line">
                    <a:avLst/>
                  </a:prstGeom>
                  <a:noFill/>
                  <a:ln w="38100">
                    <a:solidFill>
                      <a:srgbClr val="821F00"/>
                    </a:solidFill>
                    <a:round/>
                    <a:headEnd type="triangle" w="med" len="med"/>
                    <a:tailEnd type="triangle" w="med" len="med"/>
                  </a:ln>
                </p:spPr>
                <p:txBody>
                  <a:bodyPr wrap="none" anchor="ctr"/>
                  <a:lstStyle/>
                  <a:p>
                    <a:endParaRPr lang="en-US"/>
                  </a:p>
                </p:txBody>
              </p:sp>
              <p:sp>
                <p:nvSpPr>
                  <p:cNvPr id="1046" name="Text Box 28"/>
                  <p:cNvSpPr txBox="1">
                    <a:spLocks noChangeArrowheads="1"/>
                  </p:cNvSpPr>
                  <p:nvPr/>
                </p:nvSpPr>
                <p:spPr bwMode="auto">
                  <a:xfrm>
                    <a:off x="5105" y="747"/>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sp>
                <p:nvSpPr>
                  <p:cNvPr id="1047" name="Text Box 29"/>
                  <p:cNvSpPr txBox="1">
                    <a:spLocks noChangeArrowheads="1"/>
                  </p:cNvSpPr>
                  <p:nvPr/>
                </p:nvSpPr>
                <p:spPr bwMode="auto">
                  <a:xfrm>
                    <a:off x="4843" y="915"/>
                    <a:ext cx="253"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Ge</a:t>
                    </a:r>
                  </a:p>
                </p:txBody>
              </p:sp>
              <p:sp>
                <p:nvSpPr>
                  <p:cNvPr id="1048" name="Text Box 30"/>
                  <p:cNvSpPr txBox="1">
                    <a:spLocks noChangeArrowheads="1"/>
                  </p:cNvSpPr>
                  <p:nvPr/>
                </p:nvSpPr>
                <p:spPr bwMode="auto">
                  <a:xfrm>
                    <a:off x="5105" y="1035"/>
                    <a:ext cx="209" cy="192"/>
                  </a:xfrm>
                  <a:prstGeom prst="rect">
                    <a:avLst/>
                  </a:prstGeom>
                  <a:noFill/>
                  <a:ln w="38100" algn="ctr">
                    <a:noFill/>
                    <a:miter lim="800000"/>
                    <a:headEnd/>
                    <a:tailEnd/>
                  </a:ln>
                </p:spPr>
                <p:txBody>
                  <a:bodyPr wrap="none">
                    <a:spAutoFit/>
                  </a:bodyPr>
                  <a:lstStyle/>
                  <a:p>
                    <a:pPr algn="ctr" eaLnBrk="0" hangingPunct="0"/>
                    <a:r>
                      <a:rPr lang="en-US" altLang="ko-KR" sz="1400" b="1">
                        <a:solidFill>
                          <a:schemeClr val="bg1"/>
                        </a:solidFill>
                        <a:latin typeface="Calibri" pitchFamily="34" charset="0"/>
                        <a:cs typeface="맑은 고딕"/>
                      </a:rPr>
                      <a:t>Si</a:t>
                    </a:r>
                  </a:p>
                </p:txBody>
              </p:sp>
            </p:grpSp>
            <p:sp>
              <p:nvSpPr>
                <p:cNvPr id="9" name="직사각형 9"/>
                <p:cNvSpPr/>
                <p:nvPr/>
              </p:nvSpPr>
              <p:spPr>
                <a:xfrm>
                  <a:off x="2570924" y="1787226"/>
                  <a:ext cx="1928826" cy="3547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ko-KR" altLang="en-US"/>
                </a:p>
              </p:txBody>
            </p:sp>
          </p:grpSp>
          <p:sp>
            <p:nvSpPr>
              <p:cNvPr id="1039" name="Rectangle 21"/>
              <p:cNvSpPr>
                <a:spLocks noChangeArrowheads="1"/>
              </p:cNvSpPr>
              <p:nvPr/>
            </p:nvSpPr>
            <p:spPr bwMode="auto">
              <a:xfrm>
                <a:off x="4876800" y="2819400"/>
                <a:ext cx="2590800" cy="322097"/>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transverse Ge strain </a:t>
                </a:r>
                <a:endParaRPr lang="ko-KR" altLang="en-US" sz="1600">
                  <a:solidFill>
                    <a:srgbClr val="000066"/>
                  </a:solidFill>
                  <a:latin typeface="Calibri" pitchFamily="34" charset="0"/>
                  <a:cs typeface="Times New Roman" pitchFamily="18" charset="0"/>
                </a:endParaRPr>
              </a:p>
            </p:txBody>
          </p:sp>
        </p:grpSp>
        <p:grpSp>
          <p:nvGrpSpPr>
            <p:cNvPr id="1036" name="Group 25"/>
            <p:cNvGrpSpPr>
              <a:grpSpLocks/>
            </p:cNvGrpSpPr>
            <p:nvPr/>
          </p:nvGrpSpPr>
          <p:grpSpPr bwMode="auto">
            <a:xfrm>
              <a:off x="609600" y="2057400"/>
              <a:ext cx="3962400" cy="2696963"/>
              <a:chOff x="685800" y="2819400"/>
              <a:chExt cx="3962400" cy="2696963"/>
            </a:xfrm>
          </p:grpSpPr>
          <p:graphicFrame>
            <p:nvGraphicFramePr>
              <p:cNvPr id="1026" name="Object 4"/>
              <p:cNvGraphicFramePr>
                <a:graphicFrameLocks noChangeAspect="1"/>
              </p:cNvGraphicFramePr>
              <p:nvPr/>
            </p:nvGraphicFramePr>
            <p:xfrm>
              <a:off x="914400" y="3048000"/>
              <a:ext cx="3429000" cy="2468363"/>
            </p:xfrm>
            <a:graphic>
              <a:graphicData uri="http://schemas.openxmlformats.org/presentationml/2006/ole">
                <p:oleObj spid="_x0000_s1026" name="Graph" r:id="rId6" imgW="4440960" imgH="3297600" progId="">
                  <p:embed/>
                </p:oleObj>
              </a:graphicData>
            </a:graphic>
          </p:graphicFrame>
          <p:sp>
            <p:nvSpPr>
              <p:cNvPr id="1037" name="Rectangle 23"/>
              <p:cNvSpPr>
                <a:spLocks noChangeArrowheads="1"/>
              </p:cNvSpPr>
              <p:nvPr/>
            </p:nvSpPr>
            <p:spPr bwMode="auto">
              <a:xfrm>
                <a:off x="685800" y="2819400"/>
                <a:ext cx="3962400" cy="338554"/>
              </a:xfrm>
              <a:prstGeom prst="rect">
                <a:avLst/>
              </a:prstGeom>
              <a:noFill/>
              <a:ln w="9525">
                <a:noFill/>
                <a:miter lim="800000"/>
                <a:headEnd/>
                <a:tailEnd/>
              </a:ln>
            </p:spPr>
            <p:txBody>
              <a:bodyPr>
                <a:spAutoFit/>
              </a:bodyPr>
              <a:lstStyle/>
              <a:p>
                <a:pPr algn="ctr"/>
                <a:r>
                  <a:rPr lang="en-US" sz="1600">
                    <a:solidFill>
                      <a:srgbClr val="000066"/>
                    </a:solidFill>
                    <a:latin typeface="Calibri" pitchFamily="34" charset="0"/>
                    <a:cs typeface="Times New Roman" pitchFamily="18" charset="0"/>
                  </a:rPr>
                  <a:t>average strains for Si&amp;Ge in each dimension</a:t>
                </a:r>
                <a:endParaRPr lang="ko-KR" altLang="en-US" sz="1600">
                  <a:solidFill>
                    <a:srgbClr val="000066"/>
                  </a:solidFill>
                  <a:latin typeface="Calibri" pitchFamily="34" charset="0"/>
                  <a:cs typeface="Times New Roman" pitchFamily="18" charset="0"/>
                </a:endParaRPr>
              </a:p>
            </p:txBody>
          </p:sp>
        </p:grpSp>
      </p:grpSp>
      <p:grpSp>
        <p:nvGrpSpPr>
          <p:cNvPr id="32" name="Group 31"/>
          <p:cNvGrpSpPr>
            <a:grpSpLocks/>
          </p:cNvGrpSpPr>
          <p:nvPr/>
        </p:nvGrpSpPr>
        <p:grpSpPr bwMode="auto">
          <a:xfrm>
            <a:off x="457200" y="4381500"/>
            <a:ext cx="8686800" cy="2476500"/>
            <a:chOff x="457200" y="4381121"/>
            <a:chExt cx="8686800" cy="2476879"/>
          </a:xfrm>
        </p:grpSpPr>
        <p:graphicFrame>
          <p:nvGraphicFramePr>
            <p:cNvPr id="1028" name="Object 4"/>
            <p:cNvGraphicFramePr>
              <a:graphicFrameLocks noChangeAspect="1"/>
            </p:cNvGraphicFramePr>
            <p:nvPr/>
          </p:nvGraphicFramePr>
          <p:xfrm>
            <a:off x="1447800" y="5257800"/>
            <a:ext cx="2928938" cy="685800"/>
          </p:xfrm>
          <a:graphic>
            <a:graphicData uri="http://schemas.openxmlformats.org/presentationml/2006/ole">
              <p:oleObj spid="_x0000_s1028" name="Equation" r:id="rId7" imgW="1828800" imgH="431800" progId="">
                <p:embed/>
              </p:oleObj>
            </a:graphicData>
          </a:graphic>
        </p:graphicFrame>
        <p:graphicFrame>
          <p:nvGraphicFramePr>
            <p:cNvPr id="1029" name="Object 5"/>
            <p:cNvGraphicFramePr>
              <a:graphicFrameLocks noChangeAspect="1"/>
            </p:cNvGraphicFramePr>
            <p:nvPr/>
          </p:nvGraphicFramePr>
          <p:xfrm>
            <a:off x="6172200" y="4381121"/>
            <a:ext cx="2971800" cy="2476879"/>
          </p:xfrm>
          <a:graphic>
            <a:graphicData uri="http://schemas.openxmlformats.org/presentationml/2006/ole">
              <p:oleObj spid="_x0000_s1029" name="Graph" r:id="rId8" imgW="3892320" imgH="3244320" progId="">
                <p:embed/>
              </p:oleObj>
            </a:graphicData>
          </a:graphic>
        </p:graphicFrame>
        <p:sp>
          <p:nvSpPr>
            <p:cNvPr id="1033" name="TextBox 30"/>
            <p:cNvSpPr txBox="1">
              <a:spLocks noChangeArrowheads="1"/>
            </p:cNvSpPr>
            <p:nvPr/>
          </p:nvSpPr>
          <p:spPr bwMode="auto">
            <a:xfrm>
              <a:off x="457200" y="4754880"/>
              <a:ext cx="5943600" cy="461665"/>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Simple strain model derived from MD results</a:t>
              </a:r>
              <a:endParaRPr lang="en-US">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5" name="Picture 4" descr="silica-water system.png"/>
          <p:cNvPicPr>
            <a:picLocks/>
          </p:cNvPicPr>
          <p:nvPr/>
        </p:nvPicPr>
        <p:blipFill>
          <a:blip r:embed="rId2"/>
          <a:srcRect/>
          <a:stretch>
            <a:fillRect/>
          </a:stretch>
        </p:blipFill>
        <p:spPr bwMode="auto">
          <a:xfrm>
            <a:off x="381000" y="2743200"/>
            <a:ext cx="4572000" cy="3659188"/>
          </a:xfrm>
          <a:prstGeom prst="rect">
            <a:avLst/>
          </a:prstGeom>
          <a:noFill/>
          <a:ln w="9525">
            <a:noFill/>
            <a:miter lim="800000"/>
            <a:headEnd/>
            <a:tailEnd/>
          </a:ln>
        </p:spPr>
      </p:pic>
      <p:sp>
        <p:nvSpPr>
          <p:cNvPr id="6" name="Rectangle 3"/>
          <p:cNvSpPr txBox="1">
            <a:spLocks noChangeArrowheads="1"/>
          </p:cNvSpPr>
          <p:nvPr/>
        </p:nvSpPr>
        <p:spPr bwMode="auto">
          <a:xfrm>
            <a:off x="457200" y="1143000"/>
            <a:ext cx="8229600" cy="1600200"/>
          </a:xfrm>
          <a:prstGeom prst="rect">
            <a:avLst/>
          </a:prstGeom>
          <a:noFill/>
          <a:ln w="9525">
            <a:noFill/>
            <a:miter lim="800000"/>
            <a:headEnd/>
            <a:tailEnd/>
          </a:ln>
        </p:spPr>
        <p:txBody>
          <a:bodyPr anchor="ctr"/>
          <a:lstStyle/>
          <a:p>
            <a:pPr marL="457200" indent="-457200">
              <a:spcBef>
                <a:spcPct val="20000"/>
              </a:spcBef>
            </a:pPr>
            <a:r>
              <a:rPr lang="en-US" sz="2400">
                <a:solidFill>
                  <a:srgbClr val="C00000"/>
                </a:solidFill>
                <a:latin typeface="Calibri" pitchFamily="34" charset="0"/>
              </a:rPr>
              <a:t>Motivation</a:t>
            </a:r>
          </a:p>
          <a:p>
            <a:pPr marL="914400" lvl="1" indent="-457200">
              <a:spcBef>
                <a:spcPct val="20000"/>
              </a:spcBef>
              <a:buFont typeface="Arial" charset="0"/>
              <a:buChar char="•"/>
            </a:pPr>
            <a:r>
              <a:rPr lang="en-US" sz="2000">
                <a:solidFill>
                  <a:schemeClr val="accent1"/>
                </a:solidFill>
                <a:latin typeface="Calibri" pitchFamily="34" charset="0"/>
              </a:rPr>
              <a:t>a-SiO</a:t>
            </a:r>
            <a:r>
              <a:rPr lang="en-US" sz="2000" baseline="-25000">
                <a:solidFill>
                  <a:schemeClr val="accent1"/>
                </a:solidFill>
                <a:latin typeface="Calibri" pitchFamily="34" charset="0"/>
              </a:rPr>
              <a:t>2</a:t>
            </a:r>
            <a:r>
              <a:rPr lang="en-US" sz="2000">
                <a:solidFill>
                  <a:schemeClr val="accent1"/>
                </a:solidFill>
                <a:latin typeface="Calibri" pitchFamily="34" charset="0"/>
              </a:rPr>
              <a:t>: </a:t>
            </a:r>
            <a:r>
              <a:rPr lang="en-US" sz="2000">
                <a:latin typeface="Calibri" pitchFamily="34" charset="0"/>
              </a:rPr>
              <a:t>widely used in nano-electronic devices</a:t>
            </a:r>
          </a:p>
          <a:p>
            <a:pPr marL="914400" lvl="1" indent="-457200">
              <a:spcBef>
                <a:spcPct val="20000"/>
              </a:spcBef>
              <a:buFont typeface="Arial" charset="0"/>
              <a:buChar char="•"/>
            </a:pPr>
            <a:r>
              <a:rPr lang="en-US" sz="2000">
                <a:solidFill>
                  <a:schemeClr val="accent1"/>
                </a:solidFill>
                <a:latin typeface="Calibri" pitchFamily="34" charset="0"/>
              </a:rPr>
              <a:t>biological screening devices: </a:t>
            </a:r>
            <a:r>
              <a:rPr lang="en-US" sz="2000">
                <a:latin typeface="Calibri" pitchFamily="34" charset="0"/>
              </a:rPr>
              <a:t>used for in-vivo screening</a:t>
            </a:r>
          </a:p>
          <a:p>
            <a:pPr marL="914400" lvl="1" indent="-457200">
              <a:spcBef>
                <a:spcPct val="20000"/>
              </a:spcBef>
              <a:buFont typeface="Arial" charset="0"/>
              <a:buChar char="•"/>
            </a:pPr>
            <a:r>
              <a:rPr lang="en-US" sz="2000">
                <a:solidFill>
                  <a:schemeClr val="accent1"/>
                </a:solidFill>
                <a:latin typeface="Calibri" pitchFamily="34" charset="0"/>
              </a:rPr>
              <a:t>understanding interaction with water: </a:t>
            </a:r>
            <a:r>
              <a:rPr lang="en-US" sz="2000">
                <a:latin typeface="Calibri" pitchFamily="34" charset="0"/>
              </a:rPr>
              <a:t>critical for reliability of devices</a:t>
            </a:r>
          </a:p>
        </p:txBody>
      </p:sp>
      <p:sp>
        <p:nvSpPr>
          <p:cNvPr id="55300" name="TextBox 6"/>
          <p:cNvSpPr txBox="1">
            <a:spLocks noChangeArrowheads="1"/>
          </p:cNvSpPr>
          <p:nvPr/>
        </p:nvSpPr>
        <p:spPr bwMode="auto">
          <a:xfrm>
            <a:off x="4953000" y="4800600"/>
            <a:ext cx="4191000" cy="1570038"/>
          </a:xfrm>
          <a:prstGeom prst="rect">
            <a:avLst/>
          </a:prstGeom>
          <a:noFill/>
          <a:ln w="9525">
            <a:noFill/>
            <a:miter lim="800000"/>
            <a:headEnd/>
            <a:tailEnd/>
          </a:ln>
        </p:spPr>
        <p:txBody>
          <a:bodyPr>
            <a:spAutoFit/>
          </a:bodyPr>
          <a:lstStyle/>
          <a:p>
            <a:r>
              <a:rPr lang="en-US" sz="1600" u="sng">
                <a:latin typeface="Calibri" pitchFamily="34" charset="0"/>
              </a:rPr>
              <a:t>Related publication:</a:t>
            </a:r>
          </a:p>
          <a:p>
            <a:r>
              <a:rPr lang="en-US" sz="1600" i="1">
                <a:latin typeface="Calibri" pitchFamily="34" charset="0"/>
              </a:rPr>
              <a:t>A Reactive Simulation of the Silica-Water Interface </a:t>
            </a:r>
            <a:r>
              <a:rPr lang="en-US" sz="1600">
                <a:latin typeface="Calibri" pitchFamily="34" charset="0"/>
              </a:rPr>
              <a:t/>
            </a:r>
            <a:br>
              <a:rPr lang="en-US" sz="1600">
                <a:latin typeface="Calibri" pitchFamily="34" charset="0"/>
              </a:rPr>
            </a:br>
            <a:r>
              <a:rPr lang="en-US" sz="1600">
                <a:latin typeface="Calibri" pitchFamily="34" charset="0"/>
              </a:rPr>
              <a:t>J. C. Fogarty, H. M. Aktulga, A. van Duin, A. Y. Grama, S. A. Pandit </a:t>
            </a:r>
            <a:br>
              <a:rPr lang="en-US" sz="1600">
                <a:latin typeface="Calibri" pitchFamily="34" charset="0"/>
              </a:rPr>
            </a:br>
            <a:r>
              <a:rPr lang="en-US" sz="1600">
                <a:latin typeface="Calibri" pitchFamily="34" charset="0"/>
              </a:rPr>
              <a:t>Journal of Chemical Physics 132, 174704 (2010)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down)">
                                      <p:cBhvr>
                                        <p:cTn id="13" dur="500"/>
                                        <p:tgtEl>
                                          <p:spTgt spid="6">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grpSp>
        <p:nvGrpSpPr>
          <p:cNvPr id="7" name="Group 6"/>
          <p:cNvGrpSpPr>
            <a:grpSpLocks/>
          </p:cNvGrpSpPr>
          <p:nvPr/>
        </p:nvGrpSpPr>
        <p:grpSpPr bwMode="auto">
          <a:xfrm>
            <a:off x="0" y="1143000"/>
            <a:ext cx="4572000" cy="4114800"/>
            <a:chOff x="0" y="1143000"/>
            <a:chExt cx="4572000" cy="4114799"/>
          </a:xfrm>
        </p:grpSpPr>
        <p:pic>
          <p:nvPicPr>
            <p:cNvPr id="56326" name="Picture 2"/>
            <p:cNvPicPr>
              <a:picLocks noChangeArrowheads="1"/>
            </p:cNvPicPr>
            <p:nvPr/>
          </p:nvPicPr>
          <p:blipFill>
            <a:blip r:embed="rId2"/>
            <a:srcRect/>
            <a:stretch>
              <a:fillRect/>
            </a:stretch>
          </p:blipFill>
          <p:spPr bwMode="auto">
            <a:xfrm>
              <a:off x="0" y="1600199"/>
              <a:ext cx="4572000" cy="3657600"/>
            </a:xfrm>
            <a:prstGeom prst="rect">
              <a:avLst/>
            </a:prstGeom>
            <a:noFill/>
            <a:ln w="9525">
              <a:noFill/>
              <a:miter lim="800000"/>
              <a:headEnd/>
              <a:tailEnd/>
            </a:ln>
          </p:spPr>
        </p:pic>
        <p:sp>
          <p:nvSpPr>
            <p:cNvPr id="56327" name="TextBox 4"/>
            <p:cNvSpPr txBox="1">
              <a:spLocks noChangeArrowheads="1"/>
            </p:cNvSpPr>
            <p:nvPr/>
          </p:nvSpPr>
          <p:spPr bwMode="auto">
            <a:xfrm>
              <a:off x="0" y="11430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Water model validation</a:t>
              </a:r>
            </a:p>
          </p:txBody>
        </p:sp>
      </p:grpSp>
      <p:grpSp>
        <p:nvGrpSpPr>
          <p:cNvPr id="8" name="Group 7"/>
          <p:cNvGrpSpPr>
            <a:grpSpLocks/>
          </p:cNvGrpSpPr>
          <p:nvPr/>
        </p:nvGrpSpPr>
        <p:grpSpPr bwMode="auto">
          <a:xfrm>
            <a:off x="4572000" y="1828800"/>
            <a:ext cx="4572000" cy="5029200"/>
            <a:chOff x="4572000" y="1828800"/>
            <a:chExt cx="4572000" cy="5029200"/>
          </a:xfrm>
        </p:grpSpPr>
        <p:pic>
          <p:nvPicPr>
            <p:cNvPr id="56324" name="Picture 3"/>
            <p:cNvPicPr>
              <a:picLocks noChangeArrowheads="1"/>
            </p:cNvPicPr>
            <p:nvPr/>
          </p:nvPicPr>
          <p:blipFill>
            <a:blip r:embed="rId3"/>
            <a:srcRect/>
            <a:stretch>
              <a:fillRect/>
            </a:stretch>
          </p:blipFill>
          <p:spPr bwMode="auto">
            <a:xfrm>
              <a:off x="4572000" y="2286000"/>
              <a:ext cx="4572000" cy="4572000"/>
            </a:xfrm>
            <a:prstGeom prst="rect">
              <a:avLst/>
            </a:prstGeom>
            <a:noFill/>
            <a:ln w="9525">
              <a:noFill/>
              <a:miter lim="800000"/>
              <a:headEnd/>
              <a:tailEnd/>
            </a:ln>
          </p:spPr>
        </p:pic>
        <p:sp>
          <p:nvSpPr>
            <p:cNvPr id="56325" name="TextBox 5"/>
            <p:cNvSpPr txBox="1">
              <a:spLocks noChangeArrowheads="1"/>
            </p:cNvSpPr>
            <p:nvPr/>
          </p:nvSpPr>
          <p:spPr bwMode="auto">
            <a:xfrm>
              <a:off x="4572000" y="1828800"/>
              <a:ext cx="4572000" cy="457200"/>
            </a:xfrm>
            <a:prstGeom prst="rect">
              <a:avLst/>
            </a:prstGeom>
            <a:noFill/>
            <a:ln w="9525">
              <a:noFill/>
              <a:miter lim="800000"/>
              <a:headEnd/>
              <a:tailEnd/>
            </a:ln>
          </p:spPr>
          <p:txBody>
            <a:bodyPr>
              <a:spAutoFit/>
            </a:bodyPr>
            <a:lstStyle/>
            <a:p>
              <a:pPr algn="ctr"/>
              <a:r>
                <a:rPr lang="en-US" sz="2400">
                  <a:solidFill>
                    <a:schemeClr val="accent2"/>
                  </a:solidFill>
                  <a:latin typeface="Calibri" pitchFamily="34" charset="0"/>
                </a:rPr>
                <a:t>Silica model validation</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3" name="Picture 2" descr="silica-water hydroxilated.png"/>
          <p:cNvPicPr>
            <a:picLocks noChangeAspect="1"/>
          </p:cNvPicPr>
          <p:nvPr/>
        </p:nvPicPr>
        <p:blipFill>
          <a:blip r:embed="rId2"/>
          <a:srcRect/>
          <a:stretch>
            <a:fillRect/>
          </a:stretch>
        </p:blipFill>
        <p:spPr bwMode="auto">
          <a:xfrm>
            <a:off x="4800600" y="2209800"/>
            <a:ext cx="2743200" cy="2743200"/>
          </a:xfrm>
          <a:prstGeom prst="rect">
            <a:avLst/>
          </a:prstGeom>
          <a:noFill/>
          <a:ln w="9525">
            <a:noFill/>
            <a:miter lim="800000"/>
            <a:headEnd/>
            <a:tailEnd/>
          </a:ln>
        </p:spPr>
      </p:pic>
      <p:pic>
        <p:nvPicPr>
          <p:cNvPr id="3074" name="Picture 2"/>
          <p:cNvPicPr>
            <a:picLocks noChangeArrowheads="1"/>
          </p:cNvPicPr>
          <p:nvPr/>
        </p:nvPicPr>
        <p:blipFill>
          <a:blip r:embed="rId3"/>
          <a:srcRect/>
          <a:stretch>
            <a:fillRect/>
          </a:stretch>
        </p:blipFill>
        <p:spPr bwMode="auto">
          <a:xfrm>
            <a:off x="4800600" y="5257800"/>
            <a:ext cx="3200400" cy="1600200"/>
          </a:xfrm>
          <a:prstGeom prst="rect">
            <a:avLst/>
          </a:prstGeom>
          <a:noFill/>
          <a:ln w="9525">
            <a:noFill/>
            <a:miter lim="800000"/>
            <a:headEnd/>
            <a:tailEnd/>
          </a:ln>
        </p:spPr>
      </p:pic>
      <p:grpSp>
        <p:nvGrpSpPr>
          <p:cNvPr id="9" name="Group 8"/>
          <p:cNvGrpSpPr>
            <a:grpSpLocks/>
          </p:cNvGrpSpPr>
          <p:nvPr/>
        </p:nvGrpSpPr>
        <p:grpSpPr bwMode="auto">
          <a:xfrm>
            <a:off x="457200" y="3886200"/>
            <a:ext cx="2286000" cy="1828800"/>
            <a:chOff x="0" y="1295400"/>
            <a:chExt cx="2286000" cy="1828800"/>
          </a:xfrm>
        </p:grpSpPr>
        <p:sp>
          <p:nvSpPr>
            <p:cNvPr id="6" name="Rectangle 5"/>
            <p:cNvSpPr/>
            <p:nvPr/>
          </p:nvSpPr>
          <p:spPr>
            <a:xfrm>
              <a:off x="0" y="2209800"/>
              <a:ext cx="2286000" cy="914400"/>
            </a:xfrm>
            <a:prstGeom prst="rect">
              <a:avLst/>
            </a:prstGeom>
            <a:solidFill>
              <a:schemeClr val="accent3">
                <a:lumMod val="20000"/>
                <a:lumOff val="8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b" anchorCtr="1"/>
            <a:lstStyle/>
            <a:p>
              <a:pPr algn="ctr" fontAlgn="auto">
                <a:spcBef>
                  <a:spcPts val="0"/>
                </a:spcBef>
                <a:spcAft>
                  <a:spcPts val="0"/>
                </a:spcAft>
                <a:defRPr/>
              </a:pPr>
              <a:r>
                <a:rPr lang="en-US" dirty="0">
                  <a:solidFill>
                    <a:schemeClr val="accent2"/>
                  </a:solidFill>
                </a:rPr>
                <a:t>Silica</a:t>
              </a:r>
              <a:endParaRPr lang="en-US" dirty="0">
                <a:solidFill>
                  <a:schemeClr val="accent2"/>
                </a:solidFill>
              </a:endParaRPr>
            </a:p>
          </p:txBody>
        </p:sp>
        <p:sp>
          <p:nvSpPr>
            <p:cNvPr id="8" name="Rectangle 7"/>
            <p:cNvSpPr/>
            <p:nvPr/>
          </p:nvSpPr>
          <p:spPr>
            <a:xfrm>
              <a:off x="0" y="1295400"/>
              <a:ext cx="2286000" cy="914400"/>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1"/>
            <a:lstStyle/>
            <a:p>
              <a:pPr algn="ctr" fontAlgn="auto">
                <a:spcBef>
                  <a:spcPts val="0"/>
                </a:spcBef>
                <a:spcAft>
                  <a:spcPts val="0"/>
                </a:spcAft>
                <a:defRPr/>
              </a:pPr>
              <a:r>
                <a:rPr lang="en-US" dirty="0">
                  <a:solidFill>
                    <a:schemeClr val="accent1"/>
                  </a:solidFill>
                </a:rPr>
                <a:t>Water</a:t>
              </a:r>
              <a:endParaRPr lang="en-US" dirty="0">
                <a:solidFill>
                  <a:schemeClr val="accent1"/>
                </a:solidFill>
              </a:endParaRPr>
            </a:p>
          </p:txBody>
        </p:sp>
      </p:grpSp>
      <p:grpSp>
        <p:nvGrpSpPr>
          <p:cNvPr id="24" name="Group 23"/>
          <p:cNvGrpSpPr>
            <a:grpSpLocks/>
          </p:cNvGrpSpPr>
          <p:nvPr/>
        </p:nvGrpSpPr>
        <p:grpSpPr bwMode="auto">
          <a:xfrm>
            <a:off x="1006475" y="4206875"/>
            <a:ext cx="914400" cy="762000"/>
            <a:chOff x="1295400" y="4572000"/>
            <a:chExt cx="914400" cy="762000"/>
          </a:xfrm>
        </p:grpSpPr>
        <p:sp>
          <p:nvSpPr>
            <p:cNvPr id="12" name="Oval 11"/>
            <p:cNvSpPr/>
            <p:nvPr/>
          </p:nvSpPr>
          <p:spPr>
            <a:xfrm>
              <a:off x="1676400" y="5181600"/>
              <a:ext cx="152400" cy="1524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Si</a:t>
              </a:r>
              <a:endParaRPr lang="en-US" sz="1200" dirty="0">
                <a:solidFill>
                  <a:schemeClr val="tx1"/>
                </a:solidFill>
              </a:endParaRPr>
            </a:p>
          </p:txBody>
        </p:sp>
        <p:sp>
          <p:nvSpPr>
            <p:cNvPr id="18" name="Oval 17"/>
            <p:cNvSpPr/>
            <p:nvPr/>
          </p:nvSpPr>
          <p:spPr>
            <a:xfrm>
              <a:off x="2057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endParaRPr lang="en-US" sz="1200" dirty="0">
                <a:solidFill>
                  <a:schemeClr val="tx1"/>
                </a:solidFill>
              </a:endParaRPr>
            </a:p>
          </p:txBody>
        </p:sp>
        <p:sp>
          <p:nvSpPr>
            <p:cNvPr id="19" name="Oval 18"/>
            <p:cNvSpPr/>
            <p:nvPr/>
          </p:nvSpPr>
          <p:spPr>
            <a:xfrm>
              <a:off x="1295400" y="5181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endParaRPr lang="en-US" sz="1200" dirty="0">
                <a:solidFill>
                  <a:schemeClr val="tx1"/>
                </a:solidFill>
              </a:endParaRPr>
            </a:p>
          </p:txBody>
        </p:sp>
        <p:sp>
          <p:nvSpPr>
            <p:cNvPr id="21" name="Oval 20"/>
            <p:cNvSpPr/>
            <p:nvPr/>
          </p:nvSpPr>
          <p:spPr>
            <a:xfrm>
              <a:off x="1676400" y="4800600"/>
              <a:ext cx="152400" cy="1524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O</a:t>
              </a:r>
              <a:endParaRPr lang="en-US" sz="1200" dirty="0">
                <a:solidFill>
                  <a:schemeClr val="tx1"/>
                </a:solidFill>
              </a:endParaRPr>
            </a:p>
          </p:txBody>
        </p:sp>
        <p:sp>
          <p:nvSpPr>
            <p:cNvPr id="22" name="Oval 21"/>
            <p:cNvSpPr/>
            <p:nvPr/>
          </p:nvSpPr>
          <p:spPr>
            <a:xfrm>
              <a:off x="1981200" y="48006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endParaRPr lang="en-US" sz="1200" dirty="0">
                <a:solidFill>
                  <a:schemeClr val="tx1"/>
                </a:solidFill>
              </a:endParaRPr>
            </a:p>
          </p:txBody>
        </p:sp>
        <p:sp>
          <p:nvSpPr>
            <p:cNvPr id="23" name="Oval 22"/>
            <p:cNvSpPr/>
            <p:nvPr/>
          </p:nvSpPr>
          <p:spPr>
            <a:xfrm>
              <a:off x="1447800" y="4572000"/>
              <a:ext cx="152400" cy="152400"/>
            </a:xfrm>
            <a:prstGeom prst="ellipse">
              <a:avLst/>
            </a:prstGeom>
            <a:solidFill>
              <a:schemeClr val="bg1">
                <a:lumMod val="9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sz="1200" dirty="0">
                  <a:solidFill>
                    <a:schemeClr val="tx1"/>
                  </a:solidFill>
                </a:rPr>
                <a:t>H</a:t>
              </a:r>
              <a:endParaRPr lang="en-US" sz="1200" dirty="0">
                <a:solidFill>
                  <a:schemeClr val="tx1"/>
                </a:solidFill>
              </a:endParaRPr>
            </a:p>
          </p:txBody>
        </p:sp>
      </p:grpSp>
      <p:cxnSp>
        <p:nvCxnSpPr>
          <p:cNvPr id="26" name="Straight Connector 25"/>
          <p:cNvCxnSpPr/>
          <p:nvPr/>
        </p:nvCxnSpPr>
        <p:spPr>
          <a:xfrm rot="16200000" flipH="1">
            <a:off x="1289050" y="4337050"/>
            <a:ext cx="120650" cy="1206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539875" y="4511675"/>
            <a:ext cx="152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58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539875" y="4892675"/>
            <a:ext cx="22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1349375" y="4702175"/>
            <a:ext cx="228600" cy="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V="1">
            <a:off x="1692275" y="4664075"/>
            <a:ext cx="228600" cy="76200"/>
          </a:xfrm>
          <a:prstGeom prst="line">
            <a:avLst/>
          </a:prstGeom>
          <a:ln w="1905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p:cNvSpPr txBox="1">
            <a:spLocks noChangeArrowheads="1"/>
          </p:cNvSpPr>
          <p:nvPr/>
        </p:nvSpPr>
        <p:spPr bwMode="auto">
          <a:xfrm>
            <a:off x="457200" y="1143000"/>
            <a:ext cx="8229600" cy="76993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Silica surface hydroxylation as  evidenced by experiments is observed.</a:t>
            </a:r>
          </a:p>
        </p:txBody>
      </p:sp>
      <p:sp>
        <p:nvSpPr>
          <p:cNvPr id="27" name="TextBox 26"/>
          <p:cNvSpPr txBox="1">
            <a:spLocks noChangeArrowheads="1"/>
          </p:cNvSpPr>
          <p:nvPr/>
        </p:nvSpPr>
        <p:spPr bwMode="auto">
          <a:xfrm>
            <a:off x="457200" y="3200400"/>
            <a:ext cx="2286000" cy="646113"/>
          </a:xfrm>
          <a:prstGeom prst="rect">
            <a:avLst/>
          </a:prstGeom>
          <a:noFill/>
          <a:ln w="9525">
            <a:noFill/>
            <a:miter lim="800000"/>
            <a:headEnd/>
            <a:tailEnd/>
          </a:ln>
        </p:spPr>
        <p:txBody>
          <a:bodyPr>
            <a:spAutoFit/>
          </a:bodyPr>
          <a:lstStyle/>
          <a:p>
            <a:pPr algn="ctr"/>
            <a:r>
              <a:rPr lang="en-US" sz="2000">
                <a:solidFill>
                  <a:srgbClr val="C00000"/>
                </a:solidFill>
                <a:latin typeface="Calibri" pitchFamily="34" charset="0"/>
              </a:rPr>
              <a:t>Proposed reaction:</a:t>
            </a:r>
          </a:p>
          <a:p>
            <a:pPr algn="ctr"/>
            <a:r>
              <a:rPr lang="en-US" sz="1600">
                <a:latin typeface="Calibri" pitchFamily="34" charset="0"/>
              </a:rPr>
              <a:t>H</a:t>
            </a:r>
            <a:r>
              <a:rPr lang="en-US" sz="1600" baseline="-25000">
                <a:latin typeface="Calibri" pitchFamily="34" charset="0"/>
              </a:rPr>
              <a:t>2</a:t>
            </a:r>
            <a:r>
              <a:rPr lang="en-US" sz="1600">
                <a:latin typeface="Calibri" pitchFamily="34" charset="0"/>
              </a:rPr>
              <a:t>O + 2Si + O </a:t>
            </a:r>
            <a:r>
              <a:rPr lang="en-US" sz="1600">
                <a:latin typeface="Calibri" pitchFamily="34" charset="0"/>
                <a:sym typeface="Symbol" pitchFamily="18" charset="2"/>
              </a:rPr>
              <a:t> 2SiOH</a:t>
            </a:r>
            <a:endParaRPr lang="en-US" sz="1600">
              <a:latin typeface="Calibri" pitchFamily="34" charset="0"/>
            </a:endParaRPr>
          </a:p>
        </p:txBody>
      </p:sp>
      <p:sp>
        <p:nvSpPr>
          <p:cNvPr id="29" name="Right Arrow 28"/>
          <p:cNvSpPr/>
          <p:nvPr/>
        </p:nvSpPr>
        <p:spPr>
          <a:xfrm>
            <a:off x="3124200" y="3733800"/>
            <a:ext cx="13716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Effect transition="in" filter="wipe(down)">
                                      <p:cBhvr>
                                        <p:cTn id="7" dur="500"/>
                                        <p:tgtEl>
                                          <p:spTgt spid="2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xEl>
                                              <p:pRg st="1" end="1"/>
                                            </p:txEl>
                                          </p:spTgt>
                                        </p:tgtEl>
                                        <p:attrNameLst>
                                          <p:attrName>style.visibility</p:attrName>
                                        </p:attrNameLst>
                                      </p:cBhvr>
                                      <p:to>
                                        <p:strVal val="visible"/>
                                      </p:to>
                                    </p:set>
                                    <p:animEffect transition="in" filter="wipe(down)">
                                      <p:cBhvr>
                                        <p:cTn id="10" dur="500"/>
                                        <p:tgtEl>
                                          <p:spTgt spid="2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xEl>
                                              <p:pRg st="0" end="0"/>
                                            </p:txEl>
                                          </p:spTgt>
                                        </p:tgtEl>
                                        <p:attrNameLst>
                                          <p:attrName>style.visibility</p:attrName>
                                        </p:attrNameLst>
                                      </p:cBhvr>
                                      <p:to>
                                        <p:strVal val="visible"/>
                                      </p:to>
                                    </p:set>
                                    <p:animEffect transition="in" filter="fade">
                                      <p:cBhvr>
                                        <p:cTn id="15" dur="1000"/>
                                        <p:tgtEl>
                                          <p:spTgt spid="27">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xEl>
                                              <p:pRg st="1" end="1"/>
                                            </p:txEl>
                                          </p:spTgt>
                                        </p:tgtEl>
                                        <p:attrNameLst>
                                          <p:attrName>style.visibility</p:attrName>
                                        </p:attrNameLst>
                                      </p:cBhvr>
                                      <p:to>
                                        <p:strVal val="visible"/>
                                      </p:to>
                                    </p:set>
                                    <p:animEffect transition="in" filter="fade">
                                      <p:cBhvr>
                                        <p:cTn id="18" dur="1000"/>
                                        <p:tgtEl>
                                          <p:spTgt spid="27">
                                            <p:txEl>
                                              <p:pRg st="1" end="1"/>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childTnLst>
                                </p:cTn>
                              </p:par>
                              <p:par>
                                <p:cTn id="28" presetID="10" presetClass="entr" presetSubtype="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10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1000"/>
                                        <p:tgtEl>
                                          <p:spTgt spid="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blinds(horizontal)">
                                      <p:cBhvr>
                                        <p:cTn id="41" dur="500"/>
                                        <p:tgtEl>
                                          <p:spTgt spid="37"/>
                                        </p:tgtEl>
                                      </p:cBhvr>
                                    </p:animEffect>
                                  </p:childTnLst>
                                </p:cTn>
                              </p:par>
                              <p:par>
                                <p:cTn id="42" presetID="3" presetClass="entr" presetSubtype="10" fill="hold" nodeType="with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blinds(horizontal)">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7" presetClass="emph" presetSubtype="2" fill="hold" nodeType="clickEffect">
                                  <p:stCondLst>
                                    <p:cond delay="0"/>
                                  </p:stCondLst>
                                  <p:childTnLst>
                                    <p:animClr clrSpc="rgb" dir="cw">
                                      <p:cBhvr>
                                        <p:cTn id="48" dur="3000" fill="hold"/>
                                        <p:tgtEl>
                                          <p:spTgt spid="37"/>
                                        </p:tgtEl>
                                        <p:attrNameLst>
                                          <p:attrName>stroke.color</p:attrName>
                                        </p:attrNameLst>
                                      </p:cBhvr>
                                      <p:to>
                                        <a:schemeClr val="tx1"/>
                                      </p:to>
                                    </p:animClr>
                                    <p:set>
                                      <p:cBhvr>
                                        <p:cTn id="49" dur="3000" fill="hold"/>
                                        <p:tgtEl>
                                          <p:spTgt spid="37"/>
                                        </p:tgtEl>
                                        <p:attrNameLst>
                                          <p:attrName>stroke.on</p:attrName>
                                        </p:attrNameLst>
                                      </p:cBhvr>
                                      <p:to>
                                        <p:strVal val="true"/>
                                      </p:to>
                                    </p:set>
                                  </p:childTnLst>
                                </p:cTn>
                              </p:par>
                              <p:par>
                                <p:cTn id="50" presetID="7" presetClass="emph" presetSubtype="2" fill="hold" nodeType="withEffect">
                                  <p:stCondLst>
                                    <p:cond delay="0"/>
                                  </p:stCondLst>
                                  <p:childTnLst>
                                    <p:animClr clrSpc="rgb" dir="cw">
                                      <p:cBhvr>
                                        <p:cTn id="51" dur="3000" fill="hold"/>
                                        <p:tgtEl>
                                          <p:spTgt spid="35"/>
                                        </p:tgtEl>
                                        <p:attrNameLst>
                                          <p:attrName>stroke.color</p:attrName>
                                        </p:attrNameLst>
                                      </p:cBhvr>
                                      <p:to>
                                        <a:schemeClr val="tx1"/>
                                      </p:to>
                                    </p:animClr>
                                    <p:set>
                                      <p:cBhvr>
                                        <p:cTn id="52" dur="3000" fill="hold"/>
                                        <p:tgtEl>
                                          <p:spTgt spid="35"/>
                                        </p:tgtEl>
                                        <p:attrNameLst>
                                          <p:attrName>stroke.on</p:attrName>
                                        </p:attrNameLst>
                                      </p:cBhvr>
                                      <p:to>
                                        <p:strVal val="true"/>
                                      </p:to>
                                    </p:set>
                                  </p:childTnLst>
                                </p:cTn>
                              </p:par>
                              <p:par>
                                <p:cTn id="53" presetID="3" presetClass="exit" presetSubtype="5" fill="hold" nodeType="withEffect">
                                  <p:stCondLst>
                                    <p:cond delay="0"/>
                                  </p:stCondLst>
                                  <p:childTnLst>
                                    <p:animEffect transition="out" filter="blinds(vertical)">
                                      <p:cBhvr>
                                        <p:cTn id="54" dur="2000"/>
                                        <p:tgtEl>
                                          <p:spTgt spid="28"/>
                                        </p:tgtEl>
                                      </p:cBhvr>
                                    </p:animEffect>
                                    <p:set>
                                      <p:cBhvr>
                                        <p:cTn id="55" dur="1" fill="hold">
                                          <p:stCondLst>
                                            <p:cond delay="1999"/>
                                          </p:stCondLst>
                                        </p:cTn>
                                        <p:tgtEl>
                                          <p:spTgt spid="28"/>
                                        </p:tgtEl>
                                        <p:attrNameLst>
                                          <p:attrName>style.visibility</p:attrName>
                                        </p:attrNameLst>
                                      </p:cBhvr>
                                      <p:to>
                                        <p:strVal val="hidden"/>
                                      </p:to>
                                    </p:set>
                                  </p:childTnLst>
                                </p:cTn>
                              </p:par>
                              <p:par>
                                <p:cTn id="56" presetID="3" presetClass="exit" presetSubtype="5" fill="hold" nodeType="withEffect">
                                  <p:stCondLst>
                                    <p:cond delay="0"/>
                                  </p:stCondLst>
                                  <p:childTnLst>
                                    <p:animEffect transition="out" filter="blinds(vertical)">
                                      <p:cBhvr>
                                        <p:cTn id="57" dur="2000"/>
                                        <p:tgtEl>
                                          <p:spTgt spid="32"/>
                                        </p:tgtEl>
                                      </p:cBhvr>
                                    </p:animEffect>
                                    <p:set>
                                      <p:cBhvr>
                                        <p:cTn id="58" dur="1" fill="hold">
                                          <p:stCondLst>
                                            <p:cond delay="1999"/>
                                          </p:stCondLst>
                                        </p:cTn>
                                        <p:tgtEl>
                                          <p:spTgt spid="3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wipe(left)">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left)">
                                      <p:cBhvr>
                                        <p:cTn id="68" dur="1000"/>
                                        <p:tgtEl>
                                          <p:spTgt spid="3"/>
                                        </p:tgtEl>
                                      </p:cBhvr>
                                    </p:animEffect>
                                  </p:childTnLst>
                                </p:cTn>
                              </p:par>
                              <p:par>
                                <p:cTn id="69" presetID="22" presetClass="entr" presetSubtype="8" fill="hold" nodeType="withEffect">
                                  <p:stCondLst>
                                    <p:cond delay="0"/>
                                  </p:stCondLst>
                                  <p:childTnLst>
                                    <p:set>
                                      <p:cBhvr>
                                        <p:cTn id="70" dur="1" fill="hold">
                                          <p:stCondLst>
                                            <p:cond delay="0"/>
                                          </p:stCondLst>
                                        </p:cTn>
                                        <p:tgtEl>
                                          <p:spTgt spid="3074"/>
                                        </p:tgtEl>
                                        <p:attrNameLst>
                                          <p:attrName>style.visibility</p:attrName>
                                        </p:attrNameLst>
                                      </p:cBhvr>
                                      <p:to>
                                        <p:strVal val="visible"/>
                                      </p:to>
                                    </p:set>
                                    <p:animEffect transition="in" filter="wipe(left)">
                                      <p:cBhvr>
                                        <p:cTn id="7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27" grpId="0" uiExpand="1" build="allAtOnce"/>
      <p:bldP spid="29"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Water-Silica Interface</a:t>
            </a:r>
          </a:p>
        </p:txBody>
      </p:sp>
      <p:pic>
        <p:nvPicPr>
          <p:cNvPr id="4" name="Picture 2"/>
          <p:cNvPicPr>
            <a:picLocks noChangeAspect="1" noChangeArrowheads="1"/>
          </p:cNvPicPr>
          <p:nvPr/>
        </p:nvPicPr>
        <p:blipFill>
          <a:blip r:embed="rId2"/>
          <a:srcRect/>
          <a:stretch>
            <a:fillRect/>
          </a:stretch>
        </p:blipFill>
        <p:spPr bwMode="auto">
          <a:xfrm>
            <a:off x="1981200" y="2057400"/>
            <a:ext cx="4572000" cy="2768600"/>
          </a:xfrm>
          <a:prstGeom prst="rect">
            <a:avLst/>
          </a:prstGeom>
          <a:noFill/>
          <a:ln w="9525">
            <a:noFill/>
            <a:miter lim="800000"/>
            <a:headEnd/>
            <a:tailEnd/>
          </a:ln>
        </p:spPr>
      </p:pic>
      <p:sp>
        <p:nvSpPr>
          <p:cNvPr id="6" name="TextBox 5"/>
          <p:cNvSpPr txBox="1">
            <a:spLocks noChangeArrowheads="1"/>
          </p:cNvSpPr>
          <p:nvPr/>
        </p:nvSpPr>
        <p:spPr bwMode="auto">
          <a:xfrm>
            <a:off x="457200" y="1143000"/>
            <a:ext cx="8229600" cy="5386388"/>
          </a:xfrm>
          <a:prstGeom prst="rect">
            <a:avLst/>
          </a:prstGeom>
          <a:noFill/>
          <a:ln w="9525">
            <a:noFill/>
            <a:miter lim="800000"/>
            <a:headEnd/>
            <a:tailEnd/>
          </a:ln>
        </p:spPr>
        <p:txBody>
          <a:bodyPr>
            <a:spAutoFit/>
          </a:bodyPr>
          <a:lstStyle/>
          <a:p>
            <a:r>
              <a:rPr lang="en-US" sz="2400">
                <a:solidFill>
                  <a:srgbClr val="C00000"/>
                </a:solidFill>
                <a:latin typeface="Calibri" pitchFamily="34" charset="0"/>
              </a:rPr>
              <a:t>Key Result</a:t>
            </a:r>
          </a:p>
          <a:p>
            <a:r>
              <a:rPr lang="en-US" sz="2000">
                <a:solidFill>
                  <a:schemeClr val="accent1"/>
                </a:solidFill>
                <a:latin typeface="Calibri" pitchFamily="34" charset="0"/>
              </a:rPr>
              <a:t>Hydrogen penetration is observed: </a:t>
            </a:r>
            <a:r>
              <a:rPr lang="en-US" sz="2000">
                <a:latin typeface="Calibri" pitchFamily="34" charset="0"/>
              </a:rPr>
              <a:t>some H atoms penetrate through the slab.</a:t>
            </a: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endParaRPr lang="en-US" sz="2000">
              <a:latin typeface="Calibri" pitchFamily="34" charset="0"/>
            </a:endParaRPr>
          </a:p>
          <a:p>
            <a:r>
              <a:rPr lang="en-US" sz="2000">
                <a:solidFill>
                  <a:srgbClr val="FF0000"/>
                </a:solidFill>
                <a:latin typeface="Calibri" pitchFamily="34" charset="0"/>
              </a:rPr>
              <a:t>Ab-initio simulations predict whole molecule penetration.</a:t>
            </a:r>
          </a:p>
          <a:p>
            <a:r>
              <a:rPr lang="en-US" sz="2000">
                <a:solidFill>
                  <a:schemeClr val="accent1"/>
                </a:solidFill>
                <a:latin typeface="Calibri" pitchFamily="34" charset="0"/>
              </a:rPr>
              <a:t>We propose: </a:t>
            </a:r>
            <a:r>
              <a:rPr lang="en-US" sz="2000">
                <a:latin typeface="Calibri" pitchFamily="34" charset="0"/>
              </a:rPr>
              <a:t>water is able to diffuse through a thin film of silica via hydrogen hopping, i.e., rather than diffusing as whole units, water molecules dissociate at the surface, and hydrogens diffuse through, combining with other dissociated water molecules at the other surface.</a:t>
            </a:r>
            <a:endParaRPr lang="en-US" sz="2000">
              <a:solidFill>
                <a:schemeClr val="accent1"/>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xEl>
                                              <p:pRg st="12" end="12"/>
                                            </p:txEl>
                                          </p:spTgt>
                                        </p:tgtEl>
                                        <p:attrNameLst>
                                          <p:attrName>style.visibility</p:attrName>
                                        </p:attrNameLst>
                                      </p:cBhvr>
                                      <p:to>
                                        <p:strVal val="visible"/>
                                      </p:to>
                                    </p:set>
                                    <p:animEffect transition="in" filter="wipe(down)">
                                      <p:cBhvr>
                                        <p:cTn id="18" dur="500"/>
                                        <p:tgtEl>
                                          <p:spTgt spid="6">
                                            <p:txEl>
                                              <p:pRg st="12" end="12"/>
                                            </p:tx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6">
                                            <p:txEl>
                                              <p:pRg st="13" end="13"/>
                                            </p:txEl>
                                          </p:spTgt>
                                        </p:tgtEl>
                                        <p:attrNameLst>
                                          <p:attrName>style.visibility</p:attrName>
                                        </p:attrNameLst>
                                      </p:cBhvr>
                                      <p:to>
                                        <p:strVal val="visible"/>
                                      </p:to>
                                    </p:set>
                                    <p:animEffect transition="in" filter="wipe(down)">
                                      <p:cBhvr>
                                        <p:cTn id="21"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Oxidative Damage in Lipid </a:t>
            </a:r>
            <a:r>
              <a:rPr lang="en-US" sz="3600" b="1" dirty="0" err="1">
                <a:solidFill>
                  <a:schemeClr val="accent4"/>
                </a:solidFill>
                <a:latin typeface="+mn-lt"/>
                <a:cs typeface="Times New Roman" pitchFamily="18" charset="0"/>
              </a:rPr>
              <a:t>Bilayers</a:t>
            </a:r>
            <a:endParaRPr lang="en-US" sz="3600" b="1" dirty="0">
              <a:solidFill>
                <a:schemeClr val="accent4"/>
              </a:solidFill>
              <a:latin typeface="+mn-lt"/>
              <a:cs typeface="Times New Roman" pitchFamily="18" charset="0"/>
            </a:endParaRPr>
          </a:p>
        </p:txBody>
      </p:sp>
      <p:grpSp>
        <p:nvGrpSpPr>
          <p:cNvPr id="8" name="Group 7"/>
          <p:cNvGrpSpPr>
            <a:grpSpLocks/>
          </p:cNvGrpSpPr>
          <p:nvPr/>
        </p:nvGrpSpPr>
        <p:grpSpPr bwMode="auto">
          <a:xfrm>
            <a:off x="0" y="1143000"/>
            <a:ext cx="9144000" cy="2552700"/>
            <a:chOff x="0" y="1143000"/>
            <a:chExt cx="9144000" cy="2552400"/>
          </a:xfrm>
        </p:grpSpPr>
        <p:pic>
          <p:nvPicPr>
            <p:cNvPr id="59398" name="Picture 3" descr="C:\Documents and Settings\CSuser\Desktop\thesis_pics\bilayer_system.bmp"/>
            <p:cNvPicPr>
              <a:picLocks noChangeAspect="1" noChangeArrowheads="1"/>
            </p:cNvPicPr>
            <p:nvPr/>
          </p:nvPicPr>
          <p:blipFill>
            <a:blip r:embed="rId2"/>
            <a:srcRect/>
            <a:stretch>
              <a:fillRect/>
            </a:stretch>
          </p:blipFill>
          <p:spPr bwMode="auto">
            <a:xfrm>
              <a:off x="5486400" y="1143000"/>
              <a:ext cx="3657600" cy="2552400"/>
            </a:xfrm>
            <a:prstGeom prst="rect">
              <a:avLst/>
            </a:prstGeom>
            <a:noFill/>
            <a:ln w="9525">
              <a:noFill/>
              <a:miter lim="800000"/>
              <a:headEnd/>
              <a:tailEnd/>
            </a:ln>
          </p:spPr>
        </p:pic>
        <p:sp>
          <p:nvSpPr>
            <p:cNvPr id="59399" name="TextBox 5"/>
            <p:cNvSpPr txBox="1">
              <a:spLocks noChangeArrowheads="1"/>
            </p:cNvSpPr>
            <p:nvPr/>
          </p:nvSpPr>
          <p:spPr bwMode="auto">
            <a:xfrm>
              <a:off x="0" y="1233648"/>
              <a:ext cx="54864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Motivation</a:t>
              </a:r>
            </a:p>
            <a:p>
              <a:r>
                <a:rPr lang="en-US" sz="2000">
                  <a:solidFill>
                    <a:schemeClr val="accent1"/>
                  </a:solidFill>
                  <a:latin typeface="Calibri" pitchFamily="34" charset="0"/>
                </a:rPr>
                <a:t>Modeling reactive processes in biological systems</a:t>
              </a:r>
            </a:p>
            <a:p>
              <a:r>
                <a:rPr lang="en-US" sz="2000">
                  <a:solidFill>
                    <a:schemeClr val="accent1"/>
                  </a:solidFill>
                  <a:latin typeface="Calibri" pitchFamily="34" charset="0"/>
                </a:rPr>
                <a:t>ROS</a:t>
              </a:r>
              <a:r>
                <a:rPr lang="en-US" sz="2000">
                  <a:solidFill>
                    <a:schemeClr val="accent1"/>
                  </a:solidFill>
                  <a:latin typeface="Calibri" pitchFamily="34" charset="0"/>
                  <a:sym typeface="Wingdings" pitchFamily="2" charset="2"/>
                </a:rPr>
                <a:t> Oxidative stress Cancer &amp; Aging</a:t>
              </a:r>
            </a:p>
            <a:p>
              <a:endParaRPr lang="en-US" sz="2000">
                <a:solidFill>
                  <a:schemeClr val="accent1"/>
                </a:solidFill>
                <a:latin typeface="Calibri" pitchFamily="34" charset="0"/>
                <a:sym typeface="Wingdings" pitchFamily="2" charset="2"/>
              </a:endParaRPr>
            </a:p>
            <a:p>
              <a:r>
                <a:rPr lang="en-US" sz="2400">
                  <a:solidFill>
                    <a:srgbClr val="C00000"/>
                  </a:solidFill>
                  <a:latin typeface="Calibri" pitchFamily="34" charset="0"/>
                  <a:sym typeface="Wingdings" pitchFamily="2" charset="2"/>
                </a:rPr>
                <a:t>System Preparation</a:t>
              </a:r>
            </a:p>
            <a:p>
              <a:r>
                <a:rPr lang="en-US" sz="2000">
                  <a:solidFill>
                    <a:schemeClr val="accent1"/>
                  </a:solidFill>
                  <a:latin typeface="Calibri" pitchFamily="34" charset="0"/>
                  <a:sym typeface="Wingdings" pitchFamily="2" charset="2"/>
                </a:rPr>
                <a:t>200 POPC lipid + 10,000 water molecules </a:t>
              </a:r>
            </a:p>
            <a:p>
              <a:r>
                <a:rPr lang="en-US" sz="2000">
                  <a:solidFill>
                    <a:schemeClr val="accent1"/>
                  </a:solidFill>
                  <a:latin typeface="Calibri" pitchFamily="34" charset="0"/>
                  <a:sym typeface="Wingdings" pitchFamily="2" charset="2"/>
                </a:rPr>
                <a:t>and same system with 1% H</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O</a:t>
              </a:r>
              <a:r>
                <a:rPr lang="en-US" sz="2000" baseline="-25000">
                  <a:solidFill>
                    <a:schemeClr val="accent1"/>
                  </a:solidFill>
                  <a:latin typeface="Calibri" pitchFamily="34" charset="0"/>
                  <a:sym typeface="Wingdings" pitchFamily="2" charset="2"/>
                </a:rPr>
                <a:t>2</a:t>
              </a:r>
              <a:r>
                <a:rPr lang="en-US" sz="2000">
                  <a:solidFill>
                    <a:schemeClr val="accent1"/>
                  </a:solidFill>
                  <a:latin typeface="Calibri" pitchFamily="34" charset="0"/>
                  <a:sym typeface="Wingdings" pitchFamily="2" charset="2"/>
                </a:rPr>
                <a:t> mixed</a:t>
              </a:r>
              <a:endParaRPr lang="en-US" sz="2000">
                <a:solidFill>
                  <a:schemeClr val="accent1"/>
                </a:solidFill>
                <a:latin typeface="Calibri" pitchFamily="34" charset="0"/>
              </a:endParaRPr>
            </a:p>
          </p:txBody>
        </p:sp>
      </p:grpSp>
      <p:grpSp>
        <p:nvGrpSpPr>
          <p:cNvPr id="9" name="Group 8"/>
          <p:cNvGrpSpPr>
            <a:grpSpLocks/>
          </p:cNvGrpSpPr>
          <p:nvPr/>
        </p:nvGrpSpPr>
        <p:grpSpPr bwMode="auto">
          <a:xfrm>
            <a:off x="990600" y="3962400"/>
            <a:ext cx="7162800" cy="2613025"/>
            <a:chOff x="0" y="3886200"/>
            <a:chExt cx="7162800" cy="2613600"/>
          </a:xfrm>
        </p:grpSpPr>
        <p:pic>
          <p:nvPicPr>
            <p:cNvPr id="59396" name="Picture 5" descr="C:\Documents and Settings\CSuser\Desktop\thesis_pics\mass_spectograph.bmp"/>
            <p:cNvPicPr>
              <a:picLocks noChangeAspect="1" noChangeArrowheads="1"/>
            </p:cNvPicPr>
            <p:nvPr/>
          </p:nvPicPr>
          <p:blipFill>
            <a:blip r:embed="rId3"/>
            <a:srcRect/>
            <a:stretch>
              <a:fillRect/>
            </a:stretch>
          </p:blipFill>
          <p:spPr bwMode="auto">
            <a:xfrm>
              <a:off x="0" y="3886200"/>
              <a:ext cx="3657600" cy="2613600"/>
            </a:xfrm>
            <a:prstGeom prst="rect">
              <a:avLst/>
            </a:prstGeom>
            <a:noFill/>
            <a:ln w="9525">
              <a:noFill/>
              <a:miter lim="800000"/>
              <a:headEnd/>
              <a:tailEnd/>
            </a:ln>
          </p:spPr>
        </p:pic>
        <p:sp>
          <p:nvSpPr>
            <p:cNvPr id="59397" name="TextBox 6"/>
            <p:cNvSpPr txBox="1">
              <a:spLocks noChangeArrowheads="1"/>
            </p:cNvSpPr>
            <p:nvPr/>
          </p:nvSpPr>
          <p:spPr bwMode="auto">
            <a:xfrm>
              <a:off x="3810000" y="3944781"/>
              <a:ext cx="3352800" cy="2369880"/>
            </a:xfrm>
            <a:prstGeom prst="rect">
              <a:avLst/>
            </a:prstGeom>
            <a:noFill/>
            <a:ln w="9525">
              <a:noFill/>
              <a:miter lim="800000"/>
              <a:headEnd/>
              <a:tailEnd/>
            </a:ln>
          </p:spPr>
          <p:txBody>
            <a:bodyPr anchor="ctr">
              <a:spAutoFit/>
            </a:bodyPr>
            <a:lstStyle/>
            <a:p>
              <a:r>
                <a:rPr lang="en-US" sz="2400">
                  <a:solidFill>
                    <a:srgbClr val="C00000"/>
                  </a:solidFill>
                  <a:latin typeface="Calibri" pitchFamily="34" charset="0"/>
                </a:rPr>
                <a:t>Mass Spectograph: </a:t>
              </a:r>
            </a:p>
            <a:p>
              <a:r>
                <a:rPr lang="en-US" sz="2000">
                  <a:solidFill>
                    <a:schemeClr val="accent1"/>
                  </a:solidFill>
                  <a:latin typeface="Calibri" pitchFamily="34" charset="0"/>
                </a:rPr>
                <a:t>Lipid molecule weighs 760 u</a:t>
              </a:r>
            </a:p>
            <a:p>
              <a:endParaRPr lang="en-US" sz="2000">
                <a:solidFill>
                  <a:schemeClr val="accent1"/>
                </a:solidFill>
                <a:latin typeface="Calibri" pitchFamily="34" charset="0"/>
              </a:endParaRPr>
            </a:p>
            <a:p>
              <a:r>
                <a:rPr lang="en-US" sz="2400">
                  <a:solidFill>
                    <a:srgbClr val="C00000"/>
                  </a:solidFill>
                  <a:latin typeface="Calibri" pitchFamily="34" charset="0"/>
                </a:rPr>
                <a:t>Key Result</a:t>
              </a:r>
            </a:p>
            <a:p>
              <a:r>
                <a:rPr lang="en-US" sz="2000">
                  <a:solidFill>
                    <a:schemeClr val="accent1"/>
                  </a:solidFill>
                  <a:latin typeface="Calibri" pitchFamily="34" charset="0"/>
                </a:rPr>
                <a:t>Oxidative damage observed:</a:t>
              </a:r>
              <a:endParaRPr lang="en-US" sz="2000" b="1">
                <a:solidFill>
                  <a:srgbClr val="C00000"/>
                </a:solidFill>
                <a:latin typeface="Calibri" pitchFamily="34" charset="0"/>
              </a:endParaRPr>
            </a:p>
            <a:p>
              <a:r>
                <a:rPr lang="en-US" sz="2000">
                  <a:solidFill>
                    <a:schemeClr val="accent1"/>
                  </a:solidFill>
                  <a:latin typeface="Calibri" pitchFamily="34" charset="0"/>
                </a:rPr>
                <a:t>In pure water: </a:t>
              </a:r>
              <a:r>
                <a:rPr lang="en-US" sz="2000">
                  <a:latin typeface="Calibri" pitchFamily="34" charset="0"/>
                </a:rPr>
                <a:t>40% damaged</a:t>
              </a:r>
            </a:p>
            <a:p>
              <a:r>
                <a:rPr lang="en-US" sz="2000">
                  <a:solidFill>
                    <a:schemeClr val="accent1"/>
                  </a:solidFill>
                  <a:latin typeface="Calibri" pitchFamily="34" charset="0"/>
                </a:rPr>
                <a:t>In 1% peroxide: </a:t>
              </a:r>
              <a:r>
                <a:rPr lang="en-US" sz="2000">
                  <a:latin typeface="Calibri" pitchFamily="34" charset="0"/>
                </a:rPr>
                <a:t>75% damaged</a:t>
              </a:r>
              <a:endParaRPr lang="en-US" sz="2000">
                <a:solidFill>
                  <a:schemeClr val="accent1"/>
                </a:solidFill>
                <a:latin typeface="Calibri"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Conclusions</a:t>
            </a:r>
          </a:p>
        </p:txBody>
      </p:sp>
      <p:sp>
        <p:nvSpPr>
          <p:cNvPr id="3" name="Rectangle 3"/>
          <p:cNvSpPr txBox="1">
            <a:spLocks noChangeArrowheads="1"/>
          </p:cNvSpPr>
          <p:nvPr/>
        </p:nvSpPr>
        <p:spPr bwMode="auto">
          <a:xfrm>
            <a:off x="457200" y="1143000"/>
            <a:ext cx="8229600" cy="5029200"/>
          </a:xfrm>
          <a:prstGeom prst="rect">
            <a:avLst/>
          </a:prstGeom>
          <a:noFill/>
          <a:ln w="9525">
            <a:noFill/>
            <a:miter lim="800000"/>
            <a:headEnd/>
            <a:tailEnd/>
          </a:ln>
        </p:spPr>
        <p:txBody>
          <a:bodyPr/>
          <a:lstStyle/>
          <a:p>
            <a:pPr marL="457200" indent="-457200">
              <a:spcBef>
                <a:spcPct val="20000"/>
              </a:spcBef>
              <a:buFont typeface="Arial" charset="0"/>
              <a:buChar char="•"/>
            </a:pPr>
            <a:r>
              <a:rPr lang="en-US" sz="2400">
                <a:solidFill>
                  <a:schemeClr val="accent1"/>
                </a:solidFill>
                <a:latin typeface="Calibri" pitchFamily="34" charset="0"/>
              </a:rPr>
              <a:t>An efficient and scalable realization of ReaxFF through use of algorithmic and numerical techniques</a:t>
            </a:r>
            <a:endParaRPr lang="en-US" sz="2400">
              <a:latin typeface="Calibri" pitchFamily="34" charset="0"/>
            </a:endParaRPr>
          </a:p>
          <a:p>
            <a:pPr marL="457200" indent="-457200">
              <a:spcBef>
                <a:spcPct val="20000"/>
              </a:spcBef>
              <a:buFont typeface="Arial" charset="0"/>
              <a:buChar char="•"/>
            </a:pPr>
            <a:r>
              <a:rPr lang="en-US" sz="2400">
                <a:solidFill>
                  <a:schemeClr val="accent1"/>
                </a:solidFill>
                <a:latin typeface="Calibri" pitchFamily="34" charset="0"/>
              </a:rPr>
              <a:t>Detailed performance characterization; comparison to other methods</a:t>
            </a:r>
          </a:p>
          <a:p>
            <a:pPr marL="457200" indent="-457200">
              <a:spcBef>
                <a:spcPct val="20000"/>
              </a:spcBef>
              <a:buFont typeface="Arial" charset="0"/>
              <a:buChar char="•"/>
            </a:pPr>
            <a:r>
              <a:rPr lang="en-US" sz="2400">
                <a:solidFill>
                  <a:schemeClr val="accent1"/>
                </a:solidFill>
                <a:latin typeface="Calibri" pitchFamily="34" charset="0"/>
              </a:rPr>
              <a:t>Applications on various systems</a:t>
            </a:r>
          </a:p>
          <a:p>
            <a:pPr marL="457200" indent="-457200">
              <a:spcBef>
                <a:spcPct val="20000"/>
              </a:spcBef>
              <a:buFont typeface="Arial" charset="0"/>
              <a:buChar char="•"/>
            </a:pPr>
            <a:r>
              <a:rPr lang="en-US" sz="2400">
                <a:solidFill>
                  <a:schemeClr val="accent1"/>
                </a:solidFill>
                <a:latin typeface="Calibri" pitchFamily="34" charset="0"/>
              </a:rPr>
              <a:t>Beta version released:</a:t>
            </a:r>
            <a:endParaRPr lang="en-US" sz="2400">
              <a:latin typeface="Calibri" pitchFamily="34" charset="0"/>
            </a:endParaRPr>
          </a:p>
          <a:p>
            <a:pPr marL="914400" lvl="1" indent="-457200">
              <a:spcBef>
                <a:spcPct val="20000"/>
              </a:spcBef>
              <a:buFont typeface="Arial" charset="0"/>
              <a:buChar char="•"/>
            </a:pPr>
            <a:r>
              <a:rPr lang="en-US" sz="2000">
                <a:latin typeface="Calibri" pitchFamily="34" charset="0"/>
              </a:rPr>
              <a:t>Goddard/CalTech</a:t>
            </a:r>
          </a:p>
          <a:p>
            <a:pPr marL="914400" lvl="1" indent="-457200">
              <a:spcBef>
                <a:spcPct val="20000"/>
              </a:spcBef>
              <a:buFont typeface="Arial" charset="0"/>
              <a:buChar char="•"/>
            </a:pPr>
            <a:r>
              <a:rPr lang="en-US" sz="2000">
                <a:latin typeface="Calibri" pitchFamily="34" charset="0"/>
              </a:rPr>
              <a:t>Buehler/MIT</a:t>
            </a:r>
          </a:p>
          <a:p>
            <a:pPr marL="914400" lvl="1" indent="-457200">
              <a:spcBef>
                <a:spcPct val="20000"/>
              </a:spcBef>
              <a:buFont typeface="Arial" charset="0"/>
              <a:buChar char="•"/>
            </a:pPr>
            <a:r>
              <a:rPr lang="en-US" sz="2000">
                <a:latin typeface="Calibri" pitchFamily="34" charset="0"/>
              </a:rPr>
              <a:t>van Duin/PSU</a:t>
            </a:r>
          </a:p>
          <a:p>
            <a:pPr marL="914400" lvl="1" indent="-457200">
              <a:spcBef>
                <a:spcPct val="20000"/>
              </a:spcBef>
              <a:buFont typeface="Arial" charset="0"/>
              <a:buChar char="•"/>
            </a:pPr>
            <a:r>
              <a:rPr lang="en-US" sz="2000">
                <a:latin typeface="Calibri" pitchFamily="34" charset="0"/>
              </a:rPr>
              <a:t>Strachan/Purdue</a:t>
            </a:r>
          </a:p>
          <a:p>
            <a:pPr marL="914400" lvl="1" indent="-457200">
              <a:spcBef>
                <a:spcPct val="20000"/>
              </a:spcBef>
              <a:buFont typeface="Arial" charset="0"/>
              <a:buChar char="•"/>
            </a:pPr>
            <a:r>
              <a:rPr lang="en-US" sz="2000">
                <a:latin typeface="Calibri" pitchFamily="34" charset="0"/>
              </a:rPr>
              <a:t>Pandit/USF</a:t>
            </a:r>
          </a:p>
          <a:p>
            <a:pPr marL="914400" lvl="1" indent="-457200">
              <a:spcBef>
                <a:spcPct val="20000"/>
              </a:spcBef>
              <a:buFont typeface="Arial" charset="0"/>
              <a:buChar char="•"/>
            </a:pPr>
            <a:r>
              <a:rPr lang="en-US" sz="2000">
                <a:latin typeface="Calibri" pitchFamily="34" charset="0"/>
              </a:rPr>
              <a:t>Germann/LANL</a:t>
            </a:r>
          </a:p>
          <a:p>
            <a:pPr marL="914400" lvl="1" indent="-457200">
              <a:spcBef>
                <a:spcPct val="20000"/>
              </a:spcBef>
              <a:buFont typeface="Arial" charset="0"/>
              <a:buChar char="•"/>
            </a:pPr>
            <a:r>
              <a:rPr lang="en-US" sz="2000">
                <a:latin typeface="Calibri" pitchFamily="34" charset="0"/>
              </a:rPr>
              <a:t>Quenneville/Spectral Sciences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down)">
                                      <p:cBhvr>
                                        <p:cTn id="31" dur="500"/>
                                        <p:tgtEl>
                                          <p:spTgt spid="3">
                                            <p:txEl>
                                              <p:pRg st="6" end="6"/>
                                            </p:tx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down)">
                                      <p:cBhvr>
                                        <p:cTn id="34" dur="500"/>
                                        <p:tgtEl>
                                          <p:spTgt spid="3">
                                            <p:txEl>
                                              <p:pRg st="7" end="7"/>
                                            </p:txEl>
                                          </p:spTgt>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wipe(down)">
                                      <p:cBhvr>
                                        <p:cTn id="37" dur="500"/>
                                        <p:tgtEl>
                                          <p:spTgt spid="3">
                                            <p:txEl>
                                              <p:pRg st="8" end="8"/>
                                            </p:txEl>
                                          </p:spTgt>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wipe(down)">
                                      <p:cBhvr>
                                        <p:cTn id="40" dur="500"/>
                                        <p:tgtEl>
                                          <p:spTgt spid="3">
                                            <p:txEl>
                                              <p:pRg st="9" end="9"/>
                                            </p:txEl>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wipe(down)">
                                      <p:cBhvr>
                                        <p:cTn id="4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lnSpc>
                <a:spcPct val="110000"/>
              </a:lnSpc>
              <a:spcBef>
                <a:spcPts val="0"/>
              </a:spcBef>
              <a:spcAft>
                <a:spcPts val="0"/>
              </a:spcAft>
              <a:defRPr/>
            </a:pPr>
            <a:r>
              <a:rPr lang="en-US" sz="3600" b="1" dirty="0">
                <a:solidFill>
                  <a:schemeClr val="accent4"/>
                </a:solidFill>
                <a:latin typeface="+mn-lt"/>
                <a:cs typeface="Times New Roman" pitchFamily="18" charset="0"/>
              </a:rPr>
              <a:t>References</a:t>
            </a:r>
          </a:p>
        </p:txBody>
      </p:sp>
      <p:sp>
        <p:nvSpPr>
          <p:cNvPr id="3" name="Rectangle 3"/>
          <p:cNvSpPr txBox="1">
            <a:spLocks noChangeArrowheads="1"/>
          </p:cNvSpPr>
          <p:nvPr/>
        </p:nvSpPr>
        <p:spPr>
          <a:xfrm>
            <a:off x="457200" y="1143000"/>
            <a:ext cx="8229600" cy="5029200"/>
          </a:xfrm>
          <a:prstGeom prst="rect">
            <a:avLst/>
          </a:prstGeom>
        </p:spPr>
        <p:txBody>
          <a:bodyPr anchor="ctr"/>
          <a:lstStyle/>
          <a:p>
            <a:pPr marL="342900" indent="-342900">
              <a:spcBef>
                <a:spcPct val="20000"/>
              </a:spcBef>
            </a:pPr>
            <a:r>
              <a:rPr lang="en-US" sz="1600" i="1">
                <a:latin typeface="Calibri" pitchFamily="34" charset="0"/>
              </a:rPr>
              <a:t> Reactive Molecular Dynamics: Numerical Methods and Algorithmic Techniques</a:t>
            </a:r>
          </a:p>
          <a:p>
            <a:pPr marL="800100" lvl="1" indent="-342900">
              <a:spcBef>
                <a:spcPct val="20000"/>
              </a:spcBef>
            </a:pPr>
            <a:r>
              <a:rPr lang="en-US" sz="1600" b="1">
                <a:latin typeface="Calibri" pitchFamily="34" charset="0"/>
              </a:rPr>
              <a:t>H. M. Aktulga</a:t>
            </a:r>
            <a:r>
              <a:rPr lang="en-US" sz="1600">
                <a:latin typeface="Calibri" pitchFamily="34" charset="0"/>
              </a:rPr>
              <a:t>, S. A. Pandit, A. C. T. van Duin, A. Y. Grama</a:t>
            </a:r>
          </a:p>
          <a:p>
            <a:pPr marL="800100" lvl="1" indent="-342900">
              <a:spcBef>
                <a:spcPct val="20000"/>
              </a:spcBef>
            </a:pPr>
            <a:r>
              <a:rPr lang="en-US" sz="1600">
                <a:latin typeface="Calibri" pitchFamily="34" charset="0"/>
              </a:rPr>
              <a:t>SIAM Journal on Scientific Computing, 2010 (submitted)</a:t>
            </a:r>
          </a:p>
          <a:p>
            <a:pPr marL="800100" lvl="1" indent="-342900">
              <a:spcBef>
                <a:spcPct val="20000"/>
              </a:spcBef>
            </a:pPr>
            <a:r>
              <a:rPr lang="en-US" sz="1600" i="1">
                <a:latin typeface="Calibri" pitchFamily="34" charset="0"/>
              </a:rPr>
              <a:t> </a:t>
            </a:r>
          </a:p>
          <a:p>
            <a:pPr marL="342900" indent="-342900">
              <a:spcBef>
                <a:spcPct val="20000"/>
              </a:spcBef>
            </a:pPr>
            <a:r>
              <a:rPr lang="en-US" sz="1600" i="1">
                <a:latin typeface="Calibri" pitchFamily="34" charset="0"/>
              </a:rPr>
              <a:t> Parallel Reactive Molecular Dynamics: Numerical Methods and Algorithmic Techniques</a:t>
            </a:r>
          </a:p>
          <a:p>
            <a:pPr marL="800100" lvl="1" indent="-342900">
              <a:spcBef>
                <a:spcPct val="20000"/>
              </a:spcBef>
            </a:pPr>
            <a:r>
              <a:rPr lang="en-US" sz="1600" b="1">
                <a:latin typeface="Calibri" pitchFamily="34" charset="0"/>
              </a:rPr>
              <a:t>H. M. Aktulga</a:t>
            </a:r>
            <a:r>
              <a:rPr lang="en-US" sz="1600">
                <a:latin typeface="Calibri" pitchFamily="34" charset="0"/>
              </a:rPr>
              <a:t>, J. C. Fogarty, S. A. Pandit, A. Y. Grama</a:t>
            </a:r>
          </a:p>
          <a:p>
            <a:pPr marL="800100" lvl="1" indent="-342900">
              <a:spcBef>
                <a:spcPct val="20000"/>
              </a:spcBef>
            </a:pPr>
            <a:r>
              <a:rPr lang="en-US" sz="1600">
                <a:latin typeface="Calibri" pitchFamily="34" charset="0"/>
              </a:rPr>
              <a:t>Parallel Computin, 2010 (submitted)</a:t>
            </a:r>
          </a:p>
          <a:p>
            <a:pPr marL="800100" lvl="1" indent="-342900">
              <a:spcBef>
                <a:spcPct val="20000"/>
              </a:spcBef>
            </a:pPr>
            <a:endParaRPr lang="en-US" sz="1600" i="1">
              <a:latin typeface="Calibri" pitchFamily="34" charset="0"/>
            </a:endParaRPr>
          </a:p>
          <a:p>
            <a:pPr marL="342900" indent="-342900">
              <a:spcBef>
                <a:spcPct val="20000"/>
              </a:spcBef>
            </a:pPr>
            <a:r>
              <a:rPr lang="en-US" sz="1600" i="1">
                <a:latin typeface="Calibri" pitchFamily="34" charset="0"/>
              </a:rPr>
              <a:t>Strain relaxation in Si/Ge/Si nanoscale bars from molecular dynamics simulations</a:t>
            </a:r>
          </a:p>
          <a:p>
            <a:pPr marL="800100" lvl="1" indent="-342900">
              <a:spcBef>
                <a:spcPct val="20000"/>
              </a:spcBef>
            </a:pPr>
            <a:r>
              <a:rPr lang="en-US" sz="1600">
                <a:latin typeface="Calibri" pitchFamily="34" charset="0"/>
              </a:rPr>
              <a:t>Y. Park, </a:t>
            </a:r>
            <a:r>
              <a:rPr lang="en-US" sz="1600" b="1">
                <a:latin typeface="Calibri" pitchFamily="34" charset="0"/>
              </a:rPr>
              <a:t>H.M. Aktulga</a:t>
            </a:r>
            <a:r>
              <a:rPr lang="en-US" sz="1600">
                <a:latin typeface="Calibri" pitchFamily="34" charset="0"/>
              </a:rPr>
              <a:t>, A.Y. Grama, A. Strachan</a:t>
            </a:r>
          </a:p>
          <a:p>
            <a:pPr marL="800100" lvl="1" indent="-342900">
              <a:spcBef>
                <a:spcPct val="20000"/>
              </a:spcBef>
            </a:pPr>
            <a:r>
              <a:rPr lang="en-US" sz="1600">
                <a:latin typeface="Calibri" pitchFamily="34" charset="0"/>
              </a:rPr>
              <a:t>Journal of Applied Physics 106, 1 (2009)</a:t>
            </a:r>
          </a:p>
          <a:p>
            <a:pPr marL="342900" indent="-342900">
              <a:spcBef>
                <a:spcPct val="20000"/>
              </a:spcBef>
            </a:pPr>
            <a:r>
              <a:rPr lang="en-US" sz="1600" i="1">
                <a:latin typeface="Calibri" pitchFamily="34" charset="0"/>
              </a:rPr>
              <a:t>	</a:t>
            </a:r>
          </a:p>
          <a:p>
            <a:pPr marL="342900" indent="-342900">
              <a:spcBef>
                <a:spcPct val="20000"/>
              </a:spcBef>
            </a:pPr>
            <a:r>
              <a:rPr lang="en-US" sz="1600" i="1">
                <a:latin typeface="Calibri" pitchFamily="34" charset="0"/>
              </a:rPr>
              <a:t>A Reactive Simulation of the Silica-Water Interface </a:t>
            </a:r>
            <a:endParaRPr lang="en-US" sz="1600">
              <a:latin typeface="Calibri" pitchFamily="34" charset="0"/>
            </a:endParaRPr>
          </a:p>
          <a:p>
            <a:pPr marL="800100" lvl="1" indent="-342900">
              <a:spcBef>
                <a:spcPct val="20000"/>
              </a:spcBef>
            </a:pPr>
            <a:r>
              <a:rPr lang="en-US" sz="1600">
                <a:latin typeface="Calibri" pitchFamily="34" charset="0"/>
              </a:rPr>
              <a:t>J. C. Fogarty, </a:t>
            </a:r>
            <a:r>
              <a:rPr lang="en-US" sz="1600" b="1">
                <a:latin typeface="Calibri" pitchFamily="34" charset="0"/>
              </a:rPr>
              <a:t>H. M. Aktulga</a:t>
            </a:r>
            <a:r>
              <a:rPr lang="en-US" sz="1600">
                <a:latin typeface="Calibri" pitchFamily="34" charset="0"/>
              </a:rPr>
              <a:t>, A. van Duin, A. Y. Grama, S. A. Pandit </a:t>
            </a:r>
          </a:p>
          <a:p>
            <a:pPr marL="800100" lvl="1" indent="-342900">
              <a:spcBef>
                <a:spcPct val="20000"/>
              </a:spcBef>
            </a:pPr>
            <a:r>
              <a:rPr lang="en-US" sz="1600">
                <a:latin typeface="Calibri" pitchFamily="34" charset="0"/>
              </a:rPr>
              <a:t>Journal of Chemical Physics 132, 174704 (2010)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down)">
                                      <p:cBhvr>
                                        <p:cTn id="21" dur="500"/>
                                        <p:tgtEl>
                                          <p:spTgt spid="3">
                                            <p:txEl>
                                              <p:pRg st="4" end="4"/>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down)">
                                      <p:cBhvr>
                                        <p:cTn id="24" dur="500"/>
                                        <p:tgtEl>
                                          <p:spTgt spid="3">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down)">
                                      <p:cBhvr>
                                        <p:cTn id="32" dur="500"/>
                                        <p:tgtEl>
                                          <p:spTgt spid="3">
                                            <p:txEl>
                                              <p:pRg st="8" end="8"/>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wipe(down)">
                                      <p:cBhvr>
                                        <p:cTn id="35" dur="500"/>
                                        <p:tgtEl>
                                          <p:spTgt spid="3">
                                            <p:txEl>
                                              <p:pRg st="9" end="9"/>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wipe(down)">
                                      <p:cBhvr>
                                        <p:cTn id="38" dur="5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down)">
                                      <p:cBhvr>
                                        <p:cTn id="43" dur="500"/>
                                        <p:tgtEl>
                                          <p:spTgt spid="3">
                                            <p:txEl>
                                              <p:pRg st="12" end="12"/>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wipe(down)">
                                      <p:cBhvr>
                                        <p:cTn id="46" dur="500"/>
                                        <p:tgtEl>
                                          <p:spTgt spid="3">
                                            <p:txEl>
                                              <p:pRg st="13" end="13"/>
                                            </p:txEl>
                                          </p:spTgt>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wipe(down)">
                                      <p:cBhvr>
                                        <p:cTn id="4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n-lt"/>
                <a:cs typeface="+mn-cs"/>
              </a:rPr>
              <a:t>ReaxFF</a:t>
            </a:r>
            <a:r>
              <a:rPr lang="en-US" sz="3600" b="1" dirty="0">
                <a:solidFill>
                  <a:schemeClr val="accent4"/>
                </a:solidFill>
                <a:latin typeface="+mn-lt"/>
                <a:cs typeface="+mn-cs"/>
              </a:rPr>
              <a:t> vs. Classical MD</a:t>
            </a:r>
            <a:endParaRPr lang="en-US" sz="3600" dirty="0">
              <a:solidFill>
                <a:schemeClr val="accent4"/>
              </a:solidFill>
              <a:latin typeface="+mn-lt"/>
              <a:cs typeface="+mn-cs"/>
            </a:endParaRPr>
          </a:p>
        </p:txBody>
      </p:sp>
      <p:sp>
        <p:nvSpPr>
          <p:cNvPr id="3" name="Content Placeholder 2"/>
          <p:cNvSpPr txBox="1">
            <a:spLocks/>
          </p:cNvSpPr>
          <p:nvPr/>
        </p:nvSpPr>
        <p:spPr>
          <a:xfrm>
            <a:off x="457200" y="1143000"/>
            <a:ext cx="8229600" cy="5486400"/>
          </a:xfrm>
          <a:prstGeom prst="rect">
            <a:avLst/>
          </a:prstGeom>
        </p:spPr>
        <p:txBody>
          <a:bodyPr anchor="ctr">
            <a:normAutofit/>
          </a:bodyPr>
          <a:lstStyle/>
          <a:p>
            <a:pPr marL="285750" indent="-285750">
              <a:spcBef>
                <a:spcPct val="20000"/>
              </a:spcBef>
            </a:pPr>
            <a:r>
              <a:rPr lang="en-US" sz="2400" b="1">
                <a:solidFill>
                  <a:srgbClr val="C00000"/>
                </a:solidFill>
                <a:latin typeface="Calibri" pitchFamily="34" charset="0"/>
              </a:rPr>
              <a:t>Static vs. dynamic bonds</a:t>
            </a:r>
          </a:p>
          <a:p>
            <a:pPr marL="742950" lvl="1" indent="-285750">
              <a:spcBef>
                <a:spcPct val="20000"/>
              </a:spcBef>
              <a:buFont typeface="Wingdings" pitchFamily="2" charset="2"/>
              <a:buChar char="§"/>
            </a:pPr>
            <a:r>
              <a:rPr lang="en-US" sz="2400">
                <a:solidFill>
                  <a:schemeClr val="accent1"/>
                </a:solidFill>
                <a:latin typeface="Calibri" pitchFamily="34" charset="0"/>
              </a:rPr>
              <a:t>reactivity: </a:t>
            </a:r>
            <a:r>
              <a:rPr lang="en-US" sz="2400">
                <a:latin typeface="Calibri" pitchFamily="34" charset="0"/>
              </a:rPr>
              <a:t>bonds are formed/broken during simulations</a:t>
            </a:r>
          </a:p>
          <a:p>
            <a:pPr marL="1143000" lvl="2" indent="-228600">
              <a:spcBef>
                <a:spcPct val="20000"/>
              </a:spcBef>
              <a:buFont typeface="Wingdings" pitchFamily="2" charset="2"/>
              <a:buChar char="§"/>
            </a:pPr>
            <a:r>
              <a:rPr lang="en-US" sz="2400">
                <a:latin typeface="Calibri" pitchFamily="34" charset="0"/>
              </a:rPr>
              <a:t>dynamic 3-body &amp; 4-body interactions</a:t>
            </a:r>
          </a:p>
          <a:p>
            <a:pPr marL="742950" lvl="1" indent="-285750">
              <a:spcBef>
                <a:spcPct val="20000"/>
              </a:spcBef>
              <a:buFont typeface="Wingdings" pitchFamily="2" charset="2"/>
              <a:buChar char="§"/>
            </a:pPr>
            <a:r>
              <a:rPr lang="en-US" sz="2400">
                <a:solidFill>
                  <a:schemeClr val="accent1"/>
                </a:solidFill>
                <a:latin typeface="Calibri" pitchFamily="34" charset="0"/>
                <a:sym typeface="Wingdings" pitchFamily="2" charset="2"/>
              </a:rPr>
              <a:t>complex formulations of bonded interactions</a:t>
            </a:r>
          </a:p>
          <a:p>
            <a:pPr marL="742950" lvl="1" indent="-285750">
              <a:spcBef>
                <a:spcPct val="20000"/>
              </a:spcBef>
              <a:buFont typeface="Wingdings" pitchFamily="2" charset="2"/>
              <a:buChar char="§"/>
            </a:pPr>
            <a:r>
              <a:rPr lang="en-US" sz="2400">
                <a:solidFill>
                  <a:schemeClr val="accent1"/>
                </a:solidFill>
                <a:latin typeface="Calibri" pitchFamily="34" charset="0"/>
                <a:sym typeface="Wingdings" pitchFamily="2" charset="2"/>
              </a:rPr>
              <a:t>additional bonded interactions</a:t>
            </a:r>
          </a:p>
          <a:p>
            <a:pPr marL="1143000" lvl="2" indent="-228600">
              <a:spcBef>
                <a:spcPct val="20000"/>
              </a:spcBef>
            </a:pPr>
            <a:r>
              <a:rPr lang="en-US" sz="2400" b="1">
                <a:latin typeface="Calibri" pitchFamily="34" charset="0"/>
                <a:sym typeface="Wingdings" pitchFamily="2" charset="2"/>
              </a:rPr>
              <a:t>multi-body: </a:t>
            </a:r>
            <a:r>
              <a:rPr lang="en-US" sz="2400">
                <a:latin typeface="Calibri" pitchFamily="34" charset="0"/>
                <a:sym typeface="Wingdings" pitchFamily="2" charset="2"/>
              </a:rPr>
              <a:t>lone pair &amp; over/under-coordination – due to imperfect coordination</a:t>
            </a:r>
          </a:p>
          <a:p>
            <a:pPr marL="1143000" lvl="2" indent="-228600">
              <a:spcBef>
                <a:spcPct val="20000"/>
              </a:spcBef>
            </a:pPr>
            <a:r>
              <a:rPr lang="en-US" sz="2400" b="1">
                <a:latin typeface="Calibri" pitchFamily="34" charset="0"/>
                <a:sym typeface="Wingdings" pitchFamily="2" charset="2"/>
              </a:rPr>
              <a:t>3-body:</a:t>
            </a:r>
            <a:r>
              <a:rPr lang="en-US" sz="2400">
                <a:latin typeface="Calibri" pitchFamily="34" charset="0"/>
                <a:sym typeface="Wingdings" pitchFamily="2" charset="2"/>
              </a:rPr>
              <a:t> coalition &amp;  penalty – for special cases like double bonds</a:t>
            </a:r>
          </a:p>
          <a:p>
            <a:pPr marL="1143000" lvl="2" indent="-228600">
              <a:spcBef>
                <a:spcPct val="20000"/>
              </a:spcBef>
            </a:pPr>
            <a:r>
              <a:rPr lang="en-US" sz="2400" b="1">
                <a:latin typeface="Calibri" pitchFamily="34" charset="0"/>
                <a:sym typeface="Wingdings" pitchFamily="2" charset="2"/>
              </a:rPr>
              <a:t>4-body:</a:t>
            </a:r>
            <a:r>
              <a:rPr lang="en-US" sz="2400">
                <a:latin typeface="Calibri" pitchFamily="34" charset="0"/>
                <a:sym typeface="Wingdings" pitchFamily="2" charset="2"/>
              </a:rPr>
              <a:t> conjugation – for special cases</a:t>
            </a:r>
          </a:p>
          <a:p>
            <a:pPr marL="285750" indent="-285750">
              <a:spcBef>
                <a:spcPct val="20000"/>
              </a:spcBef>
            </a:pPr>
            <a:endParaRPr lang="en-US" sz="24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down)">
                                      <p:cBhvr>
                                        <p:cTn id="25" dur="500"/>
                                        <p:tgtEl>
                                          <p:spTgt spid="3">
                                            <p:txEl>
                                              <p:pRg st="6" end="6"/>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down)">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fontAlgn="auto">
              <a:spcAft>
                <a:spcPts val="0"/>
              </a:spcAft>
              <a:defRPr/>
            </a:pPr>
            <a:r>
              <a:rPr lang="en-US" sz="3600" b="1" dirty="0" err="1">
                <a:solidFill>
                  <a:schemeClr val="accent4"/>
                </a:solidFill>
                <a:latin typeface="+mn-lt"/>
                <a:cs typeface="+mn-cs"/>
              </a:rPr>
              <a:t>ReaxFF</a:t>
            </a:r>
            <a:r>
              <a:rPr lang="en-US" sz="3600" b="1" dirty="0">
                <a:solidFill>
                  <a:schemeClr val="accent4"/>
                </a:solidFill>
                <a:latin typeface="+mn-lt"/>
                <a:cs typeface="+mn-cs"/>
              </a:rPr>
              <a:t> vs. Classical MD</a:t>
            </a:r>
            <a:endParaRPr lang="en-US" sz="3600" dirty="0">
              <a:solidFill>
                <a:schemeClr val="accent4"/>
              </a:solidFill>
              <a:latin typeface="+mn-lt"/>
              <a:cs typeface="+mn-cs"/>
            </a:endParaRPr>
          </a:p>
        </p:txBody>
      </p:sp>
      <p:sp>
        <p:nvSpPr>
          <p:cNvPr id="3" name="Content Placeholder 2"/>
          <p:cNvSpPr txBox="1">
            <a:spLocks/>
          </p:cNvSpPr>
          <p:nvPr/>
        </p:nvSpPr>
        <p:spPr>
          <a:xfrm>
            <a:off x="457200" y="1143000"/>
            <a:ext cx="8229600" cy="5486400"/>
          </a:xfrm>
          <a:prstGeom prst="rect">
            <a:avLst/>
          </a:prstGeom>
        </p:spPr>
        <p:txBody>
          <a:bodyPr anchor="ctr">
            <a:normAutofit/>
          </a:bodyPr>
          <a:lstStyle/>
          <a:p>
            <a:pPr marL="285750" indent="-285750">
              <a:spcBef>
                <a:spcPct val="20000"/>
              </a:spcBef>
            </a:pPr>
            <a:r>
              <a:rPr lang="en-US" sz="2800" b="1">
                <a:solidFill>
                  <a:srgbClr val="C00000"/>
                </a:solidFill>
                <a:latin typeface="Calibri" pitchFamily="34" charset="0"/>
                <a:sym typeface="Wingdings" pitchFamily="2" charset="2"/>
              </a:rPr>
              <a:t>Static vs. dynamic charges</a:t>
            </a:r>
          </a:p>
          <a:p>
            <a:pPr marL="742950" lvl="1" indent="-285750">
              <a:spcBef>
                <a:spcPct val="20000"/>
              </a:spcBef>
              <a:buFont typeface="Wingdings" pitchFamily="2" charset="2"/>
              <a:buChar char="§"/>
            </a:pPr>
            <a:r>
              <a:rPr lang="en-US" sz="2800">
                <a:solidFill>
                  <a:schemeClr val="accent1"/>
                </a:solidFill>
                <a:latin typeface="Calibri" pitchFamily="34" charset="0"/>
                <a:sym typeface="Wingdings" pitchFamily="2" charset="2"/>
              </a:rPr>
              <a:t>large sparse linear system (</a:t>
            </a:r>
            <a:r>
              <a:rPr lang="en-US" sz="2800" i="1">
                <a:solidFill>
                  <a:schemeClr val="accent1"/>
                </a:solidFill>
                <a:latin typeface="Calibri" pitchFamily="34" charset="0"/>
                <a:sym typeface="Wingdings" pitchFamily="2" charset="2"/>
              </a:rPr>
              <a:t>n X n</a:t>
            </a:r>
            <a:r>
              <a:rPr lang="en-US" sz="2800">
                <a:solidFill>
                  <a:schemeClr val="accent1"/>
                </a:solidFill>
                <a:latin typeface="Calibri" pitchFamily="34" charset="0"/>
                <a:sym typeface="Wingdings" pitchFamily="2" charset="2"/>
              </a:rPr>
              <a:t>);</a:t>
            </a:r>
            <a:r>
              <a:rPr lang="en-US" sz="2800">
                <a:latin typeface="Calibri" pitchFamily="34" charset="0"/>
                <a:sym typeface="Wingdings" pitchFamily="2" charset="2"/>
              </a:rPr>
              <a:t> </a:t>
            </a:r>
            <a:r>
              <a:rPr lang="en-US" sz="2800" i="1">
                <a:latin typeface="Calibri" pitchFamily="34" charset="0"/>
                <a:sym typeface="Wingdings" pitchFamily="2" charset="2"/>
              </a:rPr>
              <a:t>n</a:t>
            </a:r>
            <a:r>
              <a:rPr lang="en-US" sz="2800">
                <a:latin typeface="Calibri" pitchFamily="34" charset="0"/>
                <a:sym typeface="Wingdings" pitchFamily="2" charset="2"/>
              </a:rPr>
              <a:t> is the number of atoms</a:t>
            </a:r>
          </a:p>
          <a:p>
            <a:pPr marL="742950" lvl="1" indent="-285750">
              <a:spcBef>
                <a:spcPct val="20000"/>
              </a:spcBef>
              <a:buFont typeface="Wingdings" pitchFamily="2" charset="2"/>
              <a:buChar char="§"/>
            </a:pPr>
            <a:r>
              <a:rPr lang="en-US" sz="2800">
                <a:solidFill>
                  <a:schemeClr val="accent1"/>
                </a:solidFill>
                <a:latin typeface="Calibri" pitchFamily="34" charset="0"/>
                <a:sym typeface="Wingdings" pitchFamily="2" charset="2"/>
              </a:rPr>
              <a:t>updates at every step!</a:t>
            </a:r>
          </a:p>
          <a:p>
            <a:pPr marL="285750" indent="-285750">
              <a:spcBef>
                <a:spcPct val="20000"/>
              </a:spcBef>
            </a:pPr>
            <a:r>
              <a:rPr lang="en-US" sz="2800" b="1">
                <a:solidFill>
                  <a:srgbClr val="C00000"/>
                </a:solidFill>
                <a:latin typeface="Calibri" pitchFamily="34" charset="0"/>
                <a:sym typeface="Wingdings" pitchFamily="2" charset="2"/>
              </a:rPr>
              <a:t>Shorter time-steps </a:t>
            </a:r>
            <a:r>
              <a:rPr lang="en-US" sz="2800">
                <a:solidFill>
                  <a:srgbClr val="C00000"/>
                </a:solidFill>
                <a:latin typeface="Calibri" pitchFamily="34" charset="0"/>
                <a:sym typeface="Wingdings" pitchFamily="2" charset="2"/>
              </a:rPr>
              <a:t>(femtoseconds </a:t>
            </a:r>
            <a:r>
              <a:rPr lang="en-US" sz="2800" i="1">
                <a:solidFill>
                  <a:srgbClr val="C00000"/>
                </a:solidFill>
                <a:latin typeface="Calibri" pitchFamily="34" charset="0"/>
                <a:sym typeface="Wingdings" pitchFamily="2" charset="2"/>
              </a:rPr>
              <a:t>vs. </a:t>
            </a:r>
            <a:r>
              <a:rPr lang="en-US" sz="2800">
                <a:solidFill>
                  <a:srgbClr val="C00000"/>
                </a:solidFill>
                <a:latin typeface="Calibri" pitchFamily="34" charset="0"/>
                <a:sym typeface="Wingdings" pitchFamily="2" charset="2"/>
              </a:rPr>
              <a:t>tenths of femtoseconds)</a:t>
            </a:r>
          </a:p>
          <a:p>
            <a:pPr marL="285750" indent="-285750">
              <a:spcBef>
                <a:spcPct val="20000"/>
              </a:spcBef>
            </a:pPr>
            <a:r>
              <a:rPr lang="en-US" sz="2800" b="1">
                <a:solidFill>
                  <a:srgbClr val="C00000"/>
                </a:solidFill>
                <a:latin typeface="Calibri" pitchFamily="34" charset="0"/>
                <a:sym typeface="Wingdings" pitchFamily="2" charset="2"/>
              </a:rPr>
              <a:t>Fully atomistic</a:t>
            </a:r>
            <a:endParaRPr lang="en-US" sz="2800">
              <a:latin typeface="Calibri" pitchFamily="34" charset="0"/>
            </a:endParaRPr>
          </a:p>
          <a:p>
            <a:pPr marL="285750" indent="-285750">
              <a:lnSpc>
                <a:spcPct val="80000"/>
              </a:lnSpc>
              <a:spcBef>
                <a:spcPct val="20000"/>
              </a:spcBef>
            </a:pPr>
            <a:r>
              <a:rPr lang="en-US" sz="2800" b="1">
                <a:solidFill>
                  <a:srgbClr val="C00000"/>
                </a:solidFill>
                <a:latin typeface="Calibri" pitchFamily="34" charset="0"/>
              </a:rPr>
              <a:t>Result: </a:t>
            </a:r>
            <a:r>
              <a:rPr lang="en-US" sz="2800" b="1">
                <a:latin typeface="Calibri" pitchFamily="34" charset="0"/>
              </a:rPr>
              <a:t>a more complex and expensive force field</a:t>
            </a:r>
            <a:endParaRPr lang="en-US" sz="280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down)">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lstStyle/>
          <a:p>
            <a:pPr algn="ctr"/>
            <a:r>
              <a:rPr lang="en-US" sz="3600" b="1">
                <a:solidFill>
                  <a:srgbClr val="8064A2"/>
                </a:solidFill>
                <a:latin typeface="Calibri" pitchFamily="34" charset="0"/>
              </a:rPr>
              <a:t>ReaxFF Software: State of the Art</a:t>
            </a:r>
            <a:endParaRPr lang="en-US" sz="3600">
              <a:solidFill>
                <a:srgbClr val="8064A2"/>
              </a:solidFill>
              <a:latin typeface="Calibri" pitchFamily="34" charset="0"/>
            </a:endParaRPr>
          </a:p>
        </p:txBody>
      </p:sp>
      <p:sp>
        <p:nvSpPr>
          <p:cNvPr id="4" name="Content Placeholder 2"/>
          <p:cNvSpPr txBox="1">
            <a:spLocks/>
          </p:cNvSpPr>
          <p:nvPr/>
        </p:nvSpPr>
        <p:spPr>
          <a:xfrm>
            <a:off x="457200" y="1143000"/>
            <a:ext cx="8229600" cy="5486400"/>
          </a:xfrm>
          <a:prstGeom prst="rect">
            <a:avLst/>
          </a:prstGeom>
        </p:spPr>
        <p:txBody>
          <a:bodyPr anchor="ctr">
            <a:normAutofit fontScale="92500" lnSpcReduction="10000"/>
          </a:bodyPr>
          <a:lstStyle/>
          <a:p>
            <a:pPr marL="342900" indent="-342900" fontAlgn="auto">
              <a:lnSpc>
                <a:spcPct val="110000"/>
              </a:lnSpc>
              <a:spcBef>
                <a:spcPct val="20000"/>
              </a:spcBef>
              <a:spcAft>
                <a:spcPts val="0"/>
              </a:spcAft>
              <a:defRPr/>
            </a:pPr>
            <a:r>
              <a:rPr lang="en-US" sz="2400" b="1" dirty="0">
                <a:solidFill>
                  <a:schemeClr val="accent1"/>
                </a:solidFill>
                <a:latin typeface="+mn-lt"/>
                <a:cs typeface="+mn-cs"/>
              </a:rPr>
              <a:t>Original Fortran </a:t>
            </a:r>
            <a:r>
              <a:rPr lang="en-US" sz="2400" b="1" dirty="0" err="1">
                <a:solidFill>
                  <a:schemeClr val="accent1"/>
                </a:solidFill>
                <a:latin typeface="+mn-lt"/>
                <a:cs typeface="+mn-cs"/>
              </a:rPr>
              <a:t>Reax</a:t>
            </a:r>
            <a:r>
              <a:rPr lang="en-US" sz="2400" b="1" dirty="0">
                <a:solidFill>
                  <a:schemeClr val="accent1"/>
                </a:solidFill>
                <a:latin typeface="+mn-lt"/>
                <a:cs typeface="+mn-cs"/>
              </a:rPr>
              <a:t> code</a:t>
            </a:r>
          </a:p>
          <a:p>
            <a:pPr marL="800100" lvl="1" indent="-342900" fontAlgn="auto">
              <a:lnSpc>
                <a:spcPct val="110000"/>
              </a:lnSpc>
              <a:spcBef>
                <a:spcPct val="20000"/>
              </a:spcBef>
              <a:spcAft>
                <a:spcPts val="0"/>
              </a:spcAft>
              <a:buFont typeface="Arial" pitchFamily="34" charset="0"/>
              <a:buChar char="•"/>
              <a:defRPr/>
            </a:pPr>
            <a:r>
              <a:rPr lang="en-US" sz="2000" dirty="0">
                <a:solidFill>
                  <a:srgbClr val="00B050"/>
                </a:solidFill>
                <a:latin typeface="+mn-lt"/>
                <a:cs typeface="+mn-cs"/>
              </a:rPr>
              <a:t>reference code</a:t>
            </a:r>
            <a:endParaRPr lang="en-US" sz="2000" b="1" dirty="0">
              <a:latin typeface="+mn-lt"/>
              <a:cs typeface="+mn-cs"/>
            </a:endParaRPr>
          </a:p>
          <a:p>
            <a:pPr marL="800100" lvl="1" indent="-342900" fontAlgn="auto">
              <a:lnSpc>
                <a:spcPct val="110000"/>
              </a:lnSpc>
              <a:spcBef>
                <a:spcPct val="20000"/>
              </a:spcBef>
              <a:spcAft>
                <a:spcPts val="0"/>
              </a:spcAft>
              <a:buFont typeface="Arial" pitchFamily="34" charset="0"/>
              <a:buChar char="•"/>
              <a:defRPr/>
            </a:pPr>
            <a:r>
              <a:rPr lang="en-US" sz="2000" dirty="0">
                <a:solidFill>
                  <a:srgbClr val="00B050"/>
                </a:solidFill>
                <a:latin typeface="+mn-lt"/>
                <a:cs typeface="+mn-cs"/>
              </a:rPr>
              <a:t>widely distributed and used</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experimental: </a:t>
            </a:r>
            <a:r>
              <a:rPr lang="en-US" sz="2000" dirty="0">
                <a:latin typeface="+mn-lt"/>
                <a:cs typeface="+mn-cs"/>
              </a:rPr>
              <a:t>sequential, slow</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static interaction lists: </a:t>
            </a:r>
            <a:r>
              <a:rPr lang="en-US" sz="2000" dirty="0">
                <a:latin typeface="+mn-lt"/>
                <a:cs typeface="+mn-cs"/>
              </a:rPr>
              <a:t>large memory footprint</a:t>
            </a:r>
          </a:p>
          <a:p>
            <a:pPr marL="342900" indent="-342900" fontAlgn="auto">
              <a:lnSpc>
                <a:spcPct val="110000"/>
              </a:lnSpc>
              <a:spcBef>
                <a:spcPct val="20000"/>
              </a:spcBef>
              <a:spcAft>
                <a:spcPts val="0"/>
              </a:spcAft>
              <a:defRPr/>
            </a:pPr>
            <a:r>
              <a:rPr lang="en-US" sz="2400" b="1" dirty="0">
                <a:solidFill>
                  <a:schemeClr val="accent1"/>
                </a:solidFill>
                <a:latin typeface="+mn-lt"/>
                <a:cs typeface="+mn-cs"/>
              </a:rPr>
              <a:t>LAMMPS-REAX</a:t>
            </a:r>
          </a:p>
          <a:p>
            <a:pPr marL="800100" lvl="1" indent="-342900" fontAlgn="auto">
              <a:lnSpc>
                <a:spcPct val="110000"/>
              </a:lnSpc>
              <a:spcBef>
                <a:spcPct val="20000"/>
              </a:spcBef>
              <a:spcAft>
                <a:spcPts val="0"/>
              </a:spcAft>
              <a:buFont typeface="Arial" pitchFamily="34" charset="0"/>
              <a:buChar char="•"/>
              <a:defRPr/>
            </a:pPr>
            <a:r>
              <a:rPr lang="en-US" sz="2000" dirty="0">
                <a:solidFill>
                  <a:srgbClr val="00B050"/>
                </a:solidFill>
                <a:latin typeface="+mn-lt"/>
                <a:cs typeface="+mn-cs"/>
              </a:rPr>
              <a:t>parallel engine: </a:t>
            </a:r>
            <a:r>
              <a:rPr lang="en-US" sz="2000" dirty="0">
                <a:latin typeface="+mn-lt"/>
                <a:cs typeface="+mn-cs"/>
              </a:rPr>
              <a:t>LAMMPS</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kernels:</a:t>
            </a:r>
            <a:r>
              <a:rPr lang="en-US" sz="2000" dirty="0">
                <a:solidFill>
                  <a:schemeClr val="accent1"/>
                </a:solidFill>
                <a:latin typeface="+mn-lt"/>
                <a:cs typeface="+mn-cs"/>
              </a:rPr>
              <a:t> </a:t>
            </a:r>
            <a:r>
              <a:rPr lang="en-US" sz="2000" dirty="0">
                <a:latin typeface="+mn-lt"/>
                <a:cs typeface="+mn-cs"/>
              </a:rPr>
              <a:t>from the original Fortran code</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local optimizations only</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static interaction lists: </a:t>
            </a:r>
            <a:r>
              <a:rPr lang="en-US" sz="2000" dirty="0">
                <a:latin typeface="+mn-lt"/>
                <a:cs typeface="+mn-cs"/>
              </a:rPr>
              <a:t>large memory footprint</a:t>
            </a:r>
          </a:p>
          <a:p>
            <a:pPr marL="342900" indent="-342900" fontAlgn="auto">
              <a:lnSpc>
                <a:spcPct val="110000"/>
              </a:lnSpc>
              <a:spcBef>
                <a:spcPct val="20000"/>
              </a:spcBef>
              <a:spcAft>
                <a:spcPts val="0"/>
              </a:spcAft>
              <a:defRPr/>
            </a:pPr>
            <a:r>
              <a:rPr lang="en-US" sz="2400" b="1" dirty="0">
                <a:solidFill>
                  <a:schemeClr val="accent1"/>
                </a:solidFill>
                <a:latin typeface="+mn-lt"/>
                <a:cs typeface="+mn-cs"/>
              </a:rPr>
              <a:t>Parallel Fortran </a:t>
            </a:r>
            <a:r>
              <a:rPr lang="en-US" sz="2400" b="1" dirty="0" err="1">
                <a:solidFill>
                  <a:schemeClr val="accent1"/>
                </a:solidFill>
                <a:latin typeface="+mn-lt"/>
                <a:cs typeface="+mn-cs"/>
              </a:rPr>
              <a:t>Reax</a:t>
            </a:r>
            <a:r>
              <a:rPr lang="en-US" sz="2400" b="1" dirty="0">
                <a:solidFill>
                  <a:schemeClr val="accent1"/>
                </a:solidFill>
                <a:latin typeface="+mn-lt"/>
                <a:cs typeface="+mn-cs"/>
              </a:rPr>
              <a:t> code from USC</a:t>
            </a:r>
          </a:p>
          <a:p>
            <a:pPr marL="800100" lvl="1" indent="-342900" fontAlgn="auto">
              <a:lnSpc>
                <a:spcPct val="110000"/>
              </a:lnSpc>
              <a:spcBef>
                <a:spcPct val="20000"/>
              </a:spcBef>
              <a:spcAft>
                <a:spcPts val="0"/>
              </a:spcAft>
              <a:buFont typeface="Arial" pitchFamily="34" charset="0"/>
              <a:buChar char="•"/>
              <a:defRPr/>
            </a:pPr>
            <a:r>
              <a:rPr lang="en-US" sz="2000" dirty="0">
                <a:solidFill>
                  <a:srgbClr val="00B050"/>
                </a:solidFill>
                <a:latin typeface="+mn-lt"/>
                <a:cs typeface="+mn-cs"/>
              </a:rPr>
              <a:t>good parallel scalability</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poor per-</a:t>
            </a:r>
            <a:r>
              <a:rPr lang="en-US" sz="2000" dirty="0" err="1">
                <a:solidFill>
                  <a:srgbClr val="FF0000"/>
                </a:solidFill>
                <a:latin typeface="+mn-lt"/>
                <a:cs typeface="+mn-cs"/>
              </a:rPr>
              <a:t>timestep</a:t>
            </a:r>
            <a:r>
              <a:rPr lang="en-US" sz="2000" dirty="0">
                <a:solidFill>
                  <a:srgbClr val="FF0000"/>
                </a:solidFill>
                <a:latin typeface="+mn-lt"/>
                <a:cs typeface="+mn-cs"/>
              </a:rPr>
              <a:t> running time</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accuracy issues</a:t>
            </a:r>
          </a:p>
          <a:p>
            <a:pPr marL="800100" lvl="1" indent="-342900" fontAlgn="auto">
              <a:lnSpc>
                <a:spcPct val="110000"/>
              </a:lnSpc>
              <a:spcBef>
                <a:spcPct val="20000"/>
              </a:spcBef>
              <a:spcAft>
                <a:spcPts val="0"/>
              </a:spcAft>
              <a:buFont typeface="Arial" pitchFamily="34" charset="0"/>
              <a:buChar char="•"/>
              <a:defRPr/>
            </a:pPr>
            <a:r>
              <a:rPr lang="en-US" sz="2000" dirty="0">
                <a:solidFill>
                  <a:srgbClr val="FF0000"/>
                </a:solidFill>
                <a:latin typeface="+mn-lt"/>
                <a:cs typeface="+mn-cs"/>
              </a:rPr>
              <a:t>no public domain release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down)">
                                      <p:cBhvr>
                                        <p:cTn id="16" dur="500"/>
                                        <p:tgtEl>
                                          <p:spTgt spid="4">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down)">
                                      <p:cBhvr>
                                        <p:cTn id="24" dur="500"/>
                                        <p:tgtEl>
                                          <p:spTgt spid="4">
                                            <p:txEl>
                                              <p:pRg st="5" end="5"/>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wipe(down)">
                                      <p:cBhvr>
                                        <p:cTn id="27" dur="500"/>
                                        <p:tgtEl>
                                          <p:spTgt spid="4">
                                            <p:txEl>
                                              <p:pRg st="6" end="6"/>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wipe(down)">
                                      <p:cBhvr>
                                        <p:cTn id="30" dur="500"/>
                                        <p:tgtEl>
                                          <p:spTgt spid="4">
                                            <p:txEl>
                                              <p:pRg st="7" end="7"/>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down)">
                                      <p:cBhvr>
                                        <p:cTn id="33" dur="500"/>
                                        <p:tgtEl>
                                          <p:spTgt spid="4">
                                            <p:txEl>
                                              <p:pRg st="8" end="8"/>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wipe(down)">
                                      <p:cBhvr>
                                        <p:cTn id="36" dur="500"/>
                                        <p:tgtEl>
                                          <p:spTgt spid="4">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
                                            <p:txEl>
                                              <p:pRg st="10" end="10"/>
                                            </p:txEl>
                                          </p:spTgt>
                                        </p:tgtEl>
                                        <p:attrNameLst>
                                          <p:attrName>style.visibility</p:attrName>
                                        </p:attrNameLst>
                                      </p:cBhvr>
                                      <p:to>
                                        <p:strVal val="visible"/>
                                      </p:to>
                                    </p:set>
                                    <p:animEffect transition="in" filter="wipe(down)">
                                      <p:cBhvr>
                                        <p:cTn id="41" dur="500"/>
                                        <p:tgtEl>
                                          <p:spTgt spid="4">
                                            <p:txEl>
                                              <p:pRg st="10" end="10"/>
                                            </p:txEl>
                                          </p:spTgt>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
                                            <p:txEl>
                                              <p:pRg st="11" end="11"/>
                                            </p:txEl>
                                          </p:spTgt>
                                        </p:tgtEl>
                                        <p:attrNameLst>
                                          <p:attrName>style.visibility</p:attrName>
                                        </p:attrNameLst>
                                      </p:cBhvr>
                                      <p:to>
                                        <p:strVal val="visible"/>
                                      </p:to>
                                    </p:set>
                                    <p:animEffect transition="in" filter="wipe(down)">
                                      <p:cBhvr>
                                        <p:cTn id="44" dur="500"/>
                                        <p:tgtEl>
                                          <p:spTgt spid="4">
                                            <p:txEl>
                                              <p:pRg st="11" end="11"/>
                                            </p:txEl>
                                          </p:spTgt>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wipe(down)">
                                      <p:cBhvr>
                                        <p:cTn id="47" dur="500"/>
                                        <p:tgtEl>
                                          <p:spTgt spid="4">
                                            <p:txEl>
                                              <p:pRg st="12" end="12"/>
                                            </p:txEl>
                                          </p:spTgt>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4">
                                            <p:txEl>
                                              <p:pRg st="13" end="13"/>
                                            </p:txEl>
                                          </p:spTgt>
                                        </p:tgtEl>
                                        <p:attrNameLst>
                                          <p:attrName>style.visibility</p:attrName>
                                        </p:attrNameLst>
                                      </p:cBhvr>
                                      <p:to>
                                        <p:strVal val="visible"/>
                                      </p:to>
                                    </p:set>
                                    <p:animEffect transition="in" filter="wipe(down)">
                                      <p:cBhvr>
                                        <p:cTn id="50" dur="500"/>
                                        <p:tgtEl>
                                          <p:spTgt spid="4">
                                            <p:txEl>
                                              <p:pRg st="13" end="13"/>
                                            </p:txEl>
                                          </p:spTgt>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4">
                                            <p:txEl>
                                              <p:pRg st="14" end="14"/>
                                            </p:txEl>
                                          </p:spTgt>
                                        </p:tgtEl>
                                        <p:attrNameLst>
                                          <p:attrName>style.visibility</p:attrName>
                                        </p:attrNameLst>
                                      </p:cBhvr>
                                      <p:to>
                                        <p:strVal val="visible"/>
                                      </p:to>
                                    </p:set>
                                    <p:animEffect transition="in" filter="wipe(down)">
                                      <p:cBhvr>
                                        <p:cTn id="53" dur="500"/>
                                        <p:tgtEl>
                                          <p:spTgt spid="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fontAlgn="auto">
              <a:spcAft>
                <a:spcPts val="0"/>
              </a:spcAft>
              <a:defRPr/>
            </a:pPr>
            <a:r>
              <a:rPr lang="en-US" sz="3600" b="1" dirty="0">
                <a:solidFill>
                  <a:schemeClr val="accent4"/>
                </a:solidFill>
                <a:latin typeface="+mj-lt"/>
                <a:ea typeface="+mj-ea"/>
                <a:cs typeface="+mj-cs"/>
              </a:rPr>
              <a:t>Sequential Realization: </a:t>
            </a:r>
            <a:r>
              <a:rPr lang="en-US" sz="3600" b="1" dirty="0" err="1">
                <a:solidFill>
                  <a:schemeClr val="accent4"/>
                </a:solidFill>
                <a:latin typeface="+mj-lt"/>
                <a:ea typeface="+mj-ea"/>
                <a:cs typeface="+mj-cs"/>
              </a:rPr>
              <a:t>SerialReax</a:t>
            </a:r>
            <a:endParaRPr lang="en-US" sz="3600" b="1" dirty="0">
              <a:solidFill>
                <a:schemeClr val="accent4"/>
              </a:solidFill>
              <a:latin typeface="+mj-lt"/>
              <a:ea typeface="+mj-ea"/>
              <a:cs typeface="+mj-cs"/>
            </a:endParaRPr>
          </a:p>
        </p:txBody>
      </p:sp>
      <p:sp>
        <p:nvSpPr>
          <p:cNvPr id="3" name="Content Placeholder 2"/>
          <p:cNvSpPr txBox="1">
            <a:spLocks/>
          </p:cNvSpPr>
          <p:nvPr/>
        </p:nvSpPr>
        <p:spPr bwMode="auto">
          <a:xfrm>
            <a:off x="457200" y="1143000"/>
            <a:ext cx="8229600" cy="5486400"/>
          </a:xfrm>
          <a:prstGeom prst="rect">
            <a:avLst/>
          </a:prstGeom>
          <a:noFill/>
          <a:ln w="9525">
            <a:noFill/>
            <a:miter lim="800000"/>
            <a:headEnd/>
            <a:tailEnd/>
          </a:ln>
        </p:spPr>
        <p:txBody>
          <a:bodyPr anchor="ctr"/>
          <a:lstStyle/>
          <a:p>
            <a:pPr marL="342900" indent="-342900">
              <a:spcBef>
                <a:spcPct val="20000"/>
              </a:spcBef>
              <a:buFont typeface="Wingdings" pitchFamily="2" charset="2"/>
              <a:buChar char="ü"/>
            </a:pPr>
            <a:r>
              <a:rPr lang="en-US" sz="2400" b="1">
                <a:solidFill>
                  <a:srgbClr val="C00000"/>
                </a:solidFill>
                <a:latin typeface="Calibri" pitchFamily="34" charset="0"/>
              </a:rPr>
              <a:t>Excellent per-timestep compute time</a:t>
            </a:r>
          </a:p>
          <a:p>
            <a:pPr marL="800100" lvl="1" indent="-342900">
              <a:spcBef>
                <a:spcPct val="20000"/>
              </a:spcBef>
              <a:buFont typeface="Arial" charset="0"/>
              <a:buChar char="•"/>
            </a:pPr>
            <a:r>
              <a:rPr lang="en-US" sz="2000">
                <a:solidFill>
                  <a:schemeClr val="accent1"/>
                </a:solidFill>
                <a:latin typeface="Calibri" pitchFamily="34" charset="0"/>
              </a:rPr>
              <a:t>efficient generation of neighbors lists</a:t>
            </a:r>
          </a:p>
          <a:p>
            <a:pPr marL="800100" lvl="1" indent="-342900">
              <a:spcBef>
                <a:spcPct val="20000"/>
              </a:spcBef>
              <a:buFont typeface="Arial" charset="0"/>
              <a:buChar char="•"/>
            </a:pPr>
            <a:r>
              <a:rPr lang="en-US" sz="2000">
                <a:solidFill>
                  <a:schemeClr val="accent1"/>
                </a:solidFill>
                <a:latin typeface="Calibri" pitchFamily="34" charset="0"/>
              </a:rPr>
              <a:t>elimination of bond order derivative lists</a:t>
            </a:r>
          </a:p>
          <a:p>
            <a:pPr marL="800100" lvl="1" indent="-342900">
              <a:spcBef>
                <a:spcPct val="20000"/>
              </a:spcBef>
              <a:buFont typeface="Arial" charset="0"/>
              <a:buChar char="•"/>
            </a:pPr>
            <a:r>
              <a:rPr lang="en-US" sz="2000">
                <a:solidFill>
                  <a:schemeClr val="accent1"/>
                </a:solidFill>
                <a:latin typeface="Calibri" pitchFamily="34" charset="0"/>
              </a:rPr>
              <a:t>cubic spline interpolation: </a:t>
            </a:r>
            <a:r>
              <a:rPr lang="en-US" sz="2000">
                <a:latin typeface="Calibri" pitchFamily="34" charset="0"/>
              </a:rPr>
              <a:t>for non-bonded interactions</a:t>
            </a:r>
          </a:p>
          <a:p>
            <a:pPr marL="800100" lvl="1" indent="-342900">
              <a:spcBef>
                <a:spcPct val="20000"/>
              </a:spcBef>
              <a:buFont typeface="Arial" charset="0"/>
              <a:buChar char="•"/>
            </a:pPr>
            <a:r>
              <a:rPr lang="en-US" sz="2000">
                <a:solidFill>
                  <a:schemeClr val="accent1"/>
                </a:solidFill>
                <a:latin typeface="Calibri" pitchFamily="34" charset="0"/>
              </a:rPr>
              <a:t>highly optimized linear solver:</a:t>
            </a:r>
            <a:r>
              <a:rPr lang="en-US" sz="2000">
                <a:solidFill>
                  <a:srgbClr val="C00000"/>
                </a:solidFill>
                <a:latin typeface="Calibri" pitchFamily="34" charset="0"/>
              </a:rPr>
              <a:t> </a:t>
            </a:r>
            <a:r>
              <a:rPr lang="en-US" sz="2000">
                <a:latin typeface="Calibri" pitchFamily="34" charset="0"/>
              </a:rPr>
              <a:t>for charge equilibration</a:t>
            </a:r>
          </a:p>
          <a:p>
            <a:pPr marL="342900" indent="-342900">
              <a:spcBef>
                <a:spcPct val="20000"/>
              </a:spcBef>
            </a:pPr>
            <a:endParaRPr lang="en-US" sz="2400" b="1">
              <a:solidFill>
                <a:srgbClr val="C00000"/>
              </a:solidFill>
              <a:latin typeface="Calibri" pitchFamily="34" charset="0"/>
            </a:endParaRPr>
          </a:p>
          <a:p>
            <a:pPr marL="342900" indent="-342900">
              <a:spcBef>
                <a:spcPct val="20000"/>
              </a:spcBef>
              <a:buFont typeface="Wingdings" pitchFamily="2" charset="2"/>
              <a:buChar char="ü"/>
            </a:pPr>
            <a:r>
              <a:rPr lang="en-US" sz="2400" b="1">
                <a:solidFill>
                  <a:srgbClr val="C00000"/>
                </a:solidFill>
                <a:latin typeface="Calibri" pitchFamily="34" charset="0"/>
              </a:rPr>
              <a:t>Linear scaling memory footprint</a:t>
            </a:r>
          </a:p>
          <a:p>
            <a:pPr marL="800100" lvl="1" indent="-342900">
              <a:spcBef>
                <a:spcPct val="20000"/>
              </a:spcBef>
              <a:buFont typeface="Arial" charset="0"/>
              <a:buChar char="•"/>
            </a:pPr>
            <a:r>
              <a:rPr lang="en-US" sz="2000">
                <a:solidFill>
                  <a:schemeClr val="accent1"/>
                </a:solidFill>
                <a:latin typeface="Calibri" pitchFamily="34" charset="0"/>
              </a:rPr>
              <a:t>fully dynamic and adaptive interaction lists</a:t>
            </a:r>
          </a:p>
          <a:p>
            <a:pPr marL="342900" indent="-342900">
              <a:spcBef>
                <a:spcPct val="20000"/>
              </a:spcBef>
            </a:pPr>
            <a:endParaRPr lang="en-US" sz="2000">
              <a:solidFill>
                <a:schemeClr val="accent1"/>
              </a:solidFill>
              <a:latin typeface="Calibri" pitchFamily="34" charset="0"/>
            </a:endParaRPr>
          </a:p>
          <a:p>
            <a:pPr marL="342900" indent="-342900">
              <a:spcBef>
                <a:spcPct val="20000"/>
              </a:spcBef>
            </a:pPr>
            <a:endParaRPr lang="en-US" sz="1600" u="sng">
              <a:latin typeface="Calibri" pitchFamily="34" charset="0"/>
            </a:endParaRPr>
          </a:p>
          <a:p>
            <a:pPr marL="342900" indent="-342900">
              <a:spcBef>
                <a:spcPct val="20000"/>
              </a:spcBef>
            </a:pPr>
            <a:r>
              <a:rPr lang="en-US" sz="1600" u="sng">
                <a:latin typeface="Calibri" pitchFamily="34" charset="0"/>
              </a:rPr>
              <a:t>Related publication:</a:t>
            </a:r>
          </a:p>
          <a:p>
            <a:pPr marL="342900" indent="-342900">
              <a:spcBef>
                <a:spcPct val="20000"/>
              </a:spcBef>
            </a:pPr>
            <a:r>
              <a:rPr lang="en-US" sz="1600" i="1">
                <a:latin typeface="Calibri" pitchFamily="34" charset="0"/>
              </a:rPr>
              <a:t>Reactive Molecular Dynamics: Numerical Methods and Algorithmic Techniques</a:t>
            </a:r>
          </a:p>
          <a:p>
            <a:pPr marL="342900" indent="-342900">
              <a:spcBef>
                <a:spcPct val="20000"/>
              </a:spcBef>
            </a:pPr>
            <a:r>
              <a:rPr lang="en-US" sz="1600">
                <a:latin typeface="Calibri" pitchFamily="34" charset="0"/>
              </a:rPr>
              <a:t>H. M. Aktulga, S. A. Pandit, A. C. T. van Duin, A. Y. Grama</a:t>
            </a:r>
          </a:p>
          <a:p>
            <a:pPr marL="342900" indent="-342900">
              <a:spcBef>
                <a:spcPct val="20000"/>
              </a:spcBef>
            </a:pPr>
            <a:r>
              <a:rPr lang="en-US" sz="1600">
                <a:latin typeface="Calibri" pitchFamily="34" charset="0"/>
              </a:rPr>
              <a:t>SIAM Journal on Scientific Computing, 2010 (under review).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down)">
                                      <p:cBhvr>
                                        <p:cTn id="16" dur="500"/>
                                        <p:tgtEl>
                                          <p:spTgt spid="3">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ipe(down)">
                                      <p:cBhvr>
                                        <p:cTn id="24" dur="500"/>
                                        <p:tgtEl>
                                          <p:spTgt spid="3">
                                            <p:txEl>
                                              <p:pRg st="6" end="6"/>
                                            </p:tx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down)">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wipe(down)">
                                      <p:cBhvr>
                                        <p:cTn id="32" dur="500"/>
                                        <p:tgtEl>
                                          <p:spTgt spid="3">
                                            <p:txEl>
                                              <p:pRg st="10" end="1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down)">
                                      <p:cBhvr>
                                        <p:cTn id="35" dur="500"/>
                                        <p:tgtEl>
                                          <p:spTgt spid="3">
                                            <p:txEl>
                                              <p:pRg st="11" end="11"/>
                                            </p:txEl>
                                          </p:spTgt>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
                                            <p:txEl>
                                              <p:pRg st="12" end="12"/>
                                            </p:txEl>
                                          </p:spTgt>
                                        </p:tgtEl>
                                        <p:attrNameLst>
                                          <p:attrName>style.visibility</p:attrName>
                                        </p:attrNameLst>
                                      </p:cBhvr>
                                      <p:to>
                                        <p:strVal val="visible"/>
                                      </p:to>
                                    </p:set>
                                    <p:animEffect transition="in" filter="wipe(down)">
                                      <p:cBhvr>
                                        <p:cTn id="38" dur="500"/>
                                        <p:tgtEl>
                                          <p:spTgt spid="3">
                                            <p:txEl>
                                              <p:pRg st="12" end="12"/>
                                            </p:txEl>
                                          </p:spTgt>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animEffect transition="in" filter="wipe(down)">
                                      <p:cBhvr>
                                        <p:cTn id="41" dur="5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9144000" cy="1143000"/>
          </a:xfrm>
          <a:prstGeom prst="rect">
            <a:avLst/>
          </a:prstGeom>
        </p:spPr>
        <p:txBody>
          <a:bodyPr anchor="ctr">
            <a:normAutofit/>
          </a:bodyPr>
          <a:lstStyle/>
          <a:p>
            <a:pPr algn="ctr"/>
            <a:r>
              <a:rPr lang="en-US" sz="3600" b="1">
                <a:solidFill>
                  <a:srgbClr val="8064A2"/>
                </a:solidFill>
                <a:latin typeface="Calibri" pitchFamily="34" charset="0"/>
              </a:rPr>
              <a:t>SerialReax Software Organization</a:t>
            </a:r>
          </a:p>
        </p:txBody>
      </p:sp>
      <p:grpSp>
        <p:nvGrpSpPr>
          <p:cNvPr id="4" name="Group 207"/>
          <p:cNvGrpSpPr>
            <a:grpSpLocks/>
          </p:cNvGrpSpPr>
          <p:nvPr/>
        </p:nvGrpSpPr>
        <p:grpSpPr bwMode="auto">
          <a:xfrm>
            <a:off x="381000" y="1625600"/>
            <a:ext cx="1500188" cy="2205038"/>
            <a:chOff x="10796" y="7200"/>
            <a:chExt cx="1588" cy="3165"/>
          </a:xfrm>
        </p:grpSpPr>
        <p:sp>
          <p:nvSpPr>
            <p:cNvPr id="31" name="AutoShape 190"/>
            <p:cNvSpPr>
              <a:spLocks noChangeArrowheads="1"/>
            </p:cNvSpPr>
            <p:nvPr/>
          </p:nvSpPr>
          <p:spPr bwMode="auto">
            <a:xfrm>
              <a:off x="10799" y="7200"/>
              <a:ext cx="1153" cy="864"/>
            </a:xfrm>
            <a:prstGeom prst="octagon">
              <a:avLst>
                <a:gd name="adj" fmla="val 29287"/>
              </a:avLst>
            </a:prstGeom>
            <a:gradFill rotWithShape="1">
              <a:gsLst>
                <a:gs pos="0">
                  <a:srgbClr val="FF8080"/>
                </a:gs>
                <a:gs pos="50000">
                  <a:srgbClr val="FFB3B3"/>
                </a:gs>
                <a:gs pos="100000">
                  <a:srgbClr val="FFDADA"/>
                </a:gs>
              </a:gsLst>
              <a:lin ang="0" scaled="1"/>
            </a:gradFill>
            <a:ln w="12700">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a:t>
              </a:r>
              <a:endParaRPr lang="en-US" sz="1050" dirty="0">
                <a:latin typeface="Lucida Sans" pitchFamily="34" charset="0"/>
                <a:cs typeface="+mn-cs"/>
              </a:endParaRPr>
            </a:p>
            <a:p>
              <a:pPr algn="ctr" defTabSz="1679147" fontAlgn="auto">
                <a:spcBef>
                  <a:spcPts val="0"/>
                </a:spcBef>
                <a:spcAft>
                  <a:spcPts val="0"/>
                </a:spcAft>
                <a:defRPr/>
              </a:pPr>
              <a:r>
                <a:rPr lang="en-US" sz="1050" dirty="0">
                  <a:latin typeface="Lucida Sans" pitchFamily="34" charset="0"/>
                  <a:cs typeface="+mn-cs"/>
                </a:rPr>
                <a:t>Geometry</a:t>
              </a:r>
            </a:p>
          </p:txBody>
        </p:sp>
        <p:sp>
          <p:nvSpPr>
            <p:cNvPr id="32" name="AutoShape 191"/>
            <p:cNvSpPr>
              <a:spLocks noChangeArrowheads="1"/>
            </p:cNvSpPr>
            <p:nvPr/>
          </p:nvSpPr>
          <p:spPr bwMode="auto">
            <a:xfrm>
              <a:off x="10796" y="8348"/>
              <a:ext cx="1153" cy="864"/>
            </a:xfrm>
            <a:prstGeom prst="diamond">
              <a:avLst/>
            </a:prstGeom>
            <a:gradFill rotWithShape="1">
              <a:gsLst>
                <a:gs pos="0">
                  <a:srgbClr val="FF9C80"/>
                </a:gs>
                <a:gs pos="50000">
                  <a:srgbClr val="FFC1B3"/>
                </a:gs>
                <a:gs pos="100000">
                  <a:srgbClr val="FFE1DA"/>
                </a:gs>
              </a:gsLst>
              <a:lin ang="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Control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33" name="Oval 192"/>
            <p:cNvSpPr>
              <a:spLocks noChangeArrowheads="1"/>
            </p:cNvSpPr>
            <p:nvPr/>
          </p:nvSpPr>
          <p:spPr bwMode="auto">
            <a:xfrm>
              <a:off x="10796" y="9501"/>
              <a:ext cx="1153" cy="864"/>
            </a:xfrm>
            <a:prstGeom prst="ellipse">
              <a:avLst/>
            </a:prstGeom>
            <a:gradFill rotWithShape="1">
              <a:gsLst>
                <a:gs pos="0">
                  <a:srgbClr val="869BFF"/>
                </a:gs>
                <a:gs pos="50000">
                  <a:srgbClr val="B6C1FF"/>
                </a:gs>
                <a:gs pos="100000">
                  <a:srgbClr val="DBE0FF"/>
                </a:gs>
              </a:gsLst>
              <a:lin ang="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Force Field </a:t>
              </a:r>
            </a:p>
            <a:p>
              <a:pPr algn="ctr" defTabSz="1679147" fontAlgn="auto">
                <a:spcBef>
                  <a:spcPts val="0"/>
                </a:spcBef>
                <a:spcAft>
                  <a:spcPts val="0"/>
                </a:spcAft>
                <a:defRPr/>
              </a:pPr>
              <a:r>
                <a:rPr lang="en-US" sz="1050" dirty="0">
                  <a:latin typeface="Lucida Sans" pitchFamily="34" charset="0"/>
                  <a:cs typeface="+mn-cs"/>
                </a:rPr>
                <a:t>Parameters</a:t>
              </a:r>
            </a:p>
          </p:txBody>
        </p:sp>
        <p:sp>
          <p:nvSpPr>
            <p:cNvPr id="21539" name="Line 196"/>
            <p:cNvSpPr>
              <a:spLocks noChangeShapeType="1"/>
            </p:cNvSpPr>
            <p:nvPr/>
          </p:nvSpPr>
          <p:spPr bwMode="auto">
            <a:xfrm>
              <a:off x="11952" y="7584"/>
              <a:ext cx="432" cy="0"/>
            </a:xfrm>
            <a:prstGeom prst="line">
              <a:avLst/>
            </a:prstGeom>
            <a:noFill/>
            <a:ln w="19050">
              <a:solidFill>
                <a:schemeClr val="tx1"/>
              </a:solidFill>
              <a:round/>
              <a:headEnd/>
              <a:tailEnd type="triangle" w="med" len="med"/>
            </a:ln>
          </p:spPr>
          <p:txBody>
            <a:bodyPr/>
            <a:lstStyle/>
            <a:p>
              <a:endParaRPr lang="en-US"/>
            </a:p>
          </p:txBody>
        </p:sp>
        <p:sp>
          <p:nvSpPr>
            <p:cNvPr id="21540" name="Line 197"/>
            <p:cNvSpPr>
              <a:spLocks noChangeShapeType="1"/>
            </p:cNvSpPr>
            <p:nvPr/>
          </p:nvSpPr>
          <p:spPr bwMode="auto">
            <a:xfrm>
              <a:off x="11952" y="8784"/>
              <a:ext cx="432" cy="0"/>
            </a:xfrm>
            <a:prstGeom prst="line">
              <a:avLst/>
            </a:prstGeom>
            <a:noFill/>
            <a:ln w="19050">
              <a:solidFill>
                <a:schemeClr val="tx1"/>
              </a:solidFill>
              <a:round/>
              <a:headEnd/>
              <a:tailEnd type="triangle" w="med" len="med"/>
            </a:ln>
          </p:spPr>
          <p:txBody>
            <a:bodyPr/>
            <a:lstStyle/>
            <a:p>
              <a:endParaRPr lang="en-US"/>
            </a:p>
          </p:txBody>
        </p:sp>
        <p:sp>
          <p:nvSpPr>
            <p:cNvPr id="21541" name="Line 198"/>
            <p:cNvSpPr>
              <a:spLocks noChangeShapeType="1"/>
            </p:cNvSpPr>
            <p:nvPr/>
          </p:nvSpPr>
          <p:spPr bwMode="auto">
            <a:xfrm>
              <a:off x="11952" y="9888"/>
              <a:ext cx="432" cy="0"/>
            </a:xfrm>
            <a:prstGeom prst="line">
              <a:avLst/>
            </a:prstGeom>
            <a:noFill/>
            <a:ln w="19050">
              <a:solidFill>
                <a:schemeClr val="tx1"/>
              </a:solidFill>
              <a:round/>
              <a:headEnd/>
              <a:tailEnd type="triangle" w="med" len="med"/>
            </a:ln>
          </p:spPr>
          <p:txBody>
            <a:bodyPr/>
            <a:lstStyle/>
            <a:p>
              <a:endParaRPr lang="en-US"/>
            </a:p>
          </p:txBody>
        </p:sp>
      </p:grpSp>
      <p:grpSp>
        <p:nvGrpSpPr>
          <p:cNvPr id="5" name="Group 206"/>
          <p:cNvGrpSpPr>
            <a:grpSpLocks/>
          </p:cNvGrpSpPr>
          <p:nvPr/>
        </p:nvGrpSpPr>
        <p:grpSpPr bwMode="auto">
          <a:xfrm>
            <a:off x="7043738" y="3765550"/>
            <a:ext cx="1490662" cy="2206625"/>
            <a:chOff x="17856" y="9788"/>
            <a:chExt cx="1578" cy="3168"/>
          </a:xfrm>
        </p:grpSpPr>
        <p:sp>
          <p:nvSpPr>
            <p:cNvPr id="25" name="AutoShape 199"/>
            <p:cNvSpPr>
              <a:spLocks noChangeArrowheads="1"/>
            </p:cNvSpPr>
            <p:nvPr/>
          </p:nvSpPr>
          <p:spPr bwMode="auto">
            <a:xfrm rot="10800000">
              <a:off x="18281" y="12092"/>
              <a:ext cx="1153" cy="864"/>
            </a:xfrm>
            <a:prstGeom prst="flowChartMultidocument">
              <a:avLst/>
            </a:prstGeom>
            <a:gradFill rotWithShape="1">
              <a:gsLst>
                <a:gs pos="0">
                  <a:srgbClr val="9A9A52"/>
                </a:gs>
                <a:gs pos="50000">
                  <a:srgbClr val="DDDD79"/>
                </a:gs>
                <a:gs pos="100000">
                  <a:srgbClr val="FFFF91"/>
                </a:gs>
              </a:gsLst>
              <a:lin ang="10800000" scaled="1"/>
            </a:gradFill>
            <a:ln w="9525">
              <a:solidFill>
                <a:schemeClr val="tx1"/>
              </a:solidFill>
              <a:miter lim="800000"/>
              <a:headEnd/>
              <a:tailEnd/>
            </a:ln>
          </p:spPr>
          <p:txBody>
            <a:bodyPr rot="10800000" wrap="none" anchor="ctr"/>
            <a:lstStyle/>
            <a:p>
              <a:pPr algn="ctr" defTabSz="1679147" fontAlgn="auto">
                <a:spcBef>
                  <a:spcPts val="0"/>
                </a:spcBef>
                <a:spcAft>
                  <a:spcPts val="0"/>
                </a:spcAft>
                <a:defRPr/>
              </a:pPr>
              <a:r>
                <a:rPr lang="en-US" sz="1050" dirty="0">
                  <a:latin typeface="Lucida Sans" pitchFamily="34" charset="0"/>
                  <a:cs typeface="+mn-cs"/>
                </a:rPr>
                <a:t>Trajectory</a:t>
              </a:r>
            </a:p>
            <a:p>
              <a:pPr algn="ctr" defTabSz="1679147" fontAlgn="auto">
                <a:spcBef>
                  <a:spcPts val="0"/>
                </a:spcBef>
                <a:spcAft>
                  <a:spcPts val="0"/>
                </a:spcAft>
                <a:defRPr/>
              </a:pPr>
              <a:r>
                <a:rPr lang="en-US" sz="1050" dirty="0">
                  <a:latin typeface="Lucida Sans" pitchFamily="34" charset="0"/>
                  <a:cs typeface="+mn-cs"/>
                </a:rPr>
                <a:t>Snapshots</a:t>
              </a:r>
            </a:p>
          </p:txBody>
        </p:sp>
        <p:sp>
          <p:nvSpPr>
            <p:cNvPr id="26" name="AutoShape 200"/>
            <p:cNvSpPr>
              <a:spLocks noChangeArrowheads="1"/>
            </p:cNvSpPr>
            <p:nvPr/>
          </p:nvSpPr>
          <p:spPr bwMode="auto">
            <a:xfrm>
              <a:off x="18281" y="10939"/>
              <a:ext cx="1153" cy="866"/>
            </a:xfrm>
            <a:prstGeom prst="flowChartPunchedTape">
              <a:avLst/>
            </a:prstGeom>
            <a:gradFill rotWithShape="1">
              <a:gsLst>
                <a:gs pos="0">
                  <a:srgbClr val="FFE980"/>
                </a:gs>
                <a:gs pos="50000">
                  <a:srgbClr val="FFEFB3"/>
                </a:gs>
                <a:gs pos="100000">
                  <a:srgbClr val="FFF6DA"/>
                </a:gs>
              </a:gsLst>
              <a:lin ang="10800000" scaled="1"/>
            </a:gradFill>
            <a:ln w="9525">
              <a:solidFill>
                <a:schemeClr val="tx1"/>
              </a:solidFill>
              <a:miter lim="800000"/>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System Status</a:t>
              </a:r>
            </a:p>
            <a:p>
              <a:pPr algn="ctr" defTabSz="1679147" fontAlgn="auto">
                <a:spcBef>
                  <a:spcPts val="0"/>
                </a:spcBef>
                <a:spcAft>
                  <a:spcPts val="0"/>
                </a:spcAft>
                <a:defRPr/>
              </a:pPr>
              <a:r>
                <a:rPr lang="en-US" sz="1050" dirty="0">
                  <a:latin typeface="Lucida Sans" pitchFamily="34" charset="0"/>
                  <a:cs typeface="+mn-cs"/>
                </a:rPr>
                <a:t>Update</a:t>
              </a:r>
            </a:p>
          </p:txBody>
        </p:sp>
        <p:sp>
          <p:nvSpPr>
            <p:cNvPr id="27" name="AutoShape 202"/>
            <p:cNvSpPr>
              <a:spLocks noChangeArrowheads="1"/>
            </p:cNvSpPr>
            <p:nvPr/>
          </p:nvSpPr>
          <p:spPr bwMode="auto">
            <a:xfrm>
              <a:off x="18281" y="9788"/>
              <a:ext cx="1153" cy="864"/>
            </a:xfrm>
            <a:prstGeom prst="horizontalScroll">
              <a:avLst>
                <a:gd name="adj" fmla="val 12500"/>
              </a:avLst>
            </a:prstGeom>
            <a:gradFill rotWithShape="1">
              <a:gsLst>
                <a:gs pos="0">
                  <a:srgbClr val="C196C1"/>
                </a:gs>
                <a:gs pos="50000">
                  <a:srgbClr val="D7C0D7"/>
                </a:gs>
                <a:gs pos="100000">
                  <a:srgbClr val="EBE1EB"/>
                </a:gs>
              </a:gsLst>
              <a:lin ang="10800000" scaled="1"/>
            </a:gradFill>
            <a:ln w="9525">
              <a:solidFill>
                <a:schemeClr val="tx1"/>
              </a:solidFill>
              <a:round/>
              <a:headEnd/>
              <a:tailEnd/>
            </a:ln>
          </p:spPr>
          <p:txBody>
            <a:bodyPr wrap="none" anchor="ctr"/>
            <a:lstStyle/>
            <a:p>
              <a:pPr algn="ctr" defTabSz="1679147" fontAlgn="auto">
                <a:spcBef>
                  <a:spcPts val="0"/>
                </a:spcBef>
                <a:spcAft>
                  <a:spcPts val="0"/>
                </a:spcAft>
                <a:defRPr/>
              </a:pPr>
              <a:r>
                <a:rPr lang="en-US" sz="1050" dirty="0">
                  <a:latin typeface="Lucida Sans" pitchFamily="34" charset="0"/>
                  <a:cs typeface="+mn-cs"/>
                </a:rPr>
                <a:t>Program Log</a:t>
              </a:r>
            </a:p>
            <a:p>
              <a:pPr algn="ctr" defTabSz="1679147" fontAlgn="auto">
                <a:spcBef>
                  <a:spcPts val="0"/>
                </a:spcBef>
                <a:spcAft>
                  <a:spcPts val="0"/>
                </a:spcAft>
                <a:defRPr/>
              </a:pPr>
              <a:r>
                <a:rPr lang="en-US" sz="1050" dirty="0">
                  <a:latin typeface="Lucida Sans" pitchFamily="34" charset="0"/>
                  <a:cs typeface="+mn-cs"/>
                </a:rPr>
                <a:t>File</a:t>
              </a:r>
            </a:p>
          </p:txBody>
        </p:sp>
        <p:sp>
          <p:nvSpPr>
            <p:cNvPr id="21533" name="Line 203"/>
            <p:cNvSpPr>
              <a:spLocks noChangeShapeType="1"/>
            </p:cNvSpPr>
            <p:nvPr/>
          </p:nvSpPr>
          <p:spPr bwMode="auto">
            <a:xfrm>
              <a:off x="17856" y="10224"/>
              <a:ext cx="432" cy="0"/>
            </a:xfrm>
            <a:prstGeom prst="line">
              <a:avLst/>
            </a:prstGeom>
            <a:noFill/>
            <a:ln w="19050">
              <a:solidFill>
                <a:schemeClr val="tx1"/>
              </a:solidFill>
              <a:round/>
              <a:headEnd/>
              <a:tailEnd type="triangle" w="med" len="med"/>
            </a:ln>
          </p:spPr>
          <p:txBody>
            <a:bodyPr/>
            <a:lstStyle/>
            <a:p>
              <a:endParaRPr lang="en-US"/>
            </a:p>
          </p:txBody>
        </p:sp>
        <p:sp>
          <p:nvSpPr>
            <p:cNvPr id="21534" name="Line 204"/>
            <p:cNvSpPr>
              <a:spLocks noChangeShapeType="1"/>
            </p:cNvSpPr>
            <p:nvPr/>
          </p:nvSpPr>
          <p:spPr bwMode="auto">
            <a:xfrm>
              <a:off x="17856" y="12528"/>
              <a:ext cx="432" cy="0"/>
            </a:xfrm>
            <a:prstGeom prst="line">
              <a:avLst/>
            </a:prstGeom>
            <a:noFill/>
            <a:ln w="19050">
              <a:solidFill>
                <a:schemeClr val="tx1"/>
              </a:solidFill>
              <a:round/>
              <a:headEnd/>
              <a:tailEnd type="triangle" w="med" len="med"/>
            </a:ln>
          </p:spPr>
          <p:txBody>
            <a:bodyPr/>
            <a:lstStyle/>
            <a:p>
              <a:endParaRPr lang="en-US"/>
            </a:p>
          </p:txBody>
        </p:sp>
        <p:sp>
          <p:nvSpPr>
            <p:cNvPr id="21535" name="Line 205"/>
            <p:cNvSpPr>
              <a:spLocks noChangeShapeType="1"/>
            </p:cNvSpPr>
            <p:nvPr/>
          </p:nvSpPr>
          <p:spPr bwMode="auto">
            <a:xfrm>
              <a:off x="17856" y="11376"/>
              <a:ext cx="432" cy="0"/>
            </a:xfrm>
            <a:prstGeom prst="line">
              <a:avLst/>
            </a:prstGeom>
            <a:noFill/>
            <a:ln w="19050">
              <a:solidFill>
                <a:schemeClr val="tx1"/>
              </a:solidFill>
              <a:round/>
              <a:headEnd/>
              <a:tailEnd type="triangle" w="med" len="med"/>
            </a:ln>
          </p:spPr>
          <p:txBody>
            <a:bodyPr/>
            <a:lstStyle/>
            <a:p>
              <a:endParaRPr lang="en-US"/>
            </a:p>
          </p:txBody>
        </p:sp>
      </p:grpSp>
      <p:grpSp>
        <p:nvGrpSpPr>
          <p:cNvPr id="40" name="Group 39"/>
          <p:cNvGrpSpPr>
            <a:grpSpLocks/>
          </p:cNvGrpSpPr>
          <p:nvPr/>
        </p:nvGrpSpPr>
        <p:grpSpPr bwMode="auto">
          <a:xfrm>
            <a:off x="1873250" y="990600"/>
            <a:ext cx="5129213" cy="5715000"/>
            <a:chOff x="1872478" y="990600"/>
            <a:chExt cx="5130674" cy="5715000"/>
          </a:xfrm>
        </p:grpSpPr>
        <p:sp>
          <p:nvSpPr>
            <p:cNvPr id="21528" name="AutoShape 193"/>
            <p:cNvSpPr>
              <a:spLocks noChangeArrowheads="1"/>
            </p:cNvSpPr>
            <p:nvPr/>
          </p:nvSpPr>
          <p:spPr bwMode="auto">
            <a:xfrm>
              <a:off x="1872478" y="990600"/>
              <a:ext cx="5130674" cy="5715000"/>
            </a:xfrm>
            <a:prstGeom prst="roundRect">
              <a:avLst>
                <a:gd name="adj" fmla="val 16667"/>
              </a:avLst>
            </a:prstGeom>
            <a:solidFill>
              <a:srgbClr val="00FF00">
                <a:alpha val="10196"/>
              </a:srgbClr>
            </a:solidFill>
            <a:ln w="9525">
              <a:solidFill>
                <a:schemeClr val="tx1"/>
              </a:solidFill>
              <a:round/>
              <a:headEnd/>
              <a:tailEnd/>
            </a:ln>
          </p:spPr>
          <p:txBody>
            <a:bodyPr wrap="none" anchor="ctr"/>
            <a:lstStyle/>
            <a:p>
              <a:endParaRPr lang="en-US" sz="600">
                <a:latin typeface="Calibri" pitchFamily="34" charset="0"/>
              </a:endParaRPr>
            </a:p>
          </p:txBody>
        </p:sp>
        <p:sp>
          <p:nvSpPr>
            <p:cNvPr id="21529" name="Text Box 194"/>
            <p:cNvSpPr txBox="1">
              <a:spLocks noChangeArrowheads="1"/>
            </p:cNvSpPr>
            <p:nvPr/>
          </p:nvSpPr>
          <p:spPr bwMode="auto">
            <a:xfrm>
              <a:off x="3733800" y="990600"/>
              <a:ext cx="1142998" cy="338554"/>
            </a:xfrm>
            <a:prstGeom prst="rect">
              <a:avLst/>
            </a:prstGeom>
            <a:noFill/>
            <a:ln w="9525">
              <a:noFill/>
              <a:miter lim="800000"/>
              <a:headEnd/>
              <a:tailEnd/>
            </a:ln>
          </p:spPr>
          <p:txBody>
            <a:bodyPr>
              <a:spAutoFit/>
            </a:bodyPr>
            <a:lstStyle/>
            <a:p>
              <a:pPr algn="ctr" defTabSz="1677988">
                <a:spcBef>
                  <a:spcPct val="50000"/>
                </a:spcBef>
              </a:pPr>
              <a:r>
                <a:rPr lang="en-US" sz="1600" b="1">
                  <a:latin typeface="Calibri" pitchFamily="34" charset="0"/>
                </a:rPr>
                <a:t>SerialReax</a:t>
              </a:r>
            </a:p>
          </p:txBody>
        </p:sp>
      </p:grpSp>
      <p:sp>
        <p:nvSpPr>
          <p:cNvPr id="9" name="Rectangle 208"/>
          <p:cNvSpPr>
            <a:spLocks noChangeArrowheads="1"/>
          </p:cNvSpPr>
          <p:nvPr/>
        </p:nvSpPr>
        <p:spPr bwMode="auto">
          <a:xfrm>
            <a:off x="2130425" y="1279525"/>
            <a:ext cx="1920875" cy="601663"/>
          </a:xfrm>
          <a:prstGeom prst="rect">
            <a:avLst/>
          </a:prstGeom>
          <a:gradFill rotWithShape="1">
            <a:gsLst>
              <a:gs pos="0">
                <a:srgbClr val="80FF80"/>
              </a:gs>
              <a:gs pos="50000">
                <a:srgbClr val="B3FFB3"/>
              </a:gs>
              <a:gs pos="100000">
                <a:srgbClr val="DAFFDA"/>
              </a:gs>
            </a:gsLst>
            <a:lin ang="27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Initialization</a:t>
            </a:r>
          </a:p>
          <a:p>
            <a:pPr defTabSz="1677988">
              <a:lnSpc>
                <a:spcPct val="120000"/>
              </a:lnSpc>
              <a:buFontTx/>
              <a:buChar char="•"/>
            </a:pPr>
            <a:r>
              <a:rPr lang="en-US" sz="1000">
                <a:latin typeface="Lucida Sans" pitchFamily="34" charset="0"/>
              </a:rPr>
              <a:t>Read input data</a:t>
            </a:r>
          </a:p>
          <a:p>
            <a:pPr defTabSz="1677988">
              <a:lnSpc>
                <a:spcPct val="120000"/>
              </a:lnSpc>
              <a:buFontTx/>
              <a:buChar char="•"/>
            </a:pPr>
            <a:r>
              <a:rPr lang="en-US" sz="1000">
                <a:latin typeface="Lucida Sans" pitchFamily="34" charset="0"/>
              </a:rPr>
              <a:t>Initialize data structures</a:t>
            </a:r>
            <a:endParaRPr lang="en-US" sz="1000" i="1">
              <a:latin typeface="Lucida Sans" pitchFamily="34" charset="0"/>
            </a:endParaRPr>
          </a:p>
        </p:txBody>
      </p:sp>
      <p:sp>
        <p:nvSpPr>
          <p:cNvPr id="10" name="Rectangle 211"/>
          <p:cNvSpPr>
            <a:spLocks noChangeArrowheads="1"/>
          </p:cNvSpPr>
          <p:nvPr/>
        </p:nvSpPr>
        <p:spPr bwMode="auto">
          <a:xfrm>
            <a:off x="4572000" y="3521075"/>
            <a:ext cx="2286000" cy="593725"/>
          </a:xfrm>
          <a:prstGeom prst="rect">
            <a:avLst/>
          </a:prstGeom>
          <a:gradFill rotWithShape="1">
            <a:gsLst>
              <a:gs pos="0">
                <a:srgbClr val="FFFF80"/>
              </a:gs>
              <a:gs pos="50000">
                <a:srgbClr val="FFFFB3"/>
              </a:gs>
              <a:gs pos="100000">
                <a:srgbClr val="FFFFDA"/>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Compute Bonds</a:t>
            </a:r>
          </a:p>
          <a:p>
            <a:pPr defTabSz="1677988">
              <a:lnSpc>
                <a:spcPct val="120000"/>
              </a:lnSpc>
            </a:pPr>
            <a:r>
              <a:rPr lang="en-US" sz="1000">
                <a:latin typeface="Lucida Sans" pitchFamily="34" charset="0"/>
              </a:rPr>
              <a:t>Corrections are applied after all </a:t>
            </a:r>
          </a:p>
          <a:p>
            <a:pPr defTabSz="1677988">
              <a:lnSpc>
                <a:spcPct val="120000"/>
              </a:lnSpc>
            </a:pPr>
            <a:r>
              <a:rPr lang="en-US" sz="1000">
                <a:latin typeface="Lucida Sans" pitchFamily="34" charset="0"/>
              </a:rPr>
              <a:t>uncorrected bonds are computed</a:t>
            </a:r>
          </a:p>
        </p:txBody>
      </p:sp>
      <p:sp>
        <p:nvSpPr>
          <p:cNvPr id="11" name="Rectangle 213"/>
          <p:cNvSpPr>
            <a:spLocks noChangeArrowheads="1"/>
          </p:cNvSpPr>
          <p:nvPr/>
        </p:nvSpPr>
        <p:spPr bwMode="auto">
          <a:xfrm>
            <a:off x="4572000" y="4389438"/>
            <a:ext cx="2286000" cy="1325562"/>
          </a:xfrm>
          <a:prstGeom prst="rect">
            <a:avLst/>
          </a:prstGeom>
          <a:gradFill rotWithShape="1">
            <a:gsLst>
              <a:gs pos="0">
                <a:srgbClr val="FFBD80"/>
              </a:gs>
              <a:gs pos="50000">
                <a:srgbClr val="FFD4B3"/>
              </a:gs>
              <a:gs pos="100000">
                <a:srgbClr val="FFE9DA"/>
              </a:gs>
            </a:gsLst>
            <a:lin ang="5400000" scaled="1"/>
          </a:gradFill>
          <a:ln w="9525">
            <a:noFill/>
            <a:miter lim="800000"/>
            <a:headEnd/>
            <a:tailEnd/>
          </a:ln>
        </p:spPr>
        <p:txBody>
          <a:bodyPr wrap="none" anchor="ctr"/>
          <a:lstStyle/>
          <a:p>
            <a:pPr marL="136525" indent="-136525" defTabSz="1677988">
              <a:lnSpc>
                <a:spcPct val="120000"/>
              </a:lnSpc>
            </a:pPr>
            <a:r>
              <a:rPr lang="en-US" sz="1000" b="1" u="sng">
                <a:latin typeface="Lucida Sans" pitchFamily="34" charset="0"/>
              </a:rPr>
              <a:t>Bonded Interactions</a:t>
            </a:r>
          </a:p>
          <a:p>
            <a:pPr marL="136525" indent="-136525" defTabSz="1677988">
              <a:lnSpc>
                <a:spcPct val="120000"/>
              </a:lnSpc>
              <a:buFontTx/>
              <a:buAutoNum type="arabicPeriod"/>
            </a:pPr>
            <a:r>
              <a:rPr lang="en-US" sz="1000">
                <a:latin typeface="Lucida Sans" pitchFamily="34" charset="0"/>
              </a:rPr>
              <a:t>Bonds</a:t>
            </a:r>
          </a:p>
          <a:p>
            <a:pPr marL="136525" indent="-136525" defTabSz="1677988">
              <a:lnSpc>
                <a:spcPct val="120000"/>
              </a:lnSpc>
              <a:buFontTx/>
              <a:buAutoNum type="arabicPeriod"/>
            </a:pPr>
            <a:r>
              <a:rPr lang="en-US" sz="1000">
                <a:latin typeface="Lucida Sans" pitchFamily="34" charset="0"/>
              </a:rPr>
              <a:t>Lone pairs</a:t>
            </a:r>
          </a:p>
          <a:p>
            <a:pPr marL="136525" indent="-136525" defTabSz="1677988">
              <a:lnSpc>
                <a:spcPct val="120000"/>
              </a:lnSpc>
              <a:buFontTx/>
              <a:buAutoNum type="arabicPeriod"/>
            </a:pPr>
            <a:r>
              <a:rPr lang="en-US" sz="1000">
                <a:latin typeface="Lucida Sans" pitchFamily="34" charset="0"/>
              </a:rPr>
              <a:t>Over/Under-Coordination</a:t>
            </a:r>
          </a:p>
          <a:p>
            <a:pPr marL="136525" indent="-136525" defTabSz="1677988">
              <a:lnSpc>
                <a:spcPct val="120000"/>
              </a:lnSpc>
              <a:buFontTx/>
              <a:buAutoNum type="arabicPeriod"/>
            </a:pPr>
            <a:r>
              <a:rPr lang="en-US" sz="1000">
                <a:latin typeface="Lucida Sans" pitchFamily="34" charset="0"/>
              </a:rPr>
              <a:t>Valence Angles</a:t>
            </a:r>
          </a:p>
          <a:p>
            <a:pPr marL="136525" indent="-136525" defTabSz="1677988">
              <a:lnSpc>
                <a:spcPct val="120000"/>
              </a:lnSpc>
              <a:buFontTx/>
              <a:buAutoNum type="arabicPeriod"/>
            </a:pPr>
            <a:r>
              <a:rPr lang="en-US" sz="1000">
                <a:latin typeface="Lucida Sans" pitchFamily="34" charset="0"/>
              </a:rPr>
              <a:t>Hydrogen Bonds</a:t>
            </a:r>
          </a:p>
          <a:p>
            <a:pPr marL="136525" indent="-136525" defTabSz="1677988">
              <a:lnSpc>
                <a:spcPct val="120000"/>
              </a:lnSpc>
              <a:buFontTx/>
              <a:buAutoNum type="arabicPeriod"/>
            </a:pPr>
            <a:r>
              <a:rPr lang="en-US" sz="1000">
                <a:latin typeface="Lucida Sans" pitchFamily="34" charset="0"/>
              </a:rPr>
              <a:t>Dihedral/ Torsion</a:t>
            </a:r>
          </a:p>
        </p:txBody>
      </p:sp>
      <p:sp>
        <p:nvSpPr>
          <p:cNvPr id="12" name="Rectangle 216"/>
          <p:cNvSpPr>
            <a:spLocks noChangeArrowheads="1"/>
          </p:cNvSpPr>
          <p:nvPr/>
        </p:nvSpPr>
        <p:spPr bwMode="auto">
          <a:xfrm>
            <a:off x="2130425" y="3521075"/>
            <a:ext cx="1920875" cy="914400"/>
          </a:xfrm>
          <a:prstGeom prst="rect">
            <a:avLst/>
          </a:prstGeom>
          <a:gradFill rotWithShape="1">
            <a:gsLst>
              <a:gs pos="0">
                <a:srgbClr val="869BFF"/>
              </a:gs>
              <a:gs pos="50000">
                <a:srgbClr val="B6C1FF"/>
              </a:gs>
              <a:gs pos="100000">
                <a:srgbClr val="DBE0FF"/>
              </a:gs>
            </a:gsLst>
            <a:lin ang="5400000" scaled="1"/>
          </a:gradFill>
          <a:ln w="9525">
            <a:noFill/>
            <a:miter lim="800000"/>
            <a:headEnd/>
            <a:tailEnd/>
          </a:ln>
        </p:spPr>
        <p:txBody>
          <a:bodyPr wrap="none" anchor="ctr"/>
          <a:lstStyle/>
          <a:p>
            <a:pPr defTabSz="1677988">
              <a:lnSpc>
                <a:spcPct val="120000"/>
              </a:lnSpc>
            </a:pPr>
            <a:endParaRPr lang="en-US" sz="600" b="1" u="sng">
              <a:latin typeface="Lucida Sans" pitchFamily="34" charset="0"/>
            </a:endParaRPr>
          </a:p>
          <a:p>
            <a:pPr defTabSz="1677988">
              <a:lnSpc>
                <a:spcPct val="120000"/>
              </a:lnSpc>
            </a:pPr>
            <a:r>
              <a:rPr lang="en-US" sz="1000" b="1" u="sng">
                <a:latin typeface="Lucida Sans" pitchFamily="34" charset="0"/>
              </a:rPr>
              <a:t>Charge Equilibration</a:t>
            </a:r>
          </a:p>
          <a:p>
            <a:pPr defTabSz="1677988">
              <a:lnSpc>
                <a:spcPct val="120000"/>
              </a:lnSpc>
              <a:buFontTx/>
              <a:buChar char="•"/>
            </a:pPr>
            <a:r>
              <a:rPr lang="en-US" sz="1000">
                <a:latin typeface="Lucida Sans" pitchFamily="34" charset="0"/>
              </a:rPr>
              <a:t>Large sparse linear system</a:t>
            </a:r>
          </a:p>
          <a:p>
            <a:pPr defTabSz="1677988">
              <a:lnSpc>
                <a:spcPct val="120000"/>
              </a:lnSpc>
              <a:buFontTx/>
              <a:buChar char="•"/>
            </a:pPr>
            <a:r>
              <a:rPr lang="en-US" sz="1000">
                <a:latin typeface="Lucida Sans" pitchFamily="34" charset="0"/>
              </a:rPr>
              <a:t>PGMRES(50)  or PCG</a:t>
            </a:r>
            <a:endParaRPr lang="en-US" sz="1000" baseline="30000">
              <a:latin typeface="Lucida Sans" pitchFamily="34" charset="0"/>
            </a:endParaRPr>
          </a:p>
          <a:p>
            <a:pPr defTabSz="1677988">
              <a:lnSpc>
                <a:spcPct val="120000"/>
              </a:lnSpc>
              <a:buFontTx/>
              <a:buChar char="•"/>
            </a:pPr>
            <a:r>
              <a:rPr lang="en-US" sz="1000">
                <a:latin typeface="Lucida Sans" pitchFamily="34" charset="0"/>
              </a:rPr>
              <a:t>ILUT-based pre-conditioners</a:t>
            </a:r>
          </a:p>
          <a:p>
            <a:pPr defTabSz="1677988">
              <a:lnSpc>
                <a:spcPct val="120000"/>
              </a:lnSpc>
            </a:pPr>
            <a:r>
              <a:rPr lang="en-US" sz="1000">
                <a:latin typeface="Lucida Sans" pitchFamily="34" charset="0"/>
              </a:rPr>
              <a:t>  give good performance</a:t>
            </a:r>
          </a:p>
          <a:p>
            <a:pPr defTabSz="1677988">
              <a:lnSpc>
                <a:spcPct val="120000"/>
              </a:lnSpc>
            </a:pPr>
            <a:endParaRPr lang="en-US" sz="600">
              <a:latin typeface="Lucida Sans" pitchFamily="34" charset="0"/>
            </a:endParaRPr>
          </a:p>
        </p:txBody>
      </p:sp>
      <p:sp>
        <p:nvSpPr>
          <p:cNvPr id="13" name="Rectangle 217"/>
          <p:cNvSpPr>
            <a:spLocks noChangeArrowheads="1"/>
          </p:cNvSpPr>
          <p:nvPr/>
        </p:nvSpPr>
        <p:spPr bwMode="auto">
          <a:xfrm>
            <a:off x="3063875" y="5943600"/>
            <a:ext cx="2514600" cy="701675"/>
          </a:xfrm>
          <a:prstGeom prst="rect">
            <a:avLst/>
          </a:prstGeom>
          <a:gradFill rotWithShape="1">
            <a:gsLst>
              <a:gs pos="0">
                <a:srgbClr val="C196C1"/>
              </a:gs>
              <a:gs pos="50000">
                <a:srgbClr val="D7C0D7"/>
              </a:gs>
              <a:gs pos="100000">
                <a:srgbClr val="EBE1EB"/>
              </a:gs>
            </a:gsLst>
            <a:lin ang="5400000" scaled="1"/>
          </a:gradFill>
          <a:ln w="9525">
            <a:noFill/>
            <a:miter lim="800000"/>
            <a:headEnd/>
            <a:tailEnd/>
          </a:ln>
        </p:spPr>
        <p:txBody>
          <a:bodyPr wrap="none" anchor="ctr"/>
          <a:lstStyle/>
          <a:p>
            <a:pPr defTabSz="1677988">
              <a:lnSpc>
                <a:spcPct val="120000"/>
              </a:lnSpc>
            </a:pPr>
            <a:r>
              <a:rPr lang="en-US" sz="1000" b="1" u="sng">
                <a:latin typeface="Lucida Sans" pitchFamily="34" charset="0"/>
              </a:rPr>
              <a:t>Evolve the System</a:t>
            </a:r>
          </a:p>
          <a:p>
            <a:pPr defTabSz="1677988">
              <a:lnSpc>
                <a:spcPct val="120000"/>
              </a:lnSpc>
              <a:buFontTx/>
              <a:buChar char="•"/>
            </a:pPr>
            <a:r>
              <a:rPr lang="en-US" sz="1000">
                <a:latin typeface="Lucida Sans" pitchFamily="34" charset="0"/>
              </a:rPr>
              <a:t>F</a:t>
            </a:r>
            <a:r>
              <a:rPr lang="en-US" sz="1000" baseline="-25000">
                <a:latin typeface="Lucida Sans" pitchFamily="34" charset="0"/>
              </a:rPr>
              <a:t>total</a:t>
            </a:r>
            <a:r>
              <a:rPr lang="en-US" sz="1000">
                <a:latin typeface="Lucida Sans" pitchFamily="34" charset="0"/>
              </a:rPr>
              <a:t> = F</a:t>
            </a:r>
            <a:r>
              <a:rPr lang="en-US" sz="1000" baseline="-25000">
                <a:latin typeface="Lucida Sans" pitchFamily="34" charset="0"/>
              </a:rPr>
              <a:t>nonbonded</a:t>
            </a:r>
            <a:r>
              <a:rPr lang="en-US" sz="1000">
                <a:latin typeface="Lucida Sans" pitchFamily="34" charset="0"/>
              </a:rPr>
              <a:t> + F</a:t>
            </a:r>
            <a:r>
              <a:rPr lang="en-US" sz="1000" baseline="-25000">
                <a:latin typeface="Lucida Sans" pitchFamily="34" charset="0"/>
              </a:rPr>
              <a:t>bonded</a:t>
            </a:r>
          </a:p>
          <a:p>
            <a:pPr defTabSz="1677988">
              <a:lnSpc>
                <a:spcPct val="120000"/>
              </a:lnSpc>
              <a:buFontTx/>
              <a:buChar char="•"/>
            </a:pPr>
            <a:r>
              <a:rPr lang="en-US" sz="1000">
                <a:latin typeface="Lucida Sans" pitchFamily="34" charset="0"/>
              </a:rPr>
              <a:t>Update x &amp; v with velocity Verlet</a:t>
            </a:r>
          </a:p>
          <a:p>
            <a:pPr defTabSz="1677988">
              <a:lnSpc>
                <a:spcPct val="120000"/>
              </a:lnSpc>
              <a:buFontTx/>
              <a:buChar char="•"/>
            </a:pPr>
            <a:r>
              <a:rPr lang="en-US" sz="1000">
                <a:latin typeface="Lucida Sans" pitchFamily="34" charset="0"/>
              </a:rPr>
              <a:t>NVE, NVT and NPT ensembles</a:t>
            </a:r>
          </a:p>
        </p:txBody>
      </p:sp>
      <p:sp>
        <p:nvSpPr>
          <p:cNvPr id="14" name="TextBox 13"/>
          <p:cNvSpPr txBox="1"/>
          <p:nvPr/>
        </p:nvSpPr>
        <p:spPr bwMode="auto">
          <a:xfrm>
            <a:off x="2133600" y="2057400"/>
            <a:ext cx="1920875" cy="10160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fontAlgn="auto">
              <a:spcBef>
                <a:spcPts val="0"/>
              </a:spcBef>
              <a:spcAft>
                <a:spcPts val="0"/>
              </a:spcAft>
              <a:defRPr/>
            </a:pPr>
            <a:r>
              <a:rPr lang="en-US" sz="1000" b="1" u="sng" dirty="0">
                <a:solidFill>
                  <a:schemeClr val="tx1"/>
                </a:solidFill>
                <a:latin typeface="Lucida Sans" pitchFamily="34" charset="0"/>
              </a:rPr>
              <a:t>Reallocate</a:t>
            </a:r>
          </a:p>
          <a:p>
            <a:pPr fontAlgn="auto">
              <a:spcBef>
                <a:spcPts val="0"/>
              </a:spcBef>
              <a:spcAft>
                <a:spcPts val="0"/>
              </a:spcAft>
              <a:defRPr/>
            </a:pPr>
            <a:r>
              <a:rPr lang="en-US" sz="1000" dirty="0">
                <a:solidFill>
                  <a:schemeClr val="tx1"/>
                </a:solidFill>
                <a:latin typeface="Lucida Sans" pitchFamily="34" charset="0"/>
              </a:rPr>
              <a:t>Fully dynamic </a:t>
            </a:r>
            <a:r>
              <a:rPr lang="en-US" sz="1000" dirty="0">
                <a:solidFill>
                  <a:schemeClr val="tx1"/>
                </a:solidFill>
                <a:latin typeface="Lucida Sans" pitchFamily="34" charset="0"/>
              </a:rPr>
              <a:t>and adaptive </a:t>
            </a:r>
            <a:r>
              <a:rPr lang="en-US" sz="1000" dirty="0">
                <a:solidFill>
                  <a:schemeClr val="tx1"/>
                </a:solidFill>
                <a:latin typeface="Lucida Sans" pitchFamily="34" charset="0"/>
              </a:rPr>
              <a:t>memory management:</a:t>
            </a: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a:t>
            </a:r>
            <a:r>
              <a:rPr lang="en-US" sz="1000" dirty="0">
                <a:solidFill>
                  <a:schemeClr val="tx1"/>
                </a:solidFill>
                <a:latin typeface="Lucida Sans" pitchFamily="34" charset="0"/>
                <a:sym typeface="Wingdings" pitchFamily="2" charset="2"/>
              </a:rPr>
              <a:t>efficient use </a:t>
            </a:r>
            <a:r>
              <a:rPr lang="en-US" sz="1000" dirty="0">
                <a:solidFill>
                  <a:schemeClr val="tx1"/>
                </a:solidFill>
                <a:latin typeface="Lucida Sans" pitchFamily="34" charset="0"/>
                <a:sym typeface="Wingdings" pitchFamily="2" charset="2"/>
              </a:rPr>
              <a:t>of </a:t>
            </a:r>
            <a:r>
              <a:rPr lang="en-US" sz="1000" dirty="0">
                <a:solidFill>
                  <a:schemeClr val="tx1"/>
                </a:solidFill>
                <a:latin typeface="Lucida Sans" pitchFamily="34" charset="0"/>
                <a:sym typeface="Wingdings" pitchFamily="2" charset="2"/>
              </a:rPr>
              <a:t>resources</a:t>
            </a:r>
            <a:endParaRPr lang="en-US" sz="1000" dirty="0">
              <a:solidFill>
                <a:schemeClr val="tx1"/>
              </a:solidFill>
              <a:latin typeface="Lucida Sans" pitchFamily="34" charset="0"/>
              <a:sym typeface="Wingdings" pitchFamily="2" charset="2"/>
            </a:endParaRPr>
          </a:p>
          <a:p>
            <a:pPr fontAlgn="auto">
              <a:spcBef>
                <a:spcPts val="0"/>
              </a:spcBef>
              <a:spcAft>
                <a:spcPts val="0"/>
              </a:spcAft>
              <a:buFont typeface="Arial" pitchFamily="34" charset="0"/>
              <a:buChar char="•"/>
              <a:defRPr/>
            </a:pPr>
            <a:r>
              <a:rPr lang="en-US" sz="1000" dirty="0">
                <a:solidFill>
                  <a:schemeClr val="tx1"/>
                </a:solidFill>
                <a:latin typeface="Lucida Sans" pitchFamily="34" charset="0"/>
                <a:sym typeface="Wingdings" pitchFamily="2" charset="2"/>
              </a:rPr>
              <a:t> large </a:t>
            </a:r>
            <a:r>
              <a:rPr lang="en-US" sz="1000" dirty="0">
                <a:solidFill>
                  <a:schemeClr val="tx1"/>
                </a:solidFill>
                <a:latin typeface="Lucida Sans" pitchFamily="34" charset="0"/>
                <a:sym typeface="Wingdings" pitchFamily="2" charset="2"/>
              </a:rPr>
              <a:t>systems on a single processor</a:t>
            </a:r>
            <a:endParaRPr lang="en-US" sz="1000" dirty="0">
              <a:solidFill>
                <a:schemeClr val="tx1"/>
              </a:solidFill>
              <a:latin typeface="Lucida Sans" pitchFamily="34" charset="0"/>
            </a:endParaRPr>
          </a:p>
        </p:txBody>
      </p:sp>
      <p:sp>
        <p:nvSpPr>
          <p:cNvPr id="15" name="TextBox 14"/>
          <p:cNvSpPr txBox="1"/>
          <p:nvPr/>
        </p:nvSpPr>
        <p:spPr bwMode="auto">
          <a:xfrm>
            <a:off x="4572000" y="1279525"/>
            <a:ext cx="2193925" cy="1004888"/>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defTabSz="1677988">
              <a:lnSpc>
                <a:spcPct val="120000"/>
              </a:lnSpc>
            </a:pPr>
            <a:r>
              <a:rPr lang="en-US" sz="1000" b="1" u="sng">
                <a:solidFill>
                  <a:schemeClr val="tx1"/>
                </a:solidFill>
                <a:latin typeface="Lucida Sans" pitchFamily="34" charset="0"/>
                <a:cs typeface="Arial" charset="0"/>
              </a:rPr>
              <a:t>Neighbor Generation</a:t>
            </a:r>
          </a:p>
          <a:p>
            <a:pPr defTabSz="1677988">
              <a:lnSpc>
                <a:spcPct val="120000"/>
              </a:lnSpc>
              <a:buFontTx/>
              <a:buChar char="•"/>
            </a:pPr>
            <a:r>
              <a:rPr lang="en-US" sz="1000">
                <a:solidFill>
                  <a:schemeClr val="tx1"/>
                </a:solidFill>
                <a:latin typeface="Lucida Sans" pitchFamily="34" charset="0"/>
                <a:cs typeface="Arial" charset="0"/>
              </a:rPr>
              <a:t>3D-grid based </a:t>
            </a:r>
            <a:r>
              <a:rPr lang="en-US" sz="1000" i="1">
                <a:solidFill>
                  <a:schemeClr val="tx1"/>
                </a:solidFill>
                <a:latin typeface="Lucida Sans" pitchFamily="34" charset="0"/>
                <a:cs typeface="Arial" charset="0"/>
              </a:rPr>
              <a:t>O(n)</a:t>
            </a:r>
            <a:r>
              <a:rPr lang="en-US" sz="1000">
                <a:solidFill>
                  <a:schemeClr val="tx1"/>
                </a:solidFill>
                <a:latin typeface="Lucida Sans" pitchFamily="34" charset="0"/>
                <a:cs typeface="Arial" charset="0"/>
              </a:rPr>
              <a:t> neighbor generation</a:t>
            </a:r>
          </a:p>
          <a:p>
            <a:pPr defTabSz="1677988">
              <a:lnSpc>
                <a:spcPct val="120000"/>
              </a:lnSpc>
              <a:buFontTx/>
              <a:buChar char="•"/>
            </a:pPr>
            <a:r>
              <a:rPr lang="en-US" sz="1000">
                <a:solidFill>
                  <a:schemeClr val="tx1"/>
                </a:solidFill>
                <a:latin typeface="Lucida Sans" pitchFamily="34" charset="0"/>
                <a:cs typeface="Arial" charset="0"/>
              </a:rPr>
              <a:t>Optimizations for improved performance</a:t>
            </a:r>
          </a:p>
        </p:txBody>
      </p:sp>
      <p:sp>
        <p:nvSpPr>
          <p:cNvPr id="16" name="TextBox 37"/>
          <p:cNvSpPr txBox="1">
            <a:spLocks noChangeArrowheads="1"/>
          </p:cNvSpPr>
          <p:nvPr/>
        </p:nvSpPr>
        <p:spPr bwMode="auto">
          <a:xfrm>
            <a:off x="4572000" y="2438400"/>
            <a:ext cx="2286000" cy="708025"/>
          </a:xfrm>
          <a:prstGeom prst="rect">
            <a:avLst/>
          </a:prstGeom>
          <a:gradFill rotWithShape="1">
            <a:gsLst>
              <a:gs pos="0">
                <a:srgbClr val="8FDEA0"/>
              </a:gs>
              <a:gs pos="50000">
                <a:srgbClr val="BCE9C5"/>
              </a:gs>
              <a:gs pos="100000">
                <a:srgbClr val="DFF3E3"/>
              </a:gs>
            </a:gsLst>
            <a:lin ang="5400000" scaled="1"/>
          </a:gradFill>
          <a:ln w="9525">
            <a:noFill/>
            <a:miter lim="800000"/>
            <a:headEnd/>
            <a:tailEnd/>
          </a:ln>
        </p:spPr>
        <p:txBody>
          <a:bodyPr>
            <a:spAutoFit/>
          </a:bodyPr>
          <a:lstStyle/>
          <a:p>
            <a:r>
              <a:rPr lang="en-US" sz="1000" b="1" u="sng">
                <a:latin typeface="Lucida Sans" pitchFamily="34" charset="0"/>
              </a:rPr>
              <a:t>Init Forces</a:t>
            </a:r>
          </a:p>
          <a:p>
            <a:pPr>
              <a:buFont typeface="Arial" charset="0"/>
              <a:buChar char="•"/>
            </a:pPr>
            <a:r>
              <a:rPr lang="en-US" sz="1000">
                <a:latin typeface="Lucida Sans" pitchFamily="34" charset="0"/>
              </a:rPr>
              <a:t> Initialize the QEq coef matrix</a:t>
            </a:r>
          </a:p>
          <a:p>
            <a:pPr>
              <a:buFont typeface="Arial" charset="0"/>
              <a:buChar char="•"/>
            </a:pPr>
            <a:r>
              <a:rPr lang="en-US" sz="1000">
                <a:latin typeface="Lucida Sans" pitchFamily="34" charset="0"/>
              </a:rPr>
              <a:t> Compute uncorr. bond orders</a:t>
            </a:r>
          </a:p>
          <a:p>
            <a:pPr>
              <a:buFont typeface="Arial" charset="0"/>
              <a:buChar char="•"/>
            </a:pPr>
            <a:r>
              <a:rPr lang="en-US" sz="1000">
                <a:latin typeface="Lucida Sans" pitchFamily="34" charset="0"/>
              </a:rPr>
              <a:t> Generate H-bond lists</a:t>
            </a:r>
          </a:p>
        </p:txBody>
      </p:sp>
      <p:cxnSp>
        <p:nvCxnSpPr>
          <p:cNvPr id="17" name="Elbow Connector 68"/>
          <p:cNvCxnSpPr>
            <a:cxnSpLocks noChangeShapeType="1"/>
            <a:stCxn id="14" idx="3"/>
            <a:endCxn id="15" idx="1"/>
          </p:cNvCxnSpPr>
          <p:nvPr/>
        </p:nvCxnSpPr>
        <p:spPr bwMode="auto">
          <a:xfrm flipV="1">
            <a:off x="4054475" y="1782763"/>
            <a:ext cx="517525" cy="782637"/>
          </a:xfrm>
          <a:prstGeom prst="bentConnector3">
            <a:avLst>
              <a:gd name="adj1" fmla="val 50000"/>
            </a:avLst>
          </a:prstGeom>
          <a:noFill/>
          <a:ln w="9525" algn="ctr">
            <a:solidFill>
              <a:schemeClr val="tx1"/>
            </a:solidFill>
            <a:round/>
            <a:headEnd/>
            <a:tailEnd type="arrow" w="med" len="med"/>
          </a:ln>
        </p:spPr>
      </p:cxnSp>
      <p:cxnSp>
        <p:nvCxnSpPr>
          <p:cNvPr id="18" name="Elbow Connector 71"/>
          <p:cNvCxnSpPr>
            <a:cxnSpLocks noChangeShapeType="1"/>
            <a:stCxn id="15" idx="2"/>
            <a:endCxn id="16" idx="0"/>
          </p:cNvCxnSpPr>
          <p:nvPr/>
        </p:nvCxnSpPr>
        <p:spPr bwMode="auto">
          <a:xfrm rot="16200000" flipH="1">
            <a:off x="5614988" y="2338388"/>
            <a:ext cx="153987" cy="46037"/>
          </a:xfrm>
          <a:prstGeom prst="bentConnector3">
            <a:avLst>
              <a:gd name="adj1" fmla="val 49486"/>
            </a:avLst>
          </a:prstGeom>
          <a:noFill/>
          <a:ln w="9525" algn="ctr">
            <a:solidFill>
              <a:schemeClr val="tx1"/>
            </a:solidFill>
            <a:round/>
            <a:headEnd/>
            <a:tailEnd type="arrow" w="med" len="med"/>
          </a:ln>
        </p:spPr>
      </p:cxnSp>
      <p:cxnSp>
        <p:nvCxnSpPr>
          <p:cNvPr id="19" name="Elbow Connector 73"/>
          <p:cNvCxnSpPr>
            <a:cxnSpLocks noChangeShapeType="1"/>
            <a:stCxn id="16" idx="2"/>
            <a:endCxn id="12" idx="0"/>
          </p:cNvCxnSpPr>
          <p:nvPr/>
        </p:nvCxnSpPr>
        <p:spPr bwMode="auto">
          <a:xfrm rot="5400000">
            <a:off x="4215607" y="2021681"/>
            <a:ext cx="374650" cy="2624137"/>
          </a:xfrm>
          <a:prstGeom prst="bentConnector3">
            <a:avLst>
              <a:gd name="adj1" fmla="val 50000"/>
            </a:avLst>
          </a:prstGeom>
          <a:noFill/>
          <a:ln w="9525" algn="ctr">
            <a:solidFill>
              <a:schemeClr val="tx1"/>
            </a:solidFill>
            <a:round/>
            <a:headEnd/>
            <a:tailEnd type="arrow" w="med" len="med"/>
          </a:ln>
        </p:spPr>
      </p:cxnSp>
      <p:cxnSp>
        <p:nvCxnSpPr>
          <p:cNvPr id="20" name="Elbow Connector 78"/>
          <p:cNvCxnSpPr>
            <a:cxnSpLocks noChangeShapeType="1"/>
            <a:stCxn id="16" idx="2"/>
            <a:endCxn id="10" idx="0"/>
          </p:cNvCxnSpPr>
          <p:nvPr/>
        </p:nvCxnSpPr>
        <p:spPr bwMode="auto">
          <a:xfrm rot="5400000">
            <a:off x="5527676" y="3332162"/>
            <a:ext cx="374650" cy="3175"/>
          </a:xfrm>
          <a:prstGeom prst="bentConnector3">
            <a:avLst>
              <a:gd name="adj1" fmla="val 50000"/>
            </a:avLst>
          </a:prstGeom>
          <a:noFill/>
          <a:ln w="9525" algn="ctr">
            <a:solidFill>
              <a:schemeClr val="tx1"/>
            </a:solidFill>
            <a:round/>
            <a:headEnd/>
            <a:tailEnd type="arrow" w="med" len="med"/>
          </a:ln>
        </p:spPr>
      </p:cxnSp>
      <p:cxnSp>
        <p:nvCxnSpPr>
          <p:cNvPr id="21" name="Elbow Connector 80"/>
          <p:cNvCxnSpPr>
            <a:cxnSpLocks noChangeShapeType="1"/>
            <a:stCxn id="10" idx="2"/>
            <a:endCxn id="11" idx="0"/>
          </p:cNvCxnSpPr>
          <p:nvPr/>
        </p:nvCxnSpPr>
        <p:spPr bwMode="auto">
          <a:xfrm rot="5400000">
            <a:off x="5578476" y="4251325"/>
            <a:ext cx="273050" cy="3175"/>
          </a:xfrm>
          <a:prstGeom prst="bentConnector3">
            <a:avLst>
              <a:gd name="adj1" fmla="val 50000"/>
            </a:avLst>
          </a:prstGeom>
          <a:noFill/>
          <a:ln w="9525" algn="ctr">
            <a:solidFill>
              <a:schemeClr val="tx1"/>
            </a:solidFill>
            <a:round/>
            <a:headEnd/>
            <a:tailEnd type="arrow" w="med" len="med"/>
          </a:ln>
        </p:spPr>
      </p:cxnSp>
      <p:cxnSp>
        <p:nvCxnSpPr>
          <p:cNvPr id="22" name="Elbow Connector 82"/>
          <p:cNvCxnSpPr>
            <a:cxnSpLocks noChangeShapeType="1"/>
            <a:stCxn id="11" idx="2"/>
            <a:endCxn id="13" idx="0"/>
          </p:cNvCxnSpPr>
          <p:nvPr/>
        </p:nvCxnSpPr>
        <p:spPr bwMode="auto">
          <a:xfrm rot="5400000">
            <a:off x="4903788" y="5132387"/>
            <a:ext cx="228600" cy="1393825"/>
          </a:xfrm>
          <a:prstGeom prst="bentConnector3">
            <a:avLst>
              <a:gd name="adj1" fmla="val 50000"/>
            </a:avLst>
          </a:prstGeom>
          <a:noFill/>
          <a:ln w="9525" algn="ctr">
            <a:solidFill>
              <a:schemeClr val="tx1"/>
            </a:solidFill>
            <a:round/>
            <a:headEnd/>
            <a:tailEnd type="arrow" w="med" len="med"/>
          </a:ln>
        </p:spPr>
      </p:cxnSp>
      <p:cxnSp>
        <p:nvCxnSpPr>
          <p:cNvPr id="23" name="Elbow Connector 86"/>
          <p:cNvCxnSpPr>
            <a:cxnSpLocks noChangeShapeType="1"/>
            <a:stCxn id="9" idx="3"/>
            <a:endCxn id="15" idx="1"/>
          </p:cNvCxnSpPr>
          <p:nvPr/>
        </p:nvCxnSpPr>
        <p:spPr bwMode="auto">
          <a:xfrm>
            <a:off x="4051300" y="1581150"/>
            <a:ext cx="520700" cy="201613"/>
          </a:xfrm>
          <a:prstGeom prst="bentConnector3">
            <a:avLst>
              <a:gd name="adj1" fmla="val 50000"/>
            </a:avLst>
          </a:prstGeom>
          <a:noFill/>
          <a:ln w="9525" algn="ctr">
            <a:solidFill>
              <a:schemeClr val="tx1"/>
            </a:solidFill>
            <a:round/>
            <a:headEnd/>
            <a:tailEnd type="arrow" w="med" len="med"/>
          </a:ln>
        </p:spPr>
      </p:cxnSp>
      <p:cxnSp>
        <p:nvCxnSpPr>
          <p:cNvPr id="24" name="Elbow Connector 90"/>
          <p:cNvCxnSpPr>
            <a:cxnSpLocks noChangeShapeType="1"/>
            <a:stCxn id="13" idx="1"/>
            <a:endCxn id="14" idx="1"/>
          </p:cNvCxnSpPr>
          <p:nvPr/>
        </p:nvCxnSpPr>
        <p:spPr bwMode="auto">
          <a:xfrm rot="10800000">
            <a:off x="2133600" y="2565400"/>
            <a:ext cx="930275" cy="3729038"/>
          </a:xfrm>
          <a:prstGeom prst="bentConnector3">
            <a:avLst>
              <a:gd name="adj1" fmla="val 124588"/>
            </a:avLst>
          </a:prstGeom>
          <a:noFill/>
          <a:ln w="9525" algn="ctr">
            <a:solidFill>
              <a:schemeClr val="tx1"/>
            </a:solidFill>
            <a:round/>
            <a:headEnd/>
            <a:tailEnd type="arrow" w="med" len="med"/>
          </a:ln>
        </p:spPr>
      </p:cxnSp>
      <p:sp>
        <p:nvSpPr>
          <p:cNvPr id="37" name="TextBox 36"/>
          <p:cNvSpPr txBox="1"/>
          <p:nvPr/>
        </p:nvSpPr>
        <p:spPr>
          <a:xfrm>
            <a:off x="2130425" y="4572000"/>
            <a:ext cx="1920875" cy="1187450"/>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5400000" scaled="1"/>
            <a:tileRect/>
          </a:gradFill>
        </p:spPr>
        <p:txBody>
          <a:bodyPr>
            <a:spAutoFit/>
          </a:bodyPr>
          <a:lstStyle/>
          <a:p>
            <a:pPr defTabSz="1677988">
              <a:lnSpc>
                <a:spcPct val="120000"/>
              </a:lnSpc>
            </a:pPr>
            <a:r>
              <a:rPr lang="en-US" sz="1000" b="1" u="sng">
                <a:latin typeface="Lucida Sans" pitchFamily="34" charset="0"/>
              </a:rPr>
              <a:t>vd Waals &amp; electrostatics</a:t>
            </a:r>
            <a:endParaRPr lang="en-US" sz="1000">
              <a:latin typeface="Lucida Sans" pitchFamily="34" charset="0"/>
            </a:endParaRPr>
          </a:p>
          <a:p>
            <a:pPr defTabSz="1677988">
              <a:lnSpc>
                <a:spcPct val="120000"/>
              </a:lnSpc>
              <a:buFontTx/>
              <a:buChar char="•"/>
            </a:pPr>
            <a:r>
              <a:rPr lang="en-US" sz="1000">
                <a:latin typeface="Lucida Sans" pitchFamily="34" charset="0"/>
              </a:rPr>
              <a:t>Single pass over the</a:t>
            </a:r>
          </a:p>
          <a:p>
            <a:pPr defTabSz="1677988">
              <a:lnSpc>
                <a:spcPct val="120000"/>
              </a:lnSpc>
            </a:pPr>
            <a:r>
              <a:rPr lang="en-US" sz="1000">
                <a:latin typeface="Lucida Sans" pitchFamily="34" charset="0"/>
              </a:rPr>
              <a:t>  far neighbor-list after</a:t>
            </a:r>
          </a:p>
          <a:p>
            <a:pPr defTabSz="1677988">
              <a:lnSpc>
                <a:spcPct val="120000"/>
              </a:lnSpc>
            </a:pPr>
            <a:r>
              <a:rPr lang="en-US" sz="1000">
                <a:latin typeface="Lucida Sans" pitchFamily="34" charset="0"/>
              </a:rPr>
              <a:t>  charges are updated</a:t>
            </a:r>
          </a:p>
          <a:p>
            <a:pPr defTabSz="1677988">
              <a:lnSpc>
                <a:spcPct val="120000"/>
              </a:lnSpc>
              <a:buFontTx/>
              <a:buChar char="•"/>
            </a:pPr>
            <a:r>
              <a:rPr lang="en-US" sz="1000">
                <a:latin typeface="Lucida Sans" pitchFamily="34" charset="0"/>
              </a:rPr>
              <a:t>Interpolation with cubic </a:t>
            </a:r>
          </a:p>
          <a:p>
            <a:pPr defTabSz="1677988">
              <a:lnSpc>
                <a:spcPct val="120000"/>
              </a:lnSpc>
            </a:pPr>
            <a:r>
              <a:rPr lang="en-US" sz="1000">
                <a:latin typeface="Lucida Sans" pitchFamily="34" charset="0"/>
              </a:rPr>
              <a:t>  splines for speed-up</a:t>
            </a:r>
            <a:endParaRPr lang="en-US" sz="1000">
              <a:latin typeface="Calibri" pitchFamily="34" charset="0"/>
            </a:endParaRPr>
          </a:p>
        </p:txBody>
      </p:sp>
      <p:cxnSp>
        <p:nvCxnSpPr>
          <p:cNvPr id="38" name="Elbow Connector 37"/>
          <p:cNvCxnSpPr>
            <a:cxnSpLocks noChangeShapeType="1"/>
            <a:stCxn id="12" idx="2"/>
            <a:endCxn id="37" idx="0"/>
          </p:cNvCxnSpPr>
          <p:nvPr/>
        </p:nvCxnSpPr>
        <p:spPr bwMode="auto">
          <a:xfrm rot="5400000">
            <a:off x="3022600" y="4503738"/>
            <a:ext cx="136525" cy="0"/>
          </a:xfrm>
          <a:prstGeom prst="straightConnector1">
            <a:avLst/>
          </a:prstGeom>
          <a:noFill/>
          <a:ln w="9525" algn="ctr">
            <a:solidFill>
              <a:schemeClr val="tx1"/>
            </a:solidFill>
            <a:round/>
            <a:headEnd/>
            <a:tailEnd type="arrow" w="med" len="med"/>
          </a:ln>
        </p:spPr>
      </p:cxnSp>
      <p:cxnSp>
        <p:nvCxnSpPr>
          <p:cNvPr id="39" name="Elbow Connector 38"/>
          <p:cNvCxnSpPr>
            <a:cxnSpLocks noChangeShapeType="1"/>
            <a:stCxn id="37" idx="2"/>
            <a:endCxn id="13" idx="0"/>
          </p:cNvCxnSpPr>
          <p:nvPr/>
        </p:nvCxnSpPr>
        <p:spPr bwMode="auto">
          <a:xfrm rot="16200000" flipH="1">
            <a:off x="3613944" y="5236369"/>
            <a:ext cx="184150" cy="1230312"/>
          </a:xfrm>
          <a:prstGeom prst="bentConnector3">
            <a:avLst>
              <a:gd name="adj1" fmla="val 50000"/>
            </a:avLst>
          </a:prstGeom>
          <a:noFill/>
          <a:ln w="9525" algn="ctr">
            <a:solidFill>
              <a:schemeClr val="tx1"/>
            </a:solidFill>
            <a:miter lim="800000"/>
            <a:headEnd/>
            <a:tailEnd type="arrow"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20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2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up)">
                                      <p:cBhvr>
                                        <p:cTn id="29" dur="500"/>
                                        <p:tgtEl>
                                          <p:spTgt spid="18"/>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up)">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par>
                                <p:cTn id="41" presetID="22" presetClass="entr" presetSubtype="1"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up)">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up)">
                                      <p:cBhvr>
                                        <p:cTn id="51" dur="500"/>
                                        <p:tgtEl>
                                          <p:spTgt spid="19"/>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up)">
                                      <p:cBhvr>
                                        <p:cTn id="54" dur="500"/>
                                        <p:tgtEl>
                                          <p:spTgt spid="12"/>
                                        </p:tgtEl>
                                      </p:cBhvr>
                                    </p:animEffect>
                                  </p:childTnLst>
                                </p:cTn>
                              </p:par>
                              <p:par>
                                <p:cTn id="55" presetID="22" presetClass="entr" presetSubtype="1" fill="hold" nodeType="with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ipe(up)">
                                      <p:cBhvr>
                                        <p:cTn id="57" dur="500"/>
                                        <p:tgtEl>
                                          <p:spTgt spid="38"/>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wipe(up)">
                                      <p:cBhvr>
                                        <p:cTn id="60" dur="500"/>
                                        <p:tgtEl>
                                          <p:spTgt spid="3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par>
                                <p:cTn id="66" presetID="22" presetClass="entr" presetSubtype="1"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500"/>
                                        <p:tgtEl>
                                          <p:spTgt spid="39"/>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wipe(up)">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wipe(down)">
                                      <p:cBhvr>
                                        <p:cTn id="76" dur="500"/>
                                        <p:tgtEl>
                                          <p:spTgt spid="24"/>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down)">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2706</TotalTime>
  <Words>1885</Words>
  <Application>Microsoft Office PowerPoint</Application>
  <PresentationFormat>On-screen Show (4:3)</PresentationFormat>
  <Paragraphs>590</Paragraphs>
  <Slides>49</Slides>
  <Notes>0</Notes>
  <HiddenSlides>0</HiddenSlides>
  <MMClips>0</MMClips>
  <ScaleCrop>false</ScaleCrop>
  <HeadingPairs>
    <vt:vector size="8" baseType="variant">
      <vt:variant>
        <vt:lpstr>Fonts Used</vt:lpstr>
      </vt:variant>
      <vt:variant>
        <vt:i4>9</vt:i4>
      </vt:variant>
      <vt:variant>
        <vt:lpstr>Design Template</vt:lpstr>
      </vt:variant>
      <vt:variant>
        <vt:i4>1</vt:i4>
      </vt:variant>
      <vt:variant>
        <vt:lpstr>Embedded OLE Servers</vt:lpstr>
      </vt:variant>
      <vt:variant>
        <vt:i4>2</vt:i4>
      </vt:variant>
      <vt:variant>
        <vt:lpstr>Slide Titles</vt:lpstr>
      </vt:variant>
      <vt:variant>
        <vt:i4>49</vt:i4>
      </vt:variant>
    </vt:vector>
  </HeadingPairs>
  <TitlesOfParts>
    <vt:vector size="61" baseType="lpstr">
      <vt:lpstr>Calibri</vt:lpstr>
      <vt:lpstr>Arial</vt:lpstr>
      <vt:lpstr>ヒラギノ角ゴ Pro W3</vt:lpstr>
      <vt:lpstr>Courier</vt:lpstr>
      <vt:lpstr>Symbol</vt:lpstr>
      <vt:lpstr>Wingdings</vt:lpstr>
      <vt:lpstr>Lucida Sans</vt:lpstr>
      <vt:lpstr>Times New Roman</vt:lpstr>
      <vt:lpstr>맑은 고딕</vt:lpstr>
      <vt:lpstr>Office Theme</vt:lpstr>
      <vt:lpstr>Graph</vt:lpstr>
      <vt:lpstr>Equation</vt:lpstr>
      <vt:lpstr>Reactive Molecular Dynamics: Algorithms, Software, and Applications.  Ananth Grama   Computer Science, Purdue University ayg@cs.purdue.edu</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Algorithmic and Numerical Techniques for Atomistic Modeling  by Hasan Metin Aktulga Advisor: Ananth Grama   PhD Thesis Defense June 23rd, 2010</dc:title>
  <dc:creator/>
  <cp:lastModifiedBy>ayg</cp:lastModifiedBy>
  <cp:revision>549</cp:revision>
  <dcterms:created xsi:type="dcterms:W3CDTF">2006-08-16T00:00:00Z</dcterms:created>
  <dcterms:modified xsi:type="dcterms:W3CDTF">2010-09-15T15:47:55Z</dcterms:modified>
</cp:coreProperties>
</file>