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300" r:id="rId3"/>
    <p:sldId id="270" r:id="rId4"/>
    <p:sldId id="271" r:id="rId5"/>
    <p:sldId id="272" r:id="rId6"/>
    <p:sldId id="273" r:id="rId7"/>
    <p:sldId id="274" r:id="rId8"/>
    <p:sldId id="276" r:id="rId9"/>
    <p:sldId id="277" r:id="rId10"/>
    <p:sldId id="283" r:id="rId11"/>
    <p:sldId id="286" r:id="rId12"/>
    <p:sldId id="288" r:id="rId13"/>
    <p:sldId id="301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CC"/>
    <a:srgbClr val="66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8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22C54-C239-4836-BD01-BF15B8E55EAC}" type="datetimeFigureOut">
              <a:rPr lang="en-US"/>
              <a:pPr>
                <a:defRPr/>
              </a:pPr>
              <a:t>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EB31F-2935-42EF-BA93-0568C600AB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37507-BE07-46AF-8D2F-CDBCCF610465}" type="datetimeFigureOut">
              <a:rPr lang="en-US"/>
              <a:pPr>
                <a:defRPr/>
              </a:pPr>
              <a:t>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94161-4BDB-4059-A211-5309CBC3D2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B0970-DA66-49EE-8917-2700C7ECB3D1}" type="datetimeFigureOut">
              <a:rPr lang="en-US"/>
              <a:pPr>
                <a:defRPr/>
              </a:pPr>
              <a:t>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01B26-9F03-48B3-87AB-2AD245BEC8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40DFA-8491-4356-A0AE-BE2C233DA68E}" type="datetimeFigureOut">
              <a:rPr lang="en-US"/>
              <a:pPr>
                <a:defRPr/>
              </a:pPr>
              <a:t>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1437C-3ACC-4B52-81FC-363742CA55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93CC9-57AE-4624-84C3-8D7E11B642F6}" type="datetimeFigureOut">
              <a:rPr lang="en-US"/>
              <a:pPr>
                <a:defRPr/>
              </a:pPr>
              <a:t>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7F8AB-4EC0-40B9-A41B-9180C671B5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6EBCB-FB67-4436-9DE9-46CE73E10EF0}" type="datetimeFigureOut">
              <a:rPr lang="en-US"/>
              <a:pPr>
                <a:defRPr/>
              </a:pPr>
              <a:t>2/28/2011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02E45-4C0B-4135-BCFA-C20EA3F0FB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78EB3-D5B4-4664-A89A-F7926BF4BBF9}" type="datetimeFigureOut">
              <a:rPr lang="en-US"/>
              <a:pPr>
                <a:defRPr/>
              </a:pPr>
              <a:t>2/28/2011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7D9B1-9DB8-4711-8806-4571D09E35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5D58A-754B-4BAC-8C3B-33BC03681A34}" type="datetimeFigureOut">
              <a:rPr lang="en-US"/>
              <a:pPr>
                <a:defRPr/>
              </a:pPr>
              <a:t>2/28/2011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53EF9-0E70-4DD1-82C9-10A03AE447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2EEBC-DBC7-4ED9-984A-956A04F8A4F3}" type="datetimeFigureOut">
              <a:rPr lang="en-US"/>
              <a:pPr>
                <a:defRPr/>
              </a:pPr>
              <a:t>2/28/2011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3B963-4DD0-4D86-9F43-4C307D612C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1DCD6-4431-4A1B-A080-720ABB812124}" type="datetimeFigureOut">
              <a:rPr lang="en-US"/>
              <a:pPr>
                <a:defRPr/>
              </a:pPr>
              <a:t>2/28/2011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98D30-DABF-4FEB-AD80-DE07306CE8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AAB55-957F-458D-9154-9DBD01992BCC}" type="datetimeFigureOut">
              <a:rPr lang="en-US"/>
              <a:pPr>
                <a:defRPr/>
              </a:pPr>
              <a:t>2/28/2011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AE911-A1D8-4142-81E5-195391539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789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CC6AA4-18A4-4468-B376-30B69D61D0BA}" type="datetimeFigureOut">
              <a:rPr lang="en-US"/>
              <a:pPr>
                <a:defRPr/>
              </a:pPr>
              <a:t>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3C1245-8DCC-43CA-97B6-4049D4DD24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/>
          </p:cNvSpPr>
          <p:nvPr>
            <p:ph type="title"/>
          </p:nvPr>
        </p:nvSpPr>
        <p:spPr>
          <a:xfrm>
            <a:off x="893763" y="1905000"/>
            <a:ext cx="7358062" cy="1447800"/>
          </a:xfrm>
          <a:ln/>
        </p:spPr>
        <p:txBody>
          <a:bodyPr rIns="35717" anchor="b"/>
          <a:lstStyle/>
          <a:p>
            <a:r>
              <a:rPr lang="en-US" b="1" smtClean="0"/>
              <a:t>Reactive Molecular Dynamics: Progress Report</a:t>
            </a:r>
          </a:p>
        </p:txBody>
      </p:sp>
      <p:sp>
        <p:nvSpPr>
          <p:cNvPr id="58371" name="Rectangle 3"/>
          <p:cNvSpPr>
            <a:spLocks noGrp="1"/>
          </p:cNvSpPr>
          <p:nvPr>
            <p:ph type="body" idx="1"/>
          </p:nvPr>
        </p:nvSpPr>
        <p:spPr>
          <a:xfrm>
            <a:off x="457200" y="4013200"/>
            <a:ext cx="8229600" cy="895350"/>
          </a:xfrm>
          <a:noFill/>
          <a:ln/>
        </p:spPr>
        <p:txBody>
          <a:bodyPr rIns="35717"/>
          <a:lstStyle/>
          <a:p>
            <a:pPr algn="ctr">
              <a:buFont typeface="Arial" charset="0"/>
              <a:buNone/>
            </a:pPr>
            <a:r>
              <a:rPr lang="en-US" sz="1500" smtClean="0">
                <a:latin typeface="Arial" charset="0"/>
              </a:rPr>
              <a:t>Hassan Metin Aktulga</a:t>
            </a:r>
            <a:r>
              <a:rPr lang="en-US" sz="1500" baseline="30000" smtClean="0">
                <a:latin typeface="Arial" charset="0"/>
              </a:rPr>
              <a:t>1</a:t>
            </a:r>
            <a:r>
              <a:rPr lang="en-US" sz="1500" smtClean="0">
                <a:latin typeface="Arial" charset="0"/>
              </a:rPr>
              <a:t>, Joseph Fogarty</a:t>
            </a:r>
            <a:r>
              <a:rPr lang="en-US" sz="1500" baseline="30000" smtClean="0">
                <a:latin typeface="Arial" charset="0"/>
              </a:rPr>
              <a:t>2</a:t>
            </a:r>
            <a:r>
              <a:rPr lang="en-US" sz="1500" smtClean="0">
                <a:latin typeface="Arial" charset="0"/>
              </a:rPr>
              <a:t>, Sagar Pandit</a:t>
            </a:r>
            <a:r>
              <a:rPr lang="en-US" sz="1500" baseline="30000" smtClean="0">
                <a:latin typeface="Arial" charset="0"/>
              </a:rPr>
              <a:t>2</a:t>
            </a:r>
            <a:r>
              <a:rPr lang="en-US" sz="1500" smtClean="0">
                <a:latin typeface="Arial" charset="0"/>
              </a:rPr>
              <a:t>, and Ananth Grama</a:t>
            </a:r>
            <a:r>
              <a:rPr lang="en-US" sz="1500" baseline="30000" smtClean="0">
                <a:latin typeface="Arial" charset="0"/>
              </a:rPr>
              <a:t>3</a:t>
            </a:r>
          </a:p>
          <a:p>
            <a:pPr algn="ctr">
              <a:buFont typeface="Arial" charset="0"/>
              <a:buNone/>
            </a:pPr>
            <a:endParaRPr lang="en-US" sz="1500" baseline="30000" smtClean="0">
              <a:latin typeface="Arial" charset="0"/>
            </a:endParaRPr>
          </a:p>
          <a:p>
            <a:pPr algn="ctr">
              <a:buFont typeface="Arial" charset="0"/>
              <a:buNone/>
            </a:pPr>
            <a:r>
              <a:rPr lang="en-US" sz="1500" baseline="30000" smtClean="0">
                <a:latin typeface="Arial" charset="0"/>
              </a:rPr>
              <a:t>1</a:t>
            </a:r>
            <a:r>
              <a:rPr lang="en-US" sz="1500" smtClean="0">
                <a:latin typeface="Arial" charset="0"/>
              </a:rPr>
              <a:t> Lawrence Berkeley Lab</a:t>
            </a:r>
          </a:p>
          <a:p>
            <a:pPr algn="ctr">
              <a:buFont typeface="Arial" charset="0"/>
              <a:buNone/>
            </a:pPr>
            <a:r>
              <a:rPr lang="en-US" sz="1500" baseline="30000" smtClean="0">
                <a:latin typeface="Arial" charset="0"/>
              </a:rPr>
              <a:t>2</a:t>
            </a:r>
            <a:r>
              <a:rPr lang="en-US" sz="1500" smtClean="0">
                <a:latin typeface="Arial" charset="0"/>
              </a:rPr>
              <a:t> University of South Florida</a:t>
            </a:r>
          </a:p>
          <a:p>
            <a:pPr algn="ctr">
              <a:buFont typeface="Arial" charset="0"/>
              <a:buNone/>
            </a:pPr>
            <a:r>
              <a:rPr lang="en-US" sz="1500" baseline="30000" smtClean="0">
                <a:latin typeface="Arial" charset="0"/>
              </a:rPr>
              <a:t>3</a:t>
            </a:r>
            <a:r>
              <a:rPr lang="en-US" sz="1500" smtClean="0">
                <a:latin typeface="Arial" charset="0"/>
              </a:rPr>
              <a:t> Purdue University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Parallelization: Messaging Performance</a:t>
            </a:r>
          </a:p>
        </p:txBody>
      </p:sp>
      <p:grpSp>
        <p:nvGrpSpPr>
          <p:cNvPr id="31746" name="Group 5"/>
          <p:cNvGrpSpPr>
            <a:grpSpLocks/>
          </p:cNvGrpSpPr>
          <p:nvPr/>
        </p:nvGrpSpPr>
        <p:grpSpPr bwMode="auto">
          <a:xfrm>
            <a:off x="0" y="1143000"/>
            <a:ext cx="9144000" cy="5486400"/>
            <a:chOff x="0" y="1143000"/>
            <a:chExt cx="9144000" cy="5486400"/>
          </a:xfrm>
        </p:grpSpPr>
        <p:pic>
          <p:nvPicPr>
            <p:cNvPr id="31747" name="Content Placeholder 8" descr="compare_messaging.pn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16152" y="1600200"/>
              <a:ext cx="6705600" cy="5029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748" name="TextBox 4"/>
            <p:cNvSpPr txBox="1">
              <a:spLocks noChangeArrowheads="1"/>
            </p:cNvSpPr>
            <p:nvPr/>
          </p:nvSpPr>
          <p:spPr bwMode="auto">
            <a:xfrm>
              <a:off x="0" y="1143000"/>
              <a:ext cx="9144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400" b="1">
                  <a:solidFill>
                    <a:srgbClr val="C00000"/>
                  </a:solidFill>
                  <a:latin typeface="Calibri" pitchFamily="34" charset="0"/>
                </a:rPr>
                <a:t>Performance Comparison: </a:t>
              </a:r>
              <a:r>
                <a:rPr lang="en-US" sz="2400">
                  <a:latin typeface="Calibri" pitchFamily="34" charset="0"/>
                </a:rPr>
                <a:t>PuReMD with direct vs. staged messaging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err="1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PuReMD</a:t>
            </a:r>
            <a:r>
              <a:rPr lang="en-US" sz="3600" b="1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: Weak Scaling</a:t>
            </a:r>
          </a:p>
        </p:txBody>
      </p:sp>
      <p:grpSp>
        <p:nvGrpSpPr>
          <p:cNvPr id="33794" name="Group 4"/>
          <p:cNvGrpSpPr>
            <a:grpSpLocks/>
          </p:cNvGrpSpPr>
          <p:nvPr/>
        </p:nvGrpSpPr>
        <p:grpSpPr bwMode="auto">
          <a:xfrm>
            <a:off x="457200" y="1143000"/>
            <a:ext cx="8229600" cy="5486400"/>
            <a:chOff x="457200" y="1143000"/>
            <a:chExt cx="8229600" cy="5486400"/>
          </a:xfrm>
        </p:grpSpPr>
        <p:sp>
          <p:nvSpPr>
            <p:cNvPr id="33795" name="Content Placeholder 2"/>
            <p:cNvSpPr txBox="1">
              <a:spLocks/>
            </p:cNvSpPr>
            <p:nvPr/>
          </p:nvSpPr>
          <p:spPr bwMode="auto">
            <a:xfrm>
              <a:off x="457200" y="1143000"/>
              <a:ext cx="82296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2400" b="1">
                  <a:solidFill>
                    <a:srgbClr val="C00000"/>
                  </a:solidFill>
                  <a:latin typeface="Calibri" pitchFamily="34" charset="0"/>
                </a:rPr>
                <a:t>Bulk Water:</a:t>
              </a:r>
              <a:r>
                <a:rPr lang="en-US" sz="2400">
                  <a:solidFill>
                    <a:srgbClr val="C00000"/>
                  </a:solidFill>
                  <a:latin typeface="Calibri" pitchFamily="34" charset="0"/>
                </a:rPr>
                <a:t> 6540 atoms in a 40x40x40 A</a:t>
              </a:r>
              <a:r>
                <a:rPr lang="en-US" sz="2400" baseline="30000">
                  <a:solidFill>
                    <a:srgbClr val="C00000"/>
                  </a:solidFill>
                  <a:latin typeface="Calibri" pitchFamily="34" charset="0"/>
                </a:rPr>
                <a:t>3</a:t>
              </a:r>
              <a:r>
                <a:rPr lang="en-US" sz="2400">
                  <a:solidFill>
                    <a:srgbClr val="C00000"/>
                  </a:solidFill>
                  <a:latin typeface="Calibri" pitchFamily="34" charset="0"/>
                </a:rPr>
                <a:t> box / core</a:t>
              </a:r>
              <a:endParaRPr lang="en-US" sz="2400" baseline="3000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pic>
          <p:nvPicPr>
            <p:cNvPr id="33796" name="Picture 3" descr="C:\Documents and Settings\CSuser\Desktop\parallel computing paper\water_weak_scaling.png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14400" y="1600200"/>
              <a:ext cx="7315200" cy="5029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err="1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PuReMD</a:t>
            </a:r>
            <a:r>
              <a:rPr lang="en-US" sz="3600" b="1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: Strong Scaling</a:t>
            </a:r>
          </a:p>
        </p:txBody>
      </p:sp>
      <p:grpSp>
        <p:nvGrpSpPr>
          <p:cNvPr id="34818" name="Group 4"/>
          <p:cNvGrpSpPr>
            <a:grpSpLocks/>
          </p:cNvGrpSpPr>
          <p:nvPr/>
        </p:nvGrpSpPr>
        <p:grpSpPr bwMode="auto">
          <a:xfrm>
            <a:off x="457200" y="1143000"/>
            <a:ext cx="8229600" cy="5486400"/>
            <a:chOff x="457200" y="1143000"/>
            <a:chExt cx="8229600" cy="5486400"/>
          </a:xfrm>
        </p:grpSpPr>
        <p:sp>
          <p:nvSpPr>
            <p:cNvPr id="34819" name="Content Placeholder 2"/>
            <p:cNvSpPr txBox="1">
              <a:spLocks/>
            </p:cNvSpPr>
            <p:nvPr/>
          </p:nvSpPr>
          <p:spPr bwMode="auto">
            <a:xfrm>
              <a:off x="457200" y="1143000"/>
              <a:ext cx="82296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2400" b="1">
                  <a:solidFill>
                    <a:srgbClr val="C00000"/>
                  </a:solidFill>
                  <a:latin typeface="Calibri" pitchFamily="34" charset="0"/>
                </a:rPr>
                <a:t>Bulk Water: </a:t>
              </a:r>
              <a:r>
                <a:rPr lang="en-US" sz="2400">
                  <a:solidFill>
                    <a:srgbClr val="C00000"/>
                  </a:solidFill>
                  <a:latin typeface="Calibri" pitchFamily="34" charset="0"/>
                </a:rPr>
                <a:t>52320 atoms in a 80x80x80 A</a:t>
              </a:r>
              <a:r>
                <a:rPr lang="en-US" sz="2400" baseline="30000">
                  <a:solidFill>
                    <a:srgbClr val="C00000"/>
                  </a:solidFill>
                  <a:latin typeface="Calibri" pitchFamily="34" charset="0"/>
                </a:rPr>
                <a:t>3</a:t>
              </a:r>
              <a:r>
                <a:rPr lang="en-US" sz="2400">
                  <a:solidFill>
                    <a:srgbClr val="C00000"/>
                  </a:solidFill>
                  <a:latin typeface="Calibri" pitchFamily="34" charset="0"/>
                </a:rPr>
                <a:t> box</a:t>
              </a:r>
              <a:endParaRPr lang="en-US" sz="2400" baseline="3000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pic>
          <p:nvPicPr>
            <p:cNvPr id="34820" name="Picture 3" descr="water_strong_scaling.png"/>
            <p:cNvPicPr>
              <a:picLocks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14400" y="1600200"/>
              <a:ext cx="7315200" cy="5029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en-US" sz="3600" b="1">
                <a:solidFill>
                  <a:srgbClr val="8064A2"/>
                </a:solidFill>
                <a:latin typeface="Calibri" pitchFamily="34" charset="0"/>
              </a:rPr>
              <a:t>PuReMD: Integration Status</a:t>
            </a:r>
          </a:p>
        </p:txBody>
      </p:sp>
      <p:sp>
        <p:nvSpPr>
          <p:cNvPr id="60423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Purdue Reax fully integrated into LAMMPS (as of November 2010).</a:t>
            </a:r>
          </a:p>
          <a:p>
            <a:r>
              <a:rPr lang="en-US" smtClean="0"/>
              <a:t>Active user and developer community.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smtClean="0">
                <a:solidFill>
                  <a:schemeClr val="tx2"/>
                </a:solidFill>
              </a:rPr>
              <a:t>Active LAMMPS-Reax User Community</a:t>
            </a:r>
          </a:p>
        </p:txBody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>
          <a:xfrm>
            <a:off x="554038" y="1928813"/>
            <a:ext cx="8018462" cy="4017962"/>
          </a:xfrm>
        </p:spPr>
        <p:txBody>
          <a:bodyPr/>
          <a:lstStyle/>
          <a:p>
            <a:r>
              <a:rPr lang="en-US" sz="1800" smtClean="0"/>
              <a:t>Konstantin Shefov - Sankt-Peterburgskij Gosudarstvennyj Universitet</a:t>
            </a:r>
          </a:p>
          <a:p>
            <a:r>
              <a:rPr lang="en-US" sz="1800" smtClean="0"/>
              <a:t>Camilo Calderon - Boston University</a:t>
            </a:r>
          </a:p>
          <a:p>
            <a:r>
              <a:rPr lang="en-US" sz="1800" smtClean="0"/>
              <a:t>Ricardo Paupitz Barbosa dos Santos - Universidade Estadual de Maringa</a:t>
            </a:r>
          </a:p>
          <a:p>
            <a:r>
              <a:rPr lang="en-US" sz="1800" smtClean="0"/>
              <a:t>Shawn Coleman - University of Arkansas</a:t>
            </a:r>
          </a:p>
          <a:p>
            <a:r>
              <a:rPr lang="en-US" sz="1800" smtClean="0"/>
              <a:t>Paolo Valentini - University of Minnesota</a:t>
            </a:r>
          </a:p>
          <a:p>
            <a:r>
              <a:rPr lang="en-US" sz="1800" smtClean="0"/>
              <a:t>Hengji Zhang - University of Texas at Dallas</a:t>
            </a:r>
          </a:p>
          <a:p>
            <a:r>
              <a:rPr lang="en-US" sz="1800" smtClean="0"/>
              <a:t>Benjamin Jensen - Michigan Technological University</a:t>
            </a:r>
          </a:p>
          <a:p>
            <a:r>
              <a:rPr lang="en-US" sz="1800" smtClean="0"/>
              <a:t>Xiao Dong Han - Beijing University</a:t>
            </a:r>
          </a:p>
          <a:p>
            <a:r>
              <a:rPr lang="en-US" sz="1800" smtClean="0"/>
              <a:t>Robert Meissner - Fraunhofer Institute for Manufacturing Technology and Advanced Materials, Bremen</a:t>
            </a:r>
          </a:p>
          <a:p>
            <a:r>
              <a:rPr lang="en-US" sz="1800" smtClean="0"/>
              <a:t>James Larentzos - High Performance Technologies, Inc. (HPTi) </a:t>
            </a:r>
          </a:p>
          <a:p>
            <a:endParaRPr lang="en-US" sz="1800" smtClean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smtClean="0">
                <a:solidFill>
                  <a:schemeClr val="tx2"/>
                </a:solidFill>
              </a:rPr>
              <a:t>Active LAMMPS-Reax User Community</a:t>
            </a:r>
          </a:p>
        </p:txBody>
      </p:sp>
      <p:sp>
        <p:nvSpPr>
          <p:cNvPr id="50179" name="Rectangle 3"/>
          <p:cNvSpPr>
            <a:spLocks noGrp="1"/>
          </p:cNvSpPr>
          <p:nvPr>
            <p:ph type="body" idx="1"/>
          </p:nvPr>
        </p:nvSpPr>
        <p:spPr>
          <a:xfrm>
            <a:off x="554038" y="1928813"/>
            <a:ext cx="8018462" cy="4017962"/>
          </a:xfrm>
        </p:spPr>
        <p:txBody>
          <a:bodyPr/>
          <a:lstStyle/>
          <a:p>
            <a:r>
              <a:rPr lang="en-US" sz="1800" smtClean="0"/>
              <a:t>Goddard et al., CalTech</a:t>
            </a:r>
          </a:p>
          <a:p>
            <a:r>
              <a:rPr lang="en-US" sz="1800" smtClean="0"/>
              <a:t>Van Duin et al., PSU</a:t>
            </a:r>
          </a:p>
          <a:p>
            <a:r>
              <a:rPr lang="en-US" sz="1800" smtClean="0"/>
              <a:t>Thompson, Plimpton, et al., Sandia</a:t>
            </a:r>
          </a:p>
          <a:p>
            <a:r>
              <a:rPr lang="en-US" sz="1800" smtClean="0"/>
              <a:t>Pandit et al., USF</a:t>
            </a:r>
          </a:p>
          <a:p>
            <a:r>
              <a:rPr lang="en-US" sz="1800" smtClean="0"/>
              <a:t>Buehler et al., MIT</a:t>
            </a:r>
          </a:p>
          <a:p>
            <a:r>
              <a:rPr lang="en-US" sz="1800" smtClean="0"/>
              <a:t>Vashishtha et al., USC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rIns="35717"/>
          <a:lstStyle/>
          <a:p>
            <a:r>
              <a:rPr lang="en-US" sz="3600" b="1" smtClean="0">
                <a:solidFill>
                  <a:schemeClr val="tx2"/>
                </a:solidFill>
              </a:rPr>
              <a:t>Reax Forcefield Optimization</a:t>
            </a:r>
          </a:p>
        </p:txBody>
      </p:sp>
      <p:sp>
        <p:nvSpPr>
          <p:cNvPr id="51203" name="Rectangle 3"/>
          <p:cNvSpPr>
            <a:spLocks noGrp="1"/>
          </p:cNvSpPr>
          <p:nvPr>
            <p:ph type="body" idx="1"/>
          </p:nvPr>
        </p:nvSpPr>
        <p:spPr>
          <a:xfrm>
            <a:off x="609600" y="1524000"/>
            <a:ext cx="7823200" cy="4019550"/>
          </a:xfrm>
          <a:ln/>
        </p:spPr>
        <p:txBody>
          <a:bodyPr rIns="35717" anchor="ctr"/>
          <a:lstStyle/>
          <a:p>
            <a:pPr marL="889000" indent="-571500"/>
            <a:r>
              <a:rPr lang="en-US" sz="2300" smtClean="0"/>
              <a:t>Utility of method dependent on fitness of forcefield</a:t>
            </a:r>
          </a:p>
          <a:p>
            <a:pPr marL="889000" indent="-571500"/>
            <a:r>
              <a:rPr lang="en-US" sz="2300" smtClean="0"/>
              <a:t>Reax requires high level of transferability - no site specific atom types</a:t>
            </a:r>
          </a:p>
          <a:p>
            <a:pPr marL="889000" indent="-571500"/>
            <a:r>
              <a:rPr lang="en-US" sz="2300" smtClean="0"/>
              <a:t>General Process:</a:t>
            </a:r>
          </a:p>
          <a:p>
            <a:pPr marL="1333500" lvl="1" indent="-571500">
              <a:buFontTx/>
              <a:buChar char="•"/>
            </a:pPr>
            <a:r>
              <a:rPr lang="en-US" sz="1900" smtClean="0"/>
              <a:t>Define parameters to be optimized</a:t>
            </a:r>
          </a:p>
          <a:p>
            <a:pPr marL="1333500" lvl="1" indent="-571500">
              <a:buFontTx/>
              <a:buChar char="•"/>
            </a:pPr>
            <a:r>
              <a:rPr lang="en-US" sz="1900" smtClean="0"/>
              <a:t>Choose training set systems and associated data</a:t>
            </a:r>
          </a:p>
          <a:p>
            <a:pPr marL="1333500" lvl="1" indent="-571500">
              <a:buFontTx/>
              <a:buChar char="•"/>
            </a:pPr>
            <a:r>
              <a:rPr lang="en-US" sz="1900" smtClean="0"/>
              <a:t>Define error between expected values and computed values</a:t>
            </a:r>
          </a:p>
          <a:p>
            <a:pPr marL="1333500" lvl="1" indent="-571500">
              <a:buFontTx/>
              <a:buChar char="•"/>
            </a:pPr>
            <a:r>
              <a:rPr lang="en-US" sz="1900" smtClean="0"/>
              <a:t>Minimize error by varying parameters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rIns="35717"/>
          <a:lstStyle/>
          <a:p>
            <a:r>
              <a:rPr lang="en-US" sz="3600" b="1" smtClean="0">
                <a:solidFill>
                  <a:schemeClr val="tx2"/>
                </a:solidFill>
              </a:rPr>
              <a:t>Reax Forcefield Optimization</a:t>
            </a:r>
          </a:p>
        </p:txBody>
      </p:sp>
      <p:sp>
        <p:nvSpPr>
          <p:cNvPr id="52227" name="Rectangle 3"/>
          <p:cNvSpPr>
            <a:spLocks noGrp="1"/>
          </p:cNvSpPr>
          <p:nvPr>
            <p:ph type="body" idx="1"/>
          </p:nvPr>
        </p:nvSpPr>
        <p:spPr>
          <a:xfrm>
            <a:off x="660400" y="1524000"/>
            <a:ext cx="5734050" cy="4441825"/>
          </a:xfrm>
          <a:noFill/>
          <a:ln/>
        </p:spPr>
        <p:txBody>
          <a:bodyPr rIns="35717" anchor="ctr"/>
          <a:lstStyle/>
          <a:p>
            <a:pPr marL="889000" indent="-571500"/>
            <a:r>
              <a:rPr lang="en-US" sz="2300" smtClean="0"/>
              <a:t>Tool for automated generation of training sets</a:t>
            </a:r>
          </a:p>
          <a:p>
            <a:pPr marL="889000" indent="-571500"/>
            <a:r>
              <a:rPr lang="en-US" sz="2300" smtClean="0"/>
              <a:t>Input</a:t>
            </a:r>
          </a:p>
          <a:p>
            <a:pPr marL="889000" indent="-571500"/>
            <a:r>
              <a:rPr lang="en-US" sz="2300" smtClean="0"/>
              <a:t>Procedure</a:t>
            </a:r>
          </a:p>
          <a:p>
            <a:pPr marL="1333500" lvl="1" indent="-571500"/>
            <a:r>
              <a:rPr lang="en-US" sz="1900" smtClean="0"/>
              <a:t>Generate Systems – Gaussian input files</a:t>
            </a:r>
          </a:p>
          <a:p>
            <a:pPr marL="1333500" lvl="1" indent="-571500"/>
            <a:r>
              <a:rPr lang="en-US" sz="1900" smtClean="0"/>
              <a:t>Run various quantum calculations and geometry optimizations in Gaussian</a:t>
            </a:r>
          </a:p>
          <a:p>
            <a:pPr marL="1333500" lvl="1" indent="-571500"/>
            <a:r>
              <a:rPr lang="en-US" sz="1900" smtClean="0"/>
              <a:t>Read Gaussian output and generate FFOpt input files</a:t>
            </a:r>
          </a:p>
        </p:txBody>
      </p:sp>
      <p:pic>
        <p:nvPicPr>
          <p:cNvPr id="52228" name="Picture 4" descr="fig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94450" y="1928813"/>
            <a:ext cx="2620963" cy="44069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rIns="35717"/>
          <a:lstStyle/>
          <a:p>
            <a:r>
              <a:rPr lang="en-US" sz="3600" b="1" smtClean="0">
                <a:solidFill>
                  <a:schemeClr val="tx2"/>
                </a:solidFill>
                <a:latin typeface="Arial" charset="0"/>
              </a:rPr>
              <a:t>Training Set Generator (TrainGen): Systems</a:t>
            </a:r>
          </a:p>
        </p:txBody>
      </p:sp>
      <p:sp>
        <p:nvSpPr>
          <p:cNvPr id="53251" name="Rectangle 3"/>
          <p:cNvSpPr>
            <a:spLocks noGrp="1"/>
          </p:cNvSpPr>
          <p:nvPr>
            <p:ph type="body" idx="1"/>
          </p:nvPr>
        </p:nvSpPr>
        <p:spPr>
          <a:xfrm>
            <a:off x="874713" y="1660525"/>
            <a:ext cx="7358062" cy="4019550"/>
          </a:xfrm>
          <a:ln/>
        </p:spPr>
        <p:txBody>
          <a:bodyPr rIns="35717" anchor="ctr"/>
          <a:lstStyle/>
          <a:p>
            <a:pPr marL="889000" indent="-571500"/>
            <a:r>
              <a:rPr lang="en-US" sz="2400" smtClean="0"/>
              <a:t>3-Body systems</a:t>
            </a:r>
          </a:p>
          <a:p>
            <a:pPr marL="1333500" lvl="1" indent="-571500"/>
            <a:r>
              <a:rPr lang="en-US" sz="2400" smtClean="0"/>
              <a:t>Explore bond length and angle energy profiles</a:t>
            </a:r>
          </a:p>
          <a:p>
            <a:pPr marL="889000" indent="-571500"/>
            <a:r>
              <a:rPr lang="en-US" sz="2400" smtClean="0"/>
              <a:t>4-Body systems</a:t>
            </a:r>
          </a:p>
          <a:p>
            <a:pPr marL="1333500" lvl="1" indent="-571500"/>
            <a:r>
              <a:rPr lang="en-US" sz="2400" smtClean="0"/>
              <a:t>For pre-optimized system, explore torsion energy profile</a:t>
            </a:r>
          </a:p>
          <a:p>
            <a:pPr marL="889000" indent="-571500"/>
            <a:r>
              <a:rPr lang="en-US" sz="2400" smtClean="0"/>
              <a:t>Random Systems</a:t>
            </a:r>
          </a:p>
          <a:p>
            <a:pPr marL="1333500" lvl="1" indent="-571500"/>
            <a:r>
              <a:rPr lang="en-US" sz="2400" smtClean="0"/>
              <a:t>Randomly place atoms for a specified stoichiometric ratio and system size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3937"/>
          </a:xfrm>
          <a:ln/>
        </p:spPr>
        <p:txBody>
          <a:bodyPr rIns="35717"/>
          <a:lstStyle/>
          <a:p>
            <a:r>
              <a:rPr lang="en-US" sz="3600" b="1" smtClean="0">
                <a:solidFill>
                  <a:schemeClr val="tx2"/>
                </a:solidFill>
              </a:rPr>
              <a:t>TrainGen: Calculations</a:t>
            </a:r>
          </a:p>
        </p:txBody>
      </p:sp>
      <p:sp>
        <p:nvSpPr>
          <p:cNvPr id="54275" name="Rectangle 3"/>
          <p:cNvSpPr>
            <a:spLocks noGrp="1"/>
          </p:cNvSpPr>
          <p:nvPr>
            <p:ph type="body" idx="1"/>
          </p:nvPr>
        </p:nvSpPr>
        <p:spPr>
          <a:xfrm>
            <a:off x="608013" y="1946275"/>
            <a:ext cx="7929562" cy="4019550"/>
          </a:xfrm>
          <a:ln/>
        </p:spPr>
        <p:txBody>
          <a:bodyPr rIns="35717" anchor="ctr"/>
          <a:lstStyle/>
          <a:p>
            <a:pPr marL="889000" indent="-571500"/>
            <a:r>
              <a:rPr lang="en-US" sz="2400" smtClean="0"/>
              <a:t>Single point energies using B3LYP for 3- and 4-body systems.</a:t>
            </a:r>
          </a:p>
          <a:p>
            <a:pPr marL="889000" indent="-571500"/>
            <a:r>
              <a:rPr lang="en-US" sz="2400" smtClean="0"/>
              <a:t>Geometry optimization followed by single point energy for random systems.</a:t>
            </a:r>
          </a:p>
          <a:p>
            <a:pPr marL="1333500" lvl="1" indent="-571500"/>
            <a:r>
              <a:rPr lang="en-US" sz="1800" smtClean="0"/>
              <a:t>Multiple levels of increasing accuracy optimizations</a:t>
            </a:r>
          </a:p>
          <a:p>
            <a:pPr marL="1333500" lvl="1" indent="-571500"/>
            <a:r>
              <a:rPr lang="en-US" sz="1800" smtClean="0"/>
              <a:t>Semi-empirical PM6 forcefield</a:t>
            </a:r>
          </a:p>
          <a:p>
            <a:pPr marL="1333500" lvl="1" indent="-571500"/>
            <a:r>
              <a:rPr lang="en-US" sz="1800" smtClean="0"/>
              <a:t>B3LYP with increasing basis set size</a:t>
            </a:r>
          </a:p>
          <a:p>
            <a:pPr marL="889000" indent="-571500"/>
            <a:r>
              <a:rPr lang="en-US" sz="2400" smtClean="0"/>
              <a:t>For 3- and 4-body systems internal energies were compared</a:t>
            </a:r>
          </a:p>
          <a:p>
            <a:pPr marL="889000" indent="-571500"/>
            <a:r>
              <a:rPr lang="en-US" sz="2400" smtClean="0"/>
              <a:t>For random systems, internal energy, Mulliken partial charges, and Wiberg bond indices (bond order) were compared.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Sequential Realization: </a:t>
            </a:r>
            <a:r>
              <a:rPr lang="en-US" sz="3600" b="1" dirty="0" err="1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SerialReax</a:t>
            </a:r>
            <a:endParaRPr lang="en-US" sz="3600" b="1" dirty="0">
              <a:solidFill>
                <a:schemeClr val="accent4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457200" y="1143000"/>
            <a:ext cx="82296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2400" b="1">
                <a:solidFill>
                  <a:srgbClr val="C00000"/>
                </a:solidFill>
                <a:latin typeface="Calibri" pitchFamily="34" charset="0"/>
              </a:rPr>
              <a:t>Excellent per-timestep running time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>
                <a:solidFill>
                  <a:schemeClr val="accent1"/>
                </a:solidFill>
                <a:latin typeface="Calibri" pitchFamily="34" charset="0"/>
              </a:rPr>
              <a:t>efficient generation of neighbors lists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>
                <a:solidFill>
                  <a:schemeClr val="accent1"/>
                </a:solidFill>
                <a:latin typeface="Calibri" pitchFamily="34" charset="0"/>
              </a:rPr>
              <a:t>elimination of bond order derivative lists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>
                <a:solidFill>
                  <a:schemeClr val="accent1"/>
                </a:solidFill>
                <a:latin typeface="Calibri" pitchFamily="34" charset="0"/>
              </a:rPr>
              <a:t>cubic spline interpolation: </a:t>
            </a:r>
            <a:r>
              <a:rPr lang="en-US" sz="2000">
                <a:latin typeface="Calibri" pitchFamily="34" charset="0"/>
              </a:rPr>
              <a:t>for non-bonded interactions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>
                <a:solidFill>
                  <a:schemeClr val="accent1"/>
                </a:solidFill>
                <a:latin typeface="Calibri" pitchFamily="34" charset="0"/>
              </a:rPr>
              <a:t>highly optimized linear solver:</a:t>
            </a:r>
            <a:r>
              <a:rPr lang="en-US" sz="200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n-US" sz="2000">
                <a:latin typeface="Calibri" pitchFamily="34" charset="0"/>
              </a:rPr>
              <a:t>for charge equilibration</a:t>
            </a:r>
          </a:p>
          <a:p>
            <a:pPr marL="342900" indent="-342900">
              <a:spcBef>
                <a:spcPct val="20000"/>
              </a:spcBef>
            </a:pPr>
            <a:endParaRPr lang="en-US" sz="2400" b="1">
              <a:solidFill>
                <a:srgbClr val="C00000"/>
              </a:solidFill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2400" b="1">
                <a:solidFill>
                  <a:srgbClr val="C00000"/>
                </a:solidFill>
                <a:latin typeface="Calibri" pitchFamily="34" charset="0"/>
              </a:rPr>
              <a:t>Linear scaling memory footprint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>
                <a:solidFill>
                  <a:schemeClr val="accent1"/>
                </a:solidFill>
                <a:latin typeface="Calibri" pitchFamily="34" charset="0"/>
              </a:rPr>
              <a:t>fully dynamic and adaptive interaction lists</a:t>
            </a:r>
          </a:p>
          <a:p>
            <a:pPr marL="342900" indent="-342900">
              <a:spcBef>
                <a:spcPct val="20000"/>
              </a:spcBef>
            </a:pPr>
            <a:endParaRPr lang="en-US" sz="2000">
              <a:solidFill>
                <a:schemeClr val="accent1"/>
              </a:solidFill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600" u="sng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1600" u="sng">
                <a:latin typeface="Calibri" pitchFamily="34" charset="0"/>
              </a:rPr>
              <a:t>Related publication: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i="1">
                <a:latin typeface="Calibri" pitchFamily="34" charset="0"/>
              </a:rPr>
              <a:t>Reactive Molecular Dynamics: Numerical Methods and Algorithmic Techniques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>
                <a:latin typeface="Calibri" pitchFamily="34" charset="0"/>
              </a:rPr>
              <a:t>H. M. Aktulga, S. A. Pandit, A. C. T. van Duin, A. Y. Grama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>
                <a:latin typeface="Calibri" pitchFamily="34" charset="0"/>
              </a:rPr>
              <a:t>SIAM Journal on Scientific Computing (to appear)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rIns="35717"/>
          <a:lstStyle/>
          <a:p>
            <a:r>
              <a:rPr lang="en-US" sz="3600" b="1" smtClean="0">
                <a:solidFill>
                  <a:schemeClr val="tx2"/>
                </a:solidFill>
                <a:latin typeface="Arial" charset="0"/>
              </a:rPr>
              <a:t>Force Field Optimizaiton: FFOpt</a:t>
            </a:r>
          </a:p>
        </p:txBody>
      </p:sp>
      <p:sp>
        <p:nvSpPr>
          <p:cNvPr id="55299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rIns="35717" anchor="ctr"/>
          <a:lstStyle/>
          <a:p>
            <a:pPr marL="889000" indent="-571500"/>
            <a:r>
              <a:rPr lang="en-US" sz="2400" smtClean="0"/>
              <a:t>Automatic Force Field </a:t>
            </a:r>
            <a:r>
              <a:rPr lang="en-US" sz="2400" b="1" u="sng" smtClean="0"/>
              <a:t>Refinement</a:t>
            </a:r>
          </a:p>
          <a:p>
            <a:pPr marL="889000" indent="-571500"/>
            <a:r>
              <a:rPr lang="en-US" sz="2400" smtClean="0"/>
              <a:t>Procedure:</a:t>
            </a:r>
          </a:p>
          <a:p>
            <a:pPr marL="1333500" lvl="1" indent="-571500"/>
            <a:r>
              <a:rPr lang="en-US" sz="2400" smtClean="0"/>
              <a:t>Choose a parameter</a:t>
            </a:r>
          </a:p>
          <a:p>
            <a:pPr marL="1333500" lvl="1" indent="-571500"/>
            <a:r>
              <a:rPr lang="en-US" sz="2400" smtClean="0"/>
              <a:t>Run simulations with parameter incremented, decremented, and unmodified.</a:t>
            </a:r>
          </a:p>
          <a:p>
            <a:pPr marL="1333500" lvl="1" indent="-571500"/>
            <a:r>
              <a:rPr lang="en-US" sz="2400" smtClean="0"/>
              <a:t>Analyze results, compare with Gaussian data and generate an error value for each parameter value.</a:t>
            </a:r>
          </a:p>
          <a:p>
            <a:pPr marL="1333500" lvl="1" indent="-571500"/>
            <a:r>
              <a:rPr lang="en-US" sz="2400" smtClean="0"/>
              <a:t>Fit a parabola, find the minimum, and analyze that value.</a:t>
            </a:r>
          </a:p>
          <a:p>
            <a:pPr marL="1333500" lvl="1" indent="-571500"/>
            <a:r>
              <a:rPr lang="en-US" sz="2400" smtClean="0"/>
              <a:t>Choose parameter from among the four values</a:t>
            </a:r>
            <a:r>
              <a:rPr lang="en-US" sz="1700" smtClean="0"/>
              <a:t>.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rIns="35717"/>
          <a:lstStyle/>
          <a:p>
            <a:r>
              <a:rPr lang="en-US" sz="3600" b="1" smtClean="0">
                <a:solidFill>
                  <a:schemeClr val="tx2"/>
                </a:solidFill>
                <a:latin typeface="Arial" charset="0"/>
              </a:rPr>
              <a:t>FFOpt: Status</a:t>
            </a:r>
          </a:p>
        </p:txBody>
      </p:sp>
      <p:sp>
        <p:nvSpPr>
          <p:cNvPr id="56323" name="Rectangle 3"/>
          <p:cNvSpPr>
            <a:spLocks noGrp="1"/>
          </p:cNvSpPr>
          <p:nvPr>
            <p:ph type="body" idx="1"/>
          </p:nvPr>
        </p:nvSpPr>
        <p:spPr>
          <a:xfrm>
            <a:off x="874713" y="1660525"/>
            <a:ext cx="7358062" cy="1982788"/>
          </a:xfrm>
          <a:ln/>
        </p:spPr>
        <p:txBody>
          <a:bodyPr rIns="35717" anchor="ctr"/>
          <a:lstStyle/>
          <a:p>
            <a:pPr marL="889000" indent="-571500"/>
            <a:r>
              <a:rPr lang="en-US" sz="2400" smtClean="0"/>
              <a:t>All codes are developed and are currently being used.</a:t>
            </a:r>
          </a:p>
          <a:p>
            <a:pPr marL="889000" indent="-571500"/>
            <a:r>
              <a:rPr lang="en-US" sz="2400" smtClean="0"/>
              <a:t>FFOpt is running on systems with Oxygen and Hydrogen at this time (validation on water).</a:t>
            </a:r>
          </a:p>
          <a:p>
            <a:pPr marL="889000" indent="-571500">
              <a:buFont typeface="Arial" charset="0"/>
              <a:buNone/>
            </a:pPr>
            <a:r>
              <a:rPr lang="en-US" sz="2400" smtClean="0"/>
              <a:t> </a:t>
            </a:r>
          </a:p>
        </p:txBody>
      </p:sp>
      <p:pic>
        <p:nvPicPr>
          <p:cNvPr id="56324" name="Picture 4" descr="fig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4038" y="3429000"/>
            <a:ext cx="6858000" cy="1939925"/>
          </a:xfrm>
          <a:prstGeom prst="rect">
            <a:avLst/>
          </a:prstGeom>
          <a:noFill/>
        </p:spPr>
      </p:pic>
      <p:pic>
        <p:nvPicPr>
          <p:cNvPr id="56325" name="Picture 5" descr="fig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75" y="3375025"/>
            <a:ext cx="1141413" cy="1500188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smtClean="0">
                <a:solidFill>
                  <a:schemeClr val="tx2"/>
                </a:solidFill>
              </a:rPr>
              <a:t>FFOpt: Forthcoming Developments</a:t>
            </a:r>
          </a:p>
        </p:txBody>
      </p:sp>
      <p:sp>
        <p:nvSpPr>
          <p:cNvPr id="5734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Validation of the refinement procedure</a:t>
            </a:r>
          </a:p>
          <a:p>
            <a:r>
              <a:rPr lang="en-US" smtClean="0"/>
              <a:t>Full Optimization (multidimensional, highly nonlinear optimization)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Basic Solvers for </a:t>
            </a:r>
            <a:r>
              <a:rPr lang="en-US" sz="3600" b="1" dirty="0" err="1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QEq</a:t>
            </a:r>
            <a:endParaRPr lang="en-US" sz="3600" b="1" dirty="0">
              <a:solidFill>
                <a:schemeClr val="accent4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457200" y="1143000"/>
            <a:ext cx="82296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solidFill>
                  <a:srgbClr val="C00000"/>
                </a:solidFill>
                <a:latin typeface="Calibri" pitchFamily="34" charset="0"/>
              </a:rPr>
              <a:t>Sample systems</a:t>
            </a:r>
            <a:endParaRPr lang="en-US" sz="2400">
              <a:latin typeface="Calibri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>
                <a:solidFill>
                  <a:schemeClr val="accent1"/>
                </a:solidFill>
                <a:latin typeface="Calibri" pitchFamily="34" charset="0"/>
              </a:rPr>
              <a:t>bulk water: </a:t>
            </a:r>
            <a:r>
              <a:rPr lang="en-US" sz="2000">
                <a:latin typeface="Calibri" pitchFamily="34" charset="0"/>
              </a:rPr>
              <a:t>6540 atoms, liquid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>
                <a:solidFill>
                  <a:schemeClr val="accent1"/>
                </a:solidFill>
                <a:latin typeface="Calibri" pitchFamily="34" charset="0"/>
              </a:rPr>
              <a:t>lipid bilayer system: </a:t>
            </a:r>
            <a:r>
              <a:rPr lang="en-US" sz="2000">
                <a:latin typeface="Calibri" pitchFamily="34" charset="0"/>
              </a:rPr>
              <a:t>56,800 atoms, biological system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>
                <a:solidFill>
                  <a:schemeClr val="accent1"/>
                </a:solidFill>
                <a:latin typeface="Calibri" pitchFamily="34" charset="0"/>
              </a:rPr>
              <a:t>PETN crystal: </a:t>
            </a:r>
            <a:r>
              <a:rPr lang="en-US" sz="2000">
                <a:latin typeface="Calibri" pitchFamily="34" charset="0"/>
              </a:rPr>
              <a:t>48,256 atoms, solid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b="1">
                <a:solidFill>
                  <a:srgbClr val="C00000"/>
                </a:solidFill>
                <a:latin typeface="Calibri" pitchFamily="34" charset="0"/>
              </a:rPr>
              <a:t>Solvers: CG and GMRES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i="1">
                <a:solidFill>
                  <a:schemeClr val="accent1"/>
                </a:solidFill>
                <a:latin typeface="Calibri" pitchFamily="34" charset="0"/>
              </a:rPr>
              <a:t>H</a:t>
            </a:r>
            <a:r>
              <a:rPr lang="en-US" sz="2000">
                <a:solidFill>
                  <a:schemeClr val="accent1"/>
                </a:solidFill>
                <a:latin typeface="Calibri" pitchFamily="34" charset="0"/>
              </a:rPr>
              <a:t> has heavy diagonal:</a:t>
            </a:r>
            <a:r>
              <a:rPr lang="en-US" sz="2000">
                <a:solidFill>
                  <a:schemeClr val="accent1"/>
                </a:solidFill>
                <a:latin typeface="Calibri" pitchFamily="34" charset="0"/>
                <a:sym typeface="Wingdings" pitchFamily="2" charset="2"/>
              </a:rPr>
              <a:t> </a:t>
            </a:r>
            <a:r>
              <a:rPr lang="en-US" sz="2000" b="1">
                <a:solidFill>
                  <a:schemeClr val="accent1"/>
                </a:solidFill>
                <a:latin typeface="Calibri" pitchFamily="34" charset="0"/>
                <a:sym typeface="Wingdings" pitchFamily="2" charset="2"/>
              </a:rPr>
              <a:t>d</a:t>
            </a:r>
            <a:r>
              <a:rPr lang="en-US" sz="2000" b="1">
                <a:solidFill>
                  <a:schemeClr val="accent1"/>
                </a:solidFill>
                <a:latin typeface="Calibri" pitchFamily="34" charset="0"/>
              </a:rPr>
              <a:t>iagonal pre-conditioning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>
                <a:solidFill>
                  <a:schemeClr val="accent1"/>
                </a:solidFill>
                <a:latin typeface="Calibri" pitchFamily="34" charset="0"/>
              </a:rPr>
              <a:t>slowly evolving environment : </a:t>
            </a:r>
            <a:r>
              <a:rPr lang="en-US" sz="2000" b="1">
                <a:solidFill>
                  <a:schemeClr val="accent1"/>
                </a:solidFill>
                <a:latin typeface="Calibri" pitchFamily="34" charset="0"/>
              </a:rPr>
              <a:t>extrapolation from prev. solutions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b="1">
                <a:solidFill>
                  <a:srgbClr val="C00000"/>
                </a:solidFill>
                <a:latin typeface="Calibri" pitchFamily="34" charset="0"/>
              </a:rPr>
              <a:t>Poor Performance:</a:t>
            </a:r>
            <a:endParaRPr lang="en-US" sz="240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40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40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40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40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40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400">
              <a:latin typeface="Calibri" pitchFamily="34" charset="0"/>
            </a:endParaRPr>
          </a:p>
        </p:txBody>
      </p: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1143000" y="4114800"/>
            <a:ext cx="6618288" cy="1325563"/>
            <a:chOff x="1143000" y="4114800"/>
            <a:chExt cx="6617557" cy="1325880"/>
          </a:xfrm>
        </p:grpSpPr>
        <p:pic>
          <p:nvPicPr>
            <p:cNvPr id="20503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124200" y="4114800"/>
              <a:ext cx="4636357" cy="1325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04" name="TextBox 6"/>
            <p:cNvSpPr txBox="1">
              <a:spLocks noChangeArrowheads="1"/>
            </p:cNvSpPr>
            <p:nvPr/>
          </p:nvSpPr>
          <p:spPr bwMode="auto">
            <a:xfrm>
              <a:off x="1143000" y="4114800"/>
              <a:ext cx="1981200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>
                  <a:solidFill>
                    <a:schemeClr val="accent1"/>
                  </a:solidFill>
                  <a:latin typeface="Calibri" pitchFamily="34" charset="0"/>
                </a:rPr>
                <a:t>tolerance level = 10</a:t>
              </a:r>
              <a:r>
                <a:rPr lang="en-US" sz="1600" b="1" baseline="30000">
                  <a:solidFill>
                    <a:schemeClr val="accent1"/>
                  </a:solidFill>
                  <a:latin typeface="Calibri" pitchFamily="34" charset="0"/>
                </a:rPr>
                <a:t>-6</a:t>
              </a:r>
              <a:endParaRPr lang="en-US" sz="1600" b="1">
                <a:solidFill>
                  <a:schemeClr val="accent1"/>
                </a:solidFill>
                <a:latin typeface="Calibri" pitchFamily="34" charset="0"/>
              </a:endParaRPr>
            </a:p>
            <a:p>
              <a:r>
                <a:rPr lang="en-US" sz="1600" b="1">
                  <a:solidFill>
                    <a:schemeClr val="accent1"/>
                  </a:solidFill>
                  <a:latin typeface="Calibri" pitchFamily="34" charset="0"/>
                </a:rPr>
                <a:t>which is fairly satisfactory</a:t>
              </a:r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1143000" y="5532438"/>
            <a:ext cx="6605588" cy="1325562"/>
            <a:chOff x="1143000" y="5532120"/>
            <a:chExt cx="6604997" cy="1325880"/>
          </a:xfrm>
        </p:grpSpPr>
        <p:pic>
          <p:nvPicPr>
            <p:cNvPr id="20501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24200" y="5532120"/>
              <a:ext cx="4623797" cy="1325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02" name="TextBox 7"/>
            <p:cNvSpPr txBox="1">
              <a:spLocks noChangeArrowheads="1"/>
            </p:cNvSpPr>
            <p:nvPr/>
          </p:nvSpPr>
          <p:spPr bwMode="auto">
            <a:xfrm>
              <a:off x="1143000" y="5562600"/>
              <a:ext cx="19050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>
                  <a:solidFill>
                    <a:schemeClr val="accent1"/>
                  </a:solidFill>
                  <a:latin typeface="Calibri" pitchFamily="34" charset="0"/>
                </a:rPr>
                <a:t>much worse at 10</a:t>
              </a:r>
              <a:r>
                <a:rPr lang="en-US" sz="1600" b="1" baseline="30000">
                  <a:solidFill>
                    <a:schemeClr val="accent1"/>
                  </a:solidFill>
                  <a:latin typeface="Calibri" pitchFamily="34" charset="0"/>
                </a:rPr>
                <a:t>-10</a:t>
              </a:r>
              <a:r>
                <a:rPr lang="en-US" sz="1600" b="1">
                  <a:solidFill>
                    <a:schemeClr val="accent1"/>
                  </a:solidFill>
                  <a:latin typeface="Calibri" pitchFamily="34" charset="0"/>
                </a:rPr>
                <a:t> tolerance level</a:t>
              </a:r>
              <a:endParaRPr lang="en-US" sz="1600" b="1">
                <a:latin typeface="Calibri" pitchFamily="34" charset="0"/>
              </a:endParaRPr>
            </a:p>
          </p:txBody>
        </p:sp>
      </p:grpSp>
      <p:grpSp>
        <p:nvGrpSpPr>
          <p:cNvPr id="30" name="Group 29"/>
          <p:cNvGrpSpPr>
            <a:grpSpLocks/>
          </p:cNvGrpSpPr>
          <p:nvPr/>
        </p:nvGrpSpPr>
        <p:grpSpPr bwMode="auto">
          <a:xfrm>
            <a:off x="6477000" y="4419600"/>
            <a:ext cx="2514600" cy="990600"/>
            <a:chOff x="6477000" y="4419600"/>
            <a:chExt cx="2514600" cy="990600"/>
          </a:xfrm>
        </p:grpSpPr>
        <p:sp>
          <p:nvSpPr>
            <p:cNvPr id="11" name="Rectangle 10"/>
            <p:cNvSpPr/>
            <p:nvPr/>
          </p:nvSpPr>
          <p:spPr>
            <a:xfrm>
              <a:off x="6477000" y="4419600"/>
              <a:ext cx="1066800" cy="9906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7391400" y="4648200"/>
              <a:ext cx="762000" cy="228600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stealth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rot="10800000" flipV="1">
              <a:off x="7391400" y="4876800"/>
              <a:ext cx="762000" cy="304800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oval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500" name="TextBox 27"/>
            <p:cNvSpPr txBox="1">
              <a:spLocks noChangeArrowheads="1"/>
            </p:cNvSpPr>
            <p:nvPr/>
          </p:nvSpPr>
          <p:spPr bwMode="auto">
            <a:xfrm>
              <a:off x="8153400" y="4419600"/>
              <a:ext cx="838200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  <a:latin typeface="Calibri" pitchFamily="34" charset="0"/>
                </a:rPr>
                <a:t>due to cache effects</a:t>
              </a:r>
            </a:p>
          </p:txBody>
        </p:sp>
      </p:grpSp>
      <p:grpSp>
        <p:nvGrpSpPr>
          <p:cNvPr id="33" name="Group 32"/>
          <p:cNvGrpSpPr>
            <a:grpSpLocks/>
          </p:cNvGrpSpPr>
          <p:nvPr/>
        </p:nvGrpSpPr>
        <p:grpSpPr bwMode="auto">
          <a:xfrm>
            <a:off x="6446838" y="5851525"/>
            <a:ext cx="2849562" cy="990600"/>
            <a:chOff x="6446520" y="5852160"/>
            <a:chExt cx="2849880" cy="990600"/>
          </a:xfrm>
        </p:grpSpPr>
        <p:sp>
          <p:nvSpPr>
            <p:cNvPr id="17" name="Rectangle 16"/>
            <p:cNvSpPr/>
            <p:nvPr/>
          </p:nvSpPr>
          <p:spPr>
            <a:xfrm>
              <a:off x="6446520" y="5852160"/>
              <a:ext cx="1066919" cy="9906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7391187" y="6096635"/>
              <a:ext cx="762085" cy="228600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stealth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rot="10800000" flipV="1">
              <a:off x="7391187" y="6325235"/>
              <a:ext cx="762085" cy="304800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oval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496" name="TextBox 31"/>
            <p:cNvSpPr txBox="1">
              <a:spLocks noChangeArrowheads="1"/>
            </p:cNvSpPr>
            <p:nvPr/>
          </p:nvSpPr>
          <p:spPr bwMode="auto">
            <a:xfrm>
              <a:off x="8153400" y="5943600"/>
              <a:ext cx="1143000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solidFill>
                    <a:srgbClr val="FF0000"/>
                  </a:solidFill>
                  <a:latin typeface="Calibri" pitchFamily="34" charset="0"/>
                </a:rPr>
                <a:t>more pronounced here</a:t>
              </a:r>
            </a:p>
          </p:txBody>
        </p:sp>
      </p:grpSp>
      <p:sp>
        <p:nvSpPr>
          <p:cNvPr id="20" name="Oval 19"/>
          <p:cNvSpPr/>
          <p:nvPr/>
        </p:nvSpPr>
        <p:spPr>
          <a:xfrm>
            <a:off x="5638800" y="4114800"/>
            <a:ext cx="685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810000" y="3581400"/>
            <a:ext cx="2209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Calibri" pitchFamily="34" charset="0"/>
              </a:rPr>
              <a:t># of iterations = # of matrix-vector multiplications</a:t>
            </a:r>
          </a:p>
        </p:txBody>
      </p:sp>
      <p:sp>
        <p:nvSpPr>
          <p:cNvPr id="24" name="Oval 23"/>
          <p:cNvSpPr/>
          <p:nvPr/>
        </p:nvSpPr>
        <p:spPr>
          <a:xfrm>
            <a:off x="6324600" y="4114800"/>
            <a:ext cx="685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096000" y="35814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Calibri" pitchFamily="34" charset="0"/>
              </a:rPr>
              <a:t>actual running time in seconds</a:t>
            </a:r>
          </a:p>
        </p:txBody>
      </p:sp>
      <p:sp>
        <p:nvSpPr>
          <p:cNvPr id="42" name="Oval 41"/>
          <p:cNvSpPr/>
          <p:nvPr/>
        </p:nvSpPr>
        <p:spPr>
          <a:xfrm>
            <a:off x="7010400" y="4114800"/>
            <a:ext cx="685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7391400" y="3581400"/>
            <a:ext cx="152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Calibri" pitchFamily="34" charset="0"/>
              </a:rPr>
              <a:t>fraction of total computation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0" grpId="0" animBg="1"/>
      <p:bldP spid="20" grpId="1" animBg="1"/>
      <p:bldP spid="21" grpId="0"/>
      <p:bldP spid="21" grpId="1"/>
      <p:bldP spid="24" grpId="0" animBg="1"/>
      <p:bldP spid="24" grpId="1" animBg="1"/>
      <p:bldP spid="25" grpId="0"/>
      <p:bldP spid="25" grpId="1"/>
      <p:bldP spid="42" grpId="0" animBg="1"/>
      <p:bldP spid="42" grpId="1" animBg="1"/>
      <p:bldP spid="43" grpId="0"/>
      <p:bldP spid="4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ILU-based preconditioning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457200" y="1143000"/>
            <a:ext cx="82296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solidFill>
                  <a:srgbClr val="C00000"/>
                </a:solidFill>
                <a:latin typeface="Calibri" pitchFamily="34" charset="0"/>
              </a:rPr>
              <a:t>ILU-based pre-conditioners: </a:t>
            </a:r>
            <a:r>
              <a:rPr lang="en-US" sz="2400">
                <a:latin typeface="Calibri" pitchFamily="34" charset="0"/>
              </a:rPr>
              <a:t>no fill-in, 10</a:t>
            </a:r>
            <a:r>
              <a:rPr lang="en-US" sz="2400" baseline="30000">
                <a:latin typeface="Calibri" pitchFamily="34" charset="0"/>
              </a:rPr>
              <a:t>-2 </a:t>
            </a:r>
            <a:r>
              <a:rPr lang="en-US" sz="2400">
                <a:latin typeface="Calibri" pitchFamily="34" charset="0"/>
              </a:rPr>
              <a:t>drop tolerance</a:t>
            </a:r>
            <a:endParaRPr lang="en-US" sz="2400" baseline="30000">
              <a:latin typeface="Calibri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>
                <a:solidFill>
                  <a:srgbClr val="00B050"/>
                </a:solidFill>
                <a:latin typeface="Calibri" pitchFamily="34" charset="0"/>
              </a:rPr>
              <a:t>effective </a:t>
            </a:r>
            <a:r>
              <a:rPr lang="en-US" sz="2000">
                <a:latin typeface="Calibri" pitchFamily="34" charset="0"/>
              </a:rPr>
              <a:t>(considering only the solve time)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endParaRPr lang="en-US" sz="2000" b="1">
              <a:solidFill>
                <a:srgbClr val="00B050"/>
              </a:solidFill>
              <a:latin typeface="Calibri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endParaRPr lang="en-US" sz="2000" b="1">
              <a:solidFill>
                <a:srgbClr val="00B050"/>
              </a:solidFill>
              <a:latin typeface="Calibri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endParaRPr lang="en-US" sz="2000" b="1">
              <a:solidFill>
                <a:srgbClr val="00B050"/>
              </a:solidFill>
              <a:latin typeface="Calibri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endParaRPr lang="en-US" sz="2000" b="1">
              <a:solidFill>
                <a:srgbClr val="00B050"/>
              </a:solidFill>
              <a:latin typeface="Calibri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endParaRPr lang="en-US" sz="2000" b="1">
              <a:solidFill>
                <a:srgbClr val="00B050"/>
              </a:solidFill>
              <a:latin typeface="Calibri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endParaRPr lang="en-US" sz="2000" b="1">
              <a:solidFill>
                <a:srgbClr val="00B050"/>
              </a:solidFill>
              <a:latin typeface="Calibri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endParaRPr lang="en-US" sz="2000" b="1">
              <a:solidFill>
                <a:srgbClr val="00B050"/>
              </a:solidFill>
              <a:latin typeface="Calibri" pitchFamily="34" charset="0"/>
            </a:endParaRPr>
          </a:p>
          <a:p>
            <a:pPr marL="800100" lvl="1" indent="-342900">
              <a:spcBef>
                <a:spcPct val="20000"/>
              </a:spcBef>
            </a:pPr>
            <a:endParaRPr lang="en-US" sz="2000" b="1">
              <a:solidFill>
                <a:srgbClr val="00B050"/>
              </a:solidFill>
              <a:latin typeface="Calibri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>
                <a:solidFill>
                  <a:srgbClr val="00B050"/>
                </a:solidFill>
                <a:latin typeface="Calibri" pitchFamily="34" charset="0"/>
              </a:rPr>
              <a:t>no fill-in + threshold: </a:t>
            </a:r>
            <a:r>
              <a:rPr lang="en-US" sz="2000">
                <a:latin typeface="Calibri" pitchFamily="34" charset="0"/>
              </a:rPr>
              <a:t>nice scaling with system size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>
                <a:solidFill>
                  <a:srgbClr val="FF0000"/>
                </a:solidFill>
                <a:latin typeface="Calibri" pitchFamily="34" charset="0"/>
              </a:rPr>
              <a:t>ILU factorization is expensive </a:t>
            </a:r>
          </a:p>
          <a:p>
            <a:pPr marL="800100" lvl="1" indent="-342900">
              <a:spcBef>
                <a:spcPct val="20000"/>
              </a:spcBef>
            </a:pPr>
            <a:endParaRPr lang="en-US" sz="2000">
              <a:latin typeface="Calibri" pitchFamily="34" charset="0"/>
            </a:endParaRPr>
          </a:p>
          <a:p>
            <a:pPr marL="800100" lvl="1" indent="-342900">
              <a:spcBef>
                <a:spcPct val="20000"/>
              </a:spcBef>
            </a:pPr>
            <a:endParaRPr lang="en-US" sz="2000">
              <a:latin typeface="Calibri" pitchFamily="34" charset="0"/>
            </a:endParaRPr>
          </a:p>
          <a:p>
            <a:pPr marL="800100" lvl="1" indent="-342900">
              <a:spcBef>
                <a:spcPct val="20000"/>
              </a:spcBef>
            </a:pPr>
            <a:endParaRPr lang="en-US" sz="2000">
              <a:latin typeface="Calibri" pitchFamily="34" charset="0"/>
            </a:endParaRPr>
          </a:p>
        </p:txBody>
      </p: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1219200" y="1905000"/>
            <a:ext cx="6324600" cy="2873375"/>
            <a:chOff x="1524000" y="2971800"/>
            <a:chExt cx="6324600" cy="2874065"/>
          </a:xfrm>
        </p:grpSpPr>
        <p:pic>
          <p:nvPicPr>
            <p:cNvPr id="21534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276600" y="2971800"/>
              <a:ext cx="4572000" cy="14580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535" name="TextBox 4"/>
            <p:cNvSpPr txBox="1">
              <a:spLocks noChangeArrowheads="1"/>
            </p:cNvSpPr>
            <p:nvPr/>
          </p:nvSpPr>
          <p:spPr bwMode="auto">
            <a:xfrm>
              <a:off x="1524000" y="3048000"/>
              <a:ext cx="17526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600">
                  <a:solidFill>
                    <a:schemeClr val="accent1"/>
                  </a:solidFill>
                  <a:latin typeface="Calibri" pitchFamily="34" charset="0"/>
                </a:rPr>
                <a:t>bulk water system</a:t>
              </a:r>
            </a:p>
          </p:txBody>
        </p:sp>
        <p:pic>
          <p:nvPicPr>
            <p:cNvPr id="21536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276600" y="4495800"/>
              <a:ext cx="4572000" cy="13500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537" name="TextBox 6"/>
            <p:cNvSpPr txBox="1">
              <a:spLocks noChangeArrowheads="1"/>
            </p:cNvSpPr>
            <p:nvPr/>
          </p:nvSpPr>
          <p:spPr bwMode="auto">
            <a:xfrm>
              <a:off x="1828800" y="4495800"/>
              <a:ext cx="13716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600">
                  <a:solidFill>
                    <a:schemeClr val="accent1"/>
                  </a:solidFill>
                  <a:latin typeface="Calibri" pitchFamily="34" charset="0"/>
                </a:rPr>
                <a:t>bilayer system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7543800" y="2633663"/>
            <a:ext cx="1447800" cy="1470025"/>
            <a:chOff x="7620000" y="2938849"/>
            <a:chExt cx="1447800" cy="1469983"/>
          </a:xfrm>
        </p:grpSpPr>
        <p:cxnSp>
          <p:nvCxnSpPr>
            <p:cNvPr id="8" name="Straight Arrow Connector 7"/>
            <p:cNvCxnSpPr>
              <a:stCxn id="1026" idx="3"/>
              <a:endCxn id="21533" idx="1"/>
            </p:cNvCxnSpPr>
            <p:nvPr/>
          </p:nvCxnSpPr>
          <p:spPr>
            <a:xfrm>
              <a:off x="7620000" y="2938849"/>
              <a:ext cx="609600" cy="814364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stealth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>
              <a:stCxn id="21533" idx="1"/>
              <a:endCxn id="1027" idx="3"/>
            </p:cNvCxnSpPr>
            <p:nvPr/>
          </p:nvCxnSpPr>
          <p:spPr>
            <a:xfrm rot="10800000" flipV="1">
              <a:off x="7620000" y="3753213"/>
              <a:ext cx="609600" cy="655619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oval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533" name="TextBox 9"/>
            <p:cNvSpPr txBox="1">
              <a:spLocks noChangeArrowheads="1"/>
            </p:cNvSpPr>
            <p:nvPr/>
          </p:nvSpPr>
          <p:spPr bwMode="auto">
            <a:xfrm>
              <a:off x="8229600" y="3276600"/>
              <a:ext cx="838200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solidFill>
                    <a:srgbClr val="FF0000"/>
                  </a:solidFill>
                  <a:latin typeface="Calibri" pitchFamily="34" charset="0"/>
                </a:rPr>
                <a:t>cache effects are still evident</a:t>
              </a:r>
            </a:p>
          </p:txBody>
        </p:sp>
      </p:grp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4419600" y="5303838"/>
          <a:ext cx="4495800" cy="155416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47802"/>
                <a:gridCol w="1447800"/>
                <a:gridCol w="838200"/>
                <a:gridCol w="7619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FF0000"/>
                          </a:solidFill>
                        </a:rPr>
                        <a:t>system/solver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FF0000"/>
                          </a:solidFill>
                        </a:rPr>
                        <a:t>time to</a:t>
                      </a:r>
                      <a:r>
                        <a:rPr lang="en-US" sz="1400" b="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</a:rPr>
                        <a:t>compute </a:t>
                      </a:r>
                      <a:r>
                        <a:rPr lang="en-US" sz="1400" b="0" dirty="0" err="1" smtClean="0">
                          <a:solidFill>
                            <a:srgbClr val="FF0000"/>
                          </a:solidFill>
                        </a:rPr>
                        <a:t>preconditioner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FF0000"/>
                          </a:solidFill>
                        </a:rPr>
                        <a:t>solve time (s)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FF0000"/>
                          </a:solidFill>
                        </a:rPr>
                        <a:t>total time (s)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bulk water/ GMRES+ILU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0.50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0.04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0.54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bulk water/ </a:t>
                      </a:r>
                      <a:r>
                        <a:rPr lang="en-US" sz="1400" dirty="0" err="1" smtClean="0"/>
                        <a:t>GMRES+diagonal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~0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0.11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0.11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ILU-based preconditioning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457200" y="1143000"/>
            <a:ext cx="82296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solidFill>
                  <a:srgbClr val="C00000"/>
                </a:solidFill>
                <a:latin typeface="Calibri" pitchFamily="34" charset="0"/>
              </a:rPr>
              <a:t>Observation: </a:t>
            </a:r>
            <a:r>
              <a:rPr lang="en-US" sz="2400">
                <a:latin typeface="Calibri" pitchFamily="34" charset="0"/>
              </a:rPr>
              <a:t>can amortize the ILU factorization cost</a:t>
            </a:r>
            <a:endParaRPr lang="en-US" sz="2400" b="1">
              <a:solidFill>
                <a:srgbClr val="C00000"/>
              </a:solidFill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C00000"/>
                </a:solidFill>
                <a:latin typeface="Calibri" pitchFamily="34" charset="0"/>
              </a:rPr>
              <a:t>slowly changing simulation environment </a:t>
            </a:r>
            <a:r>
              <a:rPr lang="en-US" sz="200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re-usable pre-conditioners</a:t>
            </a:r>
            <a:endParaRPr lang="en-US" sz="2000" b="1">
              <a:solidFill>
                <a:srgbClr val="00B050"/>
              </a:solidFill>
              <a:latin typeface="Calibri" pitchFamily="34" charset="0"/>
            </a:endParaRP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533400" y="1981200"/>
            <a:ext cx="8518525" cy="2286000"/>
            <a:chOff x="533400" y="1981200"/>
            <a:chExt cx="8519160" cy="2286000"/>
          </a:xfrm>
        </p:grpSpPr>
        <p:pic>
          <p:nvPicPr>
            <p:cNvPr id="22536" name="Picture 3" descr="petn_ilut_longevity_1e-10.png"/>
            <p:cNvPicPr>
              <a:picLocks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623560" y="1981200"/>
              <a:ext cx="3429000" cy="2286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37" name="Picture 4" descr="petn_ilut_longevity_1e-6.png"/>
            <p:cNvPicPr>
              <a:picLocks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057400" y="1981200"/>
              <a:ext cx="3429000" cy="2286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538" name="TextBox 7"/>
            <p:cNvSpPr txBox="1">
              <a:spLocks noChangeArrowheads="1"/>
            </p:cNvSpPr>
            <p:nvPr/>
          </p:nvSpPr>
          <p:spPr bwMode="auto">
            <a:xfrm>
              <a:off x="533400" y="2362200"/>
              <a:ext cx="1447800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b="1">
                  <a:solidFill>
                    <a:schemeClr val="accent1"/>
                  </a:solidFill>
                  <a:latin typeface="Calibri" pitchFamily="34" charset="0"/>
                </a:rPr>
                <a:t>PETN crystal:</a:t>
              </a:r>
            </a:p>
            <a:p>
              <a:pPr algn="r"/>
              <a:r>
                <a:rPr lang="en-US" b="1">
                  <a:solidFill>
                    <a:schemeClr val="accent1"/>
                  </a:solidFill>
                  <a:latin typeface="Calibri" pitchFamily="34" charset="0"/>
                </a:rPr>
                <a:t>solid, 1000s of steps!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381000" y="4479925"/>
            <a:ext cx="8670925" cy="2286000"/>
            <a:chOff x="381000" y="4480560"/>
            <a:chExt cx="8671560" cy="2286000"/>
          </a:xfrm>
        </p:grpSpPr>
        <p:pic>
          <p:nvPicPr>
            <p:cNvPr id="22533" name="Picture 5" descr="water_6540_ilut_longevity_1e-10.png"/>
            <p:cNvPicPr>
              <a:picLocks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623560" y="4480560"/>
              <a:ext cx="3429000" cy="2286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34" name="Picture 6" descr="water_6540_ilut_longevity_1e-6.png"/>
            <p:cNvPicPr>
              <a:picLocks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057400" y="4480560"/>
              <a:ext cx="3429000" cy="2286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535" name="TextBox 8"/>
            <p:cNvSpPr txBox="1">
              <a:spLocks noChangeArrowheads="1"/>
            </p:cNvSpPr>
            <p:nvPr/>
          </p:nvSpPr>
          <p:spPr bwMode="auto">
            <a:xfrm>
              <a:off x="381000" y="4953000"/>
              <a:ext cx="1600200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b="1">
                  <a:solidFill>
                    <a:schemeClr val="accent1"/>
                  </a:solidFill>
                  <a:latin typeface="Calibri" pitchFamily="34" charset="0"/>
                </a:rPr>
                <a:t>Bulk water:</a:t>
              </a:r>
            </a:p>
            <a:p>
              <a:pPr algn="r"/>
              <a:r>
                <a:rPr lang="en-US" b="1">
                  <a:solidFill>
                    <a:schemeClr val="accent1"/>
                  </a:solidFill>
                  <a:latin typeface="Calibri" pitchFamily="34" charset="0"/>
                </a:rPr>
                <a:t>liquid, 10-100s of steps!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Memory Management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143000"/>
            <a:ext cx="8229600" cy="5486400"/>
          </a:xfrm>
          <a:prstGeom prst="rect">
            <a:avLst/>
          </a:prstGeom>
        </p:spPr>
        <p:txBody>
          <a:bodyPr anchor="ctr">
            <a:normAutofit fontScale="92500" lnSpcReduction="20000"/>
          </a:bodyPr>
          <a:lstStyle/>
          <a:p>
            <a:pPr marL="342900" indent="-342900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C00000"/>
                </a:solidFill>
                <a:latin typeface="+mn-lt"/>
                <a:cs typeface="+mn-cs"/>
              </a:rPr>
              <a:t>Compact data-structures</a:t>
            </a:r>
          </a:p>
          <a:p>
            <a:pPr marL="342900" indent="-342900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342900" indent="-342900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342900" indent="-342900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342900" indent="-342900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342900" indent="-342900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342900" indent="-342900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342900" indent="-342900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342900" indent="-342900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342900" indent="-342900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C00000"/>
                </a:solidFill>
                <a:latin typeface="+mn-lt"/>
                <a:cs typeface="+mn-cs"/>
              </a:rPr>
              <a:t>Dynamic and adaptive lists</a:t>
            </a:r>
          </a:p>
          <a:p>
            <a:pPr marL="800100" lvl="1" indent="-342900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accent1"/>
                </a:solidFill>
                <a:latin typeface="+mn-lt"/>
                <a:cs typeface="+mn-cs"/>
              </a:rPr>
              <a:t>initially: </a:t>
            </a:r>
            <a:r>
              <a:rPr lang="en-US" sz="2000" dirty="0">
                <a:latin typeface="+mn-lt"/>
                <a:cs typeface="+mn-cs"/>
              </a:rPr>
              <a:t>allocate after estimation</a:t>
            </a:r>
          </a:p>
          <a:p>
            <a:pPr marL="800100" lvl="1" indent="-342900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accent1"/>
                </a:solidFill>
                <a:latin typeface="+mn-lt"/>
                <a:cs typeface="+mn-cs"/>
              </a:rPr>
              <a:t>at every step: </a:t>
            </a:r>
            <a:r>
              <a:rPr lang="en-US" sz="2000" dirty="0">
                <a:latin typeface="+mn-lt"/>
                <a:cs typeface="+mn-cs"/>
              </a:rPr>
              <a:t>monitor &amp; re-allocate if necessary</a:t>
            </a:r>
          </a:p>
          <a:p>
            <a:pPr marL="342900" indent="-342900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en-US" sz="2000" dirty="0">
              <a:latin typeface="+mn-lt"/>
              <a:cs typeface="+mn-cs"/>
            </a:endParaRPr>
          </a:p>
          <a:p>
            <a:pPr marL="342900" indent="-342900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C00000"/>
                </a:solidFill>
                <a:latin typeface="+mn-lt"/>
                <a:cs typeface="+mn-cs"/>
              </a:rPr>
              <a:t>Low memory foot-print, linear scaling with system size</a:t>
            </a:r>
          </a:p>
        </p:txBody>
      </p:sp>
      <p:grpSp>
        <p:nvGrpSpPr>
          <p:cNvPr id="163" name="Group 162"/>
          <p:cNvGrpSpPr>
            <a:grpSpLocks/>
          </p:cNvGrpSpPr>
          <p:nvPr/>
        </p:nvGrpSpPr>
        <p:grpSpPr bwMode="auto">
          <a:xfrm>
            <a:off x="685800" y="1782763"/>
            <a:ext cx="2743200" cy="2740025"/>
            <a:chOff x="381000" y="1981200"/>
            <a:chExt cx="2743200" cy="2740151"/>
          </a:xfrm>
        </p:grpSpPr>
        <p:grpSp>
          <p:nvGrpSpPr>
            <p:cNvPr id="23613" name="Group 159"/>
            <p:cNvGrpSpPr>
              <a:grpSpLocks/>
            </p:cNvGrpSpPr>
            <p:nvPr/>
          </p:nvGrpSpPr>
          <p:grpSpPr bwMode="auto">
            <a:xfrm>
              <a:off x="381000" y="1981200"/>
              <a:ext cx="2743200" cy="1371600"/>
              <a:chOff x="381000" y="1981200"/>
              <a:chExt cx="2743200" cy="1371600"/>
            </a:xfrm>
          </p:grpSpPr>
          <p:grpSp>
            <p:nvGrpSpPr>
              <p:cNvPr id="23615" name="Group 57"/>
              <p:cNvGrpSpPr>
                <a:grpSpLocks/>
              </p:cNvGrpSpPr>
              <p:nvPr/>
            </p:nvGrpSpPr>
            <p:grpSpPr bwMode="auto">
              <a:xfrm>
                <a:off x="457200" y="1981200"/>
                <a:ext cx="2286000" cy="457200"/>
                <a:chOff x="457200" y="1981200"/>
                <a:chExt cx="2286000" cy="457200"/>
              </a:xfrm>
            </p:grpSpPr>
            <p:cxnSp>
              <p:nvCxnSpPr>
                <p:cNvPr id="9" name="Straight Connector 3"/>
                <p:cNvCxnSpPr/>
                <p:nvPr/>
              </p:nvCxnSpPr>
              <p:spPr>
                <a:xfrm>
                  <a:off x="457200" y="1981200"/>
                  <a:ext cx="2286000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>
                  <a:off x="457200" y="2438421"/>
                  <a:ext cx="2286000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rot="5400000">
                  <a:off x="228589" y="2209811"/>
                  <a:ext cx="457221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 rot="5400000">
                  <a:off x="1020752" y="2209811"/>
                  <a:ext cx="457221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 rot="5400000">
                  <a:off x="1387464" y="2209811"/>
                  <a:ext cx="457221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rot="5400000">
                  <a:off x="1752589" y="2209811"/>
                  <a:ext cx="457221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3648" name="Group 27"/>
                <p:cNvGrpSpPr>
                  <a:grpSpLocks/>
                </p:cNvGrpSpPr>
                <p:nvPr/>
              </p:nvGrpSpPr>
              <p:grpSpPr bwMode="auto">
                <a:xfrm>
                  <a:off x="609600" y="2209800"/>
                  <a:ext cx="502919" cy="45719"/>
                  <a:chOff x="792480" y="2209800"/>
                  <a:chExt cx="502919" cy="45719"/>
                </a:xfrm>
              </p:grpSpPr>
              <p:sp>
                <p:nvSpPr>
                  <p:cNvPr id="19" name="Oval 18"/>
                  <p:cNvSpPr/>
                  <p:nvPr/>
                </p:nvSpPr>
                <p:spPr>
                  <a:xfrm>
                    <a:off x="792480" y="2209811"/>
                    <a:ext cx="46038" cy="46039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20" name="Oval 19"/>
                  <p:cNvSpPr/>
                  <p:nvPr/>
                </p:nvSpPr>
                <p:spPr>
                  <a:xfrm>
                    <a:off x="1021080" y="2209811"/>
                    <a:ext cx="46038" cy="46039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21" name="Oval 20"/>
                  <p:cNvSpPr/>
                  <p:nvPr/>
                </p:nvSpPr>
                <p:spPr>
                  <a:xfrm>
                    <a:off x="1249680" y="2209811"/>
                    <a:ext cx="46038" cy="46039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25" name="Oval 24"/>
                <p:cNvSpPr/>
                <p:nvPr/>
              </p:nvSpPr>
              <p:spPr>
                <a:xfrm>
                  <a:off x="1325563" y="2103443"/>
                  <a:ext cx="228600" cy="228611"/>
                </a:xfrm>
                <a:prstGeom prst="ellipse">
                  <a:avLst/>
                </a:prstGeom>
                <a:solidFill>
                  <a:schemeClr val="accent5"/>
                </a:solidFill>
                <a:ln w="1270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26" name="Oval 25"/>
                <p:cNvSpPr/>
                <p:nvPr/>
              </p:nvSpPr>
              <p:spPr>
                <a:xfrm>
                  <a:off x="1692275" y="2103443"/>
                  <a:ext cx="228600" cy="228611"/>
                </a:xfrm>
                <a:prstGeom prst="ellipse">
                  <a:avLst/>
                </a:prstGeom>
                <a:solidFill>
                  <a:schemeClr val="accent6"/>
                </a:solidFill>
                <a:ln w="1270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grpSp>
              <p:nvGrpSpPr>
                <p:cNvPr id="23651" name="Group 28"/>
                <p:cNvGrpSpPr>
                  <a:grpSpLocks/>
                </p:cNvGrpSpPr>
                <p:nvPr/>
              </p:nvGrpSpPr>
              <p:grpSpPr bwMode="auto">
                <a:xfrm>
                  <a:off x="2133600" y="2209800"/>
                  <a:ext cx="502919" cy="45719"/>
                  <a:chOff x="792480" y="2209800"/>
                  <a:chExt cx="502919" cy="45719"/>
                </a:xfrm>
              </p:grpSpPr>
              <p:sp>
                <p:nvSpPr>
                  <p:cNvPr id="30" name="Oval 29"/>
                  <p:cNvSpPr/>
                  <p:nvPr/>
                </p:nvSpPr>
                <p:spPr>
                  <a:xfrm>
                    <a:off x="792480" y="2209811"/>
                    <a:ext cx="46038" cy="46039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31" name="Oval 30"/>
                  <p:cNvSpPr/>
                  <p:nvPr/>
                </p:nvSpPr>
                <p:spPr>
                  <a:xfrm>
                    <a:off x="1021080" y="2209811"/>
                    <a:ext cx="46038" cy="46039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32" name="Oval 31"/>
                  <p:cNvSpPr/>
                  <p:nvPr/>
                </p:nvSpPr>
                <p:spPr>
                  <a:xfrm>
                    <a:off x="1249680" y="2209811"/>
                    <a:ext cx="46038" cy="46039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</p:grpSp>
            <p:cxnSp>
              <p:nvCxnSpPr>
                <p:cNvPr id="33" name="Straight Connector 32"/>
                <p:cNvCxnSpPr/>
                <p:nvPr/>
              </p:nvCxnSpPr>
              <p:spPr>
                <a:xfrm rot="5400000">
                  <a:off x="2514589" y="2209811"/>
                  <a:ext cx="457221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653" name="TextBox 55"/>
                <p:cNvSpPr txBox="1">
                  <a:spLocks noChangeArrowheads="1"/>
                </p:cNvSpPr>
                <p:nvPr/>
              </p:nvSpPr>
              <p:spPr bwMode="auto">
                <a:xfrm>
                  <a:off x="1243584" y="2075688"/>
                  <a:ext cx="41148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200" b="1">
                      <a:solidFill>
                        <a:srgbClr val="FF0000"/>
                      </a:solidFill>
                      <a:latin typeface="Calibri" pitchFamily="34" charset="0"/>
                    </a:rPr>
                    <a:t>n-1</a:t>
                  </a:r>
                </a:p>
              </p:txBody>
            </p:sp>
            <p:sp>
              <p:nvSpPr>
                <p:cNvPr id="23654" name="TextBox 56"/>
                <p:cNvSpPr txBox="1">
                  <a:spLocks noChangeArrowheads="1"/>
                </p:cNvSpPr>
                <p:nvPr/>
              </p:nvSpPr>
              <p:spPr bwMode="auto">
                <a:xfrm>
                  <a:off x="1676400" y="2075688"/>
                  <a:ext cx="2286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200" b="1">
                      <a:solidFill>
                        <a:srgbClr val="FF0000"/>
                      </a:solidFill>
                      <a:latin typeface="Calibri" pitchFamily="34" charset="0"/>
                    </a:rPr>
                    <a:t>n</a:t>
                  </a:r>
                </a:p>
              </p:txBody>
            </p:sp>
          </p:grpSp>
          <p:cxnSp>
            <p:nvCxnSpPr>
              <p:cNvPr id="60" name="Straight Arrow Connector 59"/>
              <p:cNvCxnSpPr>
                <a:stCxn id="23653" idx="2"/>
                <a:endCxn id="79" idx="0"/>
              </p:cNvCxnSpPr>
              <p:nvPr/>
            </p:nvCxnSpPr>
            <p:spPr>
              <a:xfrm rot="5400000">
                <a:off x="929469" y="2375724"/>
                <a:ext cx="542950" cy="496888"/>
              </a:xfrm>
              <a:prstGeom prst="straightConnector1">
                <a:avLst/>
              </a:prstGeom>
              <a:ln w="158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Arrow Connector 77"/>
              <p:cNvCxnSpPr>
                <a:stCxn id="23654" idx="2"/>
                <a:endCxn id="84" idx="0"/>
              </p:cNvCxnSpPr>
              <p:nvPr/>
            </p:nvCxnSpPr>
            <p:spPr>
              <a:xfrm rot="16200000" flipH="1">
                <a:off x="1671625" y="2471768"/>
                <a:ext cx="542950" cy="304800"/>
              </a:xfrm>
              <a:prstGeom prst="straightConnector1">
                <a:avLst/>
              </a:prstGeom>
              <a:ln w="158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3618" name="Group 88"/>
              <p:cNvGrpSpPr>
                <a:grpSpLocks/>
              </p:cNvGrpSpPr>
              <p:nvPr/>
            </p:nvGrpSpPr>
            <p:grpSpPr bwMode="auto">
              <a:xfrm>
                <a:off x="381000" y="2895600"/>
                <a:ext cx="2743200" cy="457200"/>
                <a:chOff x="228600" y="2895600"/>
                <a:chExt cx="2743200" cy="457200"/>
              </a:xfrm>
            </p:grpSpPr>
            <p:cxnSp>
              <p:nvCxnSpPr>
                <p:cNvPr id="37" name="Straight Connector 3"/>
                <p:cNvCxnSpPr/>
                <p:nvPr/>
              </p:nvCxnSpPr>
              <p:spPr>
                <a:xfrm>
                  <a:off x="228600" y="2895642"/>
                  <a:ext cx="2743200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>
                  <a:off x="228600" y="3352863"/>
                  <a:ext cx="2743200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 rot="5400000">
                  <a:off x="-11" y="3124253"/>
                  <a:ext cx="457221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5400000">
                  <a:off x="457189" y="3124253"/>
                  <a:ext cx="457221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3623" name="Group 27"/>
                <p:cNvGrpSpPr>
                  <a:grpSpLocks/>
                </p:cNvGrpSpPr>
                <p:nvPr/>
              </p:nvGrpSpPr>
              <p:grpSpPr bwMode="auto">
                <a:xfrm>
                  <a:off x="304800" y="3124200"/>
                  <a:ext cx="304800" cy="45719"/>
                  <a:chOff x="792480" y="2209800"/>
                  <a:chExt cx="502919" cy="45719"/>
                </a:xfrm>
              </p:grpSpPr>
              <p:sp>
                <p:nvSpPr>
                  <p:cNvPr id="53" name="Oval 18"/>
                  <p:cNvSpPr/>
                  <p:nvPr/>
                </p:nvSpPr>
                <p:spPr>
                  <a:xfrm>
                    <a:off x="792480" y="2209852"/>
                    <a:ext cx="44530" cy="46039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54" name="Oval 53"/>
                  <p:cNvSpPr/>
                  <p:nvPr/>
                </p:nvSpPr>
                <p:spPr>
                  <a:xfrm>
                    <a:off x="1020366" y="2209852"/>
                    <a:ext cx="47149" cy="46039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55" name="Oval 54"/>
                  <p:cNvSpPr/>
                  <p:nvPr/>
                </p:nvSpPr>
                <p:spPr>
                  <a:xfrm>
                    <a:off x="1250871" y="2209852"/>
                    <a:ext cx="44528" cy="46039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</p:grpSp>
            <p:cxnSp>
              <p:nvCxnSpPr>
                <p:cNvPr id="49" name="Straight Connector 48"/>
                <p:cNvCxnSpPr/>
                <p:nvPr/>
              </p:nvCxnSpPr>
              <p:spPr>
                <a:xfrm rot="5400000">
                  <a:off x="2743189" y="3124253"/>
                  <a:ext cx="457221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3625" name="Group 27"/>
                <p:cNvGrpSpPr>
                  <a:grpSpLocks/>
                </p:cNvGrpSpPr>
                <p:nvPr/>
              </p:nvGrpSpPr>
              <p:grpSpPr bwMode="auto">
                <a:xfrm>
                  <a:off x="2590800" y="3124200"/>
                  <a:ext cx="304800" cy="45719"/>
                  <a:chOff x="792480" y="2209800"/>
                  <a:chExt cx="502919" cy="45719"/>
                </a:xfrm>
              </p:grpSpPr>
              <p:sp>
                <p:nvSpPr>
                  <p:cNvPr id="71" name="Oval 18"/>
                  <p:cNvSpPr/>
                  <p:nvPr/>
                </p:nvSpPr>
                <p:spPr>
                  <a:xfrm>
                    <a:off x="792480" y="2209852"/>
                    <a:ext cx="44530" cy="46039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72" name="Oval 71"/>
                  <p:cNvSpPr/>
                  <p:nvPr/>
                </p:nvSpPr>
                <p:spPr>
                  <a:xfrm>
                    <a:off x="1020366" y="2209852"/>
                    <a:ext cx="47149" cy="46039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73" name="Oval 72"/>
                  <p:cNvSpPr/>
                  <p:nvPr/>
                </p:nvSpPr>
                <p:spPr>
                  <a:xfrm>
                    <a:off x="1250871" y="2209852"/>
                    <a:ext cx="44528" cy="46039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79" name="Rectangle 78"/>
                <p:cNvSpPr/>
                <p:nvPr/>
              </p:nvSpPr>
              <p:spPr>
                <a:xfrm>
                  <a:off x="685800" y="2895642"/>
                  <a:ext cx="228600" cy="457221"/>
                </a:xfrm>
                <a:prstGeom prst="rect">
                  <a:avLst/>
                </a:prstGeom>
                <a:solidFill>
                  <a:schemeClr val="accent5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914400" y="2895642"/>
                  <a:ext cx="228600" cy="457221"/>
                </a:xfrm>
                <a:prstGeom prst="rect">
                  <a:avLst/>
                </a:prstGeom>
                <a:solidFill>
                  <a:schemeClr val="accent5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1143000" y="2895642"/>
                  <a:ext cx="228600" cy="457221"/>
                </a:xfrm>
                <a:prstGeom prst="rect">
                  <a:avLst/>
                </a:prstGeom>
                <a:solidFill>
                  <a:schemeClr val="accent5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1371600" y="2895642"/>
                  <a:ext cx="228600" cy="457221"/>
                </a:xfrm>
                <a:prstGeom prst="rect">
                  <a:avLst/>
                </a:prstGeom>
                <a:solidFill>
                  <a:schemeClr val="accent5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1600200" y="2895642"/>
                  <a:ext cx="228600" cy="457221"/>
                </a:xfrm>
                <a:prstGeom prst="rect">
                  <a:avLst/>
                </a:prstGeom>
                <a:solidFill>
                  <a:schemeClr val="accent5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84" name="Rectangle 83"/>
                <p:cNvSpPr/>
                <p:nvPr/>
              </p:nvSpPr>
              <p:spPr>
                <a:xfrm>
                  <a:off x="1828800" y="2895642"/>
                  <a:ext cx="228600" cy="457221"/>
                </a:xfrm>
                <a:prstGeom prst="rect">
                  <a:avLst/>
                </a:prstGeom>
                <a:solidFill>
                  <a:schemeClr val="accent6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2057400" y="2895642"/>
                  <a:ext cx="228600" cy="457221"/>
                </a:xfrm>
                <a:prstGeom prst="rect">
                  <a:avLst/>
                </a:prstGeom>
                <a:solidFill>
                  <a:schemeClr val="accent6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0" y="2895642"/>
                  <a:ext cx="228600" cy="457221"/>
                </a:xfrm>
                <a:prstGeom prst="rect">
                  <a:avLst/>
                </a:prstGeom>
                <a:solidFill>
                  <a:schemeClr val="accent6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23634" name="TextBox 86"/>
                <p:cNvSpPr txBox="1">
                  <a:spLocks noChangeArrowheads="1"/>
                </p:cNvSpPr>
                <p:nvPr/>
              </p:nvSpPr>
              <p:spPr bwMode="auto">
                <a:xfrm>
                  <a:off x="685800" y="2971800"/>
                  <a:ext cx="990600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400" b="1">
                      <a:solidFill>
                        <a:srgbClr val="FF0000"/>
                      </a:solidFill>
                      <a:latin typeface="Calibri" pitchFamily="34" charset="0"/>
                    </a:rPr>
                    <a:t>n-1’s data</a:t>
                  </a:r>
                </a:p>
              </p:txBody>
            </p:sp>
            <p:sp>
              <p:nvSpPr>
                <p:cNvPr id="23635" name="TextBox 87"/>
                <p:cNvSpPr txBox="1">
                  <a:spLocks noChangeArrowheads="1"/>
                </p:cNvSpPr>
                <p:nvPr/>
              </p:nvSpPr>
              <p:spPr bwMode="auto">
                <a:xfrm>
                  <a:off x="1828800" y="2971800"/>
                  <a:ext cx="762000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400" b="1">
                      <a:solidFill>
                        <a:srgbClr val="FF0000"/>
                      </a:solidFill>
                      <a:latin typeface="Calibri" pitchFamily="34" charset="0"/>
                    </a:rPr>
                    <a:t>n’s data</a:t>
                  </a:r>
                </a:p>
              </p:txBody>
            </p:sp>
          </p:grpSp>
        </p:grpSp>
        <p:sp>
          <p:nvSpPr>
            <p:cNvPr id="23614" name="TextBox 160"/>
            <p:cNvSpPr txBox="1">
              <a:spLocks noChangeArrowheads="1"/>
            </p:cNvSpPr>
            <p:nvPr/>
          </p:nvSpPr>
          <p:spPr bwMode="auto">
            <a:xfrm>
              <a:off x="609600" y="3505199"/>
              <a:ext cx="2133600" cy="1216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solidFill>
                    <a:srgbClr val="C00000"/>
                  </a:solidFill>
                  <a:latin typeface="Calibri" pitchFamily="34" charset="0"/>
                </a:rPr>
                <a:t>in CSR format</a:t>
              </a:r>
            </a:p>
            <a:p>
              <a:pPr>
                <a:buFont typeface="Arial" charset="0"/>
                <a:buChar char="•"/>
              </a:pPr>
              <a:r>
                <a:rPr lang="en-US">
                  <a:solidFill>
                    <a:schemeClr val="accent1"/>
                  </a:solidFill>
                  <a:latin typeface="Calibri" pitchFamily="34" charset="0"/>
                </a:rPr>
                <a:t> neighbors list</a:t>
              </a:r>
            </a:p>
            <a:p>
              <a:pPr>
                <a:buFont typeface="Arial" charset="0"/>
                <a:buChar char="•"/>
              </a:pPr>
              <a:r>
                <a:rPr lang="en-US">
                  <a:solidFill>
                    <a:schemeClr val="accent1"/>
                  </a:solidFill>
                  <a:latin typeface="Calibri" pitchFamily="34" charset="0"/>
                </a:rPr>
                <a:t> Qeq matrix</a:t>
              </a:r>
            </a:p>
            <a:p>
              <a:pPr>
                <a:buFont typeface="Arial" charset="0"/>
                <a:buChar char="•"/>
              </a:pPr>
              <a:r>
                <a:rPr lang="en-US">
                  <a:solidFill>
                    <a:schemeClr val="accent1"/>
                  </a:solidFill>
                  <a:latin typeface="Calibri" pitchFamily="34" charset="0"/>
                </a:rPr>
                <a:t> 3-body intrs</a:t>
              </a:r>
            </a:p>
          </p:txBody>
        </p:sp>
      </p:grpSp>
      <p:grpSp>
        <p:nvGrpSpPr>
          <p:cNvPr id="164" name="Group 163"/>
          <p:cNvGrpSpPr>
            <a:grpSpLocks/>
          </p:cNvGrpSpPr>
          <p:nvPr/>
        </p:nvGrpSpPr>
        <p:grpSpPr bwMode="auto">
          <a:xfrm>
            <a:off x="4343400" y="1782763"/>
            <a:ext cx="3657600" cy="2743200"/>
            <a:chOff x="4495800" y="1981200"/>
            <a:chExt cx="3657600" cy="2743200"/>
          </a:xfrm>
        </p:grpSpPr>
        <p:grpSp>
          <p:nvGrpSpPr>
            <p:cNvPr id="23557" name="Group 158"/>
            <p:cNvGrpSpPr>
              <a:grpSpLocks/>
            </p:cNvGrpSpPr>
            <p:nvPr/>
          </p:nvGrpSpPr>
          <p:grpSpPr bwMode="auto">
            <a:xfrm>
              <a:off x="4495800" y="1981200"/>
              <a:ext cx="3657600" cy="1831777"/>
              <a:chOff x="4495800" y="1981200"/>
              <a:chExt cx="3657600" cy="1831777"/>
            </a:xfrm>
          </p:grpSpPr>
          <p:grpSp>
            <p:nvGrpSpPr>
              <p:cNvPr id="23559" name="Group 57"/>
              <p:cNvGrpSpPr>
                <a:grpSpLocks/>
              </p:cNvGrpSpPr>
              <p:nvPr/>
            </p:nvGrpSpPr>
            <p:grpSpPr bwMode="auto">
              <a:xfrm>
                <a:off x="4800600" y="1981200"/>
                <a:ext cx="2286000" cy="457200"/>
                <a:chOff x="457200" y="1981200"/>
                <a:chExt cx="2286000" cy="457200"/>
              </a:xfrm>
            </p:grpSpPr>
            <p:cxnSp>
              <p:nvCxnSpPr>
                <p:cNvPr id="119" name="Straight Connector 3"/>
                <p:cNvCxnSpPr/>
                <p:nvPr/>
              </p:nvCxnSpPr>
              <p:spPr>
                <a:xfrm>
                  <a:off x="457200" y="1981200"/>
                  <a:ext cx="2286000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Straight Connector 119"/>
                <p:cNvCxnSpPr/>
                <p:nvPr/>
              </p:nvCxnSpPr>
              <p:spPr>
                <a:xfrm>
                  <a:off x="457200" y="2438400"/>
                  <a:ext cx="2286000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Straight Connector 120"/>
                <p:cNvCxnSpPr/>
                <p:nvPr/>
              </p:nvCxnSpPr>
              <p:spPr>
                <a:xfrm rot="5400000">
                  <a:off x="228600" y="2209800"/>
                  <a:ext cx="457200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 rot="5400000">
                  <a:off x="1020763" y="2209800"/>
                  <a:ext cx="457200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5400000">
                  <a:off x="1387475" y="2209800"/>
                  <a:ext cx="457200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rot="5400000">
                  <a:off x="1752600" y="2209800"/>
                  <a:ext cx="457200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3600" name="Group 27"/>
                <p:cNvGrpSpPr>
                  <a:grpSpLocks/>
                </p:cNvGrpSpPr>
                <p:nvPr/>
              </p:nvGrpSpPr>
              <p:grpSpPr bwMode="auto">
                <a:xfrm>
                  <a:off x="609600" y="2209800"/>
                  <a:ext cx="502919" cy="45719"/>
                  <a:chOff x="792480" y="2209800"/>
                  <a:chExt cx="502919" cy="45719"/>
                </a:xfrm>
              </p:grpSpPr>
              <p:sp>
                <p:nvSpPr>
                  <p:cNvPr id="135" name="Oval 134"/>
                  <p:cNvSpPr/>
                  <p:nvPr/>
                </p:nvSpPr>
                <p:spPr>
                  <a:xfrm>
                    <a:off x="792480" y="2209800"/>
                    <a:ext cx="46038" cy="46037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136" name="Oval 135"/>
                  <p:cNvSpPr/>
                  <p:nvPr/>
                </p:nvSpPr>
                <p:spPr>
                  <a:xfrm>
                    <a:off x="1021080" y="2209800"/>
                    <a:ext cx="46038" cy="46037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137" name="Oval 136"/>
                  <p:cNvSpPr/>
                  <p:nvPr/>
                </p:nvSpPr>
                <p:spPr>
                  <a:xfrm>
                    <a:off x="1249680" y="2209800"/>
                    <a:ext cx="46038" cy="46037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26" name="Oval 125"/>
                <p:cNvSpPr/>
                <p:nvPr/>
              </p:nvSpPr>
              <p:spPr>
                <a:xfrm>
                  <a:off x="1325563" y="2103437"/>
                  <a:ext cx="228600" cy="228600"/>
                </a:xfrm>
                <a:prstGeom prst="ellipse">
                  <a:avLst/>
                </a:prstGeom>
                <a:solidFill>
                  <a:schemeClr val="accent5"/>
                </a:solidFill>
                <a:ln w="1270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27" name="Oval 126"/>
                <p:cNvSpPr/>
                <p:nvPr/>
              </p:nvSpPr>
              <p:spPr>
                <a:xfrm>
                  <a:off x="1692275" y="2103437"/>
                  <a:ext cx="228600" cy="228600"/>
                </a:xfrm>
                <a:prstGeom prst="ellipse">
                  <a:avLst/>
                </a:prstGeom>
                <a:solidFill>
                  <a:schemeClr val="accent6"/>
                </a:solidFill>
                <a:ln w="1270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grpSp>
              <p:nvGrpSpPr>
                <p:cNvPr id="23603" name="Group 28"/>
                <p:cNvGrpSpPr>
                  <a:grpSpLocks/>
                </p:cNvGrpSpPr>
                <p:nvPr/>
              </p:nvGrpSpPr>
              <p:grpSpPr bwMode="auto">
                <a:xfrm>
                  <a:off x="2133600" y="2209800"/>
                  <a:ext cx="502919" cy="45719"/>
                  <a:chOff x="792480" y="2209800"/>
                  <a:chExt cx="502919" cy="45719"/>
                </a:xfrm>
              </p:grpSpPr>
              <p:sp>
                <p:nvSpPr>
                  <p:cNvPr id="132" name="Oval 131"/>
                  <p:cNvSpPr/>
                  <p:nvPr/>
                </p:nvSpPr>
                <p:spPr>
                  <a:xfrm>
                    <a:off x="792480" y="2209800"/>
                    <a:ext cx="46038" cy="46037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133" name="Oval 132"/>
                  <p:cNvSpPr/>
                  <p:nvPr/>
                </p:nvSpPr>
                <p:spPr>
                  <a:xfrm>
                    <a:off x="1021080" y="2209800"/>
                    <a:ext cx="46038" cy="46037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134" name="Oval 133"/>
                  <p:cNvSpPr/>
                  <p:nvPr/>
                </p:nvSpPr>
                <p:spPr>
                  <a:xfrm>
                    <a:off x="1249680" y="2209800"/>
                    <a:ext cx="46038" cy="46037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</p:grpSp>
            <p:cxnSp>
              <p:nvCxnSpPr>
                <p:cNvPr id="129" name="Straight Connector 128"/>
                <p:cNvCxnSpPr/>
                <p:nvPr/>
              </p:nvCxnSpPr>
              <p:spPr>
                <a:xfrm rot="5400000">
                  <a:off x="2514600" y="2209800"/>
                  <a:ext cx="457200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605" name="TextBox 129"/>
                <p:cNvSpPr txBox="1">
                  <a:spLocks noChangeArrowheads="1"/>
                </p:cNvSpPr>
                <p:nvPr/>
              </p:nvSpPr>
              <p:spPr bwMode="auto">
                <a:xfrm>
                  <a:off x="1243584" y="2075688"/>
                  <a:ext cx="41148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200" b="1">
                      <a:solidFill>
                        <a:srgbClr val="FF0000"/>
                      </a:solidFill>
                      <a:latin typeface="Calibri" pitchFamily="34" charset="0"/>
                    </a:rPr>
                    <a:t>n-1</a:t>
                  </a:r>
                </a:p>
              </p:txBody>
            </p:sp>
            <p:sp>
              <p:nvSpPr>
                <p:cNvPr id="23606" name="TextBox 130"/>
                <p:cNvSpPr txBox="1">
                  <a:spLocks noChangeArrowheads="1"/>
                </p:cNvSpPr>
                <p:nvPr/>
              </p:nvSpPr>
              <p:spPr bwMode="auto">
                <a:xfrm>
                  <a:off x="1676400" y="2075688"/>
                  <a:ext cx="2286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200" b="1">
                      <a:solidFill>
                        <a:srgbClr val="FF0000"/>
                      </a:solidFill>
                      <a:latin typeface="Calibri" pitchFamily="34" charset="0"/>
                    </a:rPr>
                    <a:t>n</a:t>
                  </a:r>
                </a:p>
              </p:txBody>
            </p:sp>
          </p:grpSp>
          <p:cxnSp>
            <p:nvCxnSpPr>
              <p:cNvPr id="93" name="Straight Arrow Connector 92"/>
              <p:cNvCxnSpPr>
                <a:stCxn id="23605" idx="2"/>
                <a:endCxn id="103" idx="0"/>
              </p:cNvCxnSpPr>
              <p:nvPr/>
            </p:nvCxnSpPr>
            <p:spPr>
              <a:xfrm rot="5400000">
                <a:off x="5158581" y="2261394"/>
                <a:ext cx="542925" cy="725488"/>
              </a:xfrm>
              <a:prstGeom prst="straightConnector1">
                <a:avLst/>
              </a:prstGeom>
              <a:ln w="158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Arrow Connector 93"/>
              <p:cNvCxnSpPr>
                <a:stCxn id="23606" idx="2"/>
                <a:endCxn id="108" idx="0"/>
              </p:cNvCxnSpPr>
              <p:nvPr/>
            </p:nvCxnSpPr>
            <p:spPr>
              <a:xfrm rot="16200000" flipH="1">
                <a:off x="6129337" y="2357438"/>
                <a:ext cx="542925" cy="533400"/>
              </a:xfrm>
              <a:prstGeom prst="straightConnector1">
                <a:avLst/>
              </a:prstGeom>
              <a:ln w="158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3562" name="Group 152"/>
              <p:cNvGrpSpPr>
                <a:grpSpLocks/>
              </p:cNvGrpSpPr>
              <p:nvPr/>
            </p:nvGrpSpPr>
            <p:grpSpPr bwMode="auto">
              <a:xfrm>
                <a:off x="4495800" y="2895600"/>
                <a:ext cx="3657600" cy="917377"/>
                <a:chOff x="3733800" y="2895600"/>
                <a:chExt cx="3657600" cy="917377"/>
              </a:xfrm>
            </p:grpSpPr>
            <p:cxnSp>
              <p:nvCxnSpPr>
                <p:cNvPr id="96" name="Straight Connector 3"/>
                <p:cNvCxnSpPr/>
                <p:nvPr/>
              </p:nvCxnSpPr>
              <p:spPr>
                <a:xfrm>
                  <a:off x="3733800" y="2895600"/>
                  <a:ext cx="3657600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96"/>
                <p:cNvCxnSpPr/>
                <p:nvPr/>
              </p:nvCxnSpPr>
              <p:spPr>
                <a:xfrm>
                  <a:off x="3733800" y="3352800"/>
                  <a:ext cx="3657600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Straight Connector 97"/>
                <p:cNvCxnSpPr/>
                <p:nvPr/>
              </p:nvCxnSpPr>
              <p:spPr>
                <a:xfrm rot="5400000">
                  <a:off x="3505200" y="3124200"/>
                  <a:ext cx="457200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Straight Connector 98"/>
                <p:cNvCxnSpPr/>
                <p:nvPr/>
              </p:nvCxnSpPr>
              <p:spPr>
                <a:xfrm rot="5400000">
                  <a:off x="3962400" y="3124200"/>
                  <a:ext cx="457200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3567" name="Group 27"/>
                <p:cNvGrpSpPr>
                  <a:grpSpLocks/>
                </p:cNvGrpSpPr>
                <p:nvPr/>
              </p:nvGrpSpPr>
              <p:grpSpPr bwMode="auto">
                <a:xfrm>
                  <a:off x="3810008" y="3124200"/>
                  <a:ext cx="304805" cy="45719"/>
                  <a:chOff x="792480" y="2209800"/>
                  <a:chExt cx="502919" cy="45719"/>
                </a:xfrm>
              </p:grpSpPr>
              <p:sp>
                <p:nvSpPr>
                  <p:cNvPr id="116" name="Oval 18"/>
                  <p:cNvSpPr/>
                  <p:nvPr/>
                </p:nvSpPr>
                <p:spPr>
                  <a:xfrm>
                    <a:off x="792467" y="2209800"/>
                    <a:ext cx="44529" cy="46037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117" name="Oval 116"/>
                  <p:cNvSpPr/>
                  <p:nvPr/>
                </p:nvSpPr>
                <p:spPr>
                  <a:xfrm>
                    <a:off x="1020349" y="2209800"/>
                    <a:ext cx="47148" cy="46037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118" name="Oval 117"/>
                  <p:cNvSpPr/>
                  <p:nvPr/>
                </p:nvSpPr>
                <p:spPr>
                  <a:xfrm>
                    <a:off x="1250850" y="2209800"/>
                    <a:ext cx="44528" cy="46037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</p:grpSp>
            <p:cxnSp>
              <p:nvCxnSpPr>
                <p:cNvPr id="101" name="Straight Connector 100"/>
                <p:cNvCxnSpPr/>
                <p:nvPr/>
              </p:nvCxnSpPr>
              <p:spPr>
                <a:xfrm rot="5400000">
                  <a:off x="7162800" y="3124200"/>
                  <a:ext cx="457200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3569" name="Group 27"/>
                <p:cNvGrpSpPr>
                  <a:grpSpLocks/>
                </p:cNvGrpSpPr>
                <p:nvPr/>
              </p:nvGrpSpPr>
              <p:grpSpPr bwMode="auto">
                <a:xfrm>
                  <a:off x="7010400" y="3124200"/>
                  <a:ext cx="304805" cy="45719"/>
                  <a:chOff x="792480" y="2209800"/>
                  <a:chExt cx="502919" cy="45719"/>
                </a:xfrm>
              </p:grpSpPr>
              <p:sp>
                <p:nvSpPr>
                  <p:cNvPr id="113" name="Oval 18"/>
                  <p:cNvSpPr/>
                  <p:nvPr/>
                </p:nvSpPr>
                <p:spPr>
                  <a:xfrm>
                    <a:off x="792480" y="2209800"/>
                    <a:ext cx="44529" cy="46037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114" name="Oval 113"/>
                  <p:cNvSpPr/>
                  <p:nvPr/>
                </p:nvSpPr>
                <p:spPr>
                  <a:xfrm>
                    <a:off x="1020362" y="2209800"/>
                    <a:ext cx="47148" cy="46037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115" name="Oval 114"/>
                  <p:cNvSpPr/>
                  <p:nvPr/>
                </p:nvSpPr>
                <p:spPr>
                  <a:xfrm>
                    <a:off x="1250863" y="2209800"/>
                    <a:ext cx="44528" cy="46037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03" name="Rectangle 102"/>
                <p:cNvSpPr/>
                <p:nvPr/>
              </p:nvSpPr>
              <p:spPr>
                <a:xfrm>
                  <a:off x="4191000" y="2895600"/>
                  <a:ext cx="228600" cy="457200"/>
                </a:xfrm>
                <a:prstGeom prst="rect">
                  <a:avLst/>
                </a:prstGeom>
                <a:solidFill>
                  <a:schemeClr val="accent5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4" name="Rectangle 103"/>
                <p:cNvSpPr/>
                <p:nvPr/>
              </p:nvSpPr>
              <p:spPr>
                <a:xfrm>
                  <a:off x="4419600" y="2895600"/>
                  <a:ext cx="228600" cy="457200"/>
                </a:xfrm>
                <a:prstGeom prst="rect">
                  <a:avLst/>
                </a:prstGeom>
                <a:solidFill>
                  <a:schemeClr val="accent5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5" name="Rectangle 104"/>
                <p:cNvSpPr/>
                <p:nvPr/>
              </p:nvSpPr>
              <p:spPr>
                <a:xfrm>
                  <a:off x="4648200" y="2895600"/>
                  <a:ext cx="228600" cy="457200"/>
                </a:xfrm>
                <a:prstGeom prst="rect">
                  <a:avLst/>
                </a:prstGeom>
                <a:solidFill>
                  <a:schemeClr val="accent5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6" name="Rectangle 105"/>
                <p:cNvSpPr/>
                <p:nvPr/>
              </p:nvSpPr>
              <p:spPr>
                <a:xfrm>
                  <a:off x="4876800" y="2895600"/>
                  <a:ext cx="228600" cy="457200"/>
                </a:xfrm>
                <a:prstGeom prst="rect">
                  <a:avLst/>
                </a:prstGeom>
                <a:solidFill>
                  <a:schemeClr val="accent5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7" name="Rectangle 106"/>
                <p:cNvSpPr/>
                <p:nvPr/>
              </p:nvSpPr>
              <p:spPr>
                <a:xfrm>
                  <a:off x="5105400" y="2895600"/>
                  <a:ext cx="228600" cy="457200"/>
                </a:xfrm>
                <a:prstGeom prst="rect">
                  <a:avLst/>
                </a:prstGeom>
                <a:solidFill>
                  <a:schemeClr val="accent5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5791200" y="2895600"/>
                  <a:ext cx="228600" cy="457200"/>
                </a:xfrm>
                <a:prstGeom prst="rect">
                  <a:avLst/>
                </a:prstGeom>
                <a:solidFill>
                  <a:schemeClr val="accent6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6019800" y="2895600"/>
                  <a:ext cx="228600" cy="457200"/>
                </a:xfrm>
                <a:prstGeom prst="rect">
                  <a:avLst/>
                </a:prstGeom>
                <a:solidFill>
                  <a:schemeClr val="accent6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0" name="Rectangle 109"/>
                <p:cNvSpPr/>
                <p:nvPr/>
              </p:nvSpPr>
              <p:spPr>
                <a:xfrm>
                  <a:off x="6248400" y="2895600"/>
                  <a:ext cx="228600" cy="457200"/>
                </a:xfrm>
                <a:prstGeom prst="rect">
                  <a:avLst/>
                </a:prstGeom>
                <a:solidFill>
                  <a:schemeClr val="accent6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23578" name="TextBox 110"/>
                <p:cNvSpPr txBox="1">
                  <a:spLocks noChangeArrowheads="1"/>
                </p:cNvSpPr>
                <p:nvPr/>
              </p:nvSpPr>
              <p:spPr bwMode="auto">
                <a:xfrm>
                  <a:off x="4191000" y="2971800"/>
                  <a:ext cx="990600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400" b="1">
                      <a:solidFill>
                        <a:srgbClr val="FF0000"/>
                      </a:solidFill>
                      <a:latin typeface="Calibri" pitchFamily="34" charset="0"/>
                    </a:rPr>
                    <a:t>n-1’s data</a:t>
                  </a:r>
                </a:p>
              </p:txBody>
            </p:sp>
            <p:sp>
              <p:nvSpPr>
                <p:cNvPr id="23579" name="TextBox 111"/>
                <p:cNvSpPr txBox="1">
                  <a:spLocks noChangeArrowheads="1"/>
                </p:cNvSpPr>
                <p:nvPr/>
              </p:nvSpPr>
              <p:spPr bwMode="auto">
                <a:xfrm>
                  <a:off x="5791200" y="2971800"/>
                  <a:ext cx="762000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400" b="1">
                      <a:solidFill>
                        <a:srgbClr val="FF0000"/>
                      </a:solidFill>
                      <a:latin typeface="Calibri" pitchFamily="34" charset="0"/>
                    </a:rPr>
                    <a:t>n’s data</a:t>
                  </a:r>
                </a:p>
              </p:txBody>
            </p:sp>
            <p:sp>
              <p:nvSpPr>
                <p:cNvPr id="138" name="Rectangle 137"/>
                <p:cNvSpPr/>
                <p:nvPr/>
              </p:nvSpPr>
              <p:spPr>
                <a:xfrm>
                  <a:off x="5334000" y="2895600"/>
                  <a:ext cx="228600" cy="457200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39" name="Rectangle 138"/>
                <p:cNvSpPr/>
                <p:nvPr/>
              </p:nvSpPr>
              <p:spPr>
                <a:xfrm>
                  <a:off x="5562600" y="2895600"/>
                  <a:ext cx="228600" cy="457200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40" name="Rectangle 139"/>
                <p:cNvSpPr/>
                <p:nvPr/>
              </p:nvSpPr>
              <p:spPr>
                <a:xfrm>
                  <a:off x="6477000" y="2895600"/>
                  <a:ext cx="228600" cy="457200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41" name="Rectangle 140"/>
                <p:cNvSpPr/>
                <p:nvPr/>
              </p:nvSpPr>
              <p:spPr>
                <a:xfrm>
                  <a:off x="6705600" y="2895600"/>
                  <a:ext cx="228600" cy="457200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48" name="Left Brace 147"/>
                <p:cNvSpPr/>
                <p:nvPr/>
              </p:nvSpPr>
              <p:spPr>
                <a:xfrm rot="-5400000">
                  <a:off x="4914900" y="2628900"/>
                  <a:ext cx="152400" cy="1600200"/>
                </a:xfrm>
                <a:prstGeom prst="leftBrac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49" name="Left Brace 148"/>
                <p:cNvSpPr/>
                <p:nvPr/>
              </p:nvSpPr>
              <p:spPr>
                <a:xfrm rot="-5400000">
                  <a:off x="6286500" y="2857500"/>
                  <a:ext cx="152400" cy="1143000"/>
                </a:xfrm>
                <a:prstGeom prst="leftBrac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50" name="TextBox 149"/>
                <p:cNvSpPr txBox="1"/>
                <p:nvPr/>
              </p:nvSpPr>
              <p:spPr>
                <a:xfrm>
                  <a:off x="4267200" y="3505200"/>
                  <a:ext cx="1371600" cy="307975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1400" b="1" dirty="0">
                      <a:solidFill>
                        <a:schemeClr val="accent4"/>
                      </a:solidFill>
                      <a:latin typeface="+mn-lt"/>
                      <a:cs typeface="+mn-cs"/>
                    </a:rPr>
                    <a:t>reserved for n-1</a:t>
                  </a:r>
                </a:p>
              </p:txBody>
            </p:sp>
            <p:sp>
              <p:nvSpPr>
                <p:cNvPr id="152" name="TextBox 151"/>
                <p:cNvSpPr txBox="1"/>
                <p:nvPr/>
              </p:nvSpPr>
              <p:spPr>
                <a:xfrm>
                  <a:off x="5791200" y="3505200"/>
                  <a:ext cx="1219200" cy="307975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1400" b="1" dirty="0">
                      <a:solidFill>
                        <a:schemeClr val="accent4"/>
                      </a:solidFill>
                      <a:latin typeface="+mn-lt"/>
                      <a:cs typeface="+mn-cs"/>
                    </a:rPr>
                    <a:t>reserved for n</a:t>
                  </a:r>
                </a:p>
              </p:txBody>
            </p:sp>
          </p:grpSp>
        </p:grpSp>
        <p:sp>
          <p:nvSpPr>
            <p:cNvPr id="23558" name="TextBox 161"/>
            <p:cNvSpPr txBox="1">
              <a:spLocks noChangeArrowheads="1"/>
            </p:cNvSpPr>
            <p:nvPr/>
          </p:nvSpPr>
          <p:spPr bwMode="auto">
            <a:xfrm>
              <a:off x="4495800" y="3810000"/>
              <a:ext cx="21336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solidFill>
                    <a:srgbClr val="C00000"/>
                  </a:solidFill>
                  <a:latin typeface="Calibri" pitchFamily="34" charset="0"/>
                </a:rPr>
                <a:t>in modified CSR</a:t>
              </a:r>
            </a:p>
            <a:p>
              <a:pPr>
                <a:buFont typeface="Arial" charset="0"/>
                <a:buChar char="•"/>
              </a:pPr>
              <a:r>
                <a:rPr lang="en-US">
                  <a:solidFill>
                    <a:schemeClr val="accent1"/>
                  </a:solidFill>
                  <a:latin typeface="Calibri" pitchFamily="34" charset="0"/>
                </a:rPr>
                <a:t> bonds list</a:t>
              </a:r>
            </a:p>
            <a:p>
              <a:pPr>
                <a:buFont typeface="Arial" charset="0"/>
                <a:buChar char="•"/>
              </a:pPr>
              <a:r>
                <a:rPr lang="en-US">
                  <a:solidFill>
                    <a:schemeClr val="accent1"/>
                  </a:solidFill>
                  <a:latin typeface="Calibri" pitchFamily="34" charset="0"/>
                </a:rPr>
                <a:t> hbonds list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Validation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57200" y="1143000"/>
            <a:ext cx="82296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110000"/>
              </a:lnSpc>
              <a:spcBef>
                <a:spcPct val="20000"/>
              </a:spcBef>
            </a:pPr>
            <a:r>
              <a:rPr lang="en-US" sz="2400" b="1">
                <a:solidFill>
                  <a:srgbClr val="C00000"/>
                </a:solidFill>
                <a:latin typeface="Calibri" pitchFamily="34" charset="0"/>
              </a:rPr>
              <a:t>Hexane (</a:t>
            </a:r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C</a:t>
            </a:r>
            <a:r>
              <a:rPr lang="en-US" sz="2400" baseline="-25000">
                <a:solidFill>
                  <a:srgbClr val="C00000"/>
                </a:solidFill>
                <a:latin typeface="Calibri" pitchFamily="34" charset="0"/>
              </a:rPr>
              <a:t>6</a:t>
            </a:r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H</a:t>
            </a:r>
            <a:r>
              <a:rPr lang="en-US" sz="2400" baseline="-25000">
                <a:solidFill>
                  <a:srgbClr val="C00000"/>
                </a:solidFill>
                <a:latin typeface="Calibri" pitchFamily="34" charset="0"/>
              </a:rPr>
              <a:t>14</a:t>
            </a:r>
            <a:r>
              <a:rPr lang="en-US" sz="2400" b="1">
                <a:solidFill>
                  <a:srgbClr val="C00000"/>
                </a:solidFill>
                <a:latin typeface="Calibri" pitchFamily="34" charset="0"/>
              </a:rPr>
              <a:t>) Structure Comparison</a:t>
            </a:r>
          </a:p>
          <a:p>
            <a:pPr marL="342900" indent="-342900" algn="ctr">
              <a:lnSpc>
                <a:spcPct val="110000"/>
              </a:lnSpc>
              <a:spcBef>
                <a:spcPct val="20000"/>
              </a:spcBef>
            </a:pPr>
            <a:endParaRPr lang="en-US" sz="2400" b="1">
              <a:solidFill>
                <a:srgbClr val="C00000"/>
              </a:solidFill>
              <a:latin typeface="Calibri" pitchFamily="34" charset="0"/>
            </a:endParaRPr>
          </a:p>
          <a:p>
            <a:pPr marL="342900" indent="-342900" algn="ctr">
              <a:lnSpc>
                <a:spcPct val="110000"/>
              </a:lnSpc>
              <a:spcBef>
                <a:spcPct val="20000"/>
              </a:spcBef>
            </a:pPr>
            <a:endParaRPr lang="en-US" sz="2400" b="1">
              <a:solidFill>
                <a:srgbClr val="C00000"/>
              </a:solidFill>
              <a:latin typeface="Calibri" pitchFamily="34" charset="0"/>
            </a:endParaRPr>
          </a:p>
          <a:p>
            <a:pPr marL="342900" indent="-342900" algn="ctr">
              <a:lnSpc>
                <a:spcPct val="110000"/>
              </a:lnSpc>
              <a:spcBef>
                <a:spcPct val="20000"/>
              </a:spcBef>
            </a:pPr>
            <a:endParaRPr lang="en-US" sz="2400" b="1">
              <a:solidFill>
                <a:srgbClr val="C00000"/>
              </a:solidFill>
              <a:latin typeface="Calibri" pitchFamily="34" charset="0"/>
            </a:endParaRPr>
          </a:p>
          <a:p>
            <a:pPr marL="342900" indent="-342900" algn="ctr">
              <a:lnSpc>
                <a:spcPct val="110000"/>
              </a:lnSpc>
              <a:spcBef>
                <a:spcPct val="20000"/>
              </a:spcBef>
            </a:pPr>
            <a:endParaRPr lang="en-US" sz="2400" b="1">
              <a:solidFill>
                <a:srgbClr val="C00000"/>
              </a:solidFill>
              <a:latin typeface="Calibri" pitchFamily="34" charset="0"/>
            </a:endParaRPr>
          </a:p>
          <a:p>
            <a:pPr marL="342900" indent="-342900" algn="ctr">
              <a:lnSpc>
                <a:spcPct val="110000"/>
              </a:lnSpc>
              <a:spcBef>
                <a:spcPct val="20000"/>
              </a:spcBef>
            </a:pPr>
            <a:endParaRPr lang="en-US" sz="2400" b="1">
              <a:solidFill>
                <a:srgbClr val="C00000"/>
              </a:solidFill>
              <a:latin typeface="Calibri" pitchFamily="34" charset="0"/>
            </a:endParaRPr>
          </a:p>
          <a:p>
            <a:pPr marL="342900" indent="-342900" algn="ctr">
              <a:lnSpc>
                <a:spcPct val="110000"/>
              </a:lnSpc>
              <a:spcBef>
                <a:spcPct val="20000"/>
              </a:spcBef>
            </a:pPr>
            <a:endParaRPr lang="en-US" sz="2400" b="1">
              <a:solidFill>
                <a:srgbClr val="C00000"/>
              </a:solidFill>
              <a:latin typeface="Calibri" pitchFamily="34" charset="0"/>
            </a:endParaRPr>
          </a:p>
          <a:p>
            <a:pPr marL="342900" indent="-342900" algn="ctr">
              <a:lnSpc>
                <a:spcPct val="110000"/>
              </a:lnSpc>
              <a:spcBef>
                <a:spcPct val="20000"/>
              </a:spcBef>
            </a:pPr>
            <a:endParaRPr lang="en-US" sz="2400" b="1">
              <a:solidFill>
                <a:srgbClr val="C00000"/>
              </a:solidFill>
              <a:latin typeface="Calibri" pitchFamily="34" charset="0"/>
            </a:endParaRPr>
          </a:p>
          <a:p>
            <a:pPr marL="342900" indent="-342900" algn="ctr">
              <a:lnSpc>
                <a:spcPct val="110000"/>
              </a:lnSpc>
              <a:spcBef>
                <a:spcPct val="20000"/>
              </a:spcBef>
            </a:pPr>
            <a:endParaRPr lang="en-US" sz="2400" b="1">
              <a:solidFill>
                <a:srgbClr val="C00000"/>
              </a:solidFill>
              <a:latin typeface="Calibri" pitchFamily="34" charset="0"/>
            </a:endParaRPr>
          </a:p>
          <a:p>
            <a:pPr marL="342900" indent="-342900" algn="ctr">
              <a:lnSpc>
                <a:spcPct val="110000"/>
              </a:lnSpc>
              <a:spcBef>
                <a:spcPct val="20000"/>
              </a:spcBef>
            </a:pPr>
            <a:endParaRPr lang="en-US" sz="2400" b="1">
              <a:solidFill>
                <a:srgbClr val="C00000"/>
              </a:solidFill>
              <a:latin typeface="Calibri" pitchFamily="34" charset="0"/>
            </a:endParaRPr>
          </a:p>
          <a:p>
            <a:pPr marL="342900" indent="-342900" algn="ctr">
              <a:lnSpc>
                <a:spcPct val="110000"/>
              </a:lnSpc>
              <a:spcBef>
                <a:spcPct val="20000"/>
              </a:spcBef>
            </a:pPr>
            <a:r>
              <a:rPr lang="en-US" sz="2400" b="1">
                <a:solidFill>
                  <a:srgbClr val="C00000"/>
                </a:solidFill>
                <a:latin typeface="Calibri" pitchFamily="34" charset="0"/>
              </a:rPr>
              <a:t>Excellent agreement!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</a:pPr>
            <a:endParaRPr lang="en-US" sz="2400" b="1">
              <a:solidFill>
                <a:srgbClr val="C00000"/>
              </a:solidFill>
              <a:latin typeface="Calibri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676400"/>
            <a:ext cx="6010275" cy="407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Comparison to LAMMPS-</a:t>
            </a:r>
            <a:r>
              <a:rPr lang="en-US" sz="3600" b="1" dirty="0" err="1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Reax</a:t>
            </a:r>
            <a:endParaRPr lang="en-US" sz="3600" b="1" dirty="0">
              <a:solidFill>
                <a:schemeClr val="accent4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457200" y="1143000"/>
            <a:ext cx="82296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400" b="1">
                <a:solidFill>
                  <a:srgbClr val="C00000"/>
                </a:solidFill>
                <a:latin typeface="Calibri" pitchFamily="34" charset="0"/>
              </a:rPr>
              <a:t>Time per time-step comparison</a:t>
            </a:r>
            <a:endParaRPr lang="en-US" sz="2400">
              <a:latin typeface="Calibri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2400">
              <a:latin typeface="Calibri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2400">
              <a:latin typeface="Calibri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2400">
              <a:latin typeface="Calibri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2400" b="1">
                <a:solidFill>
                  <a:srgbClr val="C00000"/>
                </a:solidFill>
                <a:latin typeface="Calibri" pitchFamily="34" charset="0"/>
              </a:rPr>
              <a:t>Qeq solver performance</a:t>
            </a:r>
          </a:p>
          <a:p>
            <a:pPr marL="342900" indent="-342900" algn="ctr">
              <a:spcBef>
                <a:spcPct val="20000"/>
              </a:spcBef>
            </a:pPr>
            <a:endParaRPr lang="en-US" sz="2400" b="1">
              <a:solidFill>
                <a:srgbClr val="C00000"/>
              </a:solidFill>
              <a:latin typeface="Calibri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2400" b="1">
              <a:solidFill>
                <a:srgbClr val="C00000"/>
              </a:solidFill>
              <a:latin typeface="Calibri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2400" b="1">
              <a:solidFill>
                <a:srgbClr val="C00000"/>
              </a:solidFill>
              <a:latin typeface="Calibri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2400" b="1">
              <a:solidFill>
                <a:srgbClr val="C00000"/>
              </a:solidFill>
              <a:latin typeface="Calibri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2400" b="1">
                <a:solidFill>
                  <a:srgbClr val="C00000"/>
                </a:solidFill>
                <a:latin typeface="Calibri" pitchFamily="34" charset="0"/>
              </a:rPr>
              <a:t>Memory foot-print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524000"/>
            <a:ext cx="584835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3276600"/>
            <a:ext cx="49720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0" y="5495925"/>
            <a:ext cx="44958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4800600" y="4419600"/>
            <a:ext cx="4114800" cy="1536700"/>
            <a:chOff x="4800600" y="4419600"/>
            <a:chExt cx="4114800" cy="1537395"/>
          </a:xfrm>
        </p:grpSpPr>
        <p:cxnSp>
          <p:nvCxnSpPr>
            <p:cNvPr id="10" name="Straight Arrow Connector 9"/>
            <p:cNvCxnSpPr>
              <a:stCxn id="25609" idx="1"/>
            </p:cNvCxnSpPr>
            <p:nvPr/>
          </p:nvCxnSpPr>
          <p:spPr>
            <a:xfrm rot="10800000">
              <a:off x="4800600" y="4419600"/>
              <a:ext cx="2743200" cy="844932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25609" idx="1"/>
            </p:cNvCxnSpPr>
            <p:nvPr/>
          </p:nvCxnSpPr>
          <p:spPr>
            <a:xfrm rot="10800000">
              <a:off x="6553200" y="4419600"/>
              <a:ext cx="990600" cy="844932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609" name="TextBox 18"/>
            <p:cNvSpPr txBox="1">
              <a:spLocks noChangeArrowheads="1"/>
            </p:cNvSpPr>
            <p:nvPr/>
          </p:nvSpPr>
          <p:spPr bwMode="auto">
            <a:xfrm>
              <a:off x="7543800" y="4572000"/>
              <a:ext cx="1371600" cy="1384995"/>
            </a:xfrm>
            <a:prstGeom prst="rect">
              <a:avLst/>
            </a:prstGeom>
            <a:noFill/>
            <a:ln w="9525">
              <a:solidFill>
                <a:srgbClr val="C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buFont typeface="Arial" charset="0"/>
                <a:buChar char="•"/>
              </a:pPr>
              <a:r>
                <a:rPr lang="en-US" sz="1400">
                  <a:solidFill>
                    <a:srgbClr val="FF0000"/>
                  </a:solidFill>
                  <a:latin typeface="Calibri" pitchFamily="34" charset="0"/>
                </a:rPr>
                <a:t> different QEq formulations</a:t>
              </a:r>
            </a:p>
            <a:p>
              <a:pPr>
                <a:buFont typeface="Arial" charset="0"/>
                <a:buChar char="•"/>
              </a:pPr>
              <a:r>
                <a:rPr lang="en-US" sz="1400">
                  <a:solidFill>
                    <a:srgbClr val="FF0000"/>
                  </a:solidFill>
                  <a:latin typeface="Calibri" pitchFamily="34" charset="0"/>
                </a:rPr>
                <a:t> similar results</a:t>
              </a:r>
            </a:p>
            <a:p>
              <a:pPr>
                <a:buFont typeface="Arial" charset="0"/>
                <a:buChar char="•"/>
              </a:pPr>
              <a:r>
                <a:rPr lang="en-US" sz="1400">
                  <a:solidFill>
                    <a:srgbClr val="FF0000"/>
                  </a:solidFill>
                  <a:latin typeface="Calibri" pitchFamily="34" charset="0"/>
                </a:rPr>
                <a:t> LAMMPS: </a:t>
              </a:r>
            </a:p>
            <a:p>
              <a:r>
                <a:rPr lang="en-US" sz="1400">
                  <a:solidFill>
                    <a:srgbClr val="FF0000"/>
                  </a:solidFill>
                  <a:latin typeface="Calibri" pitchFamily="34" charset="0"/>
                </a:rPr>
                <a:t>CG / no preconditioner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Parallel Realization: </a:t>
            </a:r>
            <a:r>
              <a:rPr lang="en-US" sz="3600" b="1" dirty="0" err="1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PuReMD</a:t>
            </a:r>
            <a:endParaRPr lang="en-US" sz="3600" b="1" dirty="0">
              <a:solidFill>
                <a:schemeClr val="accent4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457200" y="1143000"/>
            <a:ext cx="82296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solidFill>
                  <a:srgbClr val="C00000"/>
                </a:solidFill>
                <a:latin typeface="Calibri" pitchFamily="34" charset="0"/>
              </a:rPr>
              <a:t>Built on the SerialReax platform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2000">
                <a:solidFill>
                  <a:schemeClr val="accent1"/>
                </a:solidFill>
                <a:latin typeface="Calibri" pitchFamily="34" charset="0"/>
              </a:rPr>
              <a:t>Excellent per-timestep running time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2000">
                <a:solidFill>
                  <a:schemeClr val="accent1"/>
                </a:solidFill>
                <a:latin typeface="Calibri" pitchFamily="34" charset="0"/>
              </a:rPr>
              <a:t>Linear scaling memory footprint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ü"/>
            </a:pPr>
            <a:endParaRPr lang="en-US" sz="2000" b="1">
              <a:solidFill>
                <a:srgbClr val="C00000"/>
              </a:solidFill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400" b="1">
                <a:solidFill>
                  <a:srgbClr val="C00000"/>
                </a:solidFill>
                <a:latin typeface="Calibri" pitchFamily="34" charset="0"/>
              </a:rPr>
              <a:t>Extends its capabilities to large systems, longer time-scales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2000">
                <a:solidFill>
                  <a:schemeClr val="accent1"/>
                </a:solidFill>
                <a:latin typeface="Calibri" pitchFamily="34" charset="0"/>
              </a:rPr>
              <a:t>Scalable algorithms and techniques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2000">
                <a:solidFill>
                  <a:schemeClr val="accent1"/>
                </a:solidFill>
                <a:latin typeface="Calibri" pitchFamily="34" charset="0"/>
              </a:rPr>
              <a:t>Demonstrated scaling to over 3K cores</a:t>
            </a:r>
          </a:p>
          <a:p>
            <a:pPr marL="342900" indent="-342900">
              <a:spcBef>
                <a:spcPct val="20000"/>
              </a:spcBef>
            </a:pPr>
            <a:endParaRPr lang="en-US" sz="1600" u="sng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1600" u="sng">
                <a:latin typeface="Calibri" pitchFamily="34" charset="0"/>
              </a:rPr>
              <a:t>Related publication: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i="1">
                <a:latin typeface="Calibri" pitchFamily="34" charset="0"/>
              </a:rPr>
              <a:t>Parallel Reactive Molecular Dynamics: Numerical Methods and Algorithmic Techniques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>
                <a:latin typeface="Calibri" pitchFamily="34" charset="0"/>
              </a:rPr>
              <a:t>H. M. Aktulga, J. C. Fogarty, S. A. Pandit, A. Y. Grama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>
                <a:latin typeface="Calibri" pitchFamily="34" charset="0"/>
              </a:rPr>
              <a:t>Parallel Computing (to appear)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2295</TotalTime>
  <Words>837</Words>
  <Application>Microsoft Office PowerPoint</Application>
  <PresentationFormat>On-screen Show (4:3)</PresentationFormat>
  <Paragraphs>222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Wingdings</vt:lpstr>
      <vt:lpstr>Symbol</vt:lpstr>
      <vt:lpstr>Gill Sans</vt:lpstr>
      <vt:lpstr>Office Theme</vt:lpstr>
      <vt:lpstr>Reactive Molecular Dynamics: Progress Report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Active LAMMPS-Reax User Community</vt:lpstr>
      <vt:lpstr>Active LAMMPS-Reax User Community</vt:lpstr>
      <vt:lpstr>Reax Forcefield Optimization</vt:lpstr>
      <vt:lpstr>Reax Forcefield Optimization</vt:lpstr>
      <vt:lpstr>Training Set Generator (TrainGen): Systems</vt:lpstr>
      <vt:lpstr>TrainGen: Calculations</vt:lpstr>
      <vt:lpstr>Force Field Optimizaiton: FFOpt</vt:lpstr>
      <vt:lpstr>FFOpt: Status</vt:lpstr>
      <vt:lpstr>FFOpt: Forthcoming Developments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Algorithmic and Numerical Techniques for Atomistic Modeling  by Hasan Metin Aktulga Advisor: Ananth Grama   PhD Thesis Defense June 23rd, 2010</dc:title>
  <dc:creator>Ananth Grama</dc:creator>
  <cp:lastModifiedBy>ayg</cp:lastModifiedBy>
  <cp:revision>491</cp:revision>
  <dcterms:created xsi:type="dcterms:W3CDTF">2006-08-16T00:00:00Z</dcterms:created>
  <dcterms:modified xsi:type="dcterms:W3CDTF">2011-02-28T18:15:27Z</dcterms:modified>
</cp:coreProperties>
</file>