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0" r:id="rId2"/>
    <p:sldId id="525" r:id="rId3"/>
    <p:sldId id="420" r:id="rId4"/>
    <p:sldId id="502" r:id="rId5"/>
    <p:sldId id="510" r:id="rId6"/>
    <p:sldId id="496" r:id="rId7"/>
    <p:sldId id="549" r:id="rId8"/>
    <p:sldId id="540" r:id="rId9"/>
    <p:sldId id="550" r:id="rId10"/>
    <p:sldId id="551" r:id="rId11"/>
    <p:sldId id="499" r:id="rId12"/>
    <p:sldId id="552" r:id="rId13"/>
    <p:sldId id="527" r:id="rId14"/>
    <p:sldId id="528" r:id="rId15"/>
    <p:sldId id="529" r:id="rId16"/>
    <p:sldId id="530" r:id="rId17"/>
    <p:sldId id="531" r:id="rId18"/>
    <p:sldId id="532" r:id="rId19"/>
    <p:sldId id="526" r:id="rId20"/>
    <p:sldId id="533" r:id="rId21"/>
    <p:sldId id="534" r:id="rId22"/>
    <p:sldId id="559" r:id="rId23"/>
    <p:sldId id="553" r:id="rId24"/>
    <p:sldId id="536" r:id="rId25"/>
    <p:sldId id="429" r:id="rId26"/>
    <p:sldId id="428" r:id="rId27"/>
    <p:sldId id="495" r:id="rId28"/>
    <p:sldId id="541" r:id="rId29"/>
    <p:sldId id="555" r:id="rId30"/>
    <p:sldId id="543" r:id="rId31"/>
    <p:sldId id="556" r:id="rId32"/>
    <p:sldId id="557" r:id="rId33"/>
    <p:sldId id="567" r:id="rId34"/>
    <p:sldId id="568" r:id="rId35"/>
    <p:sldId id="558" r:id="rId36"/>
    <p:sldId id="542" r:id="rId37"/>
    <p:sldId id="565" r:id="rId38"/>
    <p:sldId id="545" r:id="rId39"/>
    <p:sldId id="566" r:id="rId40"/>
    <p:sldId id="561" r:id="rId41"/>
    <p:sldId id="562" r:id="rId42"/>
    <p:sldId id="563" r:id="rId43"/>
    <p:sldId id="564" r:id="rId44"/>
  </p:sldIdLst>
  <p:sldSz cx="9144000" cy="6858000" type="screen4x3"/>
  <p:notesSz cx="7010400" cy="9296400"/>
  <p:embeddedFontLst>
    <p:embeddedFont>
      <p:font typeface="Continuum Medium" charset="0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A3D8FF"/>
    <a:srgbClr val="E1F2FF"/>
    <a:srgbClr val="EBFFED"/>
    <a:srgbClr val="E1FFE4"/>
    <a:srgbClr val="EBFFF4"/>
    <a:srgbClr val="F7FFF8"/>
    <a:srgbClr val="C9FFCE"/>
    <a:srgbClr val="97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60" autoAdjust="0"/>
    <p:restoredTop sz="98770" autoAdjust="0"/>
  </p:normalViewPr>
  <p:slideViewPr>
    <p:cSldViewPr snapToGrid="0" showGuides="1">
      <p:cViewPr>
        <p:scale>
          <a:sx n="90" d="100"/>
          <a:sy n="90" d="100"/>
        </p:scale>
        <p:origin x="-307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408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bender\homes\piegza\My%20Documents\Faculty%20Work\Szpankowski\STF%20Site%20Visit\Pie%20Figure\Proposal%20for%20NSF%20with%20cost%20sharing%20column%2002250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bender\homes\piegza\My%20Documents\Faculty%20Work\Szpankowski\STF%20Site%20Visit\Pie%20Figure\Proposal%20for%20NSF%20with%20cost%20sharing%20column%2002250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1259356469328"/>
          <c:y val="9.4245927592384635E-2"/>
          <c:w val="0.47646617089530563"/>
          <c:h val="0.816799150106237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Center Administration
</a:t>
                    </a:r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Center Activity 
</a:t>
                    </a:r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9004082822980605E-2"/>
                  <c:y val="-2.08765570970296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Sheet1!$A$2:$A$13</c:f>
              <c:strCache>
                <c:ptCount val="12"/>
                <c:pt idx="0">
                  <c:v>Center Administration</c:v>
                </c:pt>
                <c:pt idx="1">
                  <c:v>Center Activity </c:v>
                </c:pt>
                <c:pt idx="2">
                  <c:v>Purdue</c:v>
                </c:pt>
                <c:pt idx="3">
                  <c:v>Bryn Mawr College</c:v>
                </c:pt>
                <c:pt idx="4">
                  <c:v>Howard University</c:v>
                </c:pt>
                <c:pt idx="5">
                  <c:v>MIT</c:v>
                </c:pt>
                <c:pt idx="6">
                  <c:v>Princeton</c:v>
                </c:pt>
                <c:pt idx="7">
                  <c:v>Stanford </c:v>
                </c:pt>
                <c:pt idx="8">
                  <c:v>Berkeley</c:v>
                </c:pt>
                <c:pt idx="9">
                  <c:v>UCSD</c:v>
                </c:pt>
                <c:pt idx="10">
                  <c:v>UIUC  </c:v>
                </c:pt>
                <c:pt idx="11">
                  <c:v>Texas A &amp; M</c:v>
                </c:pt>
              </c:strCache>
            </c:strRef>
          </c:cat>
          <c:val>
            <c:numRef>
              <c:f>Sheet1!$B$2:$B$13</c:f>
              <c:numCache>
                <c:formatCode>_("$"* #,##0_);_("$"* \(#,##0\);_("$"* "-"??_);_(@_)</c:formatCode>
                <c:ptCount val="12"/>
                <c:pt idx="0">
                  <c:v>728511.74</c:v>
                </c:pt>
                <c:pt idx="1">
                  <c:v>416250</c:v>
                </c:pt>
                <c:pt idx="2">
                  <c:v>756213.26</c:v>
                </c:pt>
                <c:pt idx="3">
                  <c:v>185275</c:v>
                </c:pt>
                <c:pt idx="4">
                  <c:v>105000</c:v>
                </c:pt>
                <c:pt idx="5">
                  <c:v>595000</c:v>
                </c:pt>
                <c:pt idx="6">
                  <c:v>552500</c:v>
                </c:pt>
                <c:pt idx="7">
                  <c:v>573750</c:v>
                </c:pt>
                <c:pt idx="8">
                  <c:v>637500</c:v>
                </c:pt>
                <c:pt idx="9">
                  <c:v>250000</c:v>
                </c:pt>
                <c:pt idx="10">
                  <c:v>100000</c:v>
                </c:pt>
                <c:pt idx="11">
                  <c:v>100000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3411903373189493"/>
                  <c:y val="-1.60714002278519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Faculty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Post Doc
</a:t>
                    </a:r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Graduate Students
</a:t>
                    </a:r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Faculty</c:v>
                </c:pt>
                <c:pt idx="1">
                  <c:v>Post Doc</c:v>
                </c:pt>
                <c:pt idx="2">
                  <c:v>Graduate Students</c:v>
                </c:pt>
                <c:pt idx="3">
                  <c:v>Undergraduate Students</c:v>
                </c:pt>
                <c:pt idx="4">
                  <c:v>Management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7</c:v>
                </c:pt>
                <c:pt idx="2">
                  <c:v>29.9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0360801254009902"/>
                  <c:y val="-0.228222885493879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Research</c:v>
                </c:pt>
                <c:pt idx="1">
                  <c:v>Management</c:v>
                </c:pt>
                <c:pt idx="2">
                  <c:v>Education, Diversity, Knowledge Transfer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2197301.0175770698</c:v>
                </c:pt>
                <c:pt idx="1">
                  <c:v>234507.71007266681</c:v>
                </c:pt>
                <c:pt idx="2">
                  <c:v>368061.28557266778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1648773937979998"/>
                  <c:y val="-0.238397806481295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Research</c:v>
                </c:pt>
                <c:pt idx="1">
                  <c:v>Management</c:v>
                </c:pt>
                <c:pt idx="2">
                  <c:v>Education, Diversity, Knowledge Transfer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4245910.6560866488</c:v>
                </c:pt>
                <c:pt idx="1">
                  <c:v>486858.08311666752</c:v>
                </c:pt>
                <c:pt idx="2">
                  <c:v>736470.83794666664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4.6913580246913729E-2"/>
          <c:y val="1.8051897071968102E-2"/>
          <c:w val="0.9"/>
          <c:h val="7.7950792234272898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0766398123845621"/>
                  <c:y val="-0.176497330238136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Research</c:v>
                </c:pt>
                <c:pt idx="1">
                  <c:v>Management</c:v>
                </c:pt>
                <c:pt idx="2">
                  <c:v>Education, Diversity, Knowledge Transfer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3905229.0601299698</c:v>
                </c:pt>
                <c:pt idx="1">
                  <c:v>449275.87609006657</c:v>
                </c:pt>
                <c:pt idx="2">
                  <c:v>1132259.3524151722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>
                <c:manualLayout>
                  <c:x val="8.7200106931078006E-2"/>
                  <c:y val="-0.2461828647697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Cost Sharing</c:v>
                </c:pt>
                <c:pt idx="1">
                  <c:v>NSF Core Funds</c:v>
                </c:pt>
              </c:strCache>
            </c:str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 formatCode="General">
                  <c:v>2297136</c:v>
                </c:pt>
                <c:pt idx="1">
                  <c:v>25000000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0.5317</cdr:x>
      <cdr:y>0.24138</cdr:y>
    </cdr:from>
    <cdr:to>
      <cdr:x>0.64109</cdr:x>
      <cdr:y>0.39217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4409" y="14637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0.53297</cdr:x>
      <cdr:y>0.23612</cdr:y>
    </cdr:from>
    <cdr:to>
      <cdr:x>0.73649</cdr:x>
      <cdr:y>0.35535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55042" y="1431852"/>
          <a:ext cx="1701209" cy="723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0.5317</cdr:x>
      <cdr:y>0.24138</cdr:y>
    </cdr:from>
    <cdr:to>
      <cdr:x>0.64109</cdr:x>
      <cdr:y>0.39217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4409" y="14637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0.53297</cdr:x>
      <cdr:y>0.23612</cdr:y>
    </cdr:from>
    <cdr:to>
      <cdr:x>0.73649</cdr:x>
      <cdr:y>0.35535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55042" y="1431852"/>
          <a:ext cx="1701209" cy="723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0.71296</cdr:x>
      <cdr:y>0.06349</cdr:y>
    </cdr:from>
    <cdr:to>
      <cdr:x>0.93519</cdr:x>
      <cdr:y>0.36508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867400" y="304800"/>
          <a:ext cx="1828800" cy="1447800"/>
        </a:xfrm>
        <a:prstGeom xmlns:a="http://schemas.openxmlformats.org/drawingml/2006/main" prst="rect">
          <a:avLst/>
        </a:prstGeom>
        <a:solidFill xmlns:a="http://schemas.openxmlformats.org/drawingml/2006/main">
          <a:srgbClr val="00823B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Managing Director</a:t>
          </a:r>
        </a:p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Education Director</a:t>
          </a:r>
        </a:p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Diversity Director</a:t>
          </a:r>
        </a:p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Administrative Assistant</a:t>
          </a:r>
        </a:p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Programmer</a:t>
          </a:r>
        </a:p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Advisory Committee</a:t>
          </a: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0.50926</cdr:x>
      <cdr:y>0.15873</cdr:y>
    </cdr:from>
    <cdr:to>
      <cdr:x>0.71296</cdr:x>
      <cdr:y>0.15873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191000" y="762000"/>
          <a:ext cx="16764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0153"/>
            <a:ext cx="5932365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Site Visit: Purdue </a:t>
            </a:r>
            <a:r>
              <a:rPr lang="en-US" err="1"/>
              <a:t>UniversityScience</a:t>
            </a:r>
            <a:r>
              <a:rPr lang="en-US"/>
              <a:t> of Information, September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7003" y="8830153"/>
            <a:ext cx="841819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749C4-F97F-4008-AA1B-A52242A4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807134-B104-49C7-B6EC-5FA38F59B107}" type="datetimeFigureOut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83"/>
            <a:ext cx="5608954" cy="4183539"/>
          </a:xfrm>
          <a:prstGeom prst="rect">
            <a:avLst/>
          </a:prstGeom>
        </p:spPr>
        <p:txBody>
          <a:bodyPr vert="horz" lIns="93107" tIns="46554" rIns="93107" bIns="465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30153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029BC-D4BF-4161-BEA0-98D67188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08" indent="-285233">
              <a:defRPr>
                <a:solidFill>
                  <a:schemeClr val="tx1"/>
                </a:solidFill>
                <a:latin typeface="Arial" charset="0"/>
              </a:defRPr>
            </a:lvl2pPr>
            <a:lvl3pPr marL="1140935" indent="-228188">
              <a:defRPr>
                <a:solidFill>
                  <a:schemeClr val="tx1"/>
                </a:solidFill>
                <a:latin typeface="Arial" charset="0"/>
              </a:defRPr>
            </a:lvl3pPr>
            <a:lvl4pPr marL="1597309" indent="-228188">
              <a:defRPr>
                <a:solidFill>
                  <a:schemeClr val="tx1"/>
                </a:solidFill>
                <a:latin typeface="Arial" charset="0"/>
              </a:defRPr>
            </a:lvl4pPr>
            <a:lvl5pPr marL="2053682" indent="-228188">
              <a:defRPr>
                <a:solidFill>
                  <a:schemeClr val="tx1"/>
                </a:solidFill>
                <a:latin typeface="Arial" charset="0"/>
              </a:defRPr>
            </a:lvl5pPr>
            <a:lvl6pPr marL="2510055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30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03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178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9D565-23BA-4394-AD56-EA5D904A916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08" indent="-285233">
              <a:defRPr>
                <a:solidFill>
                  <a:schemeClr val="tx1"/>
                </a:solidFill>
                <a:latin typeface="Arial" charset="0"/>
              </a:defRPr>
            </a:lvl2pPr>
            <a:lvl3pPr marL="1140935" indent="-228188">
              <a:defRPr>
                <a:solidFill>
                  <a:schemeClr val="tx1"/>
                </a:solidFill>
                <a:latin typeface="Arial" charset="0"/>
              </a:defRPr>
            </a:lvl3pPr>
            <a:lvl4pPr marL="1597309" indent="-228188">
              <a:defRPr>
                <a:solidFill>
                  <a:schemeClr val="tx1"/>
                </a:solidFill>
                <a:latin typeface="Arial" charset="0"/>
              </a:defRPr>
            </a:lvl4pPr>
            <a:lvl5pPr marL="2053682" indent="-228188">
              <a:defRPr>
                <a:solidFill>
                  <a:schemeClr val="tx1"/>
                </a:solidFill>
                <a:latin typeface="Arial" charset="0"/>
              </a:defRPr>
            </a:lvl5pPr>
            <a:lvl6pPr marL="2510055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30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03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178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9D565-23BA-4394-AD56-EA5D904A916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029BC-D4BF-4161-BEA0-98D6718850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08" indent="-285233">
              <a:defRPr>
                <a:solidFill>
                  <a:schemeClr val="tx1"/>
                </a:solidFill>
                <a:latin typeface="Arial" charset="0"/>
              </a:defRPr>
            </a:lvl2pPr>
            <a:lvl3pPr marL="1140935" indent="-228188">
              <a:defRPr>
                <a:solidFill>
                  <a:schemeClr val="tx1"/>
                </a:solidFill>
                <a:latin typeface="Arial" charset="0"/>
              </a:defRPr>
            </a:lvl3pPr>
            <a:lvl4pPr marL="1597309" indent="-228188">
              <a:defRPr>
                <a:solidFill>
                  <a:schemeClr val="tx1"/>
                </a:solidFill>
                <a:latin typeface="Arial" charset="0"/>
              </a:defRPr>
            </a:lvl4pPr>
            <a:lvl5pPr marL="2053682" indent="-228188">
              <a:defRPr>
                <a:solidFill>
                  <a:schemeClr val="tx1"/>
                </a:solidFill>
                <a:latin typeface="Arial" charset="0"/>
              </a:defRPr>
            </a:lvl5pPr>
            <a:lvl6pPr marL="2510055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30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03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178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2DE7E2-C284-4F53-AFFA-E2155C0C185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08" indent="-285233">
              <a:defRPr>
                <a:solidFill>
                  <a:schemeClr val="tx1"/>
                </a:solidFill>
                <a:latin typeface="Arial" charset="0"/>
              </a:defRPr>
            </a:lvl2pPr>
            <a:lvl3pPr marL="1140935" indent="-228188">
              <a:defRPr>
                <a:solidFill>
                  <a:schemeClr val="tx1"/>
                </a:solidFill>
                <a:latin typeface="Arial" charset="0"/>
              </a:defRPr>
            </a:lvl3pPr>
            <a:lvl4pPr marL="1597309" indent="-228188">
              <a:defRPr>
                <a:solidFill>
                  <a:schemeClr val="tx1"/>
                </a:solidFill>
                <a:latin typeface="Arial" charset="0"/>
              </a:defRPr>
            </a:lvl4pPr>
            <a:lvl5pPr marL="2053682" indent="-228188">
              <a:defRPr>
                <a:solidFill>
                  <a:schemeClr val="tx1"/>
                </a:solidFill>
                <a:latin typeface="Arial" charset="0"/>
              </a:defRPr>
            </a:lvl5pPr>
            <a:lvl6pPr marL="2510055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30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03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178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2DE7E2-C284-4F53-AFFA-E2155C0C185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formation_full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 bwMode="invGray">
          <a:xfrm>
            <a:off x="7400925" y="0"/>
            <a:ext cx="1743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C9FFCE"/>
                </a:solidFill>
                <a:latin typeface="+mn-lt"/>
              </a:rPr>
              <a:t>National Science Foundation</a:t>
            </a:r>
            <a:r>
              <a:rPr lang="en-US" sz="1000">
                <a:solidFill>
                  <a:srgbClr val="0DFF7A"/>
                </a:solidFill>
                <a:latin typeface="+mn-lt"/>
              </a:rPr>
              <a:t/>
            </a:r>
            <a:br>
              <a:rPr lang="en-US" sz="1000">
                <a:solidFill>
                  <a:srgbClr val="0DFF7A"/>
                </a:solidFill>
                <a:latin typeface="+mn-lt"/>
              </a:rPr>
            </a:br>
            <a:r>
              <a:rPr lang="en-US" sz="1000">
                <a:solidFill>
                  <a:srgbClr val="E1F2FF"/>
                </a:solidFill>
                <a:latin typeface="+mn-lt"/>
              </a:rPr>
              <a:t>Science  &amp; Technology Centers Program</a:t>
            </a:r>
            <a:endParaRPr lang="en-US" sz="1050">
              <a:solidFill>
                <a:srgbClr val="E1F2FF"/>
              </a:solidFill>
              <a:latin typeface="+mn-lt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Bryn Mawr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Howard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MIT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Princeton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Purdue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Stanford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Berkeley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San Diego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UIUC</a:t>
            </a:r>
            <a:endParaRPr lang="en-US">
              <a:latin typeface="+mn-lt"/>
            </a:endParaRPr>
          </a:p>
        </p:txBody>
      </p:sp>
      <p:pic>
        <p:nvPicPr>
          <p:cNvPr id="10" name="Picture 28" descr="Sci-Info-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93688"/>
            <a:ext cx="1208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2EB109D-6E25-45E7-B91E-5C2355AD9E49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4A8CAD7-6CDF-4384-96C6-02421D70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47E-B22A-45FC-B5AE-071BB91A3C0A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67C-0CA0-47CE-88E0-A378D583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E04-C110-40C9-84D0-255A846FC26E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DBD-046A-4EB8-B7C3-92AF0876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F67-98F3-49C6-BBE3-C6055A3FCA6E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17F-D8B2-4CCF-B626-8C25AD65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26F-9710-4392-B454-D28A89907D32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104-828C-4A13-93F6-C1F75B26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6975-F512-40E4-91E0-D476B0184D0B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1C00-E59F-42B1-A9A4-FFA71345E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432-2C3B-4D8D-99E3-ABF1F62D8EA9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95D6-8A20-493B-941B-8C1923052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D31-BE56-4459-927C-AA74CC3F22F6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F7C-889B-4DFA-A9E5-E3BCAEA7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71FB-4C0C-41B0-835E-274C287A3DF5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A37-7CC2-4DF3-98C4-D1D4F37B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46B-993F-41A8-BFBF-E64B7CAA34BE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CC8-C2C3-4C28-9878-BE8B2065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3FC0-53C2-4625-9603-CC468E2BBE02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CFA6-11CB-4523-9F9D-C43F2244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28305-FE29-41B3-BF83-A0CD8261B2DF}" type="datetime1">
              <a:rPr lang="en-US"/>
              <a:pPr>
                <a:defRPr/>
              </a:pPr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E494FD-ACD8-4DD8-9EC7-A5E7EA6B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</a:rPr>
              <a:t>Science &amp; Technology Centers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93038" y="0"/>
            <a:ext cx="1350962" cy="839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2" descr="Sci-Info-Mar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738"/>
            <a:ext cx="83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cs.purdue.edu/people/images/faculty/spa.jpg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Center for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8100" y="2438400"/>
            <a:ext cx="6989763" cy="12192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600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2012 External Advisory Board: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Overview &amp; Management</a:t>
            </a:r>
          </a:p>
          <a:p>
            <a:pPr>
              <a:lnSpc>
                <a:spcPts val="3363"/>
              </a:lnSpc>
              <a:spcBef>
                <a:spcPts val="6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Post-Shannon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DF7C-889B-4DFA-A9E5-E3BCAEA7C2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5301" y="754912"/>
            <a:ext cx="5465136" cy="586917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3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Cooperation &amp; Dependency</a:t>
            </a:r>
            <a:r>
              <a:rPr lang="en-US" sz="1700" dirty="0" smtClean="0">
                <a:solidFill>
                  <a:srgbClr val="FF0000"/>
                </a:solidFill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How does </a:t>
            </a:r>
            <a:r>
              <a:rPr lang="en-US" sz="1800" dirty="0" smtClean="0">
                <a:solidFill>
                  <a:srgbClr val="FF0000"/>
                </a:solidFill>
              </a:rPr>
              <a:t>cooperation</a:t>
            </a:r>
            <a:r>
              <a:rPr lang="en-US" sz="1800" dirty="0" smtClean="0"/>
              <a:t> impact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(nodes should </a:t>
            </a:r>
            <a:r>
              <a:rPr lang="en-US" sz="1800" dirty="0" smtClean="0">
                <a:solidFill>
                  <a:srgbClr val="0070C0"/>
                </a:solidFill>
              </a:rPr>
              <a:t>cooperate</a:t>
            </a:r>
            <a:r>
              <a:rPr lang="en-US" sz="1800" dirty="0" smtClean="0"/>
              <a:t> in their own </a:t>
            </a:r>
            <a:r>
              <a:rPr lang="en-US" sz="1800" dirty="0" smtClean="0">
                <a:solidFill>
                  <a:srgbClr val="0070C0"/>
                </a:solidFill>
              </a:rPr>
              <a:t>self-interest</a:t>
            </a:r>
            <a:r>
              <a:rPr lang="en-US" sz="1800" dirty="0" smtClean="0"/>
              <a:t>)?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Cover</a:t>
            </a:r>
            <a:r>
              <a:rPr lang="en-US" sz="1400" dirty="0" smtClean="0"/>
              <a:t> initiates a theory of </a:t>
            </a:r>
            <a:r>
              <a:rPr lang="en-US" sz="1400" dirty="0" smtClean="0">
                <a:solidFill>
                  <a:srgbClr val="FF0000"/>
                </a:solidFill>
              </a:rPr>
              <a:t>cooperation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FF0000"/>
                </a:solidFill>
              </a:rPr>
              <a:t>coordination</a:t>
            </a:r>
            <a:r>
              <a:rPr lang="en-US" sz="1400" dirty="0" smtClean="0"/>
              <a:t> in networks, that is, they study the achievable </a:t>
            </a:r>
            <a:r>
              <a:rPr lang="en-US" sz="1400" dirty="0" smtClean="0">
                <a:solidFill>
                  <a:srgbClr val="00B050"/>
                </a:solidFill>
              </a:rPr>
              <a:t>joint distribution</a:t>
            </a:r>
            <a:r>
              <a:rPr lang="en-US" sz="1400" dirty="0" smtClean="0"/>
              <a:t> among network nodes, </a:t>
            </a:r>
            <a:r>
              <a:rPr lang="en-US" sz="1400" dirty="0" smtClean="0">
                <a:solidFill>
                  <a:srgbClr val="FF0000"/>
                </a:solidFill>
              </a:rPr>
              <a:t>provided</a:t>
            </a:r>
            <a:r>
              <a:rPr lang="en-US" sz="1400" dirty="0" smtClean="0"/>
              <a:t> that the </a:t>
            </a:r>
            <a:r>
              <a:rPr lang="en-US" sz="1400" dirty="0" smtClean="0">
                <a:solidFill>
                  <a:srgbClr val="00B050"/>
                </a:solidFill>
              </a:rPr>
              <a:t>communication rates </a:t>
            </a:r>
            <a:r>
              <a:rPr lang="en-US" sz="1400" dirty="0" smtClean="0"/>
              <a:t>are given.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7030A0"/>
                </a:solidFill>
              </a:rPr>
              <a:t>Dependency </a:t>
            </a:r>
            <a:r>
              <a:rPr lang="en-US" sz="1400" dirty="0" smtClean="0"/>
              <a:t>and</a:t>
            </a:r>
            <a:r>
              <a:rPr lang="en-US" sz="1400" dirty="0" smtClean="0">
                <a:solidFill>
                  <a:srgbClr val="7030A0"/>
                </a:solidFill>
              </a:rPr>
              <a:t> rational expectation </a:t>
            </a:r>
            <a:r>
              <a:rPr lang="en-US" sz="1400" dirty="0" smtClean="0"/>
              <a:t>are critical ingredients in </a:t>
            </a:r>
            <a:r>
              <a:rPr lang="en-US" sz="1400" dirty="0" smtClean="0">
                <a:solidFill>
                  <a:srgbClr val="0070C0"/>
                </a:solidFill>
              </a:rPr>
              <a:t>Sims</a:t>
            </a:r>
            <a:r>
              <a:rPr lang="en-US" sz="1400" dirty="0" smtClean="0"/>
              <a:t>' work on modern dynamic economic theory.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Coleman</a:t>
            </a:r>
            <a:r>
              <a:rPr lang="en-US" sz="1400" dirty="0" smtClean="0"/>
              <a:t> is studying statistical causality in neural systems by using Granger principles</a:t>
            </a:r>
            <a:r>
              <a:rPr lang="en-US" sz="1800" dirty="0" smtClean="0"/>
              <a:t>.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Quantum Information</a:t>
            </a:r>
            <a:r>
              <a:rPr lang="en-US" sz="1700" dirty="0" smtClean="0">
                <a:solidFill>
                  <a:srgbClr val="FF0000"/>
                </a:solidFill>
              </a:rPr>
              <a:t>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chemeClr val="tx2"/>
                </a:solidFill>
              </a:rPr>
              <a:t>flow of information </a:t>
            </a: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macroscopic </a:t>
            </a:r>
            <a:r>
              <a:rPr lang="en-US" sz="1600" dirty="0" smtClean="0"/>
              <a:t>systems and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microscopic </a:t>
            </a:r>
            <a:r>
              <a:rPr lang="en-US" sz="1600" dirty="0" smtClean="0"/>
              <a:t>systems may posses different characteristics.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Aaronson</a:t>
            </a:r>
            <a:r>
              <a:rPr lang="en-US" sz="1400" dirty="0" smtClean="0"/>
              <a:t> and </a:t>
            </a:r>
            <a:r>
              <a:rPr lang="en-US" sz="1400" dirty="0" err="1" smtClean="0">
                <a:solidFill>
                  <a:srgbClr val="0070C0"/>
                </a:solidFill>
              </a:rPr>
              <a:t>Shor</a:t>
            </a:r>
            <a:r>
              <a:rPr lang="en-US" sz="1400" dirty="0" smtClean="0"/>
              <a:t> lead these investigations. Aaronson develops computational complexity of linear systems.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879" y="4359350"/>
            <a:ext cx="2616716" cy="21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557" y="1654428"/>
            <a:ext cx="3622999" cy="25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1512"/>
            <a:ext cx="9144000" cy="66893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Standing on the Shoulders of Giants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335" y="1640294"/>
            <a:ext cx="7125586" cy="50617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n-NO" sz="2000" dirty="0" smtClean="0">
                <a:solidFill>
                  <a:schemeClr val="tx2"/>
                </a:solidFill>
              </a:rPr>
              <a:t>Manfred Eigen </a:t>
            </a:r>
            <a:r>
              <a:rPr lang="nn-NO" sz="2000" dirty="0" smtClean="0"/>
              <a:t>(</a:t>
            </a:r>
            <a:r>
              <a:rPr lang="nn-NO" sz="2000" dirty="0" smtClean="0">
                <a:solidFill>
                  <a:srgbClr val="0070C0"/>
                </a:solidFill>
              </a:rPr>
              <a:t>Nobel Prize, 1967</a:t>
            </a:r>
            <a:r>
              <a:rPr lang="nn-NO" sz="20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“The differentiable characteristic of the </a:t>
            </a:r>
            <a:r>
              <a:rPr lang="en-US" sz="1800" dirty="0" smtClean="0">
                <a:solidFill>
                  <a:srgbClr val="FF0000"/>
                </a:solidFill>
              </a:rPr>
              <a:t>living systems </a:t>
            </a:r>
            <a:r>
              <a:rPr lang="en-US" sz="1800" dirty="0" smtClean="0"/>
              <a:t>is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Information theory</a:t>
            </a:r>
            <a:r>
              <a:rPr lang="en-US" sz="1800" dirty="0" smtClean="0"/>
              <a:t>, pioneered by </a:t>
            </a:r>
            <a:r>
              <a:rPr lang="en-US" sz="1800" dirty="0" smtClean="0">
                <a:solidFill>
                  <a:srgbClr val="0070C0"/>
                </a:solidFill>
              </a:rPr>
              <a:t>Claude Shannon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cannot </a:t>
            </a:r>
            <a:r>
              <a:rPr lang="en-US" sz="1800" dirty="0" smtClean="0"/>
              <a:t>answer this question . . . in principle, the answer was formulated 130 years ago by </a:t>
            </a:r>
            <a:r>
              <a:rPr lang="en-US" sz="1800" dirty="0" smtClean="0">
                <a:solidFill>
                  <a:srgbClr val="FF0000"/>
                </a:solidFill>
              </a:rPr>
              <a:t>Charles Darwin</a:t>
            </a:r>
            <a:r>
              <a:rPr lang="en-US" sz="1800" dirty="0" smtClean="0"/>
              <a:t>”.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P. Nurse</a:t>
            </a:r>
            <a:r>
              <a:rPr lang="en-US" sz="1800" dirty="0" smtClean="0"/>
              <a:t>, (</a:t>
            </a:r>
            <a:r>
              <a:rPr lang="en-US" sz="1800" dirty="0" smtClean="0">
                <a:solidFill>
                  <a:srgbClr val="FF0000"/>
                </a:solidFill>
              </a:rPr>
              <a:t>Nature, 2008</a:t>
            </a:r>
            <a:r>
              <a:rPr lang="en-US" sz="1800" dirty="0" smtClean="0"/>
              <a:t>, “</a:t>
            </a:r>
            <a:r>
              <a:rPr lang="en-US" sz="1800" dirty="0" smtClean="0">
                <a:solidFill>
                  <a:srgbClr val="0070C0"/>
                </a:solidFill>
              </a:rPr>
              <a:t>Life, Logic, and Information</a:t>
            </a:r>
            <a:r>
              <a:rPr lang="en-US" sz="1800" dirty="0" smtClean="0"/>
              <a:t>”):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 smtClean="0"/>
              <a:t>Focusing on </a:t>
            </a:r>
            <a:r>
              <a:rPr lang="en-US" sz="1800" i="1" dirty="0" smtClean="0">
                <a:solidFill>
                  <a:schemeClr val="tx2"/>
                </a:solidFill>
              </a:rPr>
              <a:t>information flow </a:t>
            </a:r>
            <a:r>
              <a:rPr lang="en-US" sz="1800" i="1" dirty="0" smtClean="0"/>
              <a:t>will help to </a:t>
            </a:r>
            <a:r>
              <a:rPr lang="en-US" sz="1800" i="1" dirty="0" smtClean="0">
                <a:solidFill>
                  <a:srgbClr val="0070C0"/>
                </a:solidFill>
              </a:rPr>
              <a:t>understand better </a:t>
            </a:r>
            <a:r>
              <a:rPr lang="en-US" sz="1800" i="1" dirty="0" smtClean="0"/>
              <a:t>how </a:t>
            </a:r>
            <a:r>
              <a:rPr lang="en-US" sz="1800" i="1" dirty="0" smtClean="0">
                <a:solidFill>
                  <a:srgbClr val="FF0000"/>
                </a:solidFill>
              </a:rPr>
              <a:t>cells and organisms </a:t>
            </a:r>
            <a:r>
              <a:rPr lang="en-US" sz="1800" i="1" dirty="0" smtClean="0"/>
              <a:t>work. </a:t>
            </a:r>
            <a:r>
              <a:rPr lang="en-US" sz="1800" dirty="0" smtClean="0"/>
              <a:t> . . . </a:t>
            </a:r>
            <a:r>
              <a:rPr lang="en-US" sz="1800" dirty="0" smtClean="0">
                <a:solidFill>
                  <a:schemeClr val="tx2"/>
                </a:solidFill>
              </a:rPr>
              <a:t>spatial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chemeClr val="tx2"/>
                </a:solidFill>
              </a:rPr>
              <a:t>temporal</a:t>
            </a:r>
            <a:r>
              <a:rPr lang="en-US" sz="1800" dirty="0" smtClean="0"/>
              <a:t> order, </a:t>
            </a:r>
            <a:r>
              <a:rPr lang="en-US" sz="1800" dirty="0" smtClean="0">
                <a:solidFill>
                  <a:srgbClr val="0070C0"/>
                </a:solidFill>
              </a:rPr>
              <a:t>cell memory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0070C0"/>
                </a:solidFill>
              </a:rPr>
              <a:t>reproduction </a:t>
            </a:r>
            <a:r>
              <a:rPr lang="en-US" sz="1800" dirty="0" smtClean="0"/>
              <a:t>are </a:t>
            </a:r>
            <a:r>
              <a:rPr lang="en-US" sz="1800" dirty="0" smtClean="0">
                <a:solidFill>
                  <a:srgbClr val="FF0000"/>
                </a:solidFill>
              </a:rPr>
              <a:t>not fully understood</a:t>
            </a:r>
            <a:r>
              <a:rPr lang="en-US" sz="1800" dirty="0" smtClean="0"/>
              <a:t>.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A. </a:t>
            </a:r>
            <a:r>
              <a:rPr lang="en-US" sz="1800" dirty="0" err="1" smtClean="0">
                <a:solidFill>
                  <a:schemeClr val="tx2"/>
                </a:solidFill>
              </a:rPr>
              <a:t>Zeilinger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Nature</a:t>
            </a:r>
            <a:r>
              <a:rPr lang="en-US" sz="1800" dirty="0" smtClean="0"/>
              <a:t>, 2005)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. . . </a:t>
            </a:r>
            <a:r>
              <a:rPr lang="en-US" sz="1800" dirty="0" smtClean="0">
                <a:solidFill>
                  <a:srgbClr val="FF0000"/>
                </a:solidFill>
              </a:rPr>
              <a:t>reality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are two sides of the same coin, that is, they are in a deep sense </a:t>
            </a:r>
            <a:r>
              <a:rPr lang="en-US" sz="1800" dirty="0" smtClean="0">
                <a:solidFill>
                  <a:srgbClr val="0070C0"/>
                </a:solidFill>
              </a:rPr>
              <a:t>indistinguishable.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accent2">
                    <a:lumMod val="25000"/>
                  </a:schemeClr>
                </a:solidFill>
              </a:rPr>
              <a:t>C. Bennett </a:t>
            </a:r>
            <a:r>
              <a:rPr lang="en-US" sz="1800" dirty="0" smtClean="0">
                <a:solidFill>
                  <a:srgbClr val="0070C0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Logical depth, </a:t>
            </a:r>
            <a:r>
              <a:rPr lang="en-US" sz="1800" dirty="0" smtClean="0"/>
              <a:t>1988):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``From the earliest days of information theory it has been appreciated that i</a:t>
            </a:r>
            <a:r>
              <a:rPr lang="en-US" sz="1800" dirty="0" smtClean="0">
                <a:solidFill>
                  <a:schemeClr val="accent2">
                    <a:lumMod val="25000"/>
                  </a:schemeClr>
                </a:solidFill>
              </a:rPr>
              <a:t>nformation</a:t>
            </a:r>
            <a:r>
              <a:rPr lang="en-US" sz="1800" dirty="0" smtClean="0"/>
              <a:t> is not a good </a:t>
            </a:r>
            <a:r>
              <a:rPr lang="en-US" sz="1800" dirty="0" smtClean="0">
                <a:solidFill>
                  <a:schemeClr val="accent2">
                    <a:lumMod val="25000"/>
                  </a:schemeClr>
                </a:solidFill>
              </a:rPr>
              <a:t>message value</a:t>
            </a:r>
            <a:r>
              <a:rPr lang="en-US" sz="1800" dirty="0" smtClean="0"/>
              <a:t>.’’ … </a:t>
            </a:r>
            <a:r>
              <a:rPr lang="en-US" sz="1800" dirty="0" smtClean="0">
                <a:solidFill>
                  <a:schemeClr val="accent2">
                    <a:lumMod val="25000"/>
                  </a:schemeClr>
                </a:solidFill>
              </a:rPr>
              <a:t>Value of message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/>
              <a:t>l</a:t>
            </a:r>
            <a:r>
              <a:rPr lang="en-US" sz="1800" dirty="0" smtClean="0"/>
              <a:t>ies in ``parts predictable only </a:t>
            </a:r>
            <a:r>
              <a:rPr lang="en-US" sz="1800" dirty="0" smtClean="0">
                <a:solidFill>
                  <a:srgbClr val="FF0000"/>
                </a:solidFill>
              </a:rPr>
              <a:t>with difficulties</a:t>
            </a:r>
            <a:r>
              <a:rPr lang="en-US" sz="1800" dirty="0" smtClean="0"/>
              <a:t>, things that </a:t>
            </a:r>
            <a:r>
              <a:rPr lang="en-US" sz="1800" dirty="0" smtClean="0">
                <a:solidFill>
                  <a:srgbClr val="FF0000"/>
                </a:solidFill>
              </a:rPr>
              <a:t>receiver</a:t>
            </a:r>
            <a:r>
              <a:rPr lang="en-US" sz="1800" dirty="0" smtClean="0"/>
              <a:t> could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figure out </a:t>
            </a:r>
            <a:r>
              <a:rPr lang="en-US" sz="1800" dirty="0" smtClean="0">
                <a:solidFill>
                  <a:srgbClr val="FF0000"/>
                </a:solidFill>
              </a:rPr>
              <a:t>without being told </a:t>
            </a:r>
            <a:r>
              <a:rPr lang="en-US" sz="1800" dirty="0" smtClean="0"/>
              <a:t>…’’</a:t>
            </a:r>
          </a:p>
        </p:txBody>
      </p:sp>
      <p:pic>
        <p:nvPicPr>
          <p:cNvPr id="24579" name="Picture 3" descr="eig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1438"/>
            <a:ext cx="819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nurs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764224"/>
            <a:ext cx="9525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zeilinger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104502"/>
            <a:ext cx="9525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25" y="5505276"/>
            <a:ext cx="9525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45021"/>
            <a:ext cx="8229600" cy="45856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Science of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Center Mission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Integrated Research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Education and Diversity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Knowledge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Future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Management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Team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Staff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Management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 and Center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462963" cy="49688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Advance science and technology through a new quantitative understanding of the representation, communication and processing of information in biological, physical, social and engineering systems.</a:t>
            </a:r>
          </a:p>
          <a:p>
            <a:pPr marL="182880" fontAlgn="auto">
              <a:spcBef>
                <a:spcPts val="9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Some Specific Center’s Goals</a:t>
            </a:r>
            <a:r>
              <a:rPr lang="en-US" sz="2000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define</a:t>
            </a:r>
            <a:r>
              <a:rPr lang="en-US" sz="1800" dirty="0" smtClean="0"/>
              <a:t> core theoretical principles governing transfer of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develop</a:t>
            </a:r>
            <a:r>
              <a:rPr lang="en-US" sz="1800" dirty="0" smtClean="0"/>
              <a:t> metrics and methods for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apply</a:t>
            </a:r>
            <a:r>
              <a:rPr lang="en-US" sz="1800" dirty="0" smtClean="0"/>
              <a:t> to problems in </a:t>
            </a:r>
            <a:r>
              <a:rPr lang="en-US" sz="1800" i="1" dirty="0" smtClean="0"/>
              <a:t>physical </a:t>
            </a:r>
            <a:r>
              <a:rPr lang="en-US" sz="1800" dirty="0" smtClean="0"/>
              <a:t>and </a:t>
            </a:r>
            <a:r>
              <a:rPr lang="en-US" sz="1800" i="1" dirty="0" smtClean="0"/>
              <a:t>social sciences</a:t>
            </a:r>
            <a:r>
              <a:rPr lang="en-US" sz="1800" dirty="0" smtClean="0"/>
              <a:t>, and </a:t>
            </a:r>
            <a:r>
              <a:rPr lang="en-US" sz="1800" i="1" dirty="0" smtClean="0"/>
              <a:t>engineering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offer</a:t>
            </a:r>
            <a:r>
              <a:rPr lang="en-US" sz="1800" dirty="0" smtClean="0"/>
              <a:t> a venue for multi-disciplinary long-term </a:t>
            </a:r>
            <a:r>
              <a:rPr lang="en-US" sz="1800" dirty="0" smtClean="0">
                <a:solidFill>
                  <a:srgbClr val="0070C0"/>
                </a:solidFill>
              </a:rPr>
              <a:t>collaborations</a:t>
            </a:r>
            <a:r>
              <a:rPr lang="en-US" sz="1800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explore</a:t>
            </a:r>
            <a:r>
              <a:rPr lang="en-US" sz="1800" dirty="0" smtClean="0"/>
              <a:t> effective ways to educate students,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train</a:t>
            </a:r>
            <a:r>
              <a:rPr lang="en-US" sz="1800" dirty="0" smtClean="0"/>
              <a:t> the next generation of researchers,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broaden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participation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of underrepresented groups,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transfer</a:t>
            </a:r>
            <a:r>
              <a:rPr lang="en-US" sz="1800" dirty="0" smtClean="0"/>
              <a:t> advances in research to </a:t>
            </a:r>
            <a:r>
              <a:rPr lang="en-US" sz="1800" i="1" dirty="0" smtClean="0"/>
              <a:t>education</a:t>
            </a:r>
            <a:r>
              <a:rPr lang="en-US" sz="1800" dirty="0" smtClean="0"/>
              <a:t> and </a:t>
            </a:r>
            <a:r>
              <a:rPr lang="en-US" sz="1800" i="1" dirty="0" smtClean="0"/>
              <a:t>industry</a:t>
            </a:r>
            <a:r>
              <a:rPr lang="en-US" sz="1800" dirty="0" smtClean="0"/>
              <a:t>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F13F2-F18A-4440-86A8-FD2A878601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Integrated Research</a:t>
            </a:r>
            <a:endParaRPr lang="en-US" dirty="0"/>
          </a:p>
        </p:txBody>
      </p:sp>
      <p:pic>
        <p:nvPicPr>
          <p:cNvPr id="13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535113"/>
            <a:ext cx="974725" cy="132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ywchoi\Desktop\NSF\portraits\Shankar_Subramani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1517650"/>
            <a:ext cx="1047750" cy="1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C:\Users\ywchoi\Desktop\NSF\portraits\anantharam.jpg"/>
          <p:cNvPicPr>
            <a:picLocks noChangeAspect="1" noChangeArrowheads="1"/>
          </p:cNvPicPr>
          <p:nvPr/>
        </p:nvPicPr>
        <p:blipFill>
          <a:blip r:embed="rId4" cstate="print"/>
          <a:srcRect t="2858" b="2809"/>
          <a:stretch>
            <a:fillRect/>
          </a:stretch>
        </p:blipFill>
        <p:spPr bwMode="auto">
          <a:xfrm>
            <a:off x="6618288" y="3168650"/>
            <a:ext cx="935037" cy="123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2875F0-F7E8-4F2F-AF00-62F685DDC1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  <p:pic>
        <p:nvPicPr>
          <p:cNvPr id="276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0" y="4791075"/>
            <a:ext cx="896938" cy="1279525"/>
          </a:xfrm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966788" y="2998788"/>
            <a:ext cx="53705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Research Thrusts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/>
              <a:t>.  </a:t>
            </a:r>
            <a:r>
              <a:rPr lang="en-US" dirty="0" smtClean="0">
                <a:solidFill>
                  <a:srgbClr val="0070C0"/>
                </a:solidFill>
              </a:rPr>
              <a:t>Life Sciences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dirty="0"/>
              <a:t>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Communication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.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Knowledge Management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496050" y="2924175"/>
            <a:ext cx="2455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S.  Subramaniam         A. Grama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6550025" y="4487863"/>
            <a:ext cx="24018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V. Anantharam        T. Weissman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6688138" y="6135688"/>
            <a:ext cx="21796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/>
              <a:t>S. Kulkarni             M. Atallah</a:t>
            </a:r>
          </a:p>
        </p:txBody>
      </p:sp>
      <p:sp>
        <p:nvSpPr>
          <p:cNvPr id="27661" name="TextBox 23"/>
          <p:cNvSpPr txBox="1">
            <a:spLocks noChangeArrowheads="1"/>
          </p:cNvSpPr>
          <p:nvPr/>
        </p:nvSpPr>
        <p:spPr bwMode="auto">
          <a:xfrm>
            <a:off x="914400" y="1839913"/>
            <a:ext cx="5443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Create a shared intellectual space, integral to the  Center’s activities, providing a collaborative research environment that crosses disciplinary and institutional boundaries.</a:t>
            </a:r>
          </a:p>
        </p:txBody>
      </p:sp>
      <p:pic>
        <p:nvPicPr>
          <p:cNvPr id="27665" name="Picture 17" descr="tsachy final p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3132138"/>
            <a:ext cx="104775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kulkarn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89488"/>
            <a:ext cx="876300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3619" y="877193"/>
            <a:ext cx="628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Life Science Thrust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1413568"/>
            <a:ext cx="816927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3470" y="1446028"/>
            <a:ext cx="472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b="1" dirty="0" smtClean="0"/>
              <a:t>Berkeley, Princeton, Purdue, Stanford</a:t>
            </a:r>
            <a:r>
              <a:rPr lang="en-US" sz="1400" dirty="0" smtClean="0"/>
              <a:t>, </a:t>
            </a:r>
            <a:r>
              <a:rPr lang="en-US" sz="1400" b="1" dirty="0" smtClean="0"/>
              <a:t>UCSD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24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8557" y="925033"/>
            <a:ext cx="6081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Communication Thrust</a:t>
            </a:r>
            <a:endParaRPr lang="en-US" sz="32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609" y="1616148"/>
            <a:ext cx="88143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Communication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Delay in Information Theory</a:t>
            </a:r>
          </a:p>
          <a:p>
            <a:pPr lvl="2">
              <a:buFont typeface="+mj-lt"/>
              <a:buAutoNum type="alphaLcPeriod"/>
            </a:pPr>
            <a:r>
              <a:rPr lang="en-US" sz="1400" dirty="0" smtClean="0"/>
              <a:t>   Quantifying </a:t>
            </a:r>
            <a:r>
              <a:rPr lang="en-US" sz="1400" dirty="0"/>
              <a:t>the temporal value of information</a:t>
            </a:r>
          </a:p>
          <a:p>
            <a:pPr lvl="2">
              <a:buFont typeface="+mj-lt"/>
              <a:buAutoNum type="alphaLcPeriod"/>
            </a:pPr>
            <a:r>
              <a:rPr lang="en-US" sz="1400" dirty="0" smtClean="0"/>
              <a:t>    Information </a:t>
            </a:r>
            <a:r>
              <a:rPr lang="en-US" sz="1400" dirty="0"/>
              <a:t>theory for finite </a:t>
            </a:r>
            <a:r>
              <a:rPr lang="en-US" sz="1400" dirty="0" err="1" smtClean="0"/>
              <a:t>blocklengths</a:t>
            </a:r>
            <a:endParaRPr lang="en-US" sz="1400" dirty="0"/>
          </a:p>
          <a:p>
            <a:pPr lvl="2">
              <a:buFont typeface="+mj-lt"/>
              <a:buAutoNum type="alphaLcPeriod"/>
            </a:pPr>
            <a:r>
              <a:rPr lang="en-US" sz="1400" dirty="0" smtClean="0"/>
              <a:t>    Tradeoffs </a:t>
            </a:r>
            <a:r>
              <a:rPr lang="en-US" sz="1400" dirty="0"/>
              <a:t>between delay, distortion, and reliability in feedback systems</a:t>
            </a:r>
            <a:endParaRPr lang="en-US" sz="1400" dirty="0">
              <a:solidFill>
                <a:srgbClr val="0070C0"/>
              </a:solidFill>
            </a:endParaRPr>
          </a:p>
          <a:p>
            <a:pPr marL="85725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Information and computation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Quantifying fundamental limits of in-network computation, and the computing capacity of networks for different functions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Complexity of distributed computation in wireless and wired networks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Information theoretic study of aggregation for scalable query processing in distributed databases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New measures and notions of information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Soft-information (beliefs) in rate distortion theory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Semantics in information: framework, probabilistic modeling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Modern communication networks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Interface with life sciences thrust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Furthering our information theoretic understanding of deletion, substitution, and insertion channels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Information theoretic models for evolution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Models for stimuli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Communication models for intra-neuron signaling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/>
              <a:t>Models to predict the behavior of various systems, ranging from intra-cellular signaling, to tissues, individuals, colonies, and ecosystems</a:t>
            </a:r>
          </a:p>
          <a:p>
            <a:pPr marL="857250" lvl="1" indent="-342900">
              <a:buFont typeface="+mj-lt"/>
              <a:buAutoNum type="arabicPeriod"/>
            </a:pPr>
            <a:endParaRPr lang="en-US" sz="1200" dirty="0"/>
          </a:p>
          <a:p>
            <a:pPr marL="1257300" lvl="2" indent="-342900">
              <a:buFont typeface="+mj-lt"/>
              <a:buAutoNum type="alphaLcPeriod"/>
            </a:pPr>
            <a:endParaRPr lang="en-US" sz="1200" dirty="0"/>
          </a:p>
          <a:p>
            <a:pPr marL="1257300" lvl="2" indent="-342900">
              <a:buFont typeface="+mj-lt"/>
              <a:buAutoNum type="alphaLcPeriod"/>
            </a:pPr>
            <a:endParaRPr lang="en-US" sz="1200" dirty="0"/>
          </a:p>
          <a:p>
            <a:pPr lvl="2">
              <a:buFont typeface="+mj-lt"/>
              <a:buAutoNum type="alphaLcPeriod"/>
            </a:pPr>
            <a:endParaRPr lang="en-US" sz="1200" dirty="0"/>
          </a:p>
          <a:p>
            <a:pPr lvl="2">
              <a:buFont typeface="+mj-lt"/>
              <a:buAutoNum type="alphaLcPeriod"/>
            </a:pPr>
            <a:endParaRPr lang="en-US" sz="1200" dirty="0"/>
          </a:p>
          <a:p>
            <a:pPr lvl="1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77656" y="1648047"/>
            <a:ext cx="4880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b="1" dirty="0" smtClean="0"/>
              <a:t>Berkeley, MIT</a:t>
            </a:r>
            <a:r>
              <a:rPr lang="en-US" sz="1400" dirty="0" smtClean="0"/>
              <a:t>, </a:t>
            </a:r>
            <a:r>
              <a:rPr lang="en-US" sz="1400" b="1" dirty="0" smtClean="0"/>
              <a:t>Princeton, Purdue, Stanford, UIUC)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0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7684" y="813398"/>
            <a:ext cx="726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Knowledge Thrust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181" y="1307804"/>
            <a:ext cx="8420986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B05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Management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Berkeley, Bryn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Mawr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MIT, Princeton, Purdue, Stanford,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857250" lvl="1" indent="-3429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Foundations of Learning, Inference, and Decision-Making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Learnable information and information relevance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Distributed learning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Dynamics and control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Robustness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3429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Privacy, Security, and Anonymity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Collaborative versus competitive computing learning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Scattered and hidden data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Quantification</a:t>
            </a:r>
          </a:p>
          <a:p>
            <a:pPr marL="857250" lvl="1" indent="-3429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 Reduction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Manifold learning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Discovering relevant information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Scalable methods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Noisy, heterogeneous, distributed data</a:t>
            </a:r>
          </a:p>
          <a:p>
            <a:pPr marL="857250" lvl="1" indent="-3429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Application thrusts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Social networks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Biological systems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Economics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buFont typeface="+mj-lt"/>
              <a:buAutoNum type="alphaLcPeriod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modeling</a:t>
            </a:r>
          </a:p>
          <a:p>
            <a:pPr lvl="2">
              <a:spcBef>
                <a:spcPct val="20000"/>
              </a:spcBef>
              <a:buClr>
                <a:srgbClr val="007E39"/>
              </a:buClr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007E39"/>
              </a:buClr>
              <a:buFont typeface="+mj-lt"/>
              <a:buAutoNum type="alphaL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007E39"/>
              </a:buClr>
              <a:buFont typeface="+mj-lt"/>
              <a:buAutoNum type="alphaL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rgbClr val="00B050"/>
              </a:buClr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823" y="898460"/>
            <a:ext cx="841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Opportunistic Research Workshops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18" y="1332461"/>
            <a:ext cx="8697432" cy="653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2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Kickoff Workshop – Chicago, IL – October 6-7,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(28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STC participants and students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Allerton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Workshop, IL – September 28, 2010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(T. Coleman, S.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Verdu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A. Goldsmith, P.R. Kumar, D.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Tse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W. Szpankowski, students)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Stanford Workshop – Palo Alto, CA – January 24,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(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Princeton – Stanford –Berkeley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Bejerano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T. Cover, J. Gallant, A. Goldsmith, R.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Rwebangira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G.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Seroussi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(HPL), W. Szpankowski, D.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Tse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Verdu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Weinberger (HPL), T. 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Weissman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Bin Yu)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UC San Diego Workshop – February 11,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(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Berkeley – UCSD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Milenkovic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W. Szpankowski, S.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Subramaniam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Bin Yu, students)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Princeton Workshop – May 13,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(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Princeton – Purdue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(B.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Bialek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Baryshnikov, R.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Rwebangira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C. Sims, W. Szpankowski, S.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Verdu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Purdue Workshop – September 9,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2011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Berkeley – UCSD – Purdue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Allerton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Workshop – September 27,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2011 (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Purdue –UIUC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Future Workshops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UCSD, Stanford, MIT, …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00050" lvl="1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00050" lvl="1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2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2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7E39"/>
              </a:buClr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Research -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708817"/>
            <a:ext cx="8229600" cy="4585658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Metrics for our </a:t>
            </a:r>
            <a:r>
              <a:rPr lang="en-US" sz="1600" dirty="0" smtClean="0">
                <a:solidFill>
                  <a:srgbClr val="FF0000"/>
                </a:solidFill>
              </a:rPr>
              <a:t>integrative research </a:t>
            </a:r>
            <a:r>
              <a:rPr lang="en-US" sz="1600" dirty="0" smtClean="0"/>
              <a:t>efforts as developed for the strategic plan:</a:t>
            </a:r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 lvl="0"/>
            <a:r>
              <a:rPr lang="en-US" sz="1600" dirty="0" smtClean="0"/>
              <a:t>Formulate a small number of high-impact research problems.</a:t>
            </a:r>
          </a:p>
          <a:p>
            <a:pPr lvl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Several problems were formulated during opportunistic workshops in life science and communication.</a:t>
            </a:r>
            <a:endParaRPr lang="en-US" sz="1600" dirty="0" smtClean="0"/>
          </a:p>
          <a:p>
            <a:pPr lvl="0"/>
            <a:r>
              <a:rPr lang="en-US" sz="1600" dirty="0" smtClean="0"/>
              <a:t>Identify two grand challenge problems in two years on a web bulletin board. </a:t>
            </a:r>
          </a:p>
          <a:p>
            <a:pPr lvl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Big Question workshop is being planned for the Spring of 2012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dirty="0" smtClean="0"/>
              <a:t>Conduct five investigator exchange visits for immersive activity </a:t>
            </a:r>
          </a:p>
          <a:p>
            <a:pPr lvl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Several visits took place (e.g., Neville, P.R. Kumar, D. Kumar, </a:t>
            </a:r>
            <a:r>
              <a:rPr lang="en-US" sz="1400" dirty="0" err="1" smtClean="0">
                <a:solidFill>
                  <a:srgbClr val="0070C0"/>
                </a:solidFill>
              </a:rPr>
              <a:t>Szpankowski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Verdu</a:t>
            </a:r>
            <a:r>
              <a:rPr lang="en-US" sz="1400" dirty="0" smtClean="0">
                <a:solidFill>
                  <a:srgbClr val="0070C0"/>
                </a:solidFill>
              </a:rPr>
              <a:t>).</a:t>
            </a:r>
            <a:endParaRPr lang="en-US" sz="1600" dirty="0" smtClean="0"/>
          </a:p>
          <a:p>
            <a:pPr lvl="0"/>
            <a:r>
              <a:rPr lang="en-US" sz="1600" dirty="0" smtClean="0"/>
              <a:t>Initiate five new collaborations through joint supervision, student exchange,  etc.</a:t>
            </a:r>
          </a:p>
          <a:p>
            <a:pPr lvl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New collaboration: </a:t>
            </a:r>
            <a:r>
              <a:rPr lang="en-US" sz="1400" dirty="0" err="1" smtClean="0">
                <a:solidFill>
                  <a:srgbClr val="0070C0"/>
                </a:solidFill>
              </a:rPr>
              <a:t>Ramkrishna</a:t>
            </a:r>
            <a:r>
              <a:rPr lang="en-US" sz="1400" dirty="0" smtClean="0">
                <a:solidFill>
                  <a:srgbClr val="0070C0"/>
                </a:solidFill>
              </a:rPr>
              <a:t> leads Purdue, Berkeley and UCSD team. </a:t>
            </a:r>
            <a:r>
              <a:rPr lang="en-US" sz="1400" dirty="0" err="1" smtClean="0">
                <a:solidFill>
                  <a:srgbClr val="0070C0"/>
                </a:solidFill>
              </a:rPr>
              <a:t>Subramaniam</a:t>
            </a:r>
            <a:r>
              <a:rPr lang="en-US" sz="1400" dirty="0" smtClean="0">
                <a:solidFill>
                  <a:srgbClr val="0070C0"/>
                </a:solidFill>
              </a:rPr>
              <a:t> leads UCSD-Berkeley collaboration</a:t>
            </a:r>
            <a:r>
              <a:rPr lang="en-US" sz="1400" dirty="0" smtClean="0"/>
              <a:t>; </a:t>
            </a:r>
            <a:r>
              <a:rPr lang="en-US" sz="1400" dirty="0" smtClean="0">
                <a:solidFill>
                  <a:srgbClr val="0070C0"/>
                </a:solidFill>
              </a:rPr>
              <a:t>Purdue &amp; Berkeley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70C0"/>
                </a:solidFill>
              </a:rPr>
              <a:t>Neville &amp; Yu</a:t>
            </a:r>
            <a:r>
              <a:rPr lang="en-US" sz="1400" dirty="0" smtClean="0"/>
              <a:t>); </a:t>
            </a:r>
            <a:r>
              <a:rPr lang="en-US" sz="1400" dirty="0" smtClean="0">
                <a:solidFill>
                  <a:srgbClr val="0070C0"/>
                </a:solidFill>
              </a:rPr>
              <a:t>MIT-Princeton</a:t>
            </a:r>
            <a:r>
              <a:rPr lang="en-US" sz="1400" dirty="0" smtClean="0"/>
              <a:t> (</a:t>
            </a:r>
            <a:r>
              <a:rPr lang="en-US" sz="1400" dirty="0" err="1" smtClean="0">
                <a:solidFill>
                  <a:srgbClr val="0070C0"/>
                </a:solidFill>
              </a:rPr>
              <a:t>Polyanskiy</a:t>
            </a:r>
            <a:r>
              <a:rPr lang="en-US" sz="1400" dirty="0" smtClean="0">
                <a:solidFill>
                  <a:srgbClr val="0070C0"/>
                </a:solidFill>
              </a:rPr>
              <a:t> &amp; </a:t>
            </a:r>
            <a:r>
              <a:rPr lang="en-US" sz="1400" dirty="0" err="1" smtClean="0">
                <a:solidFill>
                  <a:srgbClr val="0070C0"/>
                </a:solidFill>
              </a:rPr>
              <a:t>Verdu</a:t>
            </a:r>
            <a:r>
              <a:rPr lang="en-US" sz="1400" dirty="0" smtClean="0"/>
              <a:t>); </a:t>
            </a:r>
            <a:r>
              <a:rPr lang="en-US" sz="1400" dirty="0" smtClean="0">
                <a:solidFill>
                  <a:srgbClr val="0070C0"/>
                </a:solidFill>
              </a:rPr>
              <a:t>Stanford-Princeton (</a:t>
            </a:r>
            <a:r>
              <a:rPr lang="en-US" sz="1400" dirty="0" err="1" smtClean="0">
                <a:solidFill>
                  <a:srgbClr val="0070C0"/>
                </a:solidFill>
              </a:rPr>
              <a:t>Weissman-Verdu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0"/>
            <a:r>
              <a:rPr lang="en-US" sz="1600" dirty="0" smtClean="0"/>
              <a:t>Develop proposals for sustained external funding within five years.</a:t>
            </a:r>
          </a:p>
          <a:p>
            <a:pPr lvl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Templeton Foundation considers funding science of information program; NSF TUES, AFOSR, etc.</a:t>
            </a:r>
          </a:p>
          <a:p>
            <a:pPr lvl="0"/>
            <a:r>
              <a:rPr lang="en-US" sz="1400" dirty="0" smtClean="0"/>
              <a:t>Develop two pedagogical resources (e.g. books, survey, papers, lecture series) at the interface of applications and theory in two years. </a:t>
            </a:r>
          </a:p>
          <a:p>
            <a:pPr lvl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Honors class, Prestige Lecture Series, summer schools.</a:t>
            </a:r>
            <a:endParaRPr lang="en-US" sz="1400" dirty="0" smtClean="0"/>
          </a:p>
          <a:p>
            <a:pPr lvl="0"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45021"/>
            <a:ext cx="8229600" cy="48940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Science of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Center Mission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Integrated Research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Education and Diversity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Knowledge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Future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Management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Team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Staff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Management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Education and Diversity</a:t>
            </a:r>
            <a:endParaRPr lang="en-US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071BF-A772-4C0F-8CF1-76CABA332DA2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8675" name="Picture Placeholder 5" descr="EduDivPlans1-t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152" y="2317898"/>
            <a:ext cx="5360959" cy="4063058"/>
          </a:xfrm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9" y="2147776"/>
            <a:ext cx="1389211" cy="13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030818"/>
            <a:ext cx="1150938" cy="14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63859" y="3572206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  D. Kumar 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7315200" y="3582988"/>
            <a:ext cx="1106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  M. Ward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7262813" y="6018083"/>
            <a:ext cx="1306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   </a:t>
            </a:r>
            <a:r>
              <a:rPr lang="en-US" sz="1200" dirty="0" smtClean="0">
                <a:solidFill>
                  <a:prstClr val="black"/>
                </a:solidFill>
              </a:rPr>
              <a:t>B. Ladd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892596" y="1594884"/>
            <a:ext cx="5103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Integrate cutting-edge, multidisciplinary research and education efforts across the center to advance the training and diversity of the work force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2" y="4369981"/>
            <a:ext cx="1213004" cy="1488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4131" y="6160219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Summer School</a:t>
            </a:r>
            <a:r>
              <a:rPr lang="en-US" dirty="0" smtClean="0"/>
              <a:t>, Purdue, May 2011 (Stanford, 2012)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HONR 399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 to Science of Information</a:t>
            </a:r>
            <a:endParaRPr lang="en-US" dirty="0"/>
          </a:p>
        </p:txBody>
      </p:sp>
      <p:pic>
        <p:nvPicPr>
          <p:cNvPr id="1026" name="Picture 2" descr="C:\Documents and Settings\spa\Desktop\barbara-gibson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059" y="4253022"/>
            <a:ext cx="1333639" cy="14974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7322" y="586917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Gibson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51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Knowledge Transfer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33400" y="2402958"/>
            <a:ext cx="8229600" cy="49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Industrial 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affiliate program </a:t>
            </a:r>
            <a:r>
              <a:rPr lang="en-US" sz="2400" dirty="0">
                <a:latin typeface="+mn-lt"/>
              </a:rPr>
              <a:t>in the form of consortium: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Considerable intellectual resources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Access to students and post-docs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Access to intellectual property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Shape center research agenda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Solve real-world problems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Industrial perspective</a:t>
            </a:r>
          </a:p>
          <a:p>
            <a:pPr marL="742950" lvl="1" indent="-285750" fontAlgn="auto">
              <a:spcBef>
                <a:spcPts val="0"/>
              </a:spcBef>
              <a:spcAft>
                <a:spcPts val="100"/>
              </a:spcAft>
              <a:buClr>
                <a:srgbClr val="008A3E"/>
              </a:buClr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Knowledge Transfer Director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+mn-lt"/>
              </a:rPr>
              <a:t>Ananth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Grama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100"/>
              </a:spcAft>
              <a:buClr>
                <a:srgbClr val="008A3E"/>
              </a:buClr>
              <a:defRPr/>
            </a:pPr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100"/>
              </a:spcAft>
              <a:buClr>
                <a:srgbClr val="008A3E"/>
              </a:buClr>
              <a:defRPr/>
            </a:pPr>
            <a:r>
              <a:rPr lang="en-US" sz="2400" dirty="0" smtClean="0">
                <a:latin typeface="+mn-lt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Industrial Workshop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Purdue, April, 2011)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  <p:pic>
        <p:nvPicPr>
          <p:cNvPr id="16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325" y="4879975"/>
            <a:ext cx="930275" cy="135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014" y="1520456"/>
            <a:ext cx="767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Develop effective mechanism for interactions between the center and external stakeholder to support the exchange of knowledge, data, and application of new technology.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Future Scheduled Activities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42000" y="3886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90800" y="2286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176" y="1679944"/>
            <a:ext cx="79318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Two Center-wide post-docs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Semi-annual student workshops (students’ council)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Center-wide solicitation for collaborative research support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Annual summer school (Stanford, 2012, Purdue 2013, UCSD 2014)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5"/>
            </a:pPr>
            <a:r>
              <a:rPr lang="en-US" dirty="0" smtClean="0"/>
              <a:t>Science of Information courses (at partner institutions 2012+)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6"/>
            </a:pPr>
            <a:r>
              <a:rPr lang="en-US" dirty="0" smtClean="0"/>
              <a:t>CHANNELS Program (broadening participation with STEM)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7"/>
            </a:pPr>
            <a:r>
              <a:rPr lang="en-US" dirty="0" smtClean="0"/>
              <a:t>Seminar series &amp; workshops (virtual over the center; Prestige Lecture)</a:t>
            </a:r>
          </a:p>
          <a:p>
            <a:pPr marL="342900" indent="-342900">
              <a:buAutoNum type="arabicPeriod" startAt="7"/>
            </a:pPr>
            <a:endParaRPr lang="en-US" dirty="0" smtClean="0"/>
          </a:p>
          <a:p>
            <a:pPr marL="342900" indent="-342900"/>
            <a:r>
              <a:rPr lang="en-US" dirty="0" smtClean="0"/>
              <a:t>8.   Big Question workshop (Spring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Prestige Lecture Series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90800" y="2286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2011-2012 Prestige Lecture Series Poster sc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87" y="1502720"/>
            <a:ext cx="3998137" cy="50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45021"/>
            <a:ext cx="8229600" cy="45856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Science of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Center Mission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Integrated Research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Education and Diversity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Knowledge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Future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Management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Team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Staff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Management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54688" y="2547938"/>
            <a:ext cx="1992312" cy="468312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94375" y="1489075"/>
            <a:ext cx="1997075" cy="466725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54688" y="3568700"/>
            <a:ext cx="1992312" cy="46831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54688" y="5886450"/>
            <a:ext cx="1992312" cy="46831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54688" y="4776788"/>
            <a:ext cx="1992312" cy="468312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TC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573213"/>
            <a:ext cx="5495925" cy="5157196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Bryn Mawr College</a:t>
            </a:r>
            <a:r>
              <a:rPr lang="en-US" sz="1800" dirty="0" smtClean="0"/>
              <a:t>: D. Kumar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Howard University</a:t>
            </a:r>
            <a:r>
              <a:rPr lang="en-US" sz="1800" dirty="0" smtClean="0"/>
              <a:t>: C. Liu, L. Burge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MIT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P. </a:t>
            </a:r>
            <a:r>
              <a:rPr lang="en-US" sz="1800" dirty="0" err="1" smtClean="0">
                <a:solidFill>
                  <a:schemeClr val="accent1"/>
                </a:solidFill>
              </a:rPr>
              <a:t>Shor</a:t>
            </a:r>
            <a:r>
              <a:rPr lang="en-US" sz="1800" dirty="0" smtClean="0">
                <a:solidFill>
                  <a:schemeClr val="accent1"/>
                </a:solidFill>
              </a:rPr>
              <a:t> (co-PI), M. Sudan </a:t>
            </a:r>
            <a:r>
              <a:rPr lang="en-US" sz="1800" dirty="0" smtClean="0"/>
              <a:t>(Microsoft)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Purdue University </a:t>
            </a:r>
            <a:r>
              <a:rPr lang="en-US" sz="1800" dirty="0" smtClean="0"/>
              <a:t>(lead): </a:t>
            </a:r>
            <a:r>
              <a:rPr lang="en-US" sz="1800" dirty="0" smtClean="0">
                <a:solidFill>
                  <a:schemeClr val="accent1"/>
                </a:solidFill>
              </a:rPr>
              <a:t>W. Szpankowski (PI)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Princeton University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S. Verdu (co-PI)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Stanford University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A. Goldsmith (co-PI)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Texas A&amp;M</a:t>
            </a:r>
            <a:r>
              <a:rPr lang="en-US" sz="1800" dirty="0" smtClean="0">
                <a:solidFill>
                  <a:schemeClr val="accent1"/>
                </a:solidFill>
              </a:rPr>
              <a:t>:  </a:t>
            </a:r>
            <a:r>
              <a:rPr lang="en-US" sz="1800" dirty="0" smtClean="0"/>
              <a:t>P.R. Kumar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University of California, Berkeley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Bin Yu (co-PI)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University of California, San Diego</a:t>
            </a:r>
            <a:r>
              <a:rPr lang="en-US" sz="1800" dirty="0" smtClean="0"/>
              <a:t>: S. Subramaniam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UIUC</a:t>
            </a:r>
            <a:r>
              <a:rPr lang="en-US" sz="1800" dirty="0" smtClean="0"/>
              <a:t>:  O. </a:t>
            </a:r>
            <a:r>
              <a:rPr lang="en-US" sz="1800" dirty="0" err="1" smtClean="0"/>
              <a:t>Milenkovic</a:t>
            </a:r>
            <a:r>
              <a:rPr lang="en-US" sz="1800" dirty="0" smtClean="0"/>
              <a:t>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pic>
        <p:nvPicPr>
          <p:cNvPr id="4" name="Picture 23" descr="Wojciech Szpankows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6331" b="18687"/>
          <a:stretch>
            <a:fillRect/>
          </a:stretch>
        </p:blipFill>
        <p:spPr bwMode="auto">
          <a:xfrm>
            <a:off x="7851775" y="957263"/>
            <a:ext cx="9144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-ee.stanford.edu/~andrea/AGoldsmith.jpg"/>
          <p:cNvPicPr>
            <a:picLocks noChangeAspect="1" noChangeArrowheads="1"/>
          </p:cNvPicPr>
          <p:nvPr/>
        </p:nvPicPr>
        <p:blipFill>
          <a:blip r:embed="rId5" cstate="print"/>
          <a:srcRect r="-5575" b="-5575"/>
          <a:stretch>
            <a:fillRect/>
          </a:stretch>
        </p:blipFill>
        <p:spPr bwMode="auto">
          <a:xfrm>
            <a:off x="7867650" y="2041525"/>
            <a:ext cx="957263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ergio Verdú"/>
          <p:cNvPicPr>
            <a:picLocks noChangeAspect="1"/>
          </p:cNvPicPr>
          <p:nvPr/>
        </p:nvPicPr>
        <p:blipFill>
          <a:blip r:embed="rId6" cstate="print"/>
          <a:srcRect b="3038"/>
          <a:stretch>
            <a:fillRect/>
          </a:stretch>
        </p:blipFill>
        <p:spPr bwMode="auto">
          <a:xfrm>
            <a:off x="7862888" y="4135438"/>
            <a:ext cx="914400" cy="110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6402388" y="5849938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Bin Yu, </a:t>
            </a:r>
            <a:br>
              <a:rPr lang="en-US" sz="1400"/>
            </a:br>
            <a:r>
              <a:rPr lang="en-US" sz="1400"/>
              <a:t> </a:t>
            </a:r>
            <a:r>
              <a:rPr lang="en-US" sz="1400" i="1"/>
              <a:t>U.C. Berkeley</a:t>
            </a: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6503988" y="4746625"/>
            <a:ext cx="127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i="1">
                <a:cs typeface="Arial" charset="0"/>
              </a:rPr>
              <a:t>Sergio Verdú,</a:t>
            </a:r>
            <a:br>
              <a:rPr lang="en-US" sz="1400" i="1">
                <a:cs typeface="Arial" charset="0"/>
              </a:rPr>
            </a:br>
            <a:r>
              <a:rPr lang="en-US" sz="1400" i="1"/>
              <a:t>Princeton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6693500" y="3559175"/>
            <a:ext cx="1080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cs typeface="Arial" charset="0"/>
              </a:rPr>
              <a:t>Peter </a:t>
            </a:r>
            <a:r>
              <a:rPr lang="en-US" sz="1400" dirty="0" err="1" smtClean="0">
                <a:cs typeface="Arial" charset="0"/>
              </a:rPr>
              <a:t>Shor</a:t>
            </a:r>
            <a:r>
              <a:rPr lang="en-US" sz="1400" dirty="0" smtClean="0">
                <a:cs typeface="Arial" charset="0"/>
              </a:rPr>
              <a:t>,</a:t>
            </a:r>
            <a:r>
              <a:rPr lang="en-US" sz="1400" dirty="0">
                <a:cs typeface="Arial" charset="0"/>
              </a:rPr>
              <a:t/>
            </a:r>
            <a:br>
              <a:rPr lang="en-US" sz="1400" dirty="0">
                <a:cs typeface="Arial" charset="0"/>
              </a:rPr>
            </a:br>
            <a:r>
              <a:rPr lang="en-US" sz="1400" i="1" dirty="0"/>
              <a:t>MIT</a:t>
            </a:r>
          </a:p>
        </p:txBody>
      </p:sp>
      <p:sp>
        <p:nvSpPr>
          <p:cNvPr id="16399" name="Rectangle 21"/>
          <p:cNvSpPr>
            <a:spLocks noChangeArrowheads="1"/>
          </p:cNvSpPr>
          <p:nvPr/>
        </p:nvSpPr>
        <p:spPr bwMode="auto">
          <a:xfrm>
            <a:off x="6081713" y="2543175"/>
            <a:ext cx="1692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cs typeface="Arial" charset="0"/>
              </a:rPr>
              <a:t>Andrea Goldsmith,</a:t>
            </a:r>
            <a:br>
              <a:rPr lang="en-US" sz="1400">
                <a:cs typeface="Arial" charset="0"/>
              </a:rPr>
            </a:br>
            <a:r>
              <a:rPr lang="en-US" sz="1400" i="1"/>
              <a:t>Stanford</a:t>
            </a: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5703888" y="1457325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ea typeface="Calibri" pitchFamily="34" charset="0"/>
                <a:cs typeface="Arial" charset="0"/>
              </a:rPr>
              <a:t>Wojciech Szpankowski, </a:t>
            </a:r>
          </a:p>
          <a:p>
            <a:pPr algn="r"/>
            <a:r>
              <a:rPr lang="en-US" sz="1400" i="1">
                <a:ea typeface="Calibri" pitchFamily="34" charset="0"/>
                <a:cs typeface="Arial" charset="0"/>
              </a:rPr>
              <a:t>Purdue</a:t>
            </a:r>
          </a:p>
        </p:txBody>
      </p:sp>
      <p:sp>
        <p:nvSpPr>
          <p:cNvPr id="16401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AC655-8B40-4CD8-B033-7EDB56EC60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  <p:pic>
        <p:nvPicPr>
          <p:cNvPr id="16402" name="Picture 2" descr="C:\Documents and Settings\spa\Desktop\biny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327650"/>
            <a:ext cx="8874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[PHOTO]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065463"/>
            <a:ext cx="925513" cy="1017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62036" y="5179714"/>
            <a:ext cx="5241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Aguilar, M. </a:t>
            </a:r>
            <a:r>
              <a:rPr lang="en-US" sz="1400" dirty="0" err="1" smtClean="0"/>
              <a:t>Atallah</a:t>
            </a:r>
            <a:r>
              <a:rPr lang="en-US" sz="1400" dirty="0" smtClean="0"/>
              <a:t>, C. Clifton, S. </a:t>
            </a:r>
            <a:r>
              <a:rPr lang="en-US" sz="1400" dirty="0" err="1" smtClean="0"/>
              <a:t>Datta</a:t>
            </a:r>
            <a:r>
              <a:rPr lang="en-US" sz="1400" dirty="0" smtClean="0"/>
              <a:t>, A. </a:t>
            </a:r>
            <a:r>
              <a:rPr lang="en-US" sz="1400" dirty="0" err="1" smtClean="0"/>
              <a:t>Grama</a:t>
            </a:r>
            <a:r>
              <a:rPr lang="en-US" sz="1400" dirty="0" smtClean="0"/>
              <a:t>, S. </a:t>
            </a:r>
            <a:r>
              <a:rPr lang="en-US" sz="1400" dirty="0" err="1" smtClean="0"/>
              <a:t>Jagannathan</a:t>
            </a:r>
            <a:r>
              <a:rPr lang="en-US" sz="1400" dirty="0" smtClean="0"/>
              <a:t>, A. </a:t>
            </a:r>
            <a:r>
              <a:rPr lang="en-US" sz="1400" dirty="0" err="1" smtClean="0"/>
              <a:t>Mathur</a:t>
            </a:r>
            <a:r>
              <a:rPr lang="en-US" sz="1400" dirty="0" smtClean="0"/>
              <a:t>, J. Neville, D. </a:t>
            </a:r>
            <a:r>
              <a:rPr lang="en-US" sz="1400" dirty="0" err="1" smtClean="0"/>
              <a:t>Ramkrishna</a:t>
            </a:r>
            <a:r>
              <a:rPr lang="en-US" sz="1400" dirty="0" smtClean="0"/>
              <a:t>, J. Rice, Z. </a:t>
            </a:r>
            <a:r>
              <a:rPr lang="en-US" sz="1400" dirty="0" err="1" smtClean="0"/>
              <a:t>Pizlo</a:t>
            </a:r>
            <a:r>
              <a:rPr lang="en-US" sz="1400" dirty="0" smtClean="0"/>
              <a:t>, L. Si, V. </a:t>
            </a:r>
            <a:r>
              <a:rPr lang="en-US" sz="1400" dirty="0" err="1" smtClean="0"/>
              <a:t>Rego</a:t>
            </a:r>
            <a:r>
              <a:rPr lang="en-US" sz="1400" dirty="0" smtClean="0"/>
              <a:t>, A. Qi, M. Ward, D. Blank, D. </a:t>
            </a:r>
            <a:r>
              <a:rPr lang="en-US" sz="1400" dirty="0" err="1" smtClean="0"/>
              <a:t>Xu</a:t>
            </a:r>
            <a:r>
              <a:rPr lang="en-US" sz="1400" dirty="0" smtClean="0"/>
              <a:t>, C. Liu, L. Burge, M. </a:t>
            </a:r>
            <a:r>
              <a:rPr lang="en-US" sz="1400" dirty="0" err="1" smtClean="0"/>
              <a:t>Garuba</a:t>
            </a:r>
            <a:r>
              <a:rPr lang="en-US" sz="1400" dirty="0" smtClean="0"/>
              <a:t>, S. Aaronson, N. Lynch, R. </a:t>
            </a:r>
            <a:r>
              <a:rPr lang="en-US" sz="1400" dirty="0" err="1" smtClean="0"/>
              <a:t>Rivest</a:t>
            </a:r>
            <a:r>
              <a:rPr lang="en-US" sz="1400" dirty="0" smtClean="0"/>
              <a:t>, Y. </a:t>
            </a:r>
            <a:r>
              <a:rPr lang="en-US" sz="1400" dirty="0" err="1" smtClean="0"/>
              <a:t>Polyanskiy</a:t>
            </a:r>
            <a:r>
              <a:rPr lang="en-US" sz="1400" dirty="0" smtClean="0"/>
              <a:t>, W. </a:t>
            </a:r>
            <a:r>
              <a:rPr lang="en-US" sz="1400" dirty="0" err="1" smtClean="0"/>
              <a:t>Bialek</a:t>
            </a:r>
            <a:r>
              <a:rPr lang="en-US" sz="1400" dirty="0" smtClean="0"/>
              <a:t>, S. </a:t>
            </a:r>
            <a:r>
              <a:rPr lang="en-US" sz="1400" dirty="0" err="1" smtClean="0"/>
              <a:t>Kulkarni</a:t>
            </a:r>
            <a:r>
              <a:rPr lang="en-US" sz="1400" dirty="0" smtClean="0"/>
              <a:t>, C. Sims, G. </a:t>
            </a:r>
            <a:r>
              <a:rPr lang="en-US" sz="1400" dirty="0" err="1" smtClean="0"/>
              <a:t>Bejerano</a:t>
            </a:r>
            <a:r>
              <a:rPr lang="en-US" sz="1400" dirty="0" smtClean="0"/>
              <a:t>, T. Cover, T. </a:t>
            </a:r>
            <a:r>
              <a:rPr lang="en-US" sz="1400" dirty="0" err="1" smtClean="0"/>
              <a:t>Weissman</a:t>
            </a:r>
            <a:r>
              <a:rPr lang="en-US" sz="1400" dirty="0" smtClean="0"/>
              <a:t>, V. </a:t>
            </a:r>
            <a:r>
              <a:rPr lang="en-US" sz="1400" dirty="0" err="1" smtClean="0"/>
              <a:t>Anantharam</a:t>
            </a:r>
            <a:r>
              <a:rPr lang="en-US" sz="1400" dirty="0" smtClean="0"/>
              <a:t>, J. Gallant, C. Kaufman, D. </a:t>
            </a:r>
            <a:r>
              <a:rPr lang="en-US" sz="1400" dirty="0" err="1" smtClean="0"/>
              <a:t>Tse,T.Coleman</a:t>
            </a:r>
            <a:r>
              <a:rPr lang="en-US" sz="1000" dirty="0" smtClean="0"/>
              <a:t>.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Center Participant 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462963" cy="4968875"/>
          </a:xfrm>
        </p:spPr>
        <p:txBody>
          <a:bodyPr rtlCol="0">
            <a:no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Nobel Prize </a:t>
            </a:r>
            <a:r>
              <a:rPr lang="en-US" sz="1800" dirty="0" smtClean="0">
                <a:solidFill>
                  <a:srgbClr val="0000FF"/>
                </a:solidFill>
              </a:rPr>
              <a:t>(Economics)</a:t>
            </a:r>
            <a:r>
              <a:rPr lang="en-US" sz="1800" dirty="0" smtClean="0"/>
              <a:t>:  </a:t>
            </a:r>
            <a:r>
              <a:rPr lang="en-US" sz="1800" dirty="0" smtClean="0">
                <a:solidFill>
                  <a:srgbClr val="C00000"/>
                </a:solidFill>
              </a:rPr>
              <a:t>Chris Sims</a:t>
            </a: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National Academies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(NAS/NAE</a:t>
            </a:r>
            <a:r>
              <a:rPr lang="en-US" sz="1800" dirty="0" smtClean="0"/>
              <a:t>) -- </a:t>
            </a:r>
            <a:r>
              <a:rPr lang="en-US" sz="1800" dirty="0" smtClean="0">
                <a:solidFill>
                  <a:srgbClr val="C00000"/>
                </a:solidFill>
              </a:rPr>
              <a:t>Cover, Lynch, Kumar, </a:t>
            </a:r>
            <a:r>
              <a:rPr lang="en-US" sz="1800" dirty="0" err="1" smtClean="0">
                <a:solidFill>
                  <a:srgbClr val="C00000"/>
                </a:solidFill>
              </a:rPr>
              <a:t>Ramkrishna</a:t>
            </a:r>
            <a:r>
              <a:rPr lang="en-US" sz="1800" dirty="0" smtClean="0">
                <a:solidFill>
                  <a:srgbClr val="C00000"/>
                </a:solidFill>
              </a:rPr>
              <a:t>, Rice, </a:t>
            </a:r>
            <a:r>
              <a:rPr lang="en-US" sz="1800" dirty="0" err="1" smtClean="0">
                <a:solidFill>
                  <a:srgbClr val="C00000"/>
                </a:solidFill>
              </a:rPr>
              <a:t>Rivest</a:t>
            </a:r>
            <a:r>
              <a:rPr lang="en-US" sz="1800" dirty="0" smtClean="0">
                <a:solidFill>
                  <a:srgbClr val="C00000"/>
                </a:solidFill>
              </a:rPr>
              <a:t>,  </a:t>
            </a:r>
            <a:r>
              <a:rPr lang="en-US" sz="1800" dirty="0" err="1" smtClean="0">
                <a:solidFill>
                  <a:srgbClr val="C00000"/>
                </a:solidFill>
              </a:rPr>
              <a:t>Shor</a:t>
            </a:r>
            <a:r>
              <a:rPr lang="en-US" sz="1800" dirty="0" smtClean="0">
                <a:solidFill>
                  <a:srgbClr val="C00000"/>
                </a:solidFill>
              </a:rPr>
              <a:t>, Sims, </a:t>
            </a:r>
            <a:r>
              <a:rPr lang="en-US" sz="1800" dirty="0" err="1" smtClean="0">
                <a:solidFill>
                  <a:srgbClr val="C00000"/>
                </a:solidFill>
              </a:rPr>
              <a:t>Verdu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Turing award </a:t>
            </a:r>
            <a:r>
              <a:rPr lang="en-US" sz="1800" dirty="0" smtClean="0"/>
              <a:t>winner  -- </a:t>
            </a:r>
            <a:r>
              <a:rPr lang="en-US" sz="1800" dirty="0" err="1" smtClean="0">
                <a:solidFill>
                  <a:srgbClr val="C00000"/>
                </a:solidFill>
              </a:rPr>
              <a:t>Rivest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Shannon award </a:t>
            </a:r>
            <a:r>
              <a:rPr lang="en-US" sz="1800" dirty="0" smtClean="0"/>
              <a:t>winners  -- </a:t>
            </a:r>
            <a:r>
              <a:rPr lang="en-US" sz="1800" dirty="0" smtClean="0">
                <a:solidFill>
                  <a:srgbClr val="C00000"/>
                </a:solidFill>
              </a:rPr>
              <a:t>Cover  and  </a:t>
            </a:r>
            <a:r>
              <a:rPr lang="en-US" sz="1800" dirty="0" err="1" smtClean="0">
                <a:solidFill>
                  <a:srgbClr val="C00000"/>
                </a:solidFill>
              </a:rPr>
              <a:t>Verdu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Nevanlinna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Prize </a:t>
            </a:r>
            <a:r>
              <a:rPr lang="en-US" sz="1800" dirty="0" smtClean="0"/>
              <a:t>(outstanding contributions in Mathematical Aspects of Information Sciences) -- </a:t>
            </a:r>
            <a:r>
              <a:rPr lang="en-US" sz="1800" dirty="0" smtClean="0">
                <a:solidFill>
                  <a:srgbClr val="C00000"/>
                </a:solidFill>
              </a:rPr>
              <a:t>Sudan and </a:t>
            </a:r>
            <a:r>
              <a:rPr lang="en-US" sz="1800" dirty="0" err="1" smtClean="0">
                <a:solidFill>
                  <a:srgbClr val="C00000"/>
                </a:solidFill>
              </a:rPr>
              <a:t>Shor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Richard W. Hamming Medal </a:t>
            </a:r>
            <a:r>
              <a:rPr lang="en-US" sz="1800" dirty="0" smtClean="0"/>
              <a:t>–</a:t>
            </a:r>
            <a:r>
              <a:rPr lang="en-US" sz="1800" dirty="0" smtClean="0">
                <a:solidFill>
                  <a:srgbClr val="C00000"/>
                </a:solidFill>
              </a:rPr>
              <a:t> Cover and </a:t>
            </a:r>
            <a:r>
              <a:rPr lang="en-US" sz="1800" dirty="0" err="1" smtClean="0">
                <a:solidFill>
                  <a:srgbClr val="C00000"/>
                </a:solidFill>
              </a:rPr>
              <a:t>Verdu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Humboldt Research Award </a:t>
            </a:r>
            <a:r>
              <a:rPr lang="en-US" sz="1800" dirty="0" smtClean="0"/>
              <a:t>-- </a:t>
            </a:r>
            <a:r>
              <a:rPr lang="en-US" sz="1800" dirty="0" err="1" smtClean="0">
                <a:solidFill>
                  <a:srgbClr val="C00000"/>
                </a:solidFill>
              </a:rPr>
              <a:t>Szpankowski</a:t>
            </a:r>
            <a:r>
              <a:rPr lang="en-US" sz="1800" dirty="0" smtClean="0"/>
              <a:t>.</a:t>
            </a: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8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F13F2-F18A-4440-86A8-FD2A878601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 the night before the first NSF site visit</a:t>
            </a:r>
            <a:endParaRPr lang="en-US" dirty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56DC60-00AD-49C5-BBDA-FEA5CC067A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  <p:pic>
        <p:nvPicPr>
          <p:cNvPr id="18435" name="Picture 2" descr="C:\Documents and Settings\spa\Desktop\photo-s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038" y="2389187"/>
            <a:ext cx="8476875" cy="2902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54688" y="1526422"/>
            <a:ext cx="1992312" cy="468312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54689" y="3707237"/>
            <a:ext cx="2112962" cy="466725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54688" y="2547184"/>
            <a:ext cx="1992312" cy="46831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54688" y="5886450"/>
            <a:ext cx="1992312" cy="46831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54687" y="4776788"/>
            <a:ext cx="2080233" cy="468312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TC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573213"/>
            <a:ext cx="5519629" cy="454739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Director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Wojciech</a:t>
            </a:r>
            <a:r>
              <a:rPr lang="en-US" sz="2400" dirty="0"/>
              <a:t> </a:t>
            </a:r>
            <a:r>
              <a:rPr lang="en-US" sz="2400" dirty="0" err="1" smtClean="0"/>
              <a:t>Szpankowski</a:t>
            </a:r>
            <a:endParaRPr lang="en-US" sz="24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Managing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Director </a:t>
            </a:r>
            <a:r>
              <a:rPr lang="en-US" sz="2400" dirty="0"/>
              <a:t>– Bob </a:t>
            </a:r>
            <a:r>
              <a:rPr lang="en-US" sz="2400" dirty="0" smtClean="0"/>
              <a:t>Brown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Education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Director </a:t>
            </a:r>
            <a:r>
              <a:rPr lang="en-US" sz="2400" dirty="0"/>
              <a:t>– Brent </a:t>
            </a:r>
            <a:r>
              <a:rPr lang="en-US" sz="2400" dirty="0" smtClean="0"/>
              <a:t>Ladd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Diversity Director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400" dirty="0" smtClean="0"/>
              <a:t>– Barbara  Gibson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Multimedia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Specialist </a:t>
            </a:r>
            <a:r>
              <a:rPr lang="en-US" sz="2400" dirty="0"/>
              <a:t>– Mike </a:t>
            </a:r>
            <a:r>
              <a:rPr lang="en-US" sz="2400" dirty="0" smtClean="0"/>
              <a:t>Atwell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Administrative Asst. </a:t>
            </a:r>
            <a:r>
              <a:rPr lang="en-US" sz="2400" dirty="0"/>
              <a:t>– Mari-Ellyn Brock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650" y="1052552"/>
            <a:ext cx="957263" cy="95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081" y="4402726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5994922" y="5849938"/>
            <a:ext cx="174894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/>
              <a:t>Administrative Asst</a:t>
            </a:r>
            <a:r>
              <a:rPr lang="en-US" sz="1400" dirty="0" smtClean="0"/>
              <a:t>.</a:t>
            </a:r>
          </a:p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Mari-Ellyn </a:t>
            </a:r>
            <a:r>
              <a:rPr lang="en-US" sz="1400" dirty="0"/>
              <a:t>Brock</a:t>
            </a: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5956192" y="4803500"/>
            <a:ext cx="186781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/>
              <a:t>Multimedia </a:t>
            </a:r>
            <a:r>
              <a:rPr lang="en-US" sz="1400" dirty="0" smtClean="0"/>
              <a:t>Specialist</a:t>
            </a:r>
          </a:p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 </a:t>
            </a:r>
            <a:r>
              <a:rPr lang="en-US" sz="1400" dirty="0"/>
              <a:t>Mike Atwell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6036343" y="2547184"/>
            <a:ext cx="170751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/>
              <a:t>Education Director </a:t>
            </a:r>
            <a:endParaRPr lang="en-US" sz="1400" dirty="0" smtClean="0"/>
          </a:p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Brent </a:t>
            </a:r>
            <a:r>
              <a:rPr lang="en-US" sz="1400" dirty="0"/>
              <a:t>Ladd</a:t>
            </a:r>
          </a:p>
        </p:txBody>
      </p:sp>
      <p:sp>
        <p:nvSpPr>
          <p:cNvPr id="16399" name="Rectangle 21"/>
          <p:cNvSpPr>
            <a:spLocks noChangeArrowheads="1"/>
          </p:cNvSpPr>
          <p:nvPr/>
        </p:nvSpPr>
        <p:spPr bwMode="auto">
          <a:xfrm>
            <a:off x="6081713" y="1521659"/>
            <a:ext cx="169227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400" dirty="0"/>
              <a:t>Bob Brown</a:t>
            </a:r>
          </a:p>
          <a:p>
            <a:pPr marL="0" indent="0"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Managing Director</a:t>
            </a:r>
            <a:endParaRPr lang="en-US" sz="1400" dirty="0"/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5663628" y="3641018"/>
            <a:ext cx="2080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ea typeface="Calibri" pitchFamily="34" charset="0"/>
                <a:cs typeface="Arial" charset="0"/>
              </a:rPr>
              <a:t>Barbara Gibson, </a:t>
            </a:r>
          </a:p>
          <a:p>
            <a:pPr algn="r"/>
            <a:r>
              <a:rPr lang="en-US" sz="1400" dirty="0" smtClean="0">
                <a:ea typeface="Calibri" pitchFamily="34" charset="0"/>
                <a:cs typeface="Arial" charset="0"/>
              </a:rPr>
              <a:t>Diversity Director</a:t>
            </a:r>
            <a:endParaRPr lang="en-US" sz="1400" dirty="0">
              <a:ea typeface="Calibri" pitchFamily="34" charset="0"/>
              <a:cs typeface="Arial" charset="0"/>
            </a:endParaRPr>
          </a:p>
        </p:txBody>
      </p:sp>
      <p:sp>
        <p:nvSpPr>
          <p:cNvPr id="16401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AC655-8B40-4CD8-B033-7EDB56EC60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000" y="5505450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000" y="2089983"/>
            <a:ext cx="925513" cy="92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46" y="3168289"/>
            <a:ext cx="916967" cy="10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0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780588"/>
            <a:ext cx="8229600" cy="680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828800"/>
            <a:ext cx="8229600" cy="47633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To provide </a:t>
            </a:r>
            <a:r>
              <a:rPr lang="en-US" sz="2400" i="1" dirty="0" smtClean="0">
                <a:solidFill>
                  <a:srgbClr val="FF0000"/>
                </a:solidFill>
              </a:rPr>
              <a:t>mechanisms for synergistic research and development </a:t>
            </a:r>
            <a:r>
              <a:rPr lang="en-US" sz="2400" dirty="0" smtClean="0"/>
              <a:t>of foundational principles, methods, and applications of post-Shannon information theory.</a:t>
            </a:r>
          </a:p>
          <a:p>
            <a:pPr>
              <a:lnSpc>
                <a:spcPct val="20000"/>
              </a:lnSpc>
              <a:buFont typeface="Arial" charset="0"/>
              <a:buNone/>
            </a:pPr>
            <a:r>
              <a:rPr lang="en-US" sz="2400" dirty="0" smtClean="0"/>
              <a:t>	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To </a:t>
            </a:r>
            <a:r>
              <a:rPr lang="en-US" sz="2400" i="1" dirty="0" smtClean="0">
                <a:solidFill>
                  <a:srgbClr val="FF0000"/>
                </a:solidFill>
              </a:rPr>
              <a:t>educate and train </a:t>
            </a:r>
            <a:r>
              <a:rPr lang="en-US" sz="2400" dirty="0" smtClean="0"/>
              <a:t>the next generation of information sciences practitioners </a:t>
            </a:r>
          </a:p>
          <a:p>
            <a:pPr>
              <a:lnSpc>
                <a:spcPct val="2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To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deeply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engage students, researchers, and affiliated personnel </a:t>
            </a:r>
            <a:r>
              <a:rPr lang="en-US" sz="2400" i="1" dirty="0" smtClean="0">
                <a:solidFill>
                  <a:srgbClr val="FF0000"/>
                </a:solidFill>
              </a:rPr>
              <a:t>from underrepresented groups </a:t>
            </a:r>
            <a:r>
              <a:rPr lang="en-US" sz="2400" dirty="0" smtClean="0"/>
              <a:t>in all aspects of the project.</a:t>
            </a:r>
          </a:p>
          <a:p>
            <a:pPr>
              <a:lnSpc>
                <a:spcPct val="2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To </a:t>
            </a:r>
            <a:r>
              <a:rPr lang="en-US" sz="2400" i="1" dirty="0" smtClean="0">
                <a:solidFill>
                  <a:srgbClr val="FF0000"/>
                </a:solidFill>
              </a:rPr>
              <a:t>facilitate seamless transfer of knowledge </a:t>
            </a:r>
            <a:r>
              <a:rPr lang="en-US" sz="2400" dirty="0" smtClean="0"/>
              <a:t>to the broader academic and commercial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Shannon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Information Revolution </a:t>
            </a:r>
            <a:r>
              <a:rPr lang="en-US" sz="2000" dirty="0" smtClean="0"/>
              <a:t>started in 1948, with the publication of:</a:t>
            </a:r>
          </a:p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70C0"/>
                </a:solidFill>
              </a:rPr>
              <a:t>A Mathematical Theory of Communication</a:t>
            </a:r>
            <a:r>
              <a:rPr lang="en-US" sz="2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The digital age began.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70C0"/>
                </a:solidFill>
              </a:rPr>
              <a:t>Claude Shannon</a:t>
            </a:r>
            <a:r>
              <a:rPr lang="en-US" sz="2000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Shannon information quantifies the extent to which a 		recipient of data can reduce its statistical uncertainty.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		“semantic aspects of communication are irrelevant . . .”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Applications Enabler/Driver: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CD, iPod, DVD, video games, Internet, Facebook, </a:t>
            </a:r>
            <a:r>
              <a:rPr lang="en-US" sz="2000" dirty="0" err="1" smtClean="0"/>
              <a:t>WiFi</a:t>
            </a:r>
            <a:r>
              <a:rPr lang="en-US" sz="2000" dirty="0" smtClean="0"/>
              <a:t>,  mobile, Google, .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Design Driver:</a:t>
            </a:r>
            <a:endParaRPr lang="it-IT" sz="20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/>
              <a:t>universal data compression, voiceband modems, CDMA, multiantenna, </a:t>
            </a:r>
            <a:r>
              <a:rPr lang="en-US" sz="2000" dirty="0" smtClean="0"/>
              <a:t>discrete denoising, space-time codes, cryptography, . . .</a:t>
            </a:r>
            <a:endParaRPr lang="en-US" sz="2000" dirty="0"/>
          </a:p>
        </p:txBody>
      </p:sp>
      <p:pic>
        <p:nvPicPr>
          <p:cNvPr id="9" name="Picture 8" descr="claude.shann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43225"/>
            <a:ext cx="1236663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DD018-98F5-49D3-B1AE-CA0C7D9A676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6" name="Title 1"/>
          <p:cNvSpPr>
            <a:spLocks/>
          </p:cNvSpPr>
          <p:nvPr/>
        </p:nvSpPr>
        <p:spPr bwMode="auto">
          <a:xfrm>
            <a:off x="350356" y="702007"/>
            <a:ext cx="8229600" cy="74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A3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tinuum Medium" pitchFamily="2" charset="0"/>
                <a:ea typeface="+mj-ea"/>
                <a:cs typeface="Arial" pitchFamily="34" charset="0"/>
              </a:rPr>
              <a:t>Management Structure</a:t>
            </a:r>
          </a:p>
        </p:txBody>
      </p:sp>
      <p:sp>
        <p:nvSpPr>
          <p:cNvPr id="30747" name="Slide Number Placeholder 4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E70F4E-C062-4C2C-9AFF-D8AF5412BD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2865" y="1329995"/>
            <a:ext cx="5944239" cy="5325985"/>
            <a:chOff x="257474" y="811659"/>
            <a:chExt cx="6373514" cy="6122541"/>
          </a:xfrm>
        </p:grpSpPr>
        <p:cxnSp>
          <p:nvCxnSpPr>
            <p:cNvPr id="9" name="Straight Connector 8"/>
            <p:cNvCxnSpPr>
              <a:endCxn id="12" idx="3"/>
            </p:cNvCxnSpPr>
            <p:nvPr/>
          </p:nvCxnSpPr>
          <p:spPr>
            <a:xfrm flipH="1">
              <a:off x="2144713" y="2349500"/>
              <a:ext cx="3889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Terminator 9"/>
            <p:cNvSpPr/>
            <p:nvPr/>
          </p:nvSpPr>
          <p:spPr>
            <a:xfrm>
              <a:off x="2534444" y="1892729"/>
              <a:ext cx="1745537" cy="914399"/>
            </a:xfrm>
            <a:prstGeom prst="flowChartTermina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Director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Wojciech Szpankowski</a:t>
              </a: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4802188" y="855663"/>
              <a:ext cx="1828800" cy="673100"/>
            </a:xfrm>
            <a:prstGeom prst="flowChartTerminator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External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Advisory Committee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smtClean="0">
                  <a:solidFill>
                    <a:schemeClr val="tx1"/>
                  </a:solidFill>
                </a:rPr>
                <a:t>J. Gibson, J. Bruck, M. Guzdial, J.F. Frias, A. Karlin, W. Levy, N. </a:t>
              </a:r>
              <a:r>
                <a:rPr lang="en-US" sz="700" b="1" dirty="0" err="1" smtClean="0">
                  <a:solidFill>
                    <a:schemeClr val="tx1"/>
                  </a:solidFill>
                </a:rPr>
                <a:t>Shroff</a:t>
              </a:r>
              <a:r>
                <a:rPr lang="en-US" sz="700" b="1" dirty="0" smtClean="0">
                  <a:solidFill>
                    <a:schemeClr val="tx1"/>
                  </a:solidFill>
                </a:rPr>
                <a:t> </a:t>
              </a:r>
              <a:endParaRPr lang="en-US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315913" y="1974850"/>
              <a:ext cx="1828800" cy="749300"/>
            </a:xfrm>
            <a:prstGeom prst="flowChartTerminator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Executive Committee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A. Grama, PR Kumar, </a:t>
              </a:r>
              <a:r>
                <a:rPr lang="en-US" sz="800" dirty="0" smtClean="0">
                  <a:solidFill>
                    <a:schemeClr val="tx1"/>
                  </a:solidFill>
                </a:rPr>
                <a:t/>
              </a:r>
              <a:br>
                <a:rPr lang="en-US" sz="800" dirty="0" smtClean="0">
                  <a:solidFill>
                    <a:schemeClr val="tx1"/>
                  </a:solidFill>
                </a:rPr>
              </a:br>
              <a:r>
                <a:rPr lang="en-US" sz="800" dirty="0" smtClean="0">
                  <a:solidFill>
                    <a:schemeClr val="tx1"/>
                  </a:solidFill>
                </a:rPr>
                <a:t>A</a:t>
              </a:r>
              <a:r>
                <a:rPr lang="en-US" sz="800" dirty="0">
                  <a:solidFill>
                    <a:schemeClr val="tx1"/>
                  </a:solidFill>
                </a:rPr>
                <a:t>. Goldsmith, D. Kumar, </a:t>
              </a:r>
              <a:r>
                <a:rPr lang="en-US" sz="800" dirty="0" smtClean="0">
                  <a:solidFill>
                    <a:schemeClr val="tx1"/>
                  </a:solidFill>
                </a:rPr>
                <a:t/>
              </a:r>
              <a:br>
                <a:rPr lang="en-US" sz="800" dirty="0" smtClean="0">
                  <a:solidFill>
                    <a:schemeClr val="tx1"/>
                  </a:solidFill>
                </a:rPr>
              </a:br>
              <a:r>
                <a:rPr lang="en-US" sz="800" dirty="0" smtClean="0">
                  <a:solidFill>
                    <a:schemeClr val="tx1"/>
                  </a:solidFill>
                </a:rPr>
                <a:t>S</a:t>
              </a:r>
              <a:r>
                <a:rPr lang="en-US" sz="800" dirty="0">
                  <a:solidFill>
                    <a:schemeClr val="tx1"/>
                  </a:solidFill>
                </a:rPr>
                <a:t>. Subramaniam, P. Shor, </a:t>
              </a:r>
              <a:r>
                <a:rPr lang="en-US" sz="800" dirty="0" smtClean="0">
                  <a:solidFill>
                    <a:schemeClr val="tx1"/>
                  </a:solidFill>
                </a:rPr>
                <a:t/>
              </a:r>
              <a:br>
                <a:rPr lang="en-US" sz="800" dirty="0" smtClean="0">
                  <a:solidFill>
                    <a:schemeClr val="tx1"/>
                  </a:solidFill>
                </a:rPr>
              </a:br>
              <a:r>
                <a:rPr lang="en-US" sz="800" dirty="0" smtClean="0">
                  <a:solidFill>
                    <a:schemeClr val="tx1"/>
                  </a:solidFill>
                </a:rPr>
                <a:t>S</a:t>
              </a:r>
              <a:r>
                <a:rPr lang="en-US" sz="800" dirty="0">
                  <a:solidFill>
                    <a:schemeClr val="tx1"/>
                  </a:solidFill>
                </a:rPr>
                <a:t>. Verdu, B. Yu</a:t>
              </a: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2450900" y="811659"/>
              <a:ext cx="1828800" cy="746588"/>
            </a:xfrm>
            <a:prstGeom prst="flowChartTermina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Vice President for Research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Purdue University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365500" y="1558925"/>
              <a:ext cx="0" cy="3333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6" idx="1"/>
            </p:cNvCxnSpPr>
            <p:nvPr/>
          </p:nvCxnSpPr>
          <p:spPr>
            <a:xfrm flipH="1">
              <a:off x="4275138" y="2338388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Terminator 15"/>
            <p:cNvSpPr/>
            <p:nvPr/>
          </p:nvSpPr>
          <p:spPr>
            <a:xfrm>
              <a:off x="4732338" y="1963738"/>
              <a:ext cx="1828800" cy="7493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b="1" dirty="0">
                  <a:solidFill>
                    <a:schemeClr val="tx1"/>
                  </a:solidFill>
                </a:rPr>
                <a:t>Internal Management Committee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dirty="0" smtClean="0">
                  <a:solidFill>
                    <a:schemeClr val="tx1"/>
                  </a:solidFill>
                </a:rPr>
                <a:t>J</a:t>
              </a:r>
              <a:r>
                <a:rPr lang="en-US" sz="850" dirty="0">
                  <a:solidFill>
                    <a:schemeClr val="tx1"/>
                  </a:solidFill>
                </a:rPr>
                <a:t>. Rice, Z. Pizlo, </a:t>
              </a:r>
              <a:r>
                <a:rPr lang="en-US" sz="850" dirty="0" smtClean="0">
                  <a:solidFill>
                    <a:schemeClr val="tx1"/>
                  </a:solidFill>
                </a:rPr>
                <a:t/>
              </a:r>
              <a:br>
                <a:rPr lang="en-US" sz="850" dirty="0" smtClean="0">
                  <a:solidFill>
                    <a:schemeClr val="tx1"/>
                  </a:solidFill>
                </a:rPr>
              </a:br>
              <a:r>
                <a:rPr lang="en-US" sz="850" dirty="0" smtClean="0">
                  <a:solidFill>
                    <a:schemeClr val="tx1"/>
                  </a:solidFill>
                </a:rPr>
                <a:t>D</a:t>
              </a:r>
              <a:r>
                <a:rPr lang="en-US" sz="850" dirty="0">
                  <a:solidFill>
                    <a:schemeClr val="tx1"/>
                  </a:solidFill>
                </a:rPr>
                <a:t>. </a:t>
              </a:r>
              <a:r>
                <a:rPr lang="en-US" sz="850" dirty="0" smtClean="0">
                  <a:solidFill>
                    <a:schemeClr val="tx1"/>
                  </a:solidFill>
                </a:rPr>
                <a:t>Ramkrishna, M.D. Ward</a:t>
              </a:r>
              <a:endParaRPr lang="en-US" sz="85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>
              <a:endCxn id="16" idx="2"/>
            </p:cNvCxnSpPr>
            <p:nvPr/>
          </p:nvCxnSpPr>
          <p:spPr>
            <a:xfrm flipV="1">
              <a:off x="5646738" y="2713038"/>
              <a:ext cx="0" cy="1782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Terminator 17"/>
            <p:cNvSpPr/>
            <p:nvPr/>
          </p:nvSpPr>
          <p:spPr>
            <a:xfrm>
              <a:off x="5029200" y="5038725"/>
              <a:ext cx="1495425" cy="6096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Knowledge Transfer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A. Grama</a:t>
              </a:r>
            </a:p>
          </p:txBody>
        </p:sp>
        <p:sp>
          <p:nvSpPr>
            <p:cNvPr id="19" name="Flowchart: Terminator 18"/>
            <p:cNvSpPr/>
            <p:nvPr/>
          </p:nvSpPr>
          <p:spPr>
            <a:xfrm>
              <a:off x="3400425" y="5038725"/>
              <a:ext cx="1476375" cy="600075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Diversity</a:t>
              </a:r>
              <a:endParaRPr lang="en-US" sz="11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Director</a:t>
              </a:r>
              <a:r>
                <a:rPr lang="en-US" sz="1100" dirty="0">
                  <a:solidFill>
                    <a:schemeClr val="tx1"/>
                  </a:solidFill>
                </a:rPr>
                <a:t>: </a:t>
              </a:r>
              <a:r>
                <a:rPr lang="en-US" sz="1100" dirty="0" smtClean="0">
                  <a:solidFill>
                    <a:schemeClr val="tx1"/>
                  </a:solidFill>
                </a:rPr>
                <a:t> </a:t>
              </a:r>
              <a:br>
                <a:rPr lang="en-US" sz="1100" dirty="0" smtClean="0">
                  <a:solidFill>
                    <a:schemeClr val="tx1"/>
                  </a:solidFill>
                </a:rPr>
              </a:br>
              <a:r>
                <a:rPr lang="en-US" sz="1100" dirty="0" smtClean="0">
                  <a:solidFill>
                    <a:schemeClr val="tx1"/>
                  </a:solidFill>
                </a:rPr>
                <a:t>B. Gibson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085975" y="4086225"/>
              <a:ext cx="1279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8675" y="4495800"/>
              <a:ext cx="5092700" cy="11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365500" y="2807128"/>
              <a:ext cx="1" cy="16775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351088" y="4484688"/>
              <a:ext cx="1587" cy="554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Terminator 23"/>
            <p:cNvSpPr/>
            <p:nvPr/>
          </p:nvSpPr>
          <p:spPr>
            <a:xfrm>
              <a:off x="1801813" y="5016500"/>
              <a:ext cx="1465262" cy="609600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tx1"/>
                  </a:solidFill>
                </a:rPr>
                <a:t>Education</a:t>
              </a:r>
              <a:endParaRPr lang="en-US" sz="11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Director</a:t>
              </a:r>
              <a:r>
                <a:rPr lang="en-US" sz="11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</a:rPr>
                <a:t>B.T. Ladd</a:t>
              </a:r>
            </a:p>
          </p:txBody>
        </p:sp>
        <p:sp>
          <p:nvSpPr>
            <p:cNvPr id="25" name="Flowchart: Terminator 24"/>
            <p:cNvSpPr/>
            <p:nvPr/>
          </p:nvSpPr>
          <p:spPr>
            <a:xfrm>
              <a:off x="257474" y="3505200"/>
              <a:ext cx="2003920" cy="914399"/>
            </a:xfrm>
            <a:prstGeom prst="flowChartTermina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b="1" dirty="0">
                  <a:solidFill>
                    <a:schemeClr val="tx1"/>
                  </a:solidFill>
                </a:rPr>
                <a:t>Managing Director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dirty="0" smtClean="0">
                  <a:solidFill>
                    <a:schemeClr val="tx1"/>
                  </a:solidFill>
                </a:rPr>
                <a:t>B. Brown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b="1" dirty="0" smtClean="0">
                  <a:solidFill>
                    <a:schemeClr val="tx1"/>
                  </a:solidFill>
                </a:rPr>
                <a:t>Multimedia Specialist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dirty="0" smtClean="0">
                  <a:solidFill>
                    <a:schemeClr val="tx1"/>
                  </a:solidFill>
                </a:rPr>
                <a:t>M. Atwell</a:t>
              </a:r>
              <a:endParaRPr lang="en-US" sz="85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b="1" dirty="0" smtClean="0">
                  <a:solidFill>
                    <a:schemeClr val="tx1"/>
                  </a:solidFill>
                </a:rPr>
                <a:t>Administrative </a:t>
              </a:r>
              <a:r>
                <a:rPr lang="en-US" sz="850" b="1" dirty="0">
                  <a:solidFill>
                    <a:schemeClr val="tx1"/>
                  </a:solidFill>
                </a:rPr>
                <a:t>Assistant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50" dirty="0">
                  <a:solidFill>
                    <a:schemeClr val="tx1"/>
                  </a:solidFill>
                </a:rPr>
                <a:t>M.E. Brock</a:t>
              </a:r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295275" y="5029200"/>
              <a:ext cx="1381125" cy="609600"/>
            </a:xfrm>
            <a:prstGeom prst="flowChartTermina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Technical Thrusts</a:t>
              </a:r>
            </a:p>
          </p:txBody>
        </p:sp>
        <p:cxnSp>
          <p:nvCxnSpPr>
            <p:cNvPr id="27" name="Straight Connector 26"/>
            <p:cNvCxnSpPr>
              <a:stCxn id="19" idx="0"/>
            </p:cNvCxnSpPr>
            <p:nvPr/>
          </p:nvCxnSpPr>
          <p:spPr>
            <a:xfrm flipV="1">
              <a:off x="4138613" y="4506913"/>
              <a:ext cx="0" cy="531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922963" y="4506913"/>
              <a:ext cx="0" cy="522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662113" y="6550025"/>
              <a:ext cx="120015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Communication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T. Weissman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19425" y="6553200"/>
              <a:ext cx="1350963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Knowledge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S. Kulkarni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3688" y="6553200"/>
              <a:ext cx="120015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Biology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S. Subrmaniam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836613" y="5638800"/>
              <a:ext cx="7937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30" idx="0"/>
            </p:cNvCxnSpPr>
            <p:nvPr/>
          </p:nvCxnSpPr>
          <p:spPr>
            <a:xfrm>
              <a:off x="3694113" y="63246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Terminator 33"/>
            <p:cNvSpPr/>
            <p:nvPr/>
          </p:nvSpPr>
          <p:spPr>
            <a:xfrm>
              <a:off x="2497138" y="2974182"/>
              <a:ext cx="1828800" cy="671512"/>
            </a:xfrm>
            <a:prstGeom prst="flowChartTermina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Associate Directors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A. Grama, D. </a:t>
              </a:r>
              <a:r>
                <a:rPr lang="en-US" sz="1100" dirty="0" smtClean="0">
                  <a:solidFill>
                    <a:schemeClr val="tx1"/>
                  </a:solidFill>
                </a:rPr>
                <a:t>Kumar,      M. D. Ward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828675" y="6324600"/>
              <a:ext cx="28654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62188" y="6324600"/>
              <a:ext cx="0" cy="225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36613" y="6324600"/>
              <a:ext cx="7937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23913" y="4506913"/>
              <a:ext cx="0" cy="531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3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68351" y="1687551"/>
            <a:ext cx="8229600" cy="4596291"/>
          </a:xfrm>
        </p:spPr>
        <p:txBody>
          <a:bodyPr/>
          <a:lstStyle/>
          <a:p>
            <a:r>
              <a:rPr lang="en-US" sz="1800" b="1" dirty="0" smtClean="0"/>
              <a:t>Composition: </a:t>
            </a:r>
            <a:endParaRPr lang="en-US" sz="1800" dirty="0" smtClean="0"/>
          </a:p>
          <a:p>
            <a:pPr lvl="1"/>
            <a:r>
              <a:rPr lang="en-US" sz="1800" dirty="0"/>
              <a:t>Advisory to the Center’s </a:t>
            </a:r>
            <a:r>
              <a:rPr lang="en-US" sz="1800" dirty="0" smtClean="0"/>
              <a:t>Director</a:t>
            </a:r>
          </a:p>
          <a:p>
            <a:pPr lvl="1"/>
            <a:r>
              <a:rPr lang="en-US" sz="1800" dirty="0" smtClean="0"/>
              <a:t>Center </a:t>
            </a:r>
            <a:r>
              <a:rPr lang="en-US" sz="1800" dirty="0"/>
              <a:t>leadership</a:t>
            </a:r>
          </a:p>
          <a:p>
            <a:pPr lvl="1"/>
            <a:r>
              <a:rPr lang="en-US" sz="1800" dirty="0" smtClean="0"/>
              <a:t>Chair of the Executive Committee is </a:t>
            </a:r>
            <a:r>
              <a:rPr lang="en-US" sz="1800" u="sng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/>
              <a:t> the Director of the Center. 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Coordination:</a:t>
            </a:r>
          </a:p>
          <a:p>
            <a:pPr lvl="1"/>
            <a:r>
              <a:rPr lang="en-US" sz="1800" dirty="0" smtClean="0"/>
              <a:t>Often meetings conducted through telephone and/or video conference </a:t>
            </a:r>
          </a:p>
          <a:p>
            <a:pPr lvl="1"/>
            <a:r>
              <a:rPr lang="en-US" sz="1800" dirty="0" smtClean="0"/>
              <a:t>Senior personnel from projects and managing director attend by invitation as needed. </a:t>
            </a:r>
          </a:p>
          <a:p>
            <a:pPr lvl="1"/>
            <a:r>
              <a:rPr lang="en-US" sz="1800" dirty="0" smtClean="0"/>
              <a:t>Manage new and ongoing projects; deal with issues that have arisen, and discuss possible future directions (fiscal and intellectual)</a:t>
            </a:r>
          </a:p>
          <a:p>
            <a:pPr lvl="1"/>
            <a:r>
              <a:rPr lang="en-US" sz="1800" dirty="0" smtClean="0"/>
              <a:t>Action items from meeting are distributed within a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78983" y="1679948"/>
            <a:ext cx="8229600" cy="49122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Projects within the Center are managed by the Center Director, Manager </a:t>
            </a:r>
          </a:p>
          <a:p>
            <a:pPr>
              <a:buNone/>
            </a:pPr>
            <a:r>
              <a:rPr lang="en-US" sz="1800" dirty="0" smtClean="0"/>
              <a:t>     and Executive Committee via management, solicitation, and assessment:</a:t>
            </a:r>
          </a:p>
          <a:p>
            <a:pPr lvl="1"/>
            <a:r>
              <a:rPr lang="en-US" sz="1800" dirty="0" smtClean="0"/>
              <a:t>Track progress of each project</a:t>
            </a:r>
          </a:p>
          <a:p>
            <a:pPr lvl="1"/>
            <a:r>
              <a:rPr lang="en-US" sz="1800" dirty="0" smtClean="0"/>
              <a:t>Ensure progress toward foundational aspects</a:t>
            </a:r>
          </a:p>
          <a:p>
            <a:pPr lvl="1"/>
            <a:r>
              <a:rPr lang="en-US" sz="1800" dirty="0" smtClean="0"/>
              <a:t>Terminate projects no longer relevant or demonstrating insufficient progress</a:t>
            </a:r>
          </a:p>
          <a:p>
            <a:pPr lvl="1"/>
            <a:r>
              <a:rPr lang="en-US" sz="1800" dirty="0" smtClean="0"/>
              <a:t>Evaluate the success of collaborative investigations. </a:t>
            </a:r>
          </a:p>
          <a:p>
            <a:pPr lvl="3"/>
            <a:endParaRPr lang="en-US" sz="1000" dirty="0" smtClean="0"/>
          </a:p>
          <a:p>
            <a:r>
              <a:rPr lang="en-US" sz="1800" dirty="0" smtClean="0"/>
              <a:t>Metrics (</a:t>
            </a:r>
            <a:r>
              <a:rPr lang="en-US" sz="1800" dirty="0" smtClean="0">
                <a:solidFill>
                  <a:srgbClr val="FF0000"/>
                </a:solidFill>
              </a:rPr>
              <a:t>letter from </a:t>
            </a:r>
            <a:r>
              <a:rPr lang="en-US" sz="1800" dirty="0" err="1" smtClean="0">
                <a:solidFill>
                  <a:srgbClr val="FF0000"/>
                </a:solidFill>
              </a:rPr>
              <a:t>ExC</a:t>
            </a:r>
            <a:r>
              <a:rPr lang="en-US" sz="1800" dirty="0" smtClean="0">
                <a:solidFill>
                  <a:srgbClr val="FF0000"/>
                </a:solidFill>
              </a:rPr>
              <a:t> sent in December 2010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Publication of quality peer-reviewed papers</a:t>
            </a:r>
          </a:p>
          <a:p>
            <a:pPr lvl="1"/>
            <a:r>
              <a:rPr lang="en-US" sz="1800" dirty="0" smtClean="0"/>
              <a:t>Collaborations between investigators, e.g., joint publications and grants</a:t>
            </a:r>
          </a:p>
          <a:p>
            <a:pPr lvl="1"/>
            <a:r>
              <a:rPr lang="en-US" sz="1800" dirty="0" smtClean="0"/>
              <a:t>Development of educational material that illustrate fundamental developments in the domain</a:t>
            </a:r>
          </a:p>
          <a:p>
            <a:pPr lvl="1"/>
            <a:r>
              <a:rPr lang="en-US" sz="1800" dirty="0" smtClean="0"/>
              <a:t>Assessment of progress reports by the peers within the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4987" r="50781" b="6355"/>
          <a:stretch/>
        </p:blipFill>
        <p:spPr bwMode="auto">
          <a:xfrm>
            <a:off x="563525" y="1010092"/>
            <a:ext cx="8112643" cy="5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55607" r="47413" b="19174"/>
          <a:stretch/>
        </p:blipFill>
        <p:spPr bwMode="auto">
          <a:xfrm>
            <a:off x="559044" y="1254642"/>
            <a:ext cx="8367825" cy="164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13773" r="47628" b="37959"/>
          <a:stretch/>
        </p:blipFill>
        <p:spPr bwMode="auto">
          <a:xfrm>
            <a:off x="334084" y="3040914"/>
            <a:ext cx="8507725" cy="31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Advisory Board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68350" y="1687551"/>
            <a:ext cx="8462708" cy="4221163"/>
          </a:xfrm>
        </p:spPr>
        <p:txBody>
          <a:bodyPr>
            <a:normAutofit lnSpcReduction="10000"/>
          </a:bodyPr>
          <a:lstStyle/>
          <a:p>
            <a:pPr lvl="3"/>
            <a:endParaRPr lang="en-US" sz="800" dirty="0" smtClean="0"/>
          </a:p>
          <a:p>
            <a:r>
              <a:rPr lang="en-US" sz="1800" b="1" dirty="0" smtClean="0"/>
              <a:t>Composition: </a:t>
            </a:r>
          </a:p>
          <a:p>
            <a:pPr>
              <a:buNone/>
            </a:pPr>
            <a:r>
              <a:rPr lang="en-US" sz="1800" b="1" dirty="0" smtClean="0"/>
              <a:t>      </a:t>
            </a:r>
            <a:r>
              <a:rPr lang="en-US" sz="1800" dirty="0" smtClean="0"/>
              <a:t>reflects diversity of scientific domains within the Center</a:t>
            </a:r>
            <a:r>
              <a:rPr lang="en-US" sz="1800" b="1" dirty="0" smtClean="0"/>
              <a:t>:</a:t>
            </a:r>
          </a:p>
          <a:p>
            <a:pPr>
              <a:buNone/>
            </a:pPr>
            <a:endParaRPr lang="en-US" sz="1800" b="1" dirty="0" smtClean="0"/>
          </a:p>
          <a:p>
            <a:pPr lvl="1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J. Gibson (Chair), J. </a:t>
            </a:r>
            <a:r>
              <a:rPr lang="en-US" sz="1600" dirty="0" err="1" smtClean="0">
                <a:solidFill>
                  <a:srgbClr val="0070C0"/>
                </a:solidFill>
              </a:rPr>
              <a:t>Bruck</a:t>
            </a:r>
            <a:r>
              <a:rPr lang="en-US" sz="1600" dirty="0" smtClean="0">
                <a:solidFill>
                  <a:srgbClr val="0070C0"/>
                </a:solidFill>
              </a:rPr>
              <a:t>, M. </a:t>
            </a:r>
            <a:r>
              <a:rPr lang="en-US" sz="1600" dirty="0" err="1" smtClean="0">
                <a:solidFill>
                  <a:srgbClr val="0070C0"/>
                </a:solidFill>
              </a:rPr>
              <a:t>Guzdial</a:t>
            </a:r>
            <a:r>
              <a:rPr lang="en-US" sz="1600" dirty="0" smtClean="0">
                <a:solidFill>
                  <a:srgbClr val="0070C0"/>
                </a:solidFill>
              </a:rPr>
              <a:t>, J.F. </a:t>
            </a:r>
            <a:r>
              <a:rPr lang="en-US" sz="1600" dirty="0" err="1" smtClean="0">
                <a:solidFill>
                  <a:srgbClr val="0070C0"/>
                </a:solidFill>
              </a:rPr>
              <a:t>Frias</a:t>
            </a:r>
            <a:r>
              <a:rPr lang="en-US" sz="1600" dirty="0" smtClean="0">
                <a:solidFill>
                  <a:srgbClr val="0070C0"/>
                </a:solidFill>
              </a:rPr>
              <a:t>, C. </a:t>
            </a:r>
            <a:r>
              <a:rPr lang="en-US" sz="1600" dirty="0" err="1" smtClean="0">
                <a:solidFill>
                  <a:srgbClr val="0070C0"/>
                </a:solidFill>
              </a:rPr>
              <a:t>Heegard</a:t>
            </a:r>
            <a:r>
              <a:rPr lang="en-US" sz="1600" dirty="0" smtClean="0">
                <a:solidFill>
                  <a:srgbClr val="0070C0"/>
                </a:solidFill>
              </a:rPr>
              <a:t>, A. </a:t>
            </a:r>
            <a:r>
              <a:rPr lang="en-US" sz="1600" dirty="0" err="1" smtClean="0">
                <a:solidFill>
                  <a:srgbClr val="0070C0"/>
                </a:solidFill>
              </a:rPr>
              <a:t>Karlin</a:t>
            </a:r>
            <a:r>
              <a:rPr lang="en-US" sz="1600" dirty="0" smtClean="0">
                <a:solidFill>
                  <a:srgbClr val="0070C0"/>
                </a:solidFill>
              </a:rPr>
              <a:t>, W. Levy, 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N. </a:t>
            </a:r>
            <a:r>
              <a:rPr lang="en-US" sz="1600" dirty="0" err="1" smtClean="0">
                <a:solidFill>
                  <a:srgbClr val="0070C0"/>
                </a:solidFill>
              </a:rPr>
              <a:t>Shroff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endParaRPr lang="en-US" sz="1800" dirty="0" smtClean="0"/>
          </a:p>
          <a:p>
            <a:r>
              <a:rPr lang="en-US" sz="1800" dirty="0" smtClean="0"/>
              <a:t> </a:t>
            </a:r>
            <a:r>
              <a:rPr lang="en-US" sz="1800" b="1" dirty="0" smtClean="0"/>
              <a:t>Coordination</a:t>
            </a:r>
          </a:p>
          <a:p>
            <a:pPr lvl="2"/>
            <a:endParaRPr lang="en-US" sz="1800" b="1" dirty="0" smtClean="0"/>
          </a:p>
          <a:p>
            <a:pPr lvl="1"/>
            <a:r>
              <a:rPr lang="en-US" sz="1800" dirty="0" smtClean="0"/>
              <a:t>External Advisory Board receives annual progress reports from the Managing Director </a:t>
            </a:r>
          </a:p>
          <a:p>
            <a:pPr lvl="1"/>
            <a:r>
              <a:rPr lang="en-US" sz="1800" dirty="0" smtClean="0"/>
              <a:t>In-person meeting at the annual “all hands” meeting of the Center. This meeting provides a forum for a high quality, detailed appraisal of the Center’s progress  (</a:t>
            </a:r>
            <a:r>
              <a:rPr lang="en-US" sz="1800" dirty="0" smtClean="0">
                <a:solidFill>
                  <a:srgbClr val="FF0000"/>
                </a:solidFill>
              </a:rPr>
              <a:t>first meeting: August 2011</a:t>
            </a:r>
            <a:r>
              <a:rPr lang="en-US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45021"/>
            <a:ext cx="8229600" cy="45856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Science of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Center Mission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Integrated Research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Education and Diversity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Knowledge Transfer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Future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Management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Team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STC Staff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Management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8A3E"/>
                </a:solidFill>
              </a:rPr>
              <a:t>$5M/year</a:t>
            </a:r>
            <a:r>
              <a:rPr lang="en-US" dirty="0" smtClean="0"/>
              <a:t>: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FF5050"/>
                </a:solidFill>
              </a:rPr>
              <a:t>Student Support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(53+22)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rgbClr val="FF5050"/>
                </a:solidFill>
              </a:rPr>
              <a:t>Post Docs  </a:t>
            </a:r>
            <a:r>
              <a:rPr lang="en-US" sz="2400" b="1" dirty="0" smtClean="0"/>
              <a:t>(12)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FF5050"/>
                </a:solidFill>
              </a:rPr>
              <a:t>Faculty Support  </a:t>
            </a:r>
            <a:r>
              <a:rPr lang="en-US" sz="2400" dirty="0" smtClean="0"/>
              <a:t>(</a:t>
            </a:r>
            <a:r>
              <a:rPr lang="en-US" sz="2400" b="1" dirty="0" smtClean="0"/>
              <a:t>39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rgbClr val="FF5050"/>
                </a:solidFill>
              </a:rPr>
              <a:t>Visitors &amp; Collaborators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7030A0"/>
                </a:solidFill>
              </a:rPr>
              <a:t>Education Director	Diversity Director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7030A0"/>
                </a:solidFill>
              </a:rPr>
              <a:t>Managing Director 	Administrative Assistance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FF66FF"/>
                </a:solidFill>
              </a:rPr>
              <a:t>Travel	Workshops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Advisory Committee                    Visitors, Speakers, etc</a:t>
            </a:r>
          </a:p>
          <a:p>
            <a:pPr>
              <a:tabLst>
                <a:tab pos="4405313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Summer School                           Collaborators</a:t>
            </a:r>
          </a:p>
          <a:p>
            <a:pPr>
              <a:buNone/>
              <a:tabLst>
                <a:tab pos="4405313" algn="l"/>
              </a:tabLst>
            </a:pPr>
            <a:endParaRPr lang="en-US" sz="2400" dirty="0" smtClean="0"/>
          </a:p>
          <a:p>
            <a:pPr>
              <a:buNone/>
              <a:tabLst>
                <a:tab pos="4405313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Cost Sharing</a:t>
            </a:r>
            <a:r>
              <a:rPr lang="en-US" sz="2400" dirty="0" smtClean="0"/>
              <a:t>: Students, Faculty Support, </a:t>
            </a:r>
            <a:r>
              <a:rPr lang="en-US" sz="2400" dirty="0" err="1" smtClean="0"/>
              <a:t>ITaP</a:t>
            </a:r>
            <a:r>
              <a:rPr lang="en-US" sz="2400" dirty="0" smtClean="0"/>
              <a:t>, </a:t>
            </a:r>
          </a:p>
          <a:p>
            <a:pPr>
              <a:buNone/>
              <a:tabLst>
                <a:tab pos="4405313" algn="l"/>
              </a:tabLst>
            </a:pPr>
            <a:r>
              <a:rPr lang="en-US" sz="2400" dirty="0" smtClean="0"/>
              <a:t>                       Managing Director,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95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Breakout of NSF Funding –Period 3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53238"/>
              </p:ext>
            </p:extLst>
          </p:nvPr>
        </p:nvGraphicFramePr>
        <p:xfrm>
          <a:off x="457200" y="1215656"/>
          <a:ext cx="8358891" cy="606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53238"/>
              </p:ext>
            </p:extLst>
          </p:nvPr>
        </p:nvGraphicFramePr>
        <p:xfrm>
          <a:off x="609600" y="1219200"/>
          <a:ext cx="8358891" cy="606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5733"/>
              </p:ext>
            </p:extLst>
          </p:nvPr>
        </p:nvGraphicFramePr>
        <p:xfrm>
          <a:off x="457200" y="1676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90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Faculty vs Students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289681"/>
              </p:ext>
            </p:extLst>
          </p:nvPr>
        </p:nvGraphicFramePr>
        <p:xfrm>
          <a:off x="478464" y="1561215"/>
          <a:ext cx="8240233" cy="445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77" y="5879805"/>
            <a:ext cx="8654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39 research faculty, 53 graduate, 22 undergrads, 12 post-doc (101 total 2010-2011).</a:t>
            </a:r>
          </a:p>
          <a:p>
            <a:r>
              <a:rPr lang="en-US" sz="1400" dirty="0" smtClean="0"/>
              <a:t> Center cohort (financially supported): 30 women (29.7%), 71 men (70%), 23 U.S. Citizens (30%), 10 minority (10%).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57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73" y="1857157"/>
            <a:ext cx="2420345" cy="24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591" y="864996"/>
            <a:ext cx="901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vantGarde-Demi"/>
              </a:rPr>
              <a:t>Three Theorems of </a:t>
            </a:r>
            <a:r>
              <a:rPr lang="en-US" sz="3200" b="1" dirty="0" smtClean="0">
                <a:solidFill>
                  <a:schemeClr val="accent1"/>
                </a:solidFill>
                <a:latin typeface="AvantGarde-Demi"/>
              </a:rPr>
              <a:t>Shannon</a:t>
            </a:r>
            <a:endParaRPr lang="en-US" sz="3200" b="1" dirty="0">
              <a:solidFill>
                <a:schemeClr val="accent1"/>
              </a:solidFill>
              <a:latin typeface="AvantGarde-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27" y="1569779"/>
            <a:ext cx="761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antGarde-Demi"/>
              </a:rPr>
              <a:t>Theorem 1 &amp; 3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. [</a:t>
            </a:r>
            <a:r>
              <a:rPr lang="en-US" dirty="0">
                <a:solidFill>
                  <a:srgbClr val="009A00"/>
                </a:solidFill>
                <a:latin typeface="AvantGarde-Demi"/>
              </a:rPr>
              <a:t>Shannon 1948; Lossless &amp; </a:t>
            </a:r>
            <a:r>
              <a:rPr lang="en-US" dirty="0" err="1">
                <a:solidFill>
                  <a:srgbClr val="009A00"/>
                </a:solidFill>
                <a:latin typeface="AvantGarde-Demi"/>
              </a:rPr>
              <a:t>Lossy</a:t>
            </a:r>
            <a:r>
              <a:rPr lang="en-US" dirty="0">
                <a:solidFill>
                  <a:srgbClr val="009A00"/>
                </a:solidFill>
                <a:latin typeface="AvantGarde-Demi"/>
              </a:rPr>
              <a:t> Data Compression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]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  <a:latin typeface="AvantGarde-Book"/>
              </a:rPr>
              <a:t>compression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bit rate </a:t>
            </a:r>
            <a:r>
              <a:rPr lang="en-US" dirty="0">
                <a:solidFill>
                  <a:srgbClr val="000000"/>
                </a:solidFill>
                <a:latin typeface="CMSY7"/>
              </a:rPr>
              <a:t>≥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source </a:t>
            </a:r>
            <a:r>
              <a:rPr lang="en-US" dirty="0">
                <a:solidFill>
                  <a:srgbClr val="009A00"/>
                </a:solidFill>
                <a:latin typeface="AvantGarde-Book"/>
              </a:rPr>
              <a:t>entropy 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H</a:t>
            </a:r>
            <a:r>
              <a:rPr lang="en-US" dirty="0">
                <a:solidFill>
                  <a:srgbClr val="000000"/>
                </a:solidFill>
                <a:latin typeface="CMR7"/>
              </a:rPr>
              <a:t>(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X</a:t>
            </a:r>
            <a:r>
              <a:rPr lang="en-US" dirty="0">
                <a:solidFill>
                  <a:srgbClr val="000000"/>
                </a:solidFill>
                <a:latin typeface="CMR7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727" y="2439228"/>
            <a:ext cx="551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vantGarde-Book"/>
              </a:rPr>
              <a:t>for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distortion level 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D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: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AvantGarde-Book"/>
              </a:rPr>
              <a:t>lossy</a:t>
            </a:r>
            <a:r>
              <a:rPr lang="en-US" dirty="0" smtClean="0">
                <a:solidFill>
                  <a:srgbClr val="0000FF"/>
                </a:solidFill>
                <a:latin typeface="AvantGarde-Book"/>
              </a:rPr>
              <a:t>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bit rate </a:t>
            </a:r>
            <a:r>
              <a:rPr lang="en-US" dirty="0">
                <a:solidFill>
                  <a:srgbClr val="000000"/>
                </a:solidFill>
                <a:latin typeface="CMSY7"/>
              </a:rPr>
              <a:t>≥ </a:t>
            </a:r>
            <a:r>
              <a:rPr lang="en-US" dirty="0">
                <a:solidFill>
                  <a:srgbClr val="FF0000"/>
                </a:solidFill>
                <a:latin typeface="AvantGarde-Book"/>
              </a:rPr>
              <a:t>rate distortion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function 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R</a:t>
            </a:r>
            <a:r>
              <a:rPr lang="en-US" dirty="0">
                <a:solidFill>
                  <a:srgbClr val="000000"/>
                </a:solidFill>
                <a:latin typeface="CMR7"/>
              </a:rPr>
              <a:t>(</a:t>
            </a:r>
            <a:r>
              <a:rPr lang="en-US" dirty="0">
                <a:solidFill>
                  <a:srgbClr val="000000"/>
                </a:solidFill>
                <a:latin typeface="CMMI7"/>
              </a:rPr>
              <a:t>D</a:t>
            </a:r>
            <a:r>
              <a:rPr lang="en-US" dirty="0">
                <a:solidFill>
                  <a:srgbClr val="000000"/>
                </a:solidFill>
                <a:latin typeface="CMR7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1880" y="3653281"/>
            <a:ext cx="766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antGarde-Demi"/>
              </a:rPr>
              <a:t>Theorem 2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. [</a:t>
            </a:r>
            <a:r>
              <a:rPr lang="en-US" dirty="0">
                <a:solidFill>
                  <a:srgbClr val="009A00"/>
                </a:solidFill>
                <a:latin typeface="AvantGarde-Demi"/>
              </a:rPr>
              <a:t>Shannon 1948; Channel </a:t>
            </a:r>
            <a:r>
              <a:rPr lang="en-US" dirty="0" smtClean="0">
                <a:solidFill>
                  <a:srgbClr val="009A00"/>
                </a:solidFill>
                <a:latin typeface="AvantGarde-Demi"/>
              </a:rPr>
              <a:t>Coding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]</a:t>
            </a:r>
            <a:endParaRPr lang="en-US" dirty="0">
              <a:solidFill>
                <a:srgbClr val="000000"/>
              </a:solidFill>
              <a:latin typeface="AvantGarde-Book"/>
            </a:endParaRPr>
          </a:p>
          <a:p>
            <a:r>
              <a:rPr lang="en-US" dirty="0">
                <a:solidFill>
                  <a:srgbClr val="000000"/>
                </a:solidFill>
                <a:latin typeface="AvantGarde-Book"/>
              </a:rPr>
              <a:t>In Shannon’s words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:</a:t>
            </a:r>
            <a:endParaRPr lang="en-US" dirty="0">
              <a:solidFill>
                <a:srgbClr val="000000"/>
              </a:solidFill>
              <a:latin typeface="AvantGarde-Boo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vantGarde-Book"/>
              </a:rPr>
              <a:t>             	   It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is possible to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send information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at the </a:t>
            </a:r>
            <a:r>
              <a:rPr lang="en-US" dirty="0">
                <a:solidFill>
                  <a:srgbClr val="FF0000"/>
                </a:solidFill>
                <a:latin typeface="AvantGarde-Book"/>
              </a:rPr>
              <a:t>capacity 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through               	   the channel </a:t>
            </a:r>
            <a:r>
              <a:rPr lang="en-US" dirty="0" smtClean="0">
                <a:solidFill>
                  <a:srgbClr val="0000FF"/>
                </a:solidFill>
                <a:latin typeface="AvantGarde-Book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as small a frequency of errors as desired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by 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	   proper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(</a:t>
            </a:r>
            <a:r>
              <a:rPr lang="en-US" dirty="0">
                <a:solidFill>
                  <a:srgbClr val="FF0000"/>
                </a:solidFill>
                <a:latin typeface="AvantGarde-Demi"/>
              </a:rPr>
              <a:t>long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) encoding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. This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statement is </a:t>
            </a:r>
            <a:r>
              <a:rPr lang="en-US" dirty="0">
                <a:solidFill>
                  <a:srgbClr val="FF0000"/>
                </a:solidFill>
                <a:latin typeface="AvantGarde-Book"/>
              </a:rPr>
              <a:t>not true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for any rate </a:t>
            </a:r>
            <a:r>
              <a:rPr lang="en-US" dirty="0" smtClean="0">
                <a:solidFill>
                  <a:srgbClr val="000000"/>
                </a:solidFill>
                <a:latin typeface="AvantGarde-Book"/>
              </a:rPr>
              <a:t>	   </a:t>
            </a:r>
            <a:r>
              <a:rPr lang="en-US" dirty="0" smtClean="0">
                <a:solidFill>
                  <a:srgbClr val="0000FF"/>
                </a:solidFill>
                <a:latin typeface="AvantGarde-Book"/>
              </a:rPr>
              <a:t>greater </a:t>
            </a:r>
            <a:r>
              <a:rPr lang="en-US" dirty="0">
                <a:solidFill>
                  <a:srgbClr val="0000FF"/>
                </a:solidFill>
                <a:latin typeface="AvantGarde-Book"/>
              </a:rPr>
              <a:t>than </a:t>
            </a:r>
            <a:r>
              <a:rPr lang="en-US" dirty="0">
                <a:solidFill>
                  <a:srgbClr val="000000"/>
                </a:solidFill>
                <a:latin typeface="AvantGarde-Book"/>
              </a:rPr>
              <a:t>the capacity.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9" y="5620213"/>
            <a:ext cx="6133048" cy="92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2" y="4341034"/>
            <a:ext cx="999463" cy="10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1 Funding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47556"/>
              </p:ext>
            </p:extLst>
          </p:nvPr>
        </p:nvGraphicFramePr>
        <p:xfrm>
          <a:off x="457200" y="16764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 Funding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118237"/>
              </p:ext>
            </p:extLst>
          </p:nvPr>
        </p:nvGraphicFramePr>
        <p:xfrm>
          <a:off x="457200" y="16764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0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Funding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138015"/>
              </p:ext>
            </p:extLst>
          </p:nvPr>
        </p:nvGraphicFramePr>
        <p:xfrm>
          <a:off x="457200" y="16764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2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Sharing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771721"/>
              </p:ext>
            </p:extLst>
          </p:nvPr>
        </p:nvGraphicFramePr>
        <p:xfrm>
          <a:off x="457200" y="16764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2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192" y="1424762"/>
            <a:ext cx="8527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Back from infinity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600" dirty="0" smtClean="0"/>
              <a:t>Extend Shannon findings to finite size data</a:t>
            </a:r>
          </a:p>
          <a:p>
            <a:r>
              <a:rPr lang="en-US" sz="1600" dirty="0" smtClean="0"/>
              <a:t>structures (i.e., sequences, graphs), that is, develop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information theory </a:t>
            </a:r>
            <a:r>
              <a:rPr lang="en-US" sz="1600" dirty="0" smtClean="0"/>
              <a:t>of </a:t>
            </a:r>
          </a:p>
          <a:p>
            <a:r>
              <a:rPr lang="en-US" sz="1600" dirty="0" smtClean="0"/>
              <a:t>various data structures beyond </a:t>
            </a:r>
            <a:r>
              <a:rPr lang="en-US" sz="1600" dirty="0" smtClean="0">
                <a:solidFill>
                  <a:srgbClr val="FF0000"/>
                </a:solidFill>
              </a:rPr>
              <a:t>first-order </a:t>
            </a:r>
            <a:r>
              <a:rPr lang="en-US" sz="1600" dirty="0" err="1" smtClean="0">
                <a:solidFill>
                  <a:srgbClr val="FF0000"/>
                </a:solidFill>
              </a:rPr>
              <a:t>asymptotics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4415" y="2583712"/>
            <a:ext cx="7107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Science of Information</a:t>
            </a:r>
            <a:r>
              <a:rPr lang="en-US" sz="1600" dirty="0" smtClean="0"/>
              <a:t>:  </a:t>
            </a:r>
            <a:r>
              <a:rPr lang="en-US" sz="1600" dirty="0" smtClean="0">
                <a:solidFill>
                  <a:schemeClr val="tx2"/>
                </a:solidFill>
              </a:rPr>
              <a:t>Information Theory</a:t>
            </a:r>
            <a:r>
              <a:rPr lang="en-US" sz="1600" dirty="0" smtClean="0"/>
              <a:t> needs to meet new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challenges</a:t>
            </a:r>
            <a:r>
              <a:rPr lang="en-US" sz="1600" dirty="0" smtClean="0"/>
              <a:t> of current applications in</a:t>
            </a:r>
          </a:p>
          <a:p>
            <a:endParaRPr lang="en-US" sz="1600" dirty="0"/>
          </a:p>
          <a:p>
            <a:pPr algn="ctr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biology, communication, knowledge extraction, economics</a:t>
            </a:r>
            <a:r>
              <a:rPr lang="en-US" sz="1600" dirty="0" smtClean="0"/>
              <a:t>, …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4790" y="4019104"/>
            <a:ext cx="74746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order to accomplish it we must understand new aspects of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in: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structure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</a:rPr>
              <a:t>time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</a:rPr>
              <a:t>space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00CC"/>
                </a:solidFill>
              </a:rPr>
              <a:t>semantics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and</a:t>
            </a:r>
          </a:p>
          <a:p>
            <a:endParaRPr lang="en-US" sz="1600" dirty="0"/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dynamic information, limited resources, complexity, representation-invariant information, and cooperation &amp; dependency</a:t>
            </a:r>
            <a:r>
              <a:rPr lang="en-US" sz="1600" dirty="0" smtClean="0">
                <a:solidFill>
                  <a:srgbClr val="0000CC"/>
                </a:solidFill>
              </a:rPr>
              <a:t>.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28" y="737569"/>
            <a:ext cx="866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tinuum Medium" pitchFamily="2" charset="0"/>
                <a:ea typeface="+mj-ea"/>
                <a:cs typeface="Arial" pitchFamily="34" charset="0"/>
              </a:rPr>
              <a:t>Post-Shannon Challenges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91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906"/>
            <a:ext cx="4837814" cy="455021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Structure: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Measures</a:t>
            </a:r>
            <a:r>
              <a:rPr lang="en-US" sz="2000" dirty="0" smtClean="0"/>
              <a:t> are needed for quantifying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embodied in </a:t>
            </a:r>
            <a:r>
              <a:rPr lang="en-US" sz="2000" dirty="0" smtClean="0">
                <a:solidFill>
                  <a:srgbClr val="FF0000"/>
                </a:solidFill>
              </a:rPr>
              <a:t>structures</a:t>
            </a:r>
            <a:r>
              <a:rPr lang="en-US" sz="2000" dirty="0" smtClean="0"/>
              <a:t> </a:t>
            </a:r>
            <a:r>
              <a:rPr lang="en-US" sz="1800" dirty="0" smtClean="0"/>
              <a:t>(e.g.,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in </a:t>
            </a:r>
            <a:r>
              <a:rPr lang="en-US" sz="1800" dirty="0" smtClean="0">
                <a:solidFill>
                  <a:srgbClr val="0070C0"/>
                </a:solidFill>
              </a:rPr>
              <a:t>material structures</a:t>
            </a:r>
            <a:r>
              <a:rPr lang="en-US" sz="1800" dirty="0" smtClean="0"/>
              <a:t>, nanostructures, biomolecules, gene regulatory networks, protein networks, social networks, financial transactions).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Szpankowski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&amp; Choi </a:t>
            </a:r>
            <a:r>
              <a:rPr lang="en-US" sz="1600" dirty="0" smtClean="0"/>
              <a:t>: </a:t>
            </a:r>
            <a:r>
              <a:rPr lang="en-US" sz="1400" dirty="0" smtClean="0"/>
              <a:t>Information contained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in unlabeled graphs &amp; universal graphical compression..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 err="1" smtClean="0">
                <a:solidFill>
                  <a:srgbClr val="0070C0"/>
                </a:solidFill>
              </a:rPr>
              <a:t>Grama</a:t>
            </a:r>
            <a:r>
              <a:rPr lang="en-US" sz="1600" dirty="0" smtClean="0">
                <a:solidFill>
                  <a:srgbClr val="0070C0"/>
                </a:solidFill>
              </a:rPr>
              <a:t> &amp; </a:t>
            </a:r>
            <a:r>
              <a:rPr lang="en-US" sz="1600" dirty="0" err="1" smtClean="0">
                <a:solidFill>
                  <a:srgbClr val="0070C0"/>
                </a:solidFill>
              </a:rPr>
              <a:t>Subramaniam</a:t>
            </a:r>
            <a:r>
              <a:rPr lang="en-US" sz="1600" dirty="0" smtClean="0"/>
              <a:t> </a:t>
            </a:r>
            <a:r>
              <a:rPr lang="en-US" sz="1400" dirty="0" smtClean="0"/>
              <a:t>: quantifying role of noise and incomplete data in biological network reconstruction.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Neville</a:t>
            </a:r>
            <a:r>
              <a:rPr lang="en-US" sz="1400" dirty="0" smtClean="0"/>
              <a:t>: Outlining characteristics (e.g., weak dependence) sufficient for network models to be well-defined in the limit.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Yu &amp; </a:t>
            </a:r>
            <a:r>
              <a:rPr lang="en-US" sz="1400" dirty="0" err="1" smtClean="0">
                <a:solidFill>
                  <a:srgbClr val="0070C0"/>
                </a:solidFill>
              </a:rPr>
              <a:t>Qi</a:t>
            </a:r>
            <a:r>
              <a:rPr lang="en-US" sz="1400" dirty="0" smtClean="0"/>
              <a:t>: Finding distributions of latent structures in social networks.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</p:txBody>
      </p:sp>
      <p:pic>
        <p:nvPicPr>
          <p:cNvPr id="21507" name="Picture 3" descr="crysandamorphou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21" y="2764466"/>
            <a:ext cx="3657600" cy="23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78" y="1371600"/>
            <a:ext cx="4986670" cy="533754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Time: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Classical </a:t>
            </a:r>
            <a:r>
              <a:rPr lang="en-US" sz="1600" b="1" dirty="0" smtClean="0">
                <a:solidFill>
                  <a:schemeClr val="tx2"/>
                </a:solidFill>
              </a:rPr>
              <a:t>Information Theory </a:t>
            </a:r>
            <a:r>
              <a:rPr lang="en-US" sz="1600" dirty="0" smtClean="0"/>
              <a:t>is at its weakest in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dealing with problems of </a:t>
            </a:r>
            <a:r>
              <a:rPr lang="en-US" sz="1600" dirty="0" smtClean="0">
                <a:solidFill>
                  <a:srgbClr val="FF0000"/>
                </a:solidFill>
              </a:rPr>
              <a:t>delay </a:t>
            </a:r>
            <a:r>
              <a:rPr lang="en-US" sz="1600" dirty="0" smtClean="0"/>
              <a:t>(e.g., information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Arriving late may be useless of has less value).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Verdu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Polyanskiy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en-US" sz="1400" dirty="0" smtClean="0"/>
              <a:t>major breakthrough in extending Shannon capacity theorem to finite </a:t>
            </a:r>
            <a:r>
              <a:rPr lang="en-US" sz="1400" dirty="0" err="1" smtClean="0"/>
              <a:t>blocklength</a:t>
            </a:r>
            <a:r>
              <a:rPr lang="en-US" sz="1400" dirty="0"/>
              <a:t> </a:t>
            </a:r>
            <a:r>
              <a:rPr lang="en-US" sz="1400" dirty="0" smtClean="0"/>
              <a:t>information theory.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Kumar: </a:t>
            </a:r>
            <a:r>
              <a:rPr lang="en-US" sz="1400" dirty="0" smtClean="0"/>
              <a:t>design reliable scheduling policies with delay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constraints for wireless networks.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Weissman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en-US" sz="1400" dirty="0" smtClean="0"/>
              <a:t>real time coding system to investigate the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impact of delay on </a:t>
            </a:r>
            <a:r>
              <a:rPr lang="en-US" sz="1400" smtClean="0"/>
              <a:t>expected distortion.</a:t>
            </a:r>
            <a:endParaRPr lang="en-US" sz="1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Subramaniam</a:t>
            </a:r>
            <a:r>
              <a:rPr lang="en-US" sz="1400" dirty="0" smtClean="0"/>
              <a:t>: reconstruct networks </a:t>
            </a:r>
            <a:r>
              <a:rPr lang="en-US" sz="1400" dirty="0"/>
              <a:t>from dynamic </a:t>
            </a:r>
            <a:r>
              <a:rPr lang="en-US" sz="1400" dirty="0" smtClean="0"/>
              <a:t>biological data.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Ramkrishna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400" dirty="0" smtClean="0"/>
              <a:t>quantify fluxes in biological networks by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showing that enzyme metabolism is regulated by a survival strategy in controlling enzyme syntheses.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Space: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Bialek</a:t>
            </a:r>
            <a:r>
              <a:rPr lang="en-US" sz="1400" dirty="0"/>
              <a:t> </a:t>
            </a:r>
            <a:r>
              <a:rPr lang="en-US" sz="1400" dirty="0" smtClean="0"/>
              <a:t>explores transmission of information  in making spatial patterns in developing embryos – relation to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information capacity of a communication channel.</a:t>
            </a: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685" y="2413592"/>
            <a:ext cx="3657600" cy="307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Post-Shannon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DF7C-889B-4DFA-A9E5-E3BCAEA7C2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404" y="1180214"/>
            <a:ext cx="5220587" cy="5518297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3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chemeClr val="tx2"/>
                </a:solidFill>
              </a:rPr>
              <a:t>Limited Resources: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In many scenarios,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is </a:t>
            </a:r>
            <a:r>
              <a:rPr lang="en-US" sz="1600" dirty="0" smtClean="0">
                <a:solidFill>
                  <a:srgbClr val="0070C0"/>
                </a:solidFill>
              </a:rPr>
              <a:t>limited</a:t>
            </a:r>
            <a:r>
              <a:rPr lang="en-US" sz="1600" dirty="0" smtClean="0"/>
              <a:t> by available </a:t>
            </a:r>
            <a:r>
              <a:rPr lang="en-US" sz="1600" dirty="0" smtClean="0">
                <a:solidFill>
                  <a:srgbClr val="0070C0"/>
                </a:solidFill>
              </a:rPr>
              <a:t>computational resources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(e.g., cell phone, living cell).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Bialek</a:t>
            </a:r>
            <a:r>
              <a:rPr lang="en-US" sz="1400" dirty="0" smtClean="0"/>
              <a:t> works on structure of molecular networks that optimize information flow, </a:t>
            </a:r>
            <a:r>
              <a:rPr lang="en-US" sz="1400" dirty="0" smtClean="0">
                <a:solidFill>
                  <a:srgbClr val="FF0000"/>
                </a:solidFill>
              </a:rPr>
              <a:t>subject to </a:t>
            </a:r>
            <a:r>
              <a:rPr lang="en-US" sz="1400" dirty="0" smtClean="0"/>
              <a:t>constraints on the total number of molecules being used.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Verdu</a:t>
            </a:r>
            <a:r>
              <a:rPr lang="en-US" sz="1400" dirty="0" smtClean="0"/>
              <a:t> investigates the minimum energy per bit as a function of data length in Gaussian channels.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chemeClr val="tx2"/>
                </a:solidFill>
              </a:rPr>
              <a:t>Semantics</a:t>
            </a:r>
            <a:r>
              <a:rPr lang="en-US" sz="1700" dirty="0" smtClean="0">
                <a:solidFill>
                  <a:schemeClr val="tx2"/>
                </a:solidFill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Is there a way to account for the </a:t>
            </a:r>
            <a:r>
              <a:rPr lang="en-US" sz="1600" dirty="0" smtClean="0">
                <a:solidFill>
                  <a:srgbClr val="FF0000"/>
                </a:solidFill>
              </a:rPr>
              <a:t>meaning</a:t>
            </a:r>
            <a:r>
              <a:rPr lang="en-US" sz="1600" dirty="0" smtClean="0"/>
              <a:t> or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semantics</a:t>
            </a:r>
            <a:r>
              <a:rPr lang="en-US" sz="1600" dirty="0" smtClean="0"/>
              <a:t> of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?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Sudan</a:t>
            </a:r>
            <a:r>
              <a:rPr lang="en-US" sz="1400" dirty="0" smtClean="0"/>
              <a:t> argues that the </a:t>
            </a:r>
            <a:r>
              <a:rPr lang="en-US" sz="1400" dirty="0" smtClean="0">
                <a:solidFill>
                  <a:srgbClr val="FF0000"/>
                </a:solidFill>
              </a:rPr>
              <a:t>meaning</a:t>
            </a:r>
            <a:r>
              <a:rPr lang="en-US" sz="1400" dirty="0" smtClean="0"/>
              <a:t> of information becomes relevant whenever there is </a:t>
            </a:r>
            <a:r>
              <a:rPr lang="en-US" sz="1400" dirty="0" smtClean="0">
                <a:solidFill>
                  <a:srgbClr val="FF0000"/>
                </a:solidFill>
              </a:rPr>
              <a:t>diversity across communicating parties </a:t>
            </a:r>
            <a:r>
              <a:rPr lang="en-US" sz="1400" dirty="0" smtClean="0"/>
              <a:t>and when parties themselves evolve over time. 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</p:txBody>
      </p:sp>
      <p:pic>
        <p:nvPicPr>
          <p:cNvPr id="5" name="Picture 3" descr="bit-stor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96" y="2041451"/>
            <a:ext cx="3146082" cy="14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324" y="4116239"/>
            <a:ext cx="3876898" cy="262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Post-Shannon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DF7C-889B-4DFA-A9E5-E3BCAEA7C2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2772" y="956930"/>
            <a:ext cx="4848448" cy="556082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3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Representation-invariance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en-US" sz="1700" dirty="0" smtClean="0">
              <a:solidFill>
                <a:srgbClr val="00B05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How to know whether two </a:t>
            </a:r>
            <a:r>
              <a:rPr lang="en-US" sz="1600" dirty="0" smtClean="0">
                <a:solidFill>
                  <a:srgbClr val="0070C0"/>
                </a:solidFill>
              </a:rPr>
              <a:t>representations</a:t>
            </a:r>
            <a:r>
              <a:rPr lang="en-US" sz="1600" dirty="0" smtClean="0"/>
              <a:t> of the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same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are </a:t>
            </a:r>
            <a:r>
              <a:rPr lang="en-US" sz="1600" dirty="0" smtClean="0">
                <a:solidFill>
                  <a:srgbClr val="0070C0"/>
                </a:solidFill>
              </a:rPr>
              <a:t>information equivalent?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Learnable Information</a:t>
            </a:r>
            <a:r>
              <a:rPr lang="en-US" sz="1700" dirty="0" smtClean="0">
                <a:solidFill>
                  <a:schemeClr val="tx2"/>
                </a:solidFill>
              </a:rPr>
              <a:t>: 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</p:txBody>
      </p:sp>
      <p:pic>
        <p:nvPicPr>
          <p:cNvPr id="6" name="Picture 4" descr="polish-engli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72" y="1474841"/>
            <a:ext cx="3741527" cy="3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6565" y="3891516"/>
            <a:ext cx="49228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Data </a:t>
            </a:r>
            <a:r>
              <a:rPr lang="en-US" sz="1600" dirty="0" smtClean="0"/>
              <a:t>driven science focuses on </a:t>
            </a:r>
            <a:r>
              <a:rPr lang="en-US" sz="1600" dirty="0" smtClean="0">
                <a:solidFill>
                  <a:srgbClr val="FF0000"/>
                </a:solidFill>
              </a:rPr>
              <a:t>extracting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from data.  How much information can actually be extracted from a given data  repository? How much knowledge is in Google's database?</a:t>
            </a:r>
          </a:p>
          <a:p>
            <a:endParaRPr lang="en-US" sz="1600" dirty="0" smtClean="0"/>
          </a:p>
          <a:p>
            <a:r>
              <a:rPr lang="en-US" sz="1400" dirty="0" err="1" smtClean="0">
                <a:solidFill>
                  <a:srgbClr val="0070C0"/>
                </a:solidFill>
              </a:rPr>
              <a:t>Atallah</a:t>
            </a:r>
            <a:r>
              <a:rPr lang="en-US" sz="1400" dirty="0" smtClean="0"/>
              <a:t> investigates how to enable the untrusted remote server to store and manipulate the client's confidential data without learning it.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Clifton</a:t>
            </a:r>
            <a:r>
              <a:rPr lang="en-US" sz="1400" dirty="0" smtClean="0"/>
              <a:t> investigates differential privacy methods for graphs; to determine the conditions under which privacy is</a:t>
            </a:r>
          </a:p>
          <a:p>
            <a:r>
              <a:rPr lang="en-US" sz="1400" dirty="0" smtClean="0"/>
              <a:t>practically achievable without rendering the data useless.</a:t>
            </a:r>
          </a:p>
          <a:p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44" y="4618204"/>
            <a:ext cx="3933456" cy="21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tr-Sci-Info">
    <a:dk1>
      <a:sysClr val="windowText" lastClr="000000"/>
    </a:dk1>
    <a:lt1>
      <a:sysClr val="window" lastClr="FFFFFF"/>
    </a:lt1>
    <a:dk2>
      <a:srgbClr val="007434"/>
    </a:dk2>
    <a:lt2>
      <a:srgbClr val="FFFFFF"/>
    </a:lt2>
    <a:accent1>
      <a:srgbClr val="00B050"/>
    </a:accent1>
    <a:accent2>
      <a:srgbClr val="A3FFCD"/>
    </a:accent2>
    <a:accent3>
      <a:srgbClr val="7FC9FF"/>
    </a:accent3>
    <a:accent4>
      <a:srgbClr val="40AFFF"/>
    </a:accent4>
    <a:accent5>
      <a:srgbClr val="9999FF"/>
    </a:accent5>
    <a:accent6>
      <a:srgbClr val="C4BD97"/>
    </a:accent6>
    <a:hlink>
      <a:srgbClr val="A365D1"/>
    </a:hlink>
    <a:folHlink>
      <a:srgbClr val="7030A0"/>
    </a:folHlink>
  </a:clrScheme>
  <a:fontScheme name="CtrSciInfo">
    <a:majorFont>
      <a:latin typeface="Continuum Bol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tr-Sci-Info">
    <a:dk1>
      <a:sysClr val="windowText" lastClr="000000"/>
    </a:dk1>
    <a:lt1>
      <a:sysClr val="window" lastClr="FFFFFF"/>
    </a:lt1>
    <a:dk2>
      <a:srgbClr val="007434"/>
    </a:dk2>
    <a:lt2>
      <a:srgbClr val="FFFFFF"/>
    </a:lt2>
    <a:accent1>
      <a:srgbClr val="00B050"/>
    </a:accent1>
    <a:accent2>
      <a:srgbClr val="A3FFCD"/>
    </a:accent2>
    <a:accent3>
      <a:srgbClr val="7FC9FF"/>
    </a:accent3>
    <a:accent4>
      <a:srgbClr val="40AFFF"/>
    </a:accent4>
    <a:accent5>
      <a:srgbClr val="9999FF"/>
    </a:accent5>
    <a:accent6>
      <a:srgbClr val="C4BD97"/>
    </a:accent6>
    <a:hlink>
      <a:srgbClr val="A365D1"/>
    </a:hlink>
    <a:folHlink>
      <a:srgbClr val="7030A0"/>
    </a:folHlink>
  </a:clrScheme>
  <a:fontScheme name="CtrSciInfo">
    <a:majorFont>
      <a:latin typeface="Continuum Bold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4009</TotalTime>
  <Words>2815</Words>
  <Application>Microsoft Office PowerPoint</Application>
  <PresentationFormat>On-screen Show (4:3)</PresentationFormat>
  <Paragraphs>541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Continuum Medium</vt:lpstr>
      <vt:lpstr>AvantGarde-Demi</vt:lpstr>
      <vt:lpstr>AvantGarde-Book</vt:lpstr>
      <vt:lpstr>CMR7</vt:lpstr>
      <vt:lpstr>Calibri</vt:lpstr>
      <vt:lpstr>Wingdings</vt:lpstr>
      <vt:lpstr>CMSY7</vt:lpstr>
      <vt:lpstr>CMMI7</vt:lpstr>
      <vt:lpstr>CTR-Science-Information-TEMPLATE</vt:lpstr>
      <vt:lpstr>Center for Science of Information</vt:lpstr>
      <vt:lpstr>Outline</vt:lpstr>
      <vt:lpstr>Shannon Legacy</vt:lpstr>
      <vt:lpstr>PowerPoint Presentation</vt:lpstr>
      <vt:lpstr>PowerPoint Presentation</vt:lpstr>
      <vt:lpstr>Post-Shannon Challenges</vt:lpstr>
      <vt:lpstr>Post-Shannon Challenges</vt:lpstr>
      <vt:lpstr>Post-Shannon Challenges</vt:lpstr>
      <vt:lpstr>Post-Shannon Challenges</vt:lpstr>
      <vt:lpstr>Post-Shannon Challenges</vt:lpstr>
      <vt:lpstr>Standing on the Shoulders of Giants . . .</vt:lpstr>
      <vt:lpstr>Outline</vt:lpstr>
      <vt:lpstr>Mission and Center Goals </vt:lpstr>
      <vt:lpstr>Integrated Research</vt:lpstr>
      <vt:lpstr>PowerPoint Presentation</vt:lpstr>
      <vt:lpstr>PowerPoint Presentation</vt:lpstr>
      <vt:lpstr>PowerPoint Presentation</vt:lpstr>
      <vt:lpstr>PowerPoint Presentation</vt:lpstr>
      <vt:lpstr>Integrated Research - Metrics</vt:lpstr>
      <vt:lpstr>Education and Diversity</vt:lpstr>
      <vt:lpstr>Knowledge Transfer</vt:lpstr>
      <vt:lpstr>Future Scheduled Activities</vt:lpstr>
      <vt:lpstr>Prestige Lecture Series</vt:lpstr>
      <vt:lpstr>Outline</vt:lpstr>
      <vt:lpstr>STC Team</vt:lpstr>
      <vt:lpstr>Center Participant  Awards</vt:lpstr>
      <vt:lpstr>… the night before the first NSF site visit</vt:lpstr>
      <vt:lpstr>STC Staff</vt:lpstr>
      <vt:lpstr>Management Objectives</vt:lpstr>
      <vt:lpstr>PowerPoint Presentation</vt:lpstr>
      <vt:lpstr>Executive Committee</vt:lpstr>
      <vt:lpstr>Project Management</vt:lpstr>
      <vt:lpstr>PowerPoint Presentation</vt:lpstr>
      <vt:lpstr>PowerPoint Presentation</vt:lpstr>
      <vt:lpstr>External Advisory Board</vt:lpstr>
      <vt:lpstr>Outline</vt:lpstr>
      <vt:lpstr>Budget Summary</vt:lpstr>
      <vt:lpstr>Breakout of NSF Funding –Period 3</vt:lpstr>
      <vt:lpstr> Faculty vs Students</vt:lpstr>
      <vt:lpstr>Period 1 Funding Model</vt:lpstr>
      <vt:lpstr>Period 2 Funding Model</vt:lpstr>
      <vt:lpstr>Period 3 Funding Model</vt:lpstr>
      <vt:lpstr>Cost Sharing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SPA</cp:lastModifiedBy>
  <cp:revision>473</cp:revision>
  <cp:lastPrinted>2011-11-25T19:04:24Z</cp:lastPrinted>
  <dcterms:created xsi:type="dcterms:W3CDTF">2009-09-11T21:07:35Z</dcterms:created>
  <dcterms:modified xsi:type="dcterms:W3CDTF">2012-05-18T10:22:01Z</dcterms:modified>
</cp:coreProperties>
</file>