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1" r:id="rId1"/>
    <p:sldMasterId id="2147483742" r:id="rId2"/>
  </p:sldMasterIdLst>
  <p:notesMasterIdLst>
    <p:notesMasterId r:id="rId43"/>
  </p:notesMasterIdLst>
  <p:handoutMasterIdLst>
    <p:handoutMasterId r:id="rId44"/>
  </p:handoutMasterIdLst>
  <p:sldIdLst>
    <p:sldId id="260" r:id="rId3"/>
    <p:sldId id="416" r:id="rId4"/>
    <p:sldId id="428" r:id="rId5"/>
    <p:sldId id="430" r:id="rId6"/>
    <p:sldId id="433" r:id="rId7"/>
    <p:sldId id="431" r:id="rId8"/>
    <p:sldId id="434" r:id="rId9"/>
    <p:sldId id="494" r:id="rId10"/>
    <p:sldId id="497" r:id="rId11"/>
    <p:sldId id="495" r:id="rId12"/>
    <p:sldId id="498" r:id="rId13"/>
    <p:sldId id="496" r:id="rId14"/>
    <p:sldId id="492" r:id="rId15"/>
    <p:sldId id="493" r:id="rId16"/>
    <p:sldId id="446" r:id="rId17"/>
    <p:sldId id="447" r:id="rId18"/>
    <p:sldId id="463" r:id="rId19"/>
    <p:sldId id="448" r:id="rId20"/>
    <p:sldId id="449" r:id="rId21"/>
    <p:sldId id="464" r:id="rId22"/>
    <p:sldId id="471" r:id="rId23"/>
    <p:sldId id="512" r:id="rId24"/>
    <p:sldId id="510" r:id="rId25"/>
    <p:sldId id="473" r:id="rId26"/>
    <p:sldId id="521" r:id="rId27"/>
    <p:sldId id="523" r:id="rId28"/>
    <p:sldId id="522" r:id="rId29"/>
    <p:sldId id="524" r:id="rId30"/>
    <p:sldId id="450" r:id="rId31"/>
    <p:sldId id="451" r:id="rId32"/>
    <p:sldId id="452" r:id="rId33"/>
    <p:sldId id="453" r:id="rId34"/>
    <p:sldId id="537" r:id="rId35"/>
    <p:sldId id="538" r:id="rId36"/>
    <p:sldId id="539" r:id="rId37"/>
    <p:sldId id="419" r:id="rId38"/>
    <p:sldId id="536" r:id="rId39"/>
    <p:sldId id="459" r:id="rId40"/>
    <p:sldId id="420" r:id="rId41"/>
    <p:sldId id="415" r:id="rId4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A4600"/>
    <a:srgbClr val="863D00"/>
    <a:srgbClr val="FFA357"/>
    <a:srgbClr val="F66F00"/>
    <a:srgbClr val="FF9900"/>
    <a:srgbClr val="FD6E0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8119" autoAdjust="0"/>
  </p:normalViewPr>
  <p:slideViewPr>
    <p:cSldViewPr>
      <p:cViewPr>
        <p:scale>
          <a:sx n="106" d="100"/>
          <a:sy n="106" d="100"/>
        </p:scale>
        <p:origin x="-3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30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8B97176-4E5B-4B44-B84C-6F9B13AF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6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1824160-A51F-4138-B5DB-7812E7EE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0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918A1D-7321-4322-B0CB-5A8ACC2BDDA1}" type="slidenum">
              <a:rPr lang="en-US" smtClean="0">
                <a:latin typeface="Verdana" pitchFamily="34" charset="0"/>
              </a:rPr>
              <a:pPr/>
              <a:t>1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007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4160-A51F-4138-B5DB-7812E7EE73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4160-A51F-4138-B5DB-7812E7EE73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4160-A51F-4138-B5DB-7812E7EE73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7EF6A-AA5A-4E61-A61B-2CFDD7E1E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187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9472-AD8A-4B4D-A7E9-5F153E659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64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06D5-6ACD-4D24-9B72-420EB4FE0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677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53A17-E3C2-4430-97AF-7139104B0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07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05A40-1AE9-4A43-A057-665D7205E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43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CB222-ECDC-4B19-AA8A-ED597E626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202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6F6-A881-4BF7-A69E-79D451668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40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4E15-A427-4BF7-B339-FFF9A48D9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32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C8395-0AA3-44C2-9DD0-D924D72DF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504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25128-163C-495A-AEB2-B436DA3D4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072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3D859-7231-4FF6-A012-F4AA65364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72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6109-0CF5-494F-935B-B36E7CA85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11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FE15-A56D-4227-8213-9490CFF3C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2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02F9-4DC0-4C28-98CC-990DA04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81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36DB6-67B3-4848-9850-DF96786AD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25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9E35-9F28-472A-BF9A-F7285FFF7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04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02B2-966D-42E9-98A7-2A33A3E4C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11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B0F08-09FB-4476-9210-B13E0EAFF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21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7734-0882-4D4F-9520-8ED9A27F0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45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417F-9FC9-415D-9BFF-8A3395FDD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7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93E14-C3D8-4801-99AF-42F513074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03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1C88-2D32-48BE-8391-1C924F35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437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E0486-3FDC-446E-B2A9-BE559CA3E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889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46556 w 64000"/>
              <a:gd name="T28" fmla="*/ -28498 h 64000"/>
              <a:gd name="T29" fmla="*/ 46556 w 64000"/>
              <a:gd name="T30" fmla="*/ 28498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53057 w 64000"/>
              <a:gd name="T28" fmla="*/ -24096 h 64000"/>
              <a:gd name="T29" fmla="*/ 53057 w 64000"/>
              <a:gd name="T30" fmla="*/ 24096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46556 w 64000"/>
              <a:gd name="T28" fmla="*/ -28498 h 64000"/>
              <a:gd name="T29" fmla="*/ 46556 w 64000"/>
              <a:gd name="T30" fmla="*/ 28498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53057 w 64000"/>
              <a:gd name="T28" fmla="*/ -24096 h 64000"/>
              <a:gd name="T29" fmla="*/ 53057 w 64000"/>
              <a:gd name="T30" fmla="*/ 24096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A4D6FDE2-3EA5-4C75-BCF3-F9E83367B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2065" name="AutoShape 3"/>
            <p:cNvSpPr>
              <a:spLocks noChangeArrowheads="1"/>
            </p:cNvSpPr>
            <p:nvPr userDrawn="1"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AutoShape 4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BDC42B6B-DA27-40EC-8486-C53F17943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49444 w 64000"/>
              <a:gd name="T28" fmla="*/ -26827 h 64000"/>
              <a:gd name="T29" fmla="*/ 49444 w 64000"/>
              <a:gd name="T30" fmla="*/ 26827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53057 w 64000"/>
              <a:gd name="T28" fmla="*/ -24096 h 64000"/>
              <a:gd name="T29" fmla="*/ 53057 w 64000"/>
              <a:gd name="T30" fmla="*/ 24096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9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2063" name="AutoShape 14"/>
            <p:cNvSpPr>
              <a:spLocks noChangeArrowheads="1"/>
            </p:cNvSpPr>
            <p:nvPr userDrawn="1"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AutoShape 15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0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49444 w 64000"/>
              <a:gd name="T28" fmla="*/ -26827 h 64000"/>
              <a:gd name="T29" fmla="*/ 49444 w 64000"/>
              <a:gd name="T30" fmla="*/ 26827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53057 w 64000"/>
              <a:gd name="T28" fmla="*/ -24096 h 64000"/>
              <a:gd name="T29" fmla="*/ 53057 w 64000"/>
              <a:gd name="T30" fmla="*/ 24096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7801" y="1219200"/>
            <a:ext cx="4876800" cy="12112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6"/>
                </a:solidFill>
              </a:rPr>
              <a:t>Information theoretical approaches for biological network reconstruction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2895600"/>
            <a:ext cx="7239000" cy="2362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CC0000"/>
                </a:solidFill>
              </a:rPr>
              <a:t>Farzaneh </a:t>
            </a:r>
            <a:r>
              <a:rPr lang="en-US" sz="2000" dirty="0" smtClean="0">
                <a:solidFill>
                  <a:srgbClr val="CC0000"/>
                </a:solidFill>
              </a:rPr>
              <a:t>Farhangmehr (supported by STC)</a:t>
            </a:r>
            <a:endParaRPr lang="en-US" sz="2000" dirty="0" smtClean="0">
              <a:solidFill>
                <a:srgbClr val="CC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CC0000"/>
                </a:solidFill>
              </a:rPr>
              <a:t>UCSD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200" dirty="0" smtClean="0">
              <a:solidFill>
                <a:srgbClr val="CC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22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66F00"/>
                </a:solidFill>
              </a:rPr>
              <a:t>                                                    Presentation#12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66F00"/>
                </a:solidFill>
              </a:rPr>
              <a:t>                                                    July. 30, 2012</a:t>
            </a:r>
          </a:p>
        </p:txBody>
      </p:sp>
      <p:pic>
        <p:nvPicPr>
          <p:cNvPr id="3083" name="Picture 11" descr="C:\Users\Farzaneh\Pictures\thinkHea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1752600" cy="1747550"/>
          </a:xfrm>
          <a:prstGeom prst="rect">
            <a:avLst/>
          </a:prstGeom>
          <a:noFill/>
          <a:effectLst>
            <a:glow rad="1143000">
              <a:schemeClr val="accent1"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B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2. Statistical methods: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Euclidean distance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The ordinary distance </a:t>
            </a:r>
            <a:r>
              <a:rPr lang="en-US" sz="1600" dirty="0">
                <a:solidFill>
                  <a:schemeClr val="accent6"/>
                </a:solidFill>
              </a:rPr>
              <a:t>between two points defined as the square root of the sum of the squares of the differences between the corresponding coordinates of the </a:t>
            </a:r>
            <a:r>
              <a:rPr lang="en-US" sz="1600" dirty="0" smtClean="0">
                <a:solidFill>
                  <a:schemeClr val="accent6"/>
                </a:solidFill>
              </a:rPr>
              <a:t>points.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The Euclidean </a:t>
            </a:r>
            <a:r>
              <a:rPr lang="en-US" sz="1600" dirty="0">
                <a:solidFill>
                  <a:schemeClr val="accent6"/>
                </a:solidFill>
              </a:rPr>
              <a:t>distance between two genes is the square root of the sum </a:t>
            </a:r>
            <a:r>
              <a:rPr lang="en-US" sz="1600" dirty="0" smtClean="0">
                <a:solidFill>
                  <a:schemeClr val="accent6"/>
                </a:solidFill>
              </a:rPr>
              <a:t>of the </a:t>
            </a:r>
            <a:r>
              <a:rPr lang="en-US" sz="1600" dirty="0">
                <a:solidFill>
                  <a:schemeClr val="accent6"/>
                </a:solidFill>
              </a:rPr>
              <a:t>squares of the distances between the values in each condition (dimension</a:t>
            </a:r>
            <a:r>
              <a:rPr lang="en-US" sz="1600" dirty="0" smtClean="0">
                <a:solidFill>
                  <a:schemeClr val="accent6"/>
                </a:solidFill>
              </a:rPr>
              <a:t>) [19].</a:t>
            </a:r>
            <a:endParaRPr lang="en-US" sz="1600" dirty="0">
              <a:solidFill>
                <a:schemeClr val="accent6"/>
              </a:solidFill>
            </a:endParaRPr>
          </a:p>
          <a:p>
            <a:pPr algn="just"/>
            <a:endParaRPr lang="en-US" sz="14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>
                <a:solidFill>
                  <a:schemeClr val="accent6"/>
                </a:solidFill>
              </a:rPr>
              <a:t>For two series of </a:t>
            </a:r>
            <a:r>
              <a:rPr lang="en-US" sz="1600" i="1" dirty="0">
                <a:solidFill>
                  <a:schemeClr val="accent6"/>
                </a:solidFill>
              </a:rPr>
              <a:t>n</a:t>
            </a:r>
            <a:r>
              <a:rPr lang="en-US" sz="1600" dirty="0">
                <a:solidFill>
                  <a:schemeClr val="accent6"/>
                </a:solidFill>
              </a:rPr>
              <a:t> measurements of </a:t>
            </a:r>
            <a:r>
              <a:rPr lang="en-US" sz="1600" i="1" dirty="0">
                <a:solidFill>
                  <a:schemeClr val="accent6"/>
                </a:solidFill>
              </a:rPr>
              <a:t>X</a:t>
            </a:r>
            <a:r>
              <a:rPr lang="en-US" sz="1600" dirty="0">
                <a:solidFill>
                  <a:schemeClr val="accent6"/>
                </a:solidFill>
              </a:rPr>
              <a:t> and </a:t>
            </a:r>
            <a:r>
              <a:rPr lang="en-US" sz="1600" i="1" dirty="0">
                <a:solidFill>
                  <a:schemeClr val="accent6"/>
                </a:solidFill>
              </a:rPr>
              <a:t>Y</a:t>
            </a:r>
            <a:r>
              <a:rPr lang="en-US" sz="1600" dirty="0">
                <a:solidFill>
                  <a:schemeClr val="accent6"/>
                </a:solidFill>
              </a:rPr>
              <a:t> written as </a:t>
            </a:r>
            <a:r>
              <a:rPr lang="en-US" sz="1600" i="1" dirty="0">
                <a:solidFill>
                  <a:schemeClr val="accent6"/>
                </a:solidFill>
              </a:rPr>
              <a:t>X</a:t>
            </a:r>
            <a:r>
              <a:rPr lang="en-US" sz="1600" i="1" baseline="-25000" dirty="0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and </a:t>
            </a:r>
            <a:r>
              <a:rPr lang="en-US" sz="1600" i="1" dirty="0">
                <a:solidFill>
                  <a:schemeClr val="accent6"/>
                </a:solidFill>
              </a:rPr>
              <a:t>Y</a:t>
            </a:r>
            <a:r>
              <a:rPr lang="en-US" sz="1600" i="1" baseline="-25000" dirty="0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where </a:t>
            </a:r>
            <a:r>
              <a:rPr lang="en-US" sz="1600" i="1" dirty="0" err="1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= 1, 2, ..., </a:t>
            </a:r>
            <a:r>
              <a:rPr lang="en-US" sz="1600" dirty="0" smtClean="0">
                <a:solidFill>
                  <a:schemeClr val="accent6"/>
                </a:solidFill>
              </a:rPr>
              <a:t>n, Euclidean </a:t>
            </a:r>
            <a:r>
              <a:rPr lang="en-US" sz="1600" dirty="0">
                <a:solidFill>
                  <a:schemeClr val="accent6"/>
                </a:solidFill>
              </a:rPr>
              <a:t>distance can be calculated as</a:t>
            </a:r>
            <a:r>
              <a:rPr lang="en-US" sz="1600" dirty="0" smtClean="0">
                <a:solidFill>
                  <a:schemeClr val="accent6"/>
                </a:solidFill>
              </a:rPr>
              <a:t>: 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77598"/>
              </p:ext>
            </p:extLst>
          </p:nvPr>
        </p:nvGraphicFramePr>
        <p:xfrm>
          <a:off x="1752600" y="4953000"/>
          <a:ext cx="2978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" name="Equation" r:id="rId3" imgW="1714320" imgH="482400" progId="Equation.3">
                  <p:embed/>
                </p:oleObj>
              </mc:Choice>
              <mc:Fallback>
                <p:oleObj name="Equation" r:id="rId3" imgW="17143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4953000"/>
                        <a:ext cx="29781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09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2. </a:t>
            </a:r>
            <a:r>
              <a:rPr lang="en-US" sz="2800" dirty="0">
                <a:solidFill>
                  <a:srgbClr val="C00000"/>
                </a:solidFill>
              </a:rPr>
              <a:t>Statistical </a:t>
            </a:r>
            <a:r>
              <a:rPr lang="en-US" sz="2800" dirty="0" smtClean="0">
                <a:solidFill>
                  <a:srgbClr val="C00000"/>
                </a:solidFill>
              </a:rPr>
              <a:t>methods: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Rank Correlation Coefficient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Rank </a:t>
            </a:r>
            <a:r>
              <a:rPr lang="en-US" sz="1600" dirty="0">
                <a:solidFill>
                  <a:schemeClr val="accent6"/>
                </a:solidFill>
              </a:rPr>
              <a:t>correlation coefficient (RCC) is the Pearson correlation coefficient between the ranked </a:t>
            </a:r>
            <a:r>
              <a:rPr lang="en-US" sz="1600" dirty="0" smtClean="0">
                <a:solidFill>
                  <a:schemeClr val="accent6"/>
                </a:solidFill>
              </a:rPr>
              <a:t>variables [20].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It does </a:t>
            </a:r>
            <a:r>
              <a:rPr lang="en-US" sz="1600" dirty="0">
                <a:solidFill>
                  <a:schemeClr val="accent6"/>
                </a:solidFill>
              </a:rPr>
              <a:t>not take into account the actual magnitude of the </a:t>
            </a:r>
            <a:r>
              <a:rPr lang="en-US" sz="1600" dirty="0" smtClean="0">
                <a:solidFill>
                  <a:schemeClr val="accent6"/>
                </a:solidFill>
              </a:rPr>
              <a:t>variables, </a:t>
            </a:r>
            <a:r>
              <a:rPr lang="en-US" sz="1600" dirty="0">
                <a:solidFill>
                  <a:schemeClr val="accent6"/>
                </a:solidFill>
              </a:rPr>
              <a:t>but takes into account the rank of </a:t>
            </a:r>
            <a:r>
              <a:rPr lang="en-US" sz="1600" dirty="0" smtClean="0">
                <a:solidFill>
                  <a:schemeClr val="accent6"/>
                </a:solidFill>
              </a:rPr>
              <a:t>variables.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1600" dirty="0">
                <a:solidFill>
                  <a:schemeClr val="accent6"/>
                </a:solidFill>
              </a:rPr>
              <a:t>For two series of </a:t>
            </a:r>
            <a:r>
              <a:rPr lang="en-US" sz="1600" i="1" dirty="0">
                <a:solidFill>
                  <a:schemeClr val="accent6"/>
                </a:solidFill>
              </a:rPr>
              <a:t>n</a:t>
            </a:r>
            <a:r>
              <a:rPr lang="en-US" sz="1600" dirty="0">
                <a:solidFill>
                  <a:schemeClr val="accent6"/>
                </a:solidFill>
              </a:rPr>
              <a:t> measurements of </a:t>
            </a:r>
            <a:r>
              <a:rPr lang="en-US" sz="1600" i="1" dirty="0">
                <a:solidFill>
                  <a:schemeClr val="accent6"/>
                </a:solidFill>
              </a:rPr>
              <a:t>X</a:t>
            </a:r>
            <a:r>
              <a:rPr lang="en-US" sz="1600" dirty="0">
                <a:solidFill>
                  <a:schemeClr val="accent6"/>
                </a:solidFill>
              </a:rPr>
              <a:t> and </a:t>
            </a:r>
            <a:r>
              <a:rPr lang="en-US" sz="1600" i="1" dirty="0">
                <a:solidFill>
                  <a:schemeClr val="accent6"/>
                </a:solidFill>
              </a:rPr>
              <a:t>Y</a:t>
            </a:r>
            <a:r>
              <a:rPr lang="en-US" sz="1600" dirty="0">
                <a:solidFill>
                  <a:schemeClr val="accent6"/>
                </a:solidFill>
              </a:rPr>
              <a:t> written as </a:t>
            </a:r>
            <a:r>
              <a:rPr lang="en-US" sz="1600" i="1" dirty="0" smtClean="0">
                <a:solidFill>
                  <a:schemeClr val="accent6"/>
                </a:solidFill>
              </a:rPr>
              <a:t>X</a:t>
            </a:r>
            <a:r>
              <a:rPr lang="en-US" sz="16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and </a:t>
            </a:r>
            <a:r>
              <a:rPr lang="en-US" sz="1600" i="1" dirty="0" smtClean="0">
                <a:solidFill>
                  <a:schemeClr val="accent6"/>
                </a:solidFill>
              </a:rPr>
              <a:t>Y</a:t>
            </a:r>
            <a:r>
              <a:rPr lang="en-US" sz="16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where </a:t>
            </a:r>
            <a:r>
              <a:rPr lang="en-US" sz="1600" i="1" dirty="0" err="1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= 1, 2, ..., </a:t>
            </a:r>
            <a:r>
              <a:rPr lang="en-US" sz="1600" dirty="0" smtClean="0">
                <a:solidFill>
                  <a:schemeClr val="accent6"/>
                </a:solidFill>
              </a:rPr>
              <a:t>n, </a:t>
            </a:r>
            <a:r>
              <a:rPr lang="en-US" sz="1600" i="1" dirty="0">
                <a:solidFill>
                  <a:schemeClr val="accent6"/>
                </a:solidFill>
              </a:rPr>
              <a:t>X</a:t>
            </a:r>
            <a:r>
              <a:rPr lang="en-US" sz="1600" i="1" baseline="-25000" dirty="0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and </a:t>
            </a:r>
            <a:r>
              <a:rPr lang="en-US" sz="1600" i="1" dirty="0">
                <a:solidFill>
                  <a:schemeClr val="accent6"/>
                </a:solidFill>
              </a:rPr>
              <a:t>Y</a:t>
            </a:r>
            <a:r>
              <a:rPr lang="en-US" sz="1600" i="1" baseline="-25000" dirty="0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are </a:t>
            </a:r>
            <a:r>
              <a:rPr lang="en-US" sz="1600" dirty="0">
                <a:solidFill>
                  <a:schemeClr val="accent6"/>
                </a:solidFill>
              </a:rPr>
              <a:t>converted to </a:t>
            </a:r>
            <a:r>
              <a:rPr lang="en-US" sz="1600" dirty="0" smtClean="0">
                <a:solidFill>
                  <a:schemeClr val="accent6"/>
                </a:solidFill>
              </a:rPr>
              <a:t>ranks </a:t>
            </a:r>
            <a:r>
              <a:rPr lang="en-US" sz="1600" i="1" dirty="0" smtClean="0">
                <a:solidFill>
                  <a:schemeClr val="accent6"/>
                </a:solidFill>
              </a:rPr>
              <a:t>x</a:t>
            </a:r>
            <a:r>
              <a:rPr lang="en-US" sz="16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and </a:t>
            </a:r>
            <a:r>
              <a:rPr lang="en-US" sz="1600" i="1" dirty="0" err="1" smtClean="0">
                <a:solidFill>
                  <a:schemeClr val="accent6"/>
                </a:solidFill>
              </a:rPr>
              <a:t>y</a:t>
            </a:r>
            <a:r>
              <a:rPr lang="en-US" sz="16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 and:</a:t>
            </a:r>
            <a:endParaRPr lang="en-US" sz="1600" dirty="0">
              <a:solidFill>
                <a:schemeClr val="accent6"/>
              </a:solidFill>
            </a:endParaRPr>
          </a:p>
          <a:p>
            <a:endParaRPr lang="en-US" sz="1600" dirty="0" smtClean="0">
              <a:solidFill>
                <a:schemeClr val="accent6"/>
              </a:solidFill>
            </a:endParaRPr>
          </a:p>
          <a:p>
            <a:endParaRPr lang="en-US" sz="1600" dirty="0">
              <a:solidFill>
                <a:schemeClr val="accent6"/>
              </a:solidFill>
            </a:endParaRPr>
          </a:p>
          <a:p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n= is </a:t>
            </a:r>
            <a:r>
              <a:rPr lang="en-US" sz="1600" dirty="0">
                <a:solidFill>
                  <a:schemeClr val="accent6"/>
                </a:solidFill>
              </a:rPr>
              <a:t>the number of conditions (dimension of the </a:t>
            </a:r>
            <a:r>
              <a:rPr lang="en-US" sz="1600" dirty="0" smtClean="0">
                <a:solidFill>
                  <a:schemeClr val="accent6"/>
                </a:solidFill>
              </a:rPr>
              <a:t>profile</a:t>
            </a:r>
            <a:r>
              <a:rPr lang="en-US" sz="1600" dirty="0">
                <a:solidFill>
                  <a:schemeClr val="accent6"/>
                </a:solidFill>
              </a:rPr>
              <a:t>) 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d</a:t>
            </a:r>
            <a:r>
              <a:rPr lang="en-US" sz="1600" baseline="-25000" dirty="0" smtClean="0">
                <a:solidFill>
                  <a:schemeClr val="accent6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= the difference between </a:t>
            </a:r>
            <a:r>
              <a:rPr lang="en-US" sz="1600" dirty="0">
                <a:solidFill>
                  <a:schemeClr val="accent6"/>
                </a:solidFill>
              </a:rPr>
              <a:t>ranks </a:t>
            </a:r>
            <a:r>
              <a:rPr lang="en-US" sz="1600" dirty="0" smtClean="0">
                <a:solidFill>
                  <a:schemeClr val="accent6"/>
                </a:solidFill>
              </a:rPr>
              <a:t>of </a:t>
            </a:r>
            <a:r>
              <a:rPr lang="en-US" sz="1600" i="1" dirty="0" smtClean="0">
                <a:solidFill>
                  <a:schemeClr val="accent6"/>
                </a:solidFill>
              </a:rPr>
              <a:t>x</a:t>
            </a:r>
            <a:r>
              <a:rPr lang="en-US" sz="16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and </a:t>
            </a:r>
            <a:r>
              <a:rPr lang="en-US" sz="1600" i="1" dirty="0" err="1" smtClean="0">
                <a:solidFill>
                  <a:schemeClr val="accent6"/>
                </a:solidFill>
              </a:rPr>
              <a:t>y</a:t>
            </a:r>
            <a:r>
              <a:rPr lang="en-US" sz="16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at condition </a:t>
            </a:r>
            <a:r>
              <a:rPr lang="en-US" sz="1600" dirty="0" err="1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13568"/>
              </p:ext>
            </p:extLst>
          </p:nvPr>
        </p:nvGraphicFramePr>
        <p:xfrm>
          <a:off x="1752600" y="4572000"/>
          <a:ext cx="29289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3" name="Equation" r:id="rId3" imgW="1600200" imgH="634680" progId="Equation.3">
                  <p:embed/>
                </p:oleObj>
              </mc:Choice>
              <mc:Fallback>
                <p:oleObj name="Equation" r:id="rId3" imgW="160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4572000"/>
                        <a:ext cx="29289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57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2. Statistical </a:t>
            </a:r>
            <a:r>
              <a:rPr lang="en-US" sz="2800" dirty="0">
                <a:solidFill>
                  <a:srgbClr val="C00000"/>
                </a:solidFill>
              </a:rPr>
              <a:t>methods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Mutual </a:t>
            </a:r>
            <a:r>
              <a:rPr lang="en-US" sz="2400" dirty="0" smtClean="0">
                <a:solidFill>
                  <a:schemeClr val="accent6"/>
                </a:solidFill>
              </a:rPr>
              <a:t>Information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It gives </a:t>
            </a:r>
            <a:r>
              <a:rPr lang="en-US" sz="1600" dirty="0">
                <a:solidFill>
                  <a:schemeClr val="accent6"/>
                </a:solidFill>
              </a:rPr>
              <a:t>us a </a:t>
            </a:r>
            <a:r>
              <a:rPr lang="en-US" sz="1600" dirty="0" smtClean="0">
                <a:solidFill>
                  <a:schemeClr val="accent6"/>
                </a:solidFill>
              </a:rPr>
              <a:t>metric that </a:t>
            </a:r>
            <a:r>
              <a:rPr lang="en-US" sz="1600" dirty="0">
                <a:solidFill>
                  <a:schemeClr val="accent6"/>
                </a:solidFill>
              </a:rPr>
              <a:t>is indicative of how much </a:t>
            </a:r>
            <a:r>
              <a:rPr lang="en-US" sz="1600" dirty="0" smtClean="0">
                <a:solidFill>
                  <a:schemeClr val="accent6"/>
                </a:solidFill>
              </a:rPr>
              <a:t>information </a:t>
            </a:r>
            <a:r>
              <a:rPr lang="en-US" sz="1600" dirty="0">
                <a:solidFill>
                  <a:schemeClr val="accent6"/>
                </a:solidFill>
              </a:rPr>
              <a:t>from </a:t>
            </a:r>
            <a:r>
              <a:rPr lang="en-US" sz="1600" dirty="0" smtClean="0">
                <a:solidFill>
                  <a:schemeClr val="accent6"/>
                </a:solidFill>
              </a:rPr>
              <a:t>a variable can be </a:t>
            </a:r>
            <a:r>
              <a:rPr lang="en-US" sz="1600" dirty="0">
                <a:solidFill>
                  <a:schemeClr val="accent6"/>
                </a:solidFill>
              </a:rPr>
              <a:t>obtained to predict the </a:t>
            </a:r>
            <a:r>
              <a:rPr lang="en-US" sz="1600" dirty="0" smtClean="0">
                <a:solidFill>
                  <a:schemeClr val="accent6"/>
                </a:solidFill>
              </a:rPr>
              <a:t>behavior </a:t>
            </a:r>
            <a:r>
              <a:rPr lang="en-US" sz="1600" dirty="0">
                <a:solidFill>
                  <a:schemeClr val="accent6"/>
                </a:solidFill>
              </a:rPr>
              <a:t>of the other </a:t>
            </a:r>
            <a:r>
              <a:rPr lang="en-US" sz="1600" dirty="0" smtClean="0">
                <a:solidFill>
                  <a:schemeClr val="accent6"/>
                </a:solidFill>
              </a:rPr>
              <a:t>variable [21].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The higher </a:t>
            </a:r>
            <a:r>
              <a:rPr lang="en-US" sz="1600" dirty="0">
                <a:solidFill>
                  <a:schemeClr val="accent6"/>
                </a:solidFill>
              </a:rPr>
              <a:t>the mutual </a:t>
            </a:r>
            <a:r>
              <a:rPr lang="en-US" sz="1600" dirty="0" smtClean="0">
                <a:solidFill>
                  <a:schemeClr val="accent6"/>
                </a:solidFill>
              </a:rPr>
              <a:t>information, </a:t>
            </a:r>
            <a:r>
              <a:rPr lang="en-US" sz="1600" dirty="0">
                <a:solidFill>
                  <a:schemeClr val="accent6"/>
                </a:solidFill>
              </a:rPr>
              <a:t>the more similar are the two </a:t>
            </a:r>
            <a:r>
              <a:rPr lang="en-US" sz="1600" dirty="0" smtClean="0">
                <a:solidFill>
                  <a:schemeClr val="accent6"/>
                </a:solidFill>
              </a:rPr>
              <a:t>profiles</a:t>
            </a:r>
            <a:r>
              <a:rPr lang="en-US" sz="1600" dirty="0">
                <a:solidFill>
                  <a:schemeClr val="accent6"/>
                </a:solidFill>
              </a:rPr>
              <a:t>.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>
                <a:solidFill>
                  <a:schemeClr val="accent6"/>
                </a:solidFill>
              </a:rPr>
              <a:t>For two </a:t>
            </a:r>
            <a:r>
              <a:rPr lang="en-US" sz="1600" dirty="0" smtClean="0">
                <a:solidFill>
                  <a:schemeClr val="accent6"/>
                </a:solidFill>
              </a:rPr>
              <a:t>discrete random variables of X={x</a:t>
            </a:r>
            <a:r>
              <a:rPr lang="en-US" sz="1600" baseline="-25000" dirty="0" smtClean="0">
                <a:solidFill>
                  <a:schemeClr val="accent6"/>
                </a:solidFill>
              </a:rPr>
              <a:t>1</a:t>
            </a:r>
            <a:r>
              <a:rPr lang="en-US" sz="1600" dirty="0" smtClean="0">
                <a:solidFill>
                  <a:schemeClr val="accent6"/>
                </a:solidFill>
              </a:rPr>
              <a:t>,..,x</a:t>
            </a:r>
            <a:r>
              <a:rPr lang="en-US" sz="1600" baseline="-25000" dirty="0" smtClean="0">
                <a:solidFill>
                  <a:schemeClr val="accent6"/>
                </a:solidFill>
              </a:rPr>
              <a:t>n</a:t>
            </a:r>
            <a:r>
              <a:rPr lang="en-US" sz="1600" dirty="0" smtClean="0">
                <a:solidFill>
                  <a:schemeClr val="accent6"/>
                </a:solidFill>
              </a:rPr>
              <a:t>} and Y={y</a:t>
            </a:r>
            <a:r>
              <a:rPr lang="en-US" sz="1600" baseline="-25000" dirty="0">
                <a:solidFill>
                  <a:schemeClr val="accent6"/>
                </a:solidFill>
              </a:rPr>
              <a:t>1</a:t>
            </a:r>
            <a:r>
              <a:rPr lang="en-US" sz="1600" dirty="0" smtClean="0">
                <a:solidFill>
                  <a:schemeClr val="accent6"/>
                </a:solidFill>
              </a:rPr>
              <a:t>,…</a:t>
            </a:r>
            <a:r>
              <a:rPr lang="en-US" sz="1600" dirty="0" err="1" smtClean="0">
                <a:solidFill>
                  <a:schemeClr val="accent6"/>
                </a:solidFill>
              </a:rPr>
              <a:t>y</a:t>
            </a:r>
            <a:r>
              <a:rPr lang="en-US" sz="1600" baseline="-25000" dirty="0" err="1" smtClean="0">
                <a:solidFill>
                  <a:schemeClr val="accent6"/>
                </a:solidFill>
              </a:rPr>
              <a:t>m</a:t>
            </a:r>
            <a:r>
              <a:rPr lang="en-US" sz="1600" dirty="0" smtClean="0">
                <a:solidFill>
                  <a:schemeClr val="accent6"/>
                </a:solidFill>
              </a:rPr>
              <a:t>}:</a:t>
            </a:r>
            <a:endParaRPr lang="en-US" sz="16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1600" i="1" dirty="0" smtClean="0">
              <a:solidFill>
                <a:schemeClr val="accent6"/>
              </a:solidFill>
            </a:endParaRPr>
          </a:p>
          <a:p>
            <a:pPr algn="just"/>
            <a:endParaRPr lang="en-US" sz="1600" i="1" dirty="0" smtClean="0">
              <a:solidFill>
                <a:schemeClr val="accent6"/>
              </a:solidFill>
            </a:endParaRPr>
          </a:p>
          <a:p>
            <a:pPr algn="just"/>
            <a:endParaRPr lang="en-US" sz="1600" i="1" dirty="0">
              <a:solidFill>
                <a:schemeClr val="accent6"/>
              </a:solidFill>
            </a:endParaRPr>
          </a:p>
          <a:p>
            <a:pPr algn="just"/>
            <a:endParaRPr lang="en-US" sz="1600" i="1" dirty="0" smtClean="0">
              <a:solidFill>
                <a:schemeClr val="accent6"/>
              </a:solidFill>
            </a:endParaRPr>
          </a:p>
          <a:p>
            <a:pPr marL="400050" lvl="1" indent="0" algn="just">
              <a:buNone/>
            </a:pPr>
            <a:endParaRPr lang="en-US" sz="1400" i="1" dirty="0" smtClean="0">
              <a:solidFill>
                <a:schemeClr val="accent6"/>
              </a:solidFill>
            </a:endParaRP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p(</a:t>
            </a:r>
            <a:r>
              <a:rPr lang="en-US" sz="1400" dirty="0" err="1" smtClean="0">
                <a:solidFill>
                  <a:schemeClr val="accent6"/>
                </a:solidFill>
              </a:rPr>
              <a:t>x</a:t>
            </a:r>
            <a:r>
              <a:rPr lang="en-US" sz="1400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1400" dirty="0" err="1" smtClean="0">
                <a:solidFill>
                  <a:schemeClr val="accent6"/>
                </a:solidFill>
              </a:rPr>
              <a:t>,y</a:t>
            </a:r>
            <a:r>
              <a:rPr lang="en-US" sz="1400" baseline="-25000" dirty="0" err="1" smtClean="0">
                <a:solidFill>
                  <a:schemeClr val="accent6"/>
                </a:solidFill>
              </a:rPr>
              <a:t>j</a:t>
            </a:r>
            <a:r>
              <a:rPr lang="en-US" sz="1400" dirty="0" smtClean="0">
                <a:solidFill>
                  <a:schemeClr val="accent6"/>
                </a:solidFill>
              </a:rPr>
              <a:t>) is the joint probability </a:t>
            </a:r>
            <a:r>
              <a:rPr lang="en-US" sz="1400" dirty="0">
                <a:solidFill>
                  <a:schemeClr val="accent6"/>
                </a:solidFill>
              </a:rPr>
              <a:t>of x</a:t>
            </a:r>
            <a:r>
              <a:rPr lang="en-US" sz="1400" baseline="-25000" dirty="0">
                <a:solidFill>
                  <a:schemeClr val="accent6"/>
                </a:solidFill>
              </a:rPr>
              <a:t>i</a:t>
            </a:r>
            <a:r>
              <a:rPr lang="en-US" sz="1400" dirty="0" smtClean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and </a:t>
            </a:r>
            <a:r>
              <a:rPr lang="en-US" sz="1400" dirty="0" err="1" smtClean="0">
                <a:solidFill>
                  <a:schemeClr val="accent6"/>
                </a:solidFill>
              </a:rPr>
              <a:t>y</a:t>
            </a:r>
            <a:r>
              <a:rPr lang="en-US" sz="1400" baseline="-25000" dirty="0" err="1" smtClean="0">
                <a:solidFill>
                  <a:schemeClr val="accent6"/>
                </a:solidFill>
              </a:rPr>
              <a:t>j</a:t>
            </a:r>
            <a:endParaRPr lang="en-US" sz="1400" baseline="-25000" dirty="0" smtClean="0">
              <a:solidFill>
                <a:schemeClr val="accent6"/>
              </a:solidFill>
            </a:endParaRP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P(x</a:t>
            </a:r>
            <a:r>
              <a:rPr lang="en-US" sz="1400" baseline="-25000" dirty="0" smtClean="0">
                <a:solidFill>
                  <a:schemeClr val="accent6"/>
                </a:solidFill>
              </a:rPr>
              <a:t>i</a:t>
            </a:r>
            <a:r>
              <a:rPr lang="en-US" sz="1400" dirty="0" smtClean="0">
                <a:solidFill>
                  <a:schemeClr val="accent6"/>
                </a:solidFill>
              </a:rPr>
              <a:t>) and p(</a:t>
            </a:r>
            <a:r>
              <a:rPr lang="en-US" sz="1400" dirty="0" err="1">
                <a:solidFill>
                  <a:schemeClr val="accent6"/>
                </a:solidFill>
              </a:rPr>
              <a:t>y</a:t>
            </a:r>
            <a:r>
              <a:rPr lang="en-US" sz="1400" baseline="-25000" dirty="0" err="1">
                <a:solidFill>
                  <a:schemeClr val="accent6"/>
                </a:solidFill>
              </a:rPr>
              <a:t>j</a:t>
            </a:r>
            <a:r>
              <a:rPr lang="en-US" sz="1400" dirty="0" smtClean="0">
                <a:solidFill>
                  <a:schemeClr val="accent6"/>
                </a:solidFill>
              </a:rPr>
              <a:t>) are marginal probability of x</a:t>
            </a:r>
            <a:r>
              <a:rPr lang="en-US" sz="1400" baseline="-25000" dirty="0" smtClean="0">
                <a:solidFill>
                  <a:schemeClr val="accent6"/>
                </a:solidFill>
              </a:rPr>
              <a:t>i </a:t>
            </a:r>
            <a:r>
              <a:rPr lang="en-US" sz="1400" dirty="0" smtClean="0">
                <a:solidFill>
                  <a:schemeClr val="accent6"/>
                </a:solidFill>
              </a:rPr>
              <a:t>and </a:t>
            </a:r>
            <a:r>
              <a:rPr lang="en-US" sz="1400" dirty="0" err="1">
                <a:solidFill>
                  <a:schemeClr val="accent6"/>
                </a:solidFill>
              </a:rPr>
              <a:t>y</a:t>
            </a:r>
            <a:r>
              <a:rPr lang="en-US" sz="1400" baseline="-25000" dirty="0" err="1">
                <a:solidFill>
                  <a:schemeClr val="accent6"/>
                </a:solidFill>
              </a:rPr>
              <a:t>j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algn="just"/>
            <a:endParaRPr lang="en-US" sz="1600" i="1" dirty="0" smtClean="0">
              <a:solidFill>
                <a:schemeClr val="accent6"/>
              </a:solidFill>
            </a:endParaRPr>
          </a:p>
          <a:p>
            <a:endParaRPr lang="en-US" sz="1600" i="1" dirty="0">
              <a:solidFill>
                <a:schemeClr val="accent6"/>
              </a:solidFill>
            </a:endParaRPr>
          </a:p>
          <a:p>
            <a:endParaRPr lang="en-US" sz="1600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471644"/>
              </p:ext>
            </p:extLst>
          </p:nvPr>
        </p:nvGraphicFramePr>
        <p:xfrm>
          <a:off x="1752600" y="4648200"/>
          <a:ext cx="474186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3" name="Equation" r:id="rId3" imgW="2489040" imgH="469800" progId="Equation.3">
                  <p:embed/>
                </p:oleObj>
              </mc:Choice>
              <mc:Fallback>
                <p:oleObj name="Equation" r:id="rId3" imgW="2489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4741862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73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2. Network Reconstruction: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Simulation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8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1800" b="1" dirty="0" smtClean="0">
                <a:solidFill>
                  <a:schemeClr val="accent6"/>
                </a:solidFill>
              </a:rPr>
              <a:t>Key factors: </a:t>
            </a:r>
            <a:r>
              <a:rPr lang="en-US" sz="1800" dirty="0" smtClean="0">
                <a:solidFill>
                  <a:schemeClr val="accent6"/>
                </a:solidFill>
              </a:rPr>
              <a:t>the </a:t>
            </a:r>
            <a:r>
              <a:rPr lang="en-US" sz="1800" dirty="0">
                <a:solidFill>
                  <a:schemeClr val="accent6"/>
                </a:solidFill>
              </a:rPr>
              <a:t>relevant selection of key characteristics and </a:t>
            </a:r>
            <a:r>
              <a:rPr lang="en-US" sz="1800" dirty="0" smtClean="0">
                <a:solidFill>
                  <a:schemeClr val="accent6"/>
                </a:solidFill>
              </a:rPr>
              <a:t>behaviors; </a:t>
            </a:r>
            <a:r>
              <a:rPr lang="en-US" sz="1800" dirty="0">
                <a:solidFill>
                  <a:schemeClr val="accent6"/>
                </a:solidFill>
              </a:rPr>
              <a:t>the use of simplifying approximations and </a:t>
            </a:r>
            <a:r>
              <a:rPr lang="en-US" sz="1800" dirty="0" smtClean="0">
                <a:solidFill>
                  <a:schemeClr val="accent6"/>
                </a:solidFill>
              </a:rPr>
              <a:t>assumptions, </a:t>
            </a:r>
            <a:r>
              <a:rPr lang="en-US" sz="1800" dirty="0">
                <a:solidFill>
                  <a:schemeClr val="accent6"/>
                </a:solidFill>
              </a:rPr>
              <a:t>and </a:t>
            </a:r>
            <a:r>
              <a:rPr lang="en-US" sz="1800" dirty="0" smtClean="0">
                <a:solidFill>
                  <a:schemeClr val="accent6"/>
                </a:solidFill>
              </a:rPr>
              <a:t>validity </a:t>
            </a:r>
            <a:r>
              <a:rPr lang="en-US" sz="1800" dirty="0">
                <a:solidFill>
                  <a:schemeClr val="accent6"/>
                </a:solidFill>
              </a:rPr>
              <a:t>of the simulation </a:t>
            </a:r>
            <a:r>
              <a:rPr lang="en-US" sz="1800" dirty="0" smtClean="0">
                <a:solidFill>
                  <a:schemeClr val="accent6"/>
                </a:solidFill>
              </a:rPr>
              <a:t>outcomes [</a:t>
            </a:r>
            <a:r>
              <a:rPr lang="en-US" sz="1800" dirty="0">
                <a:solidFill>
                  <a:schemeClr val="accent6"/>
                </a:solidFill>
              </a:rPr>
              <a:t>37</a:t>
            </a:r>
            <a:r>
              <a:rPr lang="en-US" sz="1800" dirty="0" smtClean="0">
                <a:solidFill>
                  <a:schemeClr val="accent6"/>
                </a:solidFill>
              </a:rPr>
              <a:t>]:</a:t>
            </a:r>
          </a:p>
          <a:p>
            <a:pPr marL="0" indent="0" algn="just">
              <a:buNone/>
            </a:pPr>
            <a:endParaRPr lang="en-US" sz="1800" dirty="0">
              <a:solidFill>
                <a:schemeClr val="accent6"/>
              </a:solidFill>
            </a:endParaRPr>
          </a:p>
          <a:p>
            <a:pPr marL="685800" lvl="1" algn="just">
              <a:buFont typeface="Verdana" panose="020B0604030504040204" pitchFamily="34" charset="0"/>
              <a:buChar char="-"/>
            </a:pPr>
            <a:r>
              <a:rPr lang="en-US" sz="1500" b="1" dirty="0" smtClean="0">
                <a:solidFill>
                  <a:schemeClr val="accent6"/>
                </a:solidFill>
              </a:rPr>
              <a:t>Boolean networks: </a:t>
            </a:r>
            <a:r>
              <a:rPr lang="en-US" sz="1500" dirty="0">
                <a:solidFill>
                  <a:schemeClr val="accent6"/>
                </a:solidFill>
              </a:rPr>
              <a:t>M</a:t>
            </a:r>
            <a:r>
              <a:rPr lang="en-US" sz="1500" dirty="0" smtClean="0">
                <a:solidFill>
                  <a:schemeClr val="accent6"/>
                </a:solidFill>
              </a:rPr>
              <a:t>odeled by Boolean variables that represent active and inactive states [38]. </a:t>
            </a:r>
          </a:p>
          <a:p>
            <a:pPr marL="400050" lvl="1" indent="0" algn="just">
              <a:buNone/>
            </a:pPr>
            <a:endParaRPr lang="en-US" sz="1500" dirty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500" b="1" dirty="0" smtClean="0">
                <a:solidFill>
                  <a:schemeClr val="accent6"/>
                </a:solidFill>
              </a:rPr>
              <a:t>Petri nets:</a:t>
            </a:r>
            <a:r>
              <a:rPr lang="en-US" sz="1500" dirty="0">
                <a:solidFill>
                  <a:schemeClr val="accent6"/>
                </a:solidFill>
              </a:rPr>
              <a:t> </a:t>
            </a:r>
            <a:r>
              <a:rPr lang="en-US" sz="1500" dirty="0" smtClean="0">
                <a:solidFill>
                  <a:schemeClr val="accent6"/>
                </a:solidFill>
              </a:rPr>
              <a:t>A directed-bipartite graph with two </a:t>
            </a:r>
            <a:r>
              <a:rPr lang="en-US" sz="1500" dirty="0">
                <a:solidFill>
                  <a:schemeClr val="accent6"/>
                </a:solidFill>
              </a:rPr>
              <a:t>different types of nodes: places and </a:t>
            </a:r>
            <a:r>
              <a:rPr lang="en-US" sz="1500" dirty="0" smtClean="0">
                <a:solidFill>
                  <a:schemeClr val="accent6"/>
                </a:solidFill>
              </a:rPr>
              <a:t>transitions; places </a:t>
            </a:r>
            <a:r>
              <a:rPr lang="en-US" sz="1500" dirty="0">
                <a:solidFill>
                  <a:schemeClr val="accent6"/>
                </a:solidFill>
              </a:rPr>
              <a:t>represent resources of the system, while transitions correspond to events that can change the state of the </a:t>
            </a:r>
            <a:r>
              <a:rPr lang="en-US" sz="1500" dirty="0" smtClean="0">
                <a:solidFill>
                  <a:schemeClr val="accent6"/>
                </a:solidFill>
              </a:rPr>
              <a:t>resources and arcs connect </a:t>
            </a:r>
            <a:r>
              <a:rPr lang="en-US" sz="1500" dirty="0">
                <a:solidFill>
                  <a:schemeClr val="accent6"/>
                </a:solidFill>
              </a:rPr>
              <a:t>places with </a:t>
            </a:r>
            <a:r>
              <a:rPr lang="en-US" sz="1500" dirty="0" smtClean="0">
                <a:solidFill>
                  <a:schemeClr val="accent6"/>
                </a:solidFill>
              </a:rPr>
              <a:t>transitions [39]. </a:t>
            </a:r>
          </a:p>
        </p:txBody>
      </p:sp>
    </p:spTree>
    <p:extLst>
      <p:ext uri="{BB962C8B-B14F-4D97-AF65-F5344CB8AC3E}">
        <p14:creationId xmlns:p14="http://schemas.microsoft.com/office/powerpoint/2010/main" val="320759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2. Network Reconstruction: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Other approaches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b="1" dirty="0" smtClean="0">
                <a:solidFill>
                  <a:schemeClr val="accent6"/>
                </a:solidFill>
              </a:rPr>
              <a:t>Optimization methods: </a:t>
            </a:r>
            <a:r>
              <a:rPr lang="en-US" sz="1800" dirty="0" smtClean="0">
                <a:solidFill>
                  <a:schemeClr val="accent6"/>
                </a:solidFill>
              </a:rPr>
              <a:t>Minimizing </a:t>
            </a:r>
            <a:r>
              <a:rPr lang="en-US" sz="1800" dirty="0">
                <a:solidFill>
                  <a:schemeClr val="accent6"/>
                </a:solidFill>
              </a:rPr>
              <a:t>or maximizing a real function by systematically choosing the values of real or integer variables from a feasible set </a:t>
            </a:r>
            <a:r>
              <a:rPr lang="en-US" sz="1800" dirty="0" smtClean="0">
                <a:solidFill>
                  <a:schemeClr val="accent6"/>
                </a:solidFill>
              </a:rPr>
              <a:t>mathematically [40].</a:t>
            </a:r>
          </a:p>
          <a:p>
            <a:pPr lvl="1" algn="just"/>
            <a:endParaRPr lang="en-US" sz="1800" dirty="0">
              <a:solidFill>
                <a:schemeClr val="accent6"/>
              </a:solidFill>
            </a:endParaRPr>
          </a:p>
          <a:p>
            <a:pPr lvl="1" algn="just"/>
            <a:endParaRPr lang="en-US" sz="18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1800" b="1" dirty="0">
                <a:solidFill>
                  <a:schemeClr val="accent6"/>
                </a:solidFill>
              </a:rPr>
              <a:t>R</a:t>
            </a:r>
            <a:r>
              <a:rPr lang="en-US" sz="1800" b="1" dirty="0" smtClean="0">
                <a:solidFill>
                  <a:schemeClr val="accent6"/>
                </a:solidFill>
              </a:rPr>
              <a:t>egression analysis</a:t>
            </a:r>
            <a:r>
              <a:rPr lang="en-US" sz="1800" dirty="0" smtClean="0">
                <a:solidFill>
                  <a:schemeClr val="accent6"/>
                </a:solidFill>
              </a:rPr>
              <a:t> includes many techniques for modeling and analyzing several variables, when the focus is on the relationship between a dependent variable and one or more independent variables [41].</a:t>
            </a:r>
            <a:endParaRPr lang="en-US" sz="1800" dirty="0">
              <a:solidFill>
                <a:schemeClr val="accent6"/>
              </a:solidFill>
            </a:endParaRPr>
          </a:p>
          <a:p>
            <a:pPr algn="just"/>
            <a:endParaRPr lang="en-US" sz="18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1800" b="1" dirty="0" smtClean="0">
                <a:solidFill>
                  <a:schemeClr val="accent6"/>
                </a:solidFill>
              </a:rPr>
              <a:t>Clustering:</a:t>
            </a:r>
            <a:r>
              <a:rPr lang="en-US" sz="1800" b="1" dirty="0">
                <a:solidFill>
                  <a:schemeClr val="accent6"/>
                </a:solidFill>
              </a:rPr>
              <a:t> </a:t>
            </a:r>
            <a:r>
              <a:rPr lang="en-US" sz="1800" dirty="0" smtClean="0">
                <a:solidFill>
                  <a:schemeClr val="accent6"/>
                </a:solidFill>
              </a:rPr>
              <a:t>Partitioning a given </a:t>
            </a:r>
            <a:r>
              <a:rPr lang="en-US" sz="1800" dirty="0">
                <a:solidFill>
                  <a:schemeClr val="accent6"/>
                </a:solidFill>
              </a:rPr>
              <a:t>set of data points into subgroups, each of </a:t>
            </a:r>
            <a:r>
              <a:rPr lang="en-US" sz="1800" dirty="0" smtClean="0">
                <a:solidFill>
                  <a:schemeClr val="accent6"/>
                </a:solidFill>
              </a:rPr>
              <a:t>which should </a:t>
            </a:r>
            <a:r>
              <a:rPr lang="en-US" sz="1800" dirty="0">
                <a:solidFill>
                  <a:schemeClr val="accent6"/>
                </a:solidFill>
              </a:rPr>
              <a:t>be as homogeneous as </a:t>
            </a:r>
            <a:r>
              <a:rPr lang="en-US" sz="1800" dirty="0" smtClean="0">
                <a:solidFill>
                  <a:schemeClr val="accent6"/>
                </a:solidFill>
              </a:rPr>
              <a:t>possible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 smtClean="0">
                <a:solidFill>
                  <a:schemeClr val="accent6"/>
                </a:solidFill>
              </a:rPr>
              <a:t>[42].</a:t>
            </a:r>
          </a:p>
        </p:txBody>
      </p:sp>
    </p:spTree>
    <p:extLst>
      <p:ext uri="{BB962C8B-B14F-4D97-AF65-F5344CB8AC3E}">
        <p14:creationId xmlns:p14="http://schemas.microsoft.com/office/powerpoint/2010/main" val="226165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Information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heoretical approach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Information is any kind of events that affects the state of a </a:t>
            </a:r>
            <a:r>
              <a:rPr lang="en-US" sz="1600" dirty="0" smtClean="0">
                <a:solidFill>
                  <a:schemeClr val="accent2"/>
                </a:solidFill>
                <a:cs typeface="Times New Roman" pitchFamily="18" charset="0"/>
              </a:rPr>
              <a:t>system [9].</a:t>
            </a: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en-US" sz="8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8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8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8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chemeClr val="accent2"/>
                </a:solidFill>
                <a:cs typeface="Times New Roman" pitchFamily="18" charset="0"/>
              </a:rPr>
              <a:t>Hartley’s model of information </a:t>
            </a:r>
            <a:r>
              <a:rPr lang="en-US" sz="1600" dirty="0" smtClean="0">
                <a:solidFill>
                  <a:schemeClr val="accent2"/>
                </a:solidFill>
                <a:cs typeface="Times New Roman" pitchFamily="18" charset="0"/>
              </a:rPr>
              <a:t>[1928] [10]: </a:t>
            </a:r>
          </a:p>
          <a:p>
            <a:pPr marL="0" indent="0" algn="just">
              <a:buNone/>
              <a:defRPr/>
            </a:pPr>
            <a:endParaRPr lang="en-US" sz="800" dirty="0">
              <a:solidFill>
                <a:schemeClr val="accent2"/>
              </a:solidFill>
              <a:cs typeface="Times New Roman" pitchFamily="18" charset="0"/>
            </a:endParaRPr>
          </a:p>
          <a:p>
            <a:pPr lvl="1" algn="just"/>
            <a:r>
              <a:rPr lang="en-US" sz="1600" dirty="0">
                <a:solidFill>
                  <a:schemeClr val="accent2"/>
                </a:solidFill>
              </a:rPr>
              <a:t>Information contained in an event has to be defined in terms of some measure of the uncertainty of that event</a:t>
            </a:r>
          </a:p>
          <a:p>
            <a:pPr marL="457200" lvl="1" indent="0" algn="just"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lvl="1" algn="just"/>
            <a:r>
              <a:rPr lang="en-US" sz="1600" dirty="0">
                <a:solidFill>
                  <a:schemeClr val="accent2"/>
                </a:solidFill>
              </a:rPr>
              <a:t>Less certain events has to contain more information than more certain events.</a:t>
            </a:r>
          </a:p>
          <a:p>
            <a:pPr marL="400050" lvl="1" indent="0" algn="just"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lvl="1" algn="just"/>
            <a:r>
              <a:rPr lang="en-US" sz="1600" dirty="0">
                <a:solidFill>
                  <a:schemeClr val="accent2"/>
                </a:solidFill>
              </a:rPr>
              <a:t>The information of independent events taken as a single event should be equal to the sum of the information of the independent events</a:t>
            </a:r>
            <a:r>
              <a:rPr lang="en-US" sz="1600" dirty="0" smtClean="0">
                <a:solidFill>
                  <a:schemeClr val="accent2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sz="19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19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0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Information </a:t>
            </a:r>
            <a:r>
              <a:rPr lang="en-US" sz="2800" dirty="0">
                <a:solidFill>
                  <a:srgbClr val="C00000"/>
                </a:solidFill>
              </a:rPr>
              <a:t>theoretical approach</a:t>
            </a:r>
            <a:r>
              <a:rPr lang="en-US" sz="1800" dirty="0">
                <a:solidFill>
                  <a:srgbClr val="C00000"/>
                </a:solidFill>
              </a:rPr>
              <a:t/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Shannon theory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600" dirty="0">
                    <a:solidFill>
                      <a:schemeClr val="accent2"/>
                    </a:solidFill>
                  </a:rPr>
                  <a:t>Once we agreed to define the information of an event in terms of its probability, the other properties is satisfied if the information of an event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-25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is defined as a log function of its probability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𝑥𝑖</m:t>
                    </m:r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. [11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]</a:t>
                </a:r>
                <a:r>
                  <a:rPr lang="en-US" sz="1600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1600" dirty="0"/>
              </a:p>
              <a:p>
                <a:endParaRPr lang="en-US" sz="1600" dirty="0" smtClean="0">
                  <a:solidFill>
                    <a:schemeClr val="accent6"/>
                  </a:solidFill>
                </a:endParaRPr>
              </a:p>
              <a:p>
                <a:pPr algn="just"/>
                <a:r>
                  <a:rPr lang="en-US" sz="1600" dirty="0" smtClean="0">
                    <a:solidFill>
                      <a:schemeClr val="accent6"/>
                    </a:solidFill>
                  </a:rPr>
                  <a:t>Based 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on Shannon’s definition (1948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), 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entropy of a random variable is defined in terms of its probability distribution and is a good measure of randomness or 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uncertainty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[12].</a:t>
                </a:r>
              </a:p>
              <a:p>
                <a:pPr marL="0" indent="0" algn="just">
                  <a:buNone/>
                </a:pPr>
                <a:endParaRPr lang="en-US" sz="1600" dirty="0">
                  <a:solidFill>
                    <a:schemeClr val="accent6"/>
                  </a:solidFill>
                </a:endParaRPr>
              </a:p>
              <a:p>
                <a:pPr algn="just"/>
                <a:r>
                  <a:rPr lang="en-US" sz="1600" dirty="0" smtClean="0">
                    <a:solidFill>
                      <a:schemeClr val="accent6"/>
                    </a:solidFill>
                  </a:rPr>
                  <a:t>Shannon 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denoted the entropy </a:t>
                </a:r>
                <a:r>
                  <a:rPr lang="en-US" sz="1600" i="1" dirty="0">
                    <a:solidFill>
                      <a:schemeClr val="accent6"/>
                    </a:solidFill>
                  </a:rPr>
                  <a:t>H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of a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discrete random variable </a:t>
                </a:r>
                <a:r>
                  <a:rPr lang="en-US" sz="1600" i="1" dirty="0">
                    <a:solidFill>
                      <a:schemeClr val="accent6"/>
                    </a:solidFill>
                  </a:rPr>
                  <a:t>X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with n possible values {</a:t>
                </a:r>
                <a:r>
                  <a:rPr lang="en-US" sz="1600" i="1" dirty="0" smtClean="0">
                    <a:solidFill>
                      <a:schemeClr val="accent6"/>
                    </a:solidFill>
                  </a:rPr>
                  <a:t>x</a:t>
                </a:r>
                <a:r>
                  <a:rPr lang="en-US" sz="1600" i="1" baseline="-25000" dirty="0" smtClean="0">
                    <a:solidFill>
                      <a:schemeClr val="accent6"/>
                    </a:solidFill>
                  </a:rPr>
                  <a:t>i</a:t>
                </a:r>
                <a:r>
                  <a:rPr lang="en-US" sz="1600" i="1" dirty="0" smtClean="0">
                    <a:solidFill>
                      <a:schemeClr val="accent6"/>
                    </a:solidFill>
                  </a:rPr>
                  <a:t> : </a:t>
                </a:r>
                <a:r>
                  <a:rPr lang="en-US" sz="1600" i="1" dirty="0" err="1" smtClean="0">
                    <a:solidFill>
                      <a:schemeClr val="accent6"/>
                    </a:solidFill>
                  </a:rPr>
                  <a:t>i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= 1, 2, ..., 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n} :</a:t>
                </a:r>
              </a:p>
              <a:p>
                <a:endParaRPr lang="en-US" sz="1600" dirty="0">
                  <a:solidFill>
                    <a:schemeClr val="accent6"/>
                  </a:solidFill>
                </a:endParaRPr>
              </a:p>
              <a:p>
                <a:endParaRPr lang="en-US" sz="1600" dirty="0" smtClean="0">
                  <a:solidFill>
                    <a:schemeClr val="accent6"/>
                  </a:solidFill>
                </a:endParaRPr>
              </a:p>
              <a:p>
                <a:pPr marL="400050" lvl="1" indent="0">
                  <a:buNone/>
                </a:pPr>
                <a:endParaRPr lang="en-US" sz="1400" dirty="0" smtClean="0">
                  <a:solidFill>
                    <a:schemeClr val="accent6"/>
                  </a:solidFill>
                </a:endParaRPr>
              </a:p>
              <a:p>
                <a:pPr marL="400050" lvl="1" indent="0">
                  <a:buNone/>
                </a:pPr>
                <a:endParaRPr lang="en-US" sz="1400" dirty="0" smtClean="0">
                  <a:solidFill>
                    <a:schemeClr val="accent6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sz="1400" dirty="0" smtClean="0">
                    <a:solidFill>
                      <a:schemeClr val="accent6"/>
                    </a:solidFill>
                  </a:rPr>
                  <a:t>where </a:t>
                </a:r>
                <a:r>
                  <a:rPr lang="en-US" sz="1400" i="1" dirty="0">
                    <a:solidFill>
                      <a:schemeClr val="accent6"/>
                    </a:solidFill>
                  </a:rPr>
                  <a:t>E</a:t>
                </a:r>
                <a:r>
                  <a:rPr lang="en-US" sz="1400" dirty="0">
                    <a:solidFill>
                      <a:schemeClr val="accent6"/>
                    </a:solidFill>
                  </a:rPr>
                  <a:t> is the expected value, and </a:t>
                </a:r>
                <a:r>
                  <a:rPr lang="en-US" sz="1400" i="1" dirty="0">
                    <a:solidFill>
                      <a:schemeClr val="accent6"/>
                    </a:solidFill>
                  </a:rPr>
                  <a:t>I</a:t>
                </a:r>
                <a:r>
                  <a:rPr lang="en-US" sz="1400" dirty="0">
                    <a:solidFill>
                      <a:schemeClr val="accent6"/>
                    </a:solidFill>
                  </a:rPr>
                  <a:t> is the self- information content of </a:t>
                </a:r>
                <a:r>
                  <a:rPr lang="en-US" sz="1400" i="1" dirty="0">
                    <a:solidFill>
                      <a:schemeClr val="accent6"/>
                    </a:solidFill>
                  </a:rPr>
                  <a:t>X</a:t>
                </a:r>
                <a:endParaRPr lang="en-US" sz="14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US" sz="1600" dirty="0" smtClean="0">
                  <a:solidFill>
                    <a:schemeClr val="accent6"/>
                  </a:solidFill>
                </a:endParaRPr>
              </a:p>
              <a:p>
                <a:pPr marL="400050" lvl="1" indent="0">
                  <a:buNone/>
                </a:pPr>
                <a:endParaRPr lang="en-US" sz="1600" dirty="0">
                  <a:solidFill>
                    <a:schemeClr val="accent2"/>
                  </a:solidFill>
                  <a:cs typeface="Times New Roman" pitchFamily="18" charset="0"/>
                </a:endParaRPr>
              </a:p>
              <a:p>
                <a:pPr marL="0" indent="0">
                  <a:buFont typeface="Wingdings" pitchFamily="2" charset="2"/>
                  <a:buNone/>
                  <a:defRPr/>
                </a:pPr>
                <a:endParaRPr lang="en-US" sz="19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444" r="-417" b="-6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33404"/>
              </p:ext>
            </p:extLst>
          </p:nvPr>
        </p:nvGraphicFramePr>
        <p:xfrm>
          <a:off x="1828800" y="4953000"/>
          <a:ext cx="490945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" name="Equation" r:id="rId4" imgW="3454200" imgH="431640" progId="Equation.3">
                  <p:embed/>
                </p:oleObj>
              </mc:Choice>
              <mc:Fallback>
                <p:oleObj name="Equation" r:id="rId4" imgW="345420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3000"/>
                        <a:ext cx="490945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12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267200"/>
            <a:ext cx="3163887" cy="146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Information </a:t>
            </a:r>
            <a:r>
              <a:rPr lang="en-US" sz="2800" dirty="0">
                <a:solidFill>
                  <a:srgbClr val="C00000"/>
                </a:solidFill>
              </a:rPr>
              <a:t>theoretical approach</a:t>
            </a:r>
            <a:r>
              <a:rPr lang="en-US" sz="1800" dirty="0">
                <a:solidFill>
                  <a:srgbClr val="C00000"/>
                </a:solidFill>
              </a:rPr>
              <a:t/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Shannon theory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313613" cy="4114800"/>
          </a:xfrm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cs typeface="Times New Roman" pitchFamily="18" charset="0"/>
              </a:rPr>
              <a:t>Joint Entropy: </a:t>
            </a:r>
            <a:endParaRPr lang="en-US" sz="1400" b="1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The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joint entropy H(X,Y) of a pair of discrete random variables (X, Y) with a joint distribution p(x, y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): </a:t>
            </a: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1400" dirty="0">
              <a:solidFill>
                <a:schemeClr val="accent6"/>
              </a:solidFill>
            </a:endParaRPr>
          </a:p>
          <a:p>
            <a:pPr marL="0" lvl="1" indent="0"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lvl="1" indent="0"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lvl="1" indent="0"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lvl="1" indent="0"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lvl="1" indent="0"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285750" lvl="1">
              <a:buClr>
                <a:schemeClr val="accent1"/>
              </a:buClr>
              <a:defRPr/>
            </a:pPr>
            <a:r>
              <a:rPr lang="en-US" sz="1400" b="1" dirty="0">
                <a:solidFill>
                  <a:schemeClr val="accent6"/>
                </a:solidFill>
                <a:cs typeface="Times New Roman" pitchFamily="18" charset="0"/>
              </a:rPr>
              <a:t>Conditional </a:t>
            </a:r>
            <a:r>
              <a:rPr lang="en-US" sz="1400" b="1" dirty="0" smtClean="0">
                <a:solidFill>
                  <a:schemeClr val="accent6"/>
                </a:solidFill>
                <a:cs typeface="Times New Roman" pitchFamily="18" charset="0"/>
              </a:rPr>
              <a:t>entropy:</a:t>
            </a:r>
          </a:p>
          <a:p>
            <a:pPr marL="685800" lvl="1">
              <a:buFontTx/>
              <a:buChar char="-"/>
              <a:defRPr/>
            </a:pP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Quantifies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the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remaining</a:t>
            </a: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    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entropy (i.e. uncertainty) of a 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     random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variable </a:t>
            </a:r>
            <a:r>
              <a:rPr lang="en-US" sz="1400" i="1" dirty="0">
                <a:solidFill>
                  <a:schemeClr val="accent6"/>
                </a:solidFill>
                <a:cs typeface="Times New Roman" pitchFamily="18" charset="0"/>
              </a:rPr>
              <a:t>Y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 given that the 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     value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of another random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variable</a:t>
            </a: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US" sz="1400" i="1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accent6"/>
                </a:solidFill>
                <a:cs typeface="Times New Roman" pitchFamily="18" charset="0"/>
              </a:rPr>
              <a:t>     X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is known.</a:t>
            </a:r>
          </a:p>
          <a:p>
            <a:pPr marL="0" lvl="1" indent="0"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Clr>
                <a:schemeClr val="accent1"/>
              </a:buClr>
              <a:defRPr/>
            </a:pPr>
            <a:endParaRPr lang="en-US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3125787" cy="51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23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. Information </a:t>
            </a:r>
            <a:r>
              <a:rPr lang="en-US" sz="2800" dirty="0">
                <a:solidFill>
                  <a:srgbClr val="C00000"/>
                </a:solidFill>
              </a:rPr>
              <a:t>theoretical approach</a:t>
            </a:r>
            <a:r>
              <a:rPr lang="en-US" sz="1400" dirty="0">
                <a:solidFill>
                  <a:srgbClr val="C00000"/>
                </a:solidFill>
              </a:rPr>
              <a:t/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Shannon theory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defRPr/>
            </a:pPr>
            <a:r>
              <a:rPr lang="en-US" sz="1400" b="1" dirty="0" smtClean="0">
                <a:solidFill>
                  <a:schemeClr val="accent6"/>
                </a:solidFill>
                <a:cs typeface="Times New Roman" pitchFamily="18" charset="0"/>
              </a:rPr>
              <a:t>Mutual Information I(X;Y):</a:t>
            </a:r>
          </a:p>
          <a:p>
            <a:pPr marL="400050" lvl="1" indent="0" algn="just">
              <a:buNone/>
            </a:pP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The reduction in the uncertainty of </a:t>
            </a:r>
            <a:r>
              <a:rPr lang="en-US" sz="1400" i="1" dirty="0">
                <a:solidFill>
                  <a:schemeClr val="accent6"/>
                </a:solidFill>
                <a:cs typeface="Times New Roman" pitchFamily="18" charset="0"/>
              </a:rPr>
              <a:t>X 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due to the knowledge of </a:t>
            </a:r>
            <a:r>
              <a:rPr lang="en-US" sz="1400" i="1" dirty="0" smtClean="0">
                <a:solidFill>
                  <a:schemeClr val="accent6"/>
                </a:solidFill>
                <a:cs typeface="Times New Roman" pitchFamily="18" charset="0"/>
              </a:rPr>
              <a:t>Y. </a:t>
            </a:r>
            <a:r>
              <a:rPr lang="en-US" sz="1400" dirty="0">
                <a:solidFill>
                  <a:schemeClr val="accent6"/>
                </a:solidFill>
              </a:rPr>
              <a:t>For two discrete random variables of X={x</a:t>
            </a:r>
            <a:r>
              <a:rPr lang="en-US" sz="1400" baseline="-25000" dirty="0">
                <a:solidFill>
                  <a:schemeClr val="accent6"/>
                </a:solidFill>
              </a:rPr>
              <a:t>1</a:t>
            </a:r>
            <a:r>
              <a:rPr lang="en-US" sz="1400" dirty="0">
                <a:solidFill>
                  <a:schemeClr val="accent6"/>
                </a:solidFill>
              </a:rPr>
              <a:t>,..,x</a:t>
            </a:r>
            <a:r>
              <a:rPr lang="en-US" sz="1400" baseline="-25000" dirty="0">
                <a:solidFill>
                  <a:schemeClr val="accent6"/>
                </a:solidFill>
              </a:rPr>
              <a:t>n</a:t>
            </a:r>
            <a:r>
              <a:rPr lang="en-US" sz="1400" dirty="0">
                <a:solidFill>
                  <a:schemeClr val="accent6"/>
                </a:solidFill>
              </a:rPr>
              <a:t>} and Y={y</a:t>
            </a:r>
            <a:r>
              <a:rPr lang="en-US" sz="1400" baseline="-25000" dirty="0">
                <a:solidFill>
                  <a:schemeClr val="accent6"/>
                </a:solidFill>
              </a:rPr>
              <a:t>1</a:t>
            </a:r>
            <a:r>
              <a:rPr lang="en-US" sz="1400" dirty="0">
                <a:solidFill>
                  <a:schemeClr val="accent6"/>
                </a:solidFill>
              </a:rPr>
              <a:t>,…</a:t>
            </a:r>
            <a:r>
              <a:rPr lang="en-US" sz="1400" dirty="0" err="1">
                <a:solidFill>
                  <a:schemeClr val="accent6"/>
                </a:solidFill>
              </a:rPr>
              <a:t>y</a:t>
            </a:r>
            <a:r>
              <a:rPr lang="en-US" sz="1400" baseline="-25000" dirty="0" err="1">
                <a:solidFill>
                  <a:schemeClr val="accent6"/>
                </a:solidFill>
              </a:rPr>
              <a:t>m</a:t>
            </a:r>
            <a:r>
              <a:rPr lang="en-US" sz="1400" dirty="0">
                <a:solidFill>
                  <a:schemeClr val="accent6"/>
                </a:solidFill>
              </a:rPr>
              <a:t>}:</a:t>
            </a:r>
          </a:p>
          <a:p>
            <a:pPr marL="0" indent="0" algn="just">
              <a:buNone/>
            </a:pPr>
            <a:endParaRPr lang="en-US" sz="1600" i="1" dirty="0">
              <a:solidFill>
                <a:schemeClr val="accent6"/>
              </a:solidFill>
            </a:endParaRPr>
          </a:p>
          <a:p>
            <a:pPr algn="just"/>
            <a:endParaRPr lang="en-US" sz="1600" i="1" dirty="0">
              <a:solidFill>
                <a:schemeClr val="accent6"/>
              </a:solidFill>
            </a:endParaRPr>
          </a:p>
          <a:p>
            <a:pPr marL="1314450" lvl="4" indent="0" algn="r"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2" indent="0" algn="r"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r">
              <a:buFont typeface="Wingdings" pitchFamily="2" charset="2"/>
              <a:buNone/>
              <a:defRPr/>
            </a:pPr>
            <a:r>
              <a:rPr lang="en-US" sz="1700" dirty="0" smtClean="0">
                <a:solidFill>
                  <a:schemeClr val="accent6"/>
                </a:solidFill>
                <a:cs typeface="Times New Roman" pitchFamily="18" charset="0"/>
              </a:rPr>
              <a:t>I(X;Y</a:t>
            </a:r>
            <a:r>
              <a:rPr lang="en-US" sz="1700" dirty="0">
                <a:solidFill>
                  <a:schemeClr val="accent6"/>
                </a:solidFill>
                <a:cs typeface="Times New Roman" pitchFamily="18" charset="0"/>
              </a:rPr>
              <a:t>) = H(X) + H(Y) </a:t>
            </a:r>
            <a:r>
              <a:rPr lang="en-US" sz="1700" dirty="0" smtClean="0">
                <a:solidFill>
                  <a:schemeClr val="accent6"/>
                </a:solidFill>
                <a:cs typeface="Times New Roman" pitchFamily="18" charset="0"/>
              </a:rPr>
              <a:t>-H(X,Y</a:t>
            </a:r>
            <a:r>
              <a:rPr lang="en-US" sz="1700" dirty="0">
                <a:solidFill>
                  <a:schemeClr val="accent6"/>
                </a:solidFill>
                <a:cs typeface="Times New Roman" pitchFamily="18" charset="0"/>
              </a:rPr>
              <a:t>) </a:t>
            </a:r>
          </a:p>
          <a:p>
            <a:pPr marL="1314450" lvl="4" indent="0" algn="r">
              <a:buFont typeface="Wingdings" pitchFamily="2" charset="2"/>
              <a:buNone/>
              <a:defRPr/>
            </a:pP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= </a:t>
            </a:r>
            <a:endParaRPr lang="en-US" sz="1400" b="1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514350" lvl="1" indent="0">
              <a:buFont typeface="Wingdings" pitchFamily="2" charset="2"/>
              <a:buNone/>
              <a:defRPr/>
            </a:pP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                                                              H(Y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)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-  H(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YlX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) = H(X) - H(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XlY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)</a:t>
            </a:r>
            <a:endParaRPr lang="en-US" sz="1400" b="1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57150" indent="0">
              <a:buFont typeface="Wingdings" pitchFamily="2" charset="2"/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4" descr="C:\Users\Farzaneh\Desktop\Conditional_entr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8591" r="6725" b="7883"/>
          <a:stretch>
            <a:fillRect/>
          </a:stretch>
        </p:blipFill>
        <p:spPr bwMode="auto">
          <a:xfrm>
            <a:off x="1370013" y="2819400"/>
            <a:ext cx="3962400" cy="269557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12758"/>
              </p:ext>
            </p:extLst>
          </p:nvPr>
        </p:nvGraphicFramePr>
        <p:xfrm>
          <a:off x="3733800" y="5524500"/>
          <a:ext cx="474186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" name="Equation" r:id="rId4" imgW="2489040" imgH="469800" progId="Equation.3">
                  <p:embed/>
                </p:oleObj>
              </mc:Choice>
              <mc:Fallback>
                <p:oleObj name="Equation" r:id="rId4" imgW="2489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524500"/>
                        <a:ext cx="4741862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8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Information </a:t>
            </a:r>
            <a:r>
              <a:rPr lang="en-US" sz="2800" dirty="0">
                <a:solidFill>
                  <a:srgbClr val="C00000"/>
                </a:solidFill>
              </a:rPr>
              <a:t>theoretical approach</a:t>
            </a:r>
            <a:r>
              <a:rPr lang="en-US" sz="1400" dirty="0">
                <a:solidFill>
                  <a:srgbClr val="C00000"/>
                </a:solidFill>
              </a:rPr>
              <a:t/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Mutual information networks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Font typeface="Wingdings" pitchFamily="2" charset="2"/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X={x</a:t>
            </a:r>
            <a:r>
              <a:rPr lang="en-US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…,x</a:t>
            </a:r>
            <a:r>
              <a:rPr lang="en-US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                           Y={y</a:t>
            </a:r>
            <a:r>
              <a:rPr lang="en-US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…,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marL="57150" indent="0"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defRPr/>
            </a:pPr>
            <a:r>
              <a:rPr lang="en-US" sz="1600" dirty="0" smtClean="0">
                <a:solidFill>
                  <a:schemeClr val="accent6"/>
                </a:solidFill>
                <a:cs typeface="Times New Roman" pitchFamily="18" charset="0"/>
              </a:rPr>
              <a:t>The ultimate goal is to find the best model that maps X </a:t>
            </a:r>
            <a:r>
              <a:rPr lang="en-US" sz="1600" dirty="0" smtClean="0">
                <a:solidFill>
                  <a:schemeClr val="accent6"/>
                </a:solidFill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chemeClr val="accent6"/>
                </a:solidFill>
                <a:cs typeface="Times New Roman" pitchFamily="18" charset="0"/>
              </a:rPr>
              <a:t> Y</a:t>
            </a:r>
          </a:p>
          <a:p>
            <a:pPr lvl="1" algn="just">
              <a:buFont typeface="Verdana" panose="020B0604030504040204" pitchFamily="34" charset="0"/>
              <a:buChar char="-"/>
              <a:defRPr/>
            </a:pP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The general definition: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Y= f(X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)+U. In linear cases: Y=[A]X+U where [A] is a matrix defines the linear dependency of inputs and outputs</a:t>
            </a:r>
          </a:p>
          <a:p>
            <a:pPr marL="457200" lvl="1" indent="0" algn="just">
              <a:buNone/>
              <a:defRPr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457200" lvl="1" indent="0" algn="just">
              <a:buNone/>
              <a:defRPr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57200" lvl="1" indent="0" algn="just">
              <a:buNone/>
              <a:defRPr/>
            </a:pPr>
            <a:endParaRPr lang="en-US" sz="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indent="-285750" algn="just">
              <a:defRPr/>
            </a:pPr>
            <a:r>
              <a:rPr lang="en-US" sz="1600" dirty="0" smtClean="0">
                <a:solidFill>
                  <a:schemeClr val="accent6"/>
                </a:solidFill>
                <a:cs typeface="Times New Roman" pitchFamily="18" charset="0"/>
              </a:rPr>
              <a:t>Information theory maps inputs to outputs (both linear and non-linear models) by using the mutual information:</a:t>
            </a: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endParaRPr lang="en-US" sz="800" i="1" dirty="0">
              <a:solidFill>
                <a:schemeClr val="accent6"/>
              </a:solidFill>
            </a:endParaRPr>
          </a:p>
          <a:p>
            <a:pPr marL="57150" indent="0"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Font typeface="Wingdings" pitchFamily="2" charset="2"/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733800" y="2209800"/>
            <a:ext cx="15240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667000" y="2559148"/>
            <a:ext cx="914400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10200" y="2535116"/>
            <a:ext cx="914400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443507"/>
              </p:ext>
            </p:extLst>
          </p:nvPr>
        </p:nvGraphicFramePr>
        <p:xfrm>
          <a:off x="1828800" y="5564112"/>
          <a:ext cx="4038600" cy="75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" name="Equation" r:id="rId3" imgW="2489040" imgH="469800" progId="Equation.3">
                  <p:embed/>
                </p:oleObj>
              </mc:Choice>
              <mc:Fallback>
                <p:oleObj name="Equation" r:id="rId3" imgW="2489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564112"/>
                        <a:ext cx="4038600" cy="755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47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Outlines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313612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 smtClean="0">
                <a:solidFill>
                  <a:schemeClr val="accent6"/>
                </a:solidFill>
              </a:rPr>
              <a:t>1- Introduction: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Systems Biology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Biological networks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Types of biological networks</a:t>
            </a:r>
            <a:endParaRPr lang="en-US" sz="1400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smtClean="0">
                <a:solidFill>
                  <a:schemeClr val="accent6"/>
                </a:solidFill>
              </a:rPr>
              <a:t>2- Network reconstruction methods</a:t>
            </a:r>
            <a:endParaRPr lang="en-US" sz="1400" b="1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smtClean="0">
                <a:solidFill>
                  <a:schemeClr val="accent6"/>
                </a:solidFill>
              </a:rPr>
              <a:t>3-Information theoretic approaches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Background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Mutual information networks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Data Processing Inequality</a:t>
            </a:r>
          </a:p>
          <a:p>
            <a:pPr lvl="1">
              <a:lnSpc>
                <a:spcPct val="90000"/>
              </a:lnSpc>
            </a:pPr>
            <a:r>
              <a:rPr lang="en-US" sz="1400" dirty="0" err="1" smtClean="0">
                <a:solidFill>
                  <a:schemeClr val="accent6"/>
                </a:solidFill>
              </a:rPr>
              <a:t>ARACNe</a:t>
            </a:r>
            <a:r>
              <a:rPr lang="en-US" sz="1400" dirty="0" smtClean="0">
                <a:solidFill>
                  <a:schemeClr val="accent6"/>
                </a:solidFill>
              </a:rPr>
              <a:t> Algorithm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Time-delay </a:t>
            </a:r>
            <a:r>
              <a:rPr lang="en-US" sz="1400" dirty="0" err="1" smtClean="0">
                <a:solidFill>
                  <a:schemeClr val="accent6"/>
                </a:solidFill>
              </a:rPr>
              <a:t>ARACNe</a:t>
            </a:r>
            <a:r>
              <a:rPr lang="en-US" sz="1400" dirty="0" smtClean="0">
                <a:solidFill>
                  <a:schemeClr val="accent6"/>
                </a:solidFill>
              </a:rPr>
              <a:t> algorithm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accent6"/>
                </a:solidFill>
              </a:rPr>
              <a:t>Conditional mutual </a:t>
            </a:r>
            <a:r>
              <a:rPr lang="en-US" sz="1400" dirty="0" smtClean="0">
                <a:solidFill>
                  <a:schemeClr val="accent6"/>
                </a:solidFill>
              </a:rPr>
              <a:t>information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400" b="1" dirty="0" smtClean="0">
                <a:solidFill>
                  <a:schemeClr val="accent6"/>
                </a:solidFill>
              </a:rPr>
              <a:t>4- Applications in protein-cytokine network reconstructions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Background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Methods and materials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Results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smtClean="0">
                <a:solidFill>
                  <a:schemeClr val="accent6"/>
                </a:solidFill>
              </a:rPr>
              <a:t>5- Future works: Microarrays</a:t>
            </a:r>
          </a:p>
          <a:p>
            <a:pPr marL="571500" lvl="1" indent="-171450">
              <a:lnSpc>
                <a:spcPct val="9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    Introduction</a:t>
            </a:r>
          </a:p>
          <a:p>
            <a:pPr marL="571500" lvl="1" indent="-171450">
              <a:lnSpc>
                <a:spcPct val="90000"/>
              </a:lnSpc>
            </a:pP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smtClean="0">
                <a:solidFill>
                  <a:schemeClr val="accent6"/>
                </a:solidFill>
              </a:rPr>
              <a:t>   Data Analysis</a:t>
            </a:r>
          </a:p>
          <a:p>
            <a:pPr marL="571500" lvl="1" indent="-171450">
              <a:lnSpc>
                <a:spcPct val="90000"/>
              </a:lnSpc>
            </a:pP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smtClean="0">
                <a:solidFill>
                  <a:schemeClr val="accent6"/>
                </a:solidFill>
              </a:rPr>
              <a:t>   Yeast cell-cycle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smtClean="0">
                <a:solidFill>
                  <a:schemeClr val="accent6"/>
                </a:solidFill>
              </a:rPr>
              <a:t>References</a:t>
            </a:r>
            <a:endParaRPr lang="en-US" sz="1400" b="1" dirty="0">
              <a:solidFill>
                <a:schemeClr val="accent6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1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Information </a:t>
            </a:r>
            <a:r>
              <a:rPr lang="en-US" sz="2800" dirty="0">
                <a:solidFill>
                  <a:srgbClr val="C00000"/>
                </a:solidFill>
              </a:rPr>
              <a:t>theoretical approach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Mutual information networks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 algn="just">
              <a:defRPr/>
            </a:pP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The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entire framework of network reconstruction using information theory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has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two stages: 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57200" lvl="1" indent="0" algn="just">
              <a:buNone/>
              <a:defRPr/>
            </a:pPr>
            <a:r>
              <a:rPr lang="en-US" sz="1400" b="1" dirty="0" smtClean="0">
                <a:solidFill>
                  <a:schemeClr val="accent6"/>
                </a:solidFill>
                <a:cs typeface="Times New Roman" pitchFamily="18" charset="0"/>
              </a:rPr>
              <a:t>1-Mutual </a:t>
            </a:r>
            <a:r>
              <a:rPr lang="en-US" sz="1400" b="1" dirty="0">
                <a:solidFill>
                  <a:schemeClr val="accent6"/>
                </a:solidFill>
                <a:cs typeface="Times New Roman" pitchFamily="18" charset="0"/>
              </a:rPr>
              <a:t>information </a:t>
            </a:r>
            <a:r>
              <a:rPr lang="en-US" sz="1400" b="1" dirty="0" smtClean="0">
                <a:solidFill>
                  <a:schemeClr val="accent6"/>
                </a:solidFill>
                <a:cs typeface="Times New Roman" pitchFamily="18" charset="0"/>
              </a:rPr>
              <a:t>measurements</a:t>
            </a:r>
          </a:p>
          <a:p>
            <a:pPr marL="457200" lvl="1" indent="0" algn="just">
              <a:buNone/>
              <a:defRPr/>
            </a:pPr>
            <a:r>
              <a:rPr lang="en-US" sz="1400" b="1" dirty="0" smtClean="0">
                <a:solidFill>
                  <a:schemeClr val="accent6"/>
                </a:solidFill>
                <a:cs typeface="Times New Roman" pitchFamily="18" charset="0"/>
              </a:rPr>
              <a:t>2- </a:t>
            </a:r>
            <a:r>
              <a:rPr lang="en-US" sz="1400" b="1" dirty="0">
                <a:solidFill>
                  <a:schemeClr val="accent6"/>
                </a:solidFill>
                <a:cs typeface="Times New Roman" pitchFamily="18" charset="0"/>
              </a:rPr>
              <a:t>T</a:t>
            </a:r>
            <a:r>
              <a:rPr lang="en-US" sz="1400" b="1" dirty="0" smtClean="0">
                <a:solidFill>
                  <a:schemeClr val="accent6"/>
                </a:solidFill>
                <a:cs typeface="Times New Roman" pitchFamily="18" charset="0"/>
              </a:rPr>
              <a:t>he selection of a proper threshold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. </a:t>
            </a:r>
          </a:p>
          <a:p>
            <a:pPr marL="57150" indent="0" algn="just">
              <a:buNone/>
              <a:defRPr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indent="-285750" algn="just">
              <a:buFontTx/>
              <a:buChar char="-"/>
              <a:defRPr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indent="-285750" algn="just">
              <a:defRPr/>
            </a:pP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Mutual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information networks rely on the measurement of the mutual information matrix (MIM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).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MIM is a square matrix whose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elements (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MIM</a:t>
            </a:r>
            <a:r>
              <a:rPr lang="en-US" sz="1400" baseline="-25000" dirty="0" err="1" smtClean="0">
                <a:solidFill>
                  <a:schemeClr val="accent6"/>
                </a:solidFill>
                <a:cs typeface="Times New Roman" pitchFamily="18" charset="0"/>
              </a:rPr>
              <a:t>ij</a:t>
            </a:r>
            <a:r>
              <a:rPr lang="en-US" sz="1400" baseline="-25000" dirty="0" smtClean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= I(</a:t>
            </a:r>
            <a:r>
              <a:rPr lang="en-US" sz="1400" dirty="0" err="1">
                <a:solidFill>
                  <a:schemeClr val="accent6"/>
                </a:solidFill>
                <a:cs typeface="Times New Roman" pitchFamily="18" charset="0"/>
              </a:rPr>
              <a:t>X</a:t>
            </a:r>
            <a:r>
              <a:rPr lang="en-US" sz="1400" baseline="-25000" dirty="0" err="1">
                <a:solidFill>
                  <a:schemeClr val="accent6"/>
                </a:solidFill>
                <a:cs typeface="Times New Roman" pitchFamily="18" charset="0"/>
              </a:rPr>
              <a:t>i</a:t>
            </a:r>
            <a:r>
              <a:rPr lang="en-US" sz="1400" dirty="0" err="1">
                <a:solidFill>
                  <a:schemeClr val="accent6"/>
                </a:solidFill>
                <a:cs typeface="Times New Roman" pitchFamily="18" charset="0"/>
              </a:rPr>
              <a:t>;Y</a:t>
            </a:r>
            <a:r>
              <a:rPr lang="en-US" sz="1400" baseline="-25000" dirty="0" err="1">
                <a:solidFill>
                  <a:schemeClr val="accent6"/>
                </a:solidFill>
                <a:cs typeface="Times New Roman" pitchFamily="18" charset="0"/>
              </a:rPr>
              <a:t>j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)) are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the mutual information between X</a:t>
            </a:r>
            <a:r>
              <a:rPr lang="en-US" sz="1400" baseline="-25000" dirty="0">
                <a:solidFill>
                  <a:schemeClr val="accent6"/>
                </a:solidFill>
                <a:cs typeface="Times New Roman" pitchFamily="18" charset="0"/>
              </a:rPr>
              <a:t>i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 and </a:t>
            </a:r>
            <a:r>
              <a:rPr lang="en-US" sz="1400" dirty="0" err="1">
                <a:solidFill>
                  <a:schemeClr val="accent6"/>
                </a:solidFill>
                <a:cs typeface="Times New Roman" pitchFamily="18" charset="0"/>
              </a:rPr>
              <a:t>Y</a:t>
            </a:r>
            <a:r>
              <a:rPr lang="en-US" sz="1400" baseline="-25000" dirty="0" err="1">
                <a:solidFill>
                  <a:schemeClr val="accent6"/>
                </a:solidFill>
                <a:cs typeface="Times New Roman" pitchFamily="18" charset="0"/>
              </a:rPr>
              <a:t>j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. 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57150" indent="0" algn="just">
              <a:buNone/>
              <a:defRPr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indent="-285750" algn="just">
              <a:buFontTx/>
              <a:buChar char="-"/>
              <a:defRPr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57150" indent="0" algn="just">
              <a:buNone/>
              <a:defRPr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285750" algn="just"/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Choosing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a proper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threshold is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a non-trivial problem. The usual way is to perform permutations of expression of measurements many times and recalculate a distribution of the mutual information for each permutation. Then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distributions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are averaged and the good choice for the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threshold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is the largest mutual information value in the averaged permuted distribution. </a:t>
            </a:r>
            <a:r>
              <a:rPr lang="en-US" sz="1400" dirty="0">
                <a:cs typeface="Times New Roman" pitchFamily="18" charset="0"/>
              </a:rPr>
              <a:t> </a:t>
            </a:r>
            <a:endParaRPr lang="en-US" sz="14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indent="-285750">
              <a:buFontTx/>
              <a:buChar char="-"/>
              <a:defRPr/>
            </a:pPr>
            <a:endParaRPr lang="en-US" sz="19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Font typeface="Wingdings" pitchFamily="2" charset="2"/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Mutual </a:t>
            </a:r>
            <a:r>
              <a:rPr lang="en-US" sz="2800" dirty="0">
                <a:solidFill>
                  <a:srgbClr val="C00000"/>
                </a:solidFill>
              </a:rPr>
              <a:t>information networks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  <a:cs typeface="Times New Roman" pitchFamily="18" charset="0"/>
              </a:rPr>
              <a:t>Data Processing Inequality (DPI)</a:t>
            </a:r>
            <a:endParaRPr lang="en-US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724775" cy="3962400"/>
          </a:xfrm>
        </p:spPr>
        <p:txBody>
          <a:bodyPr/>
          <a:lstStyle/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The </a:t>
            </a:r>
            <a:r>
              <a:rPr lang="en-US" sz="1600" dirty="0">
                <a:solidFill>
                  <a:schemeClr val="accent6"/>
                </a:solidFill>
              </a:rPr>
              <a:t>DPI </a:t>
            </a:r>
            <a:r>
              <a:rPr lang="en-US" sz="1600" dirty="0" smtClean="0">
                <a:solidFill>
                  <a:schemeClr val="accent6"/>
                </a:solidFill>
              </a:rPr>
              <a:t>[21] </a:t>
            </a:r>
            <a:r>
              <a:rPr lang="en-US" sz="1600" dirty="0">
                <a:solidFill>
                  <a:schemeClr val="accent6"/>
                </a:solidFill>
              </a:rPr>
              <a:t>states that if genes </a:t>
            </a:r>
            <a:r>
              <a:rPr lang="en-US" sz="1600" i="1" dirty="0">
                <a:solidFill>
                  <a:schemeClr val="accent6"/>
                </a:solidFill>
              </a:rPr>
              <a:t>g</a:t>
            </a:r>
            <a:r>
              <a:rPr lang="en-US" sz="1600" baseline="-25000" dirty="0">
                <a:solidFill>
                  <a:schemeClr val="accent6"/>
                </a:solidFill>
              </a:rPr>
              <a:t>1</a:t>
            </a:r>
            <a:r>
              <a:rPr lang="en-US" sz="1600" dirty="0">
                <a:solidFill>
                  <a:schemeClr val="accent6"/>
                </a:solidFill>
              </a:rPr>
              <a:t> and </a:t>
            </a:r>
            <a:r>
              <a:rPr lang="en-US" sz="1600" i="1" dirty="0">
                <a:solidFill>
                  <a:schemeClr val="accent6"/>
                </a:solidFill>
              </a:rPr>
              <a:t>g</a:t>
            </a:r>
            <a:r>
              <a:rPr lang="en-US" sz="1600" baseline="-25000" dirty="0">
                <a:solidFill>
                  <a:schemeClr val="accent6"/>
                </a:solidFill>
              </a:rPr>
              <a:t>3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interact only </a:t>
            </a:r>
            <a:r>
              <a:rPr lang="en-US" sz="1600" dirty="0">
                <a:solidFill>
                  <a:schemeClr val="accent6"/>
                </a:solidFill>
              </a:rPr>
              <a:t>through a third gene, </a:t>
            </a:r>
            <a:r>
              <a:rPr lang="en-US" sz="1600" i="1" dirty="0">
                <a:solidFill>
                  <a:schemeClr val="accent6"/>
                </a:solidFill>
              </a:rPr>
              <a:t>g</a:t>
            </a:r>
            <a:r>
              <a:rPr lang="en-US" sz="1600" baseline="-25000" dirty="0">
                <a:solidFill>
                  <a:schemeClr val="accent6"/>
                </a:solidFill>
              </a:rPr>
              <a:t>2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smtClean="0">
                <a:solidFill>
                  <a:schemeClr val="accent6"/>
                </a:solidFill>
              </a:rPr>
              <a:t>then:</a:t>
            </a: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57150" indent="0" algn="just">
              <a:buNone/>
              <a:defRPr/>
            </a:pP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3657600" lvl="8" indent="0" algn="just">
              <a:buNone/>
            </a:pPr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3657600" lvl="8" indent="0" algn="just">
              <a:buNone/>
            </a:pPr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3657600" lvl="8" indent="0" algn="just">
              <a:buNone/>
            </a:pPr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3657600" lvl="8" indent="0" algn="just">
              <a:buNone/>
            </a:pPr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algn="just"/>
            <a:endParaRPr lang="en-US" sz="16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Checking </a:t>
            </a:r>
            <a:r>
              <a:rPr lang="en-US" sz="1600" dirty="0">
                <a:solidFill>
                  <a:schemeClr val="accent6"/>
                </a:solidFill>
              </a:rPr>
              <a:t>against the DPI may </a:t>
            </a:r>
            <a:r>
              <a:rPr lang="en-US" sz="1600" dirty="0" smtClean="0">
                <a:solidFill>
                  <a:schemeClr val="accent6"/>
                </a:solidFill>
              </a:rPr>
              <a:t>identify those </a:t>
            </a:r>
            <a:r>
              <a:rPr lang="en-US" sz="1600" dirty="0">
                <a:solidFill>
                  <a:schemeClr val="accent6"/>
                </a:solidFill>
              </a:rPr>
              <a:t>gene pairs </a:t>
            </a:r>
            <a:r>
              <a:rPr lang="en-US" sz="1600" dirty="0" smtClean="0">
                <a:solidFill>
                  <a:schemeClr val="accent6"/>
                </a:solidFill>
              </a:rPr>
              <a:t>which are not directly dependent even if</a:t>
            </a: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239595"/>
              </p:ext>
            </p:extLst>
          </p:nvPr>
        </p:nvGraphicFramePr>
        <p:xfrm>
          <a:off x="1295400" y="2888095"/>
          <a:ext cx="4267200" cy="44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4" name="Equation" r:id="rId3" imgW="2171520" imgH="228600" progId="Equation.3">
                  <p:embed/>
                </p:oleObj>
              </mc:Choice>
              <mc:Fallback>
                <p:oleObj name="Equation" r:id="rId3" imgW="2171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888095"/>
                        <a:ext cx="4267200" cy="44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831548"/>
              </p:ext>
            </p:extLst>
          </p:nvPr>
        </p:nvGraphicFramePr>
        <p:xfrm>
          <a:off x="4267200" y="4724400"/>
          <a:ext cx="230605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5" name="Equation" r:id="rId5" imgW="1460160" imgH="241200" progId="Equation.3">
                  <p:embed/>
                </p:oleObj>
              </mc:Choice>
              <mc:Fallback>
                <p:oleObj name="Equation" r:id="rId5" imgW="14601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4724400"/>
                        <a:ext cx="230605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16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Mutual </a:t>
            </a:r>
            <a:r>
              <a:rPr lang="en-US" sz="2800" dirty="0">
                <a:solidFill>
                  <a:srgbClr val="C00000"/>
                </a:solidFill>
              </a:rPr>
              <a:t>information networks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  <a:cs typeface="Times New Roman" pitchFamily="18" charset="0"/>
              </a:rPr>
              <a:t>ARACNE algorithm</a:t>
            </a:r>
            <a:endParaRPr lang="en-US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724775" cy="3962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200" dirty="0" err="1" smtClean="0">
                <a:solidFill>
                  <a:schemeClr val="accent6"/>
                </a:solidFill>
              </a:rPr>
              <a:t>Margolin</a:t>
            </a:r>
            <a:r>
              <a:rPr lang="en-US" sz="1200" dirty="0" smtClean="0">
                <a:solidFill>
                  <a:schemeClr val="accent6"/>
                </a:solidFill>
              </a:rPr>
              <a:t> AA, </a:t>
            </a:r>
            <a:r>
              <a:rPr lang="en-US" sz="1200" dirty="0" err="1" smtClean="0">
                <a:solidFill>
                  <a:schemeClr val="accent6"/>
                </a:solidFill>
              </a:rPr>
              <a:t>Nemenman</a:t>
            </a:r>
            <a:r>
              <a:rPr lang="en-US" sz="1200" dirty="0" smtClean="0">
                <a:solidFill>
                  <a:schemeClr val="accent6"/>
                </a:solidFill>
              </a:rPr>
              <a:t> I, Basso K, Wiggins C, </a:t>
            </a:r>
            <a:r>
              <a:rPr lang="en-US" sz="1200" dirty="0" err="1" smtClean="0">
                <a:solidFill>
                  <a:schemeClr val="accent6"/>
                </a:solidFill>
              </a:rPr>
              <a:t>Stolovitzky</a:t>
            </a:r>
            <a:r>
              <a:rPr lang="en-US" sz="1200" dirty="0" smtClean="0">
                <a:solidFill>
                  <a:schemeClr val="accent6"/>
                </a:solidFill>
              </a:rPr>
              <a:t> G, </a:t>
            </a:r>
            <a:r>
              <a:rPr lang="en-US" sz="1200" dirty="0" err="1" smtClean="0">
                <a:solidFill>
                  <a:schemeClr val="accent6"/>
                </a:solidFill>
              </a:rPr>
              <a:t>Dalla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Favera</a:t>
            </a:r>
            <a:r>
              <a:rPr lang="en-US" sz="1200" dirty="0" smtClean="0">
                <a:solidFill>
                  <a:schemeClr val="accent6"/>
                </a:solidFill>
              </a:rPr>
              <a:t> R, </a:t>
            </a:r>
            <a:r>
              <a:rPr lang="en-US" sz="1200" dirty="0" err="1" smtClean="0">
                <a:solidFill>
                  <a:schemeClr val="accent6"/>
                </a:solidFill>
              </a:rPr>
              <a:t>Califano</a:t>
            </a:r>
            <a:r>
              <a:rPr lang="en-US" sz="1200" dirty="0" smtClean="0">
                <a:solidFill>
                  <a:schemeClr val="accent6"/>
                </a:solidFill>
              </a:rPr>
              <a:t> A.    </a:t>
            </a:r>
            <a:r>
              <a:rPr lang="en-US" sz="1200" b="1" dirty="0" smtClean="0">
                <a:solidFill>
                  <a:schemeClr val="accent6"/>
                </a:solidFill>
              </a:rPr>
              <a:t>“</a:t>
            </a:r>
            <a:r>
              <a:rPr lang="en-US" sz="1200" b="1" i="1" dirty="0" smtClean="0">
                <a:solidFill>
                  <a:schemeClr val="accent6"/>
                </a:solidFill>
              </a:rPr>
              <a:t>ARACNE: an algorithm for the reconstruction of gene regulatory networks in a mammalian cellular context”</a:t>
            </a:r>
            <a:r>
              <a:rPr lang="en-US" sz="1200" i="1" dirty="0" smtClean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chemeClr val="accent6"/>
                </a:solidFill>
              </a:rPr>
              <a:t>March 2006, BMC Bioinformatics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chemeClr val="accent6"/>
                </a:solidFill>
              </a:rPr>
              <a:t>[25].</a:t>
            </a:r>
          </a:p>
          <a:p>
            <a:pPr marL="0" indent="0" algn="just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ARACNE </a:t>
            </a:r>
            <a:r>
              <a:rPr lang="en-US" sz="1400" dirty="0">
                <a:solidFill>
                  <a:schemeClr val="accent6"/>
                </a:solidFill>
              </a:rPr>
              <a:t>stands for “Algorithm for the Reconstruction of Accurate Cellular </a:t>
            </a:r>
            <a:r>
              <a:rPr lang="en-US" sz="1400" dirty="0" err="1">
                <a:solidFill>
                  <a:schemeClr val="accent6"/>
                </a:solidFill>
              </a:rPr>
              <a:t>NEtworks</a:t>
            </a:r>
            <a:r>
              <a:rPr lang="en-US" sz="1400" dirty="0" smtClean="0">
                <a:solidFill>
                  <a:schemeClr val="accent6"/>
                </a:solidFill>
              </a:rPr>
              <a:t>”.</a:t>
            </a:r>
          </a:p>
          <a:p>
            <a:pPr marL="0" indent="0" algn="just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ARACNE </a:t>
            </a:r>
            <a:r>
              <a:rPr lang="en-US" sz="1400" dirty="0">
                <a:solidFill>
                  <a:schemeClr val="accent6"/>
                </a:solidFill>
              </a:rPr>
              <a:t>uses information theory to compute the mutual information between pairs of markers (or genes) in a set of microarray </a:t>
            </a:r>
            <a:r>
              <a:rPr lang="en-US" sz="1400" dirty="0" smtClean="0">
                <a:solidFill>
                  <a:schemeClr val="accent6"/>
                </a:solidFill>
              </a:rPr>
              <a:t>experiments. From </a:t>
            </a:r>
            <a:r>
              <a:rPr lang="en-US" sz="1400" dirty="0">
                <a:solidFill>
                  <a:schemeClr val="accent6"/>
                </a:solidFill>
              </a:rPr>
              <a:t>these mutual information computations, an interaction network is inferred.</a:t>
            </a:r>
          </a:p>
          <a:p>
            <a:pPr marL="0" indent="0" algn="just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ARACNE identifies </a:t>
            </a:r>
            <a:r>
              <a:rPr lang="en-US" sz="1400" dirty="0">
                <a:solidFill>
                  <a:schemeClr val="accent6"/>
                </a:solidFill>
              </a:rPr>
              <a:t>candidate interactions by estimating pairwise gene expression profile mutual information, </a:t>
            </a:r>
            <a:r>
              <a:rPr lang="en-US" sz="1400" i="1" dirty="0" smtClean="0">
                <a:solidFill>
                  <a:schemeClr val="accent6"/>
                </a:solidFill>
              </a:rPr>
              <a:t>I</a:t>
            </a:r>
            <a:r>
              <a:rPr lang="en-US" sz="1400" dirty="0" smtClean="0">
                <a:solidFill>
                  <a:schemeClr val="accent6"/>
                </a:solidFill>
              </a:rPr>
              <a:t>(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g</a:t>
            </a:r>
            <a:r>
              <a:rPr lang="en-US" sz="1400" baseline="-25000" dirty="0" smtClean="0">
                <a:solidFill>
                  <a:schemeClr val="accent6"/>
                </a:solidFill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chemeClr val="accent6"/>
                </a:solidFill>
              </a:rPr>
              <a:t>,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g</a:t>
            </a:r>
            <a:r>
              <a:rPr lang="en-US" sz="1400" baseline="-25000" dirty="0" smtClean="0">
                <a:solidFill>
                  <a:schemeClr val="accent6"/>
                </a:solidFill>
                <a:cs typeface="Times New Roman" pitchFamily="18" charset="0"/>
              </a:rPr>
              <a:t>j</a:t>
            </a:r>
            <a:r>
              <a:rPr lang="en-US" sz="1400" dirty="0" smtClean="0">
                <a:solidFill>
                  <a:schemeClr val="accent6"/>
                </a:solidFill>
              </a:rPr>
              <a:t>) and then </a:t>
            </a:r>
            <a:r>
              <a:rPr lang="en-US" sz="1400" dirty="0">
                <a:solidFill>
                  <a:schemeClr val="accent6"/>
                </a:solidFill>
              </a:rPr>
              <a:t>filter MIs using an appropriate threshold, </a:t>
            </a:r>
            <a:r>
              <a:rPr lang="en-US" sz="1400" i="1" dirty="0">
                <a:solidFill>
                  <a:schemeClr val="accent6"/>
                </a:solidFill>
              </a:rPr>
              <a:t>I</a:t>
            </a:r>
            <a:r>
              <a:rPr lang="en-US" sz="1400" baseline="-25000" dirty="0">
                <a:solidFill>
                  <a:schemeClr val="accent6"/>
                </a:solidFill>
              </a:rPr>
              <a:t>0</a:t>
            </a:r>
            <a:r>
              <a:rPr lang="en-US" sz="1400" dirty="0">
                <a:solidFill>
                  <a:schemeClr val="accent6"/>
                </a:solidFill>
              </a:rPr>
              <a:t>, computed for a specific p-value, </a:t>
            </a:r>
            <a:r>
              <a:rPr lang="en-US" sz="1400" i="1" dirty="0" smtClean="0">
                <a:solidFill>
                  <a:schemeClr val="accent6"/>
                </a:solidFill>
              </a:rPr>
              <a:t>p</a:t>
            </a:r>
            <a:r>
              <a:rPr lang="en-US" sz="1400" baseline="-25000" dirty="0" smtClean="0">
                <a:solidFill>
                  <a:schemeClr val="accent6"/>
                </a:solidFill>
              </a:rPr>
              <a:t>0</a:t>
            </a:r>
            <a:r>
              <a:rPr lang="en-US" sz="1400" dirty="0" smtClean="0">
                <a:solidFill>
                  <a:schemeClr val="accent6"/>
                </a:solidFill>
              </a:rPr>
              <a:t>. In the second step, </a:t>
            </a:r>
            <a:r>
              <a:rPr lang="en-US" sz="1400" dirty="0" err="1" smtClean="0">
                <a:solidFill>
                  <a:schemeClr val="accent6"/>
                </a:solidFill>
              </a:rPr>
              <a:t>ARACNe</a:t>
            </a:r>
            <a:r>
              <a:rPr lang="en-US" sz="1400" dirty="0" smtClean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removes the vast majority of indirect connections using </a:t>
            </a:r>
            <a:r>
              <a:rPr lang="en-US" sz="1400" dirty="0" smtClean="0">
                <a:solidFill>
                  <a:schemeClr val="accent6"/>
                </a:solidFill>
              </a:rPr>
              <a:t>the </a:t>
            </a:r>
            <a:r>
              <a:rPr lang="en-US" sz="1400" dirty="0">
                <a:solidFill>
                  <a:schemeClr val="accent6"/>
                </a:solidFill>
              </a:rPr>
              <a:t>Data Processing Inequality (DPI).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0" lvl="8" indent="0" algn="r">
              <a:buNone/>
            </a:pP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61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24000"/>
            <a:ext cx="4191000" cy="4985186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Mutual </a:t>
            </a:r>
            <a:r>
              <a:rPr lang="en-US" sz="2800" dirty="0">
                <a:solidFill>
                  <a:srgbClr val="C00000"/>
                </a:solidFill>
              </a:rPr>
              <a:t>information networks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err="1" smtClean="0">
                <a:solidFill>
                  <a:schemeClr val="accent6"/>
                </a:solidFill>
                <a:cs typeface="Times New Roman" pitchFamily="18" charset="0"/>
              </a:rPr>
              <a:t>ARACNe</a:t>
            </a:r>
            <a:r>
              <a:rPr lang="en-US" sz="2400" dirty="0" smtClean="0">
                <a:solidFill>
                  <a:schemeClr val="accent6"/>
                </a:solidFill>
                <a:cs typeface="Times New Roman" pitchFamily="18" charset="0"/>
              </a:rPr>
              <a:t> algorithm</a:t>
            </a:r>
            <a:endParaRPr lang="en-US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724775" cy="3962400"/>
          </a:xfrm>
        </p:spPr>
        <p:txBody>
          <a:bodyPr/>
          <a:lstStyle/>
          <a:p>
            <a:pPr marL="0" indent="0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accent6"/>
                </a:solidFill>
              </a:rPr>
              <a:t>First, </a:t>
            </a:r>
            <a:r>
              <a:rPr lang="en-US" sz="1600" dirty="0">
                <a:solidFill>
                  <a:schemeClr val="accent6"/>
                </a:solidFill>
              </a:rPr>
              <a:t>gene pairs that exhibit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correlated transcriptional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responses are </a:t>
            </a:r>
            <a:r>
              <a:rPr lang="en-US" sz="1600" dirty="0">
                <a:solidFill>
                  <a:schemeClr val="accent6"/>
                </a:solidFill>
              </a:rPr>
              <a:t>identified </a:t>
            </a:r>
            <a:r>
              <a:rPr lang="en-US" sz="1600" dirty="0" smtClean="0">
                <a:solidFill>
                  <a:schemeClr val="accent6"/>
                </a:solidFill>
              </a:rPr>
              <a:t>by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measuring </a:t>
            </a:r>
            <a:r>
              <a:rPr lang="en-US" sz="1600" dirty="0">
                <a:solidFill>
                  <a:schemeClr val="accent6"/>
                </a:solidFill>
              </a:rPr>
              <a:t>the MI between </a:t>
            </a:r>
            <a:r>
              <a:rPr lang="en-US" sz="1600" dirty="0" smtClean="0">
                <a:solidFill>
                  <a:schemeClr val="accent6"/>
                </a:solidFill>
              </a:rPr>
              <a:t>their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mRNA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expression profiles and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the </a:t>
            </a:r>
            <a:r>
              <a:rPr lang="en-US" sz="1600" dirty="0">
                <a:solidFill>
                  <a:schemeClr val="accent6"/>
                </a:solidFill>
              </a:rPr>
              <a:t>MI </a:t>
            </a:r>
            <a:r>
              <a:rPr lang="en-US" sz="1600" dirty="0" smtClean="0">
                <a:solidFill>
                  <a:schemeClr val="accent6"/>
                </a:solidFill>
              </a:rPr>
              <a:t>threshold for statistical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Independence are identified.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In the second step, </a:t>
            </a:r>
            <a:r>
              <a:rPr lang="en-US" sz="1600" dirty="0" smtClean="0">
                <a:solidFill>
                  <a:schemeClr val="accent6"/>
                </a:solidFill>
              </a:rPr>
              <a:t>ARACNE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Eliminates those </a:t>
            </a:r>
            <a:r>
              <a:rPr lang="en-US" sz="1600" dirty="0">
                <a:solidFill>
                  <a:schemeClr val="accent6"/>
                </a:solidFill>
              </a:rPr>
              <a:t>statistical 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dependencies that </a:t>
            </a:r>
            <a:r>
              <a:rPr lang="en-US" sz="1600" dirty="0">
                <a:solidFill>
                  <a:schemeClr val="accent6"/>
                </a:solidFill>
              </a:rPr>
              <a:t>might 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be </a:t>
            </a:r>
            <a:r>
              <a:rPr lang="en-US" sz="1600" dirty="0">
                <a:solidFill>
                  <a:schemeClr val="accent6"/>
                </a:solidFill>
              </a:rPr>
              <a:t>of an indirect </a:t>
            </a:r>
            <a:r>
              <a:rPr lang="en-US" sz="1600" dirty="0" smtClean="0">
                <a:solidFill>
                  <a:schemeClr val="accent6"/>
                </a:solidFill>
              </a:rPr>
              <a:t>nature the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data processing inequality (DPI). </a:t>
            </a: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1200" b="1" dirty="0" smtClean="0">
                <a:solidFill>
                  <a:schemeClr val="accent6"/>
                </a:solidFill>
                <a:cs typeface="Times New Roman" pitchFamily="18" charset="0"/>
              </a:rPr>
              <a:t>Figure 2: </a:t>
            </a:r>
            <a:r>
              <a:rPr lang="en-US" sz="1200" dirty="0" smtClean="0">
                <a:solidFill>
                  <a:schemeClr val="accent6"/>
                </a:solidFill>
                <a:cs typeface="Times New Roman" pitchFamily="18" charset="0"/>
              </a:rPr>
              <a:t>ARACNE flowchart [31]</a:t>
            </a: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0" lvl="8" indent="0" algn="r">
              <a:buNone/>
            </a:pP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6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Mutual </a:t>
            </a:r>
            <a:r>
              <a:rPr lang="en-US" sz="2800" dirty="0">
                <a:solidFill>
                  <a:srgbClr val="C00000"/>
                </a:solidFill>
              </a:rPr>
              <a:t>information networks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err="1">
                <a:solidFill>
                  <a:schemeClr val="accent6"/>
                </a:solidFill>
                <a:cs typeface="Times New Roman" pitchFamily="18" charset="0"/>
              </a:rPr>
              <a:t>TimeDelay</a:t>
            </a:r>
            <a:r>
              <a:rPr lang="en-US" sz="2400" dirty="0">
                <a:solidFill>
                  <a:schemeClr val="accent6"/>
                </a:solidFill>
                <a:cs typeface="Times New Roman" pitchFamily="18" charset="0"/>
              </a:rPr>
              <a:t>-ARACNE algorithm</a:t>
            </a:r>
            <a:endParaRPr lang="en-US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724775" cy="3962400"/>
          </a:xfrm>
        </p:spPr>
        <p:txBody>
          <a:bodyPr/>
          <a:lstStyle/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An interesting </a:t>
            </a:r>
            <a:r>
              <a:rPr lang="en-US" sz="1400" dirty="0">
                <a:solidFill>
                  <a:schemeClr val="accent6"/>
                </a:solidFill>
              </a:rPr>
              <a:t>feature of </a:t>
            </a:r>
            <a:r>
              <a:rPr lang="en-US" sz="1400" dirty="0" smtClean="0">
                <a:solidFill>
                  <a:schemeClr val="accent6"/>
                </a:solidFill>
              </a:rPr>
              <a:t>TimeDelay-ARACNE </a:t>
            </a:r>
            <a:r>
              <a:rPr lang="en-US" sz="1400" dirty="0">
                <a:solidFill>
                  <a:schemeClr val="accent6"/>
                </a:solidFill>
              </a:rPr>
              <a:t>algorithm, is </a:t>
            </a:r>
            <a:r>
              <a:rPr lang="en-US" sz="1400" dirty="0" smtClean="0">
                <a:solidFill>
                  <a:schemeClr val="accent6"/>
                </a:solidFill>
              </a:rPr>
              <a:t>the fact </a:t>
            </a:r>
            <a:r>
              <a:rPr lang="en-US" sz="1400" dirty="0">
                <a:solidFill>
                  <a:schemeClr val="accent6"/>
                </a:solidFill>
              </a:rPr>
              <a:t>that the time-delayed dependencies can eventually </a:t>
            </a:r>
            <a:r>
              <a:rPr lang="en-US" sz="1400" dirty="0" smtClean="0">
                <a:solidFill>
                  <a:schemeClr val="accent6"/>
                </a:solidFill>
              </a:rPr>
              <a:t>be used </a:t>
            </a:r>
            <a:r>
              <a:rPr lang="en-US" sz="1400" dirty="0">
                <a:solidFill>
                  <a:schemeClr val="accent6"/>
                </a:solidFill>
              </a:rPr>
              <a:t>for derive the direction of the connections </a:t>
            </a:r>
            <a:r>
              <a:rPr lang="en-US" sz="1400" dirty="0" smtClean="0">
                <a:solidFill>
                  <a:schemeClr val="accent6"/>
                </a:solidFill>
              </a:rPr>
              <a:t>between the </a:t>
            </a:r>
            <a:r>
              <a:rPr lang="en-US" sz="1400" dirty="0">
                <a:solidFill>
                  <a:schemeClr val="accent6"/>
                </a:solidFill>
              </a:rPr>
              <a:t>nodes of the network, trying to discriminate </a:t>
            </a:r>
            <a:r>
              <a:rPr lang="en-US" sz="1400" dirty="0" smtClean="0">
                <a:solidFill>
                  <a:schemeClr val="accent6"/>
                </a:solidFill>
              </a:rPr>
              <a:t>between regulator </a:t>
            </a:r>
            <a:r>
              <a:rPr lang="en-US" sz="1400" dirty="0">
                <a:solidFill>
                  <a:schemeClr val="accent6"/>
                </a:solidFill>
              </a:rPr>
              <a:t>gene and regulated genes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Similar to ARACNE, TimeDelay-ARACNE </a:t>
            </a:r>
            <a:r>
              <a:rPr lang="en-US" sz="1400" dirty="0" smtClean="0">
                <a:solidFill>
                  <a:schemeClr val="accent6"/>
                </a:solidFill>
              </a:rPr>
              <a:t>estimates </a:t>
            </a:r>
            <a:r>
              <a:rPr lang="en-US" sz="1400" dirty="0">
                <a:solidFill>
                  <a:schemeClr val="accent6"/>
                </a:solidFill>
              </a:rPr>
              <a:t>MI using </a:t>
            </a:r>
            <a:r>
              <a:rPr lang="en-US" sz="1400" dirty="0" smtClean="0">
                <a:solidFill>
                  <a:schemeClr val="accent6"/>
                </a:solidFill>
              </a:rPr>
              <a:t>Gaussian </a:t>
            </a:r>
            <a:r>
              <a:rPr lang="en-US" sz="1400" dirty="0">
                <a:solidFill>
                  <a:schemeClr val="accent6"/>
                </a:solidFill>
              </a:rPr>
              <a:t>Kernel </a:t>
            </a:r>
            <a:r>
              <a:rPr lang="en-US" sz="1400" dirty="0" smtClean="0">
                <a:solidFill>
                  <a:schemeClr val="accent6"/>
                </a:solidFill>
              </a:rPr>
              <a:t>estimators and </a:t>
            </a:r>
            <a:r>
              <a:rPr lang="en-US" sz="1400" dirty="0">
                <a:solidFill>
                  <a:schemeClr val="accent6"/>
                </a:solidFill>
              </a:rPr>
              <a:t>performs </a:t>
            </a:r>
            <a:r>
              <a:rPr lang="en-US" sz="1400" dirty="0" smtClean="0">
                <a:solidFill>
                  <a:schemeClr val="accent6"/>
                </a:solidFill>
              </a:rPr>
              <a:t>a selection </a:t>
            </a:r>
            <a:r>
              <a:rPr lang="en-US" sz="1400" dirty="0">
                <a:solidFill>
                  <a:schemeClr val="accent6"/>
                </a:solidFill>
              </a:rPr>
              <a:t>of the kernel bandwidth, by choosing the </a:t>
            </a:r>
            <a:r>
              <a:rPr lang="en-US" sz="1400" dirty="0" smtClean="0">
                <a:solidFill>
                  <a:schemeClr val="accent6"/>
                </a:solidFill>
              </a:rPr>
              <a:t>bandwidth which </a:t>
            </a:r>
            <a:r>
              <a:rPr lang="en-US" sz="1400" dirty="0">
                <a:solidFill>
                  <a:schemeClr val="accent6"/>
                </a:solidFill>
              </a:rPr>
              <a:t>(approximately) minimizes </a:t>
            </a:r>
            <a:r>
              <a:rPr lang="en-US" sz="1400" dirty="0" smtClean="0">
                <a:solidFill>
                  <a:schemeClr val="accent6"/>
                </a:solidFill>
              </a:rPr>
              <a:t>the </a:t>
            </a:r>
            <a:r>
              <a:rPr lang="en-US" sz="1400" dirty="0">
                <a:solidFill>
                  <a:schemeClr val="accent6"/>
                </a:solidFill>
              </a:rPr>
              <a:t>mean integrated squared </a:t>
            </a:r>
            <a:r>
              <a:rPr lang="en-US" sz="1400" dirty="0" smtClean="0">
                <a:solidFill>
                  <a:schemeClr val="accent6"/>
                </a:solidFill>
              </a:rPr>
              <a:t>error (MISE).</a:t>
            </a: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0" lvl="8" indent="0" algn="r">
              <a:buNone/>
            </a:pP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3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3. </a:t>
            </a:r>
            <a:r>
              <a:rPr lang="en-US" sz="2800" dirty="0" smtClean="0">
                <a:solidFill>
                  <a:srgbClr val="CC0000"/>
                </a:solidFill>
                <a:cs typeface="Times New Roman" pitchFamily="18" charset="0"/>
              </a:rPr>
              <a:t>TimeDelay-ARACNE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Algorithm</a:t>
            </a:r>
            <a:endParaRPr lang="en-US" sz="2400" dirty="0">
              <a:solidFill>
                <a:schemeClr val="accent6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724775" cy="3962400"/>
          </a:xfrm>
        </p:spPr>
        <p:txBody>
          <a:bodyPr/>
          <a:lstStyle/>
          <a:p>
            <a:r>
              <a:rPr lang="en-US" sz="1400" dirty="0" smtClean="0">
                <a:solidFill>
                  <a:schemeClr val="accent6"/>
                </a:solidFill>
              </a:rPr>
              <a:t>Step1:</a:t>
            </a:r>
          </a:p>
          <a:p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The first step of the algorithm is aimed at the selection </a:t>
            </a:r>
            <a:r>
              <a:rPr lang="en-US" sz="1400" dirty="0" smtClean="0">
                <a:solidFill>
                  <a:schemeClr val="accent6"/>
                </a:solidFill>
              </a:rPr>
              <a:t>of the </a:t>
            </a:r>
            <a:r>
              <a:rPr lang="en-US" sz="1400" dirty="0">
                <a:solidFill>
                  <a:schemeClr val="accent6"/>
                </a:solidFill>
              </a:rPr>
              <a:t>initial change expression points in order to flag </a:t>
            </a:r>
            <a:r>
              <a:rPr lang="en-US" sz="1400" dirty="0" smtClean="0">
                <a:solidFill>
                  <a:schemeClr val="accent6"/>
                </a:solidFill>
              </a:rPr>
              <a:t>the possible </a:t>
            </a:r>
            <a:r>
              <a:rPr lang="en-US" sz="1400" dirty="0">
                <a:solidFill>
                  <a:schemeClr val="accent6"/>
                </a:solidFill>
              </a:rPr>
              <a:t>regulator </a:t>
            </a:r>
            <a:r>
              <a:rPr lang="en-US" sz="1400" dirty="0" smtClean="0">
                <a:solidFill>
                  <a:schemeClr val="accent6"/>
                </a:solidFill>
              </a:rPr>
              <a:t>genes:</a:t>
            </a:r>
          </a:p>
          <a:p>
            <a:pPr marL="400050" lvl="1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If                         is the sequence of expression of gene g</a:t>
            </a:r>
            <a:r>
              <a:rPr lang="en-US" sz="1400" baseline="-25000" dirty="0" smtClean="0">
                <a:solidFill>
                  <a:schemeClr val="accent6"/>
                </a:solidFill>
              </a:rPr>
              <a:t>a</a:t>
            </a:r>
            <a:r>
              <a:rPr lang="en-US" sz="1400" dirty="0" smtClean="0">
                <a:solidFill>
                  <a:schemeClr val="accent6"/>
                </a:solidFill>
              </a:rPr>
              <a:t>;     and       are two thresholds, the </a:t>
            </a:r>
            <a:r>
              <a:rPr lang="en-US" sz="1400" dirty="0">
                <a:solidFill>
                  <a:schemeClr val="accent6"/>
                </a:solidFill>
              </a:rPr>
              <a:t>initial </a:t>
            </a:r>
            <a:r>
              <a:rPr lang="en-US" sz="1400" dirty="0" smtClean="0">
                <a:solidFill>
                  <a:schemeClr val="accent6"/>
                </a:solidFill>
              </a:rPr>
              <a:t>change of </a:t>
            </a:r>
            <a:r>
              <a:rPr lang="en-US" sz="1400" dirty="0">
                <a:solidFill>
                  <a:schemeClr val="accent6"/>
                </a:solidFill>
              </a:rPr>
              <a:t>expression (</a:t>
            </a:r>
            <a:r>
              <a:rPr lang="en-US" sz="1400" i="1" dirty="0" err="1">
                <a:solidFill>
                  <a:schemeClr val="accent6"/>
                </a:solidFill>
              </a:rPr>
              <a:t>IcE</a:t>
            </a:r>
            <a:r>
              <a:rPr lang="en-US" sz="1400" dirty="0">
                <a:solidFill>
                  <a:schemeClr val="accent6"/>
                </a:solidFill>
              </a:rPr>
              <a:t>) is defined </a:t>
            </a:r>
            <a:r>
              <a:rPr lang="en-US" sz="1400" dirty="0" smtClean="0">
                <a:solidFill>
                  <a:schemeClr val="accent6"/>
                </a:solidFill>
              </a:rPr>
              <a:t>as:</a:t>
            </a:r>
          </a:p>
          <a:p>
            <a:pPr marL="800100" lvl="2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800100" lvl="2" indent="0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The thresholds are chosen with </a:t>
            </a:r>
            <a:r>
              <a:rPr lang="en-US" sz="1400" dirty="0" smtClean="0">
                <a:solidFill>
                  <a:schemeClr val="accent6"/>
                </a:solidFill>
              </a:rPr>
              <a:t>: </a:t>
            </a:r>
          </a:p>
          <a:p>
            <a:pPr marL="400050" lvl="1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In all reported experiments, it used       = </a:t>
            </a:r>
            <a:r>
              <a:rPr lang="en-US" sz="1400" dirty="0">
                <a:solidFill>
                  <a:schemeClr val="accent6"/>
                </a:solidFill>
              </a:rPr>
              <a:t>1.2 and </a:t>
            </a:r>
            <a:r>
              <a:rPr lang="en-US" sz="1400" dirty="0" smtClean="0">
                <a:solidFill>
                  <a:schemeClr val="accent6"/>
                </a:solidFill>
              </a:rPr>
              <a:t>consequently       = </a:t>
            </a:r>
            <a:r>
              <a:rPr lang="en-US" sz="1400" dirty="0">
                <a:solidFill>
                  <a:schemeClr val="accent6"/>
                </a:solidFill>
              </a:rPr>
              <a:t>0.83. 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The </a:t>
            </a:r>
            <a:r>
              <a:rPr lang="en-US" sz="1400" dirty="0">
                <a:solidFill>
                  <a:schemeClr val="accent6"/>
                </a:solidFill>
              </a:rPr>
              <a:t>quantity </a:t>
            </a:r>
            <a:r>
              <a:rPr lang="en-US" sz="1400" i="1" dirty="0" err="1" smtClean="0">
                <a:solidFill>
                  <a:schemeClr val="accent6"/>
                </a:solidFill>
              </a:rPr>
              <a:t>IcE</a:t>
            </a:r>
            <a:r>
              <a:rPr lang="en-US" sz="1400" i="1" dirty="0" smtClean="0">
                <a:solidFill>
                  <a:schemeClr val="accent6"/>
                </a:solidFill>
              </a:rPr>
              <a:t>(</a:t>
            </a:r>
            <a:r>
              <a:rPr lang="en-US" sz="1400" dirty="0">
                <a:solidFill>
                  <a:schemeClr val="accent6"/>
                </a:solidFill>
              </a:rPr>
              <a:t>g</a:t>
            </a:r>
            <a:r>
              <a:rPr lang="en-US" sz="1400" baseline="-25000" dirty="0">
                <a:solidFill>
                  <a:schemeClr val="accent6"/>
                </a:solidFill>
              </a:rPr>
              <a:t>a</a:t>
            </a:r>
            <a:r>
              <a:rPr lang="en-US" sz="1400" i="1" dirty="0" smtClean="0">
                <a:solidFill>
                  <a:schemeClr val="accent6"/>
                </a:solidFill>
              </a:rPr>
              <a:t>) </a:t>
            </a:r>
            <a:r>
              <a:rPr lang="en-US" sz="1400" dirty="0">
                <a:solidFill>
                  <a:schemeClr val="accent6"/>
                </a:solidFill>
              </a:rPr>
              <a:t>can be used in order </a:t>
            </a:r>
            <a:r>
              <a:rPr lang="en-US" sz="1400" dirty="0" smtClean="0">
                <a:solidFill>
                  <a:schemeClr val="accent6"/>
                </a:solidFill>
              </a:rPr>
              <a:t>to reduce </a:t>
            </a:r>
            <a:r>
              <a:rPr lang="en-US" sz="1400" dirty="0">
                <a:solidFill>
                  <a:schemeClr val="accent6"/>
                </a:solidFill>
              </a:rPr>
              <a:t>the </a:t>
            </a:r>
            <a:r>
              <a:rPr lang="en-US" sz="1400" dirty="0" smtClean="0">
                <a:solidFill>
                  <a:schemeClr val="accent6"/>
                </a:solidFill>
              </a:rPr>
              <a:t>unnecessary </a:t>
            </a:r>
            <a:r>
              <a:rPr lang="en-US" sz="1400" dirty="0">
                <a:solidFill>
                  <a:schemeClr val="accent6"/>
                </a:solidFill>
              </a:rPr>
              <a:t>influence relations between genes.</a:t>
            </a:r>
          </a:p>
          <a:p>
            <a:pPr marL="400050" lvl="1" indent="0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Indeed</a:t>
            </a:r>
            <a:r>
              <a:rPr lang="en-US" sz="1400" dirty="0">
                <a:solidFill>
                  <a:schemeClr val="accent6"/>
                </a:solidFill>
              </a:rPr>
              <a:t>, a gene g</a:t>
            </a:r>
            <a:r>
              <a:rPr lang="en-US" sz="1400" baseline="-25000" dirty="0">
                <a:solidFill>
                  <a:schemeClr val="accent6"/>
                </a:solidFill>
              </a:rPr>
              <a:t>a</a:t>
            </a:r>
            <a:r>
              <a:rPr lang="en-US" sz="1400" i="1" dirty="0" smtClean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can eventually influence gene </a:t>
            </a:r>
            <a:r>
              <a:rPr lang="en-US" sz="1400" dirty="0" err="1" smtClean="0">
                <a:solidFill>
                  <a:schemeClr val="accent6"/>
                </a:solidFill>
              </a:rPr>
              <a:t>g</a:t>
            </a:r>
            <a:r>
              <a:rPr lang="en-US" sz="1400" baseline="-25000" dirty="0" err="1" smtClean="0">
                <a:solidFill>
                  <a:schemeClr val="accent6"/>
                </a:solidFill>
              </a:rPr>
              <a:t>b</a:t>
            </a:r>
            <a:r>
              <a:rPr lang="en-US" sz="1400" i="1" dirty="0" smtClean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only </a:t>
            </a:r>
            <a:r>
              <a:rPr lang="en-US" sz="1400" dirty="0" smtClean="0">
                <a:solidFill>
                  <a:schemeClr val="accent6"/>
                </a:solidFill>
              </a:rPr>
              <a:t>if </a:t>
            </a:r>
            <a:r>
              <a:rPr lang="en-US" sz="1400" i="1" dirty="0" err="1" smtClean="0">
                <a:solidFill>
                  <a:schemeClr val="accent6"/>
                </a:solidFill>
              </a:rPr>
              <a:t>IcE</a:t>
            </a:r>
            <a:r>
              <a:rPr lang="en-US" sz="1400" i="1" dirty="0" smtClean="0">
                <a:solidFill>
                  <a:schemeClr val="accent6"/>
                </a:solidFill>
              </a:rPr>
              <a:t>(</a:t>
            </a:r>
            <a:r>
              <a:rPr lang="en-US" sz="1400" dirty="0">
                <a:solidFill>
                  <a:schemeClr val="accent6"/>
                </a:solidFill>
              </a:rPr>
              <a:t>g</a:t>
            </a:r>
            <a:r>
              <a:rPr lang="en-US" sz="1400" baseline="-25000" dirty="0">
                <a:solidFill>
                  <a:schemeClr val="accent6"/>
                </a:solidFill>
              </a:rPr>
              <a:t>a</a:t>
            </a:r>
            <a:r>
              <a:rPr lang="en-US" sz="1400" i="1" dirty="0" smtClean="0">
                <a:solidFill>
                  <a:schemeClr val="accent6"/>
                </a:solidFill>
              </a:rPr>
              <a:t>)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i="1" dirty="0" err="1" smtClean="0">
                <a:solidFill>
                  <a:schemeClr val="accent6"/>
                </a:solidFill>
              </a:rPr>
              <a:t>IcE</a:t>
            </a:r>
            <a:r>
              <a:rPr lang="en-US" sz="1400" dirty="0" smtClean="0">
                <a:solidFill>
                  <a:schemeClr val="accent6"/>
                </a:solidFill>
              </a:rPr>
              <a:t>(</a:t>
            </a:r>
            <a:r>
              <a:rPr lang="en-US" sz="1400" dirty="0" err="1" smtClean="0">
                <a:solidFill>
                  <a:schemeClr val="accent6"/>
                </a:solidFill>
              </a:rPr>
              <a:t>g</a:t>
            </a:r>
            <a:r>
              <a:rPr lang="en-US" sz="1400" baseline="-25000" dirty="0" err="1" smtClean="0">
                <a:solidFill>
                  <a:schemeClr val="accent6"/>
                </a:solidFill>
              </a:rPr>
              <a:t>b</a:t>
            </a:r>
            <a:r>
              <a:rPr lang="en-US" sz="1400" dirty="0" smtClean="0">
                <a:solidFill>
                  <a:schemeClr val="accent6"/>
                </a:solidFill>
              </a:rPr>
              <a:t>). [33].</a:t>
            </a: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None/>
              <a:defRPr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0" lvl="8" indent="0" algn="r">
              <a:buNone/>
            </a:pPr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0880"/>
              </p:ext>
            </p:extLst>
          </p:nvPr>
        </p:nvGraphicFramePr>
        <p:xfrm>
          <a:off x="1676400" y="2819400"/>
          <a:ext cx="117107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7" name="Equation" r:id="rId3" imgW="927000" imgH="241200" progId="Equation.3">
                  <p:embed/>
                </p:oleObj>
              </mc:Choice>
              <mc:Fallback>
                <p:oleObj name="Equation" r:id="rId3" imgW="9270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819400"/>
                        <a:ext cx="1171074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151145"/>
              </p:ext>
            </p:extLst>
          </p:nvPr>
        </p:nvGraphicFramePr>
        <p:xfrm>
          <a:off x="1365250" y="3409950"/>
          <a:ext cx="41449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8" name="Equation" r:id="rId5" imgW="2984400" imgH="342720" progId="Equation.3">
                  <p:embed/>
                </p:oleObj>
              </mc:Choice>
              <mc:Fallback>
                <p:oleObj name="Equation" r:id="rId5" imgW="298440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5250" y="3409950"/>
                        <a:ext cx="414496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86508"/>
              </p:ext>
            </p:extLst>
          </p:nvPr>
        </p:nvGraphicFramePr>
        <p:xfrm>
          <a:off x="6781800" y="2762250"/>
          <a:ext cx="304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9" name="Equation" r:id="rId7" imgW="203040" imgH="241200" progId="Equation.3">
                  <p:embed/>
                </p:oleObj>
              </mc:Choice>
              <mc:Fallback>
                <p:oleObj name="Equation" r:id="rId7" imgW="203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1800" y="2762250"/>
                        <a:ext cx="3048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46171"/>
              </p:ext>
            </p:extLst>
          </p:nvPr>
        </p:nvGraphicFramePr>
        <p:xfrm>
          <a:off x="7426325" y="2794000"/>
          <a:ext cx="460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0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26325" y="2794000"/>
                        <a:ext cx="46037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29760"/>
              </p:ext>
            </p:extLst>
          </p:nvPr>
        </p:nvGraphicFramePr>
        <p:xfrm>
          <a:off x="4267200" y="3962400"/>
          <a:ext cx="817563" cy="52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1" name="Equation" r:id="rId11" imgW="672840" imgH="431640" progId="Equation.3">
                  <p:embed/>
                </p:oleObj>
              </mc:Choice>
              <mc:Fallback>
                <p:oleObj name="Equation" r:id="rId11" imgW="672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7200" y="3962400"/>
                        <a:ext cx="817563" cy="52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00726"/>
              </p:ext>
            </p:extLst>
          </p:nvPr>
        </p:nvGraphicFramePr>
        <p:xfrm>
          <a:off x="4624387" y="4533808"/>
          <a:ext cx="304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2" name="Equation" r:id="rId13" imgW="203040" imgH="241200" progId="Equation.3">
                  <p:embed/>
                </p:oleObj>
              </mc:Choice>
              <mc:Fallback>
                <p:oleObj name="Equation" r:id="rId13" imgW="203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24387" y="4533808"/>
                        <a:ext cx="3048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29339"/>
              </p:ext>
            </p:extLst>
          </p:nvPr>
        </p:nvGraphicFramePr>
        <p:xfrm>
          <a:off x="7159625" y="4533808"/>
          <a:ext cx="460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3" name="Equation" r:id="rId15" imgW="317160" imgH="228600" progId="Equation.3">
                  <p:embed/>
                </p:oleObj>
              </mc:Choice>
              <mc:Fallback>
                <p:oleObj name="Equation" r:id="rId15" imgW="317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59625" y="4533808"/>
                        <a:ext cx="46037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84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3. </a:t>
            </a:r>
            <a:r>
              <a:rPr lang="en-US" sz="2800" dirty="0" smtClean="0">
                <a:solidFill>
                  <a:srgbClr val="CC0000"/>
                </a:solidFill>
                <a:cs typeface="Times New Roman" pitchFamily="18" charset="0"/>
              </a:rPr>
              <a:t>TimeDelay-ARACNE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Algorithm</a:t>
            </a:r>
            <a:endParaRPr lang="en-US" sz="2400" dirty="0">
              <a:solidFill>
                <a:schemeClr val="accent6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724775" cy="3962400"/>
          </a:xfrm>
        </p:spPr>
        <p:txBody>
          <a:bodyPr/>
          <a:lstStyle/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Step2:</a:t>
            </a:r>
          </a:p>
          <a:p>
            <a:pPr marL="0" indent="0" algn="just">
              <a:buNone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en-US" sz="1400" dirty="0">
                <a:solidFill>
                  <a:schemeClr val="accent6"/>
                </a:solidFill>
              </a:rPr>
              <a:t>The basic idea of the proposed algorithm is to </a:t>
            </a:r>
            <a:r>
              <a:rPr lang="en-US" sz="1400" dirty="0" smtClean="0">
                <a:solidFill>
                  <a:schemeClr val="accent6"/>
                </a:solidFill>
              </a:rPr>
              <a:t>detect time-delayed statistical dependencies between </a:t>
            </a:r>
            <a:r>
              <a:rPr lang="en-US" sz="1400" dirty="0">
                <a:solidFill>
                  <a:schemeClr val="accent6"/>
                </a:solidFill>
              </a:rPr>
              <a:t>the activation of a given gene </a:t>
            </a:r>
            <a:r>
              <a:rPr lang="en-US" sz="1400" dirty="0" smtClean="0">
                <a:solidFill>
                  <a:schemeClr val="accent6"/>
                </a:solidFill>
              </a:rPr>
              <a:t>g</a:t>
            </a:r>
            <a:r>
              <a:rPr lang="en-US" sz="1400" baseline="-25000" dirty="0" smtClean="0">
                <a:solidFill>
                  <a:schemeClr val="accent6"/>
                </a:solidFill>
              </a:rPr>
              <a:t>a</a:t>
            </a:r>
            <a:r>
              <a:rPr lang="en-US" sz="1400" i="1" dirty="0" smtClean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at time </a:t>
            </a:r>
            <a:r>
              <a:rPr lang="en-US" sz="1400" i="1" dirty="0">
                <a:solidFill>
                  <a:schemeClr val="accent6"/>
                </a:solidFill>
              </a:rPr>
              <a:t>t </a:t>
            </a:r>
            <a:r>
              <a:rPr lang="en-US" sz="1400" dirty="0">
                <a:solidFill>
                  <a:schemeClr val="accent6"/>
                </a:solidFill>
              </a:rPr>
              <a:t>and</a:t>
            </a:r>
          </a:p>
          <a:p>
            <a:pPr marL="400050" lvl="1" indent="0" algn="just">
              <a:buNone/>
            </a:pPr>
            <a:r>
              <a:rPr lang="en-US" sz="1400" dirty="0">
                <a:solidFill>
                  <a:schemeClr val="accent6"/>
                </a:solidFill>
              </a:rPr>
              <a:t>another </a:t>
            </a:r>
            <a:r>
              <a:rPr lang="en-US" sz="1400" dirty="0" err="1">
                <a:solidFill>
                  <a:schemeClr val="accent6"/>
                </a:solidFill>
              </a:rPr>
              <a:t>g</a:t>
            </a:r>
            <a:r>
              <a:rPr lang="en-US" sz="1400" baseline="-25000" dirty="0" err="1">
                <a:solidFill>
                  <a:schemeClr val="accent6"/>
                </a:solidFill>
              </a:rPr>
              <a:t>b</a:t>
            </a:r>
            <a:r>
              <a:rPr lang="en-US" sz="1400" i="1" dirty="0" smtClean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at time </a:t>
            </a:r>
            <a:r>
              <a:rPr lang="en-US" sz="1400" i="1" dirty="0">
                <a:solidFill>
                  <a:schemeClr val="accent6"/>
                </a:solidFill>
              </a:rPr>
              <a:t>t </a:t>
            </a:r>
            <a:r>
              <a:rPr lang="en-US" sz="1400" dirty="0">
                <a:solidFill>
                  <a:schemeClr val="accent6"/>
                </a:solidFill>
              </a:rPr>
              <a:t>+ </a:t>
            </a:r>
            <a:r>
              <a:rPr lang="en-US" sz="1400" i="1" dirty="0">
                <a:solidFill>
                  <a:schemeClr val="accent6"/>
                </a:solidFill>
              </a:rPr>
              <a:t>κ </a:t>
            </a:r>
            <a:r>
              <a:rPr lang="en-US" sz="1400" dirty="0">
                <a:solidFill>
                  <a:schemeClr val="accent6"/>
                </a:solidFill>
              </a:rPr>
              <a:t>with </a:t>
            </a:r>
            <a:r>
              <a:rPr lang="en-US" sz="1400" i="1" dirty="0" err="1" smtClean="0">
                <a:solidFill>
                  <a:schemeClr val="accent6"/>
                </a:solidFill>
              </a:rPr>
              <a:t>IcE</a:t>
            </a:r>
            <a:r>
              <a:rPr lang="en-US" sz="1400" dirty="0" smtClean="0">
                <a:solidFill>
                  <a:schemeClr val="accent6"/>
                </a:solidFill>
              </a:rPr>
              <a:t>(g</a:t>
            </a:r>
            <a:r>
              <a:rPr lang="en-US" sz="1400" baseline="-25000" dirty="0" smtClean="0">
                <a:solidFill>
                  <a:schemeClr val="accent6"/>
                </a:solidFill>
              </a:rPr>
              <a:t>a</a:t>
            </a:r>
            <a:r>
              <a:rPr lang="en-US" sz="1400" dirty="0" smtClean="0">
                <a:solidFill>
                  <a:schemeClr val="accent6"/>
                </a:solidFill>
              </a:rPr>
              <a:t>)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i="1" dirty="0" err="1" smtClean="0">
                <a:solidFill>
                  <a:schemeClr val="accent6"/>
                </a:solidFill>
              </a:rPr>
              <a:t>IcE</a:t>
            </a:r>
            <a:r>
              <a:rPr lang="en-US" sz="1400" dirty="0" smtClean="0">
                <a:solidFill>
                  <a:schemeClr val="accent6"/>
                </a:solidFill>
              </a:rPr>
              <a:t>(</a:t>
            </a:r>
            <a:r>
              <a:rPr lang="en-US" sz="1400" dirty="0" err="1">
                <a:solidFill>
                  <a:schemeClr val="accent6"/>
                </a:solidFill>
              </a:rPr>
              <a:t>g</a:t>
            </a:r>
            <a:r>
              <a:rPr lang="en-US" sz="1400" baseline="-25000" dirty="0" err="1">
                <a:solidFill>
                  <a:schemeClr val="accent6"/>
                </a:solidFill>
              </a:rPr>
              <a:t>b</a:t>
            </a:r>
            <a:r>
              <a:rPr lang="en-US" sz="1400" dirty="0" smtClean="0">
                <a:solidFill>
                  <a:schemeClr val="accent6"/>
                </a:solidFill>
              </a:rPr>
              <a:t>).</a:t>
            </a:r>
          </a:p>
          <a:p>
            <a:pPr marL="400050" lvl="1" indent="0" algn="just">
              <a:buNone/>
            </a:pPr>
            <a:endParaRPr lang="en-US" sz="8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en-US" sz="1400" dirty="0">
                <a:solidFill>
                  <a:schemeClr val="accent6"/>
                </a:solidFill>
              </a:rPr>
              <a:t>T</a:t>
            </a:r>
            <a:r>
              <a:rPr lang="en-US" sz="1400" dirty="0" smtClean="0">
                <a:solidFill>
                  <a:schemeClr val="accent6"/>
                </a:solidFill>
              </a:rPr>
              <a:t>ime-dependent </a:t>
            </a:r>
            <a:r>
              <a:rPr lang="en-US" sz="1400" dirty="0">
                <a:solidFill>
                  <a:schemeClr val="accent6"/>
                </a:solidFill>
              </a:rPr>
              <a:t>MIs are calculated for </a:t>
            </a:r>
            <a:r>
              <a:rPr lang="en-US" sz="1400" dirty="0" smtClean="0">
                <a:solidFill>
                  <a:schemeClr val="accent6"/>
                </a:solidFill>
              </a:rPr>
              <a:t>each expression </a:t>
            </a:r>
            <a:r>
              <a:rPr lang="en-US" sz="1400" dirty="0">
                <a:solidFill>
                  <a:schemeClr val="accent6"/>
                </a:solidFill>
              </a:rPr>
              <a:t>profile obtained by shifting genes by one </a:t>
            </a:r>
            <a:r>
              <a:rPr lang="en-US" sz="1400" dirty="0" smtClean="0">
                <a:solidFill>
                  <a:schemeClr val="accent6"/>
                </a:solidFill>
              </a:rPr>
              <a:t>time step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smtClean="0">
                <a:solidFill>
                  <a:schemeClr val="accent6"/>
                </a:solidFill>
              </a:rPr>
              <a:t>till </a:t>
            </a:r>
            <a:r>
              <a:rPr lang="en-US" sz="1400" dirty="0">
                <a:solidFill>
                  <a:schemeClr val="accent6"/>
                </a:solidFill>
              </a:rPr>
              <a:t>the defined maximum time delay is </a:t>
            </a:r>
            <a:r>
              <a:rPr lang="en-US" sz="1400" dirty="0" smtClean="0">
                <a:solidFill>
                  <a:schemeClr val="accent6"/>
                </a:solidFill>
              </a:rPr>
              <a:t>reached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.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smtClean="0">
                <a:solidFill>
                  <a:schemeClr val="accent6"/>
                </a:solidFill>
              </a:rPr>
              <a:t>Influence is defined as </a:t>
            </a:r>
            <a:r>
              <a:rPr lang="en-US" sz="1400" dirty="0">
                <a:solidFill>
                  <a:schemeClr val="accent6"/>
                </a:solidFill>
              </a:rPr>
              <a:t>the </a:t>
            </a:r>
            <a:r>
              <a:rPr lang="en-US" sz="1400" dirty="0" smtClean="0">
                <a:solidFill>
                  <a:schemeClr val="accent6"/>
                </a:solidFill>
              </a:rPr>
              <a:t>max time-dependent </a:t>
            </a:r>
            <a:r>
              <a:rPr lang="en-US" sz="1400" dirty="0">
                <a:solidFill>
                  <a:schemeClr val="accent6"/>
                </a:solidFill>
              </a:rPr>
              <a:t>MIs, </a:t>
            </a:r>
            <a:r>
              <a:rPr lang="en-US" sz="1400" i="1" dirty="0">
                <a:solidFill>
                  <a:schemeClr val="accent6"/>
                </a:solidFill>
              </a:rPr>
              <a:t>I</a:t>
            </a:r>
            <a:r>
              <a:rPr lang="en-US" sz="1400" i="1" baseline="-25000" dirty="0">
                <a:solidFill>
                  <a:schemeClr val="accent6"/>
                </a:solidFill>
              </a:rPr>
              <a:t>κ</a:t>
            </a:r>
            <a:r>
              <a:rPr lang="en-US" sz="1400" i="1" dirty="0">
                <a:solidFill>
                  <a:schemeClr val="accent6"/>
                </a:solidFill>
              </a:rPr>
              <a:t> </a:t>
            </a:r>
            <a:r>
              <a:rPr lang="en-US" sz="1400" dirty="0" smtClean="0">
                <a:solidFill>
                  <a:schemeClr val="accent6"/>
                </a:solidFill>
              </a:rPr>
              <a:t>(</a:t>
            </a:r>
            <a:r>
              <a:rPr lang="en-US" sz="1400" dirty="0">
                <a:solidFill>
                  <a:schemeClr val="accent6"/>
                </a:solidFill>
              </a:rPr>
              <a:t>g</a:t>
            </a:r>
            <a:r>
              <a:rPr lang="en-US" sz="1400" baseline="-25000" dirty="0">
                <a:solidFill>
                  <a:schemeClr val="accent6"/>
                </a:solidFill>
              </a:rPr>
              <a:t>a</a:t>
            </a:r>
            <a:r>
              <a:rPr lang="en-US" sz="1400" dirty="0" smtClean="0">
                <a:solidFill>
                  <a:schemeClr val="accent6"/>
                </a:solidFill>
              </a:rPr>
              <a:t>,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 smtClean="0">
                <a:solidFill>
                  <a:schemeClr val="accent6"/>
                </a:solidFill>
              </a:rPr>
              <a:t>g</a:t>
            </a:r>
            <a:r>
              <a:rPr lang="en-US" sz="1400" baseline="-25000" dirty="0" err="1" smtClean="0">
                <a:solidFill>
                  <a:schemeClr val="accent6"/>
                </a:solidFill>
              </a:rPr>
              <a:t>b</a:t>
            </a:r>
            <a:r>
              <a:rPr lang="en-US" sz="1400" dirty="0" smtClean="0">
                <a:solidFill>
                  <a:schemeClr val="accent6"/>
                </a:solidFill>
              </a:rPr>
              <a:t>), </a:t>
            </a:r>
            <a:r>
              <a:rPr lang="en-US" sz="1400" dirty="0">
                <a:solidFill>
                  <a:schemeClr val="accent6"/>
                </a:solidFill>
              </a:rPr>
              <a:t>over all possible delays </a:t>
            </a:r>
            <a:r>
              <a:rPr lang="en-US" sz="1400" i="1" dirty="0">
                <a:solidFill>
                  <a:schemeClr val="accent6"/>
                </a:solidFill>
              </a:rPr>
              <a:t>k</a:t>
            </a:r>
            <a:r>
              <a:rPr lang="en-US" sz="1400" dirty="0" smtClean="0">
                <a:solidFill>
                  <a:schemeClr val="accent6"/>
                </a:solidFill>
              </a:rPr>
              <a:t>:</a:t>
            </a:r>
          </a:p>
          <a:p>
            <a:pPr marL="400050" lvl="1" indent="0" algn="just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just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just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en-US" sz="1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400050" lvl="1" indent="0" algn="just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After </a:t>
            </a:r>
            <a:r>
              <a:rPr lang="en-US" sz="1400" dirty="0">
                <a:solidFill>
                  <a:schemeClr val="accent6"/>
                </a:solidFill>
              </a:rPr>
              <a:t>the computation of the </a:t>
            </a:r>
            <a:r>
              <a:rPr lang="en-US" sz="1400" i="1" dirty="0" err="1" smtClean="0">
                <a:solidFill>
                  <a:schemeClr val="accent6"/>
                </a:solidFill>
              </a:rPr>
              <a:t>Infl</a:t>
            </a:r>
            <a:r>
              <a:rPr lang="en-US" sz="1400" dirty="0" smtClean="0">
                <a:solidFill>
                  <a:schemeClr val="accent6"/>
                </a:solidFill>
              </a:rPr>
              <a:t>(</a:t>
            </a:r>
            <a:r>
              <a:rPr lang="en-US" sz="1400" dirty="0">
                <a:solidFill>
                  <a:schemeClr val="accent6"/>
                </a:solidFill>
              </a:rPr>
              <a:t>g</a:t>
            </a:r>
            <a:r>
              <a:rPr lang="en-US" sz="1400" baseline="-25000" dirty="0">
                <a:solidFill>
                  <a:schemeClr val="accent6"/>
                </a:solidFill>
              </a:rPr>
              <a:t>a</a:t>
            </a:r>
            <a:r>
              <a:rPr lang="en-US" sz="1400" dirty="0">
                <a:solidFill>
                  <a:schemeClr val="accent6"/>
                </a:solidFill>
              </a:rPr>
              <a:t>, </a:t>
            </a:r>
            <a:r>
              <a:rPr lang="en-US" sz="1400" dirty="0" err="1">
                <a:solidFill>
                  <a:schemeClr val="accent6"/>
                </a:solidFill>
              </a:rPr>
              <a:t>g</a:t>
            </a:r>
            <a:r>
              <a:rPr lang="en-US" sz="1400" baseline="-25000" dirty="0" err="1">
                <a:solidFill>
                  <a:schemeClr val="accent6"/>
                </a:solidFill>
              </a:rPr>
              <a:t>b</a:t>
            </a:r>
            <a:r>
              <a:rPr lang="en-US" sz="1400" dirty="0" smtClean="0">
                <a:solidFill>
                  <a:schemeClr val="accent6"/>
                </a:solidFill>
              </a:rPr>
              <a:t>) </a:t>
            </a:r>
            <a:r>
              <a:rPr lang="en-US" sz="1400" dirty="0">
                <a:solidFill>
                  <a:schemeClr val="accent6"/>
                </a:solidFill>
              </a:rPr>
              <a:t>estimations, </a:t>
            </a:r>
            <a:r>
              <a:rPr lang="en-US" sz="1400" dirty="0" smtClean="0">
                <a:solidFill>
                  <a:schemeClr val="accent6"/>
                </a:solidFill>
              </a:rPr>
              <a:t>TimeDelay-ARACNE </a:t>
            </a:r>
            <a:r>
              <a:rPr lang="en-US" sz="1400" dirty="0">
                <a:solidFill>
                  <a:schemeClr val="accent6"/>
                </a:solidFill>
              </a:rPr>
              <a:t>filters them using </a:t>
            </a:r>
            <a:r>
              <a:rPr lang="en-US" sz="1400" dirty="0" smtClean="0">
                <a:solidFill>
                  <a:schemeClr val="accent6"/>
                </a:solidFill>
              </a:rPr>
              <a:t>the threshold, </a:t>
            </a:r>
            <a:r>
              <a:rPr lang="en-US" sz="1400" i="1" dirty="0" smtClean="0">
                <a:solidFill>
                  <a:schemeClr val="accent6"/>
                </a:solidFill>
              </a:rPr>
              <a:t>I</a:t>
            </a:r>
            <a:r>
              <a:rPr lang="en-US" sz="1400" baseline="-25000" dirty="0" smtClean="0">
                <a:solidFill>
                  <a:schemeClr val="accent6"/>
                </a:solidFill>
              </a:rPr>
              <a:t>0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16352"/>
              </p:ext>
            </p:extLst>
          </p:nvPr>
        </p:nvGraphicFramePr>
        <p:xfrm>
          <a:off x="1352550" y="4191000"/>
          <a:ext cx="655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0" name="Equation" r:id="rId3" imgW="4368600" imgH="711000" progId="Equation.3">
                  <p:embed/>
                </p:oleObj>
              </mc:Choice>
              <mc:Fallback>
                <p:oleObj name="Equation" r:id="rId3" imgW="436860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550" y="4191000"/>
                        <a:ext cx="6553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5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3. </a:t>
            </a:r>
            <a:r>
              <a:rPr lang="en-US" sz="2800" dirty="0" smtClean="0">
                <a:solidFill>
                  <a:srgbClr val="CC0000"/>
                </a:solidFill>
                <a:cs typeface="Times New Roman" pitchFamily="18" charset="0"/>
              </a:rPr>
              <a:t>TimeDelay-ARACNE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Algorithm</a:t>
            </a:r>
            <a:endParaRPr lang="en-US" sz="2400" dirty="0">
              <a:solidFill>
                <a:schemeClr val="accent6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724775" cy="3962400"/>
          </a:xfrm>
        </p:spPr>
        <p:txBody>
          <a:bodyPr/>
          <a:lstStyle/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Step3:</a:t>
            </a:r>
          </a:p>
          <a:p>
            <a:pPr marL="0" indent="0" algn="just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The last </a:t>
            </a:r>
            <a:r>
              <a:rPr lang="en-US" sz="1400" dirty="0">
                <a:solidFill>
                  <a:schemeClr val="accent6"/>
                </a:solidFill>
              </a:rPr>
              <a:t>step TimeDelay-ARACNE </a:t>
            </a:r>
            <a:r>
              <a:rPr lang="en-US" sz="1400" dirty="0" smtClean="0">
                <a:solidFill>
                  <a:schemeClr val="accent6"/>
                </a:solidFill>
              </a:rPr>
              <a:t>applies the DPI. </a:t>
            </a:r>
            <a:endParaRPr lang="en-US" sz="1400" dirty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3657600" lvl="8" indent="0" algn="r">
              <a:buNone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2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3. </a:t>
            </a:r>
            <a:r>
              <a:rPr lang="en-US" sz="2800" dirty="0" smtClean="0">
                <a:solidFill>
                  <a:srgbClr val="CC0000"/>
                </a:solidFill>
                <a:cs typeface="Times New Roman" pitchFamily="18" charset="0"/>
              </a:rPr>
              <a:t>TimeDelay-ARACNE</a:t>
            </a:r>
            <a:r>
              <a:rPr lang="en-US" sz="1200" dirty="0">
                <a:solidFill>
                  <a:srgbClr val="C00000"/>
                </a:solidFill>
              </a:rPr>
              <a:t/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Application: Yeast cell-cycle</a:t>
            </a:r>
            <a:endParaRPr lang="en-US" sz="2400" dirty="0">
              <a:solidFill>
                <a:schemeClr val="accent6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724775" cy="39624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err="1" smtClean="0">
                <a:solidFill>
                  <a:schemeClr val="accent6"/>
                </a:solidFill>
              </a:rPr>
              <a:t>Pietro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100" dirty="0" err="1">
                <a:solidFill>
                  <a:schemeClr val="accent6"/>
                </a:solidFill>
              </a:rPr>
              <a:t>Zoppoli</a:t>
            </a:r>
            <a:r>
              <a:rPr lang="en-US" sz="1100" dirty="0">
                <a:solidFill>
                  <a:schemeClr val="accent6"/>
                </a:solidFill>
              </a:rPr>
              <a:t>, Sandro </a:t>
            </a:r>
            <a:r>
              <a:rPr lang="en-US" sz="1100" dirty="0" err="1">
                <a:solidFill>
                  <a:schemeClr val="accent6"/>
                </a:solidFill>
              </a:rPr>
              <a:t>Morganella</a:t>
            </a:r>
            <a:r>
              <a:rPr lang="en-US" sz="1100" dirty="0">
                <a:solidFill>
                  <a:schemeClr val="accent6"/>
                </a:solidFill>
              </a:rPr>
              <a:t>, Michele </a:t>
            </a:r>
            <a:r>
              <a:rPr lang="en-US" sz="1100" dirty="0" err="1">
                <a:solidFill>
                  <a:schemeClr val="accent6"/>
                </a:solidFill>
              </a:rPr>
              <a:t>Ceccarelli</a:t>
            </a:r>
            <a:r>
              <a:rPr lang="en-US" sz="1100" dirty="0">
                <a:solidFill>
                  <a:schemeClr val="accent6"/>
                </a:solidFill>
              </a:rPr>
              <a:t>: </a:t>
            </a:r>
            <a:r>
              <a:rPr lang="en-US" sz="1100" b="1" dirty="0">
                <a:solidFill>
                  <a:schemeClr val="accent6"/>
                </a:solidFill>
              </a:rPr>
              <a:t>TimeDelay-ARACNE: Reverse engineering of gene networks from time-course data by an information theoretic approach</a:t>
            </a:r>
            <a:r>
              <a:rPr lang="en-US" sz="1100" dirty="0">
                <a:solidFill>
                  <a:schemeClr val="accent6"/>
                </a:solidFill>
              </a:rPr>
              <a:t>. BMC Bioinformatics 11: 154 (2010</a:t>
            </a:r>
            <a:r>
              <a:rPr lang="en-US" sz="1100" dirty="0" smtClean="0">
                <a:solidFill>
                  <a:schemeClr val="accent6"/>
                </a:solidFill>
              </a:rPr>
              <a:t>) [32].</a:t>
            </a:r>
            <a:endParaRPr lang="en-US" sz="11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This study tests </a:t>
            </a:r>
            <a:r>
              <a:rPr lang="en-US" sz="1400" dirty="0">
                <a:solidFill>
                  <a:schemeClr val="accent6"/>
                </a:solidFill>
              </a:rPr>
              <a:t>the algorithm both on synthetic networks and </a:t>
            </a:r>
            <a:r>
              <a:rPr lang="en-US" sz="1400" dirty="0" smtClean="0">
                <a:solidFill>
                  <a:schemeClr val="accent6"/>
                </a:solidFill>
              </a:rPr>
              <a:t>on microarray </a:t>
            </a:r>
            <a:r>
              <a:rPr lang="en-US" sz="1400" dirty="0">
                <a:solidFill>
                  <a:schemeClr val="accent6"/>
                </a:solidFill>
              </a:rPr>
              <a:t>expression </a:t>
            </a:r>
            <a:r>
              <a:rPr lang="en-US" sz="1400" dirty="0" smtClean="0">
                <a:solidFill>
                  <a:schemeClr val="accent6"/>
                </a:solidFill>
              </a:rPr>
              <a:t>profiles. The </a:t>
            </a:r>
            <a:r>
              <a:rPr lang="en-US" sz="1400" dirty="0">
                <a:solidFill>
                  <a:schemeClr val="accent6"/>
                </a:solidFill>
              </a:rPr>
              <a:t>results are compared </a:t>
            </a:r>
            <a:r>
              <a:rPr lang="en-US" sz="1400" dirty="0" smtClean="0">
                <a:solidFill>
                  <a:schemeClr val="accent6"/>
                </a:solidFill>
              </a:rPr>
              <a:t>with the </a:t>
            </a:r>
            <a:r>
              <a:rPr lang="en-US" sz="1400" dirty="0">
                <a:solidFill>
                  <a:schemeClr val="accent6"/>
                </a:solidFill>
              </a:rPr>
              <a:t>ones of two previously published algorithms: Dynamic Bayesian Networks and systems </a:t>
            </a:r>
            <a:r>
              <a:rPr lang="en-US" sz="1400" dirty="0" smtClean="0">
                <a:solidFill>
                  <a:schemeClr val="accent6"/>
                </a:solidFill>
              </a:rPr>
              <a:t>of ODEs</a:t>
            </a:r>
            <a:r>
              <a:rPr lang="en-US" sz="1400" dirty="0">
                <a:solidFill>
                  <a:schemeClr val="accent6"/>
                </a:solidFill>
              </a:rPr>
              <a:t>, showing that TimeDelay-ARACNE has good accuracy, recall and </a:t>
            </a:r>
            <a:r>
              <a:rPr lang="en-US" sz="1400" i="1" dirty="0">
                <a:solidFill>
                  <a:schemeClr val="accent6"/>
                </a:solidFill>
              </a:rPr>
              <a:t>F</a:t>
            </a:r>
            <a:r>
              <a:rPr lang="en-US" sz="1400" dirty="0">
                <a:solidFill>
                  <a:schemeClr val="accent6"/>
                </a:solidFill>
              </a:rPr>
              <a:t>-score for the network reconstruction task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lvl="8" algn="r"/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>
                <a:solidFill>
                  <a:schemeClr val="accent6"/>
                </a:solidFill>
              </a:rPr>
              <a:t>In order to test TimeDelay-ARACNE performance </a:t>
            </a:r>
            <a:r>
              <a:rPr lang="en-US" sz="1400" dirty="0" smtClean="0">
                <a:solidFill>
                  <a:schemeClr val="accent6"/>
                </a:solidFill>
              </a:rPr>
              <a:t>on Microarray </a:t>
            </a:r>
            <a:r>
              <a:rPr lang="en-US" sz="1400" dirty="0">
                <a:solidFill>
                  <a:schemeClr val="accent6"/>
                </a:solidFill>
              </a:rPr>
              <a:t>Expression </a:t>
            </a:r>
            <a:r>
              <a:rPr lang="en-US" sz="1400" dirty="0" smtClean="0">
                <a:solidFill>
                  <a:schemeClr val="accent6"/>
                </a:solidFill>
              </a:rPr>
              <a:t>Profiles </a:t>
            </a:r>
            <a:r>
              <a:rPr lang="en-US" sz="1400" dirty="0">
                <a:solidFill>
                  <a:schemeClr val="accent6"/>
                </a:solidFill>
              </a:rPr>
              <a:t>t</a:t>
            </a:r>
            <a:r>
              <a:rPr lang="en-US" sz="1400" dirty="0" smtClean="0">
                <a:solidFill>
                  <a:schemeClr val="accent6"/>
                </a:solidFill>
              </a:rPr>
              <a:t>he </a:t>
            </a:r>
            <a:r>
              <a:rPr lang="en-US" sz="1400" dirty="0">
                <a:solidFill>
                  <a:schemeClr val="accent6"/>
                </a:solidFill>
              </a:rPr>
              <a:t>time course profiles </a:t>
            </a:r>
            <a:r>
              <a:rPr lang="en-US" sz="1400" dirty="0" smtClean="0">
                <a:solidFill>
                  <a:schemeClr val="accent6"/>
                </a:solidFill>
              </a:rPr>
              <a:t>is a set </a:t>
            </a:r>
            <a:r>
              <a:rPr lang="en-US" sz="1400" dirty="0">
                <a:solidFill>
                  <a:schemeClr val="accent6"/>
                </a:solidFill>
              </a:rPr>
              <a:t>of 11 </a:t>
            </a:r>
            <a:r>
              <a:rPr lang="en-US" sz="1400" dirty="0" smtClean="0">
                <a:solidFill>
                  <a:schemeClr val="accent6"/>
                </a:solidFill>
              </a:rPr>
              <a:t>genes selected </a:t>
            </a:r>
            <a:r>
              <a:rPr lang="en-US" sz="1400" dirty="0">
                <a:solidFill>
                  <a:schemeClr val="accent6"/>
                </a:solidFill>
              </a:rPr>
              <a:t>from </a:t>
            </a:r>
            <a:r>
              <a:rPr lang="en-US" sz="1400" dirty="0" smtClean="0">
                <a:solidFill>
                  <a:schemeClr val="accent6"/>
                </a:solidFill>
              </a:rPr>
              <a:t>the yeast</a:t>
            </a:r>
            <a:r>
              <a:rPr lang="en-US" sz="1400" dirty="0">
                <a:solidFill>
                  <a:schemeClr val="accent6"/>
                </a:solidFill>
              </a:rPr>
              <a:t>, Saccharomyces </a:t>
            </a:r>
            <a:r>
              <a:rPr lang="en-US" sz="1400" dirty="0" err="1">
                <a:solidFill>
                  <a:schemeClr val="accent6"/>
                </a:solidFill>
              </a:rPr>
              <a:t>cerevisiae</a:t>
            </a:r>
            <a:r>
              <a:rPr lang="en-US" sz="1400" dirty="0">
                <a:solidFill>
                  <a:schemeClr val="accent6"/>
                </a:solidFill>
              </a:rPr>
              <a:t>, cell cycle microarray data [34]. This study selects one of the profiles in which the gene expressions of cell cycle synchronized yeast cultures were collected over 17 time points taken in 10-minute intervals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</a:p>
          <a:p>
            <a:pPr marL="0" indent="0" algn="just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algn="just"/>
            <a:r>
              <a:rPr lang="en-US" sz="1400" dirty="0">
                <a:solidFill>
                  <a:schemeClr val="accent6"/>
                </a:solidFill>
              </a:rPr>
              <a:t>In order to test TimeDelay-ARACNE performance </a:t>
            </a:r>
            <a:r>
              <a:rPr lang="en-US" sz="1400" dirty="0" smtClean="0">
                <a:solidFill>
                  <a:schemeClr val="accent6"/>
                </a:solidFill>
              </a:rPr>
              <a:t>on expression profiles, this study selects a set of eight </a:t>
            </a:r>
            <a:r>
              <a:rPr lang="en-US" sz="1400" dirty="0">
                <a:solidFill>
                  <a:schemeClr val="accent6"/>
                </a:solidFill>
              </a:rPr>
              <a:t>genes </a:t>
            </a:r>
            <a:r>
              <a:rPr lang="en-US" sz="1400" dirty="0" smtClean="0">
                <a:solidFill>
                  <a:schemeClr val="accent6"/>
                </a:solidFill>
              </a:rPr>
              <a:t>network from E. Coli pathway [35].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lvl="8" algn="just"/>
            <a:endParaRPr lang="en-US" sz="1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0" lvl="8" indent="0" algn="just">
              <a:buNone/>
            </a:pPr>
            <a:endParaRPr lang="en-US" sz="1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6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4. </a:t>
            </a:r>
            <a:r>
              <a:rPr lang="en-US" sz="2800" dirty="0" smtClean="0">
                <a:solidFill>
                  <a:srgbClr val="C00000"/>
                </a:solidFill>
              </a:rPr>
              <a:t>Application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Protein-Cytokine Network Reconstruction</a:t>
            </a:r>
            <a:endParaRPr lang="en-US" sz="2400" dirty="0">
              <a:solidFill>
                <a:srgbClr val="CC0000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5563" y="1600200"/>
            <a:ext cx="7313612" cy="4343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Release of immune-regulatory Cytokines during inflammatory response is medicated by a complex signaling </a:t>
            </a:r>
            <a:r>
              <a:rPr lang="en-US" sz="1400" dirty="0" smtClean="0">
                <a:solidFill>
                  <a:schemeClr val="accent2"/>
                </a:solidFill>
              </a:rPr>
              <a:t>network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[45].</a:t>
            </a:r>
            <a:endParaRPr lang="en-US" sz="14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Current knowledge does not provide a complete picture of these signaling components.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we developed an information theoretic-based model that derives the responses of seven Cytokines from the activation of twenty two signaling </a:t>
            </a:r>
            <a:r>
              <a:rPr lang="en-US" sz="1400" dirty="0" err="1">
                <a:solidFill>
                  <a:schemeClr val="accent2"/>
                </a:solidFill>
              </a:rPr>
              <a:t>Phosphoproteins</a:t>
            </a:r>
            <a:r>
              <a:rPr lang="en-US" sz="1400" dirty="0">
                <a:solidFill>
                  <a:schemeClr val="accent2"/>
                </a:solidFill>
              </a:rPr>
              <a:t> in RAW 264.7 macrophages.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This model captured most of known signaling components involved in Cytokine releases and was able to reasonably predict potentially important novel signaling components</a:t>
            </a:r>
            <a:r>
              <a:rPr lang="en-US" sz="1400" dirty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58" y="1835891"/>
            <a:ext cx="5515142" cy="3901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1. Introduction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Systems Concepts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2311" y="5567571"/>
            <a:ext cx="4151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chemeClr val="accent6"/>
                </a:solidFill>
              </a:rPr>
              <a:t>Figure 1: </a:t>
            </a:r>
            <a:r>
              <a:rPr lang="en-US" sz="1400" b="1" dirty="0" smtClean="0">
                <a:solidFill>
                  <a:schemeClr val="accent6"/>
                </a:solidFill>
              </a:rPr>
              <a:t> Biological systems levels.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The </a:t>
            </a:r>
            <a:r>
              <a:rPr lang="en-US" sz="1400" dirty="0">
                <a:solidFill>
                  <a:schemeClr val="accent6"/>
                </a:solidFill>
              </a:rPr>
              <a:t>reductionist upward causal chain </a:t>
            </a:r>
            <a:r>
              <a:rPr lang="en-US" sz="1400" dirty="0" smtClean="0">
                <a:solidFill>
                  <a:schemeClr val="accent6"/>
                </a:solidFill>
              </a:rPr>
              <a:t>from </a:t>
            </a:r>
            <a:r>
              <a:rPr lang="en-US" sz="1400" dirty="0">
                <a:solidFill>
                  <a:schemeClr val="accent6"/>
                </a:solidFill>
              </a:rPr>
              <a:t>genes to organisms, and various forms of </a:t>
            </a:r>
            <a:r>
              <a:rPr lang="en-US" sz="1400" dirty="0" smtClean="0">
                <a:solidFill>
                  <a:schemeClr val="accent6"/>
                </a:solidFill>
              </a:rPr>
              <a:t>downward </a:t>
            </a:r>
            <a:r>
              <a:rPr lang="en-US" sz="1400" dirty="0">
                <a:solidFill>
                  <a:schemeClr val="accent6"/>
                </a:solidFill>
              </a:rPr>
              <a:t>causation that </a:t>
            </a:r>
            <a:r>
              <a:rPr lang="en-US" sz="1400" dirty="0" smtClean="0">
                <a:solidFill>
                  <a:schemeClr val="accent6"/>
                </a:solidFill>
              </a:rPr>
              <a:t>regulates </a:t>
            </a:r>
            <a:r>
              <a:rPr lang="en-US" sz="1400" dirty="0">
                <a:solidFill>
                  <a:schemeClr val="accent6"/>
                </a:solidFill>
              </a:rPr>
              <a:t>lower level </a:t>
            </a:r>
            <a:r>
              <a:rPr lang="en-US" sz="1400" dirty="0" smtClean="0">
                <a:solidFill>
                  <a:schemeClr val="accent6"/>
                </a:solidFill>
              </a:rPr>
              <a:t>components </a:t>
            </a:r>
            <a:r>
              <a:rPr lang="en-US" sz="1400" dirty="0">
                <a:solidFill>
                  <a:schemeClr val="accent6"/>
                </a:solidFill>
              </a:rPr>
              <a:t>in biological </a:t>
            </a:r>
            <a:r>
              <a:rPr lang="en-US" sz="1400" dirty="0" smtClean="0">
                <a:solidFill>
                  <a:schemeClr val="accent6"/>
                </a:solidFill>
              </a:rPr>
              <a:t>systems [1]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7291"/>
            <a:ext cx="3048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A system represents a set of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components 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together with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the 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relations connecting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them to 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form a unity. [2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]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chemeClr val="accent6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The number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of interconnections within 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a system is larger than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the 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number of connections with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the 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environment. [3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].</a:t>
            </a:r>
            <a:endParaRPr lang="en-US" sz="1600" dirty="0">
              <a:solidFill>
                <a:schemeClr val="accent6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 smtClean="0">
              <a:solidFill>
                <a:schemeClr val="accent6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accent6"/>
              </a:solidFill>
              <a:latin typeface="+mn-lt"/>
            </a:endParaRP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Systems can include other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systems as 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part of their construction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concept of 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modularity. [3</a:t>
            </a:r>
            <a:r>
              <a:rPr lang="en-US" sz="1600" dirty="0" smtClean="0">
                <a:solidFill>
                  <a:schemeClr val="accent6"/>
                </a:solidFill>
                <a:latin typeface="+mn-lt"/>
              </a:rPr>
              <a:t>].</a:t>
            </a:r>
            <a:endParaRPr lang="en-US" sz="16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37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4. Protein-Cytokine Network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Background</a:t>
            </a:r>
            <a:endParaRPr lang="en-US" sz="2400" dirty="0">
              <a:solidFill>
                <a:srgbClr val="CC0000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5563" y="1600200"/>
            <a:ext cx="7313612" cy="4343400"/>
          </a:xfrm>
        </p:spPr>
        <p:txBody>
          <a:bodyPr/>
          <a:lstStyle/>
          <a:p>
            <a:pPr marL="0" indent="0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22 Signaling proteins responsible for cytokine releases: </a:t>
            </a:r>
          </a:p>
          <a:p>
            <a:pPr marL="400050" lvl="1" indent="0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cAMP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, AKT, ERK1, ERK2, 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Ezr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Rdx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, GSK3A, GSK3B, JNK 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lg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, JNK 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sh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, MSN, p38, p40Phox, 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NFkB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 p65, 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PKCd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, PKCmu2,RSK, Rps6  , SMAD2, STAT1a, STAT1b, STAT3, STAT5</a:t>
            </a:r>
          </a:p>
          <a:p>
            <a:pPr marL="400050" lvl="1" indent="0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00050" lvl="1" indent="0">
              <a:buNone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7 released cytokines (as signal receivers):</a:t>
            </a:r>
          </a:p>
          <a:p>
            <a:pPr marL="400050" lvl="1" indent="0">
              <a:buNone/>
            </a:pPr>
            <a:r>
              <a:rPr lang="it-IT" sz="1400" dirty="0" smtClean="0">
                <a:solidFill>
                  <a:schemeClr val="accent6"/>
                </a:solidFill>
                <a:cs typeface="Times New Roman" pitchFamily="18" charset="0"/>
              </a:rPr>
              <a:t>G-CSF, IL-1a, IL-6, IL-10, MIP-1a, RANTES, TNFa</a:t>
            </a:r>
            <a:endParaRPr lang="it-IT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Using information-theoretic model we want to reconstruct this network from the microarray data and determine what proteins are responsible for each cytokine releases</a:t>
            </a: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8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4. Protein-Cytokine </a:t>
            </a:r>
            <a:r>
              <a:rPr lang="en-US" sz="2800" dirty="0">
                <a:solidFill>
                  <a:srgbClr val="C00000"/>
                </a:solidFill>
              </a:rPr>
              <a:t>Network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Released Cytokines</a:t>
            </a:r>
            <a:endParaRPr lang="en-US" sz="2400" dirty="0">
              <a:solidFill>
                <a:srgbClr val="CC0000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5563" y="1600200"/>
            <a:ext cx="7313612" cy="4343400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TNF alpha: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>
                <a:solidFill>
                  <a:schemeClr val="accent6"/>
                </a:solidFill>
              </a:rPr>
              <a:t>M</a:t>
            </a:r>
            <a:r>
              <a:rPr lang="en-US" sz="1400" dirty="0" smtClean="0">
                <a:solidFill>
                  <a:schemeClr val="accent6"/>
                </a:solidFill>
              </a:rPr>
              <a:t>ediates the </a:t>
            </a:r>
            <a:r>
              <a:rPr lang="en-US" sz="1400" dirty="0">
                <a:solidFill>
                  <a:schemeClr val="accent6"/>
                </a:solidFill>
              </a:rPr>
              <a:t>inflammatory response. </a:t>
            </a: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Regulates the </a:t>
            </a:r>
            <a:r>
              <a:rPr lang="en-US" sz="1400" dirty="0">
                <a:solidFill>
                  <a:schemeClr val="accent6"/>
                </a:solidFill>
              </a:rPr>
              <a:t>expression of many genes in many cell types important for the host response to infection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IL-6: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>
                <a:solidFill>
                  <a:schemeClr val="accent6"/>
                </a:solidFill>
              </a:rPr>
              <a:t>Interleukin 6 is a pro-inflammatory cytokine and is produced in response to infection and tissue injury. IL-6 exerts its effects on multiple cell types and can act systemically. </a:t>
            </a: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Causes </a:t>
            </a:r>
            <a:r>
              <a:rPr lang="en-US" sz="1400" dirty="0">
                <a:solidFill>
                  <a:schemeClr val="accent6"/>
                </a:solidFill>
              </a:rPr>
              <a:t>T-cell </a:t>
            </a:r>
            <a:r>
              <a:rPr lang="en-US" sz="1400" dirty="0" smtClean="0">
                <a:solidFill>
                  <a:schemeClr val="accent6"/>
                </a:solidFill>
              </a:rPr>
              <a:t>activation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IL-10: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Has effect on the production of pro-inflammatory cytokines</a:t>
            </a:r>
            <a:endParaRPr lang="en-US" sz="1400" dirty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IL-1a: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Pro-inflammatory mediator produced by monocytes</a:t>
            </a: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Mediates  expression of the gene encoding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MIP-1a: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Modulate several aspects of the inflammatory response such as fever response.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Belongs to the group of </a:t>
            </a:r>
            <a:r>
              <a:rPr lang="en-US" sz="1400" dirty="0" err="1" smtClean="0">
                <a:solidFill>
                  <a:schemeClr val="accent6"/>
                </a:solidFill>
              </a:rPr>
              <a:t>chemokines</a:t>
            </a:r>
            <a:endParaRPr lang="en-US" sz="1400" dirty="0">
              <a:solidFill>
                <a:schemeClr val="accent6"/>
              </a:solidFill>
            </a:endParaRPr>
          </a:p>
          <a:p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64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4. Protein-Cytokine </a:t>
            </a:r>
            <a:r>
              <a:rPr lang="en-US" sz="2800" dirty="0">
                <a:solidFill>
                  <a:srgbClr val="C00000"/>
                </a:solidFill>
              </a:rPr>
              <a:t>Network</a:t>
            </a:r>
            <a:r>
              <a:rPr lang="en-US" sz="1800" dirty="0">
                <a:solidFill>
                  <a:srgbClr val="C00000"/>
                </a:solidFill>
              </a:rPr>
              <a:t/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Released Cytokines</a:t>
            </a:r>
            <a:endParaRPr lang="en-US" sz="2400" dirty="0">
              <a:solidFill>
                <a:srgbClr val="CC0000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5563" y="1600200"/>
            <a:ext cx="7313612" cy="434340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RANTES: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Is a chemokine that is predominantly chemotactic for macrophages</a:t>
            </a:r>
            <a:endParaRPr lang="en-US" sz="1400" dirty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G-CSF: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Enhances the functional activities of mature neutrophils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 smtClean="0">
                <a:solidFill>
                  <a:schemeClr val="accent6"/>
                </a:solidFill>
              </a:rPr>
              <a:t>The expression of its 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smtClean="0">
                <a:solidFill>
                  <a:schemeClr val="accent6"/>
                </a:solidFill>
              </a:rPr>
              <a:t>gene encoding is regulated by a combination of transcriptional and post-transcriptional mechanisms</a:t>
            </a:r>
            <a:endParaRPr lang="en-US" sz="1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6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Information theoretical approaches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MI Estimation using KDE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63" y="1792020"/>
            <a:ext cx="7313612" cy="4114800"/>
          </a:xfrm>
        </p:spPr>
        <p:txBody>
          <a:bodyPr/>
          <a:lstStyle/>
          <a:p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Consider two vectors </a:t>
            </a:r>
            <a:r>
              <a:rPr lang="en-US" sz="1600" i="1" dirty="0">
                <a:solidFill>
                  <a:schemeClr val="accent6"/>
                </a:solidFill>
              </a:rPr>
              <a:t>X</a:t>
            </a:r>
            <a:r>
              <a:rPr lang="en-US" sz="1600" dirty="0">
                <a:solidFill>
                  <a:schemeClr val="accent6"/>
                </a:solidFill>
              </a:rPr>
              <a:t> and </a:t>
            </a:r>
            <a:r>
              <a:rPr lang="en-US" sz="1600" i="1" dirty="0">
                <a:solidFill>
                  <a:schemeClr val="accent6"/>
                </a:solidFill>
              </a:rPr>
              <a:t>Y</a:t>
            </a:r>
            <a:r>
              <a:rPr lang="en-US" sz="1600" dirty="0">
                <a:solidFill>
                  <a:schemeClr val="accent6"/>
                </a:solidFill>
              </a:rPr>
              <a:t>.  A kernel density estimator (KDE) for mutual information is defined </a:t>
            </a:r>
            <a:r>
              <a:rPr lang="en-US" sz="1600" dirty="0" smtClean="0">
                <a:solidFill>
                  <a:schemeClr val="accent6"/>
                </a:solidFill>
              </a:rPr>
              <a:t>as </a:t>
            </a:r>
            <a:r>
              <a:rPr lang="en-US" sz="1600" dirty="0" smtClean="0">
                <a:solidFill>
                  <a:schemeClr val="accent6"/>
                </a:solidFill>
                <a:cs typeface="Times New Roman" pitchFamily="18" charset="0"/>
              </a:rPr>
              <a:t>[13]:</a:t>
            </a:r>
          </a:p>
          <a:p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 </a:t>
            </a:r>
          </a:p>
          <a:p>
            <a:pPr marL="400050" lvl="1" indent="0">
              <a:buNone/>
            </a:pPr>
            <a:endParaRPr lang="en-US" sz="8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US" sz="1200" dirty="0" smtClean="0">
                <a:solidFill>
                  <a:schemeClr val="accent2"/>
                </a:solidFill>
                <a:cs typeface="Times New Roman" pitchFamily="18" charset="0"/>
              </a:rPr>
              <a:t>Where:</a:t>
            </a:r>
            <a:endParaRPr lang="en-US" sz="12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where </a:t>
            </a:r>
            <a:r>
              <a:rPr lang="en-US" sz="1400" dirty="0">
                <a:solidFill>
                  <a:schemeClr val="accent6"/>
                </a:solidFill>
                <a:cs typeface="Times New Roman" pitchFamily="18" charset="0"/>
              </a:rPr>
              <a:t>N is sample size and h is the kernel 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width. f(x) and f(</a:t>
            </a:r>
            <a:r>
              <a:rPr lang="en-US" sz="1400" dirty="0" err="1" smtClean="0">
                <a:solidFill>
                  <a:schemeClr val="accent6"/>
                </a:solidFill>
                <a:cs typeface="Times New Roman" pitchFamily="18" charset="0"/>
              </a:rPr>
              <a:t>x,y</a:t>
            </a:r>
            <a:r>
              <a:rPr lang="en-US" sz="1400" dirty="0" smtClean="0">
                <a:solidFill>
                  <a:schemeClr val="accent6"/>
                </a:solidFill>
                <a:cs typeface="Times New Roman" pitchFamily="18" charset="0"/>
              </a:rPr>
              <a:t>) represents the kernel density estimators.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     </a:t>
            </a: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52600" y="2946400"/>
          <a:ext cx="21669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6" name="Equation" r:id="rId3" imgW="1942920" imgH="583920" progId="Equation.3">
                  <p:embed/>
                </p:oleObj>
              </mc:Choice>
              <mc:Fallback>
                <p:oleObj name="Equation" r:id="rId3" imgW="19429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46400"/>
                        <a:ext cx="2166937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33550" y="4038600"/>
          <a:ext cx="35798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7" name="Equation" r:id="rId5" imgW="2933640" imgH="444240" progId="Equation.3">
                  <p:embed/>
                </p:oleObj>
              </mc:Choice>
              <mc:Fallback>
                <p:oleObj name="Equation" r:id="rId5" imgW="2933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038600"/>
                        <a:ext cx="3579813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52600" y="4660632"/>
          <a:ext cx="2803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8" name="Equation" r:id="rId7" imgW="2298600" imgH="444240" progId="Equation.3">
                  <p:embed/>
                </p:oleObj>
              </mc:Choice>
              <mc:Fallback>
                <p:oleObj name="Equation" r:id="rId7" imgW="2298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60632"/>
                        <a:ext cx="2803525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4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Information theoretical approaches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MI Estimation using KDE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63" y="1792020"/>
            <a:ext cx="7313612" cy="4114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1600" dirty="0">
                <a:solidFill>
                  <a:schemeClr val="accent6"/>
                </a:solidFill>
              </a:rPr>
              <a:t>There is not a universal way of choosing h, however the ranking of the MI’s </a:t>
            </a:r>
            <a:r>
              <a:rPr lang="en-US" sz="1600" dirty="0" smtClean="0">
                <a:solidFill>
                  <a:schemeClr val="accent6"/>
                </a:solidFill>
              </a:rPr>
              <a:t>depends </a:t>
            </a:r>
            <a:r>
              <a:rPr lang="en-US" sz="1600" dirty="0">
                <a:solidFill>
                  <a:schemeClr val="accent6"/>
                </a:solidFill>
              </a:rPr>
              <a:t>only weakly on </a:t>
            </a:r>
            <a:r>
              <a:rPr lang="en-US" sz="1600" dirty="0" smtClean="0">
                <a:solidFill>
                  <a:schemeClr val="accent6"/>
                </a:solidFill>
              </a:rPr>
              <a:t>them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[25].</a:t>
            </a:r>
            <a:endParaRPr lang="en-US" sz="1600" dirty="0">
              <a:solidFill>
                <a:schemeClr val="accent6"/>
              </a:solidFill>
            </a:endParaRPr>
          </a:p>
          <a:p>
            <a:pPr algn="just"/>
            <a:endParaRPr lang="en-US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8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The </a:t>
            </a:r>
            <a:r>
              <a:rPr lang="en-US" sz="1600" dirty="0">
                <a:solidFill>
                  <a:schemeClr val="accent6"/>
                </a:solidFill>
              </a:rPr>
              <a:t>most common criterion used to select the optimal kernel width is to minimize expected risk function, also known as the mean integrated squared error (MISE</a:t>
            </a:r>
            <a:r>
              <a:rPr lang="en-US" sz="1600" dirty="0" smtClean="0">
                <a:solidFill>
                  <a:schemeClr val="accent6"/>
                </a:solidFill>
              </a:rPr>
              <a:t>) [14].</a:t>
            </a: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     </a:t>
            </a: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algn="just"/>
            <a:r>
              <a:rPr lang="en-US" sz="1600" dirty="0">
                <a:solidFill>
                  <a:schemeClr val="accent6"/>
                </a:solidFill>
              </a:rPr>
              <a:t>If Gaussian basis functions are used to approximate </a:t>
            </a:r>
            <a:r>
              <a:rPr lang="en-US" sz="1600" dirty="0" err="1">
                <a:solidFill>
                  <a:schemeClr val="accent6"/>
                </a:solidFill>
              </a:rPr>
              <a:t>univariate</a:t>
            </a:r>
            <a:r>
              <a:rPr lang="en-US" sz="1600" dirty="0">
                <a:solidFill>
                  <a:schemeClr val="accent6"/>
                </a:solidFill>
              </a:rPr>
              <a:t> data and the underlying density being estimated is Gaussian, then it can be shown that the optimal choice for </a:t>
            </a:r>
            <a:r>
              <a:rPr lang="en-US" sz="1600" i="1" dirty="0">
                <a:solidFill>
                  <a:schemeClr val="accent6"/>
                </a:solidFill>
              </a:rPr>
              <a:t>h</a:t>
            </a:r>
            <a:r>
              <a:rPr lang="en-US" sz="1600" dirty="0">
                <a:solidFill>
                  <a:schemeClr val="accent6"/>
                </a:solidFill>
              </a:rPr>
              <a:t> is </a:t>
            </a:r>
            <a:r>
              <a:rPr lang="en-US" sz="1600" dirty="0" smtClean="0">
                <a:solidFill>
                  <a:schemeClr val="accent6"/>
                </a:solidFill>
              </a:rPr>
              <a:t>[44]:</a:t>
            </a: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     </a:t>
            </a:r>
            <a:r>
              <a:rPr lang="en-US" sz="1400" dirty="0" smtClean="0">
                <a:solidFill>
                  <a:schemeClr val="accent6"/>
                </a:solidFill>
              </a:rPr>
              <a:t>Where     is </a:t>
            </a:r>
            <a:r>
              <a:rPr lang="en-US" sz="1400" dirty="0">
                <a:solidFill>
                  <a:schemeClr val="accent6"/>
                </a:solidFill>
              </a:rPr>
              <a:t>the standard deviation of the </a:t>
            </a:r>
            <a:r>
              <a:rPr lang="en-US" sz="1400" dirty="0" smtClean="0">
                <a:solidFill>
                  <a:schemeClr val="accent6"/>
                </a:solidFill>
              </a:rPr>
              <a:t>N samples</a:t>
            </a:r>
            <a:r>
              <a:rPr lang="en-US" sz="1400" dirty="0">
                <a:solidFill>
                  <a:schemeClr val="accent6"/>
                </a:solidFill>
              </a:rPr>
              <a:t>. </a:t>
            </a:r>
            <a:endParaRPr lang="en-US" sz="1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724344" y="3597997"/>
          <a:ext cx="3302475" cy="50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2" name="Equation" r:id="rId3" imgW="2311400" imgH="355600" progId="Equation.3">
                  <p:embed/>
                </p:oleObj>
              </mc:Choice>
              <mc:Fallback>
                <p:oleObj name="Equation" r:id="rId3" imgW="2311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344" y="3597997"/>
                        <a:ext cx="3302475" cy="502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18212" y="5139790"/>
          <a:ext cx="783176" cy="48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3" name="Equation" r:id="rId5" imgW="685800" imgH="431800" progId="Equation.3">
                  <p:embed/>
                </p:oleObj>
              </mc:Choice>
              <mc:Fallback>
                <p:oleObj name="Equation" r:id="rId5" imgW="68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212" y="5139790"/>
                        <a:ext cx="783176" cy="48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390775" y="5794700"/>
          <a:ext cx="239188" cy="224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4" name="Equation" r:id="rId7" imgW="152334" imgH="139639" progId="Equation.3">
                  <p:embed/>
                </p:oleObj>
              </mc:Choice>
              <mc:Fallback>
                <p:oleObj name="Equation" r:id="rId7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5794700"/>
                        <a:ext cx="239188" cy="224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0" y="457200"/>
          <a:ext cx="1524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5" name="Equation" r:id="rId9" imgW="152334" imgH="139639" progId="Equation.3">
                  <p:embed/>
                </p:oleObj>
              </mc:Choice>
              <mc:Fallback>
                <p:oleObj name="Equation" r:id="rId9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24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39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3. Information theoretical approach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  <a:cs typeface="Times New Roman" pitchFamily="18" charset="0"/>
              </a:rPr>
              <a:t>Threshold Estimation</a:t>
            </a:r>
            <a:endParaRPr lang="en-US" sz="2400" dirty="0" smtClean="0">
              <a:solidFill>
                <a:srgbClr val="CC00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25563" y="1792020"/>
                <a:ext cx="7313612" cy="4114800"/>
              </a:xfrm>
            </p:spPr>
            <p:txBody>
              <a:bodyPr/>
              <a:lstStyle/>
              <a:p>
                <a:pPr algn="just"/>
                <a:r>
                  <a:rPr lang="en-US" sz="1600" dirty="0" smtClean="0">
                    <a:solidFill>
                      <a:schemeClr val="accent2"/>
                    </a:solidFill>
                  </a:rPr>
                  <a:t>The probability that zero true mutual information results in an empirical value greater than </a:t>
                </a:r>
                <a:r>
                  <a:rPr lang="en-US" sz="1600" i="1" dirty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0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is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: [15]</a:t>
                </a:r>
              </a:p>
              <a:p>
                <a:pPr marL="0" indent="0" algn="just">
                  <a:buNone/>
                </a:pPr>
                <a:endParaRPr lang="en-US" sz="1600" dirty="0">
                  <a:solidFill>
                    <a:schemeClr val="accent2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1600" i="1" dirty="0" smtClean="0">
                    <a:solidFill>
                      <a:schemeClr val="accent2"/>
                    </a:solidFill>
                  </a:rPr>
                  <a:t>     p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( I&gt;I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0 </a:t>
                </a:r>
                <a:r>
                  <a:rPr lang="he-IL" sz="1600" dirty="0">
                    <a:solidFill>
                      <a:schemeClr val="accent2"/>
                    </a:solidFill>
                  </a:rPr>
                  <a:t>׀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Ῑ=0)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𝑐𝑁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 </a:t>
                </a:r>
                <a:endParaRPr lang="en-US" sz="1600" dirty="0" smtClean="0">
                  <a:solidFill>
                    <a:schemeClr val="accent2"/>
                  </a:solidFill>
                </a:endParaRPr>
              </a:p>
              <a:p>
                <a:pPr marL="0" indent="0" algn="just">
                  <a:buNone/>
                </a:pPr>
                <a:endParaRPr lang="en-US" sz="1600" dirty="0" smtClean="0">
                  <a:solidFill>
                    <a:schemeClr val="accent2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sz="1400" dirty="0" smtClean="0">
                    <a:solidFill>
                      <a:schemeClr val="accent2"/>
                    </a:solidFill>
                  </a:rPr>
                  <a:t>Where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the bar denotes the true MI, N is the sample size and c is a constant. After taking the logarithm of both sides of the above equation: </a:t>
                </a:r>
                <a:endParaRPr lang="en-US" sz="1400" dirty="0" smtClean="0">
                  <a:solidFill>
                    <a:schemeClr val="accent2"/>
                  </a:solidFill>
                </a:endParaRPr>
              </a:p>
              <a:p>
                <a:pPr marL="0" indent="0" algn="just">
                  <a:buNone/>
                </a:pPr>
                <a:endParaRPr lang="en-US" sz="1600" dirty="0">
                  <a:solidFill>
                    <a:schemeClr val="accent2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1600" dirty="0" smtClean="0">
                    <a:solidFill>
                      <a:schemeClr val="accent2"/>
                    </a:solidFill>
                  </a:rPr>
                  <a:t>      Log </a:t>
                </a:r>
                <a:r>
                  <a:rPr lang="en-US" sz="1600" i="1" dirty="0">
                    <a:solidFill>
                      <a:schemeClr val="accent2"/>
                    </a:solidFill>
                  </a:rPr>
                  <a:t>p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= a + b</a:t>
                </a:r>
                <a:r>
                  <a:rPr lang="en-US" sz="1600" i="1" dirty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0  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                                                                                                                                </a:t>
                </a:r>
                <a:endParaRPr lang="en-US" sz="1600" dirty="0" smtClean="0">
                  <a:solidFill>
                    <a:schemeClr val="accent2"/>
                  </a:solidFill>
                </a:endParaRPr>
              </a:p>
              <a:p>
                <a:pPr marL="0" indent="0" algn="just">
                  <a:buNone/>
                </a:pPr>
                <a:endParaRPr lang="en-US" sz="1600" dirty="0">
                  <a:solidFill>
                    <a:schemeClr val="accent2"/>
                  </a:solidFill>
                </a:endParaRPr>
              </a:p>
              <a:p>
                <a:pPr algn="just"/>
                <a:r>
                  <a:rPr lang="en-US" sz="1600" dirty="0">
                    <a:solidFill>
                      <a:schemeClr val="accent2"/>
                    </a:solidFill>
                  </a:rPr>
                  <a:t>Therefore, Log</a:t>
                </a:r>
                <a:r>
                  <a:rPr lang="en-US" sz="1600" i="1" dirty="0">
                    <a:solidFill>
                      <a:schemeClr val="accent2"/>
                    </a:solidFill>
                  </a:rPr>
                  <a:t> P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can be fitted as a linear function of </a:t>
                </a:r>
                <a:r>
                  <a:rPr lang="en-US" sz="1600" i="1" dirty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0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and the slope of b, where b is proportional to the sample size N. For each sample size, the resulting fits are averaged to avoid biased sampling. Using these results, for any given dataset with sample size N and a desired p-value, the corresponding threshold can be obtained.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563" y="1792020"/>
                <a:ext cx="7313612" cy="4114800"/>
              </a:xfrm>
              <a:blipFill rotWithShape="0">
                <a:blip r:embed="rId2"/>
                <a:stretch>
                  <a:fillRect t="-444" r="-417" b="-6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80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4. Protein-cytokine </a:t>
            </a:r>
            <a:r>
              <a:rPr lang="en-US" sz="2800" dirty="0">
                <a:solidFill>
                  <a:srgbClr val="CC0000"/>
                </a:solidFill>
              </a:rPr>
              <a:t>network </a:t>
            </a:r>
            <a:r>
              <a:rPr lang="en-US" sz="2800" dirty="0" smtClean="0">
                <a:solidFill>
                  <a:srgbClr val="CC0000"/>
                </a:solidFill>
              </a:rPr>
              <a:t/>
            </a:r>
            <a:br>
              <a:rPr lang="en-US" sz="2800" dirty="0" smtClean="0">
                <a:solidFill>
                  <a:srgbClr val="CC0000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Cytokine’s PDF by KDE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 descr="D:\Research\Bio - UCSD - Shannon\IT - Case study\pictures\pdfkernely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1" y="1600200"/>
            <a:ext cx="5715000" cy="487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1839245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+mn-lt"/>
              </a:rPr>
              <a:t>Figure </a:t>
            </a:r>
            <a:r>
              <a:rPr lang="en-US" sz="1400" b="1" dirty="0" smtClean="0">
                <a:solidFill>
                  <a:schemeClr val="accent6"/>
                </a:solidFill>
                <a:latin typeface="+mn-lt"/>
              </a:rPr>
              <a:t>9:</a:t>
            </a: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+mn-lt"/>
              </a:rPr>
              <a:t>The probability distribution function of seven released cytokines in macrophage 246.7 based on Kernel density function estimator (</a:t>
            </a: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KDE)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111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Research\Bio - UCSD - Shannon\IT - Case study\pictures\nontollandtollwithkernel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7417" b="8100"/>
          <a:stretch/>
        </p:blipFill>
        <p:spPr bwMode="auto">
          <a:xfrm>
            <a:off x="1054100" y="1571625"/>
            <a:ext cx="7620000" cy="452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4. Protein-cytokine </a:t>
            </a:r>
            <a:r>
              <a:rPr lang="en-US" sz="2800" dirty="0">
                <a:solidFill>
                  <a:srgbClr val="CC0000"/>
                </a:solidFill>
              </a:rPr>
              <a:t>network </a:t>
            </a:r>
            <a:r>
              <a:rPr lang="en-US" sz="2800" dirty="0" smtClean="0">
                <a:solidFill>
                  <a:srgbClr val="CC0000"/>
                </a:solidFill>
              </a:rPr>
              <a:t/>
            </a:r>
            <a:br>
              <a:rPr lang="en-US" sz="2800" dirty="0" smtClean="0">
                <a:solidFill>
                  <a:srgbClr val="CC0000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Mutual information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096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n-lt"/>
              </a:rPr>
              <a:t>Figure 10:</a:t>
            </a: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+mn-lt"/>
              </a:rPr>
              <a:t>Mutual information coefficients for all 22x7 pairs </a:t>
            </a: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of </a:t>
            </a:r>
            <a:r>
              <a:rPr lang="en-US" sz="1400" dirty="0" err="1" smtClean="0">
                <a:solidFill>
                  <a:schemeClr val="accent6"/>
                </a:solidFill>
                <a:latin typeface="+mn-lt"/>
              </a:rPr>
              <a:t>phosphoprotein</a:t>
            </a: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-cytokine </a:t>
            </a:r>
            <a:r>
              <a:rPr lang="en-US" sz="1400" dirty="0">
                <a:solidFill>
                  <a:schemeClr val="accent6"/>
                </a:solidFill>
                <a:latin typeface="+mn-lt"/>
              </a:rPr>
              <a:t>from toll data (the upper bar) and non-toll data (the lower bar).</a:t>
            </a:r>
          </a:p>
        </p:txBody>
      </p:sp>
    </p:spTree>
    <p:extLst>
      <p:ext uri="{BB962C8B-B14F-4D97-AF65-F5344CB8AC3E}">
        <p14:creationId xmlns:p14="http://schemas.microsoft.com/office/powerpoint/2010/main" val="296912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Research\Bio - UCSD - Shannon\alldata\pictures\Uni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600200"/>
            <a:ext cx="5486400" cy="5099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4. Protein-cytokine </a:t>
            </a:r>
            <a:r>
              <a:rPr lang="en-US" sz="2800" dirty="0">
                <a:solidFill>
                  <a:srgbClr val="CC0000"/>
                </a:solidFill>
              </a:rPr>
              <a:t>network </a:t>
            </a:r>
            <a:r>
              <a:rPr lang="en-US" sz="2800" dirty="0" smtClean="0">
                <a:solidFill>
                  <a:srgbClr val="CC0000"/>
                </a:solidFill>
              </a:rPr>
              <a:t>reconstruction</a:t>
            </a:r>
            <a:r>
              <a:rPr lang="en-US" sz="1800" dirty="0">
                <a:solidFill>
                  <a:srgbClr val="CC0000"/>
                </a:solidFill>
              </a:rPr>
              <a:t/>
            </a:r>
            <a:br>
              <a:rPr lang="en-US" sz="1800" dirty="0">
                <a:solidFill>
                  <a:srgbClr val="CC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Information theoretical approach</a:t>
            </a:r>
            <a:endParaRPr lang="en-US" sz="2400" dirty="0">
              <a:solidFill>
                <a:schemeClr val="accent6"/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457325"/>
            <a:ext cx="7248257" cy="4343400"/>
          </a:xfrm>
        </p:spPr>
        <p:txBody>
          <a:bodyPr/>
          <a:lstStyle/>
          <a:p>
            <a:pPr marL="3657600" lvl="8" indent="0" algn="r">
              <a:buNone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0" lvl="8" indent="0">
              <a:buNone/>
            </a:pP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321312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Figure </a:t>
            </a:r>
            <a:r>
              <a:rPr lang="en-US" sz="1400" b="1" dirty="0" smtClean="0">
                <a:latin typeface="+mn-lt"/>
              </a:rPr>
              <a:t>11: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err="1">
                <a:latin typeface="+mn-lt"/>
              </a:rPr>
              <a:t>phosphoprotein</a:t>
            </a:r>
            <a:r>
              <a:rPr lang="en-US" sz="1400" dirty="0">
                <a:latin typeface="+mn-lt"/>
              </a:rPr>
              <a:t>-cytokine network reconstructed from information </a:t>
            </a:r>
            <a:r>
              <a:rPr lang="en-US" sz="1400" dirty="0" smtClean="0">
                <a:latin typeface="+mn-lt"/>
              </a:rPr>
              <a:t>theoretical </a:t>
            </a:r>
            <a:r>
              <a:rPr lang="en-US" sz="1400" dirty="0">
                <a:latin typeface="+mn-lt"/>
              </a:rPr>
              <a:t>approach</a:t>
            </a:r>
            <a:r>
              <a:rPr lang="en-US" sz="14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008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4. Protein-cytokine Network Reconstruction 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Model Validation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4" t="9555" r="1399" b="-355"/>
          <a:stretch/>
        </p:blipFill>
        <p:spPr bwMode="auto">
          <a:xfrm>
            <a:off x="838200" y="1600200"/>
            <a:ext cx="5715000" cy="510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1905000"/>
            <a:ext cx="2133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most </a:t>
            </a:r>
            <a:r>
              <a:rPr lang="en-US" sz="1400" dirty="0">
                <a:latin typeface="+mn-lt"/>
              </a:rPr>
              <a:t>of the training and test data are inside two root-mean squared errors of the training data. </a:t>
            </a:r>
            <a:endParaRPr lang="en-US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GCS-F and TNFα yield the best </a:t>
            </a:r>
            <a:r>
              <a:rPr lang="en-US" sz="1400" dirty="0" smtClean="0">
                <a:latin typeface="+mn-lt"/>
              </a:rPr>
              <a:t>fit and </a:t>
            </a:r>
            <a:r>
              <a:rPr lang="en-US" sz="1400" dirty="0">
                <a:latin typeface="+mn-lt"/>
              </a:rPr>
              <a:t>MIP-1a and </a:t>
            </a:r>
            <a:r>
              <a:rPr lang="en-US" sz="1400" dirty="0" smtClean="0">
                <a:latin typeface="+mn-lt"/>
              </a:rPr>
              <a:t>IL-10 have the lowest coefficient of determination.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258475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Figure 12: </a:t>
            </a:r>
            <a:r>
              <a:rPr lang="en-US" sz="1400" dirty="0" smtClean="0">
                <a:latin typeface="+mn-lt"/>
              </a:rPr>
              <a:t>Prediction </a:t>
            </a:r>
            <a:r>
              <a:rPr lang="en-US" sz="1400" dirty="0">
                <a:latin typeface="+mn-lt"/>
              </a:rPr>
              <a:t>of training data (‘.’) and test data (‘O’) on cytokine release using the information theoretical model.</a:t>
            </a:r>
          </a:p>
        </p:txBody>
      </p:sp>
    </p:spTree>
    <p:extLst>
      <p:ext uri="{BB962C8B-B14F-4D97-AF65-F5344CB8AC3E}">
        <p14:creationId xmlns:p14="http://schemas.microsoft.com/office/powerpoint/2010/main" val="261942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1. Introduction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Systems Biology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hlink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Systems  biology defines and analyze the interrelationships of all of the elements in a functioning system in order to understand how the system works [5]:</a:t>
            </a:r>
          </a:p>
          <a:p>
            <a:pPr marL="0" indent="0" algn="just">
              <a:buClr>
                <a:schemeClr val="hlink"/>
              </a:buClr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lvl="1" algn="just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To integrate </a:t>
            </a:r>
            <a:r>
              <a:rPr lang="en-US" sz="1600" dirty="0">
                <a:solidFill>
                  <a:schemeClr val="accent6"/>
                </a:solidFill>
              </a:rPr>
              <a:t>different levels of information to understand how biological systems function. </a:t>
            </a:r>
          </a:p>
          <a:p>
            <a:pPr lvl="1" algn="just">
              <a:buClr>
                <a:srgbClr val="3333FF"/>
              </a:buClr>
              <a:buFont typeface="Verdana" panose="020B0604030504040204" pitchFamily="34" charset="0"/>
              <a:buChar char="-"/>
            </a:pPr>
            <a:endParaRPr lang="en-US" sz="1600" dirty="0">
              <a:solidFill>
                <a:schemeClr val="accent6"/>
              </a:solidFill>
            </a:endParaRPr>
          </a:p>
          <a:p>
            <a:pPr lvl="1" algn="just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To study  </a:t>
            </a:r>
            <a:r>
              <a:rPr lang="en-US" sz="1600" dirty="0">
                <a:solidFill>
                  <a:schemeClr val="accent6"/>
                </a:solidFill>
              </a:rPr>
              <a:t>living cells, tissues, etc. by exploring their components and their </a:t>
            </a:r>
            <a:r>
              <a:rPr lang="en-US" sz="1600" dirty="0" smtClean="0">
                <a:solidFill>
                  <a:schemeClr val="accent6"/>
                </a:solidFill>
              </a:rPr>
              <a:t>interactions.</a:t>
            </a:r>
            <a:endParaRPr lang="en-US" sz="1600" dirty="0">
              <a:solidFill>
                <a:schemeClr val="accent6"/>
              </a:solidFill>
            </a:endParaRPr>
          </a:p>
          <a:p>
            <a:pPr lvl="1" algn="just">
              <a:buClr>
                <a:schemeClr val="hlink"/>
              </a:buClr>
              <a:buFont typeface="Verdana" panose="020B0604030504040204" pitchFamily="34" charset="0"/>
              <a:buChar char="-"/>
            </a:pPr>
            <a:endParaRPr lang="en-US" sz="1600" dirty="0" smtClean="0">
              <a:solidFill>
                <a:schemeClr val="accent6"/>
              </a:solidFill>
            </a:endParaRPr>
          </a:p>
          <a:p>
            <a:pPr lvl="1" algn="just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To understand the flow of mass, energy and information in living systems.</a:t>
            </a:r>
          </a:p>
          <a:p>
            <a:pPr marL="0" indent="0">
              <a:buNone/>
            </a:pPr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7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4. Protein-cytokine </a:t>
            </a:r>
            <a:r>
              <a:rPr lang="en-US" sz="2800" dirty="0">
                <a:solidFill>
                  <a:srgbClr val="CC0000"/>
                </a:solidFill>
              </a:rPr>
              <a:t>network </a:t>
            </a:r>
            <a:r>
              <a:rPr lang="en-US" sz="2800" dirty="0" smtClean="0">
                <a:solidFill>
                  <a:srgbClr val="CC0000"/>
                </a:solidFill>
              </a:rPr>
              <a:t>model</a:t>
            </a:r>
            <a:r>
              <a:rPr lang="en-US" sz="1800" dirty="0">
                <a:solidFill>
                  <a:srgbClr val="CC0000"/>
                </a:solidFill>
              </a:rPr>
              <a:t/>
            </a:r>
            <a:br>
              <a:rPr lang="en-US" sz="1800" dirty="0">
                <a:solidFill>
                  <a:srgbClr val="CC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Results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This model successfully </a:t>
            </a:r>
            <a:r>
              <a:rPr lang="en-US" sz="1400" dirty="0">
                <a:solidFill>
                  <a:schemeClr val="accent6"/>
                </a:solidFill>
              </a:rPr>
              <a:t>captures </a:t>
            </a:r>
            <a:r>
              <a:rPr lang="en-US" sz="1400" dirty="0" smtClean="0">
                <a:solidFill>
                  <a:schemeClr val="accent6"/>
                </a:solidFill>
              </a:rPr>
              <a:t>known </a:t>
            </a:r>
            <a:r>
              <a:rPr lang="en-US" sz="1400" dirty="0">
                <a:solidFill>
                  <a:schemeClr val="accent6"/>
                </a:solidFill>
              </a:rPr>
              <a:t>signaling components involved in cytokine releases 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algn="just"/>
            <a:endParaRPr lang="en-US" sz="1400" dirty="0">
              <a:solidFill>
                <a:schemeClr val="accent6"/>
              </a:solidFill>
            </a:endParaRPr>
          </a:p>
          <a:p>
            <a:pPr algn="just"/>
            <a:endParaRPr lang="en-US" sz="1400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14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It predicts </a:t>
            </a:r>
            <a:r>
              <a:rPr lang="en-US" sz="1400" dirty="0">
                <a:solidFill>
                  <a:schemeClr val="accent6"/>
                </a:solidFill>
              </a:rPr>
              <a:t>two potentially new signaling components involved in releases of cytokines including: Ribosomal S6 kinas on Tumor Necrosis Factor and Ribosomal Protein S6 on Interleukin-10. 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algn="just"/>
            <a:endParaRPr lang="en-US" sz="1400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algn="just"/>
            <a:r>
              <a:rPr lang="en-US" sz="1400" dirty="0" smtClean="0">
                <a:solidFill>
                  <a:schemeClr val="accent6"/>
                </a:solidFill>
              </a:rPr>
              <a:t>For </a:t>
            </a:r>
            <a:r>
              <a:rPr lang="en-US" sz="1400" dirty="0">
                <a:solidFill>
                  <a:schemeClr val="accent6"/>
                </a:solidFill>
              </a:rPr>
              <a:t>MIP-1α and IL-10 </a:t>
            </a:r>
            <a:r>
              <a:rPr lang="en-US" sz="1400" dirty="0" smtClean="0">
                <a:solidFill>
                  <a:schemeClr val="accent6"/>
                </a:solidFill>
              </a:rPr>
              <a:t>with low </a:t>
            </a:r>
            <a:r>
              <a:rPr lang="en-US" sz="1400" dirty="0">
                <a:solidFill>
                  <a:schemeClr val="accent6"/>
                </a:solidFill>
              </a:rPr>
              <a:t>coefficient of determination </a:t>
            </a:r>
            <a:r>
              <a:rPr lang="en-US" sz="1400" dirty="0" smtClean="0">
                <a:solidFill>
                  <a:schemeClr val="accent6"/>
                </a:solidFill>
              </a:rPr>
              <a:t>data that lead to less </a:t>
            </a:r>
            <a:r>
              <a:rPr lang="en-US" sz="1400" dirty="0">
                <a:solidFill>
                  <a:schemeClr val="accent6"/>
                </a:solidFill>
              </a:rPr>
              <a:t>precise linear </a:t>
            </a:r>
            <a:r>
              <a:rPr lang="en-US" sz="1400" dirty="0" smtClean="0">
                <a:solidFill>
                  <a:schemeClr val="accent6"/>
                </a:solidFill>
              </a:rPr>
              <a:t>the information </a:t>
            </a:r>
            <a:r>
              <a:rPr lang="en-US" sz="1400" dirty="0">
                <a:solidFill>
                  <a:schemeClr val="accent6"/>
                </a:solidFill>
              </a:rPr>
              <a:t>theoretical </a:t>
            </a:r>
            <a:r>
              <a:rPr lang="en-US" sz="1400" dirty="0" smtClean="0">
                <a:solidFill>
                  <a:schemeClr val="accent6"/>
                </a:solidFill>
              </a:rPr>
              <a:t>model shows </a:t>
            </a:r>
            <a:r>
              <a:rPr lang="en-US" sz="1400" dirty="0">
                <a:solidFill>
                  <a:schemeClr val="accent6"/>
                </a:solidFill>
              </a:rPr>
              <a:t>advantage over linear methods </a:t>
            </a:r>
            <a:r>
              <a:rPr lang="en-US" sz="1400" dirty="0" smtClean="0">
                <a:solidFill>
                  <a:schemeClr val="accent6"/>
                </a:solidFill>
              </a:rPr>
              <a:t>such as PCR minimal model [16] in capturing all known regulatory components involved in cytokine releases.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34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1. Introduction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Biological Networks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>
                <a:solidFill>
                  <a:schemeClr val="accent6"/>
                </a:solidFill>
              </a:rPr>
              <a:t>Network is a mathematical structure composed of points connected by lines </a:t>
            </a:r>
            <a:r>
              <a:rPr lang="en-US" sz="1600" dirty="0" smtClean="0">
                <a:solidFill>
                  <a:schemeClr val="accent6"/>
                </a:solidFill>
              </a:rPr>
              <a:t>[6].</a:t>
            </a:r>
            <a:endParaRPr lang="en-US" sz="1600" dirty="0">
              <a:solidFill>
                <a:schemeClr val="accent6"/>
              </a:solidFill>
            </a:endParaRPr>
          </a:p>
          <a:p>
            <a:pPr algn="just"/>
            <a:endParaRPr lang="en-US" sz="16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>
                <a:solidFill>
                  <a:schemeClr val="accent6"/>
                </a:solidFill>
              </a:rPr>
              <a:t>A network can be </a:t>
            </a:r>
            <a:r>
              <a:rPr lang="en-US" sz="1600" dirty="0" smtClean="0">
                <a:solidFill>
                  <a:schemeClr val="accent6"/>
                </a:solidFill>
              </a:rPr>
              <a:t>built </a:t>
            </a:r>
            <a:r>
              <a:rPr lang="en-US" sz="1600" dirty="0">
                <a:solidFill>
                  <a:schemeClr val="accent6"/>
                </a:solidFill>
              </a:rPr>
              <a:t>for any functional </a:t>
            </a:r>
            <a:r>
              <a:rPr lang="en-US" sz="1600" dirty="0" smtClean="0">
                <a:solidFill>
                  <a:schemeClr val="accent6"/>
                </a:solidFill>
              </a:rPr>
              <a:t>system:</a:t>
            </a:r>
            <a:endParaRPr lang="en-US" sz="16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en-US" sz="1600" dirty="0">
                <a:solidFill>
                  <a:schemeClr val="accent6"/>
                </a:solidFill>
              </a:rPr>
              <a:t>     System vs. Parts = Networks vs. Nodes </a:t>
            </a:r>
            <a:r>
              <a:rPr lang="en-US" sz="1600" dirty="0" smtClean="0">
                <a:solidFill>
                  <a:schemeClr val="accent6"/>
                </a:solidFill>
              </a:rPr>
              <a:t>[7].</a:t>
            </a:r>
          </a:p>
          <a:p>
            <a:pPr algn="just"/>
            <a:endParaRPr lang="en-US" sz="16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By </a:t>
            </a:r>
            <a:r>
              <a:rPr lang="en-US" sz="1600" dirty="0">
                <a:solidFill>
                  <a:schemeClr val="accent6"/>
                </a:solidFill>
              </a:rPr>
              <a:t>studying network structure and </a:t>
            </a:r>
            <a:r>
              <a:rPr lang="en-US" sz="1600" dirty="0" smtClean="0">
                <a:solidFill>
                  <a:schemeClr val="accent6"/>
                </a:solidFill>
              </a:rPr>
              <a:t>dynamics one </a:t>
            </a:r>
            <a:r>
              <a:rPr lang="en-US" sz="1600" dirty="0">
                <a:solidFill>
                  <a:schemeClr val="accent6"/>
                </a:solidFill>
              </a:rPr>
              <a:t>can </a:t>
            </a:r>
            <a:r>
              <a:rPr lang="en-US" sz="1600" dirty="0" smtClean="0">
                <a:solidFill>
                  <a:schemeClr val="accent6"/>
                </a:solidFill>
              </a:rPr>
              <a:t>get </a:t>
            </a:r>
            <a:r>
              <a:rPr lang="en-US" sz="1600" dirty="0">
                <a:solidFill>
                  <a:schemeClr val="accent6"/>
                </a:solidFill>
              </a:rPr>
              <a:t>answers </a:t>
            </a:r>
            <a:r>
              <a:rPr lang="en-US" sz="1600" dirty="0" smtClean="0">
                <a:solidFill>
                  <a:schemeClr val="accent6"/>
                </a:solidFill>
              </a:rPr>
              <a:t>of important </a:t>
            </a:r>
            <a:r>
              <a:rPr lang="en-US" sz="1600" dirty="0">
                <a:solidFill>
                  <a:schemeClr val="accent6"/>
                </a:solidFill>
              </a:rPr>
              <a:t>biological </a:t>
            </a:r>
            <a:r>
              <a:rPr lang="en-US" sz="1600" dirty="0" smtClean="0">
                <a:solidFill>
                  <a:schemeClr val="accent6"/>
                </a:solidFill>
              </a:rPr>
              <a:t>questions [4]:</a:t>
            </a:r>
          </a:p>
          <a:p>
            <a:pPr algn="just"/>
            <a:endParaRPr lang="en-US" sz="1400" dirty="0">
              <a:solidFill>
                <a:schemeClr val="accent6"/>
              </a:solidFill>
            </a:endParaRPr>
          </a:p>
          <a:p>
            <a:pPr lvl="1" algn="just">
              <a:buFont typeface="Verdana" panose="020B0604030504040204" pitchFamily="34" charset="0"/>
              <a:buChar char="-"/>
            </a:pPr>
            <a:r>
              <a:rPr lang="en-US" sz="1400" dirty="0" smtClean="0">
                <a:solidFill>
                  <a:schemeClr val="accent6"/>
                </a:solidFill>
              </a:rPr>
              <a:t>Which </a:t>
            </a:r>
            <a:r>
              <a:rPr lang="en-US" sz="1400" dirty="0">
                <a:solidFill>
                  <a:schemeClr val="accent6"/>
                </a:solidFill>
              </a:rPr>
              <a:t>interactions and groups of interactions are </a:t>
            </a:r>
            <a:r>
              <a:rPr lang="en-US" sz="1400" dirty="0" smtClean="0">
                <a:solidFill>
                  <a:schemeClr val="accent6"/>
                </a:solidFill>
              </a:rPr>
              <a:t>likely to </a:t>
            </a:r>
            <a:r>
              <a:rPr lang="en-US" sz="1400" dirty="0">
                <a:solidFill>
                  <a:schemeClr val="accent6"/>
                </a:solidFill>
              </a:rPr>
              <a:t>have equivalent functions across species</a:t>
            </a:r>
            <a:r>
              <a:rPr lang="en-US" sz="1400" dirty="0" smtClean="0">
                <a:solidFill>
                  <a:schemeClr val="accent6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 </a:t>
            </a:r>
            <a:endParaRPr lang="en-US" sz="1400" dirty="0">
              <a:solidFill>
                <a:schemeClr val="accent6"/>
              </a:solidFill>
            </a:endParaRPr>
          </a:p>
          <a:p>
            <a:pPr lvl="1" algn="just">
              <a:buFont typeface="Verdana" panose="020B0604030504040204" pitchFamily="34" charset="0"/>
              <a:buChar char="-"/>
            </a:pPr>
            <a:r>
              <a:rPr lang="en-US" sz="1400" dirty="0">
                <a:solidFill>
                  <a:schemeClr val="accent6"/>
                </a:solidFill>
              </a:rPr>
              <a:t>Based on these similarities, can we predict new </a:t>
            </a:r>
            <a:r>
              <a:rPr lang="en-US" sz="1400" dirty="0" smtClean="0">
                <a:solidFill>
                  <a:schemeClr val="accent6"/>
                </a:solidFill>
              </a:rPr>
              <a:t>functional information </a:t>
            </a:r>
            <a:r>
              <a:rPr lang="en-US" sz="1400" dirty="0">
                <a:solidFill>
                  <a:schemeClr val="accent6"/>
                </a:solidFill>
              </a:rPr>
              <a:t>about </a:t>
            </a:r>
            <a:r>
              <a:rPr lang="en-US" sz="1400" dirty="0" smtClean="0">
                <a:solidFill>
                  <a:schemeClr val="accent6"/>
                </a:solidFill>
              </a:rPr>
              <a:t>interactions </a:t>
            </a:r>
            <a:r>
              <a:rPr lang="en-US" sz="1400" dirty="0">
                <a:solidFill>
                  <a:schemeClr val="accent6"/>
                </a:solidFill>
              </a:rPr>
              <a:t>that are </a:t>
            </a:r>
            <a:r>
              <a:rPr lang="en-US" sz="1400" dirty="0" smtClean="0">
                <a:solidFill>
                  <a:schemeClr val="accent6"/>
                </a:solidFill>
              </a:rPr>
              <a:t>poorly characterized?</a:t>
            </a:r>
          </a:p>
          <a:p>
            <a:pPr algn="just">
              <a:buFont typeface="Verdana" panose="020B0604030504040204" pitchFamily="34" charset="0"/>
              <a:buChar char="-"/>
            </a:pPr>
            <a:endParaRPr lang="en-US" sz="1400" dirty="0" smtClean="0">
              <a:solidFill>
                <a:schemeClr val="accent6"/>
              </a:solidFill>
            </a:endParaRPr>
          </a:p>
          <a:p>
            <a:pPr lvl="1" algn="just">
              <a:buFont typeface="Verdana" panose="020B0604030504040204" pitchFamily="34" charset="0"/>
              <a:buChar char="-"/>
            </a:pPr>
            <a:r>
              <a:rPr lang="en-US" sz="1400" dirty="0">
                <a:solidFill>
                  <a:schemeClr val="accent6"/>
                </a:solidFill>
              </a:rPr>
              <a:t>What do these relationships tell us about the </a:t>
            </a:r>
            <a:r>
              <a:rPr lang="en-US" sz="1400" dirty="0" smtClean="0">
                <a:solidFill>
                  <a:schemeClr val="accent6"/>
                </a:solidFill>
              </a:rPr>
              <a:t>evolution </a:t>
            </a:r>
            <a:r>
              <a:rPr lang="en-US" sz="1400" dirty="0">
                <a:solidFill>
                  <a:schemeClr val="accent6"/>
                </a:solidFill>
              </a:rPr>
              <a:t>of proteins, networks and whole species?</a:t>
            </a: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1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1. Introduction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Types of Biological Networks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Biological Networks [8],[36]:</a:t>
            </a:r>
          </a:p>
          <a:p>
            <a:pPr marL="0" indent="0">
              <a:buNone/>
            </a:pPr>
            <a:endParaRPr lang="en-US" sz="1000" dirty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b="1" dirty="0" smtClean="0">
                <a:solidFill>
                  <a:schemeClr val="accent6"/>
                </a:solidFill>
              </a:rPr>
              <a:t>Intra-Cellular Networks:</a:t>
            </a:r>
            <a:endParaRPr lang="en-US" sz="800" b="1" dirty="0" smtClean="0">
              <a:solidFill>
                <a:schemeClr val="accent6"/>
              </a:solidFill>
            </a:endParaRPr>
          </a:p>
          <a:p>
            <a:pPr lvl="2">
              <a:buFont typeface="Verdana" panose="020B0604030504040204" pitchFamily="34" charset="0"/>
              <a:buChar char="-"/>
            </a:pPr>
            <a:r>
              <a:rPr lang="en-US" sz="1500" dirty="0" smtClean="0">
                <a:solidFill>
                  <a:schemeClr val="accent6"/>
                </a:solidFill>
              </a:rPr>
              <a:t>Protein interaction networks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sz="1500" dirty="0" smtClean="0">
                <a:solidFill>
                  <a:schemeClr val="accent6"/>
                </a:solidFill>
              </a:rPr>
              <a:t>Metabolic Networks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sz="1500" dirty="0" smtClean="0">
                <a:solidFill>
                  <a:schemeClr val="accent6"/>
                </a:solidFill>
              </a:rPr>
              <a:t>Signaling Networks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sz="1500" dirty="0" smtClean="0">
                <a:solidFill>
                  <a:schemeClr val="accent6"/>
                </a:solidFill>
              </a:rPr>
              <a:t>Gene Regulatory Networks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sz="1500" dirty="0" smtClean="0">
                <a:solidFill>
                  <a:schemeClr val="accent6"/>
                </a:solidFill>
              </a:rPr>
              <a:t>Composite networks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sz="1500" dirty="0" smtClean="0">
                <a:solidFill>
                  <a:schemeClr val="accent6"/>
                </a:solidFill>
              </a:rPr>
              <a:t>Networks of Modules, Functional Networks Disease networks</a:t>
            </a:r>
          </a:p>
          <a:p>
            <a:pPr lvl="2">
              <a:buFont typeface="Verdana" panose="020B0604030504040204" pitchFamily="34" charset="0"/>
              <a:buChar char="-"/>
            </a:pPr>
            <a:endParaRPr lang="en-US" sz="800" dirty="0" smtClean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b="1" dirty="0" smtClean="0">
                <a:solidFill>
                  <a:schemeClr val="accent6"/>
                </a:solidFill>
              </a:rPr>
              <a:t>Inter-Cellular Networks</a:t>
            </a:r>
          </a:p>
          <a:p>
            <a:pPr marL="571500" lvl="1" indent="-171450">
              <a:buFont typeface="Verdana" panose="020B0604030504040204" pitchFamily="34" charset="0"/>
              <a:buChar char="-"/>
            </a:pPr>
            <a:endParaRPr lang="en-US" sz="800" dirty="0" smtClean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b="1" dirty="0" smtClean="0">
                <a:solidFill>
                  <a:schemeClr val="accent6"/>
                </a:solidFill>
              </a:rPr>
              <a:t>Neural Networks</a:t>
            </a:r>
          </a:p>
          <a:p>
            <a:pPr marL="571500" lvl="1" indent="-171450">
              <a:buFont typeface="Verdana" panose="020B0604030504040204" pitchFamily="34" charset="0"/>
              <a:buChar char="-"/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b="1" dirty="0" smtClean="0">
                <a:solidFill>
                  <a:schemeClr val="accent6"/>
                </a:solidFill>
              </a:rPr>
              <a:t>Organ and Tissue Networks</a:t>
            </a:r>
          </a:p>
          <a:p>
            <a:pPr marL="571500" lvl="1" indent="-171450">
              <a:buFont typeface="Verdana" panose="020B0604030504040204" pitchFamily="34" charset="0"/>
              <a:buChar char="-"/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b="1" dirty="0" smtClean="0">
                <a:solidFill>
                  <a:schemeClr val="accent6"/>
                </a:solidFill>
              </a:rPr>
              <a:t>Ecological Networks</a:t>
            </a:r>
          </a:p>
          <a:p>
            <a:pPr marL="571500" lvl="1" indent="-171450">
              <a:buFont typeface="Verdana" panose="020B0604030504040204" pitchFamily="34" charset="0"/>
              <a:buChar char="-"/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b="1" dirty="0" smtClean="0">
                <a:solidFill>
                  <a:schemeClr val="accent6"/>
                </a:solidFill>
              </a:rPr>
              <a:t>Evolution Network</a:t>
            </a:r>
          </a:p>
          <a:p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8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2. Biological Network Reconstructions: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Reverse Engineering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Reverse engineering of biological networks [17]: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lvl="1" algn="just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structural identification: to </a:t>
            </a:r>
            <a:r>
              <a:rPr lang="en-US" sz="1600" dirty="0">
                <a:solidFill>
                  <a:schemeClr val="accent6"/>
                </a:solidFill>
              </a:rPr>
              <a:t>ascertain network structure or </a:t>
            </a:r>
            <a:r>
              <a:rPr lang="en-US" sz="1600" dirty="0" smtClean="0">
                <a:solidFill>
                  <a:schemeClr val="accent6"/>
                </a:solidFill>
              </a:rPr>
              <a:t>topology.</a:t>
            </a:r>
            <a:endParaRPr lang="en-US" sz="1600" dirty="0">
              <a:solidFill>
                <a:schemeClr val="accent6"/>
              </a:solidFill>
            </a:endParaRPr>
          </a:p>
          <a:p>
            <a:pPr lvl="1" algn="just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identification </a:t>
            </a:r>
            <a:r>
              <a:rPr lang="en-US" sz="1600" dirty="0">
                <a:solidFill>
                  <a:schemeClr val="accent6"/>
                </a:solidFill>
              </a:rPr>
              <a:t>of dynamics to determine interaction </a:t>
            </a:r>
            <a:r>
              <a:rPr lang="en-US" sz="1600" dirty="0" smtClean="0">
                <a:solidFill>
                  <a:schemeClr val="accent6"/>
                </a:solidFill>
              </a:rPr>
              <a:t>details.</a:t>
            </a:r>
          </a:p>
          <a:p>
            <a:pPr marL="457200" lvl="1" indent="0" algn="just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457200" lvl="1" indent="0" algn="just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pPr marL="457200" lvl="1" indent="0" algn="just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800" b="1" dirty="0" smtClean="0">
                <a:solidFill>
                  <a:schemeClr val="accent6"/>
                </a:solidFill>
              </a:rPr>
              <a:t>Main approaches:</a:t>
            </a:r>
          </a:p>
          <a:p>
            <a:pPr>
              <a:buFont typeface="Verdana" panose="020B0604030504040204" pitchFamily="34" charset="0"/>
              <a:buChar char="-"/>
            </a:pPr>
            <a:endParaRPr lang="en-US" sz="800" dirty="0" smtClean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dirty="0">
                <a:solidFill>
                  <a:schemeClr val="accent6"/>
                </a:solidFill>
              </a:rPr>
              <a:t>Statistical </a:t>
            </a:r>
            <a:r>
              <a:rPr lang="en-US" sz="1600" dirty="0" smtClean="0">
                <a:solidFill>
                  <a:schemeClr val="accent6"/>
                </a:solidFill>
              </a:rPr>
              <a:t>methods</a:t>
            </a: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Simulation methods</a:t>
            </a: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Optimization methods</a:t>
            </a:r>
            <a:endParaRPr lang="en-US" sz="1600" dirty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Regression techniques</a:t>
            </a: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Clustering</a:t>
            </a:r>
            <a:endParaRPr lang="en-US" sz="1600" dirty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endParaRPr lang="en-US" sz="1600" dirty="0" smtClean="0">
              <a:solidFill>
                <a:schemeClr val="accent6"/>
              </a:solidFill>
            </a:endParaRPr>
          </a:p>
          <a:p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2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2. Network Reconstruction: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Statistical methods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Based on the </a:t>
            </a:r>
            <a:r>
              <a:rPr lang="en-US" sz="1600" dirty="0">
                <a:solidFill>
                  <a:schemeClr val="accent6"/>
                </a:solidFill>
              </a:rPr>
              <a:t>calculation of the correlation for </a:t>
            </a:r>
            <a:r>
              <a:rPr lang="en-US" sz="1600" dirty="0" smtClean="0">
                <a:solidFill>
                  <a:schemeClr val="accent6"/>
                </a:solidFill>
              </a:rPr>
              <a:t>interactions and analyzing their statistical dependencies by using correlation measurements as a metric.</a:t>
            </a:r>
          </a:p>
          <a:p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r>
              <a:rPr lang="en-US" sz="1600" b="1" dirty="0" smtClean="0">
                <a:solidFill>
                  <a:schemeClr val="accent6"/>
                </a:solidFill>
              </a:rPr>
              <a:t>Correlation Measurements:</a:t>
            </a:r>
          </a:p>
          <a:p>
            <a:pPr marL="400050" lvl="1" indent="0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dirty="0">
                <a:solidFill>
                  <a:schemeClr val="accent6"/>
                </a:solidFill>
              </a:rPr>
              <a:t>Pearson Correlation </a:t>
            </a:r>
            <a:r>
              <a:rPr lang="en-US" sz="1600" dirty="0" smtClean="0">
                <a:solidFill>
                  <a:schemeClr val="accent6"/>
                </a:solidFill>
              </a:rPr>
              <a:t>coefficients</a:t>
            </a:r>
            <a:endParaRPr lang="en-US" sz="1600" dirty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 </a:t>
            </a:r>
          </a:p>
          <a:p>
            <a:pPr marL="685800" lvl="1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 Euclidean distance</a:t>
            </a:r>
          </a:p>
          <a:p>
            <a:pPr marL="685800" lvl="1">
              <a:buFont typeface="Verdana" panose="020B0604030504040204" pitchFamily="34" charset="0"/>
              <a:buChar char="-"/>
            </a:pPr>
            <a:endParaRPr lang="en-US" sz="1600" dirty="0">
              <a:solidFill>
                <a:schemeClr val="accent6"/>
              </a:solidFill>
            </a:endParaRPr>
          </a:p>
          <a:p>
            <a:pPr marL="685800" lvl="1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 Rank correlation coefficients</a:t>
            </a:r>
            <a:endParaRPr lang="en-US" sz="1600" dirty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endParaRPr lang="en-US" sz="1600" dirty="0">
              <a:solidFill>
                <a:schemeClr val="accent6"/>
              </a:solidFill>
            </a:endParaRPr>
          </a:p>
          <a:p>
            <a:pPr lvl="1">
              <a:buFont typeface="Verdana" panose="020B0604030504040204" pitchFamily="34" charset="0"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Mutual Information</a:t>
            </a:r>
            <a:endParaRPr lang="en-US" sz="1600" dirty="0">
              <a:solidFill>
                <a:schemeClr val="accent6"/>
              </a:solidFill>
            </a:endParaRPr>
          </a:p>
          <a:p>
            <a:endParaRPr lang="en-US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7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2. Statistical methods:</a:t>
            </a: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Pearson 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>
                <a:solidFill>
                  <a:schemeClr val="accent6"/>
                </a:solidFill>
              </a:rPr>
              <a:t>Pearson's correlation coefficient between two variables is defined as the covariance of the two variables divided by the product of their standard </a:t>
            </a:r>
            <a:r>
              <a:rPr lang="en-US" sz="1600" dirty="0" smtClean="0">
                <a:solidFill>
                  <a:schemeClr val="accent6"/>
                </a:solidFill>
              </a:rPr>
              <a:t>deviations [18].</a:t>
            </a:r>
          </a:p>
          <a:p>
            <a:pPr marL="0" indent="0" algn="just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Widely </a:t>
            </a:r>
            <a:r>
              <a:rPr lang="en-US" sz="1600" dirty="0">
                <a:solidFill>
                  <a:schemeClr val="accent6"/>
                </a:solidFill>
              </a:rPr>
              <a:t>used in the sciences as a measure of the strength of linear </a:t>
            </a:r>
            <a:r>
              <a:rPr lang="en-US" sz="1600" dirty="0" smtClean="0">
                <a:solidFill>
                  <a:schemeClr val="accent6"/>
                </a:solidFill>
              </a:rPr>
              <a:t>dependency </a:t>
            </a:r>
            <a:r>
              <a:rPr lang="en-US" sz="1600" dirty="0">
                <a:solidFill>
                  <a:schemeClr val="accent6"/>
                </a:solidFill>
              </a:rPr>
              <a:t>between two variables. 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6"/>
                </a:solidFill>
              </a:rPr>
              <a:t>For two series </a:t>
            </a:r>
            <a:r>
              <a:rPr lang="en-US" sz="1600" dirty="0">
                <a:solidFill>
                  <a:schemeClr val="accent6"/>
                </a:solidFill>
              </a:rPr>
              <a:t>of </a:t>
            </a:r>
            <a:r>
              <a:rPr lang="en-US" sz="1600" i="1" dirty="0">
                <a:solidFill>
                  <a:schemeClr val="accent6"/>
                </a:solidFill>
              </a:rPr>
              <a:t>n</a:t>
            </a:r>
            <a:r>
              <a:rPr lang="en-US" sz="1600" dirty="0">
                <a:solidFill>
                  <a:schemeClr val="accent6"/>
                </a:solidFill>
              </a:rPr>
              <a:t> measurements of </a:t>
            </a:r>
            <a:r>
              <a:rPr lang="en-US" sz="1600" i="1" dirty="0">
                <a:solidFill>
                  <a:schemeClr val="accent6"/>
                </a:solidFill>
              </a:rPr>
              <a:t>X</a:t>
            </a:r>
            <a:r>
              <a:rPr lang="en-US" sz="1600" dirty="0">
                <a:solidFill>
                  <a:schemeClr val="accent6"/>
                </a:solidFill>
              </a:rPr>
              <a:t> and </a:t>
            </a:r>
            <a:r>
              <a:rPr lang="en-US" sz="1600" i="1" dirty="0">
                <a:solidFill>
                  <a:schemeClr val="accent6"/>
                </a:solidFill>
              </a:rPr>
              <a:t>Y</a:t>
            </a:r>
            <a:r>
              <a:rPr lang="en-US" sz="1600" dirty="0">
                <a:solidFill>
                  <a:schemeClr val="accent6"/>
                </a:solidFill>
              </a:rPr>
              <a:t> written as </a:t>
            </a:r>
            <a:r>
              <a:rPr lang="en-US" sz="1600" i="1" dirty="0">
                <a:solidFill>
                  <a:schemeClr val="accent6"/>
                </a:solidFill>
              </a:rPr>
              <a:t>x</a:t>
            </a:r>
            <a:r>
              <a:rPr lang="en-US" sz="1600" i="1" baseline="-25000" dirty="0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and </a:t>
            </a:r>
            <a:r>
              <a:rPr lang="en-US" sz="1600" i="1" dirty="0" err="1">
                <a:solidFill>
                  <a:schemeClr val="accent6"/>
                </a:solidFill>
              </a:rPr>
              <a:t>y</a:t>
            </a:r>
            <a:r>
              <a:rPr lang="en-US" sz="1600" i="1" baseline="-25000" dirty="0" err="1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where </a:t>
            </a:r>
            <a:r>
              <a:rPr lang="en-US" sz="1600" i="1" dirty="0" err="1">
                <a:solidFill>
                  <a:schemeClr val="accent6"/>
                </a:solidFill>
              </a:rPr>
              <a:t>i</a:t>
            </a:r>
            <a:r>
              <a:rPr lang="en-US" sz="1600" dirty="0">
                <a:solidFill>
                  <a:schemeClr val="accent6"/>
                </a:solidFill>
              </a:rPr>
              <a:t> = 1, 2, ..., </a:t>
            </a:r>
            <a:r>
              <a:rPr lang="en-US" sz="1600" dirty="0" smtClean="0">
                <a:solidFill>
                  <a:schemeClr val="accent6"/>
                </a:solidFill>
              </a:rPr>
              <a:t>n: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endParaRPr lang="en-US" sz="1600" dirty="0" smtClean="0">
              <a:solidFill>
                <a:schemeClr val="accent6"/>
              </a:solidFill>
            </a:endParaRPr>
          </a:p>
          <a:p>
            <a:endParaRPr lang="en-US" sz="1600" dirty="0">
              <a:solidFill>
                <a:schemeClr val="accent6"/>
              </a:solidFill>
            </a:endParaRPr>
          </a:p>
          <a:p>
            <a:endParaRPr lang="en-US" sz="1600" dirty="0" smtClean="0">
              <a:solidFill>
                <a:schemeClr val="accent6"/>
              </a:solidFill>
            </a:endParaRPr>
          </a:p>
          <a:p>
            <a:endParaRPr lang="en-US" sz="1600" dirty="0" smtClean="0">
              <a:solidFill>
                <a:schemeClr val="accent6"/>
              </a:solidFill>
            </a:endParaRPr>
          </a:p>
          <a:p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   </a:t>
            </a:r>
            <a:r>
              <a:rPr lang="en-US" sz="1400" dirty="0" smtClean="0">
                <a:solidFill>
                  <a:schemeClr val="accent6"/>
                </a:solidFill>
              </a:rPr>
              <a:t>   </a:t>
            </a: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6"/>
              </a:solidFill>
              <a:sym typeface="Symbol" pitchFamily="18" charset="2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6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     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3745"/>
              </p:ext>
            </p:extLst>
          </p:nvPr>
        </p:nvGraphicFramePr>
        <p:xfrm>
          <a:off x="1865313" y="4191000"/>
          <a:ext cx="50720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0" name="Equation" r:id="rId4" imgW="2958840" imgH="888840" progId="Equation.3">
                  <p:embed/>
                </p:oleObj>
              </mc:Choice>
              <mc:Fallback>
                <p:oleObj name="Equation" r:id="rId4" imgW="295884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5313" y="4191000"/>
                        <a:ext cx="5072062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26738"/>
              </p:ext>
            </p:extLst>
          </p:nvPr>
        </p:nvGraphicFramePr>
        <p:xfrm>
          <a:off x="1817688" y="6210300"/>
          <a:ext cx="16859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1" name="Equation" r:id="rId6" imgW="1066680" imgH="241200" progId="Equation.3">
                  <p:embed/>
                </p:oleObj>
              </mc:Choice>
              <mc:Fallback>
                <p:oleObj name="Equation" r:id="rId6" imgW="10666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7688" y="6210300"/>
                        <a:ext cx="16859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467431"/>
              </p:ext>
            </p:extLst>
          </p:nvPr>
        </p:nvGraphicFramePr>
        <p:xfrm>
          <a:off x="1732546" y="5781340"/>
          <a:ext cx="25082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2" name="Equation" r:id="rId8" imgW="1498320" imgH="215640" progId="Equation.3">
                  <p:embed/>
                </p:oleObj>
              </mc:Choice>
              <mc:Fallback>
                <p:oleObj name="Equation" r:id="rId8" imgW="1498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2546" y="5781340"/>
                        <a:ext cx="25082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2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lass open house presentation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D25E00"/>
      </a:accent1>
      <a:accent2>
        <a:srgbClr val="600000"/>
      </a:accent2>
      <a:accent3>
        <a:srgbClr val="FFFFFF"/>
      </a:accent3>
      <a:accent4>
        <a:srgbClr val="000000"/>
      </a:accent4>
      <a:accent5>
        <a:srgbClr val="E5B6AA"/>
      </a:accent5>
      <a:accent6>
        <a:srgbClr val="560000"/>
      </a:accent6>
      <a:hlink>
        <a:srgbClr val="FF8119"/>
      </a:hlink>
      <a:folHlink>
        <a:srgbClr val="44B9E8"/>
      </a:folHlink>
    </a:clrScheme>
    <a:fontScheme name="1_Class open house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lass open house presentation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s open house presentation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s open house presentation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s open house presentation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s open house presentation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ss open house presentation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ss open house presentation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ss open house presentation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ss open house presentation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ss open house presentation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ss open house presentation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D25E00"/>
      </a:accent1>
      <a:accent2>
        <a:srgbClr val="600000"/>
      </a:accent2>
      <a:accent3>
        <a:srgbClr val="FFFFFF"/>
      </a:accent3>
      <a:accent4>
        <a:srgbClr val="000000"/>
      </a:accent4>
      <a:accent5>
        <a:srgbClr val="E5B6AA"/>
      </a:accent5>
      <a:accent6>
        <a:srgbClr val="560000"/>
      </a:accent6>
      <a:hlink>
        <a:srgbClr val="FF8119"/>
      </a:hlink>
      <a:folHlink>
        <a:srgbClr val="44B9E8"/>
      </a:folHlink>
    </a:clrScheme>
    <a:fontScheme name="Class open house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s open house presentation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open house presentation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open house presentation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open house presentation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open house presentation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open house presentation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open house presentation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open house presentation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open house presentation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open house presentation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50341</TotalTime>
  <Words>3242</Words>
  <Application>Microsoft Office PowerPoint</Application>
  <PresentationFormat>On-screen Show (4:3)</PresentationFormat>
  <Paragraphs>512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1_Class open house presentation</vt:lpstr>
      <vt:lpstr>Class open house presentation</vt:lpstr>
      <vt:lpstr>Equation</vt:lpstr>
      <vt:lpstr>Information theoretical approaches for biological network reconstruction</vt:lpstr>
      <vt:lpstr>Outlines</vt:lpstr>
      <vt:lpstr>1. Introduction Systems Concepts</vt:lpstr>
      <vt:lpstr>1. Introduction Systems Biology</vt:lpstr>
      <vt:lpstr>1. Introduction Biological Networks</vt:lpstr>
      <vt:lpstr>1. Introduction Types of Biological Networks</vt:lpstr>
      <vt:lpstr>2. Biological Network Reconstructions: Reverse Engineering</vt:lpstr>
      <vt:lpstr>2. Network Reconstruction: Statistical methods</vt:lpstr>
      <vt:lpstr>2. Statistical methods: Pearson Correlation coefficient</vt:lpstr>
      <vt:lpstr>2. Statistical methods: Euclidean distance</vt:lpstr>
      <vt:lpstr>2. Statistical methods: Rank Correlation Coefficient</vt:lpstr>
      <vt:lpstr>2. Statistical methods Mutual Information</vt:lpstr>
      <vt:lpstr>2. Network Reconstruction: Simulation</vt:lpstr>
      <vt:lpstr>2. Network Reconstruction: Other approaches</vt:lpstr>
      <vt:lpstr>3. Information theoretical approach Background</vt:lpstr>
      <vt:lpstr>3. Information theoretical approach Shannon theory</vt:lpstr>
      <vt:lpstr>3. Information theoretical approach Shannon theory</vt:lpstr>
      <vt:lpstr>3. Information theoretical approach Shannon theory</vt:lpstr>
      <vt:lpstr>3. Information theoretical approach Mutual information networks</vt:lpstr>
      <vt:lpstr>3. Information theoretical approach Mutual information networks</vt:lpstr>
      <vt:lpstr>3. Mutual information networks Data Processing Inequality (DPI)</vt:lpstr>
      <vt:lpstr>3. Mutual information networks ARACNE algorithm</vt:lpstr>
      <vt:lpstr>3. Mutual information networks ARACNe algorithm</vt:lpstr>
      <vt:lpstr>3. Mutual information networks TimeDelay-ARACNE algorithm</vt:lpstr>
      <vt:lpstr>3. TimeDelay-ARACNE Algorithm</vt:lpstr>
      <vt:lpstr>3. TimeDelay-ARACNE Algorithm</vt:lpstr>
      <vt:lpstr>3. TimeDelay-ARACNE Algorithm</vt:lpstr>
      <vt:lpstr>3. TimeDelay-ARACNE Application: Yeast cell-cycle</vt:lpstr>
      <vt:lpstr> 4. Application Protein-Cytokine Network Reconstruction</vt:lpstr>
      <vt:lpstr>4. Protein-Cytokine Network Background</vt:lpstr>
      <vt:lpstr>4. Protein-Cytokine Network Released Cytokines</vt:lpstr>
      <vt:lpstr>4. Protein-Cytokine Network Released Cytokines</vt:lpstr>
      <vt:lpstr>3. Information theoretical approaches MI Estimation using KDE</vt:lpstr>
      <vt:lpstr>3. Information theoretical approaches MI Estimation using KDE</vt:lpstr>
      <vt:lpstr>3. Information theoretical approach Threshold Estimation</vt:lpstr>
      <vt:lpstr>4. Protein-cytokine network  Cytokine’s PDF by KDE</vt:lpstr>
      <vt:lpstr>4. Protein-cytokine network  Mutual information</vt:lpstr>
      <vt:lpstr>4. Protein-cytokine network reconstruction Information theoretical approach</vt:lpstr>
      <vt:lpstr>4. Protein-cytokine Network Reconstruction  Model Validation</vt:lpstr>
      <vt:lpstr>4. Protein-cytokine network model Results</vt:lpstr>
    </vt:vector>
  </TitlesOfParts>
  <Company>COE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CACTUS  for Optimal Risk-Based Design</dc:title>
  <dc:creator>COE</dc:creator>
  <cp:lastModifiedBy>Subramaniam, Shankar</cp:lastModifiedBy>
  <cp:revision>1592</cp:revision>
  <cp:lastPrinted>1601-01-01T00:00:00Z</cp:lastPrinted>
  <dcterms:created xsi:type="dcterms:W3CDTF">2008-10-03T01:26:35Z</dcterms:created>
  <dcterms:modified xsi:type="dcterms:W3CDTF">2012-08-24T23:15:16Z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TC010170701033</vt:lpwstr>
  </property>
</Properties>
</file>