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525" r:id="rId3"/>
    <p:sldId id="510" r:id="rId4"/>
    <p:sldId id="496" r:id="rId5"/>
    <p:sldId id="549" r:id="rId6"/>
    <p:sldId id="540" r:id="rId7"/>
    <p:sldId id="550" r:id="rId8"/>
    <p:sldId id="551" r:id="rId9"/>
    <p:sldId id="533" r:id="rId10"/>
    <p:sldId id="561" r:id="rId11"/>
    <p:sldId id="562" r:id="rId12"/>
    <p:sldId id="534" r:id="rId13"/>
    <p:sldId id="559" r:id="rId14"/>
    <p:sldId id="560" r:id="rId15"/>
  </p:sldIdLst>
  <p:sldSz cx="9144000" cy="6858000" type="screen4x3"/>
  <p:notesSz cx="7010400" cy="9296400"/>
  <p:embeddedFontLst>
    <p:embeddedFont>
      <p:font typeface="Continuum Medium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0000CC"/>
    <a:srgbClr val="A3D8FF"/>
    <a:srgbClr val="E1F2FF"/>
    <a:srgbClr val="EBFFED"/>
    <a:srgbClr val="E1FFE4"/>
    <a:srgbClr val="EBFFF4"/>
    <a:srgbClr val="F7FFF8"/>
    <a:srgbClr val="C9FFCE"/>
    <a:srgbClr val="97FF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0" autoAdjust="0"/>
    <p:restoredTop sz="98770" autoAdjust="0"/>
  </p:normalViewPr>
  <p:slideViewPr>
    <p:cSldViewPr snapToGrid="0" showGuides="1">
      <p:cViewPr>
        <p:scale>
          <a:sx n="75" d="100"/>
          <a:sy n="75" d="100"/>
        </p:scale>
        <p:origin x="-108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-4080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0153"/>
            <a:ext cx="5932365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Site Visit: Purdue </a:t>
            </a:r>
            <a:r>
              <a:rPr lang="en-US" err="1"/>
              <a:t>UniversityScience</a:t>
            </a:r>
            <a:r>
              <a:rPr lang="en-US"/>
              <a:t> of Information, September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7003" y="8830153"/>
            <a:ext cx="841819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1749C4-F97F-4008-AA1B-A52242A461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141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1807134-B104-49C7-B6EC-5FA38F59B107}" type="datetimeFigureOut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7" tIns="46554" rIns="93107" bIns="465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23" y="4415083"/>
            <a:ext cx="5608954" cy="4183539"/>
          </a:xfrm>
          <a:prstGeom prst="rect">
            <a:avLst/>
          </a:prstGeom>
        </p:spPr>
        <p:txBody>
          <a:bodyPr vert="horz" lIns="93107" tIns="46554" rIns="93107" bIns="465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30153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3107" tIns="46554" rIns="93107" bIns="465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029BC-D4BF-4161-BEA0-98D671885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85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1608" indent="-285233">
              <a:defRPr>
                <a:solidFill>
                  <a:schemeClr val="tx1"/>
                </a:solidFill>
                <a:latin typeface="Arial" charset="0"/>
              </a:defRPr>
            </a:lvl2pPr>
            <a:lvl3pPr marL="1140935" indent="-228188">
              <a:defRPr>
                <a:solidFill>
                  <a:schemeClr val="tx1"/>
                </a:solidFill>
                <a:latin typeface="Arial" charset="0"/>
              </a:defRPr>
            </a:lvl3pPr>
            <a:lvl4pPr marL="1597309" indent="-228188">
              <a:defRPr>
                <a:solidFill>
                  <a:schemeClr val="tx1"/>
                </a:solidFill>
                <a:latin typeface="Arial" charset="0"/>
              </a:defRPr>
            </a:lvl4pPr>
            <a:lvl5pPr marL="2053682" indent="-228188">
              <a:defRPr>
                <a:solidFill>
                  <a:schemeClr val="tx1"/>
                </a:solidFill>
                <a:latin typeface="Arial" charset="0"/>
              </a:defRPr>
            </a:lvl5pPr>
            <a:lvl6pPr marL="2510055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30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03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178" indent="-2281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B9D565-23BA-4394-AD56-EA5D904A916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C029BC-D4BF-4161-BEA0-98D6718850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4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/>
          <p:nvPr userDrawn="1"/>
        </p:nvSpPr>
        <p:spPr>
          <a:xfrm>
            <a:off x="7086600" y="0"/>
            <a:ext cx="2057400" cy="6324600"/>
          </a:xfrm>
          <a:prstGeom prst="rect">
            <a:avLst/>
          </a:prstGeom>
          <a:gradFill>
            <a:gsLst>
              <a:gs pos="0">
                <a:schemeClr val="tx1">
                  <a:alpha val="32000"/>
                </a:schemeClr>
              </a:gs>
              <a:gs pos="59000">
                <a:schemeClr val="tx1">
                  <a:alpha val="41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information_full pag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4"/>
          <p:cNvSpPr/>
          <p:nvPr userDrawn="1"/>
        </p:nvSpPr>
        <p:spPr bwMode="invGray">
          <a:xfrm>
            <a:off x="7400925" y="0"/>
            <a:ext cx="1743075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19"/>
          <p:cNvSpPr/>
          <p:nvPr userDrawn="1"/>
        </p:nvSpPr>
        <p:spPr bwMode="invGray">
          <a:xfrm>
            <a:off x="554038" y="2427288"/>
            <a:ext cx="5943600" cy="16002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3000"/>
                </a:schemeClr>
              </a:gs>
              <a:gs pos="13000">
                <a:schemeClr val="tx1">
                  <a:alpha val="35000"/>
                </a:schemeClr>
              </a:gs>
              <a:gs pos="43000">
                <a:schemeClr val="tx1">
                  <a:alpha val="89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8"/>
          <p:cNvSpPr txBox="1"/>
          <p:nvPr userDrawn="1"/>
        </p:nvSpPr>
        <p:spPr>
          <a:xfrm>
            <a:off x="0" y="64008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rgbClr val="C9FFCE"/>
                </a:solidFill>
                <a:latin typeface="+mn-lt"/>
              </a:rPr>
              <a:t>National Science Foundation</a:t>
            </a:r>
            <a:r>
              <a:rPr lang="en-US" sz="1000">
                <a:solidFill>
                  <a:srgbClr val="0DFF7A"/>
                </a:solidFill>
                <a:latin typeface="+mn-lt"/>
              </a:rPr>
              <a:t/>
            </a:r>
            <a:br>
              <a:rPr lang="en-US" sz="1000">
                <a:solidFill>
                  <a:srgbClr val="0DFF7A"/>
                </a:solidFill>
                <a:latin typeface="+mn-lt"/>
              </a:rPr>
            </a:br>
            <a:r>
              <a:rPr lang="en-US" sz="1000">
                <a:solidFill>
                  <a:srgbClr val="E1F2FF"/>
                </a:solidFill>
                <a:latin typeface="+mn-lt"/>
              </a:rPr>
              <a:t>Science  &amp; Technology Centers Program</a:t>
            </a:r>
            <a:endParaRPr lang="en-US" sz="1050">
              <a:solidFill>
                <a:srgbClr val="E1F2FF"/>
              </a:solidFill>
              <a:latin typeface="+mn-lt"/>
            </a:endParaRPr>
          </a:p>
        </p:txBody>
      </p:sp>
      <p:sp>
        <p:nvSpPr>
          <p:cNvPr id="9" name="TextBox 16"/>
          <p:cNvSpPr txBox="1"/>
          <p:nvPr userDrawn="1"/>
        </p:nvSpPr>
        <p:spPr>
          <a:xfrm>
            <a:off x="7086600" y="1639888"/>
            <a:ext cx="1905000" cy="4524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Bryn Mawr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Howard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MIT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Princeton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Purdue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Stanford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Berkeley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UC San Diego</a:t>
            </a:r>
          </a:p>
          <a:p>
            <a:pPr algn="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+mn-lt"/>
              </a:rPr>
              <a:t>UIUC</a:t>
            </a:r>
            <a:endParaRPr lang="en-US">
              <a:latin typeface="+mn-lt"/>
            </a:endParaRPr>
          </a:p>
        </p:txBody>
      </p:sp>
      <p:pic>
        <p:nvPicPr>
          <p:cNvPr id="10" name="Picture 28" descr="Sci-Info-Mar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293688"/>
            <a:ext cx="12080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claude shannon.bmp"/>
          <p:cNvPicPr>
            <a:picLocks noChangeAspect="1"/>
          </p:cNvPicPr>
          <p:nvPr userDrawn="1"/>
        </p:nvPicPr>
        <p:blipFill>
          <a:blip r:embed="rId4" cstate="print">
            <a:lum bright="2000" contrast="5000"/>
          </a:blip>
          <a:stretch>
            <a:fillRect/>
          </a:stretch>
        </p:blipFill>
        <p:spPr>
          <a:xfrm>
            <a:off x="6067116" y="4555066"/>
            <a:ext cx="1239129" cy="1555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 extrusionH="114300" contourW="38100">
            <a:bevelT w="165100" prst="coolSlant"/>
            <a:bevelB/>
            <a:extrusionClr>
              <a:schemeClr val="tx2">
                <a:lumMod val="75000"/>
              </a:schemeClr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0" y="925551"/>
            <a:ext cx="6991815" cy="1524000"/>
          </a:xfrm>
          <a:gradFill>
            <a:gsLst>
              <a:gs pos="0">
                <a:schemeClr val="tx1">
                  <a:alpha val="20000"/>
                </a:schemeClr>
              </a:gs>
              <a:gs pos="8000">
                <a:schemeClr val="tx1">
                  <a:alpha val="95000"/>
                </a:schemeClr>
              </a:gs>
              <a:gs pos="23000">
                <a:schemeClr val="tx2">
                  <a:lumMod val="50000"/>
                </a:schemeClr>
              </a:gs>
              <a:gs pos="50000">
                <a:srgbClr val="00CC5C"/>
              </a:gs>
              <a:gs pos="75000">
                <a:schemeClr val="tx2">
                  <a:lumMod val="50000"/>
                </a:schemeClr>
              </a:gs>
              <a:gs pos="92000">
                <a:schemeClr val="tx1">
                  <a:alpha val="95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400" b="1">
                <a:solidFill>
                  <a:schemeClr val="bg1"/>
                </a:solidFill>
                <a:effectLst>
                  <a:innerShdw blurRad="63500" dist="50800" dir="18900000">
                    <a:prstClr val="black"/>
                  </a:innerShdw>
                </a:effectLst>
                <a:latin typeface="Continuum Medium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38100" y="2438400"/>
            <a:ext cx="6976017" cy="9144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2800" b="0" baseline="0">
                <a:solidFill>
                  <a:srgbClr val="A3D8FF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038600" y="6400800"/>
            <a:ext cx="7620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E2EB109D-6E25-45E7-B91E-5C2355AD9E49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" y="6400800"/>
            <a:ext cx="3886200" cy="365125"/>
          </a:xfrm>
        </p:spPr>
        <p:txBody>
          <a:bodyPr/>
          <a:lstStyle>
            <a:lvl1pPr>
              <a:defRPr>
                <a:solidFill>
                  <a:srgbClr val="F7FFF8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6800" y="6400800"/>
            <a:ext cx="609600" cy="365125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4A8CAD7-6CDF-4384-96C6-02421D70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60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D47E-B22A-45FC-B5AE-071BB91A3C0A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567C-0CA0-47CE-88E0-A378D583B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023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formation_verticalstripe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471"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CE04-C110-40C9-84D0-255A846FC26E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6DBD-046A-4EB8-B7C3-92AF08765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78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87551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EDF67-98F3-49C6-BBE3-C6055A3FCA6E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0417F-D8B2-4CCF-B626-8C25AD657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266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B26F-9710-4392-B454-D28A89907D32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06104-828C-4A13-93F6-C1F75B261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10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6975-F512-40E4-91E0-D476B0184D0B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1C00-E59F-42B1-A9A4-FFA71345E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01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B432-2C3B-4D8D-99E3-ABF1F62D8EA9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F95D6-8A20-493B-941B-8C1923052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77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9D31-BE56-4459-927C-AA74CC3F22F6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DF7C-889B-4DFA-A9E5-E3BCAEA7C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39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71FB-4C0C-41B0-835E-274C287A3DF5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5A37-7CC2-4DF3-98C4-D1D4F37B8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44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A46B-993F-41A8-BFBF-E64B7CAA34BE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CC8-C2C3-4C28-9878-BE8B2065E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192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00"/>
            <a:ext cx="5486400" cy="38131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43FC0-53C2-4625-9603-CC468E2BBE02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2CFA6-11CB-4523-9F9D-C43F2244C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77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nformation_horizontalheader2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33" b="13333"/>
          <a:stretch>
            <a:fillRect/>
          </a:stretch>
        </p:blipFill>
        <p:spPr bwMode="invGray">
          <a:xfrm>
            <a:off x="134938" y="0"/>
            <a:ext cx="9009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88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C28305-FE29-41B3-BF83-A0CD8261B2DF}" type="datetime1">
              <a:rPr lang="en-US"/>
              <a:pPr>
                <a:defRPr/>
              </a:pPr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00800"/>
            <a:ext cx="533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3275" y="6513513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E494FD-ACD8-4DD8-9EC7-A5E7EA6BE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61163" y="6589713"/>
            <a:ext cx="205422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latin typeface="+mn-lt"/>
              </a:rPr>
              <a:t>Science &amp; Technology Centers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52400"/>
            <a:ext cx="4724400" cy="400110"/>
          </a:xfrm>
          <a:prstGeom prst="rect">
            <a:avLst/>
          </a:prstGeom>
          <a:gradFill>
            <a:gsLst>
              <a:gs pos="0">
                <a:srgbClr val="00B050">
                  <a:alpha val="0"/>
                </a:srgbClr>
              </a:gs>
              <a:gs pos="13000">
                <a:srgbClr val="00B050">
                  <a:alpha val="85000"/>
                </a:srgbClr>
              </a:gs>
              <a:gs pos="50000">
                <a:srgbClr val="00B050"/>
              </a:gs>
              <a:gs pos="85000">
                <a:srgbClr val="00B050">
                  <a:alpha val="85000"/>
                </a:srgbClr>
              </a:gs>
              <a:gs pos="100000">
                <a:srgbClr val="00B050">
                  <a:alpha val="0"/>
                </a:srgbClr>
              </a:gs>
            </a:gsLst>
            <a:lin ang="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A7FFCF">
                      <a:alpha val="49804"/>
                    </a:srgbClr>
                  </a:innerShdw>
                </a:effectLst>
                <a:latin typeface="Continuum Medium" pitchFamily="2" charset="0"/>
              </a:rPr>
              <a:t>Center for Science of Informatio</a:t>
            </a:r>
            <a:r>
              <a:rPr lang="en-US" sz="2000" b="1">
                <a:solidFill>
                  <a:srgbClr val="C1E4FF"/>
                </a:solidFill>
                <a:effectLst>
                  <a:innerShdw blurRad="63500" dist="50800" dir="18900000">
                    <a:srgbClr val="00B050">
                      <a:alpha val="50000"/>
                    </a:srgbClr>
                  </a:innerShdw>
                </a:effectLst>
                <a:latin typeface="Continuum Medium" pitchFamily="2" charset="0"/>
              </a:rPr>
              <a:t>n</a:t>
            </a:r>
          </a:p>
        </p:txBody>
      </p:sp>
      <p:pic>
        <p:nvPicPr>
          <p:cNvPr id="1034" name="Picture 20" descr="VerticalSkinnyStripShort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481" t="2740"/>
          <a:stretch>
            <a:fillRect/>
          </a:stretch>
        </p:blipFill>
        <p:spPr bwMode="auto">
          <a:xfrm>
            <a:off x="0" y="0"/>
            <a:ext cx="1333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 flipH="1">
            <a:off x="-4763" y="5029200"/>
            <a:ext cx="138113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7426325" y="0"/>
            <a:ext cx="1717675" cy="838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793038" y="0"/>
            <a:ext cx="1350962" cy="8397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8" name="Picture 22" descr="Sci-Info-Mark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58738"/>
            <a:ext cx="835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6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8A3E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Continuum Medium" pitchFamily="2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8A3E"/>
          </a:solidFill>
          <a:latin typeface="Continuum Medium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B050"/>
        </a:buClr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E39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Center for</a:t>
            </a:r>
            <a:br>
              <a:rPr lang="en-US" dirty="0" smtClean="0"/>
            </a:br>
            <a:r>
              <a:rPr lang="en-US" dirty="0" smtClean="0"/>
              <a:t>Science of Information</a:t>
            </a:r>
            <a:endParaRPr lang="en-US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939800" y="2624667"/>
            <a:ext cx="5706533" cy="1769533"/>
          </a:xfrm>
          <a:solidFill>
            <a:schemeClr val="tx1"/>
          </a:solidFill>
          <a:ln>
            <a:solidFill>
              <a:schemeClr val="bg2"/>
            </a:solidFill>
          </a:ln>
        </p:spPr>
        <p:txBody>
          <a:bodyPr/>
          <a:lstStyle/>
          <a:p>
            <a:pPr>
              <a:spcBef>
                <a:spcPts val="600"/>
              </a:spcBef>
            </a:pPr>
            <a:endParaRPr lang="en-US" sz="600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STC Directors Meeting, Aug 2012</a:t>
            </a: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Center Highlights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r>
              <a:rPr lang="en-US" sz="1600" b="1" dirty="0" err="1" smtClean="0">
                <a:latin typeface="Arial" charset="0"/>
                <a:cs typeface="Arial" charset="0"/>
              </a:rPr>
              <a:t>Wojciech</a:t>
            </a:r>
            <a:r>
              <a:rPr lang="en-US" sz="1600" b="1" dirty="0" smtClean="0"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latin typeface="Arial" charset="0"/>
                <a:cs typeface="Arial" charset="0"/>
              </a:rPr>
              <a:t>Szpankowski</a:t>
            </a:r>
            <a:r>
              <a:rPr lang="en-US" sz="1600" b="1" dirty="0" smtClean="0">
                <a:latin typeface="Arial" charset="0"/>
                <a:cs typeface="Arial" charset="0"/>
              </a:rPr>
              <a:t>/ </a:t>
            </a:r>
            <a:r>
              <a:rPr lang="en-US" sz="1600" b="1" dirty="0" err="1" smtClean="0">
                <a:latin typeface="Arial" charset="0"/>
                <a:cs typeface="Arial" charset="0"/>
              </a:rPr>
              <a:t>Ananth</a:t>
            </a:r>
            <a:r>
              <a:rPr lang="en-US" sz="1600" b="1" dirty="0" smtClean="0">
                <a:latin typeface="Arial" charset="0"/>
                <a:cs typeface="Arial" charset="0"/>
              </a:rPr>
              <a:t> </a:t>
            </a:r>
            <a:r>
              <a:rPr lang="en-US" sz="1600" b="1" dirty="0" err="1" smtClean="0">
                <a:latin typeface="Arial" charset="0"/>
                <a:cs typeface="Arial" charset="0"/>
              </a:rPr>
              <a:t>Grama</a:t>
            </a:r>
            <a:endParaRPr lang="en-US" sz="1600" b="1" dirty="0" smtClean="0">
              <a:latin typeface="Arial" charset="0"/>
              <a:cs typeface="Arial" charset="0"/>
            </a:endParaRPr>
          </a:p>
          <a:p>
            <a:pPr>
              <a:lnSpc>
                <a:spcPts val="3363"/>
              </a:lnSpc>
              <a:spcBef>
                <a:spcPts val="600"/>
              </a:spcBef>
            </a:pPr>
            <a:endParaRPr lang="en-US" sz="3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Student research teams seed grant competition</a:t>
            </a:r>
          </a:p>
          <a:p>
            <a:r>
              <a:rPr lang="en-US" sz="2800" dirty="0" smtClean="0"/>
              <a:t>New courses (available online), summer schools, and student research presentations.</a:t>
            </a:r>
          </a:p>
          <a:p>
            <a:r>
              <a:rPr lang="en-US" sz="2800" dirty="0" smtClean="0"/>
              <a:t>Student leadership council for input into various Center programs.</a:t>
            </a:r>
          </a:p>
          <a:p>
            <a:r>
              <a:rPr lang="en-US" sz="2800" dirty="0" smtClean="0"/>
              <a:t>Topic modules (as part of NSF TUES grant for student learning and faculty use).</a:t>
            </a:r>
          </a:p>
          <a:p>
            <a:r>
              <a:rPr lang="en-US" sz="2800" dirty="0" smtClean="0"/>
              <a:t>Center-wide </a:t>
            </a:r>
            <a:r>
              <a:rPr lang="en-US" sz="2800" dirty="0" err="1" smtClean="0"/>
              <a:t>postdoc</a:t>
            </a:r>
            <a:r>
              <a:rPr lang="en-US" sz="2800" dirty="0" smtClean="0"/>
              <a:t> program, </a:t>
            </a:r>
            <a:r>
              <a:rPr lang="en-US" sz="2800" dirty="0" err="1" smtClean="0"/>
              <a:t>postdoc</a:t>
            </a:r>
            <a:r>
              <a:rPr lang="en-US" sz="2800" dirty="0" smtClean="0"/>
              <a:t>/ junior faculty mentoring programs.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Center-wide undergraduate scholars program with emphasis on diversity.</a:t>
            </a:r>
          </a:p>
          <a:p>
            <a:r>
              <a:rPr lang="en-US" sz="2800" dirty="0" smtClean="0"/>
              <a:t>Diversity initiatives through Prestige Lecture Series.</a:t>
            </a:r>
          </a:p>
          <a:p>
            <a:r>
              <a:rPr lang="en-US" sz="2800" dirty="0" smtClean="0"/>
              <a:t>Developed a centralized diversity database to facilitate recruitment and placement with the Center.</a:t>
            </a:r>
          </a:p>
          <a:p>
            <a:r>
              <a:rPr lang="en-US" sz="2800" dirty="0" smtClean="0"/>
              <a:t>Leadership team for Indiana Girls Collaborative project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Knowledge Transfer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70600" y="3860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533400" y="2402958"/>
            <a:ext cx="8229600" cy="359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Industrial </a:t>
            </a:r>
            <a:r>
              <a:rPr lang="en-US" sz="2400" dirty="0" smtClean="0">
                <a:latin typeface="+mn-lt"/>
              </a:rPr>
              <a:t>interactions to support: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 Access </a:t>
            </a:r>
            <a:r>
              <a:rPr lang="en-US" sz="2400" dirty="0">
                <a:latin typeface="+mn-lt"/>
              </a:rPr>
              <a:t>to students and </a:t>
            </a:r>
            <a:r>
              <a:rPr lang="en-US" sz="2400" dirty="0" smtClean="0">
                <a:latin typeface="+mn-lt"/>
              </a:rPr>
              <a:t>post-docs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 Access </a:t>
            </a:r>
            <a:r>
              <a:rPr lang="en-US" sz="2400" dirty="0">
                <a:latin typeface="+mn-lt"/>
              </a:rPr>
              <a:t>to intellectual </a:t>
            </a:r>
            <a:r>
              <a:rPr lang="en-US" sz="2400" dirty="0" smtClean="0">
                <a:latin typeface="+mn-lt"/>
              </a:rPr>
              <a:t>property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 Shape </a:t>
            </a:r>
            <a:r>
              <a:rPr lang="en-US" sz="2400" dirty="0">
                <a:latin typeface="+mn-lt"/>
              </a:rPr>
              <a:t>center research </a:t>
            </a:r>
            <a:r>
              <a:rPr lang="en-US" sz="2400" dirty="0" smtClean="0">
                <a:latin typeface="+mn-lt"/>
              </a:rPr>
              <a:t>agenda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 Solve </a:t>
            </a:r>
            <a:r>
              <a:rPr lang="en-US" sz="2400" dirty="0">
                <a:latin typeface="+mn-lt"/>
              </a:rPr>
              <a:t>real-world </a:t>
            </a:r>
            <a:r>
              <a:rPr lang="en-US" sz="2400" dirty="0" smtClean="0">
                <a:latin typeface="+mn-lt"/>
              </a:rPr>
              <a:t>problems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n-lt"/>
              </a:rPr>
              <a:t> Industrial </a:t>
            </a:r>
            <a:r>
              <a:rPr lang="en-US" sz="2400" dirty="0">
                <a:latin typeface="+mn-lt"/>
              </a:rPr>
              <a:t>perspective</a:t>
            </a: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endParaRPr lang="en-US" sz="1000" dirty="0" smtClean="0">
              <a:solidFill>
                <a:schemeClr val="tx2"/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100"/>
              </a:spcAft>
              <a:buClr>
                <a:srgbClr val="008A3E"/>
              </a:buClr>
              <a:defRPr/>
            </a:pPr>
            <a:r>
              <a:rPr lang="en-US" sz="2400" dirty="0" smtClean="0">
                <a:latin typeface="+mn-lt"/>
              </a:rPr>
              <a:t>(Industry Workshop, Industry Leaders Seminar)</a:t>
            </a:r>
            <a:endParaRPr lang="en-US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014" y="1520456"/>
            <a:ext cx="767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Develop effective mechanism for interactions between the center and external stakeholders to support the exchange of knowledge, data, and application of new technology.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Scheduled Activities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4876800" y="167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42000" y="2627313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42000" y="3886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50292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18000" y="54864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87688" y="5334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7400" y="44958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38400" y="21336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17913" y="15875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709" name="Slide Number Placeholder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7981D6-B954-40A4-8694-19AC67BA366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  <p:sp>
        <p:nvSpPr>
          <p:cNvPr id="29711" name="TextBox 17"/>
          <p:cNvSpPr txBox="1">
            <a:spLocks noChangeArrowheads="1"/>
          </p:cNvSpPr>
          <p:nvPr/>
        </p:nvSpPr>
        <p:spPr bwMode="auto">
          <a:xfrm>
            <a:off x="776288" y="1647825"/>
            <a:ext cx="7740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590800" y="2286000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6176" y="1679944"/>
            <a:ext cx="79318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Semi-annual student workshops (students’ council)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Center-wide solicitation for collaborative research support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Annual summer school (Purdue 2013, UCSD 2014)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5"/>
            </a:pPr>
            <a:r>
              <a:rPr lang="en-US" dirty="0" smtClean="0"/>
              <a:t>Science of Information courses (at partner institutions 2012+)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6"/>
            </a:pPr>
            <a:r>
              <a:rPr lang="en-US" dirty="0" smtClean="0"/>
              <a:t>CHANNELS Program (broadening participation with STEM)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7"/>
            </a:pPr>
            <a:r>
              <a:rPr lang="en-US" dirty="0" smtClean="0"/>
              <a:t>Seminar series &amp; workshops (virtual over the center; Prestige Lecture)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427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more </a:t>
            </a:r>
            <a:r>
              <a:rPr lang="en-US" dirty="0" smtClean="0"/>
              <a:t>information, please visit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http://www.soihub.org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645021"/>
            <a:ext cx="8229600" cy="4894002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Center Overview</a:t>
            </a:r>
          </a:p>
          <a:p>
            <a:r>
              <a:rPr lang="en-US" sz="2400" dirty="0" smtClean="0"/>
              <a:t>Center Mission</a:t>
            </a:r>
          </a:p>
          <a:p>
            <a:pPr marL="914400" lvl="1" indent="-514350"/>
            <a:r>
              <a:rPr lang="en-US" sz="2400" dirty="0" smtClean="0"/>
              <a:t>Integrated Research</a:t>
            </a:r>
          </a:p>
          <a:p>
            <a:pPr marL="914400" lvl="1" indent="-514350"/>
            <a:r>
              <a:rPr lang="en-US" sz="2400" dirty="0" smtClean="0"/>
              <a:t>Education and Diversity</a:t>
            </a:r>
          </a:p>
          <a:p>
            <a:pPr marL="914400" lvl="1" indent="-514350"/>
            <a:r>
              <a:rPr lang="en-US" sz="2400" dirty="0" smtClean="0"/>
              <a:t>Knowledge Transfer</a:t>
            </a:r>
          </a:p>
          <a:p>
            <a:pPr marL="914400" lvl="1" indent="-514350"/>
            <a:r>
              <a:rPr lang="en-US" sz="2400" dirty="0" smtClean="0"/>
              <a:t>Planned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00417F-D8B2-4CCF-B626-8C25AD6570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78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35A37-7CC2-4DF3-98C4-D1D4F37B8E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4415" y="2014325"/>
            <a:ext cx="71078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</a:pPr>
            <a:r>
              <a:rPr lang="en-US" b="1" dirty="0" smtClean="0">
                <a:solidFill>
                  <a:srgbClr val="FF0000"/>
                </a:solidFill>
              </a:rPr>
              <a:t>Science of Information</a:t>
            </a:r>
            <a:r>
              <a:rPr lang="en-US" sz="1600" dirty="0" smtClean="0"/>
              <a:t>:  </a:t>
            </a:r>
            <a:r>
              <a:rPr lang="en-US" sz="1600" dirty="0" smtClean="0">
                <a:solidFill>
                  <a:schemeClr val="tx2"/>
                </a:solidFill>
              </a:rPr>
              <a:t>Information Theory</a:t>
            </a:r>
            <a:r>
              <a:rPr lang="en-US" sz="1600" dirty="0" smtClean="0"/>
              <a:t> needs to meet new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challenges</a:t>
            </a:r>
            <a:r>
              <a:rPr lang="en-US" sz="1600" dirty="0" smtClean="0"/>
              <a:t> of current applications in</a:t>
            </a:r>
          </a:p>
          <a:p>
            <a:endParaRPr lang="en-US" sz="1600" dirty="0"/>
          </a:p>
          <a:p>
            <a:pPr algn="ctr"/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biology, communication, knowledge extraction, economics</a:t>
            </a:r>
            <a:r>
              <a:rPr lang="en-US" sz="1600" dirty="0" smtClean="0"/>
              <a:t>, …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84790" y="3449717"/>
            <a:ext cx="74746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order to accomplish it we must understand new aspects of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in: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dirty="0" smtClean="0"/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structure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time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CC"/>
                </a:solidFill>
              </a:rPr>
              <a:t>space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00CC"/>
                </a:solidFill>
              </a:rPr>
              <a:t>semantics</a:t>
            </a:r>
            <a:r>
              <a:rPr lang="en-US" sz="1600" dirty="0" smtClean="0"/>
              <a:t>,</a:t>
            </a:r>
          </a:p>
          <a:p>
            <a:r>
              <a:rPr lang="en-US" sz="1600" dirty="0" smtClean="0"/>
              <a:t>and</a:t>
            </a:r>
          </a:p>
          <a:p>
            <a:endParaRPr lang="en-US" sz="1600" dirty="0"/>
          </a:p>
          <a:p>
            <a:pPr algn="ctr"/>
            <a:r>
              <a:rPr lang="en-US" dirty="0" smtClean="0">
                <a:solidFill>
                  <a:srgbClr val="0000CC"/>
                </a:solidFill>
              </a:rPr>
              <a:t>dynamic information, limited resources, complexity, representation-invariant information, and cooperation &amp; dependency</a:t>
            </a:r>
            <a:r>
              <a:rPr lang="en-US" sz="1600" dirty="0" smtClean="0">
                <a:solidFill>
                  <a:srgbClr val="0000CC"/>
                </a:solidFill>
              </a:rPr>
              <a:t>.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028" y="737569"/>
            <a:ext cx="8660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Continuum Medium" pitchFamily="2" charset="0"/>
                <a:ea typeface="+mj-ea"/>
                <a:cs typeface="Arial" pitchFamily="34" charset="0"/>
              </a:rPr>
              <a:t>Post-Shannon Challenges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791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6906"/>
            <a:ext cx="4837814" cy="455021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Structure: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</a:rPr>
              <a:t>Measures</a:t>
            </a:r>
            <a:r>
              <a:rPr lang="en-US" sz="2000" dirty="0" smtClean="0"/>
              <a:t> are needed for quantifying </a:t>
            </a:r>
            <a:r>
              <a:rPr lang="en-US" sz="2000" dirty="0" smtClean="0">
                <a:solidFill>
                  <a:schemeClr val="tx2"/>
                </a:solidFill>
              </a:rPr>
              <a:t>information</a:t>
            </a:r>
            <a:r>
              <a:rPr lang="en-US" sz="2000" dirty="0" smtClean="0"/>
              <a:t> embodied in </a:t>
            </a:r>
            <a:r>
              <a:rPr lang="en-US" sz="2000" dirty="0" smtClean="0">
                <a:solidFill>
                  <a:srgbClr val="FF0000"/>
                </a:solidFill>
              </a:rPr>
              <a:t>structures</a:t>
            </a:r>
            <a:r>
              <a:rPr lang="en-US" sz="2000" dirty="0" smtClean="0"/>
              <a:t> </a:t>
            </a:r>
            <a:r>
              <a:rPr lang="en-US" sz="1800" dirty="0" smtClean="0"/>
              <a:t>(e.g.,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in </a:t>
            </a:r>
            <a:r>
              <a:rPr lang="en-US" sz="1800" dirty="0" smtClean="0">
                <a:solidFill>
                  <a:srgbClr val="0070C0"/>
                </a:solidFill>
              </a:rPr>
              <a:t>material structures</a:t>
            </a:r>
            <a:r>
              <a:rPr lang="en-US" sz="1800" dirty="0" smtClean="0"/>
              <a:t>, nanostructures, biomolecules, gene regulatory networks, protein networks, social networks, financial transactions).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err="1" smtClean="0">
                <a:solidFill>
                  <a:schemeClr val="accent4">
                    <a:lumMod val="75000"/>
                  </a:schemeClr>
                </a:solidFill>
              </a:rPr>
              <a:t>Szpankowski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 &amp; Choi </a:t>
            </a:r>
            <a:r>
              <a:rPr lang="en-US" sz="1600" dirty="0" smtClean="0"/>
              <a:t>: </a:t>
            </a:r>
            <a:r>
              <a:rPr lang="en-US" sz="1400" dirty="0" smtClean="0"/>
              <a:t>Information contained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in networks and universal graphical compression.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600" dirty="0" err="1" smtClean="0">
                <a:solidFill>
                  <a:srgbClr val="0070C0"/>
                </a:solidFill>
              </a:rPr>
              <a:t>Grama</a:t>
            </a:r>
            <a:r>
              <a:rPr lang="en-US" sz="1600" dirty="0" smtClean="0">
                <a:solidFill>
                  <a:srgbClr val="0070C0"/>
                </a:solidFill>
              </a:rPr>
              <a:t> &amp; </a:t>
            </a:r>
            <a:r>
              <a:rPr lang="en-US" sz="1600" dirty="0" err="1" smtClean="0">
                <a:solidFill>
                  <a:srgbClr val="0070C0"/>
                </a:solidFill>
              </a:rPr>
              <a:t>Subramaniam</a:t>
            </a:r>
            <a:r>
              <a:rPr lang="en-US" sz="1600" dirty="0" smtClean="0"/>
              <a:t> </a:t>
            </a:r>
            <a:r>
              <a:rPr lang="en-US" sz="1400" dirty="0" smtClean="0"/>
              <a:t>: quantifying role of noise and incomplete data in biological network reconstruction.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Neville</a:t>
            </a:r>
            <a:r>
              <a:rPr lang="en-US" sz="1400" dirty="0" smtClean="0"/>
              <a:t>: Defining characteristics (e.g., weak dependence) sufficient for network models to be well-defined in the limit.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Yu &amp; </a:t>
            </a:r>
            <a:r>
              <a:rPr lang="en-US" sz="1400" dirty="0" err="1" smtClean="0">
                <a:solidFill>
                  <a:srgbClr val="0070C0"/>
                </a:solidFill>
              </a:rPr>
              <a:t>Qi</a:t>
            </a:r>
            <a:r>
              <a:rPr lang="en-US" sz="1400" dirty="0" smtClean="0"/>
              <a:t>: Finding distributions of latent structures in social networks.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</p:txBody>
      </p:sp>
      <p:pic>
        <p:nvPicPr>
          <p:cNvPr id="21507" name="Picture 3" descr="crysandamorphou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21" y="2764466"/>
            <a:ext cx="3657600" cy="23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Post-Shannon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8" y="1371600"/>
            <a:ext cx="4986670" cy="5337544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Time: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Classical </a:t>
            </a:r>
            <a:r>
              <a:rPr lang="en-US" sz="1600" b="1" dirty="0" smtClean="0">
                <a:solidFill>
                  <a:schemeClr val="tx2"/>
                </a:solidFill>
              </a:rPr>
              <a:t>Information Theory </a:t>
            </a:r>
            <a:r>
              <a:rPr lang="en-US" sz="1600" dirty="0" smtClean="0"/>
              <a:t>is at its weakest in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dealing with problems of </a:t>
            </a:r>
            <a:r>
              <a:rPr lang="en-US" sz="1600" dirty="0" smtClean="0">
                <a:solidFill>
                  <a:srgbClr val="FF0000"/>
                </a:solidFill>
              </a:rPr>
              <a:t>delay </a:t>
            </a:r>
            <a:r>
              <a:rPr lang="en-US" sz="1600" dirty="0" smtClean="0"/>
              <a:t>(e.g., information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arriving late may be useless or have less value).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b="1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Verdu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&amp; </a:t>
            </a: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Polyanskiy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1400" dirty="0" smtClean="0"/>
              <a:t>major breakthrough in extending Shannon capacity theorem to finite </a:t>
            </a:r>
            <a:r>
              <a:rPr lang="en-US" sz="1400" dirty="0" err="1" smtClean="0"/>
              <a:t>blocklength</a:t>
            </a:r>
            <a:r>
              <a:rPr lang="en-US" sz="1400" dirty="0"/>
              <a:t> </a:t>
            </a:r>
            <a:r>
              <a:rPr lang="en-US" sz="1400" dirty="0" smtClean="0"/>
              <a:t>information theory.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Kumar: </a:t>
            </a:r>
            <a:r>
              <a:rPr lang="en-US" sz="1400" dirty="0" smtClean="0"/>
              <a:t>design reliable scheduling policies with delay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constraints for wireless networks.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Weissman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 : </a:t>
            </a:r>
            <a:r>
              <a:rPr lang="en-US" sz="1400" dirty="0" smtClean="0"/>
              <a:t>real time coding system to investigate the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impact of delay on expected distortion.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Subramaniam</a:t>
            </a:r>
            <a:r>
              <a:rPr lang="en-US" sz="1400" dirty="0" smtClean="0"/>
              <a:t>: reconstruct networks </a:t>
            </a:r>
            <a:r>
              <a:rPr lang="en-US" sz="1400" dirty="0"/>
              <a:t>from dynamic </a:t>
            </a:r>
            <a:r>
              <a:rPr lang="en-US" sz="1400" dirty="0" smtClean="0"/>
              <a:t>biological data.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chemeClr val="accent4">
                    <a:lumMod val="75000"/>
                  </a:schemeClr>
                </a:solidFill>
              </a:rPr>
              <a:t>Ramkrishna</a:t>
            </a:r>
            <a:r>
              <a:rPr lang="en-US" sz="1400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1400" dirty="0" smtClean="0"/>
              <a:t>quantify fluxes in biological networks by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/>
              <a:t>showing that enzyme metabolism is regulated by a survival strategy in controlling enzyme syntheses.</a:t>
            </a:r>
            <a:endParaRPr lang="en-US" sz="1200" b="1" dirty="0" smtClean="0">
              <a:solidFill>
                <a:schemeClr val="tx2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Space: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Bialek</a:t>
            </a:r>
            <a:r>
              <a:rPr lang="en-US" sz="1400" dirty="0" smtClean="0"/>
              <a:t>: transmission of information  in spatial patterns in developing embryos and its relation to information capacity of a communication channel.</a:t>
            </a:r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8685" y="2413592"/>
            <a:ext cx="3657600" cy="307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404" y="1180214"/>
            <a:ext cx="5220587" cy="5518297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Limited Resources: </a:t>
            </a: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In many scenarios,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is </a:t>
            </a:r>
            <a:r>
              <a:rPr lang="en-US" sz="1600" dirty="0" smtClean="0">
                <a:solidFill>
                  <a:srgbClr val="0070C0"/>
                </a:solidFill>
              </a:rPr>
              <a:t>limited</a:t>
            </a:r>
            <a:r>
              <a:rPr lang="en-US" sz="1600" dirty="0" smtClean="0"/>
              <a:t> by available </a:t>
            </a:r>
            <a:r>
              <a:rPr lang="en-US" sz="1600" dirty="0" smtClean="0">
                <a:solidFill>
                  <a:srgbClr val="0070C0"/>
                </a:solidFill>
              </a:rPr>
              <a:t>computational resources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600" dirty="0" smtClean="0"/>
              <a:t>(mobile devices, living cells).</a:t>
            </a:r>
            <a:endParaRPr lang="en-US" sz="12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Bialek</a:t>
            </a:r>
            <a:r>
              <a:rPr lang="en-US" sz="1400" dirty="0" smtClean="0"/>
              <a:t>: structure of molecular networks that optimize information flow, </a:t>
            </a:r>
            <a:r>
              <a:rPr lang="en-US" sz="1400" dirty="0" smtClean="0">
                <a:solidFill>
                  <a:srgbClr val="FF0000"/>
                </a:solidFill>
              </a:rPr>
              <a:t>subject to </a:t>
            </a:r>
            <a:r>
              <a:rPr lang="en-US" sz="1400" dirty="0" smtClean="0"/>
              <a:t>constraints on the total number of molecules being used.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err="1" smtClean="0">
                <a:solidFill>
                  <a:srgbClr val="0070C0"/>
                </a:solidFill>
              </a:rPr>
              <a:t>Verdu</a:t>
            </a:r>
            <a:r>
              <a:rPr lang="en-US" sz="1400" dirty="0" smtClean="0"/>
              <a:t>: minimum energy per bit as a function of data length in Gaussian channels.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700" b="1" dirty="0" smtClean="0">
                <a:solidFill>
                  <a:schemeClr val="tx2"/>
                </a:solidFill>
              </a:rPr>
              <a:t>Semantics</a:t>
            </a:r>
            <a:r>
              <a:rPr lang="en-US" sz="1700" dirty="0" smtClean="0">
                <a:solidFill>
                  <a:schemeClr val="tx2"/>
                </a:solidFill>
              </a:rPr>
              <a:t>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Is there a way to account for the </a:t>
            </a:r>
            <a:r>
              <a:rPr lang="en-US" sz="1600" dirty="0" smtClean="0">
                <a:solidFill>
                  <a:srgbClr val="FF0000"/>
                </a:solidFill>
              </a:rPr>
              <a:t>meaning</a:t>
            </a:r>
            <a:r>
              <a:rPr lang="en-US" sz="1600" dirty="0" smtClean="0"/>
              <a:t> or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semantics</a:t>
            </a:r>
            <a:r>
              <a:rPr lang="en-US" sz="1600" dirty="0" smtClean="0"/>
              <a:t> of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?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Sudan</a:t>
            </a:r>
            <a:r>
              <a:rPr lang="en-US" sz="1400" dirty="0" smtClean="0"/>
              <a:t>: </a:t>
            </a:r>
            <a:r>
              <a:rPr lang="en-US" sz="1400" dirty="0" smtClean="0">
                <a:solidFill>
                  <a:srgbClr val="FF0000"/>
                </a:solidFill>
              </a:rPr>
              <a:t>meaning</a:t>
            </a:r>
            <a:r>
              <a:rPr lang="en-US" sz="1400" dirty="0" smtClean="0"/>
              <a:t> of information becomes relevant whenever there is </a:t>
            </a:r>
            <a:r>
              <a:rPr lang="en-US" sz="1400" dirty="0" smtClean="0">
                <a:solidFill>
                  <a:srgbClr val="FF0000"/>
                </a:solidFill>
              </a:rPr>
              <a:t>diversity across communicating parties </a:t>
            </a:r>
            <a:r>
              <a:rPr lang="en-US" sz="1400" dirty="0" smtClean="0"/>
              <a:t>and when parties themselves evolve over time. 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6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5" name="Picture 3" descr="bit-stora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96" y="2041451"/>
            <a:ext cx="3146082" cy="144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324" y="4116239"/>
            <a:ext cx="3876898" cy="262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2772" y="956930"/>
            <a:ext cx="4848448" cy="5560828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Representation-invariance</a:t>
            </a:r>
            <a:r>
              <a:rPr lang="en-US" sz="1800" b="1" dirty="0" smtClean="0">
                <a:solidFill>
                  <a:srgbClr val="00B050"/>
                </a:solidFill>
              </a:rPr>
              <a:t>:</a:t>
            </a:r>
            <a:endParaRPr lang="en-US" sz="1700" dirty="0" smtClean="0">
              <a:solidFill>
                <a:srgbClr val="00B05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How to know whether two </a:t>
            </a:r>
            <a:r>
              <a:rPr lang="en-US" sz="1600" dirty="0" smtClean="0">
                <a:solidFill>
                  <a:srgbClr val="0070C0"/>
                </a:solidFill>
              </a:rPr>
              <a:t>representations</a:t>
            </a:r>
            <a:r>
              <a:rPr lang="en-US" sz="1600" dirty="0" smtClean="0"/>
              <a:t> of the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same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are </a:t>
            </a:r>
            <a:r>
              <a:rPr lang="en-US" sz="1600" dirty="0" smtClean="0">
                <a:solidFill>
                  <a:srgbClr val="0070C0"/>
                </a:solidFill>
              </a:rPr>
              <a:t>information equivalent?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Learnable Information</a:t>
            </a:r>
            <a:r>
              <a:rPr lang="en-US" sz="1700" dirty="0" smtClean="0">
                <a:solidFill>
                  <a:schemeClr val="tx2"/>
                </a:solidFill>
              </a:rPr>
              <a:t>: 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chemeClr val="tx2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0070C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6" name="Picture 4" descr="polish-engli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72" y="1474841"/>
            <a:ext cx="3741527" cy="3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6565" y="3891516"/>
            <a:ext cx="492287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Data </a:t>
            </a:r>
            <a:r>
              <a:rPr lang="en-US" sz="1600" dirty="0" smtClean="0"/>
              <a:t>driven science focuses on </a:t>
            </a:r>
            <a:r>
              <a:rPr lang="en-US" sz="1600" dirty="0" smtClean="0">
                <a:solidFill>
                  <a:srgbClr val="FF0000"/>
                </a:solidFill>
              </a:rPr>
              <a:t>extracting </a:t>
            </a:r>
            <a:r>
              <a:rPr lang="en-US" sz="1600" dirty="0" smtClean="0">
                <a:solidFill>
                  <a:schemeClr val="tx2"/>
                </a:solidFill>
              </a:rPr>
              <a:t>information</a:t>
            </a:r>
            <a:r>
              <a:rPr lang="en-US" sz="1600" dirty="0" smtClean="0"/>
              <a:t> from data.  How much information can actually be extracted from a given data  repository? </a:t>
            </a:r>
          </a:p>
          <a:p>
            <a:endParaRPr lang="en-US" sz="1600" dirty="0" smtClean="0"/>
          </a:p>
          <a:p>
            <a:r>
              <a:rPr lang="en-US" sz="1400" dirty="0" err="1" smtClean="0">
                <a:solidFill>
                  <a:srgbClr val="0070C0"/>
                </a:solidFill>
              </a:rPr>
              <a:t>Atallah</a:t>
            </a:r>
            <a:r>
              <a:rPr lang="en-US" sz="1400" dirty="0" smtClean="0">
                <a:solidFill>
                  <a:srgbClr val="0070C0"/>
                </a:solidFill>
              </a:rPr>
              <a:t>: </a:t>
            </a:r>
            <a:r>
              <a:rPr lang="en-US" sz="1400" dirty="0" smtClean="0"/>
              <a:t>enabling </a:t>
            </a:r>
            <a:r>
              <a:rPr lang="en-US" sz="1400" dirty="0" err="1" smtClean="0"/>
              <a:t>untrusted</a:t>
            </a:r>
            <a:r>
              <a:rPr lang="en-US" sz="1400" dirty="0" smtClean="0"/>
              <a:t> remote servers to store and manipulate clients’ confidential data without learning it.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Clifton:</a:t>
            </a:r>
            <a:r>
              <a:rPr lang="en-US" sz="1400" dirty="0" smtClean="0"/>
              <a:t> differential privacy methods for graphs; to determine the conditions under which privacy is practically achievable without rendering the data useless.</a:t>
            </a:r>
          </a:p>
          <a:p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44" y="4618204"/>
            <a:ext cx="3933456" cy="210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Post-Shannon Challenges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7DF7C-889B-4DFA-A9E5-E3BCAEA7C2E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25301" y="754912"/>
            <a:ext cx="5465136" cy="586917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E39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Cooperation &amp; Dependency</a:t>
            </a:r>
            <a:r>
              <a:rPr lang="en-US" sz="1700" dirty="0" smtClean="0">
                <a:solidFill>
                  <a:srgbClr val="FF0000"/>
                </a:solidFill>
              </a:rPr>
              <a:t>: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How does </a:t>
            </a:r>
            <a:r>
              <a:rPr lang="en-US" sz="1800" dirty="0" smtClean="0">
                <a:solidFill>
                  <a:srgbClr val="FF0000"/>
                </a:solidFill>
              </a:rPr>
              <a:t>cooperation</a:t>
            </a:r>
            <a:r>
              <a:rPr lang="en-US" sz="1800" dirty="0" smtClean="0"/>
              <a:t> impact </a:t>
            </a:r>
            <a:r>
              <a:rPr lang="en-US" sz="1800" dirty="0" smtClean="0">
                <a:solidFill>
                  <a:schemeClr val="tx2"/>
                </a:solidFill>
              </a:rPr>
              <a:t>information</a:t>
            </a:r>
            <a:r>
              <a:rPr lang="en-US" sz="1800" dirty="0" smtClean="0"/>
              <a:t> (nodes should </a:t>
            </a:r>
            <a:r>
              <a:rPr lang="en-US" sz="1800" dirty="0" smtClean="0">
                <a:solidFill>
                  <a:srgbClr val="0070C0"/>
                </a:solidFill>
              </a:rPr>
              <a:t>cooperate</a:t>
            </a:r>
            <a:r>
              <a:rPr lang="en-US" sz="1800" dirty="0" smtClean="0"/>
              <a:t> in their own </a:t>
            </a:r>
            <a:r>
              <a:rPr lang="en-US" sz="1800" dirty="0" smtClean="0">
                <a:solidFill>
                  <a:srgbClr val="0070C0"/>
                </a:solidFill>
              </a:rPr>
              <a:t>self-interest</a:t>
            </a:r>
            <a:r>
              <a:rPr lang="en-US" sz="1800" dirty="0" smtClean="0"/>
              <a:t>)?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/>
              <a:t>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Cover</a:t>
            </a:r>
            <a:r>
              <a:rPr lang="en-US" sz="1400" dirty="0" smtClean="0"/>
              <a:t>: theory of </a:t>
            </a:r>
            <a:r>
              <a:rPr lang="en-US" sz="1400" dirty="0" smtClean="0">
                <a:solidFill>
                  <a:srgbClr val="FF0000"/>
                </a:solidFill>
              </a:rPr>
              <a:t>cooperation</a:t>
            </a:r>
            <a:r>
              <a:rPr lang="en-US" sz="1400" dirty="0" smtClean="0"/>
              <a:t> and </a:t>
            </a:r>
            <a:r>
              <a:rPr lang="en-US" sz="1400" dirty="0" smtClean="0">
                <a:solidFill>
                  <a:srgbClr val="FF0000"/>
                </a:solidFill>
              </a:rPr>
              <a:t>coordination</a:t>
            </a:r>
            <a:r>
              <a:rPr lang="en-US" sz="1400" dirty="0" smtClean="0"/>
              <a:t> in networks -- the achievable </a:t>
            </a:r>
            <a:r>
              <a:rPr lang="en-US" sz="1400" dirty="0" smtClean="0">
                <a:solidFill>
                  <a:srgbClr val="00B050"/>
                </a:solidFill>
              </a:rPr>
              <a:t>joint distribution</a:t>
            </a:r>
            <a:r>
              <a:rPr lang="en-US" sz="1400" dirty="0" smtClean="0"/>
              <a:t> among network nodes, </a:t>
            </a:r>
            <a:r>
              <a:rPr lang="en-US" sz="1400" dirty="0" smtClean="0">
                <a:solidFill>
                  <a:srgbClr val="FF0000"/>
                </a:solidFill>
              </a:rPr>
              <a:t>provided</a:t>
            </a:r>
            <a:r>
              <a:rPr lang="en-US" sz="1400" dirty="0" smtClean="0"/>
              <a:t> that the </a:t>
            </a:r>
            <a:r>
              <a:rPr lang="en-US" sz="1400" dirty="0" smtClean="0">
                <a:solidFill>
                  <a:srgbClr val="00B050"/>
                </a:solidFill>
              </a:rPr>
              <a:t>communication rates </a:t>
            </a:r>
            <a:r>
              <a:rPr lang="en-US" sz="1400" dirty="0" smtClean="0"/>
              <a:t>are given.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7030A0"/>
                </a:solidFill>
              </a:rPr>
              <a:t>Dependency </a:t>
            </a:r>
            <a:r>
              <a:rPr lang="en-US" sz="1400" dirty="0" smtClean="0"/>
              <a:t>and</a:t>
            </a:r>
            <a:r>
              <a:rPr lang="en-US" sz="1400" dirty="0" smtClean="0">
                <a:solidFill>
                  <a:srgbClr val="7030A0"/>
                </a:solidFill>
              </a:rPr>
              <a:t> rational expectation </a:t>
            </a:r>
            <a:r>
              <a:rPr lang="en-US" sz="1400" dirty="0" smtClean="0"/>
              <a:t>are critical ingredients in </a:t>
            </a:r>
            <a:r>
              <a:rPr lang="en-US" sz="1400" dirty="0" smtClean="0">
                <a:solidFill>
                  <a:srgbClr val="0070C0"/>
                </a:solidFill>
              </a:rPr>
              <a:t>Sims</a:t>
            </a:r>
            <a:r>
              <a:rPr lang="en-US" sz="1400" dirty="0" smtClean="0"/>
              <a:t>' work on modern dynamic economic theory.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Coleman</a:t>
            </a:r>
            <a:r>
              <a:rPr lang="en-US" sz="1400" dirty="0" smtClean="0"/>
              <a:t>: statistical causality in neural systems using Granger principles</a:t>
            </a:r>
            <a:r>
              <a:rPr lang="en-US" sz="1800" dirty="0" smtClean="0"/>
              <a:t>.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chemeClr val="tx2"/>
                </a:solidFill>
              </a:rPr>
              <a:t>Quantum Information</a:t>
            </a:r>
            <a:r>
              <a:rPr lang="en-US" sz="1700" dirty="0" smtClean="0">
                <a:solidFill>
                  <a:srgbClr val="FF0000"/>
                </a:solidFill>
              </a:rPr>
              <a:t>: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The </a:t>
            </a:r>
            <a:r>
              <a:rPr lang="en-US" sz="1600" dirty="0" smtClean="0">
                <a:solidFill>
                  <a:schemeClr val="tx2"/>
                </a:solidFill>
              </a:rPr>
              <a:t>flow of information </a:t>
            </a:r>
            <a:r>
              <a:rPr lang="en-US" sz="1600" dirty="0" smtClean="0"/>
              <a:t>in </a:t>
            </a:r>
            <a:r>
              <a:rPr lang="en-US" sz="1600" dirty="0" smtClean="0">
                <a:solidFill>
                  <a:srgbClr val="FF0000"/>
                </a:solidFill>
              </a:rPr>
              <a:t>macroscopic </a:t>
            </a:r>
            <a:r>
              <a:rPr lang="en-US" sz="1600" dirty="0" smtClean="0"/>
              <a:t>systems and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>
                <a:solidFill>
                  <a:srgbClr val="FF0000"/>
                </a:solidFill>
              </a:rPr>
              <a:t>microscopic </a:t>
            </a:r>
            <a:r>
              <a:rPr lang="en-US" sz="1600" dirty="0" smtClean="0"/>
              <a:t>systems may posses different characteristics.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400" dirty="0" smtClean="0">
                <a:solidFill>
                  <a:srgbClr val="0070C0"/>
                </a:solidFill>
              </a:rPr>
              <a:t>Aaronson</a:t>
            </a:r>
            <a:r>
              <a:rPr lang="en-US" sz="1400" dirty="0" smtClean="0"/>
              <a:t> and </a:t>
            </a:r>
            <a:r>
              <a:rPr lang="en-US" sz="1400" dirty="0" err="1" smtClean="0">
                <a:solidFill>
                  <a:srgbClr val="0070C0"/>
                </a:solidFill>
              </a:rPr>
              <a:t>Shor</a:t>
            </a:r>
            <a:r>
              <a:rPr lang="en-US" sz="1400" dirty="0" smtClean="0"/>
              <a:t>: computational complexity of linear systems.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4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>
              <a:solidFill>
                <a:srgbClr val="FF000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7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3879" y="4359350"/>
            <a:ext cx="2616716" cy="217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557" y="1654428"/>
            <a:ext cx="3622999" cy="259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58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Education and Diversity</a:t>
            </a:r>
            <a:endParaRPr lang="en-US" dirty="0"/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071BF-A772-4C0F-8CF1-76CABA332DA2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8675" name="Picture Placeholder 5" descr="EduDivPlans1-tr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8152" y="2317898"/>
            <a:ext cx="5360959" cy="4063058"/>
          </a:xfrm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59" y="2147776"/>
            <a:ext cx="1389211" cy="130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030818"/>
            <a:ext cx="1150938" cy="142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10"/>
          <p:cNvSpPr txBox="1">
            <a:spLocks noChangeArrowheads="1"/>
          </p:cNvSpPr>
          <p:nvPr/>
        </p:nvSpPr>
        <p:spPr bwMode="auto">
          <a:xfrm>
            <a:off x="563859" y="3572206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  D. Kumar </a:t>
            </a:r>
          </a:p>
        </p:txBody>
      </p:sp>
      <p:sp>
        <p:nvSpPr>
          <p:cNvPr id="28682" name="TextBox 12"/>
          <p:cNvSpPr txBox="1">
            <a:spLocks noChangeArrowheads="1"/>
          </p:cNvSpPr>
          <p:nvPr/>
        </p:nvSpPr>
        <p:spPr bwMode="auto">
          <a:xfrm>
            <a:off x="7315200" y="3582988"/>
            <a:ext cx="11064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solidFill>
                  <a:prstClr val="black"/>
                </a:solidFill>
              </a:rPr>
              <a:t>  M. Ward</a:t>
            </a:r>
          </a:p>
        </p:txBody>
      </p:sp>
      <p:sp>
        <p:nvSpPr>
          <p:cNvPr id="28683" name="TextBox 13"/>
          <p:cNvSpPr txBox="1">
            <a:spLocks noChangeArrowheads="1"/>
          </p:cNvSpPr>
          <p:nvPr/>
        </p:nvSpPr>
        <p:spPr bwMode="auto">
          <a:xfrm>
            <a:off x="7262813" y="6018083"/>
            <a:ext cx="1306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   </a:t>
            </a:r>
            <a:r>
              <a:rPr lang="en-US" sz="1200" dirty="0" smtClean="0">
                <a:solidFill>
                  <a:prstClr val="black"/>
                </a:solidFill>
              </a:rPr>
              <a:t>B. Ladd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1892596" y="1594884"/>
            <a:ext cx="5103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>
                <a:solidFill>
                  <a:srgbClr val="FF0000"/>
                </a:solidFill>
              </a:rPr>
              <a:t>Integrate cutting-edge, multidisciplinary research and education efforts across the center to advance the training and diversity of the work force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752" y="4369981"/>
            <a:ext cx="1213004" cy="14885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14131" y="6160219"/>
            <a:ext cx="5582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Summer School</a:t>
            </a:r>
            <a:r>
              <a:rPr lang="en-US" dirty="0" smtClean="0"/>
              <a:t>, Purdue, May 2011, Stanford, 2012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HONR 399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Intro to Science of Information</a:t>
            </a:r>
            <a:endParaRPr lang="en-US" dirty="0"/>
          </a:p>
        </p:txBody>
      </p:sp>
      <p:pic>
        <p:nvPicPr>
          <p:cNvPr id="1026" name="Picture 2" descr="C:\Documents and Settings\spa\Desktop\barbara-gibson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7059" y="4253022"/>
            <a:ext cx="1333639" cy="14974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7322" y="5869172"/>
            <a:ext cx="8595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B. Gibson</a:t>
            </a: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3151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TR-Science-Information-TEMPLATE">
  <a:themeElements>
    <a:clrScheme name="Ctr-Sci-Info">
      <a:dk1>
        <a:sysClr val="windowText" lastClr="000000"/>
      </a:dk1>
      <a:lt1>
        <a:sysClr val="window" lastClr="FFFFFF"/>
      </a:lt1>
      <a:dk2>
        <a:srgbClr val="007434"/>
      </a:dk2>
      <a:lt2>
        <a:srgbClr val="FFFFFF"/>
      </a:lt2>
      <a:accent1>
        <a:srgbClr val="00B050"/>
      </a:accent1>
      <a:accent2>
        <a:srgbClr val="A3FFCD"/>
      </a:accent2>
      <a:accent3>
        <a:srgbClr val="7FC9FF"/>
      </a:accent3>
      <a:accent4>
        <a:srgbClr val="40AFFF"/>
      </a:accent4>
      <a:accent5>
        <a:srgbClr val="00D15F"/>
      </a:accent5>
      <a:accent6>
        <a:srgbClr val="C4BD97"/>
      </a:accent6>
      <a:hlink>
        <a:srgbClr val="1FA0FF"/>
      </a:hlink>
      <a:folHlink>
        <a:srgbClr val="00528F"/>
      </a:folHlink>
    </a:clrScheme>
    <a:fontScheme name="CtrSciInfo">
      <a:majorFont>
        <a:latin typeface="Continuum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CTR-Science-Information-TEMPLATE</Template>
  <TotalTime>4048</TotalTime>
  <Words>924</Words>
  <Application>Microsoft Office PowerPoint</Application>
  <PresentationFormat>On-screen Show (4:3)</PresentationFormat>
  <Paragraphs>164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Continuum Medium</vt:lpstr>
      <vt:lpstr>Wingdings</vt:lpstr>
      <vt:lpstr>Courier New</vt:lpstr>
      <vt:lpstr>Calibri</vt:lpstr>
      <vt:lpstr>CTR-Science-Information-TEMPLATE</vt:lpstr>
      <vt:lpstr>Center for Science of Information</vt:lpstr>
      <vt:lpstr>Outline</vt:lpstr>
      <vt:lpstr>Slide 3</vt:lpstr>
      <vt:lpstr>Post-Shannon Challenges</vt:lpstr>
      <vt:lpstr>Post-Shannon Challenges</vt:lpstr>
      <vt:lpstr>Post-Shannon Challenges</vt:lpstr>
      <vt:lpstr>Post-Shannon Challenges</vt:lpstr>
      <vt:lpstr>Post-Shannon Challenges</vt:lpstr>
      <vt:lpstr>Education and Diversity</vt:lpstr>
      <vt:lpstr>Education Programs</vt:lpstr>
      <vt:lpstr>Diversity Initiatives</vt:lpstr>
      <vt:lpstr>Knowledge Transfer</vt:lpstr>
      <vt:lpstr>Scheduled Activities</vt:lpstr>
      <vt:lpstr>Thank You.</vt:lpstr>
    </vt:vector>
  </TitlesOfParts>
  <Company>Engineering Computer Network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Emerging Frontiers of  Science of Information</dc:title>
  <dc:creator>lahowell</dc:creator>
  <cp:lastModifiedBy>AYG</cp:lastModifiedBy>
  <cp:revision>493</cp:revision>
  <cp:lastPrinted>2011-11-25T19:04:24Z</cp:lastPrinted>
  <dcterms:created xsi:type="dcterms:W3CDTF">2009-09-11T21:07:35Z</dcterms:created>
  <dcterms:modified xsi:type="dcterms:W3CDTF">2012-08-28T01:34:25Z</dcterms:modified>
</cp:coreProperties>
</file>