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91"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92"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3" r:id="rId37"/>
    <p:sldId id="290" r:id="rId38"/>
    <p:sldId id="294" r:id="rId39"/>
    <p:sldId id="295" r:id="rId40"/>
    <p:sldId id="296" r:id="rId41"/>
    <p:sldId id="297" r:id="rId42"/>
    <p:sldId id="299" r:id="rId43"/>
    <p:sldId id="298" r:id="rId44"/>
    <p:sldId id="300" r:id="rId45"/>
    <p:sldId id="302" r:id="rId46"/>
    <p:sldId id="30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73231E-D3D0-4F67-A025-B9DEE1A3E12D}"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C3E5E-EBDF-4F96-881E-85E9EF278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2F65B-45E2-4989-8066-D7C33709945B}"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433E-DF3C-415B-8F2A-67669504F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5AFF1-66F7-4338-BBC4-D609146BFCFC}"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1449-04D0-4F51-9DB9-B8569E2701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FFC54-630C-4CE4-821C-BA556305CD72}"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A92F8-E53F-472D-9B05-0737DF4D51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8B909-C7A5-4D18-B099-BB6C9CC2DD8F}" type="datetimeFigureOut">
              <a:rPr lang="en-US"/>
              <a:pPr>
                <a:defRPr/>
              </a:pPr>
              <a:t>6/22/2010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C0974-E38B-4B00-ABC4-FFA4D56D92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34E238-FDE4-4897-8C9B-5EC1DC4669A6}"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CC126-8406-4B6E-A16A-CE0D4B040D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E7559-0AC5-47A3-87ED-86BBDC80150C}" type="datetimeFigureOut">
              <a:rPr lang="en-US"/>
              <a:pPr>
                <a:defRPr/>
              </a:pPr>
              <a:t>6/22/2010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01B6F3-A1E9-419F-AED2-F5E23302F2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F96F3-95DE-4A0E-8BC9-534C4F3AE0AA}" type="datetimeFigureOut">
              <a:rPr lang="en-US"/>
              <a:pPr>
                <a:defRPr/>
              </a:pPr>
              <a:t>6/22/2010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CBF7F-7978-41B5-BFFB-7736204E0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D7766-41AC-4729-9FBB-EF7C3B91065A}" type="datetimeFigureOut">
              <a:rPr lang="en-US"/>
              <a:pPr>
                <a:defRPr/>
              </a:pPr>
              <a:t>6/22/2010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AD5AF-9A62-4C2A-ACD0-54339D511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A86EC-D671-42EC-94FF-51F132D2B770}"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D2EF1-8A30-4DBB-9234-CF80389E7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E6025-A40F-492F-95E8-FE9723D374F7}" type="datetimeFigureOut">
              <a:rPr lang="en-US"/>
              <a:pPr>
                <a:defRPr/>
              </a:pPr>
              <a:t>6/22/2010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FEED8-50D7-4447-B52F-3E4107F30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916CDB-9A04-47C4-8CEB-97057154E2B0}" type="datetimeFigureOut">
              <a:rPr lang="en-US"/>
              <a:pPr>
                <a:defRPr/>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1458E3-4AE8-4081-8C94-C0BCC4DF9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57200" y="1143000"/>
            <a:ext cx="8229600" cy="5486400"/>
          </a:xfrm>
          <a:solidFill>
            <a:schemeClr val="bg1"/>
          </a:solidFill>
        </p:spPr>
        <p:txBody>
          <a:bodyPr/>
          <a:lstStyle/>
          <a:p>
            <a:pPr eaLnBrk="1" hangingPunct="1"/>
            <a:r>
              <a:rPr lang="en-US" b="1" smtClean="0">
                <a:solidFill>
                  <a:srgbClr val="8064A2"/>
                </a:solidFill>
                <a:ea typeface="ヒラギノ角ゴ Pro W3"/>
                <a:cs typeface="ヒラギノ角ゴ Pro W3"/>
              </a:rPr>
              <a:t>Algorithmic and Numerical Techniques for Atomistic Modeling</a:t>
            </a:r>
            <a:r>
              <a:rPr lang="en-US" sz="4000" b="1" smtClean="0">
                <a:ea typeface="ヒラギノ角ゴ Pro W3"/>
                <a:cs typeface="ヒラギノ角ゴ Pro W3"/>
              </a:rPr>
              <a:t/>
            </a:r>
            <a:br>
              <a:rPr lang="en-US" sz="4000" b="1" smtClean="0">
                <a:ea typeface="ヒラギノ角ゴ Pro W3"/>
                <a:cs typeface="ヒラギノ角ゴ Pro W3"/>
              </a:rPr>
            </a:br>
            <a:r>
              <a:rPr lang="en-US" sz="4000" smtClean="0">
                <a:ea typeface="ヒラギノ角ゴ Pro W3"/>
                <a:cs typeface="ヒラギノ角ゴ Pro W3"/>
              </a:rPr>
              <a:t/>
            </a:r>
            <a:br>
              <a:rPr lang="en-US" sz="4000" smtClean="0">
                <a:ea typeface="ヒラギノ角ゴ Pro W3"/>
                <a:cs typeface="ヒラギノ角ゴ Pro W3"/>
              </a:rPr>
            </a:br>
            <a:r>
              <a:rPr lang="en-US" sz="3200" smtClean="0">
                <a:solidFill>
                  <a:schemeClr val="accent2"/>
                </a:solidFill>
                <a:ea typeface="ヒラギノ角ゴ Pro W3"/>
                <a:cs typeface="ヒラギノ角ゴ Pro W3"/>
              </a:rPr>
              <a:t>Hasan Metin Aktulga</a:t>
            </a:r>
            <a:r>
              <a:rPr lang="en-US" sz="4000" smtClean="0">
                <a:ea typeface="ヒラギノ角ゴ Pro W3"/>
                <a:cs typeface="ヒラギノ角ゴ Pro W3"/>
              </a:rPr>
              <a:t/>
            </a:r>
            <a:br>
              <a:rPr lang="en-US" sz="4000" smtClean="0">
                <a:ea typeface="ヒラギノ角ゴ Pro W3"/>
                <a:cs typeface="ヒラギノ角ゴ Pro W3"/>
              </a:rPr>
            </a:br>
            <a:r>
              <a:rPr lang="en-US" sz="2800" smtClean="0">
                <a:ea typeface="ヒラギノ角ゴ Pro W3"/>
                <a:cs typeface="ヒラギノ角ゴ Pro W3"/>
              </a:rPr>
              <a:t> </a:t>
            </a:r>
            <a:br>
              <a:rPr lang="en-US" sz="2800" smtClean="0">
                <a:ea typeface="ヒラギノ角ゴ Pro W3"/>
                <a:cs typeface="ヒラギノ角ゴ Pro W3"/>
              </a:rPr>
            </a:br>
            <a:r>
              <a:rPr lang="en-US" sz="2400" smtClean="0">
                <a:solidFill>
                  <a:schemeClr val="accent1"/>
                </a:solidFill>
                <a:ea typeface="ヒラギノ角ゴ Pro W3"/>
                <a:cs typeface="ヒラギノ角ゴ Pro W3"/>
              </a:rPr>
              <a:t>PhD Thesis Defense</a:t>
            </a:r>
            <a:br>
              <a:rPr lang="en-US" sz="2400" smtClean="0">
                <a:solidFill>
                  <a:schemeClr val="accent1"/>
                </a:solidFill>
                <a:ea typeface="ヒラギノ角ゴ Pro W3"/>
                <a:cs typeface="ヒラギノ角ゴ Pro W3"/>
              </a:rPr>
            </a:br>
            <a:r>
              <a:rPr lang="en-US" sz="2400" smtClean="0">
                <a:solidFill>
                  <a:schemeClr val="accent1"/>
                </a:solidFill>
                <a:ea typeface="ヒラギノ角ゴ Pro W3"/>
                <a:cs typeface="ヒラギノ角ゴ Pro W3"/>
              </a:rPr>
              <a:t>June 23</a:t>
            </a:r>
            <a:r>
              <a:rPr lang="en-US" sz="2400" baseline="30000" smtClean="0">
                <a:solidFill>
                  <a:schemeClr val="accent1"/>
                </a:solidFill>
                <a:ea typeface="ヒラギノ角ゴ Pro W3"/>
                <a:cs typeface="ヒラギノ角ゴ Pro W3"/>
              </a:rPr>
              <a:t>rd</a:t>
            </a:r>
            <a:r>
              <a:rPr lang="en-US" sz="2400" smtClean="0">
                <a:solidFill>
                  <a:schemeClr val="accent1"/>
                </a:solidFill>
                <a:ea typeface="ヒラギノ角ゴ Pro W3"/>
                <a:cs typeface="ヒラギノ角ゴ Pro W3"/>
              </a:rPr>
              <a:t>, 2010</a:t>
            </a:r>
            <a:endParaRPr lang="en-US" sz="2400" b="1" smtClean="0">
              <a:solidFill>
                <a:schemeClr val="accent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Generation of Neighbors List</a:t>
            </a:r>
          </a:p>
        </p:txBody>
      </p:sp>
      <p:grpSp>
        <p:nvGrpSpPr>
          <p:cNvPr id="22530" name="Group 88"/>
          <p:cNvGrpSpPr>
            <a:grpSpLocks/>
          </p:cNvGrpSpPr>
          <p:nvPr/>
        </p:nvGrpSpPr>
        <p:grpSpPr bwMode="auto">
          <a:xfrm>
            <a:off x="2743200" y="1066800"/>
            <a:ext cx="3200400" cy="838200"/>
            <a:chOff x="457200" y="990600"/>
            <a:chExt cx="3200400" cy="838200"/>
          </a:xfrm>
        </p:grpSpPr>
        <p:sp>
          <p:nvSpPr>
            <p:cNvPr id="22582" name="TextBox 18"/>
            <p:cNvSpPr txBox="1">
              <a:spLocks noChangeArrowheads="1"/>
            </p:cNvSpPr>
            <p:nvPr/>
          </p:nvSpPr>
          <p:spPr bwMode="auto">
            <a:xfrm>
              <a:off x="1524000" y="990600"/>
              <a:ext cx="1066800" cy="369332"/>
            </a:xfrm>
            <a:prstGeom prst="rect">
              <a:avLst/>
            </a:prstGeom>
            <a:noFill/>
            <a:ln w="9525">
              <a:noFill/>
              <a:miter lim="800000"/>
              <a:headEnd/>
              <a:tailEnd/>
            </a:ln>
          </p:spPr>
          <p:txBody>
            <a:bodyPr>
              <a:spAutoFit/>
            </a:bodyPr>
            <a:lstStyle/>
            <a:p>
              <a:pPr algn="ctr"/>
              <a:r>
                <a:rPr lang="en-US" b="1">
                  <a:latin typeface="Calibri" pitchFamily="34" charset="0"/>
                </a:rPr>
                <a:t>atom list</a:t>
              </a:r>
            </a:p>
          </p:txBody>
        </p:sp>
        <p:grpSp>
          <p:nvGrpSpPr>
            <p:cNvPr id="22583" name="Group 42"/>
            <p:cNvGrpSpPr>
              <a:grpSpLocks/>
            </p:cNvGrpSpPr>
            <p:nvPr/>
          </p:nvGrpSpPr>
          <p:grpSpPr bwMode="auto">
            <a:xfrm>
              <a:off x="457200" y="1371600"/>
              <a:ext cx="3200400" cy="457200"/>
              <a:chOff x="457200" y="1371600"/>
              <a:chExt cx="3200400" cy="457200"/>
            </a:xfrm>
          </p:grpSpPr>
          <p:cxnSp>
            <p:nvCxnSpPr>
              <p:cNvPr id="4"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288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86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372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604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255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320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971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6387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90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7827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113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399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3725" y="1524000"/>
                <a:ext cx="152400" cy="152400"/>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60438" y="1524000"/>
                <a:ext cx="152400" cy="152400"/>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325563" y="1524000"/>
                <a:ext cx="152400" cy="152400"/>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697163" y="1524000"/>
                <a:ext cx="152400" cy="1524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63875" y="1524000"/>
                <a:ext cx="152400" cy="152400"/>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429000" y="1524000"/>
                <a:ext cx="152400" cy="1524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46" name="Oval 45"/>
          <p:cNvSpPr/>
          <p:nvPr/>
        </p:nvSpPr>
        <p:spPr>
          <a:xfrm>
            <a:off x="3429000" y="3657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819400" y="27432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4114800" y="2971800"/>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4267200" y="2667000"/>
            <a:ext cx="152400" cy="152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3657600" y="3352800"/>
            <a:ext cx="152400" cy="152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4419600" y="2971800"/>
            <a:ext cx="152400" cy="152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572000" y="1752600"/>
            <a:ext cx="1216025" cy="1219200"/>
          </a:xfrm>
          <a:custGeom>
            <a:avLst/>
            <a:gdLst>
              <a:gd name="connsiteX0" fmla="*/ 1292352 w 1292352"/>
              <a:gd name="connsiteY0" fmla="*/ 0 h 1267968"/>
              <a:gd name="connsiteX1" fmla="*/ 1036320 w 1292352"/>
              <a:gd name="connsiteY1" fmla="*/ 682752 h 1267968"/>
              <a:gd name="connsiteX2" fmla="*/ 0 w 1292352"/>
              <a:gd name="connsiteY2" fmla="*/ 1267968 h 1267968"/>
            </a:gdLst>
            <a:ahLst/>
            <a:cxnLst>
              <a:cxn ang="0">
                <a:pos x="connsiteX0" y="connsiteY0"/>
              </a:cxn>
              <a:cxn ang="0">
                <a:pos x="connsiteX1" y="connsiteY1"/>
              </a:cxn>
              <a:cxn ang="0">
                <a:pos x="connsiteX2" y="connsiteY2"/>
              </a:cxn>
            </a:cxnLst>
            <a:rect l="l" t="t" r="r" b="b"/>
            <a:pathLst>
              <a:path w="1292352" h="1267968">
                <a:moveTo>
                  <a:pt x="1292352" y="0"/>
                </a:moveTo>
                <a:cubicBezTo>
                  <a:pt x="1272032" y="235712"/>
                  <a:pt x="1251712" y="471424"/>
                  <a:pt x="1036320" y="682752"/>
                </a:cubicBezTo>
                <a:cubicBezTo>
                  <a:pt x="820928" y="894080"/>
                  <a:pt x="410464" y="1081024"/>
                  <a:pt x="0" y="126796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2968625" y="1771650"/>
            <a:ext cx="487363" cy="1889125"/>
          </a:xfrm>
          <a:custGeom>
            <a:avLst/>
            <a:gdLst>
              <a:gd name="connsiteX0" fmla="*/ 0 w 487680"/>
              <a:gd name="connsiteY0" fmla="*/ 0 h 1889760"/>
              <a:gd name="connsiteX1" fmla="*/ 487680 w 487680"/>
              <a:gd name="connsiteY1" fmla="*/ 1889760 h 1889760"/>
            </a:gdLst>
            <a:ahLst/>
            <a:cxnLst>
              <a:cxn ang="0">
                <a:pos x="connsiteX0" y="connsiteY0"/>
              </a:cxn>
              <a:cxn ang="0">
                <a:pos x="connsiteX1" y="connsiteY1"/>
              </a:cxn>
            </a:cxnLst>
            <a:rect l="l" t="t" r="r" b="b"/>
            <a:pathLst>
              <a:path w="487680" h="1889760">
                <a:moveTo>
                  <a:pt x="0" y="0"/>
                </a:moveTo>
                <a:lnTo>
                  <a:pt x="487680" y="188976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a:xfrm>
            <a:off x="2955925" y="1758950"/>
            <a:ext cx="415925" cy="1000125"/>
          </a:xfrm>
          <a:custGeom>
            <a:avLst/>
            <a:gdLst>
              <a:gd name="connsiteX0" fmla="*/ 365760 w 414528"/>
              <a:gd name="connsiteY0" fmla="*/ 0 h 999744"/>
              <a:gd name="connsiteX1" fmla="*/ 353568 w 414528"/>
              <a:gd name="connsiteY1" fmla="*/ 585216 h 999744"/>
              <a:gd name="connsiteX2" fmla="*/ 0 w 414528"/>
              <a:gd name="connsiteY2" fmla="*/ 999744 h 999744"/>
            </a:gdLst>
            <a:ahLst/>
            <a:cxnLst>
              <a:cxn ang="0">
                <a:pos x="connsiteX0" y="connsiteY0"/>
              </a:cxn>
              <a:cxn ang="0">
                <a:pos x="connsiteX1" y="connsiteY1"/>
              </a:cxn>
              <a:cxn ang="0">
                <a:pos x="connsiteX2" y="connsiteY2"/>
              </a:cxn>
            </a:cxnLst>
            <a:rect l="l" t="t" r="r" b="b"/>
            <a:pathLst>
              <a:path w="414528" h="999744">
                <a:moveTo>
                  <a:pt x="365760" y="0"/>
                </a:moveTo>
                <a:cubicBezTo>
                  <a:pt x="390144" y="209296"/>
                  <a:pt x="414528" y="418592"/>
                  <a:pt x="353568" y="585216"/>
                </a:cubicBezTo>
                <a:cubicBezTo>
                  <a:pt x="292608" y="751840"/>
                  <a:pt x="146304" y="875792"/>
                  <a:pt x="0" y="99974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a:xfrm>
            <a:off x="3641725" y="1758950"/>
            <a:ext cx="473075" cy="1231900"/>
          </a:xfrm>
          <a:custGeom>
            <a:avLst/>
            <a:gdLst>
              <a:gd name="connsiteX0" fmla="*/ 46736 w 473456"/>
              <a:gd name="connsiteY0" fmla="*/ 0 h 1231392"/>
              <a:gd name="connsiteX1" fmla="*/ 71120 w 473456"/>
              <a:gd name="connsiteY1" fmla="*/ 731520 h 1231392"/>
              <a:gd name="connsiteX2" fmla="*/ 473456 w 473456"/>
              <a:gd name="connsiteY2" fmla="*/ 1231392 h 1231392"/>
            </a:gdLst>
            <a:ahLst/>
            <a:cxnLst>
              <a:cxn ang="0">
                <a:pos x="connsiteX0" y="connsiteY0"/>
              </a:cxn>
              <a:cxn ang="0">
                <a:pos x="connsiteX1" y="connsiteY1"/>
              </a:cxn>
              <a:cxn ang="0">
                <a:pos x="connsiteX2" y="connsiteY2"/>
              </a:cxn>
            </a:cxnLst>
            <a:rect l="l" t="t" r="r" b="b"/>
            <a:pathLst>
              <a:path w="473456" h="1231392">
                <a:moveTo>
                  <a:pt x="46736" y="0"/>
                </a:moveTo>
                <a:cubicBezTo>
                  <a:pt x="23368" y="263144"/>
                  <a:pt x="0" y="526288"/>
                  <a:pt x="71120" y="731520"/>
                </a:cubicBezTo>
                <a:cubicBezTo>
                  <a:pt x="142240" y="936752"/>
                  <a:pt x="307848" y="1084072"/>
                  <a:pt x="473456" y="1231392"/>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Freeform 59"/>
          <p:cNvSpPr/>
          <p:nvPr/>
        </p:nvSpPr>
        <p:spPr>
          <a:xfrm>
            <a:off x="4257675" y="1758950"/>
            <a:ext cx="808038" cy="901700"/>
          </a:xfrm>
          <a:custGeom>
            <a:avLst/>
            <a:gdLst>
              <a:gd name="connsiteX0" fmla="*/ 808736 w 808736"/>
              <a:gd name="connsiteY0" fmla="*/ 0 h 902208"/>
              <a:gd name="connsiteX1" fmla="*/ 125984 w 808736"/>
              <a:gd name="connsiteY1" fmla="*/ 609600 h 902208"/>
              <a:gd name="connsiteX2" fmla="*/ 52832 w 808736"/>
              <a:gd name="connsiteY2" fmla="*/ 902208 h 902208"/>
            </a:gdLst>
            <a:ahLst/>
            <a:cxnLst>
              <a:cxn ang="0">
                <a:pos x="connsiteX0" y="connsiteY0"/>
              </a:cxn>
              <a:cxn ang="0">
                <a:pos x="connsiteX1" y="connsiteY1"/>
              </a:cxn>
              <a:cxn ang="0">
                <a:pos x="connsiteX2" y="connsiteY2"/>
              </a:cxn>
            </a:cxnLst>
            <a:rect l="l" t="t" r="r" b="b"/>
            <a:pathLst>
              <a:path w="808736" h="902208">
                <a:moveTo>
                  <a:pt x="808736" y="0"/>
                </a:moveTo>
                <a:cubicBezTo>
                  <a:pt x="530352" y="229616"/>
                  <a:pt x="251968" y="459232"/>
                  <a:pt x="125984" y="609600"/>
                </a:cubicBezTo>
                <a:cubicBezTo>
                  <a:pt x="0" y="759968"/>
                  <a:pt x="26416" y="831088"/>
                  <a:pt x="52832" y="90220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Freeform 60"/>
          <p:cNvSpPr/>
          <p:nvPr/>
        </p:nvSpPr>
        <p:spPr>
          <a:xfrm>
            <a:off x="3822700" y="1758950"/>
            <a:ext cx="1584325" cy="1693863"/>
          </a:xfrm>
          <a:custGeom>
            <a:avLst/>
            <a:gdLst>
              <a:gd name="connsiteX0" fmla="*/ 1584960 w 1584960"/>
              <a:gd name="connsiteY0" fmla="*/ 0 h 1694688"/>
              <a:gd name="connsiteX1" fmla="*/ 1194816 w 1584960"/>
              <a:gd name="connsiteY1" fmla="*/ 1402080 h 1694688"/>
              <a:gd name="connsiteX2" fmla="*/ 0 w 1584960"/>
              <a:gd name="connsiteY2" fmla="*/ 1694688 h 1694688"/>
            </a:gdLst>
            <a:ahLst/>
            <a:cxnLst>
              <a:cxn ang="0">
                <a:pos x="connsiteX0" y="connsiteY0"/>
              </a:cxn>
              <a:cxn ang="0">
                <a:pos x="connsiteX1" y="connsiteY1"/>
              </a:cxn>
              <a:cxn ang="0">
                <a:pos x="connsiteX2" y="connsiteY2"/>
              </a:cxn>
            </a:cxnLst>
            <a:rect l="l" t="t" r="r" b="b"/>
            <a:pathLst>
              <a:path w="1584960" h="1694688">
                <a:moveTo>
                  <a:pt x="1584960" y="0"/>
                </a:moveTo>
                <a:cubicBezTo>
                  <a:pt x="1521968" y="559816"/>
                  <a:pt x="1458976" y="1119632"/>
                  <a:pt x="1194816" y="1402080"/>
                </a:cubicBezTo>
                <a:cubicBezTo>
                  <a:pt x="930656" y="1684528"/>
                  <a:pt x="465328" y="1689608"/>
                  <a:pt x="0" y="169468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 name="Group 90"/>
          <p:cNvGrpSpPr>
            <a:grpSpLocks/>
          </p:cNvGrpSpPr>
          <p:nvPr/>
        </p:nvGrpSpPr>
        <p:grpSpPr bwMode="auto">
          <a:xfrm>
            <a:off x="2743200" y="2590800"/>
            <a:ext cx="3886200" cy="2560638"/>
            <a:chOff x="2743200" y="2590800"/>
            <a:chExt cx="3886200" cy="2560320"/>
          </a:xfrm>
        </p:grpSpPr>
        <p:grpSp>
          <p:nvGrpSpPr>
            <p:cNvPr id="22569" name="Group 44"/>
            <p:cNvGrpSpPr>
              <a:grpSpLocks/>
            </p:cNvGrpSpPr>
            <p:nvPr/>
          </p:nvGrpSpPr>
          <p:grpSpPr bwMode="auto">
            <a:xfrm>
              <a:off x="2743200" y="2590800"/>
              <a:ext cx="3200400" cy="2560320"/>
              <a:chOff x="457200" y="2514600"/>
              <a:chExt cx="3200400" cy="2560320"/>
            </a:xfrm>
          </p:grpSpPr>
          <p:cxnSp>
            <p:nvCxnSpPr>
              <p:cNvPr id="27" name="Straight Connector 26"/>
              <p:cNvCxnSpPr/>
              <p:nvPr/>
            </p:nvCxnSpPr>
            <p:spPr>
              <a:xfrm rot="5400000">
                <a:off x="-82296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3197"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656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37678"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37744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09791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51460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 y="315428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379555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 y="4435236"/>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507492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570" name="TextBox 61"/>
            <p:cNvSpPr txBox="1">
              <a:spLocks noChangeArrowheads="1"/>
            </p:cNvSpPr>
            <p:nvPr/>
          </p:nvSpPr>
          <p:spPr bwMode="auto">
            <a:xfrm>
              <a:off x="4724400" y="4724400"/>
              <a:ext cx="1905000" cy="369332"/>
            </a:xfrm>
            <a:prstGeom prst="rect">
              <a:avLst/>
            </a:prstGeom>
            <a:noFill/>
            <a:ln w="9525">
              <a:noFill/>
              <a:miter lim="800000"/>
              <a:headEnd/>
              <a:tailEnd/>
            </a:ln>
          </p:spPr>
          <p:txBody>
            <a:bodyPr>
              <a:spAutoFit/>
            </a:bodyPr>
            <a:lstStyle/>
            <a:p>
              <a:pPr algn="ctr"/>
              <a:r>
                <a:rPr lang="en-US" b="1">
                  <a:latin typeface="Calibri" pitchFamily="34" charset="0"/>
                </a:rPr>
                <a:t>3D Neighbors grid</a:t>
              </a:r>
            </a:p>
          </p:txBody>
        </p:sp>
      </p:grpSp>
      <p:grpSp>
        <p:nvGrpSpPr>
          <p:cNvPr id="90" name="Group 89"/>
          <p:cNvGrpSpPr>
            <a:grpSpLocks/>
          </p:cNvGrpSpPr>
          <p:nvPr/>
        </p:nvGrpSpPr>
        <p:grpSpPr bwMode="auto">
          <a:xfrm>
            <a:off x="2743200" y="5791200"/>
            <a:ext cx="3200400" cy="827088"/>
            <a:chOff x="457200" y="5715000"/>
            <a:chExt cx="3200400" cy="826532"/>
          </a:xfrm>
        </p:grpSpPr>
        <p:sp>
          <p:nvSpPr>
            <p:cNvPr id="22548" name="TextBox 63"/>
            <p:cNvSpPr txBox="1">
              <a:spLocks noChangeArrowheads="1"/>
            </p:cNvSpPr>
            <p:nvPr/>
          </p:nvSpPr>
          <p:spPr bwMode="auto">
            <a:xfrm>
              <a:off x="914400" y="6172200"/>
              <a:ext cx="2362200" cy="369332"/>
            </a:xfrm>
            <a:prstGeom prst="rect">
              <a:avLst/>
            </a:prstGeom>
            <a:noFill/>
            <a:ln w="9525">
              <a:noFill/>
              <a:miter lim="800000"/>
              <a:headEnd/>
              <a:tailEnd/>
            </a:ln>
          </p:spPr>
          <p:txBody>
            <a:bodyPr>
              <a:spAutoFit/>
            </a:bodyPr>
            <a:lstStyle/>
            <a:p>
              <a:pPr algn="ctr"/>
              <a:r>
                <a:rPr lang="en-US" b="1">
                  <a:latin typeface="Calibri" pitchFamily="34" charset="0"/>
                </a:rPr>
                <a:t>atom list: </a:t>
              </a:r>
              <a:r>
                <a:rPr lang="en-US">
                  <a:latin typeface="Calibri" pitchFamily="34" charset="0"/>
                </a:rPr>
                <a:t>reordered</a:t>
              </a:r>
            </a:p>
          </p:txBody>
        </p:sp>
        <p:grpSp>
          <p:nvGrpSpPr>
            <p:cNvPr id="22549" name="Group 42"/>
            <p:cNvGrpSpPr>
              <a:grpSpLocks/>
            </p:cNvGrpSpPr>
            <p:nvPr/>
          </p:nvGrpSpPr>
          <p:grpSpPr bwMode="auto">
            <a:xfrm>
              <a:off x="457200" y="5715000"/>
              <a:ext cx="3200400" cy="457200"/>
              <a:chOff x="457200" y="1371600"/>
              <a:chExt cx="3200400" cy="457200"/>
            </a:xfrm>
          </p:grpSpPr>
          <p:cxnSp>
            <p:nvCxnSpPr>
              <p:cNvPr id="66"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 y="1828492"/>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287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387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605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3257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3321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973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06402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4291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7827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20113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22399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593725" y="1523897"/>
                <a:ext cx="152400" cy="152297"/>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960438" y="1523897"/>
                <a:ext cx="152400" cy="152297"/>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1325563" y="1523897"/>
                <a:ext cx="152400" cy="152297"/>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697163" y="1523897"/>
                <a:ext cx="152400" cy="152297"/>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063875" y="1523897"/>
                <a:ext cx="152400" cy="152297"/>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429000" y="1523897"/>
                <a:ext cx="152400" cy="152297"/>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86" name="Freeform 85"/>
          <p:cNvSpPr/>
          <p:nvPr/>
        </p:nvSpPr>
        <p:spPr>
          <a:xfrm>
            <a:off x="2968625" y="3221038"/>
            <a:ext cx="46038" cy="2570162"/>
          </a:xfrm>
          <a:custGeom>
            <a:avLst/>
            <a:gdLst>
              <a:gd name="connsiteX0" fmla="*/ 48768 w 48768"/>
              <a:gd name="connsiteY0" fmla="*/ 0 h 2877312"/>
              <a:gd name="connsiteX1" fmla="*/ 0 w 48768"/>
              <a:gd name="connsiteY1" fmla="*/ 2877312 h 2877312"/>
              <a:gd name="connsiteX2" fmla="*/ 0 w 48768"/>
              <a:gd name="connsiteY2" fmla="*/ 2877312 h 2877312"/>
            </a:gdLst>
            <a:ahLst/>
            <a:cxnLst>
              <a:cxn ang="0">
                <a:pos x="connsiteX0" y="connsiteY0"/>
              </a:cxn>
              <a:cxn ang="0">
                <a:pos x="connsiteX1" y="connsiteY1"/>
              </a:cxn>
              <a:cxn ang="0">
                <a:pos x="connsiteX2" y="connsiteY2"/>
              </a:cxn>
            </a:cxnLst>
            <a:rect l="l" t="t" r="r" b="b"/>
            <a:pathLst>
              <a:path w="48768" h="2877312">
                <a:moveTo>
                  <a:pt x="48768" y="0"/>
                </a:moveTo>
                <a:lnTo>
                  <a:pt x="0" y="2877312"/>
                </a:lnTo>
                <a:lnTo>
                  <a:pt x="0" y="2877312"/>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7" name="Freeform 86"/>
          <p:cNvSpPr/>
          <p:nvPr/>
        </p:nvSpPr>
        <p:spPr>
          <a:xfrm>
            <a:off x="3468688" y="3867150"/>
            <a:ext cx="207962" cy="1914525"/>
          </a:xfrm>
          <a:custGeom>
            <a:avLst/>
            <a:gdLst>
              <a:gd name="connsiteX0" fmla="*/ 207264 w 207264"/>
              <a:gd name="connsiteY0" fmla="*/ 0 h 1914144"/>
              <a:gd name="connsiteX1" fmla="*/ 0 w 207264"/>
              <a:gd name="connsiteY1" fmla="*/ 1914144 h 1914144"/>
              <a:gd name="connsiteX2" fmla="*/ 0 w 207264"/>
              <a:gd name="connsiteY2" fmla="*/ 1914144 h 1914144"/>
            </a:gdLst>
            <a:ahLst/>
            <a:cxnLst>
              <a:cxn ang="0">
                <a:pos x="connsiteX0" y="connsiteY0"/>
              </a:cxn>
              <a:cxn ang="0">
                <a:pos x="connsiteX1" y="connsiteY1"/>
              </a:cxn>
              <a:cxn ang="0">
                <a:pos x="connsiteX2" y="connsiteY2"/>
              </a:cxn>
            </a:cxnLst>
            <a:rect l="l" t="t" r="r" b="b"/>
            <a:pathLst>
              <a:path w="207264" h="1914144">
                <a:moveTo>
                  <a:pt x="207264" y="0"/>
                </a:moveTo>
                <a:lnTo>
                  <a:pt x="0" y="1914144"/>
                </a:lnTo>
                <a:lnTo>
                  <a:pt x="0" y="1914144"/>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 name="Freeform 87"/>
          <p:cNvSpPr/>
          <p:nvPr/>
        </p:nvSpPr>
        <p:spPr>
          <a:xfrm>
            <a:off x="4346575" y="3246438"/>
            <a:ext cx="1036638" cy="2535237"/>
          </a:xfrm>
          <a:custGeom>
            <a:avLst/>
            <a:gdLst>
              <a:gd name="connsiteX0" fmla="*/ 0 w 1036320"/>
              <a:gd name="connsiteY0" fmla="*/ 0 h 2535936"/>
              <a:gd name="connsiteX1" fmla="*/ 1036320 w 1036320"/>
              <a:gd name="connsiteY1" fmla="*/ 2535936 h 2535936"/>
              <a:gd name="connsiteX2" fmla="*/ 1036320 w 1036320"/>
              <a:gd name="connsiteY2" fmla="*/ 2535936 h 2535936"/>
              <a:gd name="connsiteX3" fmla="*/ 1036320 w 1036320"/>
              <a:gd name="connsiteY3" fmla="*/ 2535936 h 2535936"/>
              <a:gd name="connsiteX4" fmla="*/ 1036320 w 1036320"/>
              <a:gd name="connsiteY4" fmla="*/ 2535936 h 25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2535936">
                <a:moveTo>
                  <a:pt x="0" y="0"/>
                </a:moveTo>
                <a:lnTo>
                  <a:pt x="1036320" y="2535936"/>
                </a:lnTo>
                <a:lnTo>
                  <a:pt x="1036320" y="2535936"/>
                </a:lnTo>
                <a:lnTo>
                  <a:pt x="1036320" y="2535936"/>
                </a:lnTo>
                <a:lnTo>
                  <a:pt x="1036320" y="2535936"/>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500"/>
                                        <p:tgtEl>
                                          <p:spTgt spid="5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22" presetClass="entr" presetSubtype="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up)">
                                      <p:cBhvr>
                                        <p:cTn id="50" dur="500"/>
                                        <p:tgtEl>
                                          <p:spTgt spid="90"/>
                                        </p:tgtEl>
                                      </p:cBhvr>
                                    </p:animEffect>
                                  </p:childTnLst>
                                </p:cTn>
                              </p:par>
                              <p:par>
                                <p:cTn id="51" presetID="22" presetClass="entr" presetSubtype="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up)">
                                      <p:cBhvr>
                                        <p:cTn id="53" dur="500"/>
                                        <p:tgtEl>
                                          <p:spTgt spid="88"/>
                                        </p:tgtEl>
                                      </p:cBhvr>
                                    </p:animEffect>
                                  </p:childTnLst>
                                </p:cTn>
                              </p:par>
                              <p:par>
                                <p:cTn id="54" presetID="22" presetClass="entr" presetSubtype="1"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up)">
                                      <p:cBhvr>
                                        <p:cTn id="56" dur="500"/>
                                        <p:tgtEl>
                                          <p:spTgt spid="87"/>
                                        </p:tgtEl>
                                      </p:cBhvr>
                                    </p:animEffect>
                                  </p:childTnLst>
                                </p:cTn>
                              </p:par>
                              <p:par>
                                <p:cTn id="57" presetID="22" presetClass="entr" presetSubtype="1"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Neighbors List Optimizations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200" b="1">
                <a:solidFill>
                  <a:srgbClr val="C00000"/>
                </a:solidFill>
                <a:latin typeface="Calibri" pitchFamily="34" charset="0"/>
              </a:rPr>
              <a:t>Size of the neighbor grid cell is important</a:t>
            </a:r>
          </a:p>
          <a:p>
            <a:pPr marL="800100" lvl="1" indent="-342900">
              <a:spcBef>
                <a:spcPct val="20000"/>
              </a:spcBef>
              <a:buFont typeface="Arial" charset="0"/>
              <a:buChar char="•"/>
            </a:pPr>
            <a:r>
              <a:rPr lang="en-US" sz="1900">
                <a:solidFill>
                  <a:schemeClr val="accent1"/>
                </a:solidFill>
                <a:latin typeface="Calibri" pitchFamily="34" charset="0"/>
              </a:rPr>
              <a:t>r</a:t>
            </a:r>
            <a:r>
              <a:rPr lang="en-US" sz="1900" baseline="-25000">
                <a:solidFill>
                  <a:schemeClr val="accent1"/>
                </a:solidFill>
                <a:latin typeface="Calibri" pitchFamily="34" charset="0"/>
              </a:rPr>
              <a:t>nbrs</a:t>
            </a:r>
            <a:r>
              <a:rPr lang="en-US" sz="1900">
                <a:solidFill>
                  <a:schemeClr val="accent1"/>
                </a:solidFill>
                <a:latin typeface="Calibri" pitchFamily="34" charset="0"/>
              </a:rPr>
              <a:t>: neighbors cut-off distance</a:t>
            </a:r>
          </a:p>
          <a:p>
            <a:pPr marL="800100" lvl="1" indent="-342900">
              <a:spcBef>
                <a:spcPct val="20000"/>
              </a:spcBef>
              <a:buFont typeface="Arial" charset="0"/>
              <a:buChar char="•"/>
            </a:pPr>
            <a:r>
              <a:rPr lang="en-US" sz="1900">
                <a:solidFill>
                  <a:schemeClr val="accent1"/>
                </a:solidFill>
                <a:latin typeface="Calibri" pitchFamily="34" charset="0"/>
              </a:rPr>
              <a:t>set cell size to half the r</a:t>
            </a:r>
            <a:r>
              <a:rPr lang="en-US" sz="1900" baseline="-25000">
                <a:solidFill>
                  <a:schemeClr val="accent1"/>
                </a:solidFill>
                <a:latin typeface="Calibri" pitchFamily="34" charset="0"/>
              </a:rPr>
              <a:t>nbrs</a:t>
            </a:r>
          </a:p>
          <a:p>
            <a:pPr marL="800100" lvl="1" indent="-342900">
              <a:spcBef>
                <a:spcPct val="20000"/>
              </a:spcBef>
            </a:pPr>
            <a:endParaRPr lang="en-US" sz="1700">
              <a:solidFill>
                <a:schemeClr val="accent1"/>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Reordering reduces look-ups significantly</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Atom to cell distance</a:t>
            </a:r>
          </a:p>
          <a:p>
            <a:pPr marL="342900" indent="-342900">
              <a:spcBef>
                <a:spcPct val="20000"/>
              </a:spcBef>
            </a:pPr>
            <a:endParaRPr lang="en-US" sz="2000" b="1">
              <a:solidFill>
                <a:srgbClr val="C00000"/>
              </a:solidFill>
              <a:latin typeface="Calibri" pitchFamily="34" charset="0"/>
            </a:endParaRPr>
          </a:p>
          <a:p>
            <a:pPr marL="342900" indent="-342900">
              <a:spcBef>
                <a:spcPct val="20000"/>
              </a:spcBef>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Verlet lists for delayed re-neighboring</a:t>
            </a:r>
            <a:endParaRPr lang="en-US" sz="1900">
              <a:solidFill>
                <a:schemeClr val="accent1"/>
              </a:solidFill>
              <a:latin typeface="Calibri" pitchFamily="34" charset="0"/>
            </a:endParaRPr>
          </a:p>
        </p:txBody>
      </p:sp>
      <p:grpSp>
        <p:nvGrpSpPr>
          <p:cNvPr id="62" name="Group 61"/>
          <p:cNvGrpSpPr>
            <a:grpSpLocks noChangeAspect="1"/>
          </p:cNvGrpSpPr>
          <p:nvPr/>
        </p:nvGrpSpPr>
        <p:grpSpPr bwMode="auto">
          <a:xfrm>
            <a:off x="5943600" y="1371600"/>
            <a:ext cx="2135188" cy="1189038"/>
            <a:chOff x="5715000" y="1295400"/>
            <a:chExt cx="2463135" cy="1371600"/>
          </a:xfrm>
        </p:grpSpPr>
        <p:pic>
          <p:nvPicPr>
            <p:cNvPr id="23595" name="Picture 2"/>
            <p:cNvPicPr>
              <a:picLocks noChangeAspect="1" noChangeArrowheads="1"/>
            </p:cNvPicPr>
            <p:nvPr/>
          </p:nvPicPr>
          <p:blipFill>
            <a:blip r:embed="rId2"/>
            <a:srcRect/>
            <a:stretch>
              <a:fillRect/>
            </a:stretch>
          </p:blipFill>
          <p:spPr bwMode="auto">
            <a:xfrm>
              <a:off x="5715000" y="1295400"/>
              <a:ext cx="2463135" cy="1371600"/>
            </a:xfrm>
            <a:prstGeom prst="rect">
              <a:avLst/>
            </a:prstGeom>
            <a:noFill/>
            <a:ln w="9525">
              <a:noFill/>
              <a:miter lim="800000"/>
              <a:headEnd/>
              <a:tailEnd/>
            </a:ln>
          </p:spPr>
        </p:pic>
        <p:sp>
          <p:nvSpPr>
            <p:cNvPr id="20" name="Oval 19"/>
            <p:cNvSpPr/>
            <p:nvPr/>
          </p:nvSpPr>
          <p:spPr>
            <a:xfrm>
              <a:off x="5867001" y="1753210"/>
              <a:ext cx="2210411" cy="228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p:cNvGrpSpPr>
            <a:grpSpLocks noChangeAspect="1"/>
          </p:cNvGrpSpPr>
          <p:nvPr/>
        </p:nvGrpSpPr>
        <p:grpSpPr bwMode="auto">
          <a:xfrm>
            <a:off x="2743200" y="3048000"/>
            <a:ext cx="1279525" cy="1524000"/>
            <a:chOff x="2819400" y="3048002"/>
            <a:chExt cx="1600200" cy="1904998"/>
          </a:xfrm>
        </p:grpSpPr>
        <p:cxnSp>
          <p:nvCxnSpPr>
            <p:cNvPr id="9" name="Straight Connector 8"/>
            <p:cNvCxnSpPr/>
            <p:nvPr/>
          </p:nvCxnSpPr>
          <p:spPr>
            <a:xfrm rot="5400000">
              <a:off x="20196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3934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58983"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00255"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8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98061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335359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367308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992564"/>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312048"/>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633517"/>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4697" y="3048002"/>
              <a:ext cx="1409605" cy="317500"/>
            </a:xfrm>
            <a:prstGeom prst="rect">
              <a:avLst/>
            </a:prstGeom>
            <a:noFill/>
          </p:spPr>
          <p:txBody>
            <a:bodyPr>
              <a:spAutoFit/>
            </a:bodyPr>
            <a:lstStyle/>
            <a:p>
              <a:pPr algn="ctr" fontAlgn="auto">
                <a:spcBef>
                  <a:spcPts val="0"/>
                </a:spcBef>
                <a:spcAft>
                  <a:spcPts val="0"/>
                </a:spcAft>
                <a:defRPr/>
              </a:pPr>
              <a:r>
                <a:rPr lang="en-US" sz="1050" b="1" dirty="0">
                  <a:latin typeface="+mn-lt"/>
                  <a:cs typeface="+mn-cs"/>
                </a:rPr>
                <a:t>neighbors grid</a:t>
              </a:r>
            </a:p>
          </p:txBody>
        </p:sp>
        <p:cxnSp>
          <p:nvCxnSpPr>
            <p:cNvPr id="22" name="Straight Connector 21"/>
            <p:cNvCxnSpPr/>
            <p:nvPr/>
          </p:nvCxnSpPr>
          <p:spPr>
            <a:xfrm>
              <a:off x="2819400" y="495300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bwMode="auto">
          <a:xfrm>
            <a:off x="2743200" y="3810000"/>
            <a:ext cx="2879725" cy="777875"/>
            <a:chOff x="2818598" y="3984057"/>
            <a:chExt cx="3599646" cy="972151"/>
          </a:xfrm>
        </p:grpSpPr>
        <p:sp>
          <p:nvSpPr>
            <p:cNvPr id="29" name="Freeform 28"/>
            <p:cNvSpPr/>
            <p:nvPr/>
          </p:nvSpPr>
          <p:spPr>
            <a:xfrm>
              <a:off x="2818598" y="3984057"/>
              <a:ext cx="1597418" cy="972151"/>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80" name="TextBox 32"/>
            <p:cNvSpPr txBox="1">
              <a:spLocks noChangeArrowheads="1"/>
            </p:cNvSpPr>
            <p:nvPr/>
          </p:nvSpPr>
          <p:spPr bwMode="auto">
            <a:xfrm>
              <a:off x="4818847" y="4174557"/>
              <a:ext cx="1599397" cy="577081"/>
            </a:xfrm>
            <a:prstGeom prst="rect">
              <a:avLst/>
            </a:prstGeom>
            <a:noFill/>
            <a:ln w="19050">
              <a:solidFill>
                <a:schemeClr val="accent2"/>
              </a:solidFill>
              <a:miter lim="800000"/>
              <a:headEnd/>
              <a:tailEnd/>
            </a:ln>
          </p:spPr>
          <p:txBody>
            <a:bodyPr>
              <a:spAutoFit/>
            </a:bodyPr>
            <a:lstStyle/>
            <a:p>
              <a:r>
                <a:rPr lang="en-US" sz="1200">
                  <a:solidFill>
                    <a:schemeClr val="accent2"/>
                  </a:solidFill>
                  <a:latin typeface="Calibri" pitchFamily="34" charset="0"/>
                </a:rPr>
                <a:t>Just need to look inside these cells</a:t>
              </a:r>
            </a:p>
          </p:txBody>
        </p:sp>
        <p:cxnSp>
          <p:nvCxnSpPr>
            <p:cNvPr id="32" name="Straight Arrow Connector 31"/>
            <p:cNvCxnSpPr>
              <a:endCxn id="23580" idx="1"/>
            </p:cNvCxnSpPr>
            <p:nvPr/>
          </p:nvCxnSpPr>
          <p:spPr>
            <a:xfrm flipV="1">
              <a:off x="3751252" y="4462197"/>
              <a:ext cx="1067591" cy="773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a:grpSpLocks noChangeAspect="1"/>
          </p:cNvGrpSpPr>
          <p:nvPr/>
        </p:nvGrpSpPr>
        <p:grpSpPr bwMode="auto">
          <a:xfrm>
            <a:off x="1371600" y="3276600"/>
            <a:ext cx="2652713" cy="830263"/>
            <a:chOff x="1085850" y="3322320"/>
            <a:chExt cx="3316104" cy="1038746"/>
          </a:xfrm>
        </p:grpSpPr>
        <p:sp>
          <p:nvSpPr>
            <p:cNvPr id="36" name="Freeform 35"/>
            <p:cNvSpPr/>
            <p:nvPr/>
          </p:nvSpPr>
          <p:spPr>
            <a:xfrm rot="10800000">
              <a:off x="2804429" y="3322320"/>
              <a:ext cx="1597525" cy="971218"/>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Arrow Connector 37"/>
            <p:cNvCxnSpPr>
              <a:endCxn id="40" idx="3"/>
            </p:cNvCxnSpPr>
            <p:nvPr/>
          </p:nvCxnSpPr>
          <p:spPr>
            <a:xfrm rot="10800000" flipV="1">
              <a:off x="2381731" y="3798991"/>
              <a:ext cx="990266" cy="43695"/>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5850" y="3322320"/>
              <a:ext cx="1295881" cy="1038746"/>
            </a:xfrm>
            <a:prstGeom prst="rect">
              <a:avLst/>
            </a:prstGeom>
            <a:noFill/>
            <a:ln w="19050">
              <a:solidFill>
                <a:schemeClr val="bg1">
                  <a:lumMod val="65000"/>
                </a:schemeClr>
              </a:solidFill>
            </a:ln>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No need to check these cells with reordering!</a:t>
              </a:r>
            </a:p>
          </p:txBody>
        </p:sp>
      </p:grpSp>
      <p:grpSp>
        <p:nvGrpSpPr>
          <p:cNvPr id="46" name="Group 45"/>
          <p:cNvGrpSpPr>
            <a:grpSpLocks noChangeAspect="1"/>
          </p:cNvGrpSpPr>
          <p:nvPr/>
        </p:nvGrpSpPr>
        <p:grpSpPr bwMode="auto">
          <a:xfrm>
            <a:off x="3276600" y="3276600"/>
            <a:ext cx="2860675" cy="782638"/>
            <a:chOff x="3462528" y="3322320"/>
            <a:chExt cx="3576827" cy="978408"/>
          </a:xfrm>
        </p:grpSpPr>
        <p:sp>
          <p:nvSpPr>
            <p:cNvPr id="21" name="Rectangle 20"/>
            <p:cNvSpPr/>
            <p:nvPr/>
          </p:nvSpPr>
          <p:spPr>
            <a:xfrm>
              <a:off x="3462528" y="3989145"/>
              <a:ext cx="311633" cy="31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74" name="TextBox 24"/>
            <p:cNvSpPr txBox="1">
              <a:spLocks noChangeArrowheads="1"/>
            </p:cNvSpPr>
            <p:nvPr/>
          </p:nvSpPr>
          <p:spPr bwMode="auto">
            <a:xfrm>
              <a:off x="4796028" y="3322320"/>
              <a:ext cx="2243327" cy="577082"/>
            </a:xfrm>
            <a:prstGeom prst="rect">
              <a:avLst/>
            </a:prstGeom>
            <a:noFill/>
            <a:ln w="19050">
              <a:solidFill>
                <a:schemeClr val="accent1"/>
              </a:solidFill>
              <a:miter lim="800000"/>
              <a:headEnd/>
              <a:tailEnd/>
            </a:ln>
          </p:spPr>
          <p:txBody>
            <a:bodyPr>
              <a:spAutoFit/>
            </a:bodyPr>
            <a:lstStyle/>
            <a:p>
              <a:r>
                <a:rPr lang="en-US" sz="1200">
                  <a:solidFill>
                    <a:schemeClr val="accent1"/>
                  </a:solidFill>
                  <a:latin typeface="Calibri" pitchFamily="34" charset="0"/>
                </a:rPr>
                <a:t>Looking for the neighbors of atoms in this box</a:t>
              </a:r>
            </a:p>
          </p:txBody>
        </p:sp>
        <p:cxnSp>
          <p:nvCxnSpPr>
            <p:cNvPr id="24" name="Straight Arrow Connector 23"/>
            <p:cNvCxnSpPr>
              <a:endCxn id="23574" idx="1"/>
            </p:cNvCxnSpPr>
            <p:nvPr/>
          </p:nvCxnSpPr>
          <p:spPr>
            <a:xfrm flipV="1">
              <a:off x="3653080" y="3610088"/>
              <a:ext cx="1143314" cy="569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a:grpSpLocks/>
          </p:cNvGrpSpPr>
          <p:nvPr/>
        </p:nvGrpSpPr>
        <p:grpSpPr bwMode="auto">
          <a:xfrm>
            <a:off x="3810000" y="5029200"/>
            <a:ext cx="2743200" cy="914400"/>
            <a:chOff x="3657600" y="4846320"/>
            <a:chExt cx="2743200" cy="914400"/>
          </a:xfrm>
        </p:grpSpPr>
        <p:sp>
          <p:nvSpPr>
            <p:cNvPr id="74" name="Rectangle 73"/>
            <p:cNvSpPr/>
            <p:nvPr/>
          </p:nvSpPr>
          <p:spPr>
            <a:xfrm>
              <a:off x="3657600" y="4846320"/>
              <a:ext cx="914400" cy="914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5" name="Rectangle 74"/>
            <p:cNvSpPr/>
            <p:nvPr/>
          </p:nvSpPr>
          <p:spPr>
            <a:xfrm>
              <a:off x="45720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6" name="Rectangle 75"/>
            <p:cNvSpPr/>
            <p:nvPr/>
          </p:nvSpPr>
          <p:spPr>
            <a:xfrm>
              <a:off x="54864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7" name="Oval 76"/>
            <p:cNvSpPr/>
            <p:nvPr/>
          </p:nvSpPr>
          <p:spPr>
            <a:xfrm>
              <a:off x="3733800" y="51939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5562600" y="4952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6096000" y="48764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5791200" y="54860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6096000" y="5333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extBox 90"/>
          <p:cNvSpPr txBox="1">
            <a:spLocks noChangeArrowheads="1"/>
          </p:cNvSpPr>
          <p:nvPr/>
        </p:nvSpPr>
        <p:spPr bwMode="auto">
          <a:xfrm>
            <a:off x="6705600" y="5181600"/>
            <a:ext cx="2286000" cy="584200"/>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If d &gt; r</a:t>
            </a:r>
            <a:r>
              <a:rPr lang="en-US" sz="1600" b="1" baseline="-25000">
                <a:solidFill>
                  <a:schemeClr val="accent1"/>
                </a:solidFill>
                <a:latin typeface="Calibri" pitchFamily="34" charset="0"/>
              </a:rPr>
              <a:t>nbrs</a:t>
            </a:r>
            <a:r>
              <a:rPr lang="en-US" sz="1600" b="1">
                <a:solidFill>
                  <a:schemeClr val="accent1"/>
                </a:solidFill>
                <a:latin typeface="Calibri" pitchFamily="34" charset="0"/>
              </a:rPr>
              <a:t>, then no need to look into the cell</a:t>
            </a:r>
          </a:p>
        </p:txBody>
      </p:sp>
      <p:grpSp>
        <p:nvGrpSpPr>
          <p:cNvPr id="96" name="Group 95"/>
          <p:cNvGrpSpPr>
            <a:grpSpLocks/>
          </p:cNvGrpSpPr>
          <p:nvPr/>
        </p:nvGrpSpPr>
        <p:grpSpPr bwMode="auto">
          <a:xfrm>
            <a:off x="4114800" y="5105400"/>
            <a:ext cx="1533525" cy="382588"/>
            <a:chOff x="4096512" y="5105400"/>
            <a:chExt cx="1533144" cy="382588"/>
          </a:xfrm>
        </p:grpSpPr>
        <p:cxnSp>
          <p:nvCxnSpPr>
            <p:cNvPr id="79" name="Straight Arrow Connector 78"/>
            <p:cNvCxnSpPr>
              <a:stCxn id="77" idx="6"/>
              <a:endCxn id="75" idx="3"/>
            </p:cNvCxnSpPr>
            <p:nvPr/>
          </p:nvCxnSpPr>
          <p:spPr>
            <a:xfrm>
              <a:off x="4096512" y="5486400"/>
              <a:ext cx="1533144" cy="1588"/>
            </a:xfrm>
            <a:prstGeom prst="straightConnector1">
              <a:avLst/>
            </a:prstGeom>
            <a:ln w="19050">
              <a:solidFill>
                <a:srgbClr val="FFFF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564" name="TextBox 89"/>
            <p:cNvSpPr txBox="1">
              <a:spLocks noChangeArrowheads="1"/>
            </p:cNvSpPr>
            <p:nvPr/>
          </p:nvSpPr>
          <p:spPr bwMode="auto">
            <a:xfrm>
              <a:off x="4562856" y="5105400"/>
              <a:ext cx="3048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10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Elimination of Bond Order Derivative Lists</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err="1">
                <a:solidFill>
                  <a:srgbClr val="C00000"/>
                </a:solidFill>
                <a:latin typeface="+mn-lt"/>
                <a:cs typeface="+mn-cs"/>
              </a:rPr>
              <a:t>BO</a:t>
            </a:r>
            <a:r>
              <a:rPr lang="en-US" sz="2400" b="1" baseline="-25000" dirty="0" err="1">
                <a:solidFill>
                  <a:srgbClr val="C00000"/>
                </a:solidFill>
                <a:latin typeface="+mn-lt"/>
                <a:cs typeface="+mn-cs"/>
              </a:rPr>
              <a:t>ij</a:t>
            </a:r>
            <a:r>
              <a:rPr lang="en-US" sz="2400" b="1" dirty="0">
                <a:solidFill>
                  <a:srgbClr val="C00000"/>
                </a:solidFill>
                <a:latin typeface="+mn-lt"/>
                <a:cs typeface="+mn-cs"/>
              </a:rPr>
              <a:t>: </a:t>
            </a:r>
            <a:r>
              <a:rPr lang="en-US" sz="2400" dirty="0">
                <a:latin typeface="+mn-lt"/>
                <a:cs typeface="+mn-cs"/>
              </a:rPr>
              <a:t>b</a:t>
            </a:r>
            <a:r>
              <a:rPr lang="en-US" sz="2400" dirty="0" err="1">
                <a:latin typeface="+mn-lt"/>
                <a:cs typeface="+mn-cs"/>
              </a:rPr>
              <a:t>ond</a:t>
            </a:r>
            <a:r>
              <a:rPr lang="en-US" sz="2400" dirty="0">
                <a:latin typeface="+mn-lt"/>
                <a:cs typeface="+mn-cs"/>
              </a:rPr>
              <a:t> order between atoms </a:t>
            </a:r>
            <a:r>
              <a:rPr lang="en-US" sz="2400" i="1" dirty="0" err="1">
                <a:latin typeface="+mn-lt"/>
                <a:cs typeface="+mn-cs"/>
              </a:rPr>
              <a:t>i</a:t>
            </a:r>
            <a:r>
              <a:rPr lang="en-US" sz="2400" dirty="0">
                <a:latin typeface="+mn-lt"/>
                <a:cs typeface="+mn-cs"/>
              </a:rPr>
              <a:t> and </a:t>
            </a:r>
            <a:r>
              <a:rPr lang="en-US" sz="2400" i="1" dirty="0">
                <a:latin typeface="+mn-lt"/>
                <a:cs typeface="+mn-cs"/>
              </a:rPr>
              <a:t>j</a:t>
            </a:r>
            <a:r>
              <a:rPr lang="en-US" sz="2400" dirty="0">
                <a:latin typeface="+mn-lt"/>
                <a:cs typeface="+mn-cs"/>
              </a:rPr>
              <a:t> </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the heart of all bonded interactions</a:t>
            </a:r>
          </a:p>
          <a:p>
            <a:pPr marL="800100" lvl="1" indent="-342900" fontAlgn="auto">
              <a:lnSpc>
                <a:spcPct val="110000"/>
              </a:lnSpc>
              <a:spcBef>
                <a:spcPct val="20000"/>
              </a:spcBef>
              <a:spcAft>
                <a:spcPts val="0"/>
              </a:spcAft>
              <a:defRPr/>
            </a:pPr>
            <a:endParaRPr lang="en-US" sz="2000" dirty="0">
              <a:solidFill>
                <a:schemeClr val="accent1"/>
              </a:solidFill>
              <a:latin typeface="+mn-lt"/>
              <a:cs typeface="+mn-cs"/>
            </a:endParaRPr>
          </a:p>
          <a:p>
            <a:pPr marL="342900" indent="-342900" fontAlgn="auto">
              <a:lnSpc>
                <a:spcPct val="110000"/>
              </a:lnSpc>
              <a:spcBef>
                <a:spcPct val="20000"/>
              </a:spcBef>
              <a:spcAft>
                <a:spcPts val="0"/>
              </a:spcAft>
              <a:defRPr/>
            </a:pPr>
            <a:r>
              <a:rPr lang="en-US" sz="2400" b="1" dirty="0" err="1">
                <a:solidFill>
                  <a:srgbClr val="C00000"/>
                </a:solidFill>
                <a:latin typeface="+mn-lt"/>
                <a:cs typeface="+mn-cs"/>
              </a:rPr>
              <a:t>dBO</a:t>
            </a:r>
            <a:r>
              <a:rPr lang="en-US" sz="2400" b="1" baseline="-25000" dirty="0" err="1">
                <a:solidFill>
                  <a:srgbClr val="C00000"/>
                </a:solidFill>
                <a:latin typeface="+mn-lt"/>
                <a:cs typeface="+mn-cs"/>
              </a:rPr>
              <a:t>ij</a:t>
            </a:r>
            <a:r>
              <a:rPr lang="en-US" sz="2400" b="1" dirty="0">
                <a:solidFill>
                  <a:srgbClr val="C00000"/>
                </a:solidFill>
                <a:latin typeface="+mn-lt"/>
                <a:cs typeface="+mn-cs"/>
              </a:rPr>
              <a:t>/</a:t>
            </a:r>
            <a:r>
              <a:rPr lang="en-US" sz="2400" b="1" dirty="0" err="1">
                <a:solidFill>
                  <a:srgbClr val="C00000"/>
                </a:solidFill>
                <a:latin typeface="+mn-lt"/>
                <a:cs typeface="+mn-cs"/>
              </a:rPr>
              <a:t>dr</a:t>
            </a:r>
            <a:r>
              <a:rPr lang="en-US" sz="2400" b="1" baseline="-25000" dirty="0" err="1">
                <a:solidFill>
                  <a:srgbClr val="C00000"/>
                </a:solidFill>
                <a:latin typeface="+mn-lt"/>
                <a:cs typeface="+mn-cs"/>
              </a:rPr>
              <a:t>k</a:t>
            </a:r>
            <a:r>
              <a:rPr lang="en-US" sz="2400" b="1" dirty="0">
                <a:solidFill>
                  <a:srgbClr val="C00000"/>
                </a:solidFill>
                <a:latin typeface="+mn-lt"/>
                <a:cs typeface="+mn-cs"/>
              </a:rPr>
              <a:t>: </a:t>
            </a:r>
            <a:r>
              <a:rPr lang="en-US" sz="2400" dirty="0">
                <a:latin typeface="+mn-lt"/>
                <a:cs typeface="+mn-cs"/>
              </a:rPr>
              <a:t>derivative of </a:t>
            </a:r>
            <a:r>
              <a:rPr lang="en-US" sz="2400" dirty="0" err="1">
                <a:latin typeface="+mn-lt"/>
                <a:cs typeface="+mn-cs"/>
              </a:rPr>
              <a:t>BO</a:t>
            </a:r>
            <a:r>
              <a:rPr lang="en-US" sz="2400" baseline="-25000" dirty="0" err="1">
                <a:latin typeface="+mn-lt"/>
                <a:cs typeface="+mn-cs"/>
              </a:rPr>
              <a:t>ij</a:t>
            </a:r>
            <a:r>
              <a:rPr lang="en-US" sz="2400" dirty="0">
                <a:latin typeface="+mn-lt"/>
                <a:cs typeface="+mn-cs"/>
              </a:rPr>
              <a:t> </a:t>
            </a:r>
            <a:r>
              <a:rPr lang="en-US" sz="2400" dirty="0" err="1">
                <a:latin typeface="+mn-lt"/>
                <a:cs typeface="+mn-cs"/>
              </a:rPr>
              <a:t>wrt</a:t>
            </a:r>
            <a:r>
              <a:rPr lang="en-US" sz="2400" dirty="0">
                <a:latin typeface="+mn-lt"/>
                <a:cs typeface="+mn-cs"/>
              </a:rPr>
              <a:t>. atom </a:t>
            </a:r>
            <a:r>
              <a:rPr lang="en-US" sz="2400" i="1" dirty="0">
                <a:latin typeface="+mn-lt"/>
                <a:cs typeface="+mn-cs"/>
              </a:rPr>
              <a:t>k</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non-zero for all </a:t>
            </a:r>
            <a:r>
              <a:rPr lang="en-US" sz="2000" i="1" dirty="0">
                <a:solidFill>
                  <a:schemeClr val="accent1"/>
                </a:solidFill>
                <a:latin typeface="+mn-lt"/>
                <a:cs typeface="+mn-cs"/>
              </a:rPr>
              <a:t>k</a:t>
            </a:r>
            <a:r>
              <a:rPr lang="en-US" sz="2000" dirty="0">
                <a:solidFill>
                  <a:schemeClr val="accent1"/>
                </a:solidFill>
                <a:latin typeface="+mn-lt"/>
                <a:cs typeface="+mn-cs"/>
              </a:rPr>
              <a:t> sharing a bond with </a:t>
            </a:r>
            <a:r>
              <a:rPr lang="en-US" sz="2000" i="1" dirty="0" err="1">
                <a:solidFill>
                  <a:schemeClr val="accent1"/>
                </a:solidFill>
                <a:latin typeface="+mn-lt"/>
                <a:cs typeface="+mn-cs"/>
              </a:rPr>
              <a:t>i</a:t>
            </a:r>
            <a:r>
              <a:rPr lang="en-US" sz="2000" dirty="0">
                <a:solidFill>
                  <a:schemeClr val="accent1"/>
                </a:solidFill>
                <a:latin typeface="+mn-lt"/>
                <a:cs typeface="+mn-cs"/>
              </a:rPr>
              <a:t> or </a:t>
            </a:r>
            <a:r>
              <a:rPr lang="en-US" sz="2000" i="1" dirty="0">
                <a:solidFill>
                  <a:schemeClr val="accent1"/>
                </a:solidFill>
                <a:latin typeface="+mn-lt"/>
                <a:cs typeface="+mn-cs"/>
              </a:rPr>
              <a:t>j</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costly force computations, large memory space needed</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Analogy</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Eliminate </a:t>
            </a:r>
            <a:r>
              <a:rPr lang="en-US" sz="2400" b="1" dirty="0" err="1">
                <a:solidFill>
                  <a:srgbClr val="C00000"/>
                </a:solidFill>
                <a:latin typeface="+mn-lt"/>
                <a:cs typeface="+mn-cs"/>
              </a:rPr>
              <a:t>dBO</a:t>
            </a:r>
            <a:r>
              <a:rPr lang="en-US" sz="2400" b="1" dirty="0">
                <a:solidFill>
                  <a:srgbClr val="C00000"/>
                </a:solidFill>
                <a:latin typeface="+mn-lt"/>
                <a:cs typeface="+mn-cs"/>
              </a:rPr>
              <a:t> list</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delay computation of </a:t>
            </a:r>
            <a:r>
              <a:rPr lang="en-US" sz="2000" dirty="0" err="1">
                <a:solidFill>
                  <a:schemeClr val="accent1"/>
                </a:solidFill>
                <a:latin typeface="+mn-lt"/>
                <a:cs typeface="+mn-cs"/>
              </a:rPr>
              <a:t>dBO</a:t>
            </a:r>
            <a:r>
              <a:rPr lang="en-US" sz="2000" dirty="0">
                <a:solidFill>
                  <a:schemeClr val="accent1"/>
                </a:solidFill>
                <a:latin typeface="+mn-lt"/>
                <a:cs typeface="+mn-cs"/>
              </a:rPr>
              <a:t> terms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accumulate force related </a:t>
            </a:r>
            <a:r>
              <a:rPr lang="en-US" sz="2000" dirty="0" err="1">
                <a:solidFill>
                  <a:schemeClr val="accent1"/>
                </a:solidFill>
                <a:latin typeface="+mn-lt"/>
                <a:cs typeface="+mn-cs"/>
              </a:rPr>
              <a:t>coef</a:t>
            </a:r>
            <a:r>
              <a:rPr lang="en-US" sz="2000" dirty="0">
                <a:solidFill>
                  <a:schemeClr val="accent1"/>
                </a:solidFill>
                <a:latin typeface="+mn-lt"/>
                <a:cs typeface="+mn-cs"/>
              </a:rPr>
              <a:t>. into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endParaRPr lang="en-US" sz="2000" baseline="-25000" dirty="0">
              <a:solidFill>
                <a:schemeClr val="accent1"/>
              </a:solidFill>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compute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r>
              <a:rPr lang="en-US" sz="2000" dirty="0">
                <a:solidFill>
                  <a:schemeClr val="accent1"/>
                </a:solidFill>
                <a:latin typeface="+mn-lt"/>
                <a:cs typeface="+mn-cs"/>
              </a:rPr>
              <a:t> at the end of the step</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 </a:t>
            </a:r>
            <a:r>
              <a:rPr lang="en-US" sz="2000" dirty="0" err="1">
                <a:solidFill>
                  <a:schemeClr val="accent1"/>
                </a:solidFill>
                <a:latin typeface="+mn-lt"/>
                <a:cs typeface="+mn-cs"/>
              </a:rPr>
              <a:t>f</a:t>
            </a:r>
            <a:r>
              <a:rPr lang="en-US" sz="2000" baseline="-25000" dirty="0" err="1">
                <a:solidFill>
                  <a:schemeClr val="accent1"/>
                </a:solidFill>
                <a:latin typeface="+mn-lt"/>
                <a:cs typeface="+mn-cs"/>
              </a:rPr>
              <a:t>k</a:t>
            </a:r>
            <a:r>
              <a:rPr lang="en-US" sz="2000" dirty="0">
                <a:solidFill>
                  <a:schemeClr val="accent1"/>
                </a:solidFill>
                <a:latin typeface="+mn-lt"/>
                <a:cs typeface="+mn-cs"/>
              </a:rPr>
              <a:t> +=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r>
              <a:rPr lang="en-US" sz="2000" dirty="0">
                <a:solidFill>
                  <a:schemeClr val="accent1"/>
                </a:solidFill>
                <a:latin typeface="+mn-lt"/>
                <a:cs typeface="+mn-cs"/>
              </a:rPr>
              <a:t> x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endParaRPr lang="en-US" sz="2000" dirty="0">
              <a:solidFill>
                <a:schemeClr val="accent1"/>
              </a:solidFill>
              <a:latin typeface="+mn-lt"/>
              <a:cs typeface="+mn-cs"/>
            </a:endParaRPr>
          </a:p>
        </p:txBody>
      </p:sp>
      <p:pic>
        <p:nvPicPr>
          <p:cNvPr id="2050" name="Picture 2"/>
          <p:cNvPicPr>
            <a:picLocks noChangeAspect="1" noChangeArrowheads="1"/>
          </p:cNvPicPr>
          <p:nvPr/>
        </p:nvPicPr>
        <p:blipFill>
          <a:blip r:embed="rId2"/>
          <a:srcRect/>
          <a:stretch>
            <a:fillRect/>
          </a:stretch>
        </p:blipFill>
        <p:spPr bwMode="auto">
          <a:xfrm>
            <a:off x="1600200" y="3810000"/>
            <a:ext cx="6927850" cy="639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down)">
                                      <p:cBhvr>
                                        <p:cTn id="26" dur="500"/>
                                        <p:tgtEl>
                                          <p:spTgt spid="4">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Look-up Tables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Expensive non-bonded force computations</a:t>
            </a:r>
          </a:p>
          <a:p>
            <a:pPr marL="800100" lvl="1" indent="-342900">
              <a:spcBef>
                <a:spcPct val="20000"/>
              </a:spcBef>
              <a:buFont typeface="Arial" charset="0"/>
              <a:buChar char="•"/>
            </a:pPr>
            <a:r>
              <a:rPr lang="en-US" sz="2000">
                <a:solidFill>
                  <a:schemeClr val="accent1"/>
                </a:solidFill>
                <a:latin typeface="Calibri" pitchFamily="34" charset="0"/>
              </a:rPr>
              <a:t>too many interactions:</a:t>
            </a:r>
            <a:r>
              <a:rPr lang="en-US" sz="2000" b="1">
                <a:solidFill>
                  <a:srgbClr val="C00000"/>
                </a:solidFill>
                <a:latin typeface="Calibri" pitchFamily="34" charset="0"/>
              </a:rPr>
              <a:t> </a:t>
            </a:r>
            <a:r>
              <a:rPr lang="en-US" sz="2000">
                <a:latin typeface="Calibri" pitchFamily="34" charset="0"/>
              </a:rPr>
              <a:t>r</a:t>
            </a:r>
            <a:r>
              <a:rPr lang="en-US" sz="2000" baseline="-25000">
                <a:latin typeface="Calibri" pitchFamily="34" charset="0"/>
              </a:rPr>
              <a:t>nonb</a:t>
            </a:r>
            <a:r>
              <a:rPr lang="en-US" sz="2000">
                <a:latin typeface="Calibri" pitchFamily="34" charset="0"/>
              </a:rPr>
              <a:t> ~ 10A vs. r</a:t>
            </a:r>
            <a:r>
              <a:rPr lang="en-US" sz="2000" baseline="-25000">
                <a:latin typeface="Calibri" pitchFamily="34" charset="0"/>
              </a:rPr>
              <a:t>bond</a:t>
            </a:r>
            <a:r>
              <a:rPr lang="en-US" sz="2000">
                <a:latin typeface="Calibri" pitchFamily="34" charset="0"/>
              </a:rPr>
              <a:t> ~ 4-5A</a:t>
            </a:r>
          </a:p>
          <a:p>
            <a:pPr marL="800100" lvl="1" indent="-342900">
              <a:spcBef>
                <a:spcPct val="20000"/>
              </a:spcBef>
              <a:buFont typeface="Arial" charset="0"/>
              <a:buChar char="•"/>
            </a:pPr>
            <a:r>
              <a:rPr lang="en-US" sz="2000">
                <a:solidFill>
                  <a:schemeClr val="accent1"/>
                </a:solidFill>
                <a:latin typeface="Calibri" pitchFamily="34" charset="0"/>
              </a:rPr>
              <a:t>but simple, pair-wise interactions</a:t>
            </a:r>
          </a:p>
          <a:p>
            <a:pPr marL="342900" indent="-342900">
              <a:spcBef>
                <a:spcPct val="20000"/>
              </a:spcBef>
            </a:pPr>
            <a:r>
              <a:rPr lang="en-US" sz="2400" b="1">
                <a:solidFill>
                  <a:srgbClr val="C00000"/>
                </a:solidFill>
                <a:latin typeface="Calibri" pitchFamily="34" charset="0"/>
              </a:rPr>
              <a:t>Reduce non-bonded force computations</a:t>
            </a:r>
          </a:p>
          <a:p>
            <a:pPr marL="800100" lvl="1" indent="-342900">
              <a:spcBef>
                <a:spcPct val="20000"/>
              </a:spcBef>
              <a:buFont typeface="Arial" charset="0"/>
              <a:buChar char="•"/>
            </a:pPr>
            <a:r>
              <a:rPr lang="en-US" sz="2000">
                <a:solidFill>
                  <a:schemeClr val="accent1"/>
                </a:solidFill>
                <a:latin typeface="Calibri" pitchFamily="34" charset="0"/>
              </a:rPr>
              <a:t>create look-up tables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energy &amp; forces</a:t>
            </a:r>
          </a:p>
          <a:p>
            <a:pPr marL="342900" indent="-342900">
              <a:spcBef>
                <a:spcPct val="20000"/>
              </a:spcBef>
            </a:pPr>
            <a:r>
              <a:rPr lang="en-US" sz="2400" b="1">
                <a:solidFill>
                  <a:srgbClr val="C00000"/>
                </a:solidFill>
                <a:latin typeface="Calibri" pitchFamily="34" charset="0"/>
              </a:rPr>
              <a:t>Experiment with a 6540 atom bulk water system</a:t>
            </a: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342900" indent="-342900">
              <a:spcBef>
                <a:spcPct val="20000"/>
              </a:spcBef>
            </a:pPr>
            <a:r>
              <a:rPr lang="en-US" sz="2400" b="1">
                <a:solidFill>
                  <a:srgbClr val="C00000"/>
                </a:solidFill>
                <a:latin typeface="Calibri" pitchFamily="34" charset="0"/>
              </a:rPr>
              <a:t>Significant performance gain, high accuracy</a:t>
            </a:r>
          </a:p>
        </p:txBody>
      </p:sp>
      <p:pic>
        <p:nvPicPr>
          <p:cNvPr id="3074" name="Picture 2"/>
          <p:cNvPicPr>
            <a:picLocks noChangeAspect="1" noChangeArrowheads="1"/>
          </p:cNvPicPr>
          <p:nvPr/>
        </p:nvPicPr>
        <p:blipFill>
          <a:blip r:embed="rId2"/>
          <a:srcRect/>
          <a:stretch>
            <a:fillRect/>
          </a:stretch>
        </p:blipFill>
        <p:spPr bwMode="auto">
          <a:xfrm>
            <a:off x="762000" y="4267200"/>
            <a:ext cx="57531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lef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QEq Method: </a:t>
            </a:r>
            <a:r>
              <a:rPr lang="en-US" sz="2400">
                <a:latin typeface="Calibri" pitchFamily="34" charset="0"/>
              </a:rPr>
              <a:t>used for equilibrating charges</a:t>
            </a:r>
          </a:p>
          <a:p>
            <a:pPr marL="800100" lvl="1" indent="-342900">
              <a:spcBef>
                <a:spcPct val="20000"/>
              </a:spcBef>
              <a:buFont typeface="Arial" charset="0"/>
              <a:buChar char="•"/>
            </a:pPr>
            <a:r>
              <a:rPr lang="en-US" sz="2000">
                <a:solidFill>
                  <a:schemeClr val="accent1"/>
                </a:solidFill>
                <a:latin typeface="Calibri" pitchFamily="34" charset="0"/>
              </a:rPr>
              <a:t>original QEq paper cited 600+ times</a:t>
            </a:r>
          </a:p>
          <a:p>
            <a:pPr marL="800100" lvl="1" indent="-342900">
              <a:spcBef>
                <a:spcPct val="20000"/>
              </a:spcBef>
              <a:buFont typeface="Arial" charset="0"/>
              <a:buChar char="•"/>
            </a:pPr>
            <a:r>
              <a:rPr lang="en-US" sz="2000">
                <a:solidFill>
                  <a:schemeClr val="accent1"/>
                </a:solidFill>
                <a:latin typeface="Calibri" pitchFamily="34" charset="0"/>
              </a:rPr>
              <a:t>approximation for distributing partial charges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1257300" lvl="2" indent="-342900">
              <a:spcBef>
                <a:spcPct val="20000"/>
              </a:spcBef>
            </a:pPr>
            <a:r>
              <a:rPr lang="en-US" sz="1600" i="1">
                <a:latin typeface="Calibri" pitchFamily="34" charset="0"/>
              </a:rPr>
              <a:t>N</a:t>
            </a:r>
            <a:r>
              <a:rPr lang="en-US" sz="1600">
                <a:latin typeface="Calibri" pitchFamily="34" charset="0"/>
              </a:rPr>
              <a:t> = # of atoms</a:t>
            </a:r>
          </a:p>
          <a:p>
            <a:pPr marL="1257300" lvl="2" indent="-342900">
              <a:spcBef>
                <a:spcPct val="20000"/>
              </a:spcBef>
            </a:pPr>
            <a:r>
              <a:rPr lang="en-US" sz="1600" i="1">
                <a:latin typeface="Calibri" pitchFamily="34" charset="0"/>
              </a:rPr>
              <a:t>H</a:t>
            </a:r>
            <a:r>
              <a:rPr lang="en-US" sz="1600">
                <a:latin typeface="Calibri" pitchFamily="34" charset="0"/>
              </a:rPr>
              <a:t>: </a:t>
            </a:r>
            <a:r>
              <a:rPr lang="en-US" sz="1600" i="1">
                <a:latin typeface="Calibri" pitchFamily="34" charset="0"/>
              </a:rPr>
              <a:t>N</a:t>
            </a:r>
            <a:r>
              <a:rPr lang="en-US" sz="1600">
                <a:latin typeface="Calibri" pitchFamily="34" charset="0"/>
              </a:rPr>
              <a:t>x</a:t>
            </a:r>
            <a:r>
              <a:rPr lang="en-US" sz="1600" i="1">
                <a:latin typeface="Calibri" pitchFamily="34" charset="0"/>
              </a:rPr>
              <a:t>N</a:t>
            </a:r>
            <a:r>
              <a:rPr lang="en-US" sz="1600">
                <a:latin typeface="Calibri" pitchFamily="34" charset="0"/>
              </a:rPr>
              <a:t> sparse matrix</a:t>
            </a:r>
          </a:p>
          <a:p>
            <a:pPr marL="1257300" lvl="2" indent="-342900">
              <a:spcBef>
                <a:spcPct val="20000"/>
              </a:spcBef>
            </a:pPr>
            <a:r>
              <a:rPr lang="en-US" sz="1600" i="1">
                <a:latin typeface="Calibri" pitchFamily="34" charset="0"/>
              </a:rPr>
              <a:t>s</a:t>
            </a:r>
            <a:r>
              <a:rPr lang="en-US" sz="1600">
                <a:latin typeface="Calibri" pitchFamily="34" charset="0"/>
              </a:rPr>
              <a:t> &amp; </a:t>
            </a:r>
            <a:r>
              <a:rPr lang="en-US" sz="1600" i="1">
                <a:latin typeface="Calibri" pitchFamily="34" charset="0"/>
              </a:rPr>
              <a:t>t</a:t>
            </a:r>
            <a:r>
              <a:rPr lang="en-US" sz="1600">
                <a:latin typeface="Calibri" pitchFamily="34" charset="0"/>
              </a:rPr>
              <a:t> fictitious charges: used to determine the actual charge </a:t>
            </a:r>
            <a:r>
              <a:rPr lang="en-US" sz="1600" i="1">
                <a:latin typeface="Calibri" pitchFamily="34" charset="0"/>
              </a:rPr>
              <a:t>q</a:t>
            </a:r>
            <a:r>
              <a:rPr lang="en-US" sz="1600" i="1" baseline="-25000">
                <a:latin typeface="Calibri" pitchFamily="34" charset="0"/>
              </a:rPr>
              <a:t>i</a:t>
            </a:r>
          </a:p>
          <a:p>
            <a:pPr marL="342900" indent="-342900">
              <a:spcBef>
                <a:spcPct val="20000"/>
              </a:spcBef>
            </a:pPr>
            <a:r>
              <a:rPr lang="en-US" sz="2400" b="1">
                <a:solidFill>
                  <a:srgbClr val="C00000"/>
                </a:solidFill>
                <a:latin typeface="Calibri" pitchFamily="34" charset="0"/>
              </a:rPr>
              <a:t>Too expensive for direct methods </a:t>
            </a:r>
            <a:r>
              <a:rPr lang="en-US" sz="2400" b="1">
                <a:solidFill>
                  <a:srgbClr val="C00000"/>
                </a:solidFill>
                <a:latin typeface="Calibri" pitchFamily="34" charset="0"/>
                <a:sym typeface="Wingdings" pitchFamily="2" charset="2"/>
              </a:rPr>
              <a:t> Iterative (</a:t>
            </a:r>
            <a:r>
              <a:rPr lang="en-US" sz="2400" b="1">
                <a:solidFill>
                  <a:srgbClr val="C00000"/>
                </a:solidFill>
                <a:latin typeface="Calibri" pitchFamily="34" charset="0"/>
              </a:rPr>
              <a:t>Krylov sub-space) methods</a:t>
            </a:r>
          </a:p>
        </p:txBody>
      </p:sp>
      <p:grpSp>
        <p:nvGrpSpPr>
          <p:cNvPr id="6" name="Group 5"/>
          <p:cNvGrpSpPr>
            <a:grpSpLocks/>
          </p:cNvGrpSpPr>
          <p:nvPr/>
        </p:nvGrpSpPr>
        <p:grpSpPr bwMode="auto">
          <a:xfrm>
            <a:off x="1295400" y="2514600"/>
            <a:ext cx="5095875" cy="1200150"/>
            <a:chOff x="2024063" y="3086100"/>
            <a:chExt cx="5095875" cy="1200150"/>
          </a:xfrm>
        </p:grpSpPr>
        <p:pic>
          <p:nvPicPr>
            <p:cNvPr id="26631" name="Picture 2"/>
            <p:cNvPicPr>
              <a:picLocks noChangeAspect="1" noChangeArrowheads="1"/>
            </p:cNvPicPr>
            <p:nvPr/>
          </p:nvPicPr>
          <p:blipFill>
            <a:blip r:embed="rId2"/>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wipe(down)">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1143000" y="4114800"/>
            <a:ext cx="6618288" cy="1325563"/>
            <a:chOff x="1143000" y="4114800"/>
            <a:chExt cx="6617557" cy="1325880"/>
          </a:xfrm>
        </p:grpSpPr>
        <p:pic>
          <p:nvPicPr>
            <p:cNvPr id="27671" name="Picture 3"/>
            <p:cNvPicPr>
              <a:picLocks noChangeAspect="1" noChangeArrowheads="1"/>
            </p:cNvPicPr>
            <p:nvPr/>
          </p:nvPicPr>
          <p:blipFill>
            <a:blip r:embed="rId2"/>
            <a:srcRect/>
            <a:stretch>
              <a:fillRect/>
            </a:stretch>
          </p:blipFill>
          <p:spPr bwMode="auto">
            <a:xfrm>
              <a:off x="3124200" y="4114800"/>
              <a:ext cx="4636357" cy="1325880"/>
            </a:xfrm>
            <a:prstGeom prst="rect">
              <a:avLst/>
            </a:prstGeom>
            <a:noFill/>
            <a:ln w="9525">
              <a:noFill/>
              <a:miter lim="800000"/>
              <a:headEnd/>
              <a:tailEnd/>
            </a:ln>
          </p:spPr>
        </p:pic>
        <p:sp>
          <p:nvSpPr>
            <p:cNvPr id="27672" name="TextBox 6"/>
            <p:cNvSpPr txBox="1">
              <a:spLocks noChangeArrowheads="1"/>
            </p:cNvSpPr>
            <p:nvPr/>
          </p:nvSpPr>
          <p:spPr bwMode="auto">
            <a:xfrm>
              <a:off x="1143000" y="4114800"/>
              <a:ext cx="1981200" cy="830997"/>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1143000" y="5532438"/>
            <a:ext cx="6605588" cy="1325562"/>
            <a:chOff x="1143000" y="5532120"/>
            <a:chExt cx="6604997" cy="1325880"/>
          </a:xfrm>
        </p:grpSpPr>
        <p:pic>
          <p:nvPicPr>
            <p:cNvPr id="27669" name="Picture 4"/>
            <p:cNvPicPr>
              <a:picLocks noChangeAspect="1" noChangeArrowheads="1"/>
            </p:cNvPicPr>
            <p:nvPr/>
          </p:nvPicPr>
          <p:blipFill>
            <a:blip r:embed="rId3"/>
            <a:srcRect/>
            <a:stretch>
              <a:fillRect/>
            </a:stretch>
          </p:blipFill>
          <p:spPr bwMode="auto">
            <a:xfrm>
              <a:off x="3124200" y="5532120"/>
              <a:ext cx="4623797" cy="1325880"/>
            </a:xfrm>
            <a:prstGeom prst="rect">
              <a:avLst/>
            </a:prstGeom>
            <a:noFill/>
            <a:ln w="9525">
              <a:noFill/>
              <a:miter lim="800000"/>
              <a:headEnd/>
              <a:tailEnd/>
            </a:ln>
          </p:spPr>
        </p:pic>
        <p:sp>
          <p:nvSpPr>
            <p:cNvPr id="27670" name="TextBox 7"/>
            <p:cNvSpPr txBox="1">
              <a:spLocks noChangeArrowheads="1"/>
            </p:cNvSpPr>
            <p:nvPr/>
          </p:nvSpPr>
          <p:spPr bwMode="auto">
            <a:xfrm>
              <a:off x="1143000" y="5562600"/>
              <a:ext cx="1905000" cy="584775"/>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477000" y="44196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8" name="TextBox 27"/>
            <p:cNvSpPr txBox="1">
              <a:spLocks noChangeArrowheads="1"/>
            </p:cNvSpPr>
            <p:nvPr/>
          </p:nvSpPr>
          <p:spPr bwMode="auto">
            <a:xfrm>
              <a:off x="8153400" y="4419600"/>
              <a:ext cx="838200" cy="923330"/>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446838" y="5851525"/>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8153400" y="5943600"/>
              <a:ext cx="1143000" cy="738664"/>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6388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810000" y="3581400"/>
            <a:ext cx="2209800" cy="52387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3246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096000" y="3581400"/>
            <a:ext cx="1447800" cy="52387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70104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391400" y="3581400"/>
            <a:ext cx="1524000" cy="52387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graphicFrame>
        <p:nvGraphicFramePr>
          <p:cNvPr id="13" name="Table 12"/>
          <p:cNvGraphicFramePr>
            <a:graphicFrameLocks noGrp="1"/>
          </p:cNvGraphicFramePr>
          <p:nvPr/>
        </p:nvGraphicFramePr>
        <p:xfrm>
          <a:off x="4419600" y="5303838"/>
          <a:ext cx="4495800" cy="1554162"/>
        </p:xfrm>
        <a:graphic>
          <a:graphicData uri="http://schemas.openxmlformats.org/drawingml/2006/table">
            <a:tbl>
              <a:tblPr firstRow="1" bandRow="1">
                <a:tableStyleId>{073A0DAA-6AF3-43AB-8588-CEC1D06C72B9}</a:tableStyleId>
              </a:tblPr>
              <a:tblGrid>
                <a:gridCol w="1447802"/>
                <a:gridCol w="1447800"/>
                <a:gridCol w="838200"/>
                <a:gridCol w="761999"/>
              </a:tblGrid>
              <a:tr h="370840">
                <a:tc>
                  <a:txBody>
                    <a:bodyPr/>
                    <a:lstStyle/>
                    <a:p>
                      <a:pPr algn="ctr"/>
                      <a:r>
                        <a:rPr lang="en-US" sz="1400" b="0" dirty="0" smtClean="0">
                          <a:solidFill>
                            <a:srgbClr val="FF0000"/>
                          </a:solidFill>
                        </a:rPr>
                        <a:t>system/solver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time to</a:t>
                      </a:r>
                      <a:r>
                        <a:rPr lang="en-US" sz="1400" b="0" baseline="0" dirty="0" smtClean="0">
                          <a:solidFill>
                            <a:srgbClr val="FF0000"/>
                          </a:solidFill>
                        </a:rPr>
                        <a:t> </a:t>
                      </a:r>
                      <a:r>
                        <a:rPr lang="en-US" sz="1400" b="0" dirty="0" smtClean="0">
                          <a:solidFill>
                            <a:srgbClr val="FF0000"/>
                          </a:solidFill>
                        </a:rPr>
                        <a:t>compute </a:t>
                      </a:r>
                      <a:r>
                        <a:rPr lang="en-US" sz="1400" b="0" dirty="0" err="1" smtClean="0">
                          <a:solidFill>
                            <a:srgbClr val="FF0000"/>
                          </a:solidFill>
                        </a:rPr>
                        <a:t>preconditioner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solve time (s)</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total time (s)</a:t>
                      </a:r>
                      <a:endParaRPr lang="en-US" sz="1400" b="0" dirty="0">
                        <a:solidFill>
                          <a:srgbClr val="FF0000"/>
                        </a:solidFill>
                      </a:endParaRPr>
                    </a:p>
                  </a:txBody>
                  <a:tcPr anchor="ctr">
                    <a:solidFill>
                      <a:schemeClr val="accent1">
                        <a:lumMod val="20000"/>
                        <a:lumOff val="80000"/>
                      </a:schemeClr>
                    </a:solidFill>
                  </a:tcPr>
                </a:tc>
              </a:tr>
              <a:tr h="370840">
                <a:tc>
                  <a:txBody>
                    <a:bodyPr/>
                    <a:lstStyle/>
                    <a:p>
                      <a:pPr algn="ctr"/>
                      <a:r>
                        <a:rPr lang="en-US" sz="1400" dirty="0" smtClean="0"/>
                        <a:t>bulk water/ GMRES+ILU</a:t>
                      </a:r>
                      <a:endParaRPr lang="en-US" sz="1400" dirty="0"/>
                    </a:p>
                  </a:txBody>
                  <a:tcPr anchor="ctr">
                    <a:solidFill>
                      <a:schemeClr val="accent1">
                        <a:lumMod val="20000"/>
                        <a:lumOff val="80000"/>
                      </a:schemeClr>
                    </a:solidFill>
                  </a:tcPr>
                </a:tc>
                <a:tc>
                  <a:txBody>
                    <a:bodyPr/>
                    <a:lstStyle/>
                    <a:p>
                      <a:pPr algn="ctr"/>
                      <a:r>
                        <a:rPr lang="en-US" sz="1400" dirty="0" smtClean="0"/>
                        <a:t>0.50</a:t>
                      </a:r>
                      <a:endParaRPr lang="en-US" sz="1400" dirty="0"/>
                    </a:p>
                  </a:txBody>
                  <a:tcPr anchor="ctr">
                    <a:solidFill>
                      <a:schemeClr val="accent1">
                        <a:lumMod val="20000"/>
                        <a:lumOff val="80000"/>
                      </a:schemeClr>
                    </a:solidFill>
                  </a:tcPr>
                </a:tc>
                <a:tc>
                  <a:txBody>
                    <a:bodyPr/>
                    <a:lstStyle/>
                    <a:p>
                      <a:pPr algn="ctr"/>
                      <a:r>
                        <a:rPr lang="en-US" sz="1400" dirty="0" smtClean="0"/>
                        <a:t>0.04</a:t>
                      </a:r>
                      <a:endParaRPr lang="en-US" sz="1400" dirty="0"/>
                    </a:p>
                  </a:txBody>
                  <a:tcPr anchor="ctr">
                    <a:solidFill>
                      <a:schemeClr val="accent1">
                        <a:lumMod val="20000"/>
                        <a:lumOff val="80000"/>
                      </a:schemeClr>
                    </a:solidFill>
                  </a:tcPr>
                </a:tc>
                <a:tc>
                  <a:txBody>
                    <a:bodyPr/>
                    <a:lstStyle/>
                    <a:p>
                      <a:pPr algn="ctr"/>
                      <a:r>
                        <a:rPr lang="en-US" sz="1400" dirty="0" smtClean="0"/>
                        <a:t>0.54</a:t>
                      </a:r>
                      <a:endParaRPr lang="en-US" sz="1400" dirty="0"/>
                    </a:p>
                  </a:txBody>
                  <a:tcPr anchor="ctr">
                    <a:solidFill>
                      <a:schemeClr val="accent1">
                        <a:lumMod val="20000"/>
                        <a:lumOff val="80000"/>
                      </a:schemeClr>
                    </a:solidFill>
                  </a:tcPr>
                </a:tc>
              </a:tr>
              <a:tr h="370840">
                <a:tc>
                  <a:txBody>
                    <a:bodyPr/>
                    <a:lstStyle/>
                    <a:p>
                      <a:pPr algn="ctr"/>
                      <a:r>
                        <a:rPr lang="en-US" sz="1400" dirty="0" smtClean="0"/>
                        <a:t>bulk water/ </a:t>
                      </a:r>
                      <a:r>
                        <a:rPr lang="en-US" sz="1400" dirty="0" err="1" smtClean="0"/>
                        <a:t>GMRES+diagonal</a:t>
                      </a:r>
                      <a:endParaRPr lang="en-US" sz="1400" dirty="0"/>
                    </a:p>
                  </a:txBody>
                  <a:tcPr anchor="ctr">
                    <a:solidFill>
                      <a:schemeClr val="accent1">
                        <a:lumMod val="20000"/>
                        <a:lumOff val="80000"/>
                      </a:schemeClr>
                    </a:solidFill>
                  </a:tcPr>
                </a:tc>
                <a:tc>
                  <a:txBody>
                    <a:bodyPr/>
                    <a:lstStyle/>
                    <a:p>
                      <a:pPr algn="ctr"/>
                      <a:r>
                        <a:rPr lang="en-US" sz="1400" dirty="0" smtClean="0"/>
                        <a:t>~0</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Memory Management</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20000"/>
          </a:bodyPr>
          <a:lstStyle/>
          <a:p>
            <a:pPr marL="342900" indent="-342900" fontAlgn="auto">
              <a:lnSpc>
                <a:spcPct val="110000"/>
              </a:lnSpc>
              <a:spcBef>
                <a:spcPct val="20000"/>
              </a:spcBef>
              <a:spcAft>
                <a:spcPts val="0"/>
              </a:spcAft>
              <a:defRPr/>
            </a:pPr>
            <a:r>
              <a:rPr lang="en-US" sz="2400" b="1" dirty="0">
                <a:solidFill>
                  <a:srgbClr val="C00000"/>
                </a:solidFill>
                <a:latin typeface="+mn-lt"/>
                <a:cs typeface="+mn-cs"/>
              </a:rPr>
              <a:t>Compact data-structures</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Dynamic and adaptive lists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initially: </a:t>
            </a:r>
            <a:r>
              <a:rPr lang="en-US" sz="2000" dirty="0">
                <a:latin typeface="+mn-lt"/>
                <a:cs typeface="+mn-cs"/>
              </a:rPr>
              <a:t>allocate after estimation</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every step: </a:t>
            </a:r>
            <a:r>
              <a:rPr lang="en-US" sz="2000" dirty="0">
                <a:latin typeface="+mn-lt"/>
                <a:cs typeface="+mn-cs"/>
              </a:rPr>
              <a:t>monitor &amp; re-allocate if necessary</a:t>
            </a:r>
          </a:p>
          <a:p>
            <a:pPr marL="342900" indent="-342900" fontAlgn="auto">
              <a:lnSpc>
                <a:spcPct val="110000"/>
              </a:lnSpc>
              <a:spcBef>
                <a:spcPct val="20000"/>
              </a:spcBef>
              <a:spcAft>
                <a:spcPts val="0"/>
              </a:spcAft>
              <a:defRPr/>
            </a:pPr>
            <a:endParaRPr lang="en-US" sz="2000" dirty="0">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Low memory foot-print, linear scaling with system size</a:t>
            </a:r>
          </a:p>
        </p:txBody>
      </p:sp>
      <p:grpSp>
        <p:nvGrpSpPr>
          <p:cNvPr id="163" name="Group 162"/>
          <p:cNvGrpSpPr>
            <a:grpSpLocks/>
          </p:cNvGrpSpPr>
          <p:nvPr/>
        </p:nvGrpSpPr>
        <p:grpSpPr bwMode="auto">
          <a:xfrm>
            <a:off x="685800" y="1782763"/>
            <a:ext cx="2743200" cy="2740025"/>
            <a:chOff x="381000" y="1981200"/>
            <a:chExt cx="2743200" cy="2740151"/>
          </a:xfrm>
        </p:grpSpPr>
        <p:grpSp>
          <p:nvGrpSpPr>
            <p:cNvPr id="30781" name="Group 159"/>
            <p:cNvGrpSpPr>
              <a:grpSpLocks/>
            </p:cNvGrpSpPr>
            <p:nvPr/>
          </p:nvGrpSpPr>
          <p:grpSpPr bwMode="auto">
            <a:xfrm>
              <a:off x="381000" y="1981200"/>
              <a:ext cx="2743200" cy="1371600"/>
              <a:chOff x="381000" y="1981200"/>
              <a:chExt cx="2743200" cy="1371600"/>
            </a:xfrm>
          </p:grpSpPr>
          <p:grpSp>
            <p:nvGrpSpPr>
              <p:cNvPr id="30783" name="Group 57"/>
              <p:cNvGrpSpPr>
                <a:grpSpLocks/>
              </p:cNvGrpSpPr>
              <p:nvPr/>
            </p:nvGrpSpPr>
            <p:grpSpPr bwMode="auto">
              <a:xfrm>
                <a:off x="457200" y="1981200"/>
                <a:ext cx="2286000" cy="457200"/>
                <a:chOff x="457200" y="1981200"/>
                <a:chExt cx="2286000" cy="457200"/>
              </a:xfrm>
            </p:grpSpPr>
            <p:cxnSp>
              <p:nvCxnSpPr>
                <p:cNvPr id="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438421"/>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0752"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87464"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2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816" name="Group 27"/>
                <p:cNvGrpSpPr>
                  <a:grpSpLocks/>
                </p:cNvGrpSpPr>
                <p:nvPr/>
              </p:nvGrpSpPr>
              <p:grpSpPr bwMode="auto">
                <a:xfrm>
                  <a:off x="609600" y="2209800"/>
                  <a:ext cx="502919" cy="45719"/>
                  <a:chOff x="792480" y="2209800"/>
                  <a:chExt cx="502919" cy="45719"/>
                </a:xfrm>
              </p:grpSpPr>
              <p:sp>
                <p:nvSpPr>
                  <p:cNvPr id="19" name="Oval 18"/>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Oval 24"/>
                <p:cNvSpPr/>
                <p:nvPr/>
              </p:nvSpPr>
              <p:spPr>
                <a:xfrm>
                  <a:off x="1325563" y="2103443"/>
                  <a:ext cx="228600" cy="228611"/>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692275" y="2103443"/>
                  <a:ext cx="228600" cy="228611"/>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819" name="Group 28"/>
                <p:cNvGrpSpPr>
                  <a:grpSpLocks/>
                </p:cNvGrpSpPr>
                <p:nvPr/>
              </p:nvGrpSpPr>
              <p:grpSpPr bwMode="auto">
                <a:xfrm>
                  <a:off x="2133600" y="2209800"/>
                  <a:ext cx="502919" cy="45719"/>
                  <a:chOff x="792480" y="2209800"/>
                  <a:chExt cx="502919" cy="45719"/>
                </a:xfrm>
              </p:grpSpPr>
              <p:sp>
                <p:nvSpPr>
                  <p:cNvPr id="30" name="Oval 29"/>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Straight Connector 32"/>
                <p:cNvCxnSpPr/>
                <p:nvPr/>
              </p:nvCxnSpPr>
              <p:spPr>
                <a:xfrm rot="5400000">
                  <a:off x="2514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821" name="TextBox 55"/>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822" name="TextBox 56"/>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60" name="Straight Arrow Connector 59"/>
              <p:cNvCxnSpPr>
                <a:stCxn id="30821" idx="2"/>
                <a:endCxn id="79" idx="0"/>
              </p:cNvCxnSpPr>
              <p:nvPr/>
            </p:nvCxnSpPr>
            <p:spPr>
              <a:xfrm rot="5400000">
                <a:off x="929469" y="2375724"/>
                <a:ext cx="542950" cy="4968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0822" idx="2"/>
                <a:endCxn id="84" idx="0"/>
              </p:cNvCxnSpPr>
              <p:nvPr/>
            </p:nvCxnSpPr>
            <p:spPr>
              <a:xfrm rot="16200000" flipH="1">
                <a:off x="1671625" y="2471768"/>
                <a:ext cx="54295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86" name="Group 88"/>
              <p:cNvGrpSpPr>
                <a:grpSpLocks/>
              </p:cNvGrpSpPr>
              <p:nvPr/>
            </p:nvGrpSpPr>
            <p:grpSpPr bwMode="auto">
              <a:xfrm>
                <a:off x="381000" y="2895600"/>
                <a:ext cx="2743200" cy="457200"/>
                <a:chOff x="228600" y="2895600"/>
                <a:chExt cx="2743200" cy="457200"/>
              </a:xfrm>
            </p:grpSpPr>
            <p:cxnSp>
              <p:nvCxnSpPr>
                <p:cNvPr id="37" name="Straight Connector 3"/>
                <p:cNvCxnSpPr/>
                <p:nvPr/>
              </p:nvCxnSpPr>
              <p:spPr>
                <a:xfrm>
                  <a:off x="228600" y="2895642"/>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352863"/>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1" name="Group 27"/>
                <p:cNvGrpSpPr>
                  <a:grpSpLocks/>
                </p:cNvGrpSpPr>
                <p:nvPr/>
              </p:nvGrpSpPr>
              <p:grpSpPr bwMode="auto">
                <a:xfrm>
                  <a:off x="304800" y="3124200"/>
                  <a:ext cx="304800" cy="45719"/>
                  <a:chOff x="792480" y="2209800"/>
                  <a:chExt cx="502919" cy="45719"/>
                </a:xfrm>
              </p:grpSpPr>
              <p:sp>
                <p:nvSpPr>
                  <p:cNvPr id="53"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Straight Connector 48"/>
                <p:cNvCxnSpPr/>
                <p:nvPr/>
              </p:nvCxnSpPr>
              <p:spPr>
                <a:xfrm rot="5400000">
                  <a:off x="2743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3" name="Group 27"/>
                <p:cNvGrpSpPr>
                  <a:grpSpLocks/>
                </p:cNvGrpSpPr>
                <p:nvPr/>
              </p:nvGrpSpPr>
              <p:grpSpPr bwMode="auto">
                <a:xfrm>
                  <a:off x="2590800" y="3124200"/>
                  <a:ext cx="304800" cy="45719"/>
                  <a:chOff x="792480" y="2209800"/>
                  <a:chExt cx="502919" cy="45719"/>
                </a:xfrm>
              </p:grpSpPr>
              <p:sp>
                <p:nvSpPr>
                  <p:cNvPr id="71"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6858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9144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11430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13716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16002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18288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20574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22860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2" name="TextBox 86"/>
                <p:cNvSpPr txBox="1">
                  <a:spLocks noChangeArrowheads="1"/>
                </p:cNvSpPr>
                <p:nvPr/>
              </p:nvSpPr>
              <p:spPr bwMode="auto">
                <a:xfrm>
                  <a:off x="6858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803" name="TextBox 87"/>
                <p:cNvSpPr txBox="1">
                  <a:spLocks noChangeArrowheads="1"/>
                </p:cNvSpPr>
                <p:nvPr/>
              </p:nvSpPr>
              <p:spPr bwMode="auto">
                <a:xfrm>
                  <a:off x="18288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grpSp>
        </p:grpSp>
        <p:sp>
          <p:nvSpPr>
            <p:cNvPr id="30782" name="TextBox 160"/>
            <p:cNvSpPr txBox="1">
              <a:spLocks noChangeArrowheads="1"/>
            </p:cNvSpPr>
            <p:nvPr/>
          </p:nvSpPr>
          <p:spPr bwMode="auto">
            <a:xfrm>
              <a:off x="609600" y="3505199"/>
              <a:ext cx="2133600" cy="1216152"/>
            </a:xfrm>
            <a:prstGeom prst="rect">
              <a:avLst/>
            </a:prstGeom>
            <a:noFill/>
            <a:ln w="9525">
              <a:noFill/>
              <a:miter lim="800000"/>
              <a:headEnd/>
              <a:tailEnd/>
            </a:ln>
          </p:spPr>
          <p:txBody>
            <a:bodyPr>
              <a:spAutoFit/>
            </a:bodyPr>
            <a:lstStyle/>
            <a:p>
              <a:r>
                <a:rPr lang="en-US" b="1">
                  <a:solidFill>
                    <a:srgbClr val="C00000"/>
                  </a:solidFill>
                  <a:latin typeface="Calibri" pitchFamily="34" charset="0"/>
                </a:rPr>
                <a:t>in CSR format</a:t>
              </a:r>
            </a:p>
            <a:p>
              <a:pPr>
                <a:buFont typeface="Arial" charset="0"/>
                <a:buChar char="•"/>
              </a:pPr>
              <a:r>
                <a:rPr lang="en-US">
                  <a:solidFill>
                    <a:schemeClr val="accent1"/>
                  </a:solidFill>
                  <a:latin typeface="Calibri" pitchFamily="34" charset="0"/>
                </a:rPr>
                <a:t> neighbors list</a:t>
              </a:r>
            </a:p>
            <a:p>
              <a:pPr>
                <a:buFont typeface="Arial" charset="0"/>
                <a:buChar char="•"/>
              </a:pPr>
              <a:r>
                <a:rPr lang="en-US">
                  <a:solidFill>
                    <a:schemeClr val="accent1"/>
                  </a:solidFill>
                  <a:latin typeface="Calibri" pitchFamily="34" charset="0"/>
                </a:rPr>
                <a:t> Qeq matrix</a:t>
              </a:r>
            </a:p>
            <a:p>
              <a:pPr>
                <a:buFont typeface="Arial" charset="0"/>
                <a:buChar char="•"/>
              </a:pPr>
              <a:r>
                <a:rPr lang="en-US">
                  <a:solidFill>
                    <a:schemeClr val="accent1"/>
                  </a:solidFill>
                  <a:latin typeface="Calibri" pitchFamily="34" charset="0"/>
                </a:rPr>
                <a:t> 3-body intrs</a:t>
              </a:r>
            </a:p>
          </p:txBody>
        </p:sp>
      </p:grpSp>
      <p:grpSp>
        <p:nvGrpSpPr>
          <p:cNvPr id="164" name="Group 163"/>
          <p:cNvGrpSpPr>
            <a:grpSpLocks/>
          </p:cNvGrpSpPr>
          <p:nvPr/>
        </p:nvGrpSpPr>
        <p:grpSpPr bwMode="auto">
          <a:xfrm>
            <a:off x="4343400" y="1782763"/>
            <a:ext cx="3657600" cy="2743200"/>
            <a:chOff x="4495800" y="1981200"/>
            <a:chExt cx="3657600" cy="2743200"/>
          </a:xfrm>
        </p:grpSpPr>
        <p:grpSp>
          <p:nvGrpSpPr>
            <p:cNvPr id="30725" name="Group 158"/>
            <p:cNvGrpSpPr>
              <a:grpSpLocks/>
            </p:cNvGrpSpPr>
            <p:nvPr/>
          </p:nvGrpSpPr>
          <p:grpSpPr bwMode="auto">
            <a:xfrm>
              <a:off x="4495800" y="1981200"/>
              <a:ext cx="3657600" cy="1831777"/>
              <a:chOff x="4495800" y="1981200"/>
              <a:chExt cx="3657600" cy="1831777"/>
            </a:xfrm>
          </p:grpSpPr>
          <p:grpSp>
            <p:nvGrpSpPr>
              <p:cNvPr id="30727" name="Group 57"/>
              <p:cNvGrpSpPr>
                <a:grpSpLocks/>
              </p:cNvGrpSpPr>
              <p:nvPr/>
            </p:nvGrpSpPr>
            <p:grpSpPr bwMode="auto">
              <a:xfrm>
                <a:off x="4800600" y="1981200"/>
                <a:ext cx="2286000" cy="457200"/>
                <a:chOff x="457200" y="1981200"/>
                <a:chExt cx="2286000" cy="457200"/>
              </a:xfrm>
            </p:grpSpPr>
            <p:cxnSp>
              <p:nvCxnSpPr>
                <p:cNvPr id="11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24384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28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020763"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387475"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1752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68" name="Group 27"/>
                <p:cNvGrpSpPr>
                  <a:grpSpLocks/>
                </p:cNvGrpSpPr>
                <p:nvPr/>
              </p:nvGrpSpPr>
              <p:grpSpPr bwMode="auto">
                <a:xfrm>
                  <a:off x="609600" y="2209800"/>
                  <a:ext cx="502919" cy="45719"/>
                  <a:chOff x="792480" y="2209800"/>
                  <a:chExt cx="502919" cy="45719"/>
                </a:xfrm>
              </p:grpSpPr>
              <p:sp>
                <p:nvSpPr>
                  <p:cNvPr id="135" name="Oval 134"/>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6" name="Oval 125"/>
                <p:cNvSpPr/>
                <p:nvPr/>
              </p:nvSpPr>
              <p:spPr>
                <a:xfrm>
                  <a:off x="1325563" y="2103437"/>
                  <a:ext cx="228600" cy="2286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692275" y="2103437"/>
                  <a:ext cx="228600" cy="2286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1" name="Group 28"/>
                <p:cNvGrpSpPr>
                  <a:grpSpLocks/>
                </p:cNvGrpSpPr>
                <p:nvPr/>
              </p:nvGrpSpPr>
              <p:grpSpPr bwMode="auto">
                <a:xfrm>
                  <a:off x="2133600" y="2209800"/>
                  <a:ext cx="502919" cy="45719"/>
                  <a:chOff x="792480" y="2209800"/>
                  <a:chExt cx="502919" cy="45719"/>
                </a:xfrm>
              </p:grpSpPr>
              <p:sp>
                <p:nvSpPr>
                  <p:cNvPr id="132" name="Oval 131"/>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9" name="Straight Connector 128"/>
                <p:cNvCxnSpPr/>
                <p:nvPr/>
              </p:nvCxnSpPr>
              <p:spPr>
                <a:xfrm rot="5400000">
                  <a:off x="2514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773" name="TextBox 129"/>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774" name="TextBox 130"/>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93" name="Straight Arrow Connector 92"/>
              <p:cNvCxnSpPr>
                <a:stCxn id="30773" idx="2"/>
                <a:endCxn id="103" idx="0"/>
              </p:cNvCxnSpPr>
              <p:nvPr/>
            </p:nvCxnSpPr>
            <p:spPr>
              <a:xfrm rot="5400000">
                <a:off x="5158581" y="2261394"/>
                <a:ext cx="542925" cy="7254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74" idx="2"/>
                <a:endCxn id="108" idx="0"/>
              </p:cNvCxnSpPr>
              <p:nvPr/>
            </p:nvCxnSpPr>
            <p:spPr>
              <a:xfrm rot="16200000" flipH="1">
                <a:off x="6129337" y="2357438"/>
                <a:ext cx="542925"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30" name="Group 152"/>
              <p:cNvGrpSpPr>
                <a:grpSpLocks/>
              </p:cNvGrpSpPr>
              <p:nvPr/>
            </p:nvGrpSpPr>
            <p:grpSpPr bwMode="auto">
              <a:xfrm>
                <a:off x="4495800" y="2895600"/>
                <a:ext cx="3657600" cy="917377"/>
                <a:chOff x="3733800" y="2895600"/>
                <a:chExt cx="3657600" cy="917377"/>
              </a:xfrm>
            </p:grpSpPr>
            <p:cxnSp>
              <p:nvCxnSpPr>
                <p:cNvPr id="96" name="Straight Connector 3"/>
                <p:cNvCxnSpPr/>
                <p:nvPr/>
              </p:nvCxnSpPr>
              <p:spPr>
                <a:xfrm>
                  <a:off x="3733800" y="28956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33800" y="33528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052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9624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5" name="Group 27"/>
                <p:cNvGrpSpPr>
                  <a:grpSpLocks/>
                </p:cNvGrpSpPr>
                <p:nvPr/>
              </p:nvGrpSpPr>
              <p:grpSpPr bwMode="auto">
                <a:xfrm>
                  <a:off x="3810008" y="3124200"/>
                  <a:ext cx="304805" cy="45719"/>
                  <a:chOff x="792480" y="2209800"/>
                  <a:chExt cx="502919" cy="45719"/>
                </a:xfrm>
              </p:grpSpPr>
              <p:sp>
                <p:nvSpPr>
                  <p:cNvPr id="116" name="Oval 18"/>
                  <p:cNvSpPr/>
                  <p:nvPr/>
                </p:nvSpPr>
                <p:spPr>
                  <a:xfrm>
                    <a:off x="792467"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1020349"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1250850"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1" name="Straight Connector 100"/>
                <p:cNvCxnSpPr/>
                <p:nvPr/>
              </p:nvCxnSpPr>
              <p:spPr>
                <a:xfrm rot="5400000">
                  <a:off x="71628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7" name="Group 27"/>
                <p:cNvGrpSpPr>
                  <a:grpSpLocks/>
                </p:cNvGrpSpPr>
                <p:nvPr/>
              </p:nvGrpSpPr>
              <p:grpSpPr bwMode="auto">
                <a:xfrm>
                  <a:off x="7010400" y="3124200"/>
                  <a:ext cx="304805" cy="45719"/>
                  <a:chOff x="792480" y="2209800"/>
                  <a:chExt cx="502919" cy="45719"/>
                </a:xfrm>
              </p:grpSpPr>
              <p:sp>
                <p:nvSpPr>
                  <p:cNvPr id="113" name="Oval 18"/>
                  <p:cNvSpPr/>
                  <p:nvPr/>
                </p:nvSpPr>
                <p:spPr>
                  <a:xfrm>
                    <a:off x="792480"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020362"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1250863"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 name="Rectangle 102"/>
                <p:cNvSpPr/>
                <p:nvPr/>
              </p:nvSpPr>
              <p:spPr>
                <a:xfrm>
                  <a:off x="41910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44196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46482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48768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106"/>
                <p:cNvSpPr/>
                <p:nvPr/>
              </p:nvSpPr>
              <p:spPr>
                <a:xfrm>
                  <a:off x="51054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57912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60198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62484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6" name="TextBox 110"/>
                <p:cNvSpPr txBox="1">
                  <a:spLocks noChangeArrowheads="1"/>
                </p:cNvSpPr>
                <p:nvPr/>
              </p:nvSpPr>
              <p:spPr bwMode="auto">
                <a:xfrm>
                  <a:off x="41910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747" name="TextBox 111"/>
                <p:cNvSpPr txBox="1">
                  <a:spLocks noChangeArrowheads="1"/>
                </p:cNvSpPr>
                <p:nvPr/>
              </p:nvSpPr>
              <p:spPr bwMode="auto">
                <a:xfrm>
                  <a:off x="57912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sp>
              <p:nvSpPr>
                <p:cNvPr id="138" name="Rectangle 137"/>
                <p:cNvSpPr/>
                <p:nvPr/>
              </p:nvSpPr>
              <p:spPr>
                <a:xfrm>
                  <a:off x="5334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a:off x="5562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a:off x="6477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ectangle 140"/>
                <p:cNvSpPr/>
                <p:nvPr/>
              </p:nvSpPr>
              <p:spPr>
                <a:xfrm>
                  <a:off x="6705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Left Brace 147"/>
                <p:cNvSpPr/>
                <p:nvPr/>
              </p:nvSpPr>
              <p:spPr>
                <a:xfrm rot="-5400000">
                  <a:off x="4914900" y="2628900"/>
                  <a:ext cx="152400" cy="16002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9" name="Left Brace 148"/>
                <p:cNvSpPr/>
                <p:nvPr/>
              </p:nvSpPr>
              <p:spPr>
                <a:xfrm rot="-5400000">
                  <a:off x="6286500" y="2857500"/>
                  <a:ext cx="152400" cy="11430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0" name="TextBox 149"/>
                <p:cNvSpPr txBox="1"/>
                <p:nvPr/>
              </p:nvSpPr>
              <p:spPr>
                <a:xfrm>
                  <a:off x="4267200" y="3505200"/>
                  <a:ext cx="13716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n-1</a:t>
                  </a:r>
                </a:p>
              </p:txBody>
            </p:sp>
            <p:sp>
              <p:nvSpPr>
                <p:cNvPr id="152" name="TextBox 151"/>
                <p:cNvSpPr txBox="1"/>
                <p:nvPr/>
              </p:nvSpPr>
              <p:spPr>
                <a:xfrm>
                  <a:off x="5791200" y="3505200"/>
                  <a:ext cx="12192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a:t>
                  </a:r>
                </a:p>
              </p:txBody>
            </p:sp>
          </p:grpSp>
        </p:grpSp>
        <p:sp>
          <p:nvSpPr>
            <p:cNvPr id="30726" name="TextBox 161"/>
            <p:cNvSpPr txBox="1">
              <a:spLocks noChangeArrowheads="1"/>
            </p:cNvSpPr>
            <p:nvPr/>
          </p:nvSpPr>
          <p:spPr bwMode="auto">
            <a:xfrm>
              <a:off x="4495800" y="3810000"/>
              <a:ext cx="2133600" cy="914400"/>
            </a:xfrm>
            <a:prstGeom prst="rect">
              <a:avLst/>
            </a:prstGeom>
            <a:noFill/>
            <a:ln w="9525">
              <a:noFill/>
              <a:miter lim="800000"/>
              <a:headEnd/>
              <a:tailEnd/>
            </a:ln>
          </p:spPr>
          <p:txBody>
            <a:bodyPr>
              <a:spAutoFit/>
            </a:bodyPr>
            <a:lstStyle/>
            <a:p>
              <a:r>
                <a:rPr lang="en-US" b="1">
                  <a:solidFill>
                    <a:srgbClr val="C00000"/>
                  </a:solidFill>
                  <a:latin typeface="Calibri" pitchFamily="34" charset="0"/>
                </a:rPr>
                <a:t>in modified CSR</a:t>
              </a:r>
            </a:p>
            <a:p>
              <a:pPr>
                <a:buFont typeface="Arial" charset="0"/>
                <a:buChar char="•"/>
              </a:pPr>
              <a:r>
                <a:rPr lang="en-US">
                  <a:solidFill>
                    <a:schemeClr val="accent1"/>
                  </a:solidFill>
                  <a:latin typeface="Calibri" pitchFamily="34" charset="0"/>
                </a:rPr>
                <a:t> bonds list</a:t>
              </a:r>
            </a:p>
            <a:p>
              <a:pPr>
                <a:buFont typeface="Arial" charset="0"/>
                <a:buChar char="•"/>
              </a:pPr>
              <a:r>
                <a:rPr lang="en-US">
                  <a:solidFill>
                    <a:schemeClr val="accent1"/>
                  </a:solidFill>
                  <a:latin typeface="Calibri" pitchFamily="34" charset="0"/>
                </a:rPr>
                <a:t> hbonds 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00"/>
                                        <p:tgtEl>
                                          <p:spTgt spid="4">
                                            <p:txEl>
                                              <p:pRg st="9" end="9"/>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down)">
                                      <p:cBhvr>
                                        <p:cTn id="21" dur="500"/>
                                        <p:tgtEl>
                                          <p:spTgt spid="4">
                                            <p:txEl>
                                              <p:pRg st="10" end="1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wipe(down)">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wipe(down)">
                                      <p:cBhvr>
                                        <p:cTn id="2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Excellent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1" nodeType="clickEffect">
                                  <p:stCondLst>
                                    <p:cond delay="0"/>
                                  </p:stCondLst>
                                  <p:childTnLst>
                                    <p:set>
                                      <p:cBhvr override="childStyle">
                                        <p:cTn id="53" dur="indefinite"/>
                                        <p:tgtEl>
                                          <p:spTgt spid="3">
                                            <p:txEl>
                                              <p:pRg st="2" end="2"/>
                                            </p:txEl>
                                          </p:spTgt>
                                        </p:tgtEl>
                                        <p:attrNameLst>
                                          <p:attrName>style.color</p:attrName>
                                        </p:attrNameLst>
                                      </p:cBhvr>
                                      <p:to>
                                        <p:clrVal>
                                          <a:schemeClr val="bg2"/>
                                        </p:clrVal>
                                      </p:to>
                                    </p:set>
                                  </p:childTnLst>
                                </p:cTn>
                              </p:par>
                              <p:par>
                                <p:cTn id="54" presetID="3" presetClass="emph" presetSubtype="1" nodeType="withEffect">
                                  <p:stCondLst>
                                    <p:cond delay="0"/>
                                  </p:stCondLst>
                                  <p:childTnLst>
                                    <p:set>
                                      <p:cBhvr override="childStyle">
                                        <p:cTn id="55" dur="indefinite"/>
                                        <p:tgtEl>
                                          <p:spTgt spid="3">
                                            <p:txEl>
                                              <p:pRg st="3" end="3"/>
                                            </p:txEl>
                                          </p:spTgt>
                                        </p:tgtEl>
                                        <p:attrNameLst>
                                          <p:attrName>style.color</p:attrName>
                                        </p:attrNameLst>
                                      </p:cBhvr>
                                      <p:to>
                                        <p:clrVal>
                                          <a:schemeClr val="bg2"/>
                                        </p:clrVal>
                                      </p:to>
                                    </p:set>
                                  </p:childTnLst>
                                </p:cTn>
                              </p:par>
                              <p:par>
                                <p:cTn id="56" presetID="3" presetClass="emph" presetSubtype="1" nodeType="withEffect">
                                  <p:stCondLst>
                                    <p:cond delay="0"/>
                                  </p:stCondLst>
                                  <p:childTnLst>
                                    <p:set>
                                      <p:cBhvr override="childStyle">
                                        <p:cTn id="57" dur="indefinite"/>
                                        <p:tgtEl>
                                          <p:spTgt spid="3">
                                            <p:txEl>
                                              <p:pRg st="4" end="4"/>
                                            </p:txEl>
                                          </p:spTgt>
                                        </p:tgtEl>
                                        <p:attrNameLst>
                                          <p:attrName>style.color</p:attrName>
                                        </p:attrNameLst>
                                      </p:cBhvr>
                                      <p:to>
                                        <p:clrVal>
                                          <a:schemeClr val="bg2"/>
                                        </p:clrVal>
                                      </p:to>
                                    </p:set>
                                  </p:childTnLst>
                                </p:cTn>
                              </p:par>
                              <p:par>
                                <p:cTn id="58" presetID="3" presetClass="emph" presetSubtype="1" nodeType="withEffect">
                                  <p:stCondLst>
                                    <p:cond delay="0"/>
                                  </p:stCondLst>
                                  <p:childTnLst>
                                    <p:set>
                                      <p:cBhvr override="childStyle">
                                        <p:cTn id="59" dur="indefinite"/>
                                        <p:tgtEl>
                                          <p:spTgt spid="3">
                                            <p:txEl>
                                              <p:pRg st="5" end="5"/>
                                            </p:txEl>
                                          </p:spTgt>
                                        </p:tgtEl>
                                        <p:attrNameLst>
                                          <p:attrName>style.color</p:attrName>
                                        </p:attrNameLst>
                                      </p:cBhvr>
                                      <p:to>
                                        <p:clrVal>
                                          <a:schemeClr val="bg2"/>
                                        </p:clrVal>
                                      </p:to>
                                    </p:set>
                                  </p:childTnLst>
                                </p:cTn>
                              </p:par>
                              <p:par>
                                <p:cTn id="60" presetID="3" presetClass="emph" presetSubtype="1" nodeType="withEffect">
                                  <p:stCondLst>
                                    <p:cond delay="0"/>
                                  </p:stCondLst>
                                  <p:childTnLst>
                                    <p:set>
                                      <p:cBhvr override="childStyle">
                                        <p:cTn id="61" dur="indefinite"/>
                                        <p:tgtEl>
                                          <p:spTgt spid="3">
                                            <p:txEl>
                                              <p:pRg st="6" end="6"/>
                                            </p:txEl>
                                          </p:spTgt>
                                        </p:tgtEl>
                                        <p:attrNameLst>
                                          <p:attrName>style.color</p:attrName>
                                        </p:attrNameLst>
                                      </p:cBhvr>
                                      <p:to>
                                        <p:clrVal>
                                          <a:schemeClr val="bg2"/>
                                        </p:clrVal>
                                      </p:to>
                                    </p:set>
                                  </p:childTnLst>
                                </p:cTn>
                              </p:par>
                              <p:par>
                                <p:cTn id="62" presetID="3" presetClass="emph" presetSubtype="1" nodeType="withEffect">
                                  <p:stCondLst>
                                    <p:cond delay="0"/>
                                  </p:stCondLst>
                                  <p:childTnLst>
                                    <p:set>
                                      <p:cBhvr override="childStyle">
                                        <p:cTn id="63" dur="indefinite"/>
                                        <p:tgtEl>
                                          <p:spTgt spid="3">
                                            <p:txEl>
                                              <p:pRg st="7" end="7"/>
                                            </p:txEl>
                                          </p:spTgt>
                                        </p:tgtEl>
                                        <p:attrNameLst>
                                          <p:attrName>style.color</p:attrName>
                                        </p:attrNameLst>
                                      </p:cBhvr>
                                      <p:to>
                                        <p:clrVal>
                                          <a:schemeClr val="bg2"/>
                                        </p:clrVal>
                                      </p:to>
                                    </p:set>
                                  </p:childTnLst>
                                </p:cTn>
                              </p:par>
                              <p:par>
                                <p:cTn id="64" presetID="3" presetClass="emph" presetSubtype="1" nodeType="withEffect">
                                  <p:stCondLst>
                                    <p:cond delay="0"/>
                                  </p:stCondLst>
                                  <p:childTnLst>
                                    <p:set>
                                      <p:cBhvr override="childStyle">
                                        <p:cTn id="65" dur="indefinite"/>
                                        <p:tgtEl>
                                          <p:spTgt spid="3">
                                            <p:txEl>
                                              <p:pRg st="8" end="8"/>
                                            </p:txEl>
                                          </p:spTgt>
                                        </p:tgtEl>
                                        <p:attrNameLst>
                                          <p:attrName>style.color</p:attrName>
                                        </p:attrNameLst>
                                      </p:cBhvr>
                                      <p:to>
                                        <p:clrVal>
                                          <a:schemeClr val="bg2"/>
                                        </p:clrVal>
                                      </p:to>
                                    </p:set>
                                  </p:childTnLst>
                                </p:cTn>
                              </p:par>
                              <p:par>
                                <p:cTn id="66" presetID="3" presetClass="emph" presetSubtype="1" nodeType="withEffect">
                                  <p:stCondLst>
                                    <p:cond delay="0"/>
                                  </p:stCondLst>
                                  <p:childTnLst>
                                    <p:set>
                                      <p:cBhvr override="childStyle">
                                        <p:cTn id="67" dur="indefinite"/>
                                        <p:tgtEl>
                                          <p:spTgt spid="3">
                                            <p:txEl>
                                              <p:pRg st="9" end="9"/>
                                            </p:txEl>
                                          </p:spTgt>
                                        </p:tgtEl>
                                        <p:attrNameLst>
                                          <p:attrName>style.color</p:attrName>
                                        </p:attrNameLst>
                                      </p:cBhvr>
                                      <p:to>
                                        <p:clrVal>
                                          <a:schemeClr val="bg2"/>
                                        </p:clrVal>
                                      </p:to>
                                    </p:set>
                                  </p:childTnLst>
                                </p:cTn>
                              </p:par>
                              <p:par>
                                <p:cTn id="68" presetID="3" presetClass="emph" presetSubtype="1" nodeType="withEffect">
                                  <p:stCondLst>
                                    <p:cond delay="0"/>
                                  </p:stCondLst>
                                  <p:childTnLst>
                                    <p:set>
                                      <p:cBhvr override="childStyle">
                                        <p:cTn id="69" dur="indefinite"/>
                                        <p:tgtEl>
                                          <p:spTgt spid="3">
                                            <p:txEl>
                                              <p:pRg st="10" end="10"/>
                                            </p:txEl>
                                          </p:spTgt>
                                        </p:tgtEl>
                                        <p:attrNameLst>
                                          <p:attrName>style.color</p:attrName>
                                        </p:attrNameLst>
                                      </p:cBhvr>
                                      <p:to>
                                        <p:clrVal>
                                          <a:schemeClr val="bg2"/>
                                        </p:clrVal>
                                      </p:to>
                                    </p:set>
                                  </p:childTnLst>
                                </p:cTn>
                              </p:par>
                              <p:par>
                                <p:cTn id="70" presetID="3" presetClass="emph" presetSubtype="1" nodeType="withEffect">
                                  <p:stCondLst>
                                    <p:cond delay="0"/>
                                  </p:stCondLst>
                                  <p:childTnLst>
                                    <p:set>
                                      <p:cBhvr override="childStyle">
                                        <p:cTn id="71" dur="indefinite"/>
                                        <p:tgtEl>
                                          <p:spTgt spid="3">
                                            <p:txEl>
                                              <p:pRg st="11" end="11"/>
                                            </p:txEl>
                                          </p:spTgt>
                                        </p:tgtEl>
                                        <p:attrNameLst>
                                          <p:attrName>style.color</p:attrName>
                                        </p:attrNameLst>
                                      </p:cBhvr>
                                      <p:to>
                                        <p:clrVal>
                                          <a:schemeClr val="bg2"/>
                                        </p:clrVal>
                                      </p:to>
                                    </p:set>
                                  </p:childTnLst>
                                </p:cTn>
                              </p:par>
                              <p:par>
                                <p:cTn id="72" presetID="3" presetClass="emph" presetSubtype="1" nodeType="withEffect">
                                  <p:stCondLst>
                                    <p:cond delay="0"/>
                                  </p:stCondLst>
                                  <p:childTnLst>
                                    <p:set>
                                      <p:cBhvr override="childStyle">
                                        <p:cTn id="73" dur="indefinite"/>
                                        <p:tgtEl>
                                          <p:spTgt spid="3">
                                            <p:txEl>
                                              <p:pRg st="12" end="12"/>
                                            </p:txEl>
                                          </p:spTgt>
                                        </p:tgtEl>
                                        <p:attrNameLst>
                                          <p:attrName>style.color</p:attrName>
                                        </p:attrNameLst>
                                      </p:cBhvr>
                                      <p:to>
                                        <p:clrVal>
                                          <a:schemeClr val="bg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LAMMPS-</a:t>
            </a:r>
            <a:r>
              <a:rPr lang="en-US" sz="3600" b="1" dirty="0" err="1">
                <a:solidFill>
                  <a:schemeClr val="accent4"/>
                </a:solidFill>
                <a:latin typeface="+mj-lt"/>
                <a:ea typeface="+mj-ea"/>
                <a:cs typeface="+mj-cs"/>
              </a:rPr>
              <a:t>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a:t>
            </a:r>
          </a:p>
        </p:txBody>
      </p:sp>
      <p:pic>
        <p:nvPicPr>
          <p:cNvPr id="4098" name="Picture 2"/>
          <p:cNvPicPr>
            <a:picLocks noChangeAspect="1" noChangeArrowheads="1"/>
          </p:cNvPicPr>
          <p:nvPr/>
        </p:nvPicPr>
        <p:blipFill>
          <a:blip r:embed="rId2"/>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11" end="11"/>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500" fill="hold"/>
                                        <p:tgtEl>
                                          <p:spTgt spid="3">
                                            <p:txEl>
                                              <p:pRg st="12" end="12"/>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Parallel Realization: </a:t>
            </a:r>
            <a:r>
              <a:rPr lang="en-US" sz="3600" b="1" dirty="0" err="1">
                <a:solidFill>
                  <a:schemeClr val="accent4"/>
                </a:solidFill>
                <a:latin typeface="+mj-lt"/>
                <a:ea typeface="+mj-ea"/>
                <a:cs typeface="+mj-cs"/>
              </a:rPr>
              <a:t>PuReMD</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Built on the SerialReax platform</a:t>
            </a:r>
          </a:p>
          <a:p>
            <a:pPr marL="800100" lvl="1" indent="-342900">
              <a:spcBef>
                <a:spcPct val="20000"/>
              </a:spcBef>
              <a:buFont typeface="Wingdings" pitchFamily="2" charset="2"/>
              <a:buChar char="ü"/>
            </a:pPr>
            <a:r>
              <a:rPr lang="en-US" sz="2000">
                <a:solidFill>
                  <a:schemeClr val="accent1"/>
                </a:solidFill>
                <a:latin typeface="Calibri" pitchFamily="34" charset="0"/>
              </a:rPr>
              <a:t>Excellent per-timestep running time</a:t>
            </a:r>
          </a:p>
          <a:p>
            <a:pPr marL="800100" lvl="1" indent="-342900">
              <a:spcBef>
                <a:spcPct val="20000"/>
              </a:spcBef>
              <a:buFont typeface="Wingdings" pitchFamily="2" charset="2"/>
              <a:buChar char="ü"/>
            </a:pPr>
            <a:r>
              <a:rPr lang="en-US" sz="2000">
                <a:solidFill>
                  <a:schemeClr val="accent1"/>
                </a:solidFill>
                <a:latin typeface="Calibri" pitchFamily="34" charset="0"/>
              </a:rPr>
              <a:t>Linear scaling memory footprint</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Extends its capabilities to large systems, longer time-scales</a:t>
            </a:r>
          </a:p>
          <a:p>
            <a:pPr marL="800100" lvl="1" indent="-342900">
              <a:spcBef>
                <a:spcPct val="20000"/>
              </a:spcBef>
              <a:buFont typeface="Wingdings" pitchFamily="2" charset="2"/>
              <a:buChar char="ü"/>
            </a:pPr>
            <a:r>
              <a:rPr lang="en-US" sz="2000">
                <a:solidFill>
                  <a:schemeClr val="accent1"/>
                </a:solidFill>
                <a:latin typeface="Calibri" pitchFamily="34" charset="0"/>
              </a:rPr>
              <a:t>Scalable algorithms and techniques</a:t>
            </a:r>
          </a:p>
          <a:p>
            <a:pPr marL="800100" lvl="1" indent="-342900">
              <a:spcBef>
                <a:spcPct val="20000"/>
              </a:spcBef>
              <a:buFont typeface="Wingdings" pitchFamily="2" charset="2"/>
              <a:buChar char="ü"/>
            </a:pPr>
            <a:r>
              <a:rPr lang="en-US" sz="2000">
                <a:solidFill>
                  <a:schemeClr val="accent1"/>
                </a:solidFill>
                <a:latin typeface="Calibri" pitchFamily="34" charset="0"/>
              </a:rPr>
              <a:t>Demonstrated scaling to over 3K cores</a:t>
            </a:r>
          </a:p>
          <a:p>
            <a:pPr marL="342900" indent="-342900">
              <a:spcBef>
                <a:spcPct val="20000"/>
              </a:spcBef>
            </a:pPr>
            <a:endParaRPr lang="en-US" sz="1600" u="sng">
              <a:latin typeface="Calibri" pitchFamily="34" charset="0"/>
            </a:endParaRPr>
          </a:p>
          <a:p>
            <a:pPr marL="342900" indent="-342900">
              <a:spcBef>
                <a:spcPct val="20000"/>
              </a:spcBef>
            </a:pPr>
            <a:r>
              <a:rPr lang="en-US" sz="1600" u="sng">
                <a:latin typeface="Calibri" pitchFamily="34" charset="0"/>
              </a:rPr>
              <a:t>Related publication:</a:t>
            </a:r>
          </a:p>
          <a:p>
            <a:pPr marL="342900" indent="-342900">
              <a:spcBef>
                <a:spcPct val="20000"/>
              </a:spcBef>
            </a:pPr>
            <a:r>
              <a:rPr lang="en-US" sz="1600" i="1">
                <a:latin typeface="Calibri" pitchFamily="34" charset="0"/>
              </a:rPr>
              <a:t>Parallel Reactive Molecular Dynamics: Numerical Methods and Algorithmic Techniques</a:t>
            </a:r>
          </a:p>
          <a:p>
            <a:pPr marL="342900" indent="-342900">
              <a:spcBef>
                <a:spcPct val="20000"/>
              </a:spcBef>
            </a:pPr>
            <a:r>
              <a:rPr lang="en-US" sz="1600">
                <a:latin typeface="Calibri" pitchFamily="34" charset="0"/>
              </a:rPr>
              <a:t>H. M. Aktulga, J. C. Fogarty, S. A. Pandit, A. Y. Grama</a:t>
            </a:r>
          </a:p>
          <a:p>
            <a:pPr marL="342900" indent="-342900">
              <a:spcBef>
                <a:spcPct val="20000"/>
              </a:spcBef>
            </a:pPr>
            <a:r>
              <a:rPr lang="en-US" sz="1600">
                <a:latin typeface="Calibri" pitchFamily="34" charset="0"/>
              </a:rPr>
              <a:t>Submitted to Parallel Computing Journal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Decomposition</a:t>
            </a:r>
          </a:p>
        </p:txBody>
      </p:sp>
      <p:grpSp>
        <p:nvGrpSpPr>
          <p:cNvPr id="36866" name="Group 4"/>
          <p:cNvGrpSpPr>
            <a:grpSpLocks/>
          </p:cNvGrpSpPr>
          <p:nvPr/>
        </p:nvGrpSpPr>
        <p:grpSpPr bwMode="auto">
          <a:xfrm>
            <a:off x="457200" y="1143000"/>
            <a:ext cx="8229600" cy="5029200"/>
            <a:chOff x="457200" y="1143000"/>
            <a:chExt cx="8229600" cy="5029200"/>
          </a:xfrm>
        </p:grpSpPr>
        <p:sp>
          <p:nvSpPr>
            <p:cNvPr id="3686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Domain decomposition:</a:t>
              </a:r>
              <a:r>
                <a:rPr lang="en-US" sz="2400">
                  <a:latin typeface="Calibri" pitchFamily="34" charset="0"/>
                </a:rPr>
                <a:t> 3D torus</a:t>
              </a:r>
            </a:p>
          </p:txBody>
        </p:sp>
        <p:pic>
          <p:nvPicPr>
            <p:cNvPr id="36868" name="Picture 2" descr="C:\DOCUME~1\CSuser\LOCALS~1\Temp\VMwareDnD\5e4e9417\3dtorus.png"/>
            <p:cNvPicPr>
              <a:picLocks noChangeAspect="1" noChangeArrowheads="1"/>
            </p:cNvPicPr>
            <p:nvPr/>
          </p:nvPicPr>
          <p:blipFill>
            <a:blip r:embed="rId2"/>
            <a:srcRect/>
            <a:stretch>
              <a:fillRect/>
            </a:stretch>
          </p:blipFill>
          <p:spPr bwMode="auto">
            <a:xfrm>
              <a:off x="1051560" y="1600200"/>
              <a:ext cx="7022591" cy="457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3981"/>
                    <a:ext cx="1830845" cy="182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7641"/>
                    <a:ext cx="686004" cy="685933"/>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7641"/>
                    <a:ext cx="686005" cy="685933"/>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7641"/>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3981"/>
                    <a:ext cx="1830845" cy="1828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7641"/>
                    <a:ext cx="686004" cy="685933"/>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7641"/>
                    <a:ext cx="686005" cy="685933"/>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7641"/>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p>
        </p:txBody>
      </p:sp>
      <p:pic>
        <p:nvPicPr>
          <p:cNvPr id="39938" name="Picture 3"/>
          <p:cNvPicPr>
            <a:picLocks noChangeAspect="1" noChangeArrowheads="1"/>
          </p:cNvPicPr>
          <p:nvPr/>
        </p:nvPicPr>
        <p:blipFill>
          <a:blip r:embed="rId2"/>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p>
        </p:txBody>
      </p:sp>
      <p:pic>
        <p:nvPicPr>
          <p:cNvPr id="40962" name="Picture 2"/>
          <p:cNvPicPr>
            <a:picLocks noChangeAspect="1" noChangeArrowheads="1"/>
          </p:cNvPicPr>
          <p:nvPr/>
        </p:nvPicPr>
        <p:blipFill>
          <a:blip r:embed="rId2"/>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3"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4" name="Title 1"/>
          <p:cNvSpPr txBox="1">
            <a:spLocks/>
          </p:cNvSpPr>
          <p:nvPr/>
        </p:nvSpPr>
        <p:spPr>
          <a:xfrm>
            <a:off x="0" y="0"/>
            <a:ext cx="9144000" cy="1143000"/>
          </a:xfrm>
          <a:prstGeom prst="rect">
            <a:avLst/>
          </a:prstGeom>
        </p:spPr>
        <p:txBody>
          <a:bodyPr anchor="ctr"/>
          <a:lstStyle/>
          <a:p>
            <a:pPr marL="457200" indent="-457200" algn="ctr" fontAlgn="auto">
              <a:spcBef>
                <a:spcPct val="20000"/>
              </a:spcBef>
              <a:spcAft>
                <a:spcPts val="0"/>
              </a:spcAft>
              <a:defRPr/>
            </a:pPr>
            <a:r>
              <a:rPr lang="en-US" sz="3600" b="1" dirty="0">
                <a:solidFill>
                  <a:schemeClr val="accent4"/>
                </a:solidFill>
                <a:latin typeface="+mn-lt"/>
                <a:cs typeface="+mn-cs"/>
              </a:rPr>
              <a:t>Molecular Dynamics Methods vs. </a:t>
            </a:r>
            <a:r>
              <a:rPr lang="en-US" sz="3600" b="1" dirty="0" err="1">
                <a:solidFill>
                  <a:schemeClr val="accent4"/>
                </a:solidFill>
                <a:latin typeface="+mn-lt"/>
                <a:cs typeface="+mn-cs"/>
              </a:rPr>
              <a:t>ReaxFF</a:t>
            </a:r>
            <a:endParaRPr lang="en-US" sz="3600" b="1" dirty="0">
              <a:solidFill>
                <a:schemeClr val="accent4"/>
              </a:solidFill>
              <a:latin typeface="+mn-lt"/>
              <a:cs typeface="+mn-cs"/>
            </a:endParaRPr>
          </a:p>
        </p:txBody>
      </p:sp>
      <p:grpSp>
        <p:nvGrpSpPr>
          <p:cNvPr id="15364" name="Group 4"/>
          <p:cNvGrpSpPr>
            <a:grpSpLocks noChangeAspect="1"/>
          </p:cNvGrpSpPr>
          <p:nvPr/>
        </p:nvGrpSpPr>
        <p:grpSpPr bwMode="auto">
          <a:xfrm>
            <a:off x="593725" y="1371600"/>
            <a:ext cx="7956550" cy="5486400"/>
            <a:chOff x="811902" y="1714499"/>
            <a:chExt cx="7874898" cy="4072584"/>
          </a:xfrm>
        </p:grpSpPr>
        <p:grpSp>
          <p:nvGrpSpPr>
            <p:cNvPr id="15365" name="Group 53"/>
            <p:cNvGrpSpPr>
              <a:grpSpLocks/>
            </p:cNvGrpSpPr>
            <p:nvPr/>
          </p:nvGrpSpPr>
          <p:grpSpPr bwMode="auto">
            <a:xfrm>
              <a:off x="811902" y="1714499"/>
              <a:ext cx="7529739" cy="4072584"/>
              <a:chOff x="811902" y="1714499"/>
              <a:chExt cx="7529739" cy="4072584"/>
            </a:xfrm>
          </p:grpSpPr>
          <p:grpSp>
            <p:nvGrpSpPr>
              <p:cNvPr id="15378" name="Group 65"/>
              <p:cNvGrpSpPr>
                <a:grpSpLocks/>
              </p:cNvGrpSpPr>
              <p:nvPr/>
            </p:nvGrpSpPr>
            <p:grpSpPr bwMode="auto">
              <a:xfrm>
                <a:off x="1386911" y="1714499"/>
                <a:ext cx="6954730" cy="3657102"/>
                <a:chOff x="639" y="240"/>
                <a:chExt cx="6074" cy="3467"/>
              </a:xfrm>
            </p:grpSpPr>
            <p:sp>
              <p:nvSpPr>
                <p:cNvPr id="15386" name="Line 66"/>
                <p:cNvSpPr>
                  <a:spLocks noChangeShapeType="1"/>
                </p:cNvSpPr>
                <p:nvPr/>
              </p:nvSpPr>
              <p:spPr bwMode="auto">
                <a:xfrm>
                  <a:off x="640" y="240"/>
                  <a:ext cx="1" cy="3456"/>
                </a:xfrm>
                <a:prstGeom prst="line">
                  <a:avLst/>
                </a:prstGeom>
                <a:noFill/>
                <a:ln w="19080">
                  <a:solidFill>
                    <a:srgbClr val="000000"/>
                  </a:solidFill>
                  <a:miter lim="800000"/>
                  <a:headEnd/>
                  <a:tailEnd/>
                </a:ln>
              </p:spPr>
              <p:txBody>
                <a:bodyPr/>
                <a:lstStyle/>
                <a:p>
                  <a:endParaRPr lang="en-US"/>
                </a:p>
              </p:txBody>
            </p:sp>
            <p:sp>
              <p:nvSpPr>
                <p:cNvPr id="15387" name="Line 67"/>
                <p:cNvSpPr>
                  <a:spLocks noChangeShapeType="1"/>
                </p:cNvSpPr>
                <p:nvPr/>
              </p:nvSpPr>
              <p:spPr bwMode="auto">
                <a:xfrm flipH="1" flipV="1">
                  <a:off x="639" y="3697"/>
                  <a:ext cx="6074" cy="10"/>
                </a:xfrm>
                <a:prstGeom prst="line">
                  <a:avLst/>
                </a:prstGeom>
                <a:noFill/>
                <a:ln w="19080">
                  <a:solidFill>
                    <a:srgbClr val="000000"/>
                  </a:solidFill>
                  <a:miter lim="800000"/>
                  <a:headEnd/>
                  <a:tailEnd/>
                </a:ln>
              </p:spPr>
              <p:txBody>
                <a:bodyPr/>
                <a:lstStyle/>
                <a:p>
                  <a:endParaRPr lang="en-US"/>
                </a:p>
              </p:txBody>
            </p:sp>
          </p:grpSp>
          <p:sp>
            <p:nvSpPr>
              <p:cNvPr id="15379" name="Text Box 68"/>
              <p:cNvSpPr txBox="1">
                <a:spLocks noChangeArrowheads="1"/>
              </p:cNvSpPr>
              <p:nvPr/>
            </p:nvSpPr>
            <p:spPr bwMode="auto">
              <a:xfrm>
                <a:off x="2132409" y="5372100"/>
                <a:ext cx="530978" cy="375860"/>
              </a:xfrm>
              <a:prstGeom prst="rect">
                <a:avLst/>
              </a:prstGeom>
              <a:noFill/>
              <a:ln w="9525">
                <a:noFill/>
                <a:round/>
                <a:headEnd/>
                <a:tailEnd/>
              </a:ln>
            </p:spPr>
            <p:txBody>
              <a:bodyPr wrap="none" lIns="90000" tIns="46800" rIns="90000" bIns="46800">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ps</a:t>
                </a:r>
              </a:p>
            </p:txBody>
          </p:sp>
          <p:sp>
            <p:nvSpPr>
              <p:cNvPr id="15380" name="Rectangle 69"/>
              <p:cNvSpPr>
                <a:spLocks noChangeArrowheads="1"/>
              </p:cNvSpPr>
              <p:nvPr/>
            </p:nvSpPr>
            <p:spPr bwMode="auto">
              <a:xfrm>
                <a:off x="3806774" y="5411223"/>
                <a:ext cx="530978"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ns</a:t>
                </a:r>
              </a:p>
            </p:txBody>
          </p:sp>
          <p:sp>
            <p:nvSpPr>
              <p:cNvPr id="15381" name="Rectangle 70"/>
              <p:cNvSpPr>
                <a:spLocks noChangeArrowheads="1"/>
              </p:cNvSpPr>
              <p:nvPr/>
            </p:nvSpPr>
            <p:spPr bwMode="auto">
              <a:xfrm>
                <a:off x="5442535" y="5404778"/>
                <a:ext cx="544708"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s</a:t>
                </a:r>
              </a:p>
            </p:txBody>
          </p:sp>
          <p:sp>
            <p:nvSpPr>
              <p:cNvPr id="15382" name="Rectangle 71"/>
              <p:cNvSpPr>
                <a:spLocks noChangeArrowheads="1"/>
              </p:cNvSpPr>
              <p:nvPr/>
            </p:nvSpPr>
            <p:spPr bwMode="auto">
              <a:xfrm>
                <a:off x="7056261" y="5410227"/>
                <a:ext cx="596874"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ms</a:t>
                </a:r>
              </a:p>
            </p:txBody>
          </p:sp>
          <p:sp>
            <p:nvSpPr>
              <p:cNvPr id="15383" name="Rectangle 72"/>
              <p:cNvSpPr>
                <a:spLocks noChangeArrowheads="1"/>
              </p:cNvSpPr>
              <p:nvPr/>
            </p:nvSpPr>
            <p:spPr bwMode="auto">
              <a:xfrm>
                <a:off x="841414" y="4499584"/>
                <a:ext cx="629822"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nm</a:t>
                </a:r>
              </a:p>
            </p:txBody>
          </p:sp>
          <p:sp>
            <p:nvSpPr>
              <p:cNvPr id="15384" name="Rectangle 73"/>
              <p:cNvSpPr>
                <a:spLocks noChangeArrowheads="1"/>
              </p:cNvSpPr>
              <p:nvPr/>
            </p:nvSpPr>
            <p:spPr bwMode="auto">
              <a:xfrm>
                <a:off x="838559" y="3307003"/>
                <a:ext cx="643551"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m</a:t>
                </a:r>
              </a:p>
            </p:txBody>
          </p:sp>
          <p:sp>
            <p:nvSpPr>
              <p:cNvPr id="15385" name="Rectangle 74"/>
              <p:cNvSpPr>
                <a:spLocks noChangeArrowheads="1"/>
              </p:cNvSpPr>
              <p:nvPr/>
            </p:nvSpPr>
            <p:spPr bwMode="auto">
              <a:xfrm>
                <a:off x="811902" y="2081803"/>
                <a:ext cx="695719"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mm</a:t>
                </a:r>
              </a:p>
            </p:txBody>
          </p:sp>
        </p:grpSp>
        <p:grpSp>
          <p:nvGrpSpPr>
            <p:cNvPr id="15366" name="Group 54"/>
            <p:cNvGrpSpPr>
              <a:grpSpLocks/>
            </p:cNvGrpSpPr>
            <p:nvPr/>
          </p:nvGrpSpPr>
          <p:grpSpPr bwMode="auto">
            <a:xfrm>
              <a:off x="2014272" y="1771062"/>
              <a:ext cx="6672528" cy="3283258"/>
              <a:chOff x="2014272" y="1771062"/>
              <a:chExt cx="6672528" cy="3283258"/>
            </a:xfrm>
          </p:grpSpPr>
          <p:sp>
            <p:nvSpPr>
              <p:cNvPr id="15376" name="Freeform 62"/>
              <p:cNvSpPr>
                <a:spLocks noChangeArrowheads="1"/>
              </p:cNvSpPr>
              <p:nvPr/>
            </p:nvSpPr>
            <p:spPr bwMode="auto">
              <a:xfrm>
                <a:off x="2014272" y="1771062"/>
                <a:ext cx="6672528" cy="3283258"/>
              </a:xfrm>
              <a:custGeom>
                <a:avLst/>
                <a:gdLst>
                  <a:gd name="T0" fmla="*/ 885836 w 4640"/>
                  <a:gd name="T1" fmla="*/ 420417 h 2624"/>
                  <a:gd name="T2" fmla="*/ 816809 w 4640"/>
                  <a:gd name="T3" fmla="*/ 2462443 h 2624"/>
                  <a:gd name="T4" fmla="*/ 5786691 w 4640"/>
                  <a:gd name="T5" fmla="*/ 2942920 h 2624"/>
                  <a:gd name="T6" fmla="*/ 5855717 w 4640"/>
                  <a:gd name="T7" fmla="*/ 420417 h 2624"/>
                  <a:gd name="T8" fmla="*/ 885836 w 4640"/>
                  <a:gd name="T9" fmla="*/ 420417 h 2624"/>
                  <a:gd name="T10" fmla="*/ 0 60000 65536"/>
                  <a:gd name="T11" fmla="*/ 0 60000 65536"/>
                  <a:gd name="T12" fmla="*/ 0 60000 65536"/>
                  <a:gd name="T13" fmla="*/ 0 60000 65536"/>
                  <a:gd name="T14" fmla="*/ 0 60000 65536"/>
                  <a:gd name="T15" fmla="*/ 0 w 4640"/>
                  <a:gd name="T16" fmla="*/ 0 h 2624"/>
                  <a:gd name="T17" fmla="*/ 4640 w 4640"/>
                  <a:gd name="T18" fmla="*/ 2624 h 2624"/>
                </a:gdLst>
                <a:ahLst/>
                <a:cxnLst>
                  <a:cxn ang="T10">
                    <a:pos x="T0" y="T1"/>
                  </a:cxn>
                  <a:cxn ang="T11">
                    <a:pos x="T2" y="T3"/>
                  </a:cxn>
                  <a:cxn ang="T12">
                    <a:pos x="T4" y="T5"/>
                  </a:cxn>
                  <a:cxn ang="T13">
                    <a:pos x="T6" y="T7"/>
                  </a:cxn>
                  <a:cxn ang="T14">
                    <a:pos x="T8" y="T9"/>
                  </a:cxn>
                </a:cxnLst>
                <a:rect l="T15" t="T16" r="T17" b="T18"/>
                <a:pathLst>
                  <a:path w="4640" h="2624">
                    <a:moveTo>
                      <a:pt x="616" y="336"/>
                    </a:moveTo>
                    <a:cubicBezTo>
                      <a:pt x="32" y="608"/>
                      <a:pt x="0" y="1632"/>
                      <a:pt x="568" y="1968"/>
                    </a:cubicBezTo>
                    <a:cubicBezTo>
                      <a:pt x="1136" y="2304"/>
                      <a:pt x="3440" y="2624"/>
                      <a:pt x="4024" y="2352"/>
                    </a:cubicBezTo>
                    <a:cubicBezTo>
                      <a:pt x="4608" y="2080"/>
                      <a:pt x="4640" y="672"/>
                      <a:pt x="4072" y="336"/>
                    </a:cubicBezTo>
                    <a:cubicBezTo>
                      <a:pt x="3504" y="0"/>
                      <a:pt x="1200" y="64"/>
                      <a:pt x="616" y="336"/>
                    </a:cubicBezTo>
                    <a:close/>
                  </a:path>
                </a:pathLst>
              </a:custGeom>
              <a:solidFill>
                <a:srgbClr val="00FF00">
                  <a:alpha val="50195"/>
                </a:srgbClr>
              </a:solidFill>
              <a:ln w="9360">
                <a:solidFill>
                  <a:srgbClr val="000000"/>
                </a:solidFill>
                <a:round/>
                <a:headEnd/>
                <a:tailEnd/>
              </a:ln>
            </p:spPr>
            <p:txBody>
              <a:bodyPr wrap="none" anchor="ctr"/>
              <a:lstStyle/>
              <a:p>
                <a:endParaRPr lang="en-US"/>
              </a:p>
            </p:txBody>
          </p:sp>
          <p:sp>
            <p:nvSpPr>
              <p:cNvPr id="15377" name="TextBox 17"/>
              <p:cNvSpPr txBox="1">
                <a:spLocks noChangeArrowheads="1"/>
              </p:cNvSpPr>
              <p:nvPr/>
            </p:nvSpPr>
            <p:spPr bwMode="auto">
              <a:xfrm>
                <a:off x="4381501" y="2819400"/>
                <a:ext cx="3809999" cy="316303"/>
              </a:xfrm>
              <a:prstGeom prst="rect">
                <a:avLst/>
              </a:prstGeom>
              <a:noFill/>
              <a:ln w="9525">
                <a:noFill/>
                <a:miter lim="800000"/>
                <a:headEnd/>
                <a:tailEnd/>
              </a:ln>
            </p:spPr>
            <p:txBody>
              <a:bodyPr>
                <a:spAutoFit/>
              </a:bodyPr>
              <a:lstStyle/>
              <a:p>
                <a:r>
                  <a:rPr lang="en-US" b="1">
                    <a:solidFill>
                      <a:srgbClr val="00B050"/>
                    </a:solidFill>
                    <a:latin typeface="Calibri" pitchFamily="34" charset="0"/>
                  </a:rPr>
                  <a:t>Statistical &amp; Continuum methods</a:t>
                </a:r>
              </a:p>
            </p:txBody>
          </p:sp>
        </p:grpSp>
        <p:grpSp>
          <p:nvGrpSpPr>
            <p:cNvPr id="15367" name="Group 55"/>
            <p:cNvGrpSpPr>
              <a:grpSpLocks/>
            </p:cNvGrpSpPr>
            <p:nvPr/>
          </p:nvGrpSpPr>
          <p:grpSpPr bwMode="auto">
            <a:xfrm>
              <a:off x="1562100" y="3314700"/>
              <a:ext cx="5977110" cy="1906746"/>
              <a:chOff x="1562100" y="3314700"/>
              <a:chExt cx="5977110" cy="1906746"/>
            </a:xfrm>
          </p:grpSpPr>
          <p:sp>
            <p:nvSpPr>
              <p:cNvPr id="15374" name="Freeform 63"/>
              <p:cNvSpPr>
                <a:spLocks noChangeArrowheads="1"/>
              </p:cNvSpPr>
              <p:nvPr/>
            </p:nvSpPr>
            <p:spPr bwMode="auto">
              <a:xfrm>
                <a:off x="1562100" y="3314700"/>
                <a:ext cx="5977110" cy="1906746"/>
              </a:xfrm>
              <a:custGeom>
                <a:avLst/>
                <a:gdLst>
                  <a:gd name="T0" fmla="*/ 683098 w 2800"/>
                  <a:gd name="T1" fmla="*/ 33065 h 1384"/>
                  <a:gd name="T2" fmla="*/ 990492 w 2800"/>
                  <a:gd name="T3" fmla="*/ 1620183 h 1384"/>
                  <a:gd name="T4" fmla="*/ 5294012 w 2800"/>
                  <a:gd name="T5" fmla="*/ 1752443 h 1384"/>
                  <a:gd name="T6" fmla="*/ 5089083 w 2800"/>
                  <a:gd name="T7" fmla="*/ 1421793 h 1384"/>
                  <a:gd name="T8" fmla="*/ 683098 w 2800"/>
                  <a:gd name="T9" fmla="*/ 33065 h 1384"/>
                  <a:gd name="T10" fmla="*/ 0 60000 65536"/>
                  <a:gd name="T11" fmla="*/ 0 60000 65536"/>
                  <a:gd name="T12" fmla="*/ 0 60000 65536"/>
                  <a:gd name="T13" fmla="*/ 0 60000 65536"/>
                  <a:gd name="T14" fmla="*/ 0 60000 65536"/>
                  <a:gd name="T15" fmla="*/ 0 w 2800"/>
                  <a:gd name="T16" fmla="*/ 0 h 1384"/>
                  <a:gd name="T17" fmla="*/ 2800 w 2800"/>
                  <a:gd name="T18" fmla="*/ 1384 h 1384"/>
                </a:gdLst>
                <a:ahLst/>
                <a:cxnLst>
                  <a:cxn ang="T10">
                    <a:pos x="T0" y="T1"/>
                  </a:cxn>
                  <a:cxn ang="T11">
                    <a:pos x="T2" y="T3"/>
                  </a:cxn>
                  <a:cxn ang="T12">
                    <a:pos x="T4" y="T5"/>
                  </a:cxn>
                  <a:cxn ang="T13">
                    <a:pos x="T6" y="T7"/>
                  </a:cxn>
                  <a:cxn ang="T14">
                    <a:pos x="T8" y="T9"/>
                  </a:cxn>
                </a:cxnLst>
                <a:rect l="T15" t="T16" r="T17" b="T18"/>
                <a:pathLst>
                  <a:path w="2800" h="1384">
                    <a:moveTo>
                      <a:pt x="320" y="24"/>
                    </a:moveTo>
                    <a:cubicBezTo>
                      <a:pt x="0" y="48"/>
                      <a:pt x="104" y="968"/>
                      <a:pt x="464" y="1176"/>
                    </a:cubicBezTo>
                    <a:cubicBezTo>
                      <a:pt x="824" y="1384"/>
                      <a:pt x="2160" y="1296"/>
                      <a:pt x="2480" y="1272"/>
                    </a:cubicBezTo>
                    <a:cubicBezTo>
                      <a:pt x="2800" y="1248"/>
                      <a:pt x="2744" y="1240"/>
                      <a:pt x="2384" y="1032"/>
                    </a:cubicBezTo>
                    <a:cubicBezTo>
                      <a:pt x="2024" y="824"/>
                      <a:pt x="640" y="0"/>
                      <a:pt x="320" y="24"/>
                    </a:cubicBezTo>
                    <a:close/>
                  </a:path>
                </a:pathLst>
              </a:custGeom>
              <a:solidFill>
                <a:srgbClr val="FF0000">
                  <a:alpha val="50195"/>
                </a:srgbClr>
              </a:solidFill>
              <a:ln w="9360">
                <a:solidFill>
                  <a:srgbClr val="000000"/>
                </a:solidFill>
                <a:round/>
                <a:headEnd/>
                <a:tailEnd/>
              </a:ln>
            </p:spPr>
            <p:txBody>
              <a:bodyPr wrap="none" anchor="ctr"/>
              <a:lstStyle/>
              <a:p>
                <a:endParaRPr lang="en-US"/>
              </a:p>
            </p:txBody>
          </p:sp>
          <p:sp>
            <p:nvSpPr>
              <p:cNvPr id="15375" name="TextBox 15"/>
              <p:cNvSpPr txBox="1">
                <a:spLocks noChangeArrowheads="1"/>
              </p:cNvSpPr>
              <p:nvPr/>
            </p:nvSpPr>
            <p:spPr bwMode="auto">
              <a:xfrm>
                <a:off x="1790699" y="3733800"/>
                <a:ext cx="1714499" cy="513994"/>
              </a:xfrm>
              <a:prstGeom prst="rect">
                <a:avLst/>
              </a:prstGeom>
              <a:noFill/>
              <a:ln w="9525">
                <a:noFill/>
                <a:miter lim="800000"/>
                <a:headEnd/>
                <a:tailEnd/>
              </a:ln>
            </p:spPr>
            <p:txBody>
              <a:bodyPr>
                <a:spAutoFit/>
              </a:bodyPr>
              <a:lstStyle/>
              <a:p>
                <a:r>
                  <a:rPr lang="en-US" b="1">
                    <a:solidFill>
                      <a:srgbClr val="C00000"/>
                    </a:solidFill>
                    <a:latin typeface="Calibri" pitchFamily="34" charset="0"/>
                  </a:rPr>
                  <a:t>Classical MD methods</a:t>
                </a:r>
              </a:p>
            </p:txBody>
          </p:sp>
        </p:grpSp>
        <p:grpSp>
          <p:nvGrpSpPr>
            <p:cNvPr id="15368" name="Group 57"/>
            <p:cNvGrpSpPr>
              <a:grpSpLocks/>
            </p:cNvGrpSpPr>
            <p:nvPr/>
          </p:nvGrpSpPr>
          <p:grpSpPr bwMode="auto">
            <a:xfrm>
              <a:off x="1447800" y="4542682"/>
              <a:ext cx="2171699" cy="802819"/>
              <a:chOff x="1447800" y="4542682"/>
              <a:chExt cx="2171699" cy="802819"/>
            </a:xfrm>
          </p:grpSpPr>
          <p:sp>
            <p:nvSpPr>
              <p:cNvPr id="15372" name="Freeform 61"/>
              <p:cNvSpPr>
                <a:spLocks noChangeArrowheads="1"/>
              </p:cNvSpPr>
              <p:nvPr/>
            </p:nvSpPr>
            <p:spPr bwMode="auto">
              <a:xfrm>
                <a:off x="1807423" y="4542682"/>
                <a:ext cx="1734619" cy="645951"/>
              </a:xfrm>
              <a:custGeom>
                <a:avLst/>
                <a:gdLst>
                  <a:gd name="T0" fmla="*/ 237155 w 2048"/>
                  <a:gd name="T1" fmla="*/ 34916 h 888"/>
                  <a:gd name="T2" fmla="*/ 237155 w 2048"/>
                  <a:gd name="T3" fmla="*/ 558660 h 888"/>
                  <a:gd name="T4" fmla="*/ 1660084 w 2048"/>
                  <a:gd name="T5" fmla="*/ 558660 h 888"/>
                  <a:gd name="T6" fmla="*/ 684361 w 2048"/>
                  <a:gd name="T7" fmla="*/ 349163 h 888"/>
                  <a:gd name="T8" fmla="*/ 237155 w 2048"/>
                  <a:gd name="T9" fmla="*/ 34916 h 888"/>
                  <a:gd name="T10" fmla="*/ 0 60000 65536"/>
                  <a:gd name="T11" fmla="*/ 0 60000 65536"/>
                  <a:gd name="T12" fmla="*/ 0 60000 65536"/>
                  <a:gd name="T13" fmla="*/ 0 60000 65536"/>
                  <a:gd name="T14" fmla="*/ 0 60000 65536"/>
                  <a:gd name="T15" fmla="*/ 0 w 2048"/>
                  <a:gd name="T16" fmla="*/ 0 h 888"/>
                  <a:gd name="T17" fmla="*/ 2048 w 2048"/>
                  <a:gd name="T18" fmla="*/ 888 h 888"/>
                </a:gdLst>
                <a:ahLst/>
                <a:cxnLst>
                  <a:cxn ang="T10">
                    <a:pos x="T0" y="T1"/>
                  </a:cxn>
                  <a:cxn ang="T11">
                    <a:pos x="T2" y="T3"/>
                  </a:cxn>
                  <a:cxn ang="T12">
                    <a:pos x="T4" y="T5"/>
                  </a:cxn>
                  <a:cxn ang="T13">
                    <a:pos x="T6" y="T7"/>
                  </a:cxn>
                  <a:cxn ang="T14">
                    <a:pos x="T8" y="T9"/>
                  </a:cxn>
                </a:cxnLst>
                <a:rect l="T15" t="T16" r="T17" b="T18"/>
                <a:pathLst>
                  <a:path w="2048" h="888">
                    <a:moveTo>
                      <a:pt x="280" y="48"/>
                    </a:moveTo>
                    <a:cubicBezTo>
                      <a:pt x="192" y="96"/>
                      <a:pt x="0" y="648"/>
                      <a:pt x="280" y="768"/>
                    </a:cubicBezTo>
                    <a:cubicBezTo>
                      <a:pt x="560" y="888"/>
                      <a:pt x="1872" y="816"/>
                      <a:pt x="1960" y="768"/>
                    </a:cubicBezTo>
                    <a:cubicBezTo>
                      <a:pt x="2048" y="720"/>
                      <a:pt x="1088" y="600"/>
                      <a:pt x="808" y="480"/>
                    </a:cubicBezTo>
                    <a:cubicBezTo>
                      <a:pt x="528" y="360"/>
                      <a:pt x="368" y="0"/>
                      <a:pt x="280" y="48"/>
                    </a:cubicBezTo>
                    <a:close/>
                  </a:path>
                </a:pathLst>
              </a:custGeom>
              <a:solidFill>
                <a:srgbClr val="FF6600">
                  <a:alpha val="50195"/>
                </a:srgbClr>
              </a:solidFill>
              <a:ln w="9360">
                <a:solidFill>
                  <a:srgbClr val="000000"/>
                </a:solidFill>
                <a:round/>
                <a:headEnd/>
                <a:tailEnd/>
              </a:ln>
            </p:spPr>
            <p:txBody>
              <a:bodyPr wrap="none" anchor="ctr"/>
              <a:lstStyle/>
              <a:p>
                <a:endParaRPr lang="en-US"/>
              </a:p>
            </p:txBody>
          </p:sp>
          <p:sp>
            <p:nvSpPr>
              <p:cNvPr id="14" name="TextBox 13"/>
              <p:cNvSpPr txBox="1"/>
              <p:nvPr/>
            </p:nvSpPr>
            <p:spPr>
              <a:xfrm>
                <a:off x="1448242" y="5029366"/>
                <a:ext cx="2171410" cy="315814"/>
              </a:xfrm>
              <a:prstGeom prst="rect">
                <a:avLst/>
              </a:prstGeom>
              <a:noFill/>
            </p:spPr>
            <p:txBody>
              <a:bodyPr>
                <a:spAutoFit/>
              </a:bodyPr>
              <a:lstStyle/>
              <a:p>
                <a:pPr fontAlgn="auto">
                  <a:spcBef>
                    <a:spcPts val="0"/>
                  </a:spcBef>
                  <a:spcAft>
                    <a:spcPts val="0"/>
                  </a:spcAft>
                  <a:defRPr/>
                </a:pPr>
                <a:r>
                  <a:rPr lang="en-US" b="1" dirty="0" err="1">
                    <a:solidFill>
                      <a:schemeClr val="accent6">
                        <a:lumMod val="50000"/>
                      </a:schemeClr>
                    </a:solidFill>
                    <a:latin typeface="+mn-lt"/>
                    <a:cs typeface="+mn-cs"/>
                  </a:rPr>
                  <a:t>Ab</a:t>
                </a:r>
                <a:r>
                  <a:rPr lang="en-US" b="1" dirty="0">
                    <a:solidFill>
                      <a:schemeClr val="accent6">
                        <a:lumMod val="50000"/>
                      </a:schemeClr>
                    </a:solidFill>
                    <a:latin typeface="+mn-lt"/>
                    <a:cs typeface="+mn-cs"/>
                  </a:rPr>
                  <a:t>-initio methods</a:t>
                </a:r>
              </a:p>
            </p:txBody>
          </p:sp>
        </p:grpSp>
        <p:grpSp>
          <p:nvGrpSpPr>
            <p:cNvPr id="15369" name="Group 56"/>
            <p:cNvGrpSpPr>
              <a:grpSpLocks/>
            </p:cNvGrpSpPr>
            <p:nvPr/>
          </p:nvGrpSpPr>
          <p:grpSpPr bwMode="auto">
            <a:xfrm>
              <a:off x="2095500" y="4486119"/>
              <a:ext cx="2954908" cy="552292"/>
              <a:chOff x="2095500" y="4486119"/>
              <a:chExt cx="2954908" cy="552292"/>
            </a:xfrm>
          </p:grpSpPr>
          <p:sp>
            <p:nvSpPr>
              <p:cNvPr id="15370" name="TextBox 10"/>
              <p:cNvSpPr txBox="1">
                <a:spLocks noChangeArrowheads="1"/>
              </p:cNvSpPr>
              <p:nvPr/>
            </p:nvSpPr>
            <p:spPr bwMode="auto">
              <a:xfrm>
                <a:off x="2324101" y="4648200"/>
                <a:ext cx="1104900" cy="316303"/>
              </a:xfrm>
              <a:prstGeom prst="rect">
                <a:avLst/>
              </a:prstGeom>
              <a:noFill/>
              <a:ln w="9525">
                <a:noFill/>
                <a:miter lim="800000"/>
                <a:headEnd/>
                <a:tailEnd/>
              </a:ln>
            </p:spPr>
            <p:txBody>
              <a:bodyPr>
                <a:spAutoFit/>
              </a:bodyPr>
              <a:lstStyle/>
              <a:p>
                <a:r>
                  <a:rPr lang="en-US" b="1">
                    <a:solidFill>
                      <a:srgbClr val="0070C0"/>
                    </a:solidFill>
                    <a:latin typeface="Calibri" pitchFamily="34" charset="0"/>
                  </a:rPr>
                  <a:t>ReaxFF</a:t>
                </a:r>
              </a:p>
            </p:txBody>
          </p:sp>
          <p:sp>
            <p:nvSpPr>
              <p:cNvPr id="15371" name="AutoShape 101"/>
              <p:cNvSpPr>
                <a:spLocks noChangeArrowheads="1"/>
              </p:cNvSpPr>
              <p:nvPr/>
            </p:nvSpPr>
            <p:spPr bwMode="auto">
              <a:xfrm>
                <a:off x="2095500" y="4486119"/>
                <a:ext cx="2954908" cy="552292"/>
              </a:xfrm>
              <a:prstGeom prst="roundRect">
                <a:avLst>
                  <a:gd name="adj" fmla="val 16667"/>
                </a:avLst>
              </a:prstGeom>
              <a:noFill/>
              <a:ln w="38100">
                <a:solidFill>
                  <a:srgbClr val="0000FF"/>
                </a:solidFill>
                <a:round/>
                <a:headEnd/>
                <a:tailEnd/>
              </a:ln>
            </p:spPr>
            <p:txBody>
              <a:bodyPr wrap="none" anchor="ctr"/>
              <a:lstStyle/>
              <a:p>
                <a:endParaRPr lang="en-US" sz="1100">
                  <a:latin typeface="Calibri" pitchFamily="34" charset="0"/>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 or more</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not scalable</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communication</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a:srcRect/>
          <a:stretch>
            <a:fillRect/>
          </a:stretch>
        </p:blipFill>
        <p:spPr bwMode="auto">
          <a:xfrm>
            <a:off x="3733800" y="4343400"/>
            <a:ext cx="3511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Performance and Scalability</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lnSpc>
                <a:spcPct val="150000"/>
              </a:lnSpc>
              <a:spcBef>
                <a:spcPct val="20000"/>
              </a:spcBef>
            </a:pPr>
            <a:r>
              <a:rPr lang="en-US" sz="2400">
                <a:solidFill>
                  <a:srgbClr val="C00000"/>
                </a:solidFill>
                <a:latin typeface="Calibri" pitchFamily="34" charset="0"/>
              </a:rPr>
              <a:t>Weak scaling test</a:t>
            </a:r>
          </a:p>
          <a:p>
            <a:pPr marL="342900" indent="-342900">
              <a:lnSpc>
                <a:spcPct val="150000"/>
              </a:lnSpc>
              <a:spcBef>
                <a:spcPct val="20000"/>
              </a:spcBef>
            </a:pPr>
            <a:r>
              <a:rPr lang="en-US" sz="2400">
                <a:solidFill>
                  <a:srgbClr val="C00000"/>
                </a:solidFill>
                <a:latin typeface="Calibri" pitchFamily="34" charset="0"/>
              </a:rPr>
              <a:t>Strong scaling test</a:t>
            </a:r>
          </a:p>
          <a:p>
            <a:pPr marL="342900" indent="-342900">
              <a:lnSpc>
                <a:spcPct val="150000"/>
              </a:lnSpc>
              <a:spcBef>
                <a:spcPct val="20000"/>
              </a:spcBef>
            </a:pPr>
            <a:r>
              <a:rPr lang="en-US" sz="2400">
                <a:solidFill>
                  <a:srgbClr val="C00000"/>
                </a:solidFill>
                <a:latin typeface="Calibri" pitchFamily="34" charset="0"/>
              </a:rPr>
              <a:t>Comparison to LAMMPS-REAX</a:t>
            </a:r>
          </a:p>
          <a:p>
            <a:pPr marL="342900" indent="-342900">
              <a:lnSpc>
                <a:spcPct val="150000"/>
              </a:lnSpc>
              <a:spcBef>
                <a:spcPct val="20000"/>
              </a:spcBef>
            </a:pPr>
            <a:r>
              <a:rPr lang="en-US" sz="2400">
                <a:solidFill>
                  <a:srgbClr val="C00000"/>
                </a:solidFill>
                <a:latin typeface="Calibri" pitchFamily="34" charset="0"/>
              </a:rPr>
              <a:t>Platform: </a:t>
            </a:r>
            <a:r>
              <a:rPr lang="en-US" sz="2400">
                <a:latin typeface="Calibri" pitchFamily="34" charset="0"/>
              </a:rPr>
              <a:t>Hera cluster at LLNL</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 AMD Opterons/node -- 16 cores/node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800 batch nodes – 10800 cores, 127 TFLOPS/sec</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32 GB memory / 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Infiniband interconnect</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42</a:t>
            </a:r>
            <a:r>
              <a:rPr lang="en-US" sz="2000" baseline="30000">
                <a:solidFill>
                  <a:schemeClr val="accent1"/>
                </a:solidFill>
                <a:latin typeface="Calibri" pitchFamily="34" charset="0"/>
              </a:rPr>
              <a:t>nd</a:t>
            </a:r>
            <a:r>
              <a:rPr lang="en-US" sz="2000">
                <a:solidFill>
                  <a:schemeClr val="accent1"/>
                </a:solidFill>
                <a:latin typeface="Calibri" pitchFamily="34" charset="0"/>
              </a:rPr>
              <a:t> on TOP500 list as of Nov 2009</a:t>
            </a:r>
          </a:p>
        </p:txBody>
      </p:sp>
      <p:pic>
        <p:nvPicPr>
          <p:cNvPr id="4" name="Picture 2" descr="C:\Documents and Settings\CSuser\Desktop\parallel computing paper\hera_arch.png"/>
          <p:cNvPicPr>
            <a:picLocks noChangeAspect="1" noChangeArrowheads="1"/>
          </p:cNvPicPr>
          <p:nvPr/>
        </p:nvPicPr>
        <p:blipFill>
          <a:blip r:embed="rId2"/>
          <a:srcRect/>
          <a:stretch>
            <a:fillRect/>
          </a:stretch>
        </p:blipFill>
        <p:spPr bwMode="auto">
          <a:xfrm>
            <a:off x="5562600" y="1295400"/>
            <a:ext cx="27527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400800" y="1371600"/>
            <a:ext cx="2743200" cy="3429000"/>
            <a:chOff x="6400800" y="1447800"/>
            <a:chExt cx="2743200" cy="3429000"/>
          </a:xfrm>
        </p:grpSpPr>
        <p:pic>
          <p:nvPicPr>
            <p:cNvPr id="46084" name="Picture 4"/>
            <p:cNvPicPr>
              <a:picLocks noChangeAspect="1" noChangeArrowheads="1"/>
            </p:cNvPicPr>
            <p:nvPr/>
          </p:nvPicPr>
          <p:blipFill>
            <a:blip r:embed="rId3"/>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7" end="7"/>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8" end="8"/>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Si/Ge/Si nanobars: </a:t>
            </a:r>
            <a:r>
              <a:rPr lang="en-US" sz="2000">
                <a:latin typeface="Calibri" pitchFamily="34" charset="0"/>
              </a:rPr>
              <a:t>ideal for MOSFETs</a:t>
            </a:r>
          </a:p>
          <a:p>
            <a:pPr marL="914400" lvl="1" indent="-457200">
              <a:spcBef>
                <a:spcPct val="20000"/>
              </a:spcBef>
              <a:buFont typeface="Arial" charset="0"/>
              <a:buChar char="•"/>
            </a:pPr>
            <a:r>
              <a:rPr lang="en-US" sz="2000">
                <a:solidFill>
                  <a:schemeClr val="accent1"/>
                </a:solidFill>
                <a:latin typeface="Calibri" pitchFamily="34" charset="0"/>
              </a:rPr>
              <a:t>as produced: </a:t>
            </a:r>
            <a:r>
              <a:rPr lang="en-US" sz="2000">
                <a:latin typeface="Calibri" pitchFamily="34" charset="0"/>
              </a:rPr>
              <a:t>biaxial strain</a:t>
            </a:r>
            <a:r>
              <a:rPr lang="en-US" sz="2000">
                <a:solidFill>
                  <a:schemeClr val="accent1"/>
                </a:solidFill>
                <a:latin typeface="Calibri" pitchFamily="34" charset="0"/>
              </a:rPr>
              <a:t>, desirable: </a:t>
            </a:r>
            <a:r>
              <a:rPr lang="en-US" sz="2000">
                <a:latin typeface="Calibri" pitchFamily="34" charset="0"/>
              </a:rPr>
              <a:t>uniaxial</a:t>
            </a:r>
          </a:p>
          <a:p>
            <a:pPr marL="914400" lvl="1" indent="-457200">
              <a:spcBef>
                <a:spcPct val="20000"/>
              </a:spcBef>
              <a:buFont typeface="Arial" charset="0"/>
              <a:buChar char="•"/>
            </a:pPr>
            <a:r>
              <a:rPr lang="en-US" sz="2000">
                <a:solidFill>
                  <a:schemeClr val="accent1"/>
                </a:solidFill>
                <a:latin typeface="Calibri" pitchFamily="34" charset="0"/>
              </a:rPr>
              <a:t>design &amp; production: </a:t>
            </a:r>
            <a:r>
              <a:rPr lang="en-US" sz="2000">
                <a:latin typeface="Calibri" pitchFamily="34" charset="0"/>
              </a:rPr>
              <a:t>understanding strain behavior is important</a:t>
            </a: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0183"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185"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257800" y="5334000"/>
            <a:ext cx="3886200" cy="1323975"/>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Strain relaxation in Si/Ge/Si nanoscale bars from molecular dynamics simulations</a:t>
            </a:r>
          </a:p>
          <a:p>
            <a:r>
              <a:rPr lang="en-US" sz="1600">
                <a:latin typeface="Calibri" pitchFamily="34" charset="0"/>
              </a:rPr>
              <a:t>Y. Park, H.M. Aktulga, A.Y. Grama, A. Strachan</a:t>
            </a:r>
          </a:p>
          <a:p>
            <a:r>
              <a:rPr lang="en-US" sz="1600">
                <a:latin typeface="Calibri" pitchFamily="34" charset="0"/>
              </a:rPr>
              <a:t>Journal 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wipe(left)">
                                      <p:cBhvr>
                                        <p:cTn id="30" dur="500"/>
                                        <p:tgtEl>
                                          <p:spTgt spid="27">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p:oleObj spid="_x0000_s1027" name="Graph" r:id="rId3" imgW="3873600" imgH="3258720" progId="">
                      <p:embed/>
                    </p:oleObj>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4"/>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5"/>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4"/>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5"/>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p:oleObj spid="_x0000_s1026" name="Graph" r:id="rId6" imgW="4440960" imgH="3297600" progId="">
                  <p:embed/>
                </p:oleObj>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p:oleObj spid="_x0000_s1028" name="Equation" r:id="rId7" imgW="1828800" imgH="431800" progId="">
                <p:embed/>
              </p:oleObj>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p:oleObj spid="_x0000_s1029" name="Graph" r:id="rId8" imgW="3892320" imgH="3244320" progId="">
                <p:embed/>
              </p:oleObj>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a:srcRect/>
          <a:stretch>
            <a:fillRect/>
          </a:stretch>
        </p:blipFill>
        <p:spPr bwMode="auto">
          <a:xfrm>
            <a:off x="381000" y="2743200"/>
            <a:ext cx="4572000" cy="3659188"/>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a-SiO2: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also used in devices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3252" name="TextBox 6"/>
          <p:cNvSpPr txBox="1">
            <a:spLocks noChangeArrowheads="1"/>
          </p:cNvSpPr>
          <p:nvPr/>
        </p:nvSpPr>
        <p:spPr bwMode="auto">
          <a:xfrm>
            <a:off x="4953000" y="4800600"/>
            <a:ext cx="4191000" cy="1570038"/>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A Reactive Simulation of the Silica-Water Interface </a:t>
            </a:r>
            <a:r>
              <a:rPr lang="en-US" sz="1600">
                <a:latin typeface="Calibri" pitchFamily="34" charset="0"/>
              </a:rPr>
              <a:t/>
            </a:r>
            <a:br>
              <a:rPr lang="en-US" sz="1600">
                <a:latin typeface="Calibri" pitchFamily="34" charset="0"/>
              </a:rPr>
            </a:br>
            <a:r>
              <a:rPr lang="en-US" sz="1600">
                <a:latin typeface="Calibri" pitchFamily="34" charset="0"/>
              </a:rPr>
              <a:t>J. C. Fogarty, H. M. Aktulga, A. van Duin, A. Y. Grama, S. A. Pandit </a:t>
            </a:r>
            <a:br>
              <a:rPr lang="en-US" sz="1600">
                <a:latin typeface="Calibri" pitchFamily="34" charset="0"/>
              </a:rPr>
            </a:br>
            <a:r>
              <a:rPr lang="en-US" sz="1600">
                <a:latin typeface="Calibri" pitchFamily="34" charset="0"/>
              </a:rPr>
              <a:t>Journal 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ReaxFF</a:t>
            </a:r>
            <a:r>
              <a:rPr lang="en-US" sz="3600" b="1" dirty="0">
                <a:solidFill>
                  <a:schemeClr val="accent4"/>
                </a:solidFill>
                <a:latin typeface="+mj-lt"/>
                <a:ea typeface="+mj-ea"/>
                <a:cs typeface="+mj-cs"/>
              </a:rPr>
              <a:t> vs. Classical MD</a:t>
            </a:r>
            <a:endParaRPr lang="en-US" sz="3600" dirty="0">
              <a:solidFill>
                <a:schemeClr val="accent4"/>
              </a:solidFill>
              <a:latin typeface="+mj-lt"/>
              <a:ea typeface="+mj-ea"/>
              <a:cs typeface="+mj-cs"/>
            </a:endParaRPr>
          </a:p>
        </p:txBody>
      </p:sp>
      <p:sp>
        <p:nvSpPr>
          <p:cNvPr id="3" name="Content Placeholder 2"/>
          <p:cNvSpPr txBox="1">
            <a:spLocks/>
          </p:cNvSpPr>
          <p:nvPr/>
        </p:nvSpPr>
        <p:spPr>
          <a:xfrm>
            <a:off x="457200" y="1143000"/>
            <a:ext cx="8229600" cy="5486400"/>
          </a:xfrm>
          <a:prstGeom prst="rect">
            <a:avLst/>
          </a:prstGeom>
        </p:spPr>
        <p:txBody>
          <a:bodyPr anchor="ctr">
            <a:normAutofit lnSpcReduction="10000"/>
          </a:bodyPr>
          <a:lstStyle/>
          <a:p>
            <a:pPr marL="342900" indent="-342900" fontAlgn="auto">
              <a:lnSpc>
                <a:spcPct val="150000"/>
              </a:lnSpc>
              <a:spcBef>
                <a:spcPct val="20000"/>
              </a:spcBef>
              <a:spcAft>
                <a:spcPts val="0"/>
              </a:spcAft>
              <a:buFont typeface="Arial" pitchFamily="34" charset="0"/>
              <a:buNone/>
              <a:defRPr/>
            </a:pPr>
            <a:r>
              <a:rPr lang="en-US" sz="2400" b="1" dirty="0" err="1">
                <a:solidFill>
                  <a:srgbClr val="C00000"/>
                </a:solidFill>
                <a:latin typeface="+mn-lt"/>
                <a:cs typeface="+mn-cs"/>
              </a:rPr>
              <a:t>ReaxFF</a:t>
            </a:r>
            <a:r>
              <a:rPr lang="en-US" sz="2400" b="1" dirty="0">
                <a:solidFill>
                  <a:srgbClr val="C00000"/>
                </a:solidFill>
                <a:latin typeface="+mn-lt"/>
                <a:cs typeface="+mn-cs"/>
              </a:rPr>
              <a:t> is classical MD in spirit</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basis: atoms </a:t>
            </a:r>
            <a:r>
              <a:rPr lang="en-US" sz="2400" dirty="0">
                <a:latin typeface="+mn-lt"/>
                <a:cs typeface="+mn-cs"/>
              </a:rPr>
              <a:t>(electron &amp; nuclei)</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parameterized interactions:</a:t>
            </a:r>
            <a:r>
              <a:rPr lang="en-US" sz="2400" dirty="0">
                <a:latin typeface="+mn-lt"/>
                <a:cs typeface="+mn-cs"/>
              </a:rPr>
              <a:t> from DFT (</a:t>
            </a:r>
            <a:r>
              <a:rPr lang="en-US" sz="2400" dirty="0" err="1">
                <a:latin typeface="+mn-lt"/>
                <a:cs typeface="+mn-cs"/>
              </a:rPr>
              <a:t>ab</a:t>
            </a:r>
            <a:r>
              <a:rPr lang="en-US" sz="2400" dirty="0">
                <a:latin typeface="+mn-lt"/>
                <a:cs typeface="+mn-cs"/>
              </a:rPr>
              <a:t>-initio)</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atom movements: </a:t>
            </a:r>
            <a:r>
              <a:rPr lang="en-US" sz="2400" dirty="0">
                <a:latin typeface="+mn-lt"/>
                <a:cs typeface="+mn-cs"/>
              </a:rPr>
              <a:t>Newtonian mechanics</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many common interactions</a:t>
            </a:r>
          </a:p>
          <a:p>
            <a:pPr marL="1143000" lvl="2" indent="-228600" fontAlgn="auto">
              <a:lnSpc>
                <a:spcPct val="150000"/>
              </a:lnSpc>
              <a:spcBef>
                <a:spcPct val="20000"/>
              </a:spcBef>
              <a:spcAft>
                <a:spcPts val="0"/>
              </a:spcAft>
              <a:defRPr/>
            </a:pPr>
            <a:r>
              <a:rPr lang="en-US" sz="2000" dirty="0">
                <a:latin typeface="+mn-lt"/>
                <a:cs typeface="+mn-cs"/>
              </a:rPr>
              <a:t>bonds  </a:t>
            </a:r>
          </a:p>
          <a:p>
            <a:pPr marL="1143000" lvl="2" indent="-228600" fontAlgn="auto">
              <a:lnSpc>
                <a:spcPct val="150000"/>
              </a:lnSpc>
              <a:spcBef>
                <a:spcPct val="20000"/>
              </a:spcBef>
              <a:spcAft>
                <a:spcPts val="0"/>
              </a:spcAft>
              <a:defRPr/>
            </a:pPr>
            <a:r>
              <a:rPr lang="en-US" sz="2000" dirty="0">
                <a:latin typeface="+mn-lt"/>
                <a:cs typeface="+mn-cs"/>
              </a:rPr>
              <a:t>valence a</a:t>
            </a:r>
            <a:r>
              <a:rPr lang="en-US" sz="2000" dirty="0" err="1">
                <a:latin typeface="+mn-lt"/>
                <a:cs typeface="+mn-cs"/>
              </a:rPr>
              <a:t>ngles</a:t>
            </a:r>
            <a:r>
              <a:rPr lang="en-US" sz="2000" dirty="0">
                <a:latin typeface="+mn-lt"/>
                <a:cs typeface="+mn-cs"/>
              </a:rPr>
              <a:t>                     (</a:t>
            </a:r>
            <a:r>
              <a:rPr lang="en-US" sz="2000" dirty="0">
                <a:solidFill>
                  <a:srgbClr val="C00000"/>
                </a:solidFill>
                <a:latin typeface="+mn-lt"/>
                <a:cs typeface="+mn-cs"/>
              </a:rPr>
              <a:t>a.k.a.</a:t>
            </a:r>
            <a:r>
              <a:rPr lang="en-US" sz="2000" dirty="0">
                <a:latin typeface="+mn-lt"/>
                <a:cs typeface="+mn-cs"/>
              </a:rPr>
              <a:t> 3-body interactions)</a:t>
            </a:r>
          </a:p>
          <a:p>
            <a:pPr marL="1143000" lvl="2" indent="-228600" fontAlgn="auto">
              <a:lnSpc>
                <a:spcPct val="150000"/>
              </a:lnSpc>
              <a:spcBef>
                <a:spcPct val="20000"/>
              </a:spcBef>
              <a:spcAft>
                <a:spcPts val="0"/>
              </a:spcAft>
              <a:defRPr/>
            </a:pPr>
            <a:r>
              <a:rPr lang="en-US" sz="2000" dirty="0">
                <a:latin typeface="+mn-lt"/>
                <a:cs typeface="+mn-cs"/>
              </a:rPr>
              <a:t>dihedrals                                         (</a:t>
            </a:r>
            <a:r>
              <a:rPr lang="en-US" sz="2000" dirty="0" err="1">
                <a:solidFill>
                  <a:srgbClr val="C00000"/>
                </a:solidFill>
                <a:latin typeface="+mn-lt"/>
                <a:cs typeface="+mn-cs"/>
              </a:rPr>
              <a:t>a.k.a</a:t>
            </a:r>
            <a:r>
              <a:rPr lang="en-US" sz="2000" dirty="0">
                <a:solidFill>
                  <a:srgbClr val="C00000"/>
                </a:solidFill>
                <a:latin typeface="+mn-lt"/>
                <a:cs typeface="+mn-cs"/>
              </a:rPr>
              <a:t>.</a:t>
            </a:r>
            <a:r>
              <a:rPr lang="en-US" sz="2000" dirty="0">
                <a:latin typeface="+mn-lt"/>
                <a:cs typeface="+mn-cs"/>
              </a:rPr>
              <a:t> 4-body interactions)</a:t>
            </a:r>
          </a:p>
          <a:p>
            <a:pPr marL="1143000" lvl="2" indent="-228600" fontAlgn="auto">
              <a:lnSpc>
                <a:spcPct val="150000"/>
              </a:lnSpc>
              <a:spcBef>
                <a:spcPct val="20000"/>
              </a:spcBef>
              <a:spcAft>
                <a:spcPts val="0"/>
              </a:spcAft>
              <a:defRPr/>
            </a:pPr>
            <a:r>
              <a:rPr lang="en-US" sz="2000" dirty="0">
                <a:latin typeface="+mn-lt"/>
                <a:cs typeface="+mn-cs"/>
              </a:rPr>
              <a:t>hydrogen bonds</a:t>
            </a:r>
          </a:p>
          <a:p>
            <a:pPr marL="1143000" lvl="2" indent="-228600" fontAlgn="auto">
              <a:lnSpc>
                <a:spcPct val="150000"/>
              </a:lnSpc>
              <a:spcBef>
                <a:spcPct val="20000"/>
              </a:spcBef>
              <a:spcAft>
                <a:spcPts val="0"/>
              </a:spcAft>
              <a:defRPr/>
            </a:pPr>
            <a:r>
              <a:rPr lang="en-US" sz="2000" dirty="0">
                <a:latin typeface="+mn-lt"/>
                <a:cs typeface="+mn-cs"/>
              </a:rPr>
              <a:t>van </a:t>
            </a:r>
            <a:r>
              <a:rPr lang="en-US" sz="2000" dirty="0" err="1">
                <a:latin typeface="+mn-lt"/>
                <a:cs typeface="+mn-cs"/>
              </a:rPr>
              <a:t>der</a:t>
            </a:r>
            <a:r>
              <a:rPr lang="en-US" sz="2000" dirty="0">
                <a:latin typeface="+mn-lt"/>
                <a:cs typeface="+mn-cs"/>
              </a:rPr>
              <a:t> Waals, Coulomb</a:t>
            </a:r>
          </a:p>
        </p:txBody>
      </p:sp>
      <p:grpSp>
        <p:nvGrpSpPr>
          <p:cNvPr id="28" name="Group 27"/>
          <p:cNvGrpSpPr>
            <a:grpSpLocks/>
          </p:cNvGrpSpPr>
          <p:nvPr/>
        </p:nvGrpSpPr>
        <p:grpSpPr bwMode="auto">
          <a:xfrm>
            <a:off x="2209800" y="4343400"/>
            <a:ext cx="1066800" cy="152400"/>
            <a:chOff x="2209800" y="4343400"/>
            <a:chExt cx="1066800" cy="152400"/>
          </a:xfrm>
        </p:grpSpPr>
        <p:sp>
          <p:nvSpPr>
            <p:cNvPr id="4" name="Oval 3"/>
            <p:cNvSpPr/>
            <p:nvPr/>
          </p:nvSpPr>
          <p:spPr>
            <a:xfrm>
              <a:off x="2209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1242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4" idx="6"/>
              <a:endCxn id="5" idx="2"/>
            </p:cNvCxnSpPr>
            <p:nvPr/>
          </p:nvCxnSpPr>
          <p:spPr>
            <a:xfrm>
              <a:off x="2362200" y="44196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3505200" y="5791200"/>
            <a:ext cx="2286000" cy="152400"/>
            <a:chOff x="3505200" y="5791200"/>
            <a:chExt cx="2286000" cy="152400"/>
          </a:xfrm>
        </p:grpSpPr>
        <p:sp>
          <p:nvSpPr>
            <p:cNvPr id="20" name="Oval 19"/>
            <p:cNvSpPr/>
            <p:nvPr/>
          </p:nvSpPr>
          <p:spPr>
            <a:xfrm>
              <a:off x="41910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2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20" idx="2"/>
              <a:endCxn id="21" idx="6"/>
            </p:cNvCxnSpPr>
            <p:nvPr/>
          </p:nvCxnSpPr>
          <p:spPr>
            <a:xfrm rot="10800000">
              <a:off x="3657600" y="58674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388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0" idx="6"/>
              <a:endCxn id="23" idx="2"/>
            </p:cNvCxnSpPr>
            <p:nvPr/>
          </p:nvCxnSpPr>
          <p:spPr>
            <a:xfrm>
              <a:off x="4343400" y="58674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4419600" y="6248400"/>
            <a:ext cx="3048000" cy="152400"/>
            <a:chOff x="4419600" y="6248400"/>
            <a:chExt cx="3048000" cy="152400"/>
          </a:xfrm>
        </p:grpSpPr>
        <p:sp>
          <p:nvSpPr>
            <p:cNvPr id="25" name="Oval 24"/>
            <p:cNvSpPr/>
            <p:nvPr/>
          </p:nvSpPr>
          <p:spPr>
            <a:xfrm>
              <a:off x="4419600" y="624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7315200" y="6248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a:stCxn id="25" idx="6"/>
              <a:endCxn id="26" idx="2"/>
            </p:cNvCxnSpPr>
            <p:nvPr/>
          </p:nvCxnSpPr>
          <p:spPr>
            <a:xfrm>
              <a:off x="4572000" y="6324600"/>
              <a:ext cx="274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6390" name="Group 33"/>
          <p:cNvGrpSpPr>
            <a:grpSpLocks/>
          </p:cNvGrpSpPr>
          <p:nvPr/>
        </p:nvGrpSpPr>
        <p:grpSpPr bwMode="auto">
          <a:xfrm>
            <a:off x="3124200" y="4572000"/>
            <a:ext cx="762000" cy="609600"/>
            <a:chOff x="3124200" y="4572000"/>
            <a:chExt cx="762000" cy="609600"/>
          </a:xfrm>
        </p:grpSpPr>
        <p:sp>
          <p:nvSpPr>
            <p:cNvPr id="7" name="Oval 6"/>
            <p:cNvSpPr/>
            <p:nvPr/>
          </p:nvSpPr>
          <p:spPr>
            <a:xfrm>
              <a:off x="31242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733800" y="4572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733800" y="5029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7" idx="6"/>
              <a:endCxn id="8" idx="2"/>
            </p:cNvCxnSpPr>
            <p:nvPr/>
          </p:nvCxnSpPr>
          <p:spPr>
            <a:xfrm flipV="1">
              <a:off x="3276600" y="46482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9" idx="2"/>
            </p:cNvCxnSpPr>
            <p:nvPr/>
          </p:nvCxnSpPr>
          <p:spPr>
            <a:xfrm>
              <a:off x="3276600" y="4876800"/>
              <a:ext cx="457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581400" y="4724400"/>
              <a:ext cx="46038" cy="304800"/>
            </a:xfrm>
            <a:custGeom>
              <a:avLst/>
              <a:gdLst>
                <a:gd name="connsiteX0" fmla="*/ 0 w 72292"/>
                <a:gd name="connsiteY0" fmla="*/ 187570 h 187570"/>
                <a:gd name="connsiteX1" fmla="*/ 70338 w 72292"/>
                <a:gd name="connsiteY1" fmla="*/ 82062 h 187570"/>
                <a:gd name="connsiteX2" fmla="*/ 11723 w 72292"/>
                <a:gd name="connsiteY2" fmla="*/ 0 h 187570"/>
              </a:gdLst>
              <a:ahLst/>
              <a:cxnLst>
                <a:cxn ang="0">
                  <a:pos x="connsiteX0" y="connsiteY0"/>
                </a:cxn>
                <a:cxn ang="0">
                  <a:pos x="connsiteX1" y="connsiteY1"/>
                </a:cxn>
                <a:cxn ang="0">
                  <a:pos x="connsiteX2" y="connsiteY2"/>
                </a:cxn>
              </a:cxnLst>
              <a:rect l="l" t="t" r="r" b="b"/>
              <a:pathLst>
                <a:path w="72292" h="187570">
                  <a:moveTo>
                    <a:pt x="0" y="187570"/>
                  </a:moveTo>
                  <a:cubicBezTo>
                    <a:pt x="34192" y="150447"/>
                    <a:pt x="68384" y="113324"/>
                    <a:pt x="70338" y="82062"/>
                  </a:cubicBezTo>
                  <a:cubicBezTo>
                    <a:pt x="72292" y="50800"/>
                    <a:pt x="42007" y="25400"/>
                    <a:pt x="11723" y="0"/>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6391" name="Group 35"/>
          <p:cNvGrpSpPr>
            <a:grpSpLocks/>
          </p:cNvGrpSpPr>
          <p:nvPr/>
        </p:nvGrpSpPr>
        <p:grpSpPr bwMode="auto">
          <a:xfrm>
            <a:off x="2514600" y="5105400"/>
            <a:ext cx="2057400" cy="533400"/>
            <a:chOff x="2514600" y="5105400"/>
            <a:chExt cx="2057400" cy="533400"/>
          </a:xfrm>
        </p:grpSpPr>
        <p:sp>
          <p:nvSpPr>
            <p:cNvPr id="13" name="Oval 12"/>
            <p:cNvSpPr/>
            <p:nvPr/>
          </p:nvSpPr>
          <p:spPr>
            <a:xfrm>
              <a:off x="3200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3810000" y="5334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2514600" y="5105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a:stCxn id="13" idx="6"/>
              <a:endCxn id="14" idx="2"/>
            </p:cNvCxnSpPr>
            <p:nvPr/>
          </p:nvCxnSpPr>
          <p:spPr>
            <a:xfrm flipV="1">
              <a:off x="33528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1"/>
              <a:endCxn id="15" idx="6"/>
            </p:cNvCxnSpPr>
            <p:nvPr/>
          </p:nvCxnSpPr>
          <p:spPr>
            <a:xfrm rot="16200000" flipV="1">
              <a:off x="2781300" y="5067300"/>
              <a:ext cx="327025" cy="5556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19600" y="5486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a:stCxn id="14" idx="6"/>
              <a:endCxn id="18" idx="2"/>
            </p:cNvCxnSpPr>
            <p:nvPr/>
          </p:nvCxnSpPr>
          <p:spPr>
            <a:xfrm>
              <a:off x="39624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rved Up Arrow 34"/>
            <p:cNvSpPr/>
            <p:nvPr/>
          </p:nvSpPr>
          <p:spPr>
            <a:xfrm>
              <a:off x="3429000" y="5410200"/>
              <a:ext cx="304800" cy="152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4278" name="Picture 2"/>
            <p:cNvPicPr>
              <a:picLocks noChangeArrowheads="1"/>
            </p:cNvPicPr>
            <p:nvPr/>
          </p:nvPicPr>
          <p:blipFill>
            <a:blip r:embed="rId2"/>
            <a:srcRect/>
            <a:stretch>
              <a:fillRect/>
            </a:stretch>
          </p:blipFill>
          <p:spPr bwMode="auto">
            <a:xfrm>
              <a:off x="0" y="1600199"/>
              <a:ext cx="4572000" cy="3657600"/>
            </a:xfrm>
            <a:prstGeom prst="rect">
              <a:avLst/>
            </a:prstGeom>
            <a:noFill/>
            <a:ln w="9525">
              <a:noFill/>
              <a:miter lim="800000"/>
              <a:headEnd/>
              <a:tailEnd/>
            </a:ln>
          </p:spPr>
        </p:pic>
        <p:sp>
          <p:nvSpPr>
            <p:cNvPr id="54279"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4276" name="Picture 3"/>
            <p:cNvPicPr>
              <a:picLocks noChangeArrowheads="1"/>
            </p:cNvPicPr>
            <p:nvPr/>
          </p:nvPicPr>
          <p:blipFill>
            <a:blip r:embed="rId3"/>
            <a:srcRect/>
            <a:stretch>
              <a:fillRect/>
            </a:stretch>
          </p:blipFill>
          <p:spPr bwMode="auto">
            <a:xfrm>
              <a:off x="4572000" y="2286000"/>
              <a:ext cx="4572000" cy="4572000"/>
            </a:xfrm>
            <a:prstGeom prst="rect">
              <a:avLst/>
            </a:prstGeom>
            <a:noFill/>
            <a:ln w="9525">
              <a:noFill/>
              <a:miter lim="800000"/>
              <a:headEnd/>
              <a:tailEnd/>
            </a:ln>
          </p:spPr>
        </p:pic>
        <p:sp>
          <p:nvSpPr>
            <p:cNvPr id="54277"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000">
                <a:solidFill>
                  <a:schemeClr val="accent1"/>
                </a:solidFill>
                <a:latin typeface="Calibri" pitchFamily="34" charset="0"/>
              </a:rPr>
              <a:t>An efficient and scalable realization of ReaxFF through use of algorithmic and numerical techniques</a:t>
            </a:r>
            <a:endParaRPr lang="en-US" sz="2000">
              <a:latin typeface="Calibri" pitchFamily="34" charset="0"/>
            </a:endParaRPr>
          </a:p>
          <a:p>
            <a:pPr marL="457200" indent="-457200">
              <a:spcBef>
                <a:spcPct val="20000"/>
              </a:spcBef>
              <a:buFont typeface="Arial" charset="0"/>
              <a:buChar char="•"/>
            </a:pPr>
            <a:r>
              <a:rPr lang="en-US" sz="2000">
                <a:solidFill>
                  <a:schemeClr val="accent1"/>
                </a:solidFill>
                <a:latin typeface="Calibri" pitchFamily="34" charset="0"/>
              </a:rPr>
              <a:t>Detailed performance characterization; comparison to other methods</a:t>
            </a:r>
          </a:p>
          <a:p>
            <a:pPr marL="457200" indent="-457200">
              <a:spcBef>
                <a:spcPct val="20000"/>
              </a:spcBef>
              <a:buFont typeface="Arial" charset="0"/>
              <a:buChar char="•"/>
            </a:pPr>
            <a:r>
              <a:rPr lang="en-US" sz="2000">
                <a:solidFill>
                  <a:schemeClr val="accent1"/>
                </a:solidFill>
                <a:latin typeface="Calibri" pitchFamily="34" charset="0"/>
              </a:rPr>
              <a:t>Applications on various systems</a:t>
            </a:r>
          </a:p>
          <a:p>
            <a:pPr marL="457200" indent="-457200">
              <a:spcBef>
                <a:spcPct val="20000"/>
              </a:spcBef>
              <a:buFont typeface="Arial" charset="0"/>
              <a:buChar char="•"/>
            </a:pPr>
            <a:r>
              <a:rPr lang="en-US" sz="2000">
                <a:solidFill>
                  <a:schemeClr val="accent1"/>
                </a:solidFill>
                <a:latin typeface="Calibri" pitchFamily="34" charset="0"/>
              </a:rPr>
              <a:t>Beta version released:</a:t>
            </a:r>
            <a:endParaRPr lang="en-US" sz="2000">
              <a:latin typeface="Calibri" pitchFamily="34" charset="0"/>
            </a:endParaRPr>
          </a:p>
          <a:p>
            <a:pPr marL="914400" lvl="1" indent="-457200">
              <a:spcBef>
                <a:spcPct val="20000"/>
              </a:spcBef>
              <a:buFont typeface="Arial" charset="0"/>
              <a:buChar char="•"/>
            </a:pPr>
            <a:r>
              <a:rPr lang="en-US" sz="1600">
                <a:latin typeface="Calibri" pitchFamily="34" charset="0"/>
              </a:rPr>
              <a:t>Goddard/CalTech, Buehler/MIT, van Duin/PSU, Strachan/Purdue, Pandit/USF, Germann/LANL, Quenneville/Spectral Sciences</a:t>
            </a:r>
          </a:p>
          <a:p>
            <a:pPr marL="457200" indent="-457200">
              <a:spcBef>
                <a:spcPct val="20000"/>
              </a:spcBef>
              <a:buFont typeface="Arial" charset="0"/>
              <a:buChar char="•"/>
            </a:pPr>
            <a:endParaRPr lang="en-US" sz="1600">
              <a:latin typeface="Calibri" pitchFamily="34" charset="0"/>
            </a:endParaRPr>
          </a:p>
          <a:p>
            <a:pPr marL="457200" indent="-457200">
              <a:spcBef>
                <a:spcPct val="20000"/>
              </a:spcBef>
              <a:buFont typeface="Arial" charset="0"/>
              <a:buChar char="•"/>
            </a:pPr>
            <a:endParaRPr lang="en-US" sz="16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en-US" sz="3600" b="1" smtClean="0"/>
              <a:t>Future Work</a:t>
            </a:r>
          </a:p>
        </p:txBody>
      </p:sp>
      <p:sp>
        <p:nvSpPr>
          <p:cNvPr id="59394" name="Rectangle 3"/>
          <p:cNvSpPr>
            <a:spLocks noGrp="1"/>
          </p:cNvSpPr>
          <p:nvPr>
            <p:ph type="body" idx="1"/>
          </p:nvPr>
        </p:nvSpPr>
        <p:spPr/>
        <p:txBody>
          <a:bodyPr/>
          <a:lstStyle/>
          <a:p>
            <a:pPr eaLnBrk="1" hangingPunct="1"/>
            <a:r>
              <a:rPr lang="en-US" smtClean="0">
                <a:solidFill>
                  <a:schemeClr val="accent1"/>
                </a:solidFill>
              </a:rPr>
              <a:t>Enhancements to PuReMD:</a:t>
            </a:r>
          </a:p>
          <a:p>
            <a:pPr lvl="1" eaLnBrk="1" hangingPunct="1"/>
            <a:r>
              <a:rPr lang="en-US" smtClean="0"/>
              <a:t>Better algorithms &amp; techniques, enhanced feature set, additional potentials, long range interactions &amp; QEq, porting to GPU clusters &amp; FPGAs.</a:t>
            </a:r>
          </a:p>
          <a:p>
            <a:pPr eaLnBrk="1" hangingPunct="1"/>
            <a:r>
              <a:rPr lang="en-US" smtClean="0">
                <a:solidFill>
                  <a:schemeClr val="accent1"/>
                </a:solidFill>
              </a:rPr>
              <a:t>Auto-Tuning of force field parameters</a:t>
            </a:r>
          </a:p>
          <a:p>
            <a:pPr eaLnBrk="1" hangingPunct="1"/>
            <a:r>
              <a:rPr lang="en-US" smtClean="0">
                <a:solidFill>
                  <a:schemeClr val="accent1"/>
                </a:solidFill>
              </a:rPr>
              <a:t>Applications to biophysical systems</a:t>
            </a:r>
          </a:p>
          <a:p>
            <a:pPr eaLnBrk="1" hangingPunct="1"/>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References</a:t>
            </a:r>
          </a:p>
        </p:txBody>
      </p:sp>
      <p:sp>
        <p:nvSpPr>
          <p:cNvPr id="3" name="Rectangle 3"/>
          <p:cNvSpPr txBox="1">
            <a:spLocks noChangeArrowheads="1"/>
          </p:cNvSpPr>
          <p:nvPr/>
        </p:nvSpPr>
        <p:spPr>
          <a:xfrm>
            <a:off x="457200" y="1143000"/>
            <a:ext cx="8229600" cy="5029200"/>
          </a:xfrm>
          <a:prstGeom prst="rect">
            <a:avLst/>
          </a:prstGeom>
        </p:spPr>
        <p:txBody>
          <a:bodyPr anchor="ctr"/>
          <a:lstStyle/>
          <a:p>
            <a:pPr marL="342900" indent="-342900" fontAlgn="auto">
              <a:spcBef>
                <a:spcPct val="20000"/>
              </a:spcBef>
              <a:spcAft>
                <a:spcPts val="0"/>
              </a:spcAft>
              <a:defRPr/>
            </a:pPr>
            <a:r>
              <a:rPr lang="en-US" sz="1600" i="1" dirty="0">
                <a:latin typeface="+mn-lt"/>
                <a:cs typeface="+mn-cs"/>
              </a:rPr>
              <a:t>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S. A. </a:t>
            </a:r>
            <a:r>
              <a:rPr lang="en-US" sz="1600" dirty="0" err="1">
                <a:latin typeface="+mn-lt"/>
                <a:cs typeface="+mn-cs"/>
              </a:rPr>
              <a:t>Pandit</a:t>
            </a:r>
            <a:r>
              <a:rPr lang="en-US" sz="1600" dirty="0">
                <a:latin typeface="+mn-lt"/>
                <a:cs typeface="+mn-cs"/>
              </a:rPr>
              <a:t>, A. C. T. van </a:t>
            </a:r>
            <a:r>
              <a:rPr lang="en-US" sz="1600" dirty="0" err="1">
                <a:latin typeface="+mn-lt"/>
                <a:cs typeface="+mn-cs"/>
              </a:rPr>
              <a:t>Duin</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a:latin typeface="+mn-lt"/>
                <a:cs typeface="+mn-cs"/>
              </a:rPr>
              <a:t>Under submission to SIAM Journal on Scientific Computing</a:t>
            </a:r>
          </a:p>
          <a:p>
            <a:pPr marL="800100" lvl="1" indent="-342900" fontAlgn="auto">
              <a:spcBef>
                <a:spcPct val="20000"/>
              </a:spcBef>
              <a:spcAft>
                <a:spcPts val="0"/>
              </a:spcAft>
              <a:defRPr/>
            </a:pPr>
            <a:r>
              <a:rPr lang="en-US" sz="1600" i="1" dirty="0">
                <a:latin typeface="+mn-lt"/>
                <a:cs typeface="+mn-cs"/>
              </a:rPr>
              <a:t> </a:t>
            </a:r>
          </a:p>
          <a:p>
            <a:pPr marL="342900" indent="-342900" fontAlgn="auto">
              <a:spcBef>
                <a:spcPct val="20000"/>
              </a:spcBef>
              <a:spcAft>
                <a:spcPts val="0"/>
              </a:spcAft>
              <a:defRPr/>
            </a:pPr>
            <a:r>
              <a:rPr lang="en-US" sz="1600" i="1" dirty="0">
                <a:latin typeface="+mn-lt"/>
                <a:cs typeface="+mn-cs"/>
              </a:rPr>
              <a:t> Parallel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J. C. Fogarty, S. A. </a:t>
            </a:r>
            <a:r>
              <a:rPr lang="en-US" sz="1600" dirty="0" err="1">
                <a:latin typeface="+mn-lt"/>
                <a:cs typeface="+mn-cs"/>
              </a:rPr>
              <a:t>Pandit</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a:latin typeface="+mn-lt"/>
                <a:cs typeface="+mn-cs"/>
              </a:rPr>
              <a:t>Submitted to Parallel Computing Journal</a:t>
            </a:r>
          </a:p>
          <a:p>
            <a:pPr marL="800100" lvl="1" indent="-342900" fontAlgn="auto">
              <a:spcBef>
                <a:spcPct val="20000"/>
              </a:spcBef>
              <a:spcAft>
                <a:spcPts val="0"/>
              </a:spcAft>
              <a:defRPr/>
            </a:pPr>
            <a:endParaRPr lang="en-US" sz="1600" i="1" dirty="0">
              <a:latin typeface="+mn-lt"/>
              <a:cs typeface="+mn-cs"/>
            </a:endParaRPr>
          </a:p>
          <a:p>
            <a:pPr marL="457200" indent="-457200" fontAlgn="auto">
              <a:spcBef>
                <a:spcPct val="20000"/>
              </a:spcBef>
              <a:spcAft>
                <a:spcPts val="0"/>
              </a:spcAft>
              <a:defRPr/>
            </a:pPr>
            <a:r>
              <a:rPr lang="en-US" sz="1600" i="1" dirty="0">
                <a:latin typeface="+mn-lt"/>
                <a:cs typeface="+mn-cs"/>
              </a:rPr>
              <a:t>Strain relaxation in Si/</a:t>
            </a:r>
            <a:r>
              <a:rPr lang="en-US" sz="1600" i="1" dirty="0" err="1">
                <a:latin typeface="+mn-lt"/>
                <a:cs typeface="+mn-cs"/>
              </a:rPr>
              <a:t>Ge</a:t>
            </a:r>
            <a:r>
              <a:rPr lang="en-US" sz="1600" i="1" dirty="0">
                <a:latin typeface="+mn-lt"/>
                <a:cs typeface="+mn-cs"/>
              </a:rPr>
              <a:t>/Si </a:t>
            </a:r>
            <a:r>
              <a:rPr lang="en-US" sz="1600" i="1" dirty="0" err="1">
                <a:latin typeface="+mn-lt"/>
                <a:cs typeface="+mn-cs"/>
              </a:rPr>
              <a:t>nanoscale</a:t>
            </a:r>
            <a:r>
              <a:rPr lang="en-US" sz="1600" i="1" dirty="0">
                <a:latin typeface="+mn-lt"/>
                <a:cs typeface="+mn-cs"/>
              </a:rPr>
              <a:t> bars from molecular dynamics simulations</a:t>
            </a:r>
          </a:p>
          <a:p>
            <a:pPr marL="914400" lvl="1" indent="-457200" fontAlgn="auto">
              <a:spcBef>
                <a:spcPct val="20000"/>
              </a:spcBef>
              <a:spcAft>
                <a:spcPts val="0"/>
              </a:spcAft>
              <a:defRPr/>
            </a:pPr>
            <a:r>
              <a:rPr lang="en-US" sz="1600" dirty="0">
                <a:latin typeface="+mn-lt"/>
                <a:cs typeface="+mn-cs"/>
              </a:rPr>
              <a:t>Y. Park, </a:t>
            </a:r>
            <a:r>
              <a:rPr lang="en-US" sz="1600" b="1" dirty="0">
                <a:latin typeface="+mn-lt"/>
                <a:cs typeface="+mn-cs"/>
              </a:rPr>
              <a:t>H.M. </a:t>
            </a:r>
            <a:r>
              <a:rPr lang="en-US" sz="1600" b="1" dirty="0" err="1">
                <a:latin typeface="+mn-lt"/>
                <a:cs typeface="+mn-cs"/>
              </a:rPr>
              <a:t>Aktulga</a:t>
            </a:r>
            <a:r>
              <a:rPr lang="en-US" sz="1600" dirty="0">
                <a:latin typeface="+mn-lt"/>
                <a:cs typeface="+mn-cs"/>
              </a:rPr>
              <a:t>, A.Y. </a:t>
            </a:r>
            <a:r>
              <a:rPr lang="en-US" sz="1600" dirty="0" err="1">
                <a:latin typeface="+mn-lt"/>
                <a:cs typeface="+mn-cs"/>
              </a:rPr>
              <a:t>Grama</a:t>
            </a:r>
            <a:r>
              <a:rPr lang="en-US" sz="1600" dirty="0">
                <a:latin typeface="+mn-lt"/>
                <a:cs typeface="+mn-cs"/>
              </a:rPr>
              <a:t>, A. Strachan</a:t>
            </a:r>
          </a:p>
          <a:p>
            <a:pPr marL="914400" lvl="1" indent="-457200" fontAlgn="auto">
              <a:spcBef>
                <a:spcPct val="20000"/>
              </a:spcBef>
              <a:spcAft>
                <a:spcPts val="0"/>
              </a:spcAft>
              <a:defRPr/>
            </a:pPr>
            <a:r>
              <a:rPr lang="en-US" sz="1600" dirty="0">
                <a:latin typeface="+mn-lt"/>
                <a:cs typeface="+mn-cs"/>
              </a:rPr>
              <a:t>Journal of Applied Physics 106, 1 (2009)</a:t>
            </a:r>
          </a:p>
          <a:p>
            <a:pPr marL="457200" indent="-457200" fontAlgn="auto">
              <a:spcBef>
                <a:spcPct val="20000"/>
              </a:spcBef>
              <a:spcAft>
                <a:spcPts val="0"/>
              </a:spcAft>
              <a:defRPr/>
            </a:pPr>
            <a:r>
              <a:rPr lang="en-US" sz="1600" i="1" dirty="0">
                <a:latin typeface="+mn-lt"/>
                <a:cs typeface="+mn-cs"/>
              </a:rPr>
              <a:t>	</a:t>
            </a:r>
          </a:p>
          <a:p>
            <a:pPr marL="457200" indent="-457200" fontAlgn="auto">
              <a:spcBef>
                <a:spcPct val="20000"/>
              </a:spcBef>
              <a:spcAft>
                <a:spcPts val="0"/>
              </a:spcAft>
              <a:defRPr/>
            </a:pPr>
            <a:r>
              <a:rPr lang="en-US" sz="1600" i="1" dirty="0">
                <a:latin typeface="+mn-lt"/>
                <a:cs typeface="+mn-cs"/>
              </a:rPr>
              <a:t>A Reactive Simulation of the Silica-Water Interface </a:t>
            </a:r>
            <a:endParaRPr lang="en-US" sz="1600" dirty="0">
              <a:latin typeface="+mn-lt"/>
              <a:cs typeface="+mn-cs"/>
            </a:endParaRPr>
          </a:p>
          <a:p>
            <a:pPr marL="914400" lvl="1" indent="-457200" fontAlgn="auto">
              <a:spcBef>
                <a:spcPct val="20000"/>
              </a:spcBef>
              <a:spcAft>
                <a:spcPts val="0"/>
              </a:spcAft>
              <a:defRPr/>
            </a:pPr>
            <a:r>
              <a:rPr lang="en-US" sz="1600" dirty="0">
                <a:latin typeface="+mn-lt"/>
                <a:cs typeface="+mn-cs"/>
              </a:rPr>
              <a:t>J. C. Fogarty, </a:t>
            </a:r>
            <a:r>
              <a:rPr lang="en-US" sz="1600" b="1" dirty="0">
                <a:latin typeface="+mn-lt"/>
                <a:cs typeface="+mn-cs"/>
              </a:rPr>
              <a:t>H. M. </a:t>
            </a:r>
            <a:r>
              <a:rPr lang="en-US" sz="1600" b="1" dirty="0" err="1">
                <a:latin typeface="+mn-lt"/>
                <a:cs typeface="+mn-cs"/>
              </a:rPr>
              <a:t>Aktulga</a:t>
            </a:r>
            <a:r>
              <a:rPr lang="en-US" sz="1600" dirty="0">
                <a:latin typeface="+mn-lt"/>
                <a:cs typeface="+mn-cs"/>
              </a:rPr>
              <a:t>, A. van </a:t>
            </a:r>
            <a:r>
              <a:rPr lang="en-US" sz="1600" dirty="0" err="1">
                <a:latin typeface="+mn-lt"/>
                <a:cs typeface="+mn-cs"/>
              </a:rPr>
              <a:t>Duin</a:t>
            </a:r>
            <a:r>
              <a:rPr lang="en-US" sz="1600" dirty="0">
                <a:latin typeface="+mn-lt"/>
                <a:cs typeface="+mn-cs"/>
              </a:rPr>
              <a:t>, A. Y. </a:t>
            </a:r>
            <a:r>
              <a:rPr lang="en-US" sz="1600" dirty="0" err="1">
                <a:latin typeface="+mn-lt"/>
                <a:cs typeface="+mn-cs"/>
              </a:rPr>
              <a:t>Grama</a:t>
            </a:r>
            <a:r>
              <a:rPr lang="en-US" sz="1600" dirty="0">
                <a:latin typeface="+mn-lt"/>
                <a:cs typeface="+mn-cs"/>
              </a:rPr>
              <a:t>, S. A. </a:t>
            </a:r>
            <a:r>
              <a:rPr lang="en-US" sz="1600" dirty="0" err="1">
                <a:latin typeface="+mn-lt"/>
                <a:cs typeface="+mn-cs"/>
              </a:rPr>
              <a:t>Pandit</a:t>
            </a:r>
            <a:r>
              <a:rPr lang="en-US" sz="1600" dirty="0">
                <a:latin typeface="+mn-lt"/>
                <a:cs typeface="+mn-cs"/>
              </a:rPr>
              <a:t> </a:t>
            </a:r>
          </a:p>
          <a:p>
            <a:pPr marL="914400" lvl="1" indent="-457200" fontAlgn="auto">
              <a:spcBef>
                <a:spcPct val="20000"/>
              </a:spcBef>
              <a:spcAft>
                <a:spcPts val="0"/>
              </a:spcAft>
              <a:defRPr/>
            </a:pPr>
            <a:r>
              <a:rPr lang="en-US" sz="1600" dirty="0">
                <a:latin typeface="+mn-lt"/>
                <a:cs typeface="+mn-cs"/>
              </a:rPr>
              <a:t>Journal of Chemical Physics 132, 174704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down)">
                                      <p:cBhvr>
                                        <p:cTn id="51" dur="500"/>
                                        <p:tgtEl>
                                          <p:spTgt spid="3">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n-lt"/>
                <a:cs typeface="+mn-cs"/>
              </a:rPr>
              <a:t>ReaxFF</a:t>
            </a:r>
            <a:r>
              <a:rPr lang="en-US" sz="3600" b="1" dirty="0">
                <a:solidFill>
                  <a:schemeClr val="accent4"/>
                </a:solidFill>
                <a:latin typeface="+mn-lt"/>
                <a:cs typeface="+mn-cs"/>
              </a:rPr>
              <a:t> vs. Classical MD</a:t>
            </a:r>
            <a:endParaRPr lang="en-US" sz="3600" dirty="0">
              <a:solidFill>
                <a:schemeClr val="accent4"/>
              </a:solidFill>
              <a:latin typeface="+mn-lt"/>
              <a:cs typeface="+mn-cs"/>
            </a:endParaRPr>
          </a:p>
        </p:txBody>
      </p:sp>
      <p:sp>
        <p:nvSpPr>
          <p:cNvPr id="3" name="Content Placeholder 2"/>
          <p:cNvSpPr txBox="1">
            <a:spLocks/>
          </p:cNvSpPr>
          <p:nvPr/>
        </p:nvSpPr>
        <p:spPr>
          <a:xfrm>
            <a:off x="457200" y="1143000"/>
            <a:ext cx="8229600" cy="5486400"/>
          </a:xfrm>
          <a:prstGeom prst="rect">
            <a:avLst/>
          </a:prstGeom>
        </p:spPr>
        <p:txBody>
          <a:bodyPr anchor="ctr">
            <a:normAutofit fontScale="62500" lnSpcReduction="20000"/>
          </a:bodyPr>
          <a:lstStyle/>
          <a:p>
            <a:pPr marL="285750" indent="-285750" fontAlgn="auto">
              <a:lnSpc>
                <a:spcPct val="120000"/>
              </a:lnSpc>
              <a:spcBef>
                <a:spcPct val="20000"/>
              </a:spcBef>
              <a:spcAft>
                <a:spcPts val="0"/>
              </a:spcAft>
              <a:defRPr/>
            </a:pPr>
            <a:r>
              <a:rPr lang="en-US" sz="3800" b="1" dirty="0">
                <a:solidFill>
                  <a:srgbClr val="C00000"/>
                </a:solidFill>
                <a:latin typeface="+mn-lt"/>
                <a:cs typeface="+mn-cs"/>
              </a:rPr>
              <a:t>S</a:t>
            </a:r>
            <a:r>
              <a:rPr lang="en-US" sz="3800" b="1" dirty="0" err="1">
                <a:solidFill>
                  <a:srgbClr val="C00000"/>
                </a:solidFill>
                <a:latin typeface="+mn-lt"/>
                <a:cs typeface="+mn-cs"/>
              </a:rPr>
              <a:t>tatic</a:t>
            </a:r>
            <a:r>
              <a:rPr lang="en-US" sz="3800" b="1" dirty="0">
                <a:solidFill>
                  <a:srgbClr val="C00000"/>
                </a:solidFill>
                <a:latin typeface="+mn-lt"/>
                <a:cs typeface="+mn-cs"/>
              </a:rPr>
              <a:t> vs. dynamic bonds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rPr>
              <a:t>reactivity: </a:t>
            </a:r>
            <a:r>
              <a:rPr lang="en-US" sz="3200" dirty="0">
                <a:latin typeface="+mn-lt"/>
                <a:cs typeface="+mn-cs"/>
              </a:rPr>
              <a:t>bonds are formed/broken during simulations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rPr>
              <a:t>consequently: </a:t>
            </a:r>
            <a:r>
              <a:rPr lang="en-US" sz="3200" dirty="0">
                <a:latin typeface="+mn-lt"/>
                <a:cs typeface="+mn-cs"/>
              </a:rPr>
              <a:t>dynamic 3-body &amp; 4-body interactions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complex formulations of bonded interactions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additional bonded interactions</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multi-body: </a:t>
            </a:r>
            <a:r>
              <a:rPr lang="en-US" sz="2900" dirty="0">
                <a:latin typeface="+mn-lt"/>
                <a:cs typeface="+mn-cs"/>
                <a:sym typeface="Wingdings" pitchFamily="2" charset="2"/>
              </a:rPr>
              <a:t>lone pair &amp; over/under-coordination – due to imperfect </a:t>
            </a:r>
            <a:r>
              <a:rPr lang="en-US" sz="2900" dirty="0" err="1">
                <a:latin typeface="+mn-lt"/>
                <a:cs typeface="+mn-cs"/>
                <a:sym typeface="Wingdings" pitchFamily="2" charset="2"/>
              </a:rPr>
              <a:t>coord</a:t>
            </a:r>
            <a:r>
              <a:rPr lang="en-US" sz="2900" dirty="0">
                <a:latin typeface="+mn-lt"/>
                <a:cs typeface="+mn-cs"/>
                <a:sym typeface="Wingdings" pitchFamily="2" charset="2"/>
              </a:rPr>
              <a:t>.</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3-body:</a:t>
            </a:r>
            <a:r>
              <a:rPr lang="en-US" sz="2900" dirty="0">
                <a:latin typeface="+mn-lt"/>
                <a:cs typeface="+mn-cs"/>
                <a:sym typeface="Wingdings" pitchFamily="2" charset="2"/>
              </a:rPr>
              <a:t> coalition &amp;  penalty – for special cases like double bonds</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4-body:</a:t>
            </a:r>
            <a:r>
              <a:rPr lang="en-US" sz="2900" dirty="0">
                <a:latin typeface="+mn-lt"/>
                <a:cs typeface="+mn-cs"/>
                <a:sym typeface="Wingdings" pitchFamily="2" charset="2"/>
              </a:rPr>
              <a:t> conjugation – for special cases</a:t>
            </a:r>
          </a:p>
          <a:p>
            <a:pPr marL="285750" indent="-285750" fontAlgn="auto">
              <a:lnSpc>
                <a:spcPct val="120000"/>
              </a:lnSpc>
              <a:spcBef>
                <a:spcPct val="20000"/>
              </a:spcBef>
              <a:spcAft>
                <a:spcPts val="0"/>
              </a:spcAft>
              <a:defRPr/>
            </a:pPr>
            <a:r>
              <a:rPr lang="en-US" sz="3800" b="1" dirty="0">
                <a:solidFill>
                  <a:srgbClr val="C00000"/>
                </a:solidFill>
                <a:latin typeface="+mn-lt"/>
                <a:cs typeface="+mn-cs"/>
                <a:sym typeface="Wingdings" pitchFamily="2" charset="2"/>
              </a:rPr>
              <a:t>Static vs. dynamic charges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large sparse linear system (</a:t>
            </a:r>
            <a:r>
              <a:rPr lang="en-US" sz="3200" dirty="0" err="1">
                <a:solidFill>
                  <a:schemeClr val="accent1"/>
                </a:solidFill>
                <a:latin typeface="+mn-lt"/>
                <a:cs typeface="+mn-cs"/>
                <a:sym typeface="Wingdings" pitchFamily="2" charset="2"/>
              </a:rPr>
              <a:t>NxN</a:t>
            </a:r>
            <a:r>
              <a:rPr lang="en-US" sz="3200" dirty="0">
                <a:solidFill>
                  <a:schemeClr val="accent1"/>
                </a:solidFill>
                <a:latin typeface="+mn-lt"/>
                <a:cs typeface="+mn-cs"/>
                <a:sym typeface="Wingdings" pitchFamily="2" charset="2"/>
              </a:rPr>
              <a:t>) </a:t>
            </a:r>
            <a:r>
              <a:rPr lang="en-US" sz="3200" dirty="0">
                <a:latin typeface="+mn-lt"/>
                <a:cs typeface="+mn-cs"/>
                <a:sym typeface="Wingdings" pitchFamily="2" charset="2"/>
              </a:rPr>
              <a:t>– N = # of atoms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updates at every step!</a:t>
            </a:r>
          </a:p>
          <a:p>
            <a:pPr marL="285750" indent="-285750" fontAlgn="auto">
              <a:lnSpc>
                <a:spcPct val="120000"/>
              </a:lnSpc>
              <a:spcBef>
                <a:spcPct val="20000"/>
              </a:spcBef>
              <a:spcAft>
                <a:spcPts val="0"/>
              </a:spcAft>
              <a:defRPr/>
            </a:pPr>
            <a:r>
              <a:rPr lang="en-US" sz="3800" b="1" dirty="0">
                <a:solidFill>
                  <a:srgbClr val="C00000"/>
                </a:solidFill>
                <a:latin typeface="+mn-lt"/>
                <a:cs typeface="+mn-cs"/>
                <a:sym typeface="Wingdings" pitchFamily="2" charset="2"/>
              </a:rPr>
              <a:t>Shorter time-steps </a:t>
            </a:r>
            <a:r>
              <a:rPr lang="en-US" sz="3800" dirty="0">
                <a:solidFill>
                  <a:srgbClr val="C00000"/>
                </a:solidFill>
                <a:latin typeface="+mn-lt"/>
                <a:cs typeface="+mn-cs"/>
                <a:sym typeface="Wingdings" pitchFamily="2" charset="2"/>
              </a:rPr>
              <a:t>(</a:t>
            </a:r>
            <a:r>
              <a:rPr lang="en-US" sz="3800" dirty="0" err="1">
                <a:solidFill>
                  <a:srgbClr val="C00000"/>
                </a:solidFill>
                <a:latin typeface="+mn-lt"/>
                <a:cs typeface="+mn-cs"/>
                <a:sym typeface="Wingdings" pitchFamily="2" charset="2"/>
              </a:rPr>
              <a:t>femtoseconds</a:t>
            </a:r>
            <a:r>
              <a:rPr lang="en-US" sz="3800" dirty="0">
                <a:solidFill>
                  <a:srgbClr val="C00000"/>
                </a:solidFill>
                <a:latin typeface="+mn-lt"/>
                <a:cs typeface="+mn-cs"/>
                <a:sym typeface="Wingdings" pitchFamily="2" charset="2"/>
              </a:rPr>
              <a:t> </a:t>
            </a:r>
            <a:r>
              <a:rPr lang="en-US" sz="3800" i="1" dirty="0">
                <a:solidFill>
                  <a:srgbClr val="C00000"/>
                </a:solidFill>
                <a:latin typeface="+mn-lt"/>
                <a:cs typeface="+mn-cs"/>
                <a:sym typeface="Wingdings" pitchFamily="2" charset="2"/>
              </a:rPr>
              <a:t>vs. </a:t>
            </a:r>
            <a:r>
              <a:rPr lang="en-US" sz="3800" dirty="0">
                <a:solidFill>
                  <a:srgbClr val="C00000"/>
                </a:solidFill>
                <a:latin typeface="+mn-lt"/>
                <a:cs typeface="+mn-cs"/>
                <a:sym typeface="Wingdings" pitchFamily="2" charset="2"/>
              </a:rPr>
              <a:t>tenths of </a:t>
            </a:r>
            <a:r>
              <a:rPr lang="en-US" sz="3800" dirty="0" err="1">
                <a:solidFill>
                  <a:srgbClr val="C00000"/>
                </a:solidFill>
                <a:latin typeface="+mn-lt"/>
                <a:cs typeface="+mn-cs"/>
                <a:sym typeface="Wingdings" pitchFamily="2" charset="2"/>
              </a:rPr>
              <a:t>femtoseconds</a:t>
            </a:r>
            <a:r>
              <a:rPr lang="en-US" sz="3800" dirty="0">
                <a:solidFill>
                  <a:srgbClr val="C00000"/>
                </a:solidFill>
                <a:latin typeface="+mn-lt"/>
                <a:cs typeface="+mn-cs"/>
                <a:sym typeface="Wingdings" pitchFamily="2" charset="2"/>
              </a:rPr>
              <a:t>)</a:t>
            </a:r>
          </a:p>
          <a:p>
            <a:pPr marL="285750" indent="-285750" fontAlgn="auto">
              <a:lnSpc>
                <a:spcPct val="120000"/>
              </a:lnSpc>
              <a:spcBef>
                <a:spcPct val="20000"/>
              </a:spcBef>
              <a:spcAft>
                <a:spcPts val="0"/>
              </a:spcAft>
              <a:defRPr/>
            </a:pPr>
            <a:r>
              <a:rPr lang="en-US" sz="3800" b="1" dirty="0">
                <a:solidFill>
                  <a:srgbClr val="C00000"/>
                </a:solidFill>
                <a:latin typeface="+mn-lt"/>
                <a:cs typeface="+mn-cs"/>
                <a:sym typeface="Wingdings" pitchFamily="2" charset="2"/>
              </a:rPr>
              <a:t>Fully atomistic</a:t>
            </a:r>
            <a:endParaRPr lang="en-US" sz="3800" dirty="0">
              <a:latin typeface="+mn-lt"/>
              <a:cs typeface="+mn-cs"/>
            </a:endParaRPr>
          </a:p>
          <a:p>
            <a:pPr marL="342900" indent="-342900" fontAlgn="auto">
              <a:spcBef>
                <a:spcPct val="20000"/>
              </a:spcBef>
              <a:spcAft>
                <a:spcPts val="0"/>
              </a:spcAft>
              <a:defRPr/>
            </a:pPr>
            <a:r>
              <a:rPr lang="en-US" sz="3800" b="1" dirty="0">
                <a:solidFill>
                  <a:srgbClr val="C00000"/>
                </a:solidFill>
                <a:latin typeface="+mn-lt"/>
                <a:cs typeface="+mn-cs"/>
              </a:rPr>
              <a:t>Result: </a:t>
            </a:r>
            <a:r>
              <a:rPr lang="en-US" sz="3800" b="1" dirty="0">
                <a:latin typeface="+mn-lt"/>
                <a:cs typeface="+mn-cs"/>
              </a:rPr>
              <a:t>a more complex and expensive force field</a:t>
            </a:r>
            <a:endParaRPr lang="en-US"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down)">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n-lt"/>
                <a:cs typeface="+mn-cs"/>
              </a:rPr>
              <a:t>ReaxFF</a:t>
            </a:r>
            <a:r>
              <a:rPr lang="en-US" sz="3600" b="1" dirty="0">
                <a:solidFill>
                  <a:schemeClr val="accent4"/>
                </a:solidFill>
                <a:latin typeface="+mn-lt"/>
                <a:cs typeface="+mn-cs"/>
              </a:rPr>
              <a:t> realizations: State of the Art</a:t>
            </a:r>
            <a:endParaRPr lang="en-US" sz="3600" dirty="0">
              <a:solidFill>
                <a:schemeClr val="accent4"/>
              </a:solidFill>
              <a:latin typeface="+mn-lt"/>
              <a:cs typeface="+mn-cs"/>
            </a:endParaRP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a:solidFill>
                  <a:schemeClr val="accent1"/>
                </a:solidFill>
                <a:latin typeface="+mn-lt"/>
                <a:cs typeface="+mn-cs"/>
              </a:rPr>
              <a:t>Original Fortran </a:t>
            </a:r>
            <a:r>
              <a:rPr lang="en-US" sz="2400" b="1" dirty="0" err="1">
                <a:solidFill>
                  <a:schemeClr val="accent1"/>
                </a:solidFill>
                <a:latin typeface="+mn-lt"/>
                <a:cs typeface="+mn-cs"/>
              </a:rPr>
              <a:t>Reax</a:t>
            </a:r>
            <a:r>
              <a:rPr lang="en-US" sz="2400" b="1" dirty="0">
                <a:solidFill>
                  <a:schemeClr val="accent1"/>
                </a:solidFill>
                <a:latin typeface="+mn-lt"/>
                <a:cs typeface="+mn-cs"/>
              </a:rPr>
              <a:t> code</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reference code</a:t>
            </a:r>
            <a:endParaRPr lang="en-US" sz="2000" b="1" dirty="0">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widely distributed and used</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experimental: </a:t>
            </a:r>
            <a:r>
              <a:rPr lang="en-US" sz="2000" dirty="0">
                <a:latin typeface="+mn-lt"/>
                <a:cs typeface="+mn-cs"/>
              </a:rPr>
              <a:t>sequential, slow</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static interaction lists: </a:t>
            </a:r>
            <a:r>
              <a:rPr lang="en-US" sz="2000" dirty="0">
                <a:latin typeface="+mn-lt"/>
                <a:cs typeface="+mn-cs"/>
              </a:rPr>
              <a:t>large memory footprint</a:t>
            </a:r>
          </a:p>
          <a:p>
            <a:pPr marL="342900" indent="-342900" fontAlgn="auto">
              <a:lnSpc>
                <a:spcPct val="110000"/>
              </a:lnSpc>
              <a:spcBef>
                <a:spcPct val="20000"/>
              </a:spcBef>
              <a:spcAft>
                <a:spcPts val="0"/>
              </a:spcAft>
              <a:defRPr/>
            </a:pPr>
            <a:r>
              <a:rPr lang="en-US" sz="2400" b="1" dirty="0">
                <a:solidFill>
                  <a:schemeClr val="accent1"/>
                </a:solidFill>
                <a:latin typeface="+mn-lt"/>
                <a:cs typeface="+mn-cs"/>
              </a:rPr>
              <a:t>LAMMPS-REAX</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parallel engine: </a:t>
            </a:r>
            <a:r>
              <a:rPr lang="en-US" sz="2000" dirty="0">
                <a:latin typeface="+mn-lt"/>
                <a:cs typeface="+mn-cs"/>
              </a:rPr>
              <a:t>LAMMPS</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kernels:</a:t>
            </a:r>
            <a:r>
              <a:rPr lang="en-US" sz="2000" dirty="0">
                <a:solidFill>
                  <a:schemeClr val="accent1"/>
                </a:solidFill>
                <a:latin typeface="+mn-lt"/>
                <a:cs typeface="+mn-cs"/>
              </a:rPr>
              <a:t> </a:t>
            </a:r>
            <a:r>
              <a:rPr lang="en-US" sz="2000" dirty="0">
                <a:latin typeface="+mn-lt"/>
                <a:cs typeface="+mn-cs"/>
              </a:rPr>
              <a:t>from the original Fortran code</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local optimizations only</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static interaction lists: </a:t>
            </a:r>
            <a:r>
              <a:rPr lang="en-US" sz="2000" dirty="0">
                <a:latin typeface="+mn-lt"/>
                <a:cs typeface="+mn-cs"/>
              </a:rPr>
              <a:t>large memory footprint</a:t>
            </a:r>
          </a:p>
          <a:p>
            <a:pPr marL="342900" indent="-342900" fontAlgn="auto">
              <a:lnSpc>
                <a:spcPct val="110000"/>
              </a:lnSpc>
              <a:spcBef>
                <a:spcPct val="20000"/>
              </a:spcBef>
              <a:spcAft>
                <a:spcPts val="0"/>
              </a:spcAft>
              <a:defRPr/>
            </a:pPr>
            <a:r>
              <a:rPr lang="en-US" sz="2400" b="1" dirty="0">
                <a:solidFill>
                  <a:schemeClr val="accent1"/>
                </a:solidFill>
                <a:latin typeface="+mn-lt"/>
                <a:cs typeface="+mn-cs"/>
              </a:rPr>
              <a:t>Parallel Fortran </a:t>
            </a:r>
            <a:r>
              <a:rPr lang="en-US" sz="2400" b="1" dirty="0" err="1">
                <a:solidFill>
                  <a:schemeClr val="accent1"/>
                </a:solidFill>
                <a:latin typeface="+mn-lt"/>
                <a:cs typeface="+mn-cs"/>
              </a:rPr>
              <a:t>Reax</a:t>
            </a:r>
            <a:r>
              <a:rPr lang="en-US" sz="2400" b="1" dirty="0">
                <a:solidFill>
                  <a:schemeClr val="accent1"/>
                </a:solidFill>
                <a:latin typeface="+mn-lt"/>
                <a:cs typeface="+mn-cs"/>
              </a:rPr>
              <a:t> code from USC</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good parallel scalability</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poor per-</a:t>
            </a:r>
            <a:r>
              <a:rPr lang="en-US" sz="2000" dirty="0" err="1">
                <a:solidFill>
                  <a:srgbClr val="FF0000"/>
                </a:solidFill>
                <a:latin typeface="+mn-lt"/>
                <a:cs typeface="+mn-cs"/>
              </a:rPr>
              <a:t>timestep</a:t>
            </a:r>
            <a:r>
              <a:rPr lang="en-US" sz="2000" dirty="0">
                <a:solidFill>
                  <a:srgbClr val="FF0000"/>
                </a:solidFill>
                <a:latin typeface="+mn-lt"/>
                <a:cs typeface="+mn-cs"/>
              </a:rPr>
              <a:t> running time</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accuracy issues</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no public domain release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down)">
                                      <p:cBhvr>
                                        <p:cTn id="30" dur="500"/>
                                        <p:tgtEl>
                                          <p:spTgt spid="4">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down)">
                                      <p:cBhvr>
                                        <p:cTn id="33" dur="500"/>
                                        <p:tgtEl>
                                          <p:spTgt spid="4">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down)">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wipe(down)">
                                      <p:cBhvr>
                                        <p:cTn id="41" dur="500"/>
                                        <p:tgtEl>
                                          <p:spTgt spid="4">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wipe(down)">
                                      <p:cBhvr>
                                        <p:cTn id="47" dur="500"/>
                                        <p:tgtEl>
                                          <p:spTgt spid="4">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wipe(down)">
                                      <p:cBhvr>
                                        <p:cTn id="50" dur="500"/>
                                        <p:tgtEl>
                                          <p:spTgt spid="4">
                                            <p:txEl>
                                              <p:pRg st="13" end="1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wipe(down)">
                                      <p:cBhvr>
                                        <p:cTn id="5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6" end="6"/>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7" end="7"/>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8" end="8"/>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9" end="9"/>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10" end="10"/>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1" end="11"/>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12" end="12"/>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Sequential Realization: </a:t>
            </a:r>
            <a:r>
              <a:rPr lang="en-US" sz="3600" b="1" dirty="0" err="1">
                <a:solidFill>
                  <a:schemeClr val="accent4"/>
                </a:solidFill>
                <a:latin typeface="+mj-lt"/>
                <a:ea typeface="+mj-ea"/>
                <a:cs typeface="+mj-cs"/>
              </a:rPr>
              <a:t>SerialReax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400" b="1">
                <a:solidFill>
                  <a:srgbClr val="C00000"/>
                </a:solidFill>
                <a:latin typeface="Calibri" pitchFamily="34" charset="0"/>
              </a:rPr>
              <a:t>Excellent per-timestep running time</a:t>
            </a:r>
          </a:p>
          <a:p>
            <a:pPr marL="800100" lvl="1" indent="-342900">
              <a:spcBef>
                <a:spcPct val="20000"/>
              </a:spcBef>
              <a:buFont typeface="Arial" charset="0"/>
              <a:buChar char="•"/>
            </a:pPr>
            <a:r>
              <a:rPr lang="en-US" sz="2000">
                <a:solidFill>
                  <a:schemeClr val="accent1"/>
                </a:solidFill>
                <a:latin typeface="Calibri" pitchFamily="34" charset="0"/>
              </a:rPr>
              <a:t>efficient generation of neighbors lists</a:t>
            </a:r>
          </a:p>
          <a:p>
            <a:pPr marL="800100" lvl="1" indent="-342900">
              <a:spcBef>
                <a:spcPct val="20000"/>
              </a:spcBef>
              <a:buFont typeface="Arial" charset="0"/>
              <a:buChar char="•"/>
            </a:pPr>
            <a:r>
              <a:rPr lang="en-US" sz="2000">
                <a:solidFill>
                  <a:schemeClr val="accent1"/>
                </a:solidFill>
                <a:latin typeface="Calibri" pitchFamily="34" charset="0"/>
              </a:rPr>
              <a:t>elimination of bond order derivative lists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interactions</a:t>
            </a:r>
          </a:p>
          <a:p>
            <a:pPr marL="800100" lvl="1" indent="-342900">
              <a:spcBef>
                <a:spcPct val="20000"/>
              </a:spcBef>
              <a:buFont typeface="Arial" charset="0"/>
              <a:buChar char="•"/>
            </a:pPr>
            <a:r>
              <a:rPr lang="en-US" sz="2000">
                <a:solidFill>
                  <a:schemeClr val="accent1"/>
                </a:solidFill>
                <a:latin typeface="Calibri" pitchFamily="34" charset="0"/>
              </a:rPr>
              <a:t>highly optimized linear solver:</a:t>
            </a:r>
            <a:r>
              <a:rPr lang="en-US" sz="2000">
                <a:solidFill>
                  <a:srgbClr val="C00000"/>
                </a:solidFill>
                <a:latin typeface="Calibri" pitchFamily="34" charset="0"/>
              </a:rPr>
              <a:t> </a:t>
            </a:r>
            <a:r>
              <a:rPr lang="en-US" sz="2000">
                <a:latin typeface="Calibri" pitchFamily="34" charset="0"/>
              </a:rPr>
              <a:t>for charge equilibration</a:t>
            </a:r>
          </a:p>
          <a:p>
            <a:pPr marL="342900" indent="-342900">
              <a:spcBef>
                <a:spcPct val="20000"/>
              </a:spcBef>
            </a:pPr>
            <a:endParaRPr lang="en-US" sz="2400" b="1">
              <a:solidFill>
                <a:srgbClr val="C00000"/>
              </a:solidFill>
              <a:latin typeface="Calibri" pitchFamily="34" charset="0"/>
            </a:endParaRPr>
          </a:p>
          <a:p>
            <a:pPr marL="342900" indent="-342900">
              <a:spcBef>
                <a:spcPct val="20000"/>
              </a:spcBef>
              <a:buFont typeface="Wingdings" pitchFamily="2" charset="2"/>
              <a:buChar char="ü"/>
            </a:pPr>
            <a:r>
              <a:rPr lang="en-US" sz="2400" b="1">
                <a:solidFill>
                  <a:srgbClr val="C00000"/>
                </a:solidFill>
                <a:latin typeface="Calibri" pitchFamily="34" charset="0"/>
              </a:rPr>
              <a:t>Linear scaling memory footprint</a:t>
            </a:r>
          </a:p>
          <a:p>
            <a:pPr marL="800100" lvl="1" indent="-342900">
              <a:spcBef>
                <a:spcPct val="20000"/>
              </a:spcBef>
              <a:buFont typeface="Arial" charset="0"/>
              <a:buChar char="•"/>
            </a:pPr>
            <a:r>
              <a:rPr lang="en-US" sz="2000">
                <a:solidFill>
                  <a:schemeClr val="accent1"/>
                </a:solidFill>
                <a:latin typeface="Calibri" pitchFamily="34" charset="0"/>
              </a:rPr>
              <a:t>fully dynamic and adaptive interaction lists</a:t>
            </a:r>
          </a:p>
          <a:p>
            <a:pPr marL="342900" indent="-342900">
              <a:spcBef>
                <a:spcPct val="20000"/>
              </a:spcBef>
            </a:pPr>
            <a:endParaRPr lang="en-US" sz="2000">
              <a:solidFill>
                <a:schemeClr val="accent1"/>
              </a:solidFill>
              <a:latin typeface="Calibri" pitchFamily="34" charset="0"/>
            </a:endParaRPr>
          </a:p>
          <a:p>
            <a:pPr marL="342900" indent="-342900">
              <a:spcBef>
                <a:spcPct val="20000"/>
              </a:spcBef>
            </a:pPr>
            <a:endParaRPr lang="en-US" sz="1600" u="sng">
              <a:latin typeface="Calibri" pitchFamily="34" charset="0"/>
            </a:endParaRPr>
          </a:p>
          <a:p>
            <a:pPr marL="342900" indent="-342900">
              <a:spcBef>
                <a:spcPct val="20000"/>
              </a:spcBef>
            </a:pPr>
            <a:r>
              <a:rPr lang="en-US" sz="1600" u="sng">
                <a:latin typeface="Calibri" pitchFamily="34" charset="0"/>
              </a:rPr>
              <a:t>Related publication:</a:t>
            </a:r>
          </a:p>
          <a:p>
            <a:pPr marL="342900" indent="-342900">
              <a:spcBef>
                <a:spcPct val="20000"/>
              </a:spcBef>
            </a:pPr>
            <a:r>
              <a:rPr lang="en-US" sz="1600" i="1">
                <a:latin typeface="Calibri" pitchFamily="34" charset="0"/>
              </a:rPr>
              <a:t>Reactive Molecular Dynamics: Numerical Methods and Algorithmic Techniques</a:t>
            </a:r>
          </a:p>
          <a:p>
            <a:pPr marL="342900" indent="-342900">
              <a:spcBef>
                <a:spcPct val="20000"/>
              </a:spcBef>
            </a:pPr>
            <a:r>
              <a:rPr lang="en-US" sz="1600">
                <a:latin typeface="Calibri" pitchFamily="34" charset="0"/>
              </a:rPr>
              <a:t>H. M. Aktulga, S. A. Pandit, A. C. T. van Duin, A. Y. Grama</a:t>
            </a:r>
          </a:p>
          <a:p>
            <a:pPr marL="342900" indent="-342900">
              <a:spcBef>
                <a:spcPct val="20000"/>
              </a:spcBef>
            </a:pPr>
            <a:r>
              <a:rPr lang="en-US" sz="1600">
                <a:latin typeface="Calibri" pitchFamily="34" charset="0"/>
              </a:rPr>
              <a:t>Under submission to SIAM Journal on Scientific Computing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down)">
                                      <p:cBhvr>
                                        <p:cTn id="38" dur="500"/>
                                        <p:tgtEl>
                                          <p:spTgt spid="3">
                                            <p:txEl>
                                              <p:pRg st="12" end="1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wipe(down)">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r>
              <a:rPr lang="en-US" sz="3600" b="1">
                <a:solidFill>
                  <a:srgbClr val="8064A2"/>
                </a:solidFill>
                <a:latin typeface="Calibri" pitchFamily="34" charset="0"/>
              </a:rPr>
              <a:t>SerialReax Components</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a:latin typeface="Lucida Sans" pitchFamily="34" charset="0"/>
            </a:endParaRPr>
          </a:p>
          <a:p>
            <a:pPr defTabSz="1677988">
              <a:lnSpc>
                <a:spcPct val="120000"/>
              </a:lnSpc>
            </a:pPr>
            <a:r>
              <a:rPr lang="en-US" sz="1000" b="1" u="sng">
                <a:latin typeface="Lucida Sans" pitchFamily="34" charset="0"/>
              </a:rPr>
              <a:t>QEq</a:t>
            </a:r>
          </a:p>
          <a:p>
            <a:pPr defTabSz="1677988">
              <a:lnSpc>
                <a:spcPct val="120000"/>
              </a:lnSpc>
              <a:buFontTx/>
              <a:buChar char="•"/>
            </a:pPr>
            <a:r>
              <a:rPr lang="en-US" sz="1000">
                <a:latin typeface="Lucida Sans" pitchFamily="34" charset="0"/>
              </a:rPr>
              <a:t>Large sparse linear system</a:t>
            </a:r>
          </a:p>
          <a:p>
            <a:pPr defTabSz="1677988">
              <a:lnSpc>
                <a:spcPct val="120000"/>
              </a:lnSpc>
              <a:buFontTx/>
              <a:buChar char="•"/>
            </a:pPr>
            <a:r>
              <a:rPr lang="en-US" sz="1000">
                <a:latin typeface="Lucida Sans" pitchFamily="34" charset="0"/>
              </a:rPr>
              <a:t>PGMRES(50)  or PCG</a:t>
            </a:r>
            <a:endParaRPr lang="en-US" sz="1000" baseline="30000">
              <a:latin typeface="Lucida Sans" pitchFamily="34" charset="0"/>
            </a:endParaRPr>
          </a:p>
          <a:p>
            <a:pPr defTabSz="1677988">
              <a:lnSpc>
                <a:spcPct val="120000"/>
              </a:lnSpc>
              <a:buFontTx/>
              <a:buChar char="•"/>
            </a:pPr>
            <a:r>
              <a:rPr lang="en-US" sz="1000">
                <a:latin typeface="Lucida Sans" pitchFamily="34" charset="0"/>
              </a:rPr>
              <a:t>ILUT-based pre-conditioners</a:t>
            </a:r>
          </a:p>
          <a:p>
            <a:pPr defTabSz="1677988">
              <a:lnSpc>
                <a:spcPct val="120000"/>
              </a:lnSpc>
            </a:pPr>
            <a:r>
              <a:rPr lang="en-US" sz="1000">
                <a:latin typeface="Lucida Sans" pitchFamily="34" charset="0"/>
              </a:rPr>
              <a:t>  give good performance</a:t>
            </a:r>
          </a:p>
          <a:p>
            <a:pPr defTabSz="1677988">
              <a:lnSpc>
                <a:spcPct val="120000"/>
              </a:lnSpc>
            </a:pPr>
            <a:endParaRPr lang="en-US" sz="60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and adaptive 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efficient use of resources</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16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9218" fontAlgn="auto">
              <a:lnSpc>
                <a:spcPct val="120000"/>
              </a:lnSpc>
              <a:spcBef>
                <a:spcPts val="0"/>
              </a:spcBef>
              <a:spcAft>
                <a:spcPts val="0"/>
              </a:spcAft>
              <a:defRPr/>
            </a:pPr>
            <a:r>
              <a:rPr lang="en-US" sz="1000" b="1" u="sng" dirty="0">
                <a:solidFill>
                  <a:schemeClr val="tx1"/>
                </a:solidFill>
                <a:latin typeface="Lucida Sans" pitchFamily="34" charset="0"/>
              </a:rPr>
              <a:t>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3D-grid based O(n) 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 Several 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7525"/>
            <a:ext cx="517525" cy="777875"/>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20544" y="2343944"/>
            <a:ext cx="142875" cy="46037"/>
          </a:xfrm>
          <a:prstGeom prst="bentConnector3">
            <a:avLst>
              <a:gd name="adj1" fmla="val 50000"/>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6375"/>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43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9147" fontAlgn="auto">
              <a:lnSpc>
                <a:spcPct val="120000"/>
              </a:lnSpc>
              <a:spcBef>
                <a:spcPts val="0"/>
              </a:spcBef>
              <a:spcAft>
                <a:spcPts val="0"/>
              </a:spcAft>
              <a:defRPr/>
            </a:pPr>
            <a:r>
              <a:rPr lang="en-US" sz="1000" b="1" u="sng" dirty="0" err="1">
                <a:latin typeface="Lucida Sans" pitchFamily="34" charset="0"/>
                <a:cs typeface="+mn-cs"/>
              </a:rPr>
              <a:t>vd</a:t>
            </a:r>
            <a:r>
              <a:rPr lang="en-US" sz="1000" b="1" u="sng" dirty="0">
                <a:latin typeface="Lucida Sans" pitchFamily="34" charset="0"/>
                <a:cs typeface="+mn-cs"/>
              </a:rPr>
              <a:t> Waals &amp; electrostatics</a:t>
            </a:r>
            <a:endParaRPr lang="en-US" sz="1000" dirty="0">
              <a:latin typeface="Lucida Sans" pitchFamily="34" charset="0"/>
              <a:cs typeface="+mn-cs"/>
            </a:endParaRPr>
          </a:p>
          <a:p>
            <a:pPr defTabSz="1679147" fontAlgn="auto">
              <a:lnSpc>
                <a:spcPct val="120000"/>
              </a:lnSpc>
              <a:spcBef>
                <a:spcPts val="0"/>
              </a:spcBef>
              <a:spcAft>
                <a:spcPts val="0"/>
              </a:spcAft>
              <a:buFontTx/>
              <a:buChar char="•"/>
              <a:defRPr/>
            </a:pPr>
            <a:r>
              <a:rPr lang="en-US" sz="1000" dirty="0">
                <a:latin typeface="Lucida Sans" pitchFamily="34" charset="0"/>
                <a:cs typeface="+mn-cs"/>
              </a:rPr>
              <a:t>Single pass over the</a:t>
            </a:r>
          </a:p>
          <a:p>
            <a:pPr defTabSz="1679147" fontAlgn="auto">
              <a:lnSpc>
                <a:spcPct val="120000"/>
              </a:lnSpc>
              <a:spcBef>
                <a:spcPts val="0"/>
              </a:spcBef>
              <a:spcAft>
                <a:spcPts val="0"/>
              </a:spcAft>
              <a:defRPr/>
            </a:pPr>
            <a:r>
              <a:rPr lang="en-US" sz="1000" dirty="0">
                <a:latin typeface="Lucida Sans" pitchFamily="34" charset="0"/>
                <a:cs typeface="+mn-cs"/>
              </a:rPr>
              <a:t>  far </a:t>
            </a:r>
            <a:r>
              <a:rPr lang="en-US" sz="1000" dirty="0" err="1">
                <a:latin typeface="Lucida Sans" pitchFamily="34" charset="0"/>
                <a:cs typeface="+mn-cs"/>
              </a:rPr>
              <a:t>nbr</a:t>
            </a:r>
            <a:r>
              <a:rPr lang="en-US" sz="1000" dirty="0">
                <a:latin typeface="Lucida Sans" pitchFamily="34" charset="0"/>
                <a:cs typeface="+mn-cs"/>
              </a:rPr>
              <a:t>-list after</a:t>
            </a:r>
          </a:p>
          <a:p>
            <a:pPr defTabSz="1679147" fontAlgn="auto">
              <a:lnSpc>
                <a:spcPct val="120000"/>
              </a:lnSpc>
              <a:spcBef>
                <a:spcPts val="0"/>
              </a:spcBef>
              <a:spcAft>
                <a:spcPts val="0"/>
              </a:spcAft>
              <a:defRPr/>
            </a:pPr>
            <a:r>
              <a:rPr lang="en-US" sz="1000" dirty="0">
                <a:latin typeface="Lucida Sans" pitchFamily="34" charset="0"/>
                <a:cs typeface="+mn-cs"/>
              </a:rPr>
              <a:t>  charges are updated</a:t>
            </a:r>
          </a:p>
          <a:p>
            <a:pPr defTabSz="1679147" fontAlgn="auto">
              <a:lnSpc>
                <a:spcPct val="120000"/>
              </a:lnSpc>
              <a:spcBef>
                <a:spcPts val="0"/>
              </a:spcBef>
              <a:spcAft>
                <a:spcPts val="0"/>
              </a:spcAft>
              <a:buFontTx/>
              <a:buChar char="•"/>
              <a:defRPr/>
            </a:pPr>
            <a:r>
              <a:rPr lang="en-US" sz="1000" dirty="0">
                <a:latin typeface="Lucida Sans" pitchFamily="34" charset="0"/>
                <a:cs typeface="+mn-cs"/>
              </a:rPr>
              <a:t>Interpolation with cubic </a:t>
            </a:r>
          </a:p>
          <a:p>
            <a:pPr defTabSz="1679147" fontAlgn="auto">
              <a:lnSpc>
                <a:spcPct val="120000"/>
              </a:lnSpc>
              <a:spcBef>
                <a:spcPts val="0"/>
              </a:spcBef>
              <a:spcAft>
                <a:spcPts val="0"/>
              </a:spcAft>
              <a:defRPr/>
            </a:pPr>
            <a:r>
              <a:rPr lang="en-US" sz="1000" dirty="0">
                <a:latin typeface="Lucida Sans" pitchFamily="34" charset="0"/>
                <a:cs typeface="+mn-cs"/>
              </a:rPr>
              <a:t>  </a:t>
            </a:r>
            <a:r>
              <a:rPr lang="en-US" sz="1000" dirty="0" err="1">
                <a:latin typeface="Lucida Sans" pitchFamily="34" charset="0"/>
                <a:cs typeface="+mn-cs"/>
              </a:rPr>
              <a:t>splines</a:t>
            </a:r>
            <a:r>
              <a:rPr lang="en-US" sz="1000" dirty="0">
                <a:latin typeface="Lucida Sans" pitchFamily="34" charset="0"/>
                <a:cs typeface="+mn-cs"/>
              </a:rPr>
              <a:t> for nice speed-up</a:t>
            </a:r>
            <a:endParaRPr lang="en-US" sz="1000" dirty="0">
              <a:latin typeface="+mn-lt"/>
              <a:cs typeface="+mn-cs"/>
            </a:endParaRPr>
          </a:p>
        </p:txBody>
      </p:sp>
      <p:cxnSp>
        <p:nvCxnSpPr>
          <p:cNvPr id="38" name="Elbow Connector 37"/>
          <p:cNvCxnSpPr>
            <a:stCxn id="12" idx="2"/>
            <a:endCxn id="37" idx="0"/>
          </p:cNvCxnSpPr>
          <p:nvPr/>
        </p:nvCxnSpPr>
        <p:spPr>
          <a:xfrm rot="5400000">
            <a:off x="3021012" y="4503738"/>
            <a:ext cx="138113"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a:endCxn id="13" idx="0"/>
          </p:cNvCxnSpPr>
          <p:nvPr/>
        </p:nvCxnSpPr>
        <p:spPr>
          <a:xfrm rot="16200000" flipH="1">
            <a:off x="3591719" y="5214144"/>
            <a:ext cx="228600" cy="12303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1895</Words>
  <Application>Microsoft Office PowerPoint</Application>
  <PresentationFormat>On-screen Show (4:3)</PresentationFormat>
  <Paragraphs>576</Paragraphs>
  <Slides>46</Slides>
  <Notes>0</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2</vt:i4>
      </vt:variant>
      <vt:variant>
        <vt:lpstr>Slide Titles</vt:lpstr>
      </vt:variant>
      <vt:variant>
        <vt:i4>46</vt:i4>
      </vt:variant>
    </vt:vector>
  </HeadingPairs>
  <TitlesOfParts>
    <vt:vector size="57" baseType="lpstr">
      <vt:lpstr>Arial</vt:lpstr>
      <vt:lpstr>Calibri</vt:lpstr>
      <vt:lpstr>ヒラギノ角ゴ Pro W3</vt:lpstr>
      <vt:lpstr>Symbol</vt:lpstr>
      <vt:lpstr>Wingdings</vt:lpstr>
      <vt:lpstr>Lucida Sans</vt:lpstr>
      <vt:lpstr>Times New Roman</vt:lpstr>
      <vt:lpstr>맑은 고딕</vt:lpstr>
      <vt:lpstr>Office Theme</vt:lpstr>
      <vt:lpstr>Graph</vt:lpstr>
      <vt:lpstr>Equation</vt:lpstr>
      <vt:lpstr>Algorithmic and Numerical Techniques for Atomistic Modeling  Hasan Metin Aktulga   PhD Thesis Defense June 23rd, 2010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Future Work</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
  <cp:lastModifiedBy>ayg</cp:lastModifiedBy>
  <cp:revision>487</cp:revision>
  <dcterms:created xsi:type="dcterms:W3CDTF">2006-08-16T00:00:00Z</dcterms:created>
  <dcterms:modified xsi:type="dcterms:W3CDTF">2010-06-22T21:24:19Z</dcterms:modified>
</cp:coreProperties>
</file>