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429" r:id="rId3"/>
    <p:sldId id="495" r:id="rId4"/>
    <p:sldId id="420" r:id="rId5"/>
    <p:sldId id="502" r:id="rId6"/>
    <p:sldId id="505" r:id="rId7"/>
    <p:sldId id="421" r:id="rId8"/>
    <p:sldId id="496" r:id="rId9"/>
    <p:sldId id="498" r:id="rId10"/>
    <p:sldId id="499" r:id="rId11"/>
    <p:sldId id="427" r:id="rId12"/>
    <p:sldId id="428" r:id="rId13"/>
    <p:sldId id="469" r:id="rId14"/>
    <p:sldId id="494" r:id="rId15"/>
    <p:sldId id="486" r:id="rId16"/>
    <p:sldId id="490" r:id="rId17"/>
    <p:sldId id="491" r:id="rId18"/>
    <p:sldId id="500" r:id="rId19"/>
    <p:sldId id="501" r:id="rId20"/>
  </p:sldIdLst>
  <p:sldSz cx="9144000" cy="6858000" type="screen4x3"/>
  <p:notesSz cx="7010400" cy="92964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ontinuum Medium" charset="0"/>
      <p:regular r:id="rId27"/>
    </p:embeddedFont>
    <p:embeddedFont>
      <p:font typeface="Bookman Old Style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D8FF"/>
    <a:srgbClr val="E1F2FF"/>
    <a:srgbClr val="EBFFED"/>
    <a:srgbClr val="E1FFE4"/>
    <a:srgbClr val="EBFFF4"/>
    <a:srgbClr val="F7FFF8"/>
    <a:srgbClr val="C9FFCE"/>
    <a:srgbClr val="97F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60" autoAdjust="0"/>
    <p:restoredTop sz="94602" autoAdjust="0"/>
  </p:normalViewPr>
  <p:slideViewPr>
    <p:cSldViewPr snapToGrid="0" showGuides="1">
      <p:cViewPr>
        <p:scale>
          <a:sx n="90" d="100"/>
          <a:sy n="90" d="100"/>
        </p:scale>
        <p:origin x="-103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408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523" cy="464662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153"/>
            <a:ext cx="5932365" cy="464662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Site Visit: Purdue </a:t>
            </a:r>
            <a:r>
              <a:rPr lang="en-US" err="1"/>
              <a:t>UniversityScience</a:t>
            </a:r>
            <a:r>
              <a:rPr lang="en-US"/>
              <a:t> of Information, September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6998" y="8830153"/>
            <a:ext cx="841819" cy="464662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1749C4-F97F-4008-AA1B-A52242A46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4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523" cy="464662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807134-B104-49C7-B6EC-5FA38F59B107}" type="datetimeFigureOut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5078"/>
            <a:ext cx="5608954" cy="4183539"/>
          </a:xfrm>
          <a:prstGeom prst="rect">
            <a:avLst/>
          </a:prstGeom>
        </p:spPr>
        <p:txBody>
          <a:bodyPr vert="horz" lIns="93157" tIns="46579" rIns="93157" bIns="465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153"/>
            <a:ext cx="3037523" cy="464662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029BC-D4BF-4161-BEA0-98D67188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983" indent="-285378">
              <a:defRPr>
                <a:solidFill>
                  <a:schemeClr val="tx1"/>
                </a:solidFill>
                <a:latin typeface="Arial" charset="0"/>
              </a:defRPr>
            </a:lvl2pPr>
            <a:lvl3pPr marL="1141513" indent="-228303">
              <a:defRPr>
                <a:solidFill>
                  <a:schemeClr val="tx1"/>
                </a:solidFill>
                <a:latin typeface="Arial" charset="0"/>
              </a:defRPr>
            </a:lvl3pPr>
            <a:lvl4pPr marL="1598118" indent="-228303">
              <a:defRPr>
                <a:solidFill>
                  <a:schemeClr val="tx1"/>
                </a:solidFill>
                <a:latin typeface="Arial" charset="0"/>
              </a:defRPr>
            </a:lvl4pPr>
            <a:lvl5pPr marL="2054722" indent="-228303">
              <a:defRPr>
                <a:solidFill>
                  <a:schemeClr val="tx1"/>
                </a:solidFill>
                <a:latin typeface="Arial" charset="0"/>
              </a:defRPr>
            </a:lvl5pPr>
            <a:lvl6pPr marL="2511328" indent="-2283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7933" indent="-2283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4538" indent="-2283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144" indent="-2283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2DE7E2-C284-4F53-AFFA-E2155C0C1852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983" indent="-285378">
              <a:defRPr>
                <a:solidFill>
                  <a:schemeClr val="tx1"/>
                </a:solidFill>
                <a:latin typeface="Arial" charset="0"/>
              </a:defRPr>
            </a:lvl2pPr>
            <a:lvl3pPr marL="1141513" indent="-228303">
              <a:defRPr>
                <a:solidFill>
                  <a:schemeClr val="tx1"/>
                </a:solidFill>
                <a:latin typeface="Arial" charset="0"/>
              </a:defRPr>
            </a:lvl3pPr>
            <a:lvl4pPr marL="1598118" indent="-228303">
              <a:defRPr>
                <a:solidFill>
                  <a:schemeClr val="tx1"/>
                </a:solidFill>
                <a:latin typeface="Arial" charset="0"/>
              </a:defRPr>
            </a:lvl4pPr>
            <a:lvl5pPr marL="2054722" indent="-228303">
              <a:defRPr>
                <a:solidFill>
                  <a:schemeClr val="tx1"/>
                </a:solidFill>
                <a:latin typeface="Arial" charset="0"/>
              </a:defRPr>
            </a:lvl5pPr>
            <a:lvl6pPr marL="2511328" indent="-2283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7933" indent="-2283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4538" indent="-2283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144" indent="-2283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9D565-23BA-4394-AD56-EA5D904A916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formation_full 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/>
          <p:nvPr userDrawn="1"/>
        </p:nvSpPr>
        <p:spPr bwMode="invGray">
          <a:xfrm>
            <a:off x="7400925" y="0"/>
            <a:ext cx="1743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9"/>
          <p:cNvSpPr/>
          <p:nvPr userDrawn="1"/>
        </p:nvSpPr>
        <p:spPr bwMode="invGray">
          <a:xfrm>
            <a:off x="554038" y="2427288"/>
            <a:ext cx="5943600" cy="1600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0" y="6400800"/>
            <a:ext cx="320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C9FFCE"/>
                </a:solidFill>
                <a:latin typeface="+mn-lt"/>
              </a:rPr>
              <a:t>National Science Foundation</a:t>
            </a:r>
            <a:r>
              <a:rPr lang="en-US" sz="1000">
                <a:solidFill>
                  <a:srgbClr val="0DFF7A"/>
                </a:solidFill>
                <a:latin typeface="+mn-lt"/>
              </a:rPr>
              <a:t/>
            </a:r>
            <a:br>
              <a:rPr lang="en-US" sz="1000">
                <a:solidFill>
                  <a:srgbClr val="0DFF7A"/>
                </a:solidFill>
                <a:latin typeface="+mn-lt"/>
              </a:rPr>
            </a:br>
            <a:r>
              <a:rPr lang="en-US" sz="1000">
                <a:solidFill>
                  <a:srgbClr val="E1F2FF"/>
                </a:solidFill>
                <a:latin typeface="+mn-lt"/>
              </a:rPr>
              <a:t>Science  &amp; Technology Centers Program</a:t>
            </a:r>
            <a:endParaRPr lang="en-US" sz="1050">
              <a:solidFill>
                <a:srgbClr val="E1F2FF"/>
              </a:solidFill>
              <a:latin typeface="+mn-lt"/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7086600" y="1639888"/>
            <a:ext cx="19050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Bryn Mawr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Howard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MIT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Princeton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Purdue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Stanford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UC Berkeley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UC San Diego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UIUC</a:t>
            </a:r>
            <a:endParaRPr lang="en-US">
              <a:latin typeface="+mn-lt"/>
            </a:endParaRPr>
          </a:p>
        </p:txBody>
      </p:sp>
      <p:pic>
        <p:nvPicPr>
          <p:cNvPr id="10" name="Picture 28" descr="Sci-Info-Mar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93688"/>
            <a:ext cx="1208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laude shannon.bmp"/>
          <p:cNvPicPr>
            <a:picLocks noChangeAspect="1"/>
          </p:cNvPicPr>
          <p:nvPr userDrawn="1"/>
        </p:nvPicPr>
        <p:blipFill>
          <a:blip r:embed="rId4" cstate="print">
            <a:lum bright="2000" contrast="5000"/>
          </a:blip>
          <a:stretch>
            <a:fillRect/>
          </a:stretch>
        </p:blipFill>
        <p:spPr>
          <a:xfrm>
            <a:off x="2745960" y="3951248"/>
            <a:ext cx="163928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extrusionH="114300" contourW="38100">
            <a:bevelT w="165100" prst="coolSlant"/>
            <a:bevelB/>
            <a:extrusionClr>
              <a:schemeClr val="tx2">
                <a:lumMod val="7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925551"/>
            <a:ext cx="6991815" cy="1524000"/>
          </a:xfr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38100" y="2438400"/>
            <a:ext cx="697601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A3D8FF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E2EB109D-6E25-45E7-B91E-5C2355AD9E49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F7FF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4A8CAD7-6CDF-4384-96C6-02421D70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D47E-B22A-45FC-B5AE-071BB91A3C0A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567C-0CA0-47CE-88E0-A378D583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formation_verticalstrip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1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CE04-C110-40C9-84D0-255A846FC26E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6DBD-046A-4EB8-B7C3-92AF0876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DF67-98F3-49C6-BBE3-C6055A3FCA6E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417F-D8B2-4CCF-B626-8C25AD65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B26F-9710-4392-B454-D28A89907D32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6104-828C-4A13-93F6-C1F75B26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6975-F512-40E4-91E0-D476B0184D0B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1C00-E59F-42B1-A9A4-FFA71345E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1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B432-2C3B-4D8D-99E3-ABF1F62D8EA9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95D6-8A20-493B-941B-8C1923052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7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9D31-BE56-4459-927C-AA74CC3F22F6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F7C-889B-4DFA-A9E5-E3BCAEA7C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71FB-4C0C-41B0-835E-274C287A3DF5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5A37-7CC2-4DF3-98C4-D1D4F37B8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A46B-993F-41A8-BFBF-E64B7CAA34BE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7CC8-C2C3-4C28-9878-BE8B2065E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3FC0-53C2-4625-9603-CC468E2BBE02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CFA6-11CB-4523-9F9D-C43F2244C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formation_horizontalheader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 bwMode="invGray">
          <a:xfrm>
            <a:off x="134938" y="0"/>
            <a:ext cx="9009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C28305-FE29-41B3-BF83-A0CD8261B2DF}" type="datetime1">
              <a:rPr lang="en-US"/>
              <a:pPr>
                <a:defRPr/>
              </a:pPr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275" y="651351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E494FD-ACD8-4DD8-9EC7-A5E7EA6B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1163" y="6589713"/>
            <a:ext cx="20542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</a:rPr>
              <a:t>Science &amp; Technology Centers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</a:rPr>
              <a:t>Center for Science of Informatio</a:t>
            </a: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</a:rPr>
              <a:t>n</a:t>
            </a:r>
          </a:p>
        </p:txBody>
      </p:sp>
      <p:pic>
        <p:nvPicPr>
          <p:cNvPr id="1034" name="Picture 20" descr="VerticalSkinnyStripShort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2740"/>
          <a:stretch>
            <a:fillRect/>
          </a:stretch>
        </p:blipFill>
        <p:spPr bwMode="auto">
          <a:xfrm>
            <a:off x="0" y="0"/>
            <a:ext cx="133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-4763" y="5029200"/>
            <a:ext cx="138113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7426325" y="0"/>
            <a:ext cx="171767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93038" y="0"/>
            <a:ext cx="1350962" cy="8397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8" name="Picture 22" descr="Sci-Info-Mark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8738"/>
            <a:ext cx="83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B050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39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cs.purdue.edu/people/images/faculty/spa.jpg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Emerging Frontiers of </a:t>
            </a:r>
            <a:br>
              <a:rPr lang="en-US" smtClean="0"/>
            </a:br>
            <a:r>
              <a:rPr lang="en-US" smtClean="0"/>
              <a:t>Science of Information</a:t>
            </a:r>
            <a:endParaRPr lang="en-US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8100" y="2438400"/>
            <a:ext cx="6989763" cy="121920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600" smtClean="0">
              <a:latin typeface="Arial" charset="0"/>
              <a:cs typeface="Arial" charset="0"/>
            </a:endParaRPr>
          </a:p>
          <a:p>
            <a:pPr>
              <a:lnSpc>
                <a:spcPts val="3363"/>
              </a:lnSpc>
              <a:spcBef>
                <a:spcPts val="6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NSF STC 2010</a:t>
            </a:r>
          </a:p>
          <a:p>
            <a:pPr>
              <a:lnSpc>
                <a:spcPts val="3363"/>
              </a:lnSpc>
              <a:spcBef>
                <a:spcPts val="6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Standing on the Shoulders of Giants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6934200" cy="48768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n-NO" sz="2000" dirty="0" smtClean="0">
                <a:solidFill>
                  <a:schemeClr val="tx2"/>
                </a:solidFill>
              </a:rPr>
              <a:t>Manfred Eigen </a:t>
            </a:r>
            <a:r>
              <a:rPr lang="nn-NO" sz="2000" dirty="0" smtClean="0"/>
              <a:t>(</a:t>
            </a:r>
            <a:r>
              <a:rPr lang="nn-NO" sz="2000" dirty="0" smtClean="0">
                <a:solidFill>
                  <a:srgbClr val="0070C0"/>
                </a:solidFill>
              </a:rPr>
              <a:t>Nobel Prize, 1967</a:t>
            </a:r>
            <a:r>
              <a:rPr lang="nn-NO" sz="2000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“The differentiable characteristic of the </a:t>
            </a:r>
            <a:r>
              <a:rPr lang="en-US" sz="2000" dirty="0" smtClean="0">
                <a:solidFill>
                  <a:srgbClr val="FF0000"/>
                </a:solidFill>
              </a:rPr>
              <a:t>living systems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chemeClr val="tx2"/>
                </a:solidFill>
              </a:rPr>
              <a:t>Information</a:t>
            </a:r>
            <a:r>
              <a:rPr lang="en-US" sz="2000" dirty="0" smtClean="0"/>
              <a:t>. </a:t>
            </a:r>
            <a:r>
              <a:rPr lang="en-US" sz="2000" dirty="0" smtClean="0">
                <a:solidFill>
                  <a:schemeClr val="tx2"/>
                </a:solidFill>
              </a:rPr>
              <a:t>Information</a:t>
            </a:r>
            <a:r>
              <a:rPr lang="en-US" sz="2000" dirty="0" smtClean="0"/>
              <a:t> assures the </a:t>
            </a:r>
            <a:r>
              <a:rPr lang="en-US" sz="2000" dirty="0" smtClean="0">
                <a:solidFill>
                  <a:srgbClr val="0070C0"/>
                </a:solidFill>
              </a:rPr>
              <a:t>controlled reproduction of all constituents</a:t>
            </a:r>
            <a:r>
              <a:rPr lang="en-US" sz="2000" dirty="0" smtClean="0"/>
              <a:t>, ensuring </a:t>
            </a:r>
            <a:r>
              <a:rPr lang="en-US" sz="2000" dirty="0" smtClean="0">
                <a:solidFill>
                  <a:srgbClr val="FF0000"/>
                </a:solidFill>
              </a:rPr>
              <a:t>conservation</a:t>
            </a:r>
            <a:r>
              <a:rPr lang="en-US" sz="2000" dirty="0" smtClean="0"/>
              <a:t> of viability . . . . </a:t>
            </a:r>
            <a:r>
              <a:rPr lang="en-US" sz="2000" dirty="0" smtClean="0">
                <a:solidFill>
                  <a:schemeClr val="tx2"/>
                </a:solidFill>
              </a:rPr>
              <a:t>Information theory</a:t>
            </a:r>
            <a:r>
              <a:rPr lang="en-US" sz="2000" dirty="0" smtClean="0"/>
              <a:t>, pioneered by </a:t>
            </a:r>
            <a:r>
              <a:rPr lang="en-US" sz="2000" dirty="0" smtClean="0">
                <a:solidFill>
                  <a:srgbClr val="0070C0"/>
                </a:solidFill>
              </a:rPr>
              <a:t>Claude Shannon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cannot </a:t>
            </a:r>
            <a:r>
              <a:rPr lang="en-US" sz="2000" dirty="0" smtClean="0"/>
              <a:t>answer this question . . . in principle, the answer was formulated 130 years ago by </a:t>
            </a:r>
            <a:r>
              <a:rPr lang="en-US" sz="2000" dirty="0" smtClean="0">
                <a:solidFill>
                  <a:srgbClr val="FF0000"/>
                </a:solidFill>
              </a:rPr>
              <a:t>Charles Darwin</a:t>
            </a:r>
            <a:r>
              <a:rPr lang="en-US" sz="2000" dirty="0" smtClean="0"/>
              <a:t>”.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P. Nurse</a:t>
            </a:r>
            <a:r>
              <a:rPr lang="en-US" sz="2000" dirty="0" smtClean="0"/>
              <a:t>, (</a:t>
            </a:r>
            <a:r>
              <a:rPr lang="en-US" sz="2000" dirty="0" smtClean="0">
                <a:solidFill>
                  <a:srgbClr val="FF0000"/>
                </a:solidFill>
              </a:rPr>
              <a:t>Nature, 2008</a:t>
            </a:r>
            <a:r>
              <a:rPr lang="en-US" sz="2000" dirty="0" smtClean="0"/>
              <a:t>, “</a:t>
            </a:r>
            <a:r>
              <a:rPr lang="en-US" sz="2000" dirty="0" smtClean="0">
                <a:solidFill>
                  <a:srgbClr val="0070C0"/>
                </a:solidFill>
              </a:rPr>
              <a:t>Life, Logic, and Information</a:t>
            </a:r>
            <a:r>
              <a:rPr lang="en-US" sz="2000" dirty="0" smtClean="0"/>
              <a:t>”):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/>
              <a:t>Focusing on </a:t>
            </a:r>
            <a:r>
              <a:rPr lang="en-US" sz="2000" i="1" dirty="0" smtClean="0">
                <a:solidFill>
                  <a:schemeClr val="tx2"/>
                </a:solidFill>
              </a:rPr>
              <a:t>information flow </a:t>
            </a:r>
            <a:r>
              <a:rPr lang="en-US" sz="2000" i="1" dirty="0" smtClean="0"/>
              <a:t>will help to </a:t>
            </a:r>
            <a:r>
              <a:rPr lang="en-US" sz="2000" i="1" dirty="0" smtClean="0">
                <a:solidFill>
                  <a:srgbClr val="0070C0"/>
                </a:solidFill>
              </a:rPr>
              <a:t>understand better </a:t>
            </a:r>
            <a:r>
              <a:rPr lang="en-US" sz="2000" i="1" dirty="0" smtClean="0"/>
              <a:t>how </a:t>
            </a:r>
            <a:r>
              <a:rPr lang="en-US" sz="2000" i="1" dirty="0" smtClean="0">
                <a:solidFill>
                  <a:srgbClr val="FF0000"/>
                </a:solidFill>
              </a:rPr>
              <a:t>cells and organisms </a:t>
            </a:r>
            <a:r>
              <a:rPr lang="en-US" sz="2000" i="1" dirty="0" smtClean="0"/>
              <a:t>work. </a:t>
            </a:r>
            <a:r>
              <a:rPr lang="en-US" sz="2000" dirty="0" smtClean="0"/>
              <a:t> . . . the generation of </a:t>
            </a:r>
            <a:r>
              <a:rPr lang="en-US" sz="2000" dirty="0" smtClean="0">
                <a:solidFill>
                  <a:schemeClr val="tx2"/>
                </a:solidFill>
              </a:rPr>
              <a:t>spatial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tx2"/>
                </a:solidFill>
              </a:rPr>
              <a:t>temporal</a:t>
            </a:r>
            <a:r>
              <a:rPr lang="en-US" sz="2000" dirty="0" smtClean="0"/>
              <a:t> order, </a:t>
            </a:r>
            <a:r>
              <a:rPr lang="en-US" sz="2000" dirty="0" smtClean="0">
                <a:solidFill>
                  <a:srgbClr val="0070C0"/>
                </a:solidFill>
              </a:rPr>
              <a:t>cell memory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reproduction </a:t>
            </a:r>
            <a:r>
              <a:rPr lang="en-US" sz="2000" dirty="0" smtClean="0"/>
              <a:t>are </a:t>
            </a:r>
            <a:r>
              <a:rPr lang="en-US" sz="2000" dirty="0" smtClean="0">
                <a:solidFill>
                  <a:srgbClr val="FF0000"/>
                </a:solidFill>
              </a:rPr>
              <a:t>not fully understood</a:t>
            </a:r>
            <a:r>
              <a:rPr lang="en-US" sz="2000" dirty="0" smtClean="0"/>
              <a:t>.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A. </a:t>
            </a:r>
            <a:r>
              <a:rPr lang="en-US" sz="2000" dirty="0" err="1" smtClean="0">
                <a:solidFill>
                  <a:schemeClr val="tx2"/>
                </a:solidFill>
              </a:rPr>
              <a:t>Zeilinger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Nature</a:t>
            </a:r>
            <a:r>
              <a:rPr lang="en-US" sz="2000" dirty="0" smtClean="0"/>
              <a:t>, 2005)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. . . </a:t>
            </a:r>
            <a:r>
              <a:rPr lang="en-US" sz="2000" dirty="0" smtClean="0">
                <a:solidFill>
                  <a:srgbClr val="FF0000"/>
                </a:solidFill>
              </a:rPr>
              <a:t>reality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tx2"/>
                </a:solidFill>
              </a:rPr>
              <a:t>information</a:t>
            </a:r>
            <a:r>
              <a:rPr lang="en-US" sz="2000" dirty="0" smtClean="0"/>
              <a:t> are two sides of the same coin, that is, they are in a deep sense </a:t>
            </a:r>
            <a:r>
              <a:rPr lang="en-US" sz="2000" dirty="0" smtClean="0">
                <a:solidFill>
                  <a:srgbClr val="0070C0"/>
                </a:solidFill>
              </a:rPr>
              <a:t>indistinguishable</a:t>
            </a:r>
            <a:endParaRPr lang="en-US" sz="2000" dirty="0"/>
          </a:p>
        </p:txBody>
      </p:sp>
      <p:pic>
        <p:nvPicPr>
          <p:cNvPr id="24579" name="Picture 3" descr="eig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5475"/>
            <a:ext cx="819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nurs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508375"/>
            <a:ext cx="9525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zeilinger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072063"/>
            <a:ext cx="9525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017"/>
            <a:ext cx="8229600" cy="72301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Science of Information</a:t>
            </a:r>
            <a:endParaRPr lang="en-US" dirty="0"/>
          </a:p>
        </p:txBody>
      </p:sp>
      <p:pic>
        <p:nvPicPr>
          <p:cNvPr id="7" name="Picture 6" descr="figure.draft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19338"/>
            <a:ext cx="6781800" cy="423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33400" y="1352550"/>
            <a:ext cx="8305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The overarching vision of the </a:t>
            </a:r>
            <a:r>
              <a:rPr lang="en-US">
                <a:solidFill>
                  <a:srgbClr val="008A3E"/>
                </a:solidFill>
              </a:rPr>
              <a:t>Center for Science of Information </a:t>
            </a:r>
            <a:r>
              <a:rPr lang="en-US"/>
              <a:t>is to develop principles and human resources guiding the </a:t>
            </a:r>
            <a:r>
              <a:rPr lang="en-US" i="1"/>
              <a:t>extraction, manipulation</a:t>
            </a:r>
            <a:r>
              <a:rPr lang="en-US"/>
              <a:t>, and </a:t>
            </a:r>
            <a:r>
              <a:rPr lang="en-US" i="1"/>
              <a:t>exchange of information</a:t>
            </a:r>
            <a:r>
              <a:rPr lang="en-US"/>
              <a:t>, integrating </a:t>
            </a:r>
            <a:r>
              <a:rPr lang="en-US" i="1">
                <a:solidFill>
                  <a:srgbClr val="0070C0"/>
                </a:solidFill>
              </a:rPr>
              <a:t>space, time, structure</a:t>
            </a:r>
            <a:r>
              <a:rPr lang="en-US">
                <a:solidFill>
                  <a:srgbClr val="0070C0"/>
                </a:solidFill>
              </a:rPr>
              <a:t>,</a:t>
            </a:r>
            <a:r>
              <a:rPr lang="en-US"/>
              <a:t> and </a:t>
            </a:r>
            <a:r>
              <a:rPr lang="en-US" i="1">
                <a:solidFill>
                  <a:srgbClr val="0070C0"/>
                </a:solidFill>
              </a:rPr>
              <a:t>semantics</a:t>
            </a:r>
            <a:r>
              <a:rPr lang="en-US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9B914-35E1-465F-BC81-3671A7AFBCF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Mission and Center’s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462963" cy="496887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Advance science and technology through a new quantitative understanding of the representation, communication and processing of information in biological, physical, social and engineering systems.</a:t>
            </a:r>
          </a:p>
          <a:p>
            <a:pPr marL="182880" fontAlgn="auto">
              <a:spcBef>
                <a:spcPts val="9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Some Specific Center’s Goals</a:t>
            </a:r>
            <a:r>
              <a:rPr lang="en-US" sz="2000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define</a:t>
            </a:r>
            <a:r>
              <a:rPr lang="en-US" sz="1800" dirty="0" smtClean="0"/>
              <a:t> core theoretical principles governing transfer of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develop</a:t>
            </a:r>
            <a:r>
              <a:rPr lang="en-US" sz="1800" dirty="0" smtClean="0"/>
              <a:t> meters and methods for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apply</a:t>
            </a:r>
            <a:r>
              <a:rPr lang="en-US" sz="1800" dirty="0" smtClean="0"/>
              <a:t> to problems in </a:t>
            </a:r>
            <a:r>
              <a:rPr lang="en-US" sz="1800" i="1" dirty="0" smtClean="0"/>
              <a:t>physical </a:t>
            </a:r>
            <a:r>
              <a:rPr lang="en-US" sz="1800" dirty="0" smtClean="0"/>
              <a:t>and </a:t>
            </a:r>
            <a:r>
              <a:rPr lang="en-US" sz="1800" i="1" dirty="0" smtClean="0"/>
              <a:t>social sciences</a:t>
            </a:r>
            <a:r>
              <a:rPr lang="en-US" sz="1800" dirty="0" smtClean="0"/>
              <a:t>, and </a:t>
            </a:r>
            <a:r>
              <a:rPr lang="en-US" sz="1800" i="1" dirty="0" smtClean="0"/>
              <a:t>engineering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offer</a:t>
            </a:r>
            <a:r>
              <a:rPr lang="en-US" sz="1800" dirty="0" smtClean="0"/>
              <a:t> a venue for multi-disciplinary long-term </a:t>
            </a:r>
            <a:r>
              <a:rPr lang="en-US" sz="1800" dirty="0" smtClean="0">
                <a:solidFill>
                  <a:srgbClr val="0070C0"/>
                </a:solidFill>
              </a:rPr>
              <a:t>collaborations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explore</a:t>
            </a:r>
            <a:r>
              <a:rPr lang="en-US" sz="1800" dirty="0" smtClean="0"/>
              <a:t> effective ways to educate students,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train</a:t>
            </a:r>
            <a:r>
              <a:rPr lang="en-US" sz="1800" dirty="0" smtClean="0"/>
              <a:t> the next generation of researchers,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broaden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participation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of underrepresented groups,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transfer</a:t>
            </a:r>
            <a:r>
              <a:rPr lang="en-US" sz="1800" dirty="0" smtClean="0"/>
              <a:t> advances in research to </a:t>
            </a:r>
            <a:r>
              <a:rPr lang="en-US" sz="1800" i="1" dirty="0" smtClean="0"/>
              <a:t>education</a:t>
            </a:r>
            <a:r>
              <a:rPr lang="en-US" sz="1800" dirty="0" smtClean="0"/>
              <a:t> and </a:t>
            </a:r>
            <a:r>
              <a:rPr lang="en-US" sz="1800" i="1" dirty="0" smtClean="0"/>
              <a:t>industry</a:t>
            </a:r>
            <a:r>
              <a:rPr lang="en-US" sz="1800" dirty="0" smtClean="0"/>
              <a:t>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0F13F2-F18A-4440-86A8-FD2A878601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Integrated Research</a:t>
            </a:r>
            <a:endParaRPr lang="en-US" dirty="0"/>
          </a:p>
        </p:txBody>
      </p:sp>
      <p:pic>
        <p:nvPicPr>
          <p:cNvPr id="13" name="Picture 2" descr="C:\Users\ywchoi\Desktop\NSF\portraits\G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1535113"/>
            <a:ext cx="974725" cy="132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ywchoi\Desktop\NSF\portraits\Shankar_Subramani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1517650"/>
            <a:ext cx="1047750" cy="130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7" descr="C:\Users\ywchoi\Desktop\NSF\portraits\anantharam.jpg"/>
          <p:cNvPicPr>
            <a:picLocks noChangeAspect="1" noChangeArrowheads="1"/>
          </p:cNvPicPr>
          <p:nvPr/>
        </p:nvPicPr>
        <p:blipFill>
          <a:blip r:embed="rId4" cstate="print"/>
          <a:srcRect t="2858" b="2809"/>
          <a:stretch>
            <a:fillRect/>
          </a:stretch>
        </p:blipFill>
        <p:spPr bwMode="auto">
          <a:xfrm>
            <a:off x="6618288" y="3168650"/>
            <a:ext cx="935037" cy="123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4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875F0-F7E8-4F2F-AF00-62F685DDC11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  <p:pic>
        <p:nvPicPr>
          <p:cNvPr id="276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0" y="4791075"/>
            <a:ext cx="896938" cy="1279525"/>
          </a:xfrm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966788" y="2998788"/>
            <a:ext cx="53705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>
              <a:solidFill>
                <a:srgbClr val="00B050"/>
              </a:solidFill>
            </a:endParaRPr>
          </a:p>
          <a:p>
            <a:endParaRPr lang="en-US">
              <a:solidFill>
                <a:srgbClr val="00B050"/>
              </a:solidFill>
            </a:endParaRPr>
          </a:p>
          <a:p>
            <a:r>
              <a:rPr lang="en-US" b="1">
                <a:solidFill>
                  <a:srgbClr val="00B050"/>
                </a:solidFill>
              </a:rPr>
              <a:t>Research Thrusts</a:t>
            </a:r>
            <a:r>
              <a:rPr lang="en-US">
                <a:solidFill>
                  <a:srgbClr val="00B050"/>
                </a:solidFill>
              </a:rPr>
              <a:t>:</a:t>
            </a:r>
          </a:p>
          <a:p>
            <a:endParaRPr lang="en-US">
              <a:solidFill>
                <a:srgbClr val="00B050"/>
              </a:solidFill>
            </a:endParaRPr>
          </a:p>
          <a:p>
            <a:r>
              <a:rPr lang="en-US">
                <a:solidFill>
                  <a:srgbClr val="00B050"/>
                </a:solidFill>
              </a:rPr>
              <a:t>1</a:t>
            </a:r>
            <a:r>
              <a:rPr lang="en-US"/>
              <a:t>.  </a:t>
            </a:r>
            <a:r>
              <a:rPr lang="en-US">
                <a:solidFill>
                  <a:srgbClr val="0070C0"/>
                </a:solidFill>
              </a:rPr>
              <a:t>Information Flow </a:t>
            </a:r>
            <a:r>
              <a:rPr lang="en-US"/>
              <a:t>in </a:t>
            </a:r>
            <a:r>
              <a:rPr lang="en-US">
                <a:solidFill>
                  <a:srgbClr val="FF0000"/>
                </a:solidFill>
              </a:rPr>
              <a:t>Biology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00B050"/>
                </a:solidFill>
              </a:rPr>
              <a:t>2</a:t>
            </a:r>
            <a:r>
              <a:rPr lang="en-US"/>
              <a:t>.  </a:t>
            </a:r>
            <a:r>
              <a:rPr lang="en-US">
                <a:solidFill>
                  <a:srgbClr val="0070C0"/>
                </a:solidFill>
              </a:rPr>
              <a:t>Information Transfer </a:t>
            </a:r>
            <a:r>
              <a:rPr lang="en-US"/>
              <a:t>in</a:t>
            </a:r>
            <a:r>
              <a:rPr lang="en-US">
                <a:solidFill>
                  <a:srgbClr val="FF0000"/>
                </a:solidFill>
              </a:rPr>
              <a:t> Communication</a:t>
            </a:r>
          </a:p>
          <a:p>
            <a:pPr>
              <a:buFontTx/>
              <a:buAutoNum type="arabicPeriod"/>
            </a:pP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00B05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.  Knowledge</a:t>
            </a:r>
            <a:r>
              <a:rPr lang="en-US"/>
              <a:t>:</a:t>
            </a:r>
          </a:p>
          <a:p>
            <a:r>
              <a:rPr lang="en-US"/>
              <a:t>      Extraction, Computation &amp; Physics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6496050" y="2924175"/>
            <a:ext cx="2455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/>
              <a:t>S.  Subramaniam         A. Grama</a:t>
            </a: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6550025" y="4487863"/>
            <a:ext cx="24018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/>
              <a:t>V. Anantharam        T. Weissman</a:t>
            </a: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6688138" y="6135688"/>
            <a:ext cx="21796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/>
              <a:t>S. Kulkarni             M. Atallah</a:t>
            </a:r>
          </a:p>
        </p:txBody>
      </p:sp>
      <p:sp>
        <p:nvSpPr>
          <p:cNvPr id="27661" name="TextBox 23"/>
          <p:cNvSpPr txBox="1">
            <a:spLocks noChangeArrowheads="1"/>
          </p:cNvSpPr>
          <p:nvPr/>
        </p:nvSpPr>
        <p:spPr bwMode="auto">
          <a:xfrm>
            <a:off x="914400" y="1839913"/>
            <a:ext cx="5443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Create a shared intellectual space, integral to the  Center’s activities, providing a collaborative research environment that crosses disciplinary and institutional boundaries.</a:t>
            </a:r>
          </a:p>
        </p:txBody>
      </p:sp>
      <p:pic>
        <p:nvPicPr>
          <p:cNvPr id="27665" name="Picture 17" descr="tsachy final p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3132138"/>
            <a:ext cx="1047750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7" name="Picture 19" descr="kulkarn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89488"/>
            <a:ext cx="876300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Education and Diversity</a:t>
            </a:r>
            <a:endParaRPr lang="en-US" dirty="0"/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8071BF-A772-4C0F-8CF1-76CABA332DA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  <p:pic>
        <p:nvPicPr>
          <p:cNvPr id="28675" name="Picture Placeholder 5" descr="EduDivPlans1-tr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5300" y="2498725"/>
            <a:ext cx="5187950" cy="4198938"/>
          </a:xfrm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40250"/>
            <a:ext cx="13684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828800"/>
            <a:ext cx="13827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957388"/>
            <a:ext cx="11509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595313" y="3295650"/>
            <a:ext cx="1020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  D. Kumar 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542925" y="6102350"/>
            <a:ext cx="1254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  R. Hughes</a:t>
            </a: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7315200" y="3582988"/>
            <a:ext cx="1106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  M. Ward</a:t>
            </a:r>
          </a:p>
        </p:txBody>
      </p:sp>
      <p:sp>
        <p:nvSpPr>
          <p:cNvPr id="28683" name="TextBox 13"/>
          <p:cNvSpPr txBox="1">
            <a:spLocks noChangeArrowheads="1"/>
          </p:cNvSpPr>
          <p:nvPr/>
        </p:nvSpPr>
        <p:spPr bwMode="auto">
          <a:xfrm>
            <a:off x="7262813" y="6103144"/>
            <a:ext cx="1306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   </a:t>
            </a:r>
            <a:r>
              <a:rPr lang="en-US" sz="1200" dirty="0" smtClean="0"/>
              <a:t>B. Ladd</a:t>
            </a:r>
            <a:endParaRPr lang="en-US" sz="1200" dirty="0"/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2052638" y="1722438"/>
            <a:ext cx="5081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Integrate cutting-edge, multidisciplinary research and education efforts across the center to advance the training and diversity of the work force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1" y="4369980"/>
            <a:ext cx="1177937" cy="1689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Knowledge Transfer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33400" y="2711450"/>
            <a:ext cx="82296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Industrial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affiliate program </a:t>
            </a:r>
            <a:r>
              <a:rPr lang="en-US" sz="2400" dirty="0">
                <a:latin typeface="+mn-lt"/>
              </a:rPr>
              <a:t>in the form of consortium: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 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Considerable intellectual resources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Access to students and post-docs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Access to intellectual property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Shape center research agenda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Solve real-world problems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Industrial perspective</a:t>
            </a:r>
          </a:p>
          <a:p>
            <a:pPr marL="742950" lvl="1" indent="-285750" fontAlgn="auto">
              <a:spcBef>
                <a:spcPts val="0"/>
              </a:spcBef>
              <a:spcAft>
                <a:spcPts val="100"/>
              </a:spcAft>
              <a:buClr>
                <a:srgbClr val="008A3E"/>
              </a:buClr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Knowledge Transfer Director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Ananth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Grama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29709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981D6-B954-40A4-8694-19AC67BA36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  <p:pic>
        <p:nvPicPr>
          <p:cNvPr id="16" name="Picture 2" descr="C:\Users\ywchoi\Desktop\NSF\portraits\G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325" y="4879975"/>
            <a:ext cx="930275" cy="135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11" name="TextBox 17"/>
          <p:cNvSpPr txBox="1">
            <a:spLocks noChangeArrowheads="1"/>
          </p:cNvSpPr>
          <p:nvPr/>
        </p:nvSpPr>
        <p:spPr bwMode="auto">
          <a:xfrm>
            <a:off x="776288" y="1647825"/>
            <a:ext cx="774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Develop effective mechanism for interactions between the center and external stakeholder to support the exchange of knowledge, data, and application of new technology.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6" name="Title 1"/>
          <p:cNvSpPr>
            <a:spLocks/>
          </p:cNvSpPr>
          <p:nvPr/>
        </p:nvSpPr>
        <p:spPr bwMode="auto">
          <a:xfrm>
            <a:off x="350356" y="702007"/>
            <a:ext cx="8229600" cy="74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8A3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tinuum Medium" pitchFamily="2" charset="0"/>
                <a:ea typeface="+mj-ea"/>
                <a:cs typeface="Arial" pitchFamily="34" charset="0"/>
              </a:rPr>
              <a:t>Management Structure</a:t>
            </a:r>
          </a:p>
        </p:txBody>
      </p:sp>
      <p:sp>
        <p:nvSpPr>
          <p:cNvPr id="30747" name="Slide Number Placeholder 4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E70F4E-C062-4C2C-9AFF-D8AF5412BD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  <p:pic>
        <p:nvPicPr>
          <p:cNvPr id="5" name="Picture 4" descr="Management Structure Char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447" y="765374"/>
            <a:ext cx="5567703" cy="7423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711"/>
            <a:ext cx="82296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Strategic Plan for Center Research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2" y="1414131"/>
            <a:ext cx="8463516" cy="51567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Life Sciences</a:t>
            </a:r>
          </a:p>
          <a:p>
            <a:pPr lv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Knowledge extraction from data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Integrating diverse datasets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Defining the granularity of data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Statistical methods with regularization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Biology-constrained methods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Information metrics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Dealing with context</a:t>
            </a:r>
          </a:p>
          <a:p>
            <a:pPr marL="85725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Dealing with noise in data</a:t>
            </a:r>
          </a:p>
          <a:p>
            <a:pPr marL="1257300" lvl="2" indent="-3429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Robustness of knowledge extraction to noise</a:t>
            </a:r>
          </a:p>
          <a:p>
            <a:pPr marL="1257300" lvl="2" indent="-3429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How to deal with missing data?</a:t>
            </a:r>
          </a:p>
          <a:p>
            <a:pPr marL="85725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Classification of modularity from data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Specification and identification of modules (functional, spatial, temporal, etc.) from data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Quantifying information content of modules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Quantitative and qualitative comparison of modules</a:t>
            </a:r>
          </a:p>
          <a:p>
            <a:pPr marL="85725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Dealing with dynamical data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How to deal with multivariate and high dimensional time series data?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Understanding </a:t>
            </a:r>
            <a:r>
              <a:rPr lang="en-US" sz="1400" dirty="0" err="1" smtClean="0"/>
              <a:t>spatio</a:t>
            </a:r>
            <a:r>
              <a:rPr lang="en-US" sz="1400" dirty="0" smtClean="0"/>
              <a:t>-temporal information processing in systems</a:t>
            </a:r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1400" dirty="0" smtClean="0"/>
              <a:t>Identifying suitable granularity and context for analyzing data</a:t>
            </a:r>
          </a:p>
          <a:p>
            <a:pPr marL="914400" lvl="2" indent="0" fontAlgn="auto">
              <a:spcAft>
                <a:spcPts val="0"/>
              </a:spcAft>
              <a:buNone/>
              <a:defRPr/>
            </a:pPr>
            <a:endParaRPr lang="en-US" sz="1200" dirty="0" smtClean="0"/>
          </a:p>
          <a:p>
            <a:pPr lvl="2" fontAlgn="auto">
              <a:spcAft>
                <a:spcPts val="0"/>
              </a:spcAft>
              <a:buFont typeface="+mj-lt"/>
              <a:buAutoNum type="alphaLcPeriod"/>
              <a:defRPr/>
            </a:pPr>
            <a:endParaRPr lang="en-US" sz="1200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19F5BF-50ED-4D13-8415-A0B9661C7B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Strategic Plan for Center </a:t>
            </a:r>
            <a:r>
              <a:rPr lang="en-US" sz="2800" dirty="0" smtClean="0"/>
              <a:t>Research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267"/>
            <a:ext cx="8229600" cy="5117286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Communication</a:t>
            </a:r>
          </a:p>
          <a:p>
            <a:pPr lvl="1">
              <a:buFont typeface="+mj-lt"/>
              <a:buAutoNum type="arabicPeriod"/>
            </a:pPr>
            <a:r>
              <a:rPr lang="en-US" sz="1200" dirty="0" smtClean="0">
                <a:solidFill>
                  <a:srgbClr val="0070C0"/>
                </a:solidFill>
              </a:rPr>
              <a:t>Delay in Information Theory</a:t>
            </a:r>
          </a:p>
          <a:p>
            <a:pPr lvl="2">
              <a:buFont typeface="+mj-lt"/>
              <a:buAutoNum type="alphaLcPeriod"/>
            </a:pPr>
            <a:r>
              <a:rPr lang="en-US" sz="1200" dirty="0" smtClean="0"/>
              <a:t>Quantifying the temporal value of information</a:t>
            </a:r>
          </a:p>
          <a:p>
            <a:pPr lvl="2">
              <a:buFont typeface="+mj-lt"/>
              <a:buAutoNum type="alphaLcPeriod"/>
            </a:pPr>
            <a:r>
              <a:rPr lang="en-US" sz="1200" dirty="0" smtClean="0"/>
              <a:t>Information theory for finite block lengths</a:t>
            </a:r>
          </a:p>
          <a:p>
            <a:pPr lvl="2">
              <a:buFont typeface="+mj-lt"/>
              <a:buAutoNum type="alphaLcPeriod"/>
            </a:pPr>
            <a:r>
              <a:rPr lang="en-US" sz="1200" dirty="0" smtClean="0"/>
              <a:t>Tradeoffs between delay, distortion, and reliability in feedback systems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70C0"/>
                </a:solidFill>
              </a:rPr>
              <a:t>Information and computation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Quantifying fundamental limits of in-network computation, and the computing capacity of networks for different functions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Complexity of distributed computation in wireless and wired networks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Information theoretic study of aggregation for scalable query processing in distributed databases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70C0"/>
                </a:solidFill>
              </a:rPr>
              <a:t>New measures and notions of information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Soft-information (beliefs) in rate distortion theory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Semantics in information: framework, probabilistic modeling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Modern communication networks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70C0"/>
                </a:solidFill>
              </a:rPr>
              <a:t>Interface with life sciences thrust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Furthering our information theoretic understanding of deletion, substitution, and insertion channels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Information theoretic models for evolution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Models for stimuli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Communication models for intra-neuron signaling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200" dirty="0" smtClean="0"/>
              <a:t>Models to predict the behavior of various systems, ranging from intra-cellular signaling, to tissues, individuals, colonies, and ecosystems</a:t>
            </a:r>
          </a:p>
          <a:p>
            <a:pPr marL="857250" lvl="1" indent="-342900">
              <a:buFont typeface="+mj-lt"/>
              <a:buAutoNum type="arabicPeriod"/>
            </a:pPr>
            <a:endParaRPr lang="en-US" sz="1200" dirty="0" smtClean="0"/>
          </a:p>
          <a:p>
            <a:pPr marL="1257300" lvl="2" indent="-342900">
              <a:buFont typeface="+mj-lt"/>
              <a:buAutoNum type="alphaLcPeriod"/>
            </a:pPr>
            <a:endParaRPr lang="en-US" sz="1200" dirty="0" smtClean="0"/>
          </a:p>
          <a:p>
            <a:pPr marL="1257300" lvl="2" indent="-342900">
              <a:buFont typeface="+mj-lt"/>
              <a:buAutoNum type="alphaLcPeriod"/>
            </a:pPr>
            <a:endParaRPr lang="en-US" sz="1200" dirty="0" smtClean="0"/>
          </a:p>
          <a:p>
            <a:pPr lvl="2">
              <a:buFont typeface="+mj-lt"/>
              <a:buAutoNum type="alphaLcPeriod"/>
            </a:pPr>
            <a:endParaRPr lang="en-US" sz="1200" dirty="0" smtClean="0"/>
          </a:p>
          <a:p>
            <a:pPr lvl="2">
              <a:buFont typeface="+mj-lt"/>
              <a:buAutoNum type="alphaLcPeriod"/>
            </a:pPr>
            <a:endParaRPr lang="en-US" sz="1200" dirty="0" smtClean="0"/>
          </a:p>
          <a:p>
            <a:pPr lvl="1">
              <a:buFont typeface="+mj-lt"/>
              <a:buAutoNum type="arabicPeriod"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Strategic Plan for Center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Knowledge Management</a:t>
            </a:r>
          </a:p>
          <a:p>
            <a:pPr>
              <a:buNone/>
            </a:pPr>
            <a:endParaRPr lang="en-US" sz="1400" dirty="0" smtClean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Information science for collaborative computing and inference</a:t>
            </a:r>
          </a:p>
          <a:p>
            <a:pPr lvl="1">
              <a:buFont typeface="+mj-lt"/>
              <a:buAutoNum type="arabicPeriod"/>
            </a:pPr>
            <a:endParaRPr lang="en-US" sz="1400" dirty="0" smtClean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Semantic, goal-oriented, and communication</a:t>
            </a:r>
          </a:p>
          <a:p>
            <a:pPr lvl="1">
              <a:buFont typeface="+mj-lt"/>
              <a:buAutoNum type="arabicPeriod"/>
            </a:pPr>
            <a:endParaRPr lang="en-US" sz="1400" dirty="0" smtClean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Learning and inference in networks</a:t>
            </a:r>
          </a:p>
          <a:p>
            <a:pPr lvl="1">
              <a:buFont typeface="+mj-lt"/>
              <a:buAutoNum type="arabicPeriod"/>
            </a:pPr>
            <a:endParaRPr lang="en-US" sz="1400" dirty="0" smtClean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Environmental modeling and statistical emulation</a:t>
            </a:r>
          </a:p>
          <a:p>
            <a:pPr lvl="1">
              <a:buFont typeface="+mj-lt"/>
              <a:buAutoNum type="arabicPeriod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754688" y="2547938"/>
            <a:ext cx="1992312" cy="468312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94375" y="1489075"/>
            <a:ext cx="1997075" cy="466725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54688" y="3568700"/>
            <a:ext cx="1992312" cy="46831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54688" y="5886450"/>
            <a:ext cx="1992312" cy="46831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54688" y="4776788"/>
            <a:ext cx="1992312" cy="468312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en-US" dirty="0" smtClean="0"/>
              <a:t>TC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3" y="1573213"/>
            <a:ext cx="5495925" cy="506095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Bryn Mawr College</a:t>
            </a:r>
            <a:r>
              <a:rPr lang="en-US" sz="1800" dirty="0" smtClean="0"/>
              <a:t>: D. Kumar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Howard University</a:t>
            </a:r>
            <a:r>
              <a:rPr lang="en-US" sz="1800" dirty="0" smtClean="0"/>
              <a:t>: C. Liu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MIT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M. Sudan (co-PI), P. </a:t>
            </a:r>
            <a:r>
              <a:rPr lang="en-US" sz="1800" dirty="0" err="1" smtClean="0">
                <a:solidFill>
                  <a:schemeClr val="accent1"/>
                </a:solidFill>
              </a:rPr>
              <a:t>Shor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Purdue University </a:t>
            </a:r>
            <a:r>
              <a:rPr lang="en-US" sz="1800" dirty="0" smtClean="0"/>
              <a:t>(lead): </a:t>
            </a:r>
            <a:r>
              <a:rPr lang="en-US" sz="1800" dirty="0" smtClean="0">
                <a:solidFill>
                  <a:schemeClr val="accent1"/>
                </a:solidFill>
              </a:rPr>
              <a:t>W. Szpankowski (PI)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Princeton University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S. Verdu (co-PI)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Stanford University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A. Goldsmith (co-PI)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University of California, Berkeley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Bin Yu (co-PI)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University of California, San Diego</a:t>
            </a:r>
            <a:r>
              <a:rPr lang="en-US" sz="1800" dirty="0" smtClean="0"/>
              <a:t>: S. Subramaniam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UIUC</a:t>
            </a:r>
            <a:r>
              <a:rPr lang="en-US" sz="1800" dirty="0" smtClean="0"/>
              <a:t>:  P.R. Kumar,  O. </a:t>
            </a:r>
            <a:r>
              <a:rPr lang="en-US" sz="1800" dirty="0" err="1" smtClean="0"/>
              <a:t>Milenkovic</a:t>
            </a:r>
            <a:r>
              <a:rPr lang="en-US" sz="1800" dirty="0" smtClean="0"/>
              <a:t>.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  <p:pic>
        <p:nvPicPr>
          <p:cNvPr id="4" name="Picture 23" descr="Wojciech Szpankowsk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6331" b="18687"/>
          <a:stretch>
            <a:fillRect/>
          </a:stretch>
        </p:blipFill>
        <p:spPr bwMode="auto">
          <a:xfrm>
            <a:off x="7851775" y="957263"/>
            <a:ext cx="9144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-ee.stanford.edu/~andrea/AGoldsmith.jpg"/>
          <p:cNvPicPr>
            <a:picLocks noChangeAspect="1" noChangeArrowheads="1"/>
          </p:cNvPicPr>
          <p:nvPr/>
        </p:nvPicPr>
        <p:blipFill>
          <a:blip r:embed="rId5" cstate="print"/>
          <a:srcRect r="-5575" b="-5575"/>
          <a:stretch>
            <a:fillRect/>
          </a:stretch>
        </p:blipFill>
        <p:spPr bwMode="auto">
          <a:xfrm>
            <a:off x="7867650" y="2041525"/>
            <a:ext cx="957263" cy="102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ergio Verdú"/>
          <p:cNvPicPr>
            <a:picLocks noChangeAspect="1"/>
          </p:cNvPicPr>
          <p:nvPr/>
        </p:nvPicPr>
        <p:blipFill>
          <a:blip r:embed="rId6" cstate="print"/>
          <a:srcRect b="3038"/>
          <a:stretch>
            <a:fillRect/>
          </a:stretch>
        </p:blipFill>
        <p:spPr bwMode="auto">
          <a:xfrm>
            <a:off x="7862888" y="4135438"/>
            <a:ext cx="914400" cy="110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6" name="Rectangle 8"/>
          <p:cNvSpPr>
            <a:spLocks noChangeArrowheads="1"/>
          </p:cNvSpPr>
          <p:nvPr/>
        </p:nvSpPr>
        <p:spPr bwMode="auto">
          <a:xfrm>
            <a:off x="6402388" y="5849938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Bin Yu, </a:t>
            </a:r>
            <a:br>
              <a:rPr lang="en-US" sz="1400"/>
            </a:br>
            <a:r>
              <a:rPr lang="en-US" sz="1400"/>
              <a:t> </a:t>
            </a:r>
            <a:r>
              <a:rPr lang="en-US" sz="1400" i="1"/>
              <a:t>U.C. Berkeley</a:t>
            </a: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6503988" y="4746625"/>
            <a:ext cx="127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i="1">
                <a:cs typeface="Arial" charset="0"/>
              </a:rPr>
              <a:t>Sergio Verdú,</a:t>
            </a:r>
            <a:br>
              <a:rPr lang="en-US" sz="1400" i="1">
                <a:cs typeface="Arial" charset="0"/>
              </a:rPr>
            </a:br>
            <a:r>
              <a:rPr lang="en-US" sz="1400" i="1"/>
              <a:t>Princeton</a:t>
            </a: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6693500" y="3559175"/>
            <a:ext cx="10804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cs typeface="Arial" charset="0"/>
              </a:rPr>
              <a:t>Peter </a:t>
            </a:r>
            <a:r>
              <a:rPr lang="en-US" sz="1400" dirty="0" err="1" smtClean="0">
                <a:cs typeface="Arial" charset="0"/>
              </a:rPr>
              <a:t>Shor</a:t>
            </a:r>
            <a:r>
              <a:rPr lang="en-US" sz="1400" dirty="0" smtClean="0">
                <a:cs typeface="Arial" charset="0"/>
              </a:rPr>
              <a:t>,</a:t>
            </a:r>
            <a:r>
              <a:rPr lang="en-US" sz="1400" dirty="0">
                <a:cs typeface="Arial" charset="0"/>
              </a:rPr>
              <a:t/>
            </a:r>
            <a:br>
              <a:rPr lang="en-US" sz="1400" dirty="0">
                <a:cs typeface="Arial" charset="0"/>
              </a:rPr>
            </a:br>
            <a:r>
              <a:rPr lang="en-US" sz="1400" i="1" dirty="0"/>
              <a:t>MIT</a:t>
            </a:r>
          </a:p>
        </p:txBody>
      </p:sp>
      <p:sp>
        <p:nvSpPr>
          <p:cNvPr id="16399" name="Rectangle 21"/>
          <p:cNvSpPr>
            <a:spLocks noChangeArrowheads="1"/>
          </p:cNvSpPr>
          <p:nvPr/>
        </p:nvSpPr>
        <p:spPr bwMode="auto">
          <a:xfrm>
            <a:off x="6081713" y="2543175"/>
            <a:ext cx="1692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cs typeface="Arial" charset="0"/>
              </a:rPr>
              <a:t>Andrea Goldsmith,</a:t>
            </a:r>
            <a:br>
              <a:rPr lang="en-US" sz="1400">
                <a:cs typeface="Arial" charset="0"/>
              </a:rPr>
            </a:br>
            <a:r>
              <a:rPr lang="en-US" sz="1400" i="1"/>
              <a:t>Stanford</a:t>
            </a: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5703888" y="1457325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ea typeface="Calibri" pitchFamily="34" charset="0"/>
                <a:cs typeface="Arial" charset="0"/>
              </a:rPr>
              <a:t>Wojciech Szpankowski, </a:t>
            </a:r>
          </a:p>
          <a:p>
            <a:pPr algn="r"/>
            <a:r>
              <a:rPr lang="en-US" sz="1400" i="1">
                <a:ea typeface="Calibri" pitchFamily="34" charset="0"/>
                <a:cs typeface="Arial" charset="0"/>
              </a:rPr>
              <a:t>Purdue</a:t>
            </a:r>
          </a:p>
        </p:txBody>
      </p:sp>
      <p:sp>
        <p:nvSpPr>
          <p:cNvPr id="16401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7AC655-8B40-4CD8-B033-7EDB56EC60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  <p:pic>
        <p:nvPicPr>
          <p:cNvPr id="16402" name="Picture 2" descr="C:\Documents and Settings\spa\Desktop\biny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327650"/>
            <a:ext cx="88741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[PHOTO]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065463"/>
            <a:ext cx="925513" cy="101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… the night before the NSF site visit</a:t>
            </a:r>
            <a:endParaRPr lang="en-US" dirty="0"/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56DC60-00AD-49C5-BBDA-FEA5CC067A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  <p:pic>
        <p:nvPicPr>
          <p:cNvPr id="18435" name="Picture 2" descr="C:\Documents and Settings\spa\Desktop\photo-st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89188"/>
            <a:ext cx="8229600" cy="281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Shannon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Information Revolution </a:t>
            </a:r>
            <a:r>
              <a:rPr lang="en-US" sz="2000" dirty="0" smtClean="0"/>
              <a:t>started in 1948, with the publication of:</a:t>
            </a:r>
          </a:p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rgbClr val="0070C0"/>
                </a:solidFill>
              </a:rPr>
              <a:t>A Mathematical Theory of Communication</a:t>
            </a:r>
            <a:r>
              <a:rPr lang="en-US" sz="2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The digital age began.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rgbClr val="0070C0"/>
                </a:solidFill>
              </a:rPr>
              <a:t>Claude Shannon</a:t>
            </a:r>
            <a:r>
              <a:rPr lang="en-US" sz="2000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		Shannon information quantifies the extent to which a 		recipient of data can reduce its statistical uncertainty.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		“semantic aspects of communication are irrelevant . . .”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Applications Enabler/Driver: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CD, iPod, DVD, video games, Internet, Facebook, </a:t>
            </a:r>
            <a:r>
              <a:rPr lang="en-US" sz="2000" dirty="0" err="1" smtClean="0"/>
              <a:t>WiFi</a:t>
            </a:r>
            <a:r>
              <a:rPr lang="en-US" sz="2000" dirty="0" smtClean="0"/>
              <a:t>,  mobile, Google, . 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Design Driver:</a:t>
            </a:r>
            <a:endParaRPr lang="it-IT" sz="2000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smtClean="0"/>
              <a:t>universal data compression, voiceband modems, CDMA, multiantenna, </a:t>
            </a:r>
            <a:r>
              <a:rPr lang="en-US" sz="2000" dirty="0" smtClean="0"/>
              <a:t>discrete denoising, space-time codes, cryptography, . . .</a:t>
            </a:r>
            <a:endParaRPr lang="en-US" sz="2000" dirty="0"/>
          </a:p>
        </p:txBody>
      </p:sp>
      <p:pic>
        <p:nvPicPr>
          <p:cNvPr id="9" name="Picture 8" descr="claude.shann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43225"/>
            <a:ext cx="1236663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FDD018-98F5-49D3-B1AE-CA0C7D9A676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5A37-7CC2-4DF3-98C4-D1D4F37B8E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73" y="1857157"/>
            <a:ext cx="2420345" cy="245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7591" y="864996"/>
            <a:ext cx="9016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vantGarde-Demi"/>
              </a:rPr>
              <a:t>Three Theorems of </a:t>
            </a:r>
            <a:r>
              <a:rPr lang="en-US" sz="3200" b="1" dirty="0" smtClean="0">
                <a:solidFill>
                  <a:schemeClr val="accent1"/>
                </a:solidFill>
                <a:latin typeface="AvantGarde-Demi"/>
              </a:rPr>
              <a:t>Shannon</a:t>
            </a:r>
            <a:endParaRPr lang="en-US" sz="3200" b="1" dirty="0">
              <a:solidFill>
                <a:schemeClr val="accent1"/>
              </a:solidFill>
              <a:latin typeface="AvantGarde-Dem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727" y="1569779"/>
            <a:ext cx="761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antGarde-Demi"/>
              </a:rPr>
              <a:t>Theorem 1 &amp; 3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. [</a:t>
            </a:r>
            <a:r>
              <a:rPr lang="en-US" dirty="0">
                <a:solidFill>
                  <a:srgbClr val="009A00"/>
                </a:solidFill>
                <a:latin typeface="AvantGarde-Demi"/>
              </a:rPr>
              <a:t>Shannon 1948; Lossless &amp; </a:t>
            </a:r>
            <a:r>
              <a:rPr lang="en-US" dirty="0" err="1">
                <a:solidFill>
                  <a:srgbClr val="009A00"/>
                </a:solidFill>
                <a:latin typeface="AvantGarde-Demi"/>
              </a:rPr>
              <a:t>Lossy</a:t>
            </a:r>
            <a:r>
              <a:rPr lang="en-US" dirty="0">
                <a:solidFill>
                  <a:srgbClr val="009A00"/>
                </a:solidFill>
                <a:latin typeface="AvantGarde-Demi"/>
              </a:rPr>
              <a:t> Data Compression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]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  <a:latin typeface="AvantGarde-Book"/>
              </a:rPr>
              <a:t>compression </a:t>
            </a:r>
            <a:r>
              <a:rPr lang="en-US" dirty="0">
                <a:solidFill>
                  <a:srgbClr val="0000FF"/>
                </a:solidFill>
                <a:latin typeface="AvantGarde-Book"/>
              </a:rPr>
              <a:t>bit rate </a:t>
            </a:r>
            <a:r>
              <a:rPr lang="en-US" dirty="0">
                <a:solidFill>
                  <a:srgbClr val="000000"/>
                </a:solidFill>
                <a:latin typeface="CMSY7"/>
              </a:rPr>
              <a:t>≥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source </a:t>
            </a:r>
            <a:r>
              <a:rPr lang="en-US" dirty="0">
                <a:solidFill>
                  <a:srgbClr val="009A00"/>
                </a:solidFill>
                <a:latin typeface="AvantGarde-Book"/>
              </a:rPr>
              <a:t>entropy </a:t>
            </a:r>
            <a:r>
              <a:rPr lang="en-US" dirty="0">
                <a:solidFill>
                  <a:srgbClr val="000000"/>
                </a:solidFill>
                <a:latin typeface="CMMI7"/>
              </a:rPr>
              <a:t>H</a:t>
            </a:r>
            <a:r>
              <a:rPr lang="en-US" dirty="0">
                <a:solidFill>
                  <a:srgbClr val="000000"/>
                </a:solidFill>
                <a:latin typeface="CMR7"/>
              </a:rPr>
              <a:t>(</a:t>
            </a:r>
            <a:r>
              <a:rPr lang="en-US" dirty="0">
                <a:solidFill>
                  <a:srgbClr val="000000"/>
                </a:solidFill>
                <a:latin typeface="CMMI7"/>
              </a:rPr>
              <a:t>X</a:t>
            </a:r>
            <a:r>
              <a:rPr lang="en-US" dirty="0">
                <a:solidFill>
                  <a:srgbClr val="000000"/>
                </a:solidFill>
                <a:latin typeface="CMR7"/>
              </a:rPr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727" y="2439228"/>
            <a:ext cx="551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vantGarde-Book"/>
              </a:rPr>
              <a:t>for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distortion level </a:t>
            </a:r>
            <a:r>
              <a:rPr lang="en-US" dirty="0">
                <a:solidFill>
                  <a:srgbClr val="000000"/>
                </a:solidFill>
                <a:latin typeface="CMMI7"/>
              </a:rPr>
              <a:t>D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: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AvantGarde-Book"/>
              </a:rPr>
              <a:t>lossy</a:t>
            </a:r>
            <a:r>
              <a:rPr lang="en-US" dirty="0" smtClean="0">
                <a:solidFill>
                  <a:srgbClr val="0000FF"/>
                </a:solidFill>
                <a:latin typeface="AvantGarde-Book"/>
              </a:rPr>
              <a:t> </a:t>
            </a:r>
            <a:r>
              <a:rPr lang="en-US" dirty="0">
                <a:solidFill>
                  <a:srgbClr val="0000FF"/>
                </a:solidFill>
                <a:latin typeface="AvantGarde-Book"/>
              </a:rPr>
              <a:t>bit rate </a:t>
            </a:r>
            <a:r>
              <a:rPr lang="en-US" dirty="0">
                <a:solidFill>
                  <a:srgbClr val="000000"/>
                </a:solidFill>
                <a:latin typeface="CMSY7"/>
              </a:rPr>
              <a:t>≥ </a:t>
            </a:r>
            <a:r>
              <a:rPr lang="en-US" dirty="0">
                <a:solidFill>
                  <a:srgbClr val="FF0000"/>
                </a:solidFill>
                <a:latin typeface="AvantGarde-Book"/>
              </a:rPr>
              <a:t>rate distortion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function </a:t>
            </a:r>
            <a:r>
              <a:rPr lang="en-US" dirty="0">
                <a:solidFill>
                  <a:srgbClr val="000000"/>
                </a:solidFill>
                <a:latin typeface="CMMI7"/>
              </a:rPr>
              <a:t>R</a:t>
            </a:r>
            <a:r>
              <a:rPr lang="en-US" dirty="0">
                <a:solidFill>
                  <a:srgbClr val="000000"/>
                </a:solidFill>
                <a:latin typeface="CMR7"/>
              </a:rPr>
              <a:t>(</a:t>
            </a:r>
            <a:r>
              <a:rPr lang="en-US" dirty="0">
                <a:solidFill>
                  <a:srgbClr val="000000"/>
                </a:solidFill>
                <a:latin typeface="CMMI7"/>
              </a:rPr>
              <a:t>D</a:t>
            </a:r>
            <a:r>
              <a:rPr lang="en-US" dirty="0">
                <a:solidFill>
                  <a:srgbClr val="000000"/>
                </a:solidFill>
                <a:latin typeface="CMR7"/>
              </a:rPr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1880" y="3653281"/>
            <a:ext cx="766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antGarde-Demi"/>
              </a:rPr>
              <a:t>Theorem 2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. [</a:t>
            </a:r>
            <a:r>
              <a:rPr lang="en-US" dirty="0">
                <a:solidFill>
                  <a:srgbClr val="009A00"/>
                </a:solidFill>
                <a:latin typeface="AvantGarde-Demi"/>
              </a:rPr>
              <a:t>Shannon 1948; Channel Coding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AvantGarde-Book"/>
              </a:rPr>
              <a:t>In Shannon’s words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:</a:t>
            </a:r>
            <a:endParaRPr lang="en-US" dirty="0">
              <a:solidFill>
                <a:srgbClr val="000000"/>
              </a:solidFill>
              <a:latin typeface="AvantGarde-Book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vantGarde-Book"/>
              </a:rPr>
              <a:t>             	   It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is possible to </a:t>
            </a:r>
            <a:r>
              <a:rPr lang="en-US" dirty="0">
                <a:solidFill>
                  <a:srgbClr val="0000FF"/>
                </a:solidFill>
                <a:latin typeface="AvantGarde-Book"/>
              </a:rPr>
              <a:t>send information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at the </a:t>
            </a:r>
            <a:r>
              <a:rPr lang="en-US" dirty="0">
                <a:solidFill>
                  <a:srgbClr val="FF0000"/>
                </a:solidFill>
                <a:latin typeface="AvantGarde-Book"/>
              </a:rPr>
              <a:t>capacity 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through               	   the channel </a:t>
            </a:r>
            <a:r>
              <a:rPr lang="en-US" dirty="0" smtClean="0">
                <a:solidFill>
                  <a:srgbClr val="0000FF"/>
                </a:solidFill>
                <a:latin typeface="AvantGarde-Book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vantGarde-Book"/>
              </a:rPr>
              <a:t>as small a frequency of errors as desired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by 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	   proper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(</a:t>
            </a:r>
            <a:r>
              <a:rPr lang="en-US" dirty="0">
                <a:solidFill>
                  <a:srgbClr val="FF0000"/>
                </a:solidFill>
                <a:latin typeface="AvantGarde-Demi"/>
              </a:rPr>
              <a:t>long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) encoding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. This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statement is </a:t>
            </a:r>
            <a:r>
              <a:rPr lang="en-US" dirty="0">
                <a:solidFill>
                  <a:srgbClr val="FF0000"/>
                </a:solidFill>
                <a:latin typeface="AvantGarde-Book"/>
              </a:rPr>
              <a:t>not true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for any rate 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	   </a:t>
            </a:r>
            <a:r>
              <a:rPr lang="en-US" dirty="0" smtClean="0">
                <a:solidFill>
                  <a:srgbClr val="0000FF"/>
                </a:solidFill>
                <a:latin typeface="AvantGarde-Book"/>
              </a:rPr>
              <a:t>greater </a:t>
            </a:r>
            <a:r>
              <a:rPr lang="en-US" dirty="0">
                <a:solidFill>
                  <a:srgbClr val="0000FF"/>
                </a:solidFill>
                <a:latin typeface="AvantGarde-Book"/>
              </a:rPr>
              <a:t>than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the capacity.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9" y="5620213"/>
            <a:ext cx="6133048" cy="92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2" y="4341034"/>
            <a:ext cx="999463" cy="10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64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5A37-7CC2-4DF3-98C4-D1D4F37B8E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1507" y="925033"/>
            <a:ext cx="85273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vantGarde-Demi"/>
              </a:rPr>
              <a:t>What is </a:t>
            </a:r>
            <a:r>
              <a:rPr lang="en-US" sz="3200" b="1" dirty="0" smtClean="0">
                <a:solidFill>
                  <a:schemeClr val="accent1"/>
                </a:solidFill>
                <a:latin typeface="AvantGarde-Demi"/>
              </a:rPr>
              <a:t>Information</a:t>
            </a:r>
            <a:r>
              <a:rPr lang="en-US" sz="3200" b="1" baseline="50000" dirty="0" smtClean="0">
                <a:solidFill>
                  <a:schemeClr val="accent1"/>
                </a:solidFill>
                <a:latin typeface="CMSS10"/>
              </a:rPr>
              <a:t>1</a:t>
            </a:r>
            <a:r>
              <a:rPr lang="en-US" sz="3200" b="1" dirty="0" smtClean="0">
                <a:solidFill>
                  <a:schemeClr val="accent1"/>
                </a:solidFill>
                <a:latin typeface="AvantGarde-Demi"/>
              </a:rPr>
              <a:t>?</a:t>
            </a:r>
          </a:p>
          <a:p>
            <a:r>
              <a:rPr lang="en-US" sz="2400" dirty="0">
                <a:solidFill>
                  <a:srgbClr val="000000"/>
                </a:solidFill>
                <a:latin typeface="AvantGarde-Demi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vantGarde-Demi"/>
              </a:rPr>
              <a:t>    </a:t>
            </a:r>
            <a:r>
              <a:rPr lang="en-US" sz="1600" dirty="0" smtClean="0">
                <a:solidFill>
                  <a:srgbClr val="009A00"/>
                </a:solidFill>
                <a:latin typeface="AvantGarde-Demi"/>
              </a:rPr>
              <a:t>C</a:t>
            </a:r>
            <a:r>
              <a:rPr lang="en-US" sz="1600" dirty="0">
                <a:solidFill>
                  <a:srgbClr val="009A00"/>
                </a:solidFill>
                <a:latin typeface="AvantGarde-Demi"/>
              </a:rPr>
              <a:t>. F. Von </a:t>
            </a:r>
            <a:r>
              <a:rPr lang="en-US" sz="1600" dirty="0" err="1">
                <a:solidFill>
                  <a:srgbClr val="009A00"/>
                </a:solidFill>
                <a:latin typeface="AvantGarde-Demi"/>
              </a:rPr>
              <a:t>Weizs¨acker</a:t>
            </a:r>
            <a:r>
              <a:rPr lang="en-US" sz="1600" dirty="0" smtClean="0">
                <a:solidFill>
                  <a:srgbClr val="000000"/>
                </a:solidFill>
                <a:latin typeface="AvantGarde-Book"/>
              </a:rPr>
              <a:t>:	</a:t>
            </a:r>
          </a:p>
          <a:p>
            <a:r>
              <a:rPr lang="en-US" sz="1600" dirty="0">
                <a:solidFill>
                  <a:srgbClr val="000000"/>
                </a:solidFill>
                <a:latin typeface="AvantGarde-Book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AvantGarde-Book"/>
              </a:rPr>
              <a:t>    “</a:t>
            </a:r>
            <a:r>
              <a:rPr lang="en-US" sz="1600" dirty="0">
                <a:solidFill>
                  <a:srgbClr val="FF0000"/>
                </a:solidFill>
                <a:latin typeface="AvantGarde-Book"/>
              </a:rPr>
              <a:t>Information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is only that which </a:t>
            </a:r>
            <a:r>
              <a:rPr lang="en-US" sz="1600" dirty="0">
                <a:solidFill>
                  <a:srgbClr val="0000FF"/>
                </a:solidFill>
                <a:latin typeface="AvantGarde-Book"/>
              </a:rPr>
              <a:t>produces information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” (</a:t>
            </a:r>
            <a:r>
              <a:rPr lang="en-US" sz="1600" dirty="0" smtClean="0">
                <a:solidFill>
                  <a:srgbClr val="009A00"/>
                </a:solidFill>
                <a:latin typeface="AvantGarde-Book"/>
              </a:rPr>
              <a:t>relativity</a:t>
            </a:r>
            <a:r>
              <a:rPr lang="en-US" sz="1600" dirty="0" smtClean="0">
                <a:latin typeface="AvantGarde-Book"/>
              </a:rPr>
              <a:t>).</a:t>
            </a:r>
            <a:r>
              <a:rPr lang="en-US" sz="1600" dirty="0" smtClean="0">
                <a:solidFill>
                  <a:srgbClr val="000000"/>
                </a:solidFill>
                <a:latin typeface="AvantGarde-Book"/>
              </a:rPr>
              <a:t>	                                   	    “</a:t>
            </a:r>
            <a:r>
              <a:rPr lang="en-US" sz="1600" dirty="0" smtClean="0">
                <a:solidFill>
                  <a:srgbClr val="FF0000"/>
                </a:solidFill>
                <a:latin typeface="AvantGarde-Book"/>
              </a:rPr>
              <a:t>Information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is only that which </a:t>
            </a:r>
            <a:r>
              <a:rPr lang="en-US" sz="1600" dirty="0">
                <a:solidFill>
                  <a:srgbClr val="0000FF"/>
                </a:solidFill>
                <a:latin typeface="AvantGarde-Book"/>
              </a:rPr>
              <a:t>is understood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” (</a:t>
            </a:r>
            <a:r>
              <a:rPr lang="en-US" sz="1600" dirty="0">
                <a:solidFill>
                  <a:srgbClr val="009A00"/>
                </a:solidFill>
                <a:latin typeface="AvantGarde-Book"/>
              </a:rPr>
              <a:t>rationality</a:t>
            </a:r>
            <a:r>
              <a:rPr lang="en-US" sz="1600" dirty="0" smtClean="0">
                <a:solidFill>
                  <a:srgbClr val="000000"/>
                </a:solidFill>
                <a:latin typeface="AvantGarde-Book"/>
              </a:rPr>
              <a:t>).</a:t>
            </a:r>
          </a:p>
          <a:p>
            <a:r>
              <a:rPr lang="en-US" sz="1600" dirty="0">
                <a:solidFill>
                  <a:srgbClr val="000000"/>
                </a:solidFill>
                <a:latin typeface="AvantGarde-Book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AvantGarde-Book"/>
              </a:rPr>
              <a:t>    “</a:t>
            </a:r>
            <a:r>
              <a:rPr lang="en-US" sz="1600" dirty="0">
                <a:solidFill>
                  <a:srgbClr val="FF0000"/>
                </a:solidFill>
                <a:latin typeface="AvantGarde-Book"/>
              </a:rPr>
              <a:t>Information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has </a:t>
            </a:r>
            <a:r>
              <a:rPr lang="en-US" sz="1600" dirty="0">
                <a:solidFill>
                  <a:srgbClr val="0000FF"/>
                </a:solidFill>
                <a:latin typeface="AvantGarde-Book"/>
              </a:rPr>
              <a:t>no absolute meaning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”.</a:t>
            </a:r>
          </a:p>
          <a:p>
            <a:endParaRPr lang="en-US" sz="1600" dirty="0" smtClean="0">
              <a:solidFill>
                <a:srgbClr val="000000"/>
              </a:solidFill>
              <a:latin typeface="AvantGarde-Demi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vantGarde-Demi"/>
              </a:rPr>
              <a:t>Informally </a:t>
            </a:r>
            <a:r>
              <a:rPr lang="en-US" sz="1600" dirty="0">
                <a:solidFill>
                  <a:srgbClr val="000000"/>
                </a:solidFill>
                <a:latin typeface="AvantGarde-Demi"/>
              </a:rPr>
              <a:t>Speaking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: A piece of data carries </a:t>
            </a:r>
            <a:r>
              <a:rPr lang="en-US" sz="1600" dirty="0">
                <a:solidFill>
                  <a:srgbClr val="009A00"/>
                </a:solidFill>
                <a:latin typeface="AvantGarde-Demi"/>
              </a:rPr>
              <a:t>information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if it can impact</a:t>
            </a:r>
          </a:p>
          <a:p>
            <a:r>
              <a:rPr lang="en-US" sz="1600" dirty="0">
                <a:solidFill>
                  <a:srgbClr val="000000"/>
                </a:solidFill>
                <a:latin typeface="AvantGarde-Book"/>
              </a:rPr>
              <a:t>a </a:t>
            </a:r>
            <a:r>
              <a:rPr lang="en-US" sz="1600" dirty="0">
                <a:solidFill>
                  <a:srgbClr val="0000FF"/>
                </a:solidFill>
                <a:latin typeface="AvantGarde-Demi"/>
              </a:rPr>
              <a:t>recipient’s ability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to achieve the </a:t>
            </a:r>
            <a:r>
              <a:rPr lang="en-US" sz="1600" dirty="0">
                <a:solidFill>
                  <a:srgbClr val="0000FF"/>
                </a:solidFill>
                <a:latin typeface="AvantGarde-Demi"/>
              </a:rPr>
              <a:t>objective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of some </a:t>
            </a:r>
            <a:r>
              <a:rPr lang="en-US" sz="1600" dirty="0">
                <a:solidFill>
                  <a:srgbClr val="0000FF"/>
                </a:solidFill>
                <a:latin typeface="AvantGarde-Demi"/>
              </a:rPr>
              <a:t>activity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in a given</a:t>
            </a:r>
          </a:p>
          <a:p>
            <a:r>
              <a:rPr lang="en-US" sz="1600" dirty="0">
                <a:solidFill>
                  <a:srgbClr val="0000FF"/>
                </a:solidFill>
                <a:latin typeface="AvantGarde-Demi"/>
              </a:rPr>
              <a:t>context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within </a:t>
            </a:r>
            <a:r>
              <a:rPr lang="en-US" sz="1600" dirty="0">
                <a:solidFill>
                  <a:srgbClr val="0000FF"/>
                </a:solidFill>
                <a:latin typeface="AvantGarde-Book"/>
              </a:rPr>
              <a:t>limited available resources</a:t>
            </a:r>
            <a:r>
              <a:rPr lang="en-US" sz="1600" dirty="0" smtClean="0">
                <a:solidFill>
                  <a:srgbClr val="000000"/>
                </a:solidFill>
                <a:latin typeface="AvantGarde-Book"/>
              </a:rPr>
              <a:t>.</a:t>
            </a:r>
          </a:p>
          <a:p>
            <a:endParaRPr lang="en-US" sz="800" dirty="0">
              <a:solidFill>
                <a:srgbClr val="000000"/>
              </a:solidFill>
              <a:latin typeface="AvantGarde-Book"/>
            </a:endParaRPr>
          </a:p>
          <a:p>
            <a:r>
              <a:rPr lang="en-US" sz="1600" dirty="0">
                <a:solidFill>
                  <a:srgbClr val="FF0000"/>
                </a:solidFill>
                <a:latin typeface="AvantGarde-Book"/>
              </a:rPr>
              <a:t>Event-Driven Paradigm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AvantGarde-Book"/>
              </a:rPr>
              <a:t>Systems, State, Event, Context, Attributes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,</a:t>
            </a:r>
          </a:p>
          <a:p>
            <a:r>
              <a:rPr lang="en-US" sz="1600" dirty="0">
                <a:solidFill>
                  <a:srgbClr val="0000FF"/>
                </a:solidFill>
                <a:latin typeface="AvantGarde-Book"/>
              </a:rPr>
              <a:t>Objective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: Objective function </a:t>
            </a:r>
            <a:r>
              <a:rPr lang="en-US" sz="1600" dirty="0">
                <a:solidFill>
                  <a:srgbClr val="FF0000"/>
                </a:solidFill>
                <a:latin typeface="AvantGarde-Book"/>
              </a:rPr>
              <a:t>objective</a:t>
            </a:r>
            <a:r>
              <a:rPr lang="en-US" sz="1600" dirty="0">
                <a:solidFill>
                  <a:srgbClr val="000000"/>
                </a:solidFill>
                <a:latin typeface="CMR7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MMI7"/>
              </a:rPr>
              <a:t>R,C</a:t>
            </a:r>
            <a:r>
              <a:rPr lang="en-US" sz="1600" dirty="0">
                <a:solidFill>
                  <a:srgbClr val="000000"/>
                </a:solidFill>
                <a:latin typeface="CMR7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maps systems’ rule </a:t>
            </a:r>
            <a:r>
              <a:rPr lang="en-US" sz="1600" dirty="0">
                <a:solidFill>
                  <a:srgbClr val="000000"/>
                </a:solidFill>
                <a:latin typeface="CMMI7"/>
              </a:rPr>
              <a:t>R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and</a:t>
            </a:r>
          </a:p>
          <a:p>
            <a:r>
              <a:rPr lang="en-US" sz="1600" dirty="0">
                <a:solidFill>
                  <a:srgbClr val="000000"/>
                </a:solidFill>
                <a:latin typeface="AvantGarde-Book"/>
              </a:rPr>
              <a:t>context </a:t>
            </a:r>
            <a:r>
              <a:rPr lang="en-US" sz="1600" dirty="0">
                <a:solidFill>
                  <a:srgbClr val="000000"/>
                </a:solidFill>
                <a:latin typeface="CMMI7"/>
              </a:rPr>
              <a:t>C </a:t>
            </a:r>
            <a:r>
              <a:rPr lang="en-US" sz="1600" dirty="0">
                <a:solidFill>
                  <a:srgbClr val="000000"/>
                </a:solidFill>
                <a:latin typeface="AvantGarde-Book"/>
              </a:rPr>
              <a:t>in to an objective space.</a:t>
            </a:r>
          </a:p>
          <a:p>
            <a:endParaRPr lang="en-US" sz="800" dirty="0" smtClean="0">
              <a:solidFill>
                <a:srgbClr val="000000"/>
              </a:solidFill>
              <a:latin typeface="AvantGarde-Demi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vantGarde-Demi"/>
              </a:rPr>
              <a:t>Definition </a:t>
            </a:r>
            <a:r>
              <a:rPr lang="en-US" sz="1600" dirty="0">
                <a:solidFill>
                  <a:srgbClr val="000000"/>
                </a:solidFill>
                <a:latin typeface="AvantGarde-Demi"/>
              </a:rPr>
              <a:t>1. </a:t>
            </a:r>
            <a:r>
              <a:rPr lang="en-US" sz="1600" i="1" dirty="0">
                <a:solidFill>
                  <a:srgbClr val="000000"/>
                </a:solidFill>
                <a:latin typeface="AvantGarde-BookOblique"/>
              </a:rPr>
              <a:t>The </a:t>
            </a:r>
            <a:r>
              <a:rPr lang="en-US" sz="1600" dirty="0">
                <a:solidFill>
                  <a:srgbClr val="009A00"/>
                </a:solidFill>
                <a:latin typeface="AvantGarde-Demi"/>
              </a:rPr>
              <a:t>amount of information </a:t>
            </a:r>
            <a:r>
              <a:rPr lang="en-US" sz="1600" i="1" dirty="0">
                <a:solidFill>
                  <a:srgbClr val="000000"/>
                </a:solidFill>
                <a:latin typeface="AvantGarde-BookOblique"/>
              </a:rPr>
              <a:t>(in a </a:t>
            </a:r>
            <a:r>
              <a:rPr lang="en-US" sz="1600" i="1" dirty="0">
                <a:solidFill>
                  <a:srgbClr val="0000FF"/>
                </a:solidFill>
                <a:latin typeface="AvantGarde-BookOblique"/>
              </a:rPr>
              <a:t>faultless scenario</a:t>
            </a:r>
            <a:r>
              <a:rPr lang="en-US" sz="1600" i="1" dirty="0">
                <a:solidFill>
                  <a:srgbClr val="000000"/>
                </a:solidFill>
                <a:latin typeface="AvantGarde-BookOblique"/>
              </a:rPr>
              <a:t>) </a:t>
            </a:r>
            <a:r>
              <a:rPr lang="en-US" sz="1600" dirty="0">
                <a:solidFill>
                  <a:srgbClr val="009A00"/>
                </a:solidFill>
                <a:latin typeface="CMMI7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MR7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MMI7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MR7"/>
              </a:rPr>
              <a:t>) </a:t>
            </a:r>
            <a:r>
              <a:rPr lang="en-US" sz="1600" i="1" dirty="0">
                <a:solidFill>
                  <a:srgbClr val="000000"/>
                </a:solidFill>
                <a:latin typeface="AvantGarde-BookOblique"/>
              </a:rPr>
              <a:t>carried</a:t>
            </a:r>
          </a:p>
          <a:p>
            <a:r>
              <a:rPr lang="en-US" sz="1600" i="1" dirty="0">
                <a:solidFill>
                  <a:srgbClr val="000000"/>
                </a:solidFill>
                <a:latin typeface="AvantGarde-BookOblique"/>
              </a:rPr>
              <a:t>by the </a:t>
            </a:r>
            <a:r>
              <a:rPr lang="en-US" sz="1600" i="1" dirty="0">
                <a:solidFill>
                  <a:srgbClr val="0000FF"/>
                </a:solidFill>
                <a:latin typeface="AvantGarde-BookOblique"/>
              </a:rPr>
              <a:t>event </a:t>
            </a:r>
            <a:r>
              <a:rPr lang="en-US" sz="1600" dirty="0">
                <a:solidFill>
                  <a:srgbClr val="0000FF"/>
                </a:solidFill>
                <a:latin typeface="CMMI7"/>
              </a:rPr>
              <a:t>E </a:t>
            </a:r>
            <a:r>
              <a:rPr lang="en-US" sz="1600" i="1" dirty="0">
                <a:solidFill>
                  <a:srgbClr val="000000"/>
                </a:solidFill>
                <a:latin typeface="AvantGarde-BookOblique"/>
              </a:rPr>
              <a:t>in the </a:t>
            </a:r>
            <a:r>
              <a:rPr lang="en-US" sz="1600" i="1" dirty="0">
                <a:solidFill>
                  <a:srgbClr val="0000FF"/>
                </a:solidFill>
                <a:latin typeface="AvantGarde-BookOblique"/>
              </a:rPr>
              <a:t>context </a:t>
            </a:r>
            <a:r>
              <a:rPr lang="en-US" sz="1600" dirty="0">
                <a:solidFill>
                  <a:srgbClr val="0000FF"/>
                </a:solidFill>
                <a:latin typeface="CMMI7"/>
              </a:rPr>
              <a:t>C </a:t>
            </a:r>
            <a:r>
              <a:rPr lang="en-US" sz="1600" i="1" dirty="0">
                <a:solidFill>
                  <a:srgbClr val="000000"/>
                </a:solidFill>
                <a:latin typeface="AvantGarde-BookOblique"/>
              </a:rPr>
              <a:t>as measured for a system with the </a:t>
            </a:r>
            <a:r>
              <a:rPr lang="en-US" sz="1600" i="1" dirty="0">
                <a:solidFill>
                  <a:srgbClr val="0000FF"/>
                </a:solidFill>
                <a:latin typeface="AvantGarde-BookOblique"/>
              </a:rPr>
              <a:t>rules of</a:t>
            </a:r>
          </a:p>
          <a:p>
            <a:r>
              <a:rPr lang="en-US" sz="1600" i="1" dirty="0">
                <a:solidFill>
                  <a:srgbClr val="0000FF"/>
                </a:solidFill>
                <a:latin typeface="AvantGarde-BookOblique"/>
              </a:rPr>
              <a:t>conduct </a:t>
            </a:r>
            <a:r>
              <a:rPr lang="en-US" sz="1600" dirty="0">
                <a:solidFill>
                  <a:srgbClr val="0000FF"/>
                </a:solidFill>
                <a:latin typeface="CMMI7"/>
              </a:rPr>
              <a:t>R </a:t>
            </a:r>
            <a:r>
              <a:rPr lang="en-US" sz="1600" i="1" dirty="0" smtClean="0">
                <a:solidFill>
                  <a:srgbClr val="000000"/>
                </a:solidFill>
                <a:latin typeface="AvantGarde-BookOblique"/>
              </a:rPr>
              <a:t>is</a:t>
            </a:r>
          </a:p>
          <a:p>
            <a:endParaRPr lang="en-US" sz="800" dirty="0" smtClean="0">
              <a:solidFill>
                <a:srgbClr val="009A00"/>
              </a:solidFill>
              <a:latin typeface="CMMI7"/>
            </a:endParaRPr>
          </a:p>
          <a:p>
            <a:r>
              <a:rPr lang="en-US" sz="1600" dirty="0" smtClean="0">
                <a:solidFill>
                  <a:srgbClr val="009A00"/>
                </a:solidFill>
                <a:latin typeface="CMMI7"/>
              </a:rPr>
              <a:t>	</a:t>
            </a:r>
            <a:r>
              <a:rPr lang="en-US" sz="1600" i="1" dirty="0" smtClean="0">
                <a:solidFill>
                  <a:srgbClr val="009A00"/>
                </a:solidFill>
                <a:latin typeface="Bookman Old Style" pitchFamily="18" charset="0"/>
              </a:rPr>
              <a:t>I</a:t>
            </a:r>
            <a:r>
              <a:rPr lang="en-US" sz="1600" i="1" baseline="-26000" dirty="0" smtClean="0">
                <a:solidFill>
                  <a:srgbClr val="000000"/>
                </a:solidFill>
                <a:latin typeface="Bookman Old Style" pitchFamily="18" charset="0"/>
              </a:rPr>
              <a:t>R,C</a:t>
            </a: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</a:rPr>
              <a:t>(</a:t>
            </a:r>
            <a:r>
              <a:rPr lang="en-US" sz="1600" i="1" dirty="0" smtClean="0">
                <a:solidFill>
                  <a:srgbClr val="000000"/>
                </a:solidFill>
                <a:latin typeface="Bookman Old Style" pitchFamily="18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Bookman Old Style" pitchFamily="18" charset="0"/>
              </a:rPr>
              <a:t>) = </a:t>
            </a:r>
            <a:r>
              <a:rPr lang="en-US" sz="1600" dirty="0">
                <a:solidFill>
                  <a:srgbClr val="0000FF"/>
                </a:solidFill>
                <a:latin typeface="Bookman Old Style" pitchFamily="18" charset="0"/>
              </a:rPr>
              <a:t>cost</a:t>
            </a:r>
            <a:r>
              <a:rPr lang="en-US" sz="1600" dirty="0">
                <a:solidFill>
                  <a:srgbClr val="000000"/>
                </a:solidFill>
                <a:latin typeface="Bookman Old Style" pitchFamily="18" charset="0"/>
              </a:rPr>
              <a:t>[</a:t>
            </a:r>
            <a:r>
              <a:rPr lang="en-US" sz="1600" dirty="0" err="1">
                <a:solidFill>
                  <a:srgbClr val="FF0000"/>
                </a:solidFill>
                <a:latin typeface="Bookman Old Style" pitchFamily="18" charset="0"/>
              </a:rPr>
              <a:t>objective</a:t>
            </a:r>
            <a:r>
              <a:rPr lang="en-US" sz="1600" i="1" baseline="-25000" dirty="0" err="1">
                <a:solidFill>
                  <a:srgbClr val="000000"/>
                </a:solidFill>
                <a:latin typeface="Bookman Old Style" pitchFamily="18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Bookman Old Style" pitchFamily="18" charset="0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Bookman Old Style" pitchFamily="18" charset="0"/>
              </a:rPr>
              <a:t>C(</a:t>
            </a:r>
            <a:r>
              <a:rPr lang="en-US" sz="1600" i="1" dirty="0">
                <a:solidFill>
                  <a:srgbClr val="0000FF"/>
                </a:solidFill>
                <a:latin typeface="Bookman Old Style" pitchFamily="18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Bookman Old Style" pitchFamily="18" charset="0"/>
              </a:rPr>
              <a:t>)), </a:t>
            </a:r>
            <a:r>
              <a:rPr lang="en-US" sz="1600" dirty="0" err="1">
                <a:solidFill>
                  <a:srgbClr val="FF0000"/>
                </a:solidFill>
                <a:latin typeface="Bookman Old Style" pitchFamily="18" charset="0"/>
              </a:rPr>
              <a:t>objective</a:t>
            </a:r>
            <a:r>
              <a:rPr lang="en-US" sz="1600" i="1" baseline="-25000" dirty="0" err="1">
                <a:solidFill>
                  <a:srgbClr val="000000"/>
                </a:solidFill>
                <a:latin typeface="Bookman Old Style" pitchFamily="18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Bookman Old Style" pitchFamily="18" charset="0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Bookman Old Style" pitchFamily="18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Bookman Old Style" pitchFamily="18" charset="0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Bookman Old Style" pitchFamily="18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Bookman Old Style" pitchFamily="18" charset="0"/>
              </a:rPr>
              <a:t>) + </a:t>
            </a:r>
            <a:r>
              <a:rPr lang="en-US" sz="1600" i="1" dirty="0">
                <a:solidFill>
                  <a:srgbClr val="0000FF"/>
                </a:solidFill>
                <a:latin typeface="Bookman Old Style" pitchFamily="18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Bookman Old Style" pitchFamily="18" charset="0"/>
              </a:rPr>
              <a:t>)]</a:t>
            </a:r>
          </a:p>
          <a:p>
            <a:endParaRPr lang="en-US" sz="800" i="1" dirty="0" smtClean="0">
              <a:solidFill>
                <a:srgbClr val="000000"/>
              </a:solidFill>
              <a:latin typeface="AvantGarde-BookOblique"/>
            </a:endParaRPr>
          </a:p>
          <a:p>
            <a:r>
              <a:rPr lang="en-US" sz="1600" i="1" dirty="0" smtClean="0">
                <a:solidFill>
                  <a:srgbClr val="000000"/>
                </a:solidFill>
                <a:latin typeface="AvantGarde-BookOblique"/>
              </a:rPr>
              <a:t>where </a:t>
            </a:r>
            <a:r>
              <a:rPr lang="en-US" sz="1600" i="1" dirty="0">
                <a:solidFill>
                  <a:srgbClr val="000000"/>
                </a:solidFill>
                <a:latin typeface="AvantGarde-BookOblique"/>
              </a:rPr>
              <a:t>the </a:t>
            </a:r>
            <a:r>
              <a:rPr lang="en-US" sz="1600" dirty="0">
                <a:solidFill>
                  <a:srgbClr val="0000FF"/>
                </a:solidFill>
                <a:latin typeface="AvantGarde-Demi"/>
              </a:rPr>
              <a:t>cost </a:t>
            </a:r>
            <a:r>
              <a:rPr lang="en-US" sz="1600" i="1" dirty="0">
                <a:solidFill>
                  <a:srgbClr val="000000"/>
                </a:solidFill>
                <a:latin typeface="AvantGarde-BookOblique"/>
              </a:rPr>
              <a:t>(weight, distance) is a cost function</a:t>
            </a:r>
            <a:r>
              <a:rPr lang="en-US" sz="1600" i="1" dirty="0" smtClean="0">
                <a:solidFill>
                  <a:srgbClr val="000000"/>
                </a:solidFill>
                <a:latin typeface="AvantGarde-BookOblique"/>
              </a:rPr>
              <a:t>.</a:t>
            </a:r>
          </a:p>
          <a:p>
            <a:endParaRPr lang="en-US" sz="1600" i="1" dirty="0">
              <a:solidFill>
                <a:srgbClr val="000000"/>
              </a:solidFill>
              <a:latin typeface="AvantGarde-BookOblique"/>
            </a:endParaRPr>
          </a:p>
          <a:p>
            <a:r>
              <a:rPr lang="en-US" sz="1400" baseline="50000" dirty="0">
                <a:solidFill>
                  <a:srgbClr val="000000"/>
                </a:solidFill>
                <a:latin typeface="CMSS1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AvantGarde-Book"/>
              </a:rPr>
              <a:t>Russell’s reply to Wittgenstein’s precept “whereof one cannot speak, therefore one must be silent” was “. . . Mr. Wittgenstein manages to say a good deal about what cannot be said.”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" y="1141891"/>
            <a:ext cx="1095153" cy="130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59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Post-Shannon Challenges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712913"/>
            <a:ext cx="8453438" cy="4889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We aspire to extend classical </a:t>
            </a:r>
            <a:r>
              <a:rPr lang="en-US" sz="2400" smtClean="0">
                <a:solidFill>
                  <a:srgbClr val="00B050"/>
                </a:solidFill>
                <a:latin typeface="Arial" charset="0"/>
                <a:cs typeface="Arial" charset="0"/>
              </a:rPr>
              <a:t>Information Theory </a:t>
            </a:r>
            <a:r>
              <a:rPr lang="en-US" sz="2400" smtClean="0">
                <a:latin typeface="Arial" charset="0"/>
                <a:cs typeface="Arial" charset="0"/>
              </a:rPr>
              <a:t> to meet challenges of today posed by rapid advances in </a:t>
            </a:r>
            <a:r>
              <a:rPr lang="en-US" sz="24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biology, modern communication, </a:t>
            </a:r>
            <a:r>
              <a:rPr lang="en-US" sz="2400" i="1" smtClean="0">
                <a:latin typeface="Arial" charset="0"/>
                <a:cs typeface="Arial" charset="0"/>
              </a:rPr>
              <a:t>and</a:t>
            </a:r>
            <a:r>
              <a:rPr lang="en-US" sz="24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 knowledge extraction</a:t>
            </a:r>
            <a:r>
              <a:rPr lang="en-US" sz="2400" i="1" smtClean="0">
                <a:latin typeface="Arial" charset="0"/>
                <a:cs typeface="Arial" charset="0"/>
              </a:rPr>
              <a:t>.</a:t>
            </a:r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12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We need to extend traditional formalisms for </a:t>
            </a:r>
            <a:r>
              <a:rPr lang="en-US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information </a:t>
            </a:r>
            <a:r>
              <a:rPr lang="en-US" sz="2400" smtClean="0">
                <a:latin typeface="Arial" charset="0"/>
                <a:cs typeface="Arial" charset="0"/>
              </a:rPr>
              <a:t>to include:</a:t>
            </a:r>
          </a:p>
          <a:p>
            <a:pPr marL="0" indent="0">
              <a:spcAft>
                <a:spcPts val="600"/>
              </a:spcAft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	</a:t>
            </a:r>
            <a:r>
              <a:rPr lang="en-US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structure, time, space, and semantics,</a:t>
            </a:r>
          </a:p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and other aspects such as:</a:t>
            </a:r>
          </a:p>
          <a:p>
            <a:pPr marL="0" indent="0">
              <a:buFont typeface="Arial" charset="0"/>
              <a:buNone/>
            </a:pPr>
            <a:r>
              <a:rPr lang="en-US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dynamical information, physical information, representation-invariant information, limited resources, complexity, and cooperation &amp; dependency.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1D7ABC-319F-44C1-AD72-FED2470CD6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Post-Shannon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075"/>
            <a:ext cx="4572000" cy="53689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Structure: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Measures</a:t>
            </a:r>
            <a:r>
              <a:rPr lang="en-US" sz="2000" dirty="0" smtClean="0"/>
              <a:t> are needed for quantifying </a:t>
            </a:r>
            <a:r>
              <a:rPr lang="en-US" sz="2000" dirty="0" smtClean="0">
                <a:solidFill>
                  <a:schemeClr val="tx2"/>
                </a:solidFill>
              </a:rPr>
              <a:t>information</a:t>
            </a:r>
            <a:r>
              <a:rPr lang="en-US" sz="2000" dirty="0" smtClean="0"/>
              <a:t> embodied in </a:t>
            </a:r>
            <a:r>
              <a:rPr lang="en-US" sz="2000" dirty="0" smtClean="0">
                <a:solidFill>
                  <a:srgbClr val="FF0000"/>
                </a:solidFill>
              </a:rPr>
              <a:t>structures</a:t>
            </a:r>
            <a:r>
              <a:rPr lang="en-US" sz="2000" dirty="0" smtClean="0"/>
              <a:t> </a:t>
            </a:r>
            <a:r>
              <a:rPr lang="en-US" sz="1800" dirty="0" smtClean="0"/>
              <a:t>(e.g.,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 in </a:t>
            </a:r>
            <a:r>
              <a:rPr lang="en-US" sz="1800" dirty="0" smtClean="0">
                <a:solidFill>
                  <a:srgbClr val="0070C0"/>
                </a:solidFill>
              </a:rPr>
              <a:t>material structures</a:t>
            </a:r>
            <a:r>
              <a:rPr lang="en-US" sz="1800" dirty="0" smtClean="0"/>
              <a:t>, nanostructures, biomolecules, gene regulatory networks, protein networks, social networks, financial transactions).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Time &amp; Space: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Classical </a:t>
            </a:r>
            <a:r>
              <a:rPr lang="en-US" sz="2000" dirty="0" smtClean="0">
                <a:solidFill>
                  <a:schemeClr val="tx2"/>
                </a:solidFill>
              </a:rPr>
              <a:t>Information Theory </a:t>
            </a:r>
            <a:r>
              <a:rPr lang="en-US" sz="2000" dirty="0" smtClean="0"/>
              <a:t>is at its </a:t>
            </a:r>
            <a:r>
              <a:rPr lang="en-US" sz="2000" dirty="0" smtClean="0">
                <a:solidFill>
                  <a:srgbClr val="0070C0"/>
                </a:solidFill>
              </a:rPr>
              <a:t>weakest </a:t>
            </a:r>
            <a:r>
              <a:rPr lang="en-US" sz="2000" dirty="0" smtClean="0"/>
              <a:t>in dealing with problems of </a:t>
            </a:r>
            <a:r>
              <a:rPr lang="en-US" sz="2000" dirty="0" smtClean="0">
                <a:solidFill>
                  <a:srgbClr val="FF0000"/>
                </a:solidFill>
              </a:rPr>
              <a:t>delay</a:t>
            </a:r>
            <a:r>
              <a:rPr lang="en-US" sz="2000" dirty="0" smtClean="0"/>
              <a:t> (e.g., </a:t>
            </a:r>
            <a:r>
              <a:rPr lang="en-US" sz="2000" dirty="0" smtClean="0">
                <a:solidFill>
                  <a:schemeClr val="tx2"/>
                </a:solidFill>
              </a:rPr>
              <a:t>information </a:t>
            </a:r>
            <a:r>
              <a:rPr lang="en-US" sz="2000" dirty="0" smtClean="0">
                <a:solidFill>
                  <a:srgbClr val="0070C0"/>
                </a:solidFill>
              </a:rPr>
              <a:t>arriving late </a:t>
            </a:r>
            <a:r>
              <a:rPr lang="en-US" sz="2000" dirty="0" smtClean="0"/>
              <a:t>maybe </a:t>
            </a:r>
            <a:r>
              <a:rPr lang="en-US" sz="2000" dirty="0" smtClean="0">
                <a:solidFill>
                  <a:srgbClr val="FF0000"/>
                </a:solidFill>
              </a:rPr>
              <a:t>useless</a:t>
            </a:r>
            <a:r>
              <a:rPr lang="en-US" sz="2000" dirty="0" smtClean="0"/>
              <a:t> or has </a:t>
            </a:r>
            <a:r>
              <a:rPr lang="en-US" sz="2000" dirty="0" smtClean="0">
                <a:solidFill>
                  <a:srgbClr val="FF0000"/>
                </a:solidFill>
              </a:rPr>
              <a:t>less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/>
              <a:t>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Semantics &amp; Learnable Information: </a:t>
            </a:r>
            <a:r>
              <a:rPr lang="en-US" sz="2000" dirty="0" smtClean="0"/>
              <a:t>How much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r>
              <a:rPr lang="en-US" sz="2000" dirty="0" smtClean="0"/>
              <a:t> can be extracted for data repository? Is there a way to account for the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meaning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semantics</a:t>
            </a:r>
            <a:r>
              <a:rPr lang="en-US" sz="2000" dirty="0" smtClean="0"/>
              <a:t> from data?</a:t>
            </a:r>
          </a:p>
        </p:txBody>
      </p:sp>
      <p:pic>
        <p:nvPicPr>
          <p:cNvPr id="21507" name="Picture 3" descr="crysandamorphou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63688"/>
            <a:ext cx="36576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98888"/>
            <a:ext cx="36576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Post-Shannon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105400" cy="47244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/>
              <a:t>Other related </a:t>
            </a:r>
            <a:r>
              <a:rPr lang="en-US" sz="1700" dirty="0" smtClean="0">
                <a:solidFill>
                  <a:srgbClr val="0070C0"/>
                </a:solidFill>
              </a:rPr>
              <a:t>aspects</a:t>
            </a:r>
            <a:r>
              <a:rPr lang="en-US" sz="1700" dirty="0" smtClean="0"/>
              <a:t> of </a:t>
            </a:r>
            <a:r>
              <a:rPr lang="en-US" sz="1700" dirty="0" smtClean="0">
                <a:solidFill>
                  <a:schemeClr val="tx2"/>
                </a:solidFill>
              </a:rPr>
              <a:t>information</a:t>
            </a:r>
            <a:r>
              <a:rPr lang="en-US" sz="1700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rgbClr val="FF0000"/>
                </a:solidFill>
              </a:rPr>
              <a:t>Limited Computational Resources: </a:t>
            </a:r>
            <a:r>
              <a:rPr lang="en-US" sz="1700" dirty="0" smtClean="0"/>
              <a:t>In many scenarios, </a:t>
            </a:r>
            <a:r>
              <a:rPr lang="en-US" sz="1700" dirty="0" smtClean="0">
                <a:solidFill>
                  <a:schemeClr val="tx2"/>
                </a:solidFill>
              </a:rPr>
              <a:t>information</a:t>
            </a:r>
            <a:r>
              <a:rPr lang="en-US" sz="1700" dirty="0" smtClean="0"/>
              <a:t> is </a:t>
            </a:r>
            <a:r>
              <a:rPr lang="en-US" sz="1700" dirty="0" smtClean="0">
                <a:solidFill>
                  <a:srgbClr val="0070C0"/>
                </a:solidFill>
              </a:rPr>
              <a:t>limited</a:t>
            </a:r>
            <a:r>
              <a:rPr lang="en-US" sz="1700" dirty="0" smtClean="0"/>
              <a:t> by available </a:t>
            </a:r>
            <a:r>
              <a:rPr lang="en-US" sz="1700" dirty="0" smtClean="0">
                <a:solidFill>
                  <a:srgbClr val="0070C0"/>
                </a:solidFill>
              </a:rPr>
              <a:t>computational resources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smtClean="0"/>
              <a:t>(e.g., cell phone, living cell).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rgbClr val="FF0000"/>
                </a:solidFill>
              </a:rPr>
              <a:t>Representation-invariance:</a:t>
            </a:r>
            <a:r>
              <a:rPr lang="en-US" sz="1700" dirty="0" smtClean="0"/>
              <a:t> How to know whether two </a:t>
            </a:r>
            <a:r>
              <a:rPr lang="en-US" sz="1700" dirty="0" smtClean="0">
                <a:solidFill>
                  <a:srgbClr val="0070C0"/>
                </a:solidFill>
              </a:rPr>
              <a:t>representations</a:t>
            </a:r>
            <a:r>
              <a:rPr lang="en-US" sz="1700" dirty="0" smtClean="0"/>
              <a:t> of the same </a:t>
            </a:r>
            <a:r>
              <a:rPr lang="en-US" sz="1700" dirty="0" smtClean="0">
                <a:solidFill>
                  <a:schemeClr val="tx2"/>
                </a:solidFill>
              </a:rPr>
              <a:t>information</a:t>
            </a:r>
            <a:r>
              <a:rPr lang="en-US" sz="1700" dirty="0" smtClean="0"/>
              <a:t> are </a:t>
            </a:r>
            <a:r>
              <a:rPr lang="en-US" sz="1700" dirty="0" smtClean="0">
                <a:solidFill>
                  <a:srgbClr val="0070C0"/>
                </a:solidFill>
              </a:rPr>
              <a:t>information equivalent</a:t>
            </a:r>
            <a:r>
              <a:rPr lang="en-US" sz="1700" dirty="0" smtClean="0"/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rgbClr val="FF0000"/>
                </a:solidFill>
              </a:rPr>
              <a:t>Cooperation: </a:t>
            </a:r>
            <a:r>
              <a:rPr lang="en-US" sz="1700" dirty="0" smtClean="0"/>
              <a:t>Often subsystems may be in </a:t>
            </a:r>
            <a:r>
              <a:rPr lang="en-US" sz="1700" dirty="0" smtClean="0">
                <a:solidFill>
                  <a:srgbClr val="0070C0"/>
                </a:solidFill>
              </a:rPr>
              <a:t>conflict</a:t>
            </a:r>
            <a:r>
              <a:rPr lang="en-US" sz="1700" dirty="0" smtClean="0"/>
              <a:t> (e.g., denial of service) or in </a:t>
            </a:r>
            <a:r>
              <a:rPr lang="en-US" sz="1700" dirty="0" smtClean="0">
                <a:solidFill>
                  <a:srgbClr val="0070C0"/>
                </a:solidFill>
              </a:rPr>
              <a:t>collusion</a:t>
            </a:r>
            <a:r>
              <a:rPr lang="en-US" sz="1700" dirty="0" smtClean="0"/>
              <a:t> (e.g., price fixing). How does </a:t>
            </a:r>
            <a:r>
              <a:rPr lang="en-US" sz="1700" dirty="0" smtClean="0">
                <a:solidFill>
                  <a:srgbClr val="FF0000"/>
                </a:solidFill>
              </a:rPr>
              <a:t>cooperation</a:t>
            </a:r>
            <a:r>
              <a:rPr lang="en-US" sz="1700" dirty="0" smtClean="0"/>
              <a:t> impact </a:t>
            </a:r>
            <a:r>
              <a:rPr lang="en-US" sz="1700" dirty="0" smtClean="0">
                <a:solidFill>
                  <a:schemeClr val="tx2"/>
                </a:solidFill>
              </a:rPr>
              <a:t>information</a:t>
            </a:r>
            <a:r>
              <a:rPr lang="en-US" sz="1700" dirty="0" smtClean="0"/>
              <a:t> (nodes should </a:t>
            </a:r>
            <a:r>
              <a:rPr lang="en-US" sz="1700" dirty="0" smtClean="0">
                <a:solidFill>
                  <a:srgbClr val="0070C0"/>
                </a:solidFill>
              </a:rPr>
              <a:t>cooperate</a:t>
            </a:r>
            <a:r>
              <a:rPr lang="en-US" sz="1700" dirty="0" smtClean="0"/>
              <a:t> in their own </a:t>
            </a:r>
            <a:r>
              <a:rPr lang="en-US" sz="1700" dirty="0" smtClean="0">
                <a:solidFill>
                  <a:srgbClr val="0070C0"/>
                </a:solidFill>
              </a:rPr>
              <a:t>self-interest</a:t>
            </a:r>
            <a:r>
              <a:rPr lang="en-US" sz="1700" dirty="0" smtClean="0"/>
              <a:t>)?</a:t>
            </a:r>
          </a:p>
        </p:txBody>
      </p:sp>
      <p:pic>
        <p:nvPicPr>
          <p:cNvPr id="23555" name="Picture 3" descr="bit-stor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182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olish-englis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167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R-Science-Information-TEMPLAT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CTR-Science-Information-TEMPLATE</Template>
  <TotalTime>2444</TotalTime>
  <Words>1199</Words>
  <Application>Microsoft Office PowerPoint</Application>
  <PresentationFormat>On-screen Show (4:3)</PresentationFormat>
  <Paragraphs>214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CMSY7</vt:lpstr>
      <vt:lpstr>AvantGarde-Demi</vt:lpstr>
      <vt:lpstr>Calibri</vt:lpstr>
      <vt:lpstr>AvantGarde-BookOblique</vt:lpstr>
      <vt:lpstr>AvantGarde-Book</vt:lpstr>
      <vt:lpstr>Continuum Medium</vt:lpstr>
      <vt:lpstr>CMMI7</vt:lpstr>
      <vt:lpstr>Bookman Old Style</vt:lpstr>
      <vt:lpstr>Wingdings</vt:lpstr>
      <vt:lpstr>CMR7</vt:lpstr>
      <vt:lpstr>CMSS10</vt:lpstr>
      <vt:lpstr>CTR-Science-Information-TEMPLATE</vt:lpstr>
      <vt:lpstr>Emerging Frontiers of  Science of Information</vt:lpstr>
      <vt:lpstr>STC Team</vt:lpstr>
      <vt:lpstr>… the night before the NSF site visit</vt:lpstr>
      <vt:lpstr>Shannon Legacy</vt:lpstr>
      <vt:lpstr>PowerPoint Presentation</vt:lpstr>
      <vt:lpstr>PowerPoint Presentation</vt:lpstr>
      <vt:lpstr>Post-Shannon Challenges</vt:lpstr>
      <vt:lpstr>Post-Shannon Challenges</vt:lpstr>
      <vt:lpstr>Post-Shannon Challenges</vt:lpstr>
      <vt:lpstr>Standing on the Shoulders of Giants . . .</vt:lpstr>
      <vt:lpstr>Science of Information</vt:lpstr>
      <vt:lpstr>Mission and Center’s Goals </vt:lpstr>
      <vt:lpstr>Integrated Research</vt:lpstr>
      <vt:lpstr>Education and Diversity</vt:lpstr>
      <vt:lpstr>Knowledge Transfer</vt:lpstr>
      <vt:lpstr>PowerPoint Presentation</vt:lpstr>
      <vt:lpstr>Strategic Plan for Center Research</vt:lpstr>
      <vt:lpstr>Strategic Plan for Center Research </vt:lpstr>
      <vt:lpstr>Strategic Plan for Center Research </vt:lpstr>
    </vt:vector>
  </TitlesOfParts>
  <Company>Engineering Computer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Frontiers of  Science of Information</dc:title>
  <dc:creator>lahowell</dc:creator>
  <cp:lastModifiedBy>Mari-Ellyn Brock</cp:lastModifiedBy>
  <cp:revision>214</cp:revision>
  <cp:lastPrinted>2011-03-17T18:27:33Z</cp:lastPrinted>
  <dcterms:created xsi:type="dcterms:W3CDTF">2009-09-11T21:07:35Z</dcterms:created>
  <dcterms:modified xsi:type="dcterms:W3CDTF">2011-03-17T20:32:05Z</dcterms:modified>
</cp:coreProperties>
</file>