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2F6EDD1D-08BA-4F9B-BAFA-0B1BD685B4C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122798-944F-430C-89AB-8060F60A85CE}" type="slidenum">
              <a:rPr lang="en-GB"/>
              <a:pPr/>
              <a:t>1</a:t>
            </a:fld>
            <a:endParaRPr lang="en-GB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2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1DCACD-6E98-40A2-8721-3677A667F778}" type="slidenum">
              <a:rPr lang="en-GB"/>
              <a:pPr/>
              <a:t>10</a:t>
            </a:fld>
            <a:endParaRPr lang="en-GB"/>
          </a:p>
        </p:txBody>
      </p:sp>
      <p:sp>
        <p:nvSpPr>
          <p:cNvPr id="1054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6608DD-B613-487D-8B8D-DDA2DC79D022}" type="slidenum">
              <a:rPr lang="en-GB"/>
              <a:pPr/>
              <a:t>11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4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B27646-C034-49FC-8F33-3EC4712083F2}" type="slidenum">
              <a:rPr lang="en-GB"/>
              <a:pPr/>
              <a:t>12</a:t>
            </a:fld>
            <a:endParaRPr lang="en-GB"/>
          </a:p>
        </p:txBody>
      </p:sp>
      <p:sp>
        <p:nvSpPr>
          <p:cNvPr id="1075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5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BDDE09-ADB1-44AB-A26F-CDFCF040DE18}" type="slidenum">
              <a:rPr lang="en-GB"/>
              <a:pPr/>
              <a:t>13</a:t>
            </a:fld>
            <a:endParaRPr lang="en-GB"/>
          </a:p>
        </p:txBody>
      </p:sp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5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743105-F3AC-493E-9AD0-2AE1A0B9F821}" type="slidenum">
              <a:rPr lang="en-GB"/>
              <a:pPr/>
              <a:t>14</a:t>
            </a:fld>
            <a:endParaRPr lang="en-GB"/>
          </a:p>
        </p:txBody>
      </p:sp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Keeping all these motivations in mind, we propose macroprogramming with cosmos. Macroporgramming entails programming aggregate system behavior rather than describing what each node must do.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F2BDDC-6756-47AB-8F2C-ADC596CD62D6}" type="slidenum">
              <a:rPr lang="en-GB"/>
              <a:pPr/>
              <a:t>15</a:t>
            </a:fld>
            <a:endParaRPr lang="en-GB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As is used in several high performance distributed systems – we propose to describe aggregate behavior of the network in terms of dataflow &amp; processing.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Our goals include factoring apps into reusable functional components. 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Provide processing components. System components provide transparent high-level abstractions.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Support heterogeneity through a uniform programming model, however, need to capability-aware so that nodes in the network can be used based on their capability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AB5B1A-54BB-44B9-8921-70ED416D2B62}" type="slidenum">
              <a:rPr lang="en-GB"/>
              <a:pPr/>
              <a:t>16</a:t>
            </a:fld>
            <a:endParaRPr lang="en-GB"/>
          </a:p>
        </p:txBody>
      </p:sp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B7783D-3A22-4D05-BD01-6AC5277A5D0D}" type="slidenum">
              <a:rPr lang="en-GB"/>
              <a:pPr/>
              <a:t>17</a:t>
            </a:fld>
            <a:endParaRPr lang="en-GB"/>
          </a:p>
        </p:txBody>
      </p:sp>
      <p:sp>
        <p:nvSpPr>
          <p:cNvPr id="1126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67750E-C624-4391-B6FB-F606BAE663A6}" type="slidenum">
              <a:rPr lang="en-GB"/>
              <a:pPr/>
              <a:t>18</a:t>
            </a:fld>
            <a:endParaRPr lang="en-GB"/>
          </a:p>
        </p:txBody>
      </p:sp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66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As is used in several high performance distributed systems – we propose to describe aggregate behavior of the network in terms of dataflow &amp; processing.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Our goals include factoring apps into reusable functional components. 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Provide processing components. System components provide transparent high-level abstractions.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Support heterogeneity through a uniform programming model, however, need to capability-aware so that nodes in the network can be used based on their capability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7DB264-818A-4001-B299-18C138961FC0}" type="slidenum">
              <a:rPr lang="en-GB"/>
              <a:pPr/>
              <a:t>19</a:t>
            </a:fld>
            <a:endParaRPr lang="en-GB"/>
          </a:p>
        </p:txBody>
      </p:sp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6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6CC3E7-3A9D-48B0-9733-6CABE9C7DEFD}" type="slidenum">
              <a:rPr lang="en-GB"/>
              <a:pPr/>
              <a:t>2</a:t>
            </a:fld>
            <a:endParaRPr lang="en-GB"/>
          </a:p>
        </p:txBody>
      </p:sp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EEF5CD-5912-4AEB-87D5-FF7880552076}" type="slidenum">
              <a:rPr lang="en-GB"/>
              <a:pPr/>
              <a:t>20</a:t>
            </a:fld>
            <a:endParaRPr lang="en-GB"/>
          </a:p>
        </p:txBody>
      </p:sp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080445-B95B-4BB3-BD11-0062C2F2C49D}" type="slidenum">
              <a:rPr lang="en-GB"/>
              <a:pPr/>
              <a:t>21</a:t>
            </a:fld>
            <a:endParaRPr lang="en-GB"/>
          </a:p>
        </p:txBody>
      </p:sp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72F-3BE5-41C9-9D0A-BC8558198FD9}" type="slidenum">
              <a:rPr lang="en-GB"/>
              <a:pPr/>
              <a:t>22</a:t>
            </a:fld>
            <a:endParaRPr lang="en-GB"/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7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3E7FAD-A522-41CB-8221-5ADCC5792016}" type="slidenum">
              <a:rPr lang="en-GB"/>
              <a:pPr/>
              <a:t>23</a:t>
            </a:fld>
            <a:endParaRPr lang="en-GB"/>
          </a:p>
        </p:txBody>
      </p:sp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7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003F8D-901E-442D-ABAF-45760235DEF1}" type="slidenum">
              <a:rPr lang="en-GB"/>
              <a:pPr/>
              <a:t>24</a:t>
            </a:fld>
            <a:endParaRPr lang="en-GB"/>
          </a:p>
        </p:txBody>
      </p:sp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D8F907-7F38-4B38-8661-846F763914A9}" type="slidenum">
              <a:rPr lang="en-GB"/>
              <a:pPr/>
              <a:t>25</a:t>
            </a:fld>
            <a:endParaRPr lang="en-GB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4AD306-89C9-4A1A-9471-69437240663C}" type="slidenum">
              <a:rPr lang="en-GB"/>
              <a:pPr/>
              <a:t>26</a:t>
            </a:fld>
            <a:endParaRPr lang="en-GB"/>
          </a:p>
        </p:txBody>
      </p:sp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479057-643B-48AB-A304-A627DA487FCC}" type="slidenum">
              <a:rPr lang="en-GB"/>
              <a:pPr/>
              <a:t>27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8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319F24-6A71-48F1-A091-D6412FA048C0}" type="slidenum">
              <a:rPr lang="en-GB"/>
              <a:pPr/>
              <a:t>28</a:t>
            </a:fld>
            <a:endParaRPr lang="en-GB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CAD533-6CE9-404A-AE3C-1F736A5759C8}" type="slidenum">
              <a:rPr lang="en-GB"/>
              <a:pPr/>
              <a:t>29</a:t>
            </a:fld>
            <a:endParaRPr lang="en-GB"/>
          </a:p>
        </p:txBody>
      </p:sp>
      <p:sp>
        <p:nvSpPr>
          <p:cNvPr id="1249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00F6F7-FFC9-4A31-80A4-52E8836A9FF7}" type="slidenum">
              <a:rPr lang="en-GB"/>
              <a:pPr/>
              <a:t>3</a:t>
            </a:fld>
            <a:endParaRPr lang="en-GB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A8CC0D-548F-4222-A6C2-D07883590B39}" type="slidenum">
              <a:rPr lang="en-GB"/>
              <a:pPr/>
              <a:t>30</a:t>
            </a:fld>
            <a:endParaRPr lang="en-GB"/>
          </a:p>
        </p:txBody>
      </p:sp>
      <p:sp>
        <p:nvSpPr>
          <p:cNvPr id="1259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752BA7-0E65-4D72-99F0-2C3025E6949B}" type="slidenum">
              <a:rPr lang="en-GB"/>
              <a:pPr/>
              <a:t>31</a:t>
            </a:fld>
            <a:endParaRPr lang="en-GB"/>
          </a:p>
        </p:txBody>
      </p:sp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9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A489DB-9BA2-44CE-AB9E-93486F50228C}" type="slidenum">
              <a:rPr lang="en-GB"/>
              <a:pPr/>
              <a:t>32</a:t>
            </a:fld>
            <a:endParaRPr lang="en-GB"/>
          </a:p>
        </p:txBody>
      </p:sp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0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885F61-B1BA-41DE-9DEA-075FCF5399BA}" type="slidenum">
              <a:rPr lang="en-GB"/>
              <a:pPr/>
              <a:t>33</a:t>
            </a:fld>
            <a:endParaRPr lang="en-GB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38E2A-349D-4F6A-8817-BFCD19EC74D8}" type="slidenum">
              <a:rPr lang="en-GB"/>
              <a:pPr/>
              <a:t>34</a:t>
            </a:fld>
            <a:endParaRPr lang="en-GB"/>
          </a:p>
        </p:txBody>
      </p:sp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0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D1D6CC-F0CC-4998-8D95-F99E94A605BB}" type="slidenum">
              <a:rPr lang="en-GB"/>
              <a:pPr/>
              <a:t>35</a:t>
            </a:fld>
            <a:endParaRPr lang="en-GB"/>
          </a:p>
        </p:txBody>
      </p:sp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8452D-C31D-4C4F-9FFD-AEF857592F91}" type="slidenum">
              <a:rPr lang="en-GB"/>
              <a:pPr/>
              <a:t>36</a:t>
            </a:fld>
            <a:endParaRPr lang="en-GB"/>
          </a:p>
        </p:txBody>
      </p:sp>
      <p:sp>
        <p:nvSpPr>
          <p:cNvPr id="1320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0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7EB719-FD12-431D-9132-1BF518554651}" type="slidenum">
              <a:rPr lang="en-GB"/>
              <a:pPr/>
              <a:t>37</a:t>
            </a:fld>
            <a:endParaRPr lang="en-GB"/>
          </a:p>
        </p:txBody>
      </p:sp>
      <p:sp>
        <p:nvSpPr>
          <p:cNvPr id="1331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8D2ACC-FF63-4FE6-8086-7BE84A6A39EB}" type="slidenum">
              <a:rPr lang="en-GB"/>
              <a:pPr/>
              <a:t>38</a:t>
            </a:fld>
            <a:endParaRPr lang="en-GB"/>
          </a:p>
        </p:txBody>
      </p:sp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4BAD5A-E5B5-46D6-AA86-8B38B2A8933F}" type="slidenum">
              <a:rPr lang="en-GB"/>
              <a:pPr/>
              <a:t>39</a:t>
            </a:fld>
            <a:endParaRPr lang="en-GB"/>
          </a:p>
        </p:txBody>
      </p:sp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36E173-69B4-49C9-AE02-89BA5201A33E}" type="slidenum">
              <a:rPr lang="en-GB"/>
              <a:pPr/>
              <a:t>4</a:t>
            </a:fld>
            <a:endParaRPr lang="en-GB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281635-907A-466C-9211-BFA02A120047}" type="slidenum">
              <a:rPr lang="en-GB"/>
              <a:pPr/>
              <a:t>40</a:t>
            </a:fld>
            <a:endParaRPr lang="en-GB"/>
          </a:p>
        </p:txBody>
      </p:sp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ED304-63D7-4CA2-A7B8-BD965C47A910}" type="slidenum">
              <a:rPr lang="en-GB"/>
              <a:pPr/>
              <a:t>41</a:t>
            </a:fld>
            <a:endParaRPr lang="en-GB"/>
          </a:p>
        </p:txBody>
      </p:sp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2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513BDF-A4E8-47A3-A3B7-A98494B04305}" type="slidenum">
              <a:rPr lang="en-GB"/>
              <a:pPr/>
              <a:t>42</a:t>
            </a:fld>
            <a:endParaRPr lang="en-GB"/>
          </a:p>
        </p:txBody>
      </p:sp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AFC1C4-DCC8-406D-992E-C8E03BFF4C80}" type="slidenum">
              <a:rPr lang="en-GB"/>
              <a:pPr/>
              <a:t>43</a:t>
            </a:fld>
            <a:endParaRPr lang="en-GB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2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06B4AC-54B7-44B3-BE5B-6BC7186E11E5}" type="slidenum">
              <a:rPr lang="en-GB"/>
              <a:pPr/>
              <a:t>44</a:t>
            </a:fld>
            <a:endParaRPr lang="en-GB"/>
          </a:p>
        </p:txBody>
      </p:sp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13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4FFD1F-2B4C-43F1-819B-B5DAC506EFFE}" type="slidenum">
              <a:rPr lang="en-GB"/>
              <a:pPr/>
              <a:t>45</a:t>
            </a:fld>
            <a:endParaRPr lang="en-GB"/>
          </a:p>
        </p:txBody>
      </p:sp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2417A-4DBF-4E3B-86C1-4A3A0B2DCCB8}" type="slidenum">
              <a:rPr lang="en-GB"/>
              <a:pPr/>
              <a:t>46</a:t>
            </a:fld>
            <a:endParaRPr lang="en-GB"/>
          </a:p>
        </p:txBody>
      </p:sp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3DE5C6-9DD9-4F93-AF75-C4A43CD70AF5}" type="slidenum">
              <a:rPr lang="en-GB"/>
              <a:pPr/>
              <a:t>47</a:t>
            </a:fld>
            <a:endParaRPr lang="en-GB"/>
          </a:p>
        </p:txBody>
      </p:sp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575740-52A3-48C7-8CDD-3D0C51482147}" type="slidenum">
              <a:rPr lang="en-GB"/>
              <a:pPr/>
              <a:t>48</a:t>
            </a:fld>
            <a:endParaRPr lang="en-GB"/>
          </a:p>
        </p:txBody>
      </p:sp>
      <p:sp>
        <p:nvSpPr>
          <p:cNvPr id="145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6F54B7-0A50-46A9-8391-2B2F4D148EE5}" type="slidenum">
              <a:rPr lang="en-GB"/>
              <a:pPr/>
              <a:t>49</a:t>
            </a:fld>
            <a:endParaRPr lang="en-GB"/>
          </a:p>
        </p:txBody>
      </p:sp>
      <p:sp>
        <p:nvSpPr>
          <p:cNvPr id="146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29E2E8-2A8A-4FF7-BD7D-1E4560CDBD6F}" type="slidenum">
              <a:rPr lang="en-GB"/>
              <a:pPr/>
              <a:t>5</a:t>
            </a:fld>
            <a:endParaRPr lang="en-GB"/>
          </a:p>
        </p:txBody>
      </p:sp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A108A5-49EB-4746-9BD9-00625F1B143B}" type="slidenum">
              <a:rPr lang="en-GB"/>
              <a:pPr/>
              <a:t>50</a:t>
            </a:fld>
            <a:endParaRPr lang="en-GB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2ABC8F-6C68-47DF-97D2-0E8C2730F7D2}" type="slidenum">
              <a:rPr lang="en-GB"/>
              <a:pPr/>
              <a:t>51</a:t>
            </a:fld>
            <a:endParaRPr lang="en-GB"/>
          </a:p>
        </p:txBody>
      </p:sp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Also shows the relevance to distributed systems at large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100BFD-1DB6-4F76-8009-0998C95B171D}" type="slidenum">
              <a:rPr lang="en-GB"/>
              <a:pPr/>
              <a:t>52</a:t>
            </a:fld>
            <a:endParaRPr lang="en-GB"/>
          </a:p>
        </p:txBody>
      </p:sp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50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Also shows the relevance to distributed systems at large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36B236-F000-4617-AF0D-CAD93C510D64}" type="slidenum">
              <a:rPr lang="en-GB"/>
              <a:pPr/>
              <a:t>53</a:t>
            </a:fld>
            <a:endParaRPr lang="en-GB"/>
          </a:p>
        </p:txBody>
      </p:sp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0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Also shows the relevance to distributed systems at large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B4ADD5-E4E3-4CED-B08A-2DA44C2F1ABD}" type="slidenum">
              <a:rPr lang="en-GB"/>
              <a:pPr/>
              <a:t>54</a:t>
            </a:fld>
            <a:endParaRPr lang="en-GB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Also shows the relevance to distributed systems at large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099C64-B795-49A4-9548-0AB5DD53E688}" type="slidenum">
              <a:rPr lang="en-GB"/>
              <a:pPr/>
              <a:t>55</a:t>
            </a:fld>
            <a:endParaRPr lang="en-GB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7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Also shows the relevance to distributed systems at large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8EECC-833D-4921-9BAD-4C7C69B37B3A}" type="slidenum">
              <a:rPr lang="en-GB"/>
              <a:pPr/>
              <a:t>56</a:t>
            </a:fld>
            <a:endParaRPr lang="en-GB"/>
          </a:p>
        </p:txBody>
      </p:sp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2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Also shows the relevance to distributed systems at large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E95BA6-8E27-4CE7-9756-D7F1EF175F7E}" type="slidenum">
              <a:rPr lang="en-GB"/>
              <a:pPr/>
              <a:t>57</a:t>
            </a:fld>
            <a:endParaRPr lang="en-GB"/>
          </a:p>
        </p:txBody>
      </p:sp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F6082D-6A37-422B-B6C2-BEFB2B632071}" type="slidenum">
              <a:rPr lang="en-GB"/>
              <a:pPr/>
              <a:t>58</a:t>
            </a:fld>
            <a:endParaRPr lang="en-GB"/>
          </a:p>
        </p:txBody>
      </p:sp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A9A2AE-5DE4-428A-A017-3575AA9BC50C}" type="slidenum">
              <a:rPr lang="en-GB"/>
              <a:pPr/>
              <a:t>59</a:t>
            </a:fld>
            <a:endParaRPr lang="en-GB"/>
          </a:p>
        </p:txBody>
      </p:sp>
      <p:sp>
        <p:nvSpPr>
          <p:cNvPr id="1566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159E91-7BC2-4DCE-8C9D-0655F284BA71}" type="slidenum">
              <a:rPr lang="en-GB"/>
              <a:pPr/>
              <a:t>6</a:t>
            </a:fld>
            <a:endParaRPr lang="en-GB"/>
          </a:p>
        </p:txBody>
      </p:sp>
      <p:sp>
        <p:nvSpPr>
          <p:cNvPr id="1013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13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A5AAC2-7553-4949-BA17-DB43B40835BA}" type="slidenum">
              <a:rPr lang="en-GB"/>
              <a:pPr/>
              <a:t>60</a:t>
            </a:fld>
            <a:endParaRPr lang="en-GB"/>
          </a:p>
        </p:txBody>
      </p:sp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39F1BA-986E-402A-8EBF-306AA6A447CE}" type="slidenum">
              <a:rPr lang="en-GB"/>
              <a:pPr/>
              <a:t>61</a:t>
            </a:fld>
            <a:endParaRPr lang="en-GB"/>
          </a:p>
        </p:txBody>
      </p:sp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5B2FC4-D36D-4F6D-B726-3635FD4A57E4}" type="slidenum">
              <a:rPr lang="en-GB"/>
              <a:pPr/>
              <a:t>62</a:t>
            </a:fld>
            <a:endParaRPr lang="en-GB"/>
          </a:p>
        </p:txBody>
      </p:sp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68B317-9458-4179-9817-C128A2A95556}" type="slidenum">
              <a:rPr lang="en-GB"/>
              <a:pPr/>
              <a:t>63</a:t>
            </a:fld>
            <a:endParaRPr lang="en-GB"/>
          </a:p>
        </p:txBody>
      </p:sp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567855-156E-4F42-9A86-697AFC321EB2}" type="slidenum">
              <a:rPr lang="en-GB"/>
              <a:pPr/>
              <a:t>64</a:t>
            </a:fld>
            <a:endParaRPr lang="en-GB"/>
          </a:p>
        </p:txBody>
      </p:sp>
      <p:sp>
        <p:nvSpPr>
          <p:cNvPr id="1617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09A9D1-B03D-41D7-897C-B5F5C600A24C}" type="slidenum">
              <a:rPr lang="en-GB"/>
              <a:pPr/>
              <a:t>65</a:t>
            </a:fld>
            <a:endParaRPr lang="en-GB"/>
          </a:p>
        </p:txBody>
      </p:sp>
      <p:sp>
        <p:nvSpPr>
          <p:cNvPr id="1628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8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CC0ED4-D770-408E-9895-48FBE2C2C71A}" type="slidenum">
              <a:rPr lang="en-GB"/>
              <a:pPr/>
              <a:t>66</a:t>
            </a:fld>
            <a:endParaRPr lang="en-GB"/>
          </a:p>
        </p:txBody>
      </p:sp>
      <p:sp>
        <p:nvSpPr>
          <p:cNvPr id="1638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7BE109-A2DB-4D4A-98BB-FBC5B36605FC}" type="slidenum">
              <a:rPr lang="en-GB"/>
              <a:pPr/>
              <a:t>67</a:t>
            </a:fld>
            <a:endParaRPr lang="en-GB"/>
          </a:p>
        </p:txBody>
      </p:sp>
      <p:sp>
        <p:nvSpPr>
          <p:cNvPr id="1648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DF09F6-29C0-4314-B2B9-A688BC2DE356}" type="slidenum">
              <a:rPr lang="en-GB"/>
              <a:pPr/>
              <a:t>68</a:t>
            </a:fld>
            <a:endParaRPr lang="en-GB"/>
          </a:p>
        </p:txBody>
      </p:sp>
      <p:sp>
        <p:nvSpPr>
          <p:cNvPr id="1658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5FBBE5-711C-4B33-968F-0E9320CCCFFE}" type="slidenum">
              <a:rPr lang="en-GB"/>
              <a:pPr/>
              <a:t>69</a:t>
            </a:fld>
            <a:endParaRPr lang="en-GB"/>
          </a:p>
        </p:txBody>
      </p:sp>
      <p:sp>
        <p:nvSpPr>
          <p:cNvPr id="1669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B0A26C-496A-4B4F-8826-D49B879F96BB}" type="slidenum">
              <a:rPr lang="en-GB"/>
              <a:pPr/>
              <a:t>7</a:t>
            </a:fld>
            <a:endParaRPr lang="en-GB"/>
          </a:p>
        </p:txBody>
      </p:sp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1442B2-4ED8-4DD2-8924-F7A36FCD2305}" type="slidenum">
              <a:rPr lang="en-GB"/>
              <a:pPr/>
              <a:t>70</a:t>
            </a:fld>
            <a:endParaRPr lang="en-GB"/>
          </a:p>
        </p:txBody>
      </p:sp>
      <p:sp>
        <p:nvSpPr>
          <p:cNvPr id="1679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D9BE49-7E8E-4C91-84C7-203E58F5E9C5}" type="slidenum">
              <a:rPr lang="en-GB"/>
              <a:pPr/>
              <a:t>71</a:t>
            </a:fld>
            <a:endParaRPr lang="en-GB"/>
          </a:p>
        </p:txBody>
      </p:sp>
      <p:sp>
        <p:nvSpPr>
          <p:cNvPr id="1689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9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1275EC-F9AA-461C-B603-45F898B9486A}" type="slidenum">
              <a:rPr lang="en-GB"/>
              <a:pPr/>
              <a:t>72</a:t>
            </a:fld>
            <a:endParaRPr lang="en-GB"/>
          </a:p>
        </p:txBody>
      </p:sp>
      <p:sp>
        <p:nvSpPr>
          <p:cNvPr id="1699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9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B01295-AB5E-4061-978E-E1226EC39D99}" type="slidenum">
              <a:rPr lang="en-GB"/>
              <a:pPr/>
              <a:t>73</a:t>
            </a:fld>
            <a:endParaRPr lang="en-GB"/>
          </a:p>
        </p:txBody>
      </p:sp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0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3D699B-DDE2-4AA1-A6BD-4955F405C450}" type="slidenum">
              <a:rPr lang="en-GB"/>
              <a:pPr/>
              <a:t>74</a:t>
            </a:fld>
            <a:endParaRPr lang="en-GB"/>
          </a:p>
        </p:txBody>
      </p:sp>
      <p:sp>
        <p:nvSpPr>
          <p:cNvPr id="1720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0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2A4381-0405-4917-9FFC-D9A9590D5EC5}" type="slidenum">
              <a:rPr lang="en-GB"/>
              <a:pPr/>
              <a:t>75</a:t>
            </a:fld>
            <a:endParaRPr lang="en-GB"/>
          </a:p>
        </p:txBody>
      </p:sp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FEF63-69B9-4B33-8840-C683ADD99AFC}" type="slidenum">
              <a:rPr lang="en-GB"/>
              <a:pPr/>
              <a:t>76</a:t>
            </a:fld>
            <a:endParaRPr lang="en-GB"/>
          </a:p>
        </p:txBody>
      </p:sp>
      <p:sp>
        <p:nvSpPr>
          <p:cNvPr id="174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0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CDBC2C-6E0E-42D4-9E8B-C43ED3715A09}" type="slidenum">
              <a:rPr lang="en-GB"/>
              <a:pPr/>
              <a:t>77</a:t>
            </a:fld>
            <a:endParaRPr lang="en-GB"/>
          </a:p>
        </p:txBody>
      </p:sp>
      <p:sp>
        <p:nvSpPr>
          <p:cNvPr id="1751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6C138-0891-482F-A5D1-05269750246D}" type="slidenum">
              <a:rPr lang="en-GB"/>
              <a:pPr/>
              <a:t>78</a:t>
            </a:fld>
            <a:endParaRPr lang="en-GB"/>
          </a:p>
        </p:txBody>
      </p:sp>
      <p:sp>
        <p:nvSpPr>
          <p:cNvPr id="176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9557AA-9237-442F-A698-8EB7828AAE94}" type="slidenum">
              <a:rPr lang="en-GB"/>
              <a:pPr/>
              <a:t>79</a:t>
            </a:fld>
            <a:endParaRPr lang="en-GB"/>
          </a:p>
        </p:txBody>
      </p:sp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5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As is used in several high performance distributed systems – we propose to describe aggregate behavior of the network in terms of dataflow &amp; processing.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Our goals include factoring apps into reusable functional components. 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Provide processing components. System components provide transparent high-level abstractions.</a:t>
            </a:r>
          </a:p>
          <a:p>
            <a:pPr eaLnBrk="1" hangingPunct="1">
              <a:spcBef>
                <a:spcPts val="4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Arial" charset="0"/>
              </a:rPr>
              <a:t>Support heterogeneity through a uniform programming model, however, need to capability-aware so that nodes in the network can be used based on their capability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B58754-4599-4E6B-93EE-408B31B1DFA7}" type="slidenum">
              <a:rPr lang="en-GB"/>
              <a:pPr/>
              <a:t>8</a:t>
            </a:fld>
            <a:endParaRPr lang="en-GB"/>
          </a:p>
        </p:txBody>
      </p:sp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55F1C4-5151-4C19-8985-D66AB003D494}" type="slidenum">
              <a:rPr lang="en-GB"/>
              <a:pPr/>
              <a:t>80</a:t>
            </a:fld>
            <a:endParaRPr lang="en-GB"/>
          </a:p>
        </p:txBody>
      </p:sp>
      <p:sp>
        <p:nvSpPr>
          <p:cNvPr id="178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1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64EFB-C299-4385-9518-04D4B5B8DA84}" type="slidenum">
              <a:rPr lang="en-GB"/>
              <a:pPr/>
              <a:t>81</a:t>
            </a:fld>
            <a:endParaRPr lang="en-GB"/>
          </a:p>
        </p:txBody>
      </p:sp>
      <p:sp>
        <p:nvSpPr>
          <p:cNvPr id="1792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2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8CA73-131A-415A-97EB-73EF510AC75A}" type="slidenum">
              <a:rPr lang="en-GB"/>
              <a:pPr/>
              <a:t>82</a:t>
            </a:fld>
            <a:endParaRPr lang="en-GB"/>
          </a:p>
        </p:txBody>
      </p:sp>
      <p:sp>
        <p:nvSpPr>
          <p:cNvPr id="1802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F488AF-889C-4C84-8A1C-BECDF86316AC}" type="slidenum">
              <a:rPr lang="en-GB"/>
              <a:pPr/>
              <a:t>83</a:t>
            </a:fld>
            <a:endParaRPr lang="en-GB"/>
          </a:p>
        </p:txBody>
      </p:sp>
      <p:sp>
        <p:nvSpPr>
          <p:cNvPr id="1812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5D3541-85C6-42A6-B80A-0729A809B544}" type="slidenum">
              <a:rPr lang="en-GB"/>
              <a:pPr/>
              <a:t>84</a:t>
            </a:fld>
            <a:endParaRPr lang="en-GB"/>
          </a:p>
        </p:txBody>
      </p:sp>
      <p:sp>
        <p:nvSpPr>
          <p:cNvPr id="182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96045D-C067-4B71-9AF9-9450DCCB377A}" type="slidenum">
              <a:rPr lang="en-GB"/>
              <a:pPr/>
              <a:t>85</a:t>
            </a:fld>
            <a:endParaRPr lang="en-GB"/>
          </a:p>
        </p:txBody>
      </p:sp>
      <p:sp>
        <p:nvSpPr>
          <p:cNvPr id="1832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3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EEA493-8FCA-45FE-BA89-AB5CEC24F567}" type="slidenum">
              <a:rPr lang="en-GB"/>
              <a:pPr/>
              <a:t>86</a:t>
            </a:fld>
            <a:endParaRPr lang="en-GB"/>
          </a:p>
        </p:txBody>
      </p:sp>
      <p:sp>
        <p:nvSpPr>
          <p:cNvPr id="184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E907DA-F0B7-4E70-AB5F-F5F66E66994E}" type="slidenum">
              <a:rPr lang="en-GB"/>
              <a:pPr/>
              <a:t>87</a:t>
            </a:fld>
            <a:endParaRPr lang="en-GB"/>
          </a:p>
        </p:txBody>
      </p:sp>
      <p:sp>
        <p:nvSpPr>
          <p:cNvPr id="1853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14FBCF-0F7E-4539-920C-90AE2CC507A4}" type="slidenum">
              <a:rPr lang="en-GB"/>
              <a:pPr/>
              <a:t>88</a:t>
            </a:fld>
            <a:endParaRPr lang="en-GB"/>
          </a:p>
        </p:txBody>
      </p:sp>
      <p:sp>
        <p:nvSpPr>
          <p:cNvPr id="186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BC11F4-8BBA-43EE-A52F-CBE462CCFE3D}" type="slidenum">
              <a:rPr lang="en-GB"/>
              <a:pPr/>
              <a:t>89</a:t>
            </a:fld>
            <a:endParaRPr lang="en-GB"/>
          </a:p>
        </p:txBody>
      </p:sp>
      <p:sp>
        <p:nvSpPr>
          <p:cNvPr id="187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26A1A4-0B9B-4DCB-9E03-D30BA4271176}" type="slidenum">
              <a:rPr lang="en-GB"/>
              <a:pPr/>
              <a:t>9</a:t>
            </a:fld>
            <a:endParaRPr lang="en-GB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4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BEF386-8AFE-4E62-B961-C0A1CE129F64}" type="slidenum">
              <a:rPr lang="en-GB"/>
              <a:pPr/>
              <a:t>90</a:t>
            </a:fld>
            <a:endParaRPr lang="en-GB"/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754206-BF8A-4835-B3B0-B4C2F03B718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042FFF-60A6-420A-9FD4-FFE8938C74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9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9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0BB891-E2E7-47C4-8DEF-EBF3BF8BA9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02E55975-5DE2-40D6-B72A-E3E70B7700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9D50D3-44E8-4DBD-9258-D9ADDCCD5A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3CA1C6-7AE2-47A2-BA11-AC6F3CF65A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BE13B0-5D1F-4BB1-8584-994AA607E9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4AA30A-734D-40F5-874C-CBBC890949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415E3D-E4F8-4046-BAFA-17832D27735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1116C7-1AFC-4C08-BA54-7A3F425EF9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D620E5-91C7-4362-9E5E-FF0D98AF64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6681B4-EA8B-4CEC-9B11-CDBCEFBBE8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C5005CF8-9B5B-4CE7-B9F0-FD6AB7F2305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fontAlgn="base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9725" indent="-339725" algn="l" defTabSz="457200" rtl="0" fontAlgn="base">
        <a:lnSpc>
          <a:spcPct val="8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8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lnSpc>
          <a:spcPct val="8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76300" y="2130425"/>
            <a:ext cx="8115300" cy="1368425"/>
          </a:xfrm>
          <a:solidFill>
            <a:srgbClr val="FFFFFF">
              <a:alpha val="29999"/>
            </a:srgbClr>
          </a:solidFill>
          <a:ln w="5724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Scalable Data Collection in</a:t>
            </a:r>
            <a:br>
              <a:rPr lang="en-GB" sz="4000"/>
            </a:br>
            <a:r>
              <a:rPr lang="en-GB" sz="4000"/>
              <a:t>Sensor Networks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952500" y="3886200"/>
            <a:ext cx="7162800" cy="2317750"/>
          </a:xfrm>
          <a:prstGeom prst="rect">
            <a:avLst/>
          </a:prstGeom>
          <a:noFill/>
          <a:ln/>
        </p:spPr>
        <p:txBody>
          <a:bodyPr lIns="90000" tIns="46800" rIns="90000" bIns="46800"/>
          <a:lstStyle/>
          <a:p>
            <a:pPr marL="0" indent="0" algn="ctr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/>
              <a:t>Asad Awan, Suresh Jagannathan, Ananth Grama, 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/>
              <a:t>Purdue University</a:t>
            </a:r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/>
          </a:p>
          <a:p>
            <a:pPr marL="0" indent="0"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/>
              <a:t>Supported by the US National Science Foundation.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55600" y="279400"/>
            <a:ext cx="8788400" cy="9032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Demo</a:t>
            </a:r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220788" y="1622425"/>
            <a:ext cx="6238875" cy="1111250"/>
            <a:chOff x="777" y="1022"/>
            <a:chExt cx="3930" cy="700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auto">
            <a:xfrm>
              <a:off x="777" y="1022"/>
              <a:ext cx="583" cy="30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accel</a:t>
              </a:r>
            </a:p>
          </p:txBody>
        </p:sp>
        <p:grpSp>
          <p:nvGrpSpPr>
            <p:cNvPr id="12292" name="Group 4"/>
            <p:cNvGrpSpPr>
              <a:grpSpLocks/>
            </p:cNvGrpSpPr>
            <p:nvPr/>
          </p:nvGrpSpPr>
          <p:grpSpPr bwMode="auto">
            <a:xfrm>
              <a:off x="1360" y="1045"/>
              <a:ext cx="836" cy="253"/>
              <a:chOff x="1360" y="1045"/>
              <a:chExt cx="836" cy="253"/>
            </a:xfrm>
          </p:grpSpPr>
          <p:cxnSp>
            <p:nvCxnSpPr>
              <p:cNvPr id="12293" name="AutoShape 5"/>
              <p:cNvCxnSpPr>
                <a:cxnSpLocks noChangeShapeType="1"/>
                <a:stCxn id="12291" idx="6"/>
                <a:endCxn id="12294" idx="1"/>
              </p:cNvCxnSpPr>
              <p:nvPr/>
            </p:nvCxnSpPr>
            <p:spPr bwMode="auto">
              <a:xfrm flipV="1">
                <a:off x="1360" y="1172"/>
                <a:ext cx="456" cy="1"/>
              </a:xfrm>
              <a:prstGeom prst="straightConnector1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  <p:sp>
            <p:nvSpPr>
              <p:cNvPr id="12294" name="AutoShape 6"/>
              <p:cNvSpPr>
                <a:spLocks noChangeArrowheads="1"/>
              </p:cNvSpPr>
              <p:nvPr/>
            </p:nvSpPr>
            <p:spPr bwMode="auto">
              <a:xfrm>
                <a:off x="1799" y="1045"/>
                <a:ext cx="397" cy="253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max</a:t>
                </a:r>
              </a:p>
            </p:txBody>
          </p:sp>
        </p:grpSp>
        <p:grpSp>
          <p:nvGrpSpPr>
            <p:cNvPr id="12295" name="Group 7"/>
            <p:cNvGrpSpPr>
              <a:grpSpLocks/>
            </p:cNvGrpSpPr>
            <p:nvPr/>
          </p:nvGrpSpPr>
          <p:grpSpPr bwMode="auto">
            <a:xfrm>
              <a:off x="2180" y="1049"/>
              <a:ext cx="999" cy="253"/>
              <a:chOff x="2180" y="1049"/>
              <a:chExt cx="999" cy="253"/>
            </a:xfrm>
          </p:grpSpPr>
          <p:sp>
            <p:nvSpPr>
              <p:cNvPr id="12296" name="AutoShape 8"/>
              <p:cNvSpPr>
                <a:spLocks noChangeArrowheads="1"/>
              </p:cNvSpPr>
              <p:nvPr/>
            </p:nvSpPr>
            <p:spPr bwMode="auto">
              <a:xfrm>
                <a:off x="2498" y="1049"/>
                <a:ext cx="681" cy="253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controller</a:t>
                </a:r>
              </a:p>
            </p:txBody>
          </p:sp>
          <p:cxnSp>
            <p:nvCxnSpPr>
              <p:cNvPr id="12297" name="AutoShape 9"/>
              <p:cNvCxnSpPr>
                <a:cxnSpLocks noChangeShapeType="1"/>
                <a:stCxn id="12294" idx="3"/>
                <a:endCxn id="12296" idx="1"/>
              </p:cNvCxnSpPr>
              <p:nvPr/>
            </p:nvCxnSpPr>
            <p:spPr bwMode="auto">
              <a:xfrm>
                <a:off x="2180" y="1172"/>
                <a:ext cx="333" cy="4"/>
              </a:xfrm>
              <a:prstGeom prst="straightConnector1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grpSp>
          <p:nvGrpSpPr>
            <p:cNvPr id="12298" name="Group 10"/>
            <p:cNvGrpSpPr>
              <a:grpSpLocks/>
            </p:cNvGrpSpPr>
            <p:nvPr/>
          </p:nvGrpSpPr>
          <p:grpSpPr bwMode="auto">
            <a:xfrm>
              <a:off x="1567" y="1168"/>
              <a:ext cx="641" cy="553"/>
              <a:chOff x="1567" y="1168"/>
              <a:chExt cx="641" cy="553"/>
            </a:xfrm>
          </p:grpSpPr>
          <p:sp>
            <p:nvSpPr>
              <p:cNvPr id="12299" name="AutoShape 11"/>
              <p:cNvSpPr>
                <a:spLocks noChangeArrowheads="1"/>
              </p:cNvSpPr>
              <p:nvPr/>
            </p:nvSpPr>
            <p:spPr bwMode="auto">
              <a:xfrm>
                <a:off x="1775" y="1468"/>
                <a:ext cx="433" cy="253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Gate</a:t>
                </a:r>
              </a:p>
            </p:txBody>
          </p:sp>
          <p:cxnSp>
            <p:nvCxnSpPr>
              <p:cNvPr id="12300" name="AutoShape 12"/>
              <p:cNvCxnSpPr>
                <a:cxnSpLocks noChangeShapeType="1"/>
                <a:endCxn id="12299" idx="1"/>
              </p:cNvCxnSpPr>
              <p:nvPr/>
            </p:nvCxnSpPr>
            <p:spPr bwMode="auto">
              <a:xfrm>
                <a:off x="1567" y="1168"/>
                <a:ext cx="212" cy="427"/>
              </a:xfrm>
              <a:prstGeom prst="bentConnector3">
                <a:avLst>
                  <a:gd name="adj1" fmla="val 50000"/>
                </a:avLst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12301" name="AutoShape 13"/>
            <p:cNvSpPr>
              <a:spLocks noChangeArrowheads="1"/>
            </p:cNvSpPr>
            <p:nvPr/>
          </p:nvSpPr>
          <p:spPr bwMode="auto">
            <a:xfrm>
              <a:off x="3786" y="1469"/>
              <a:ext cx="921" cy="253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Plotter</a:t>
              </a:r>
            </a:p>
          </p:txBody>
        </p:sp>
        <p:cxnSp>
          <p:nvCxnSpPr>
            <p:cNvPr id="12302" name="AutoShape 14"/>
            <p:cNvCxnSpPr>
              <a:cxnSpLocks noChangeShapeType="1"/>
              <a:stCxn id="12299" idx="3"/>
              <a:endCxn id="12301" idx="1"/>
            </p:cNvCxnSpPr>
            <p:nvPr/>
          </p:nvCxnSpPr>
          <p:spPr bwMode="auto">
            <a:xfrm>
              <a:off x="2204" y="1595"/>
              <a:ext cx="1583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36550" y="4632325"/>
            <a:ext cx="3248025" cy="1373188"/>
          </a:xfrm>
          <a:prstGeom prst="rect">
            <a:avLst/>
          </a:prstGeom>
          <a:solidFill>
            <a:srgbClr val="FFCC00">
              <a:alpha val="50000"/>
            </a:srgb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</a:rPr>
              <a:t>mPL program1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timer(100)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accel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accel 	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plotter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289550" y="4276725"/>
            <a:ext cx="3248025" cy="2103438"/>
          </a:xfrm>
          <a:prstGeom prst="rect">
            <a:avLst/>
          </a:prstGeom>
          <a:solidFill>
            <a:srgbClr val="FFCC00">
              <a:alpha val="50000"/>
            </a:srgb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000000"/>
                </a:solidFill>
              </a:rPr>
              <a:t>mPL program2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timer(100)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accel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accel 	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gate, max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max      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controller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gate      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plotter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controller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gate 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4076700" y="5207000"/>
            <a:ext cx="647700" cy="381000"/>
          </a:xfrm>
          <a:prstGeom prst="rightArrow">
            <a:avLst>
              <a:gd name="adj1" fmla="val 50000"/>
              <a:gd name="adj2" fmla="val 42500"/>
            </a:avLst>
          </a:prstGeom>
          <a:noFill/>
          <a:ln w="381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V="1">
            <a:off x="3124200" y="2743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124200" y="2971800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V="1">
            <a:off x="4572000" y="2057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152400"/>
            <a:ext cx="8851900" cy="8413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Wireless Sensor Networks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5372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How does one engineer robust and efficient sensing and control applications?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Resource constrained nodes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Network capacity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Memory 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Energy 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Processing capability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Dynamic conditions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Communication losses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Network self-organization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Sensor events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Performance and scalability requirements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Heterogeneous nodes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362200"/>
            <a:ext cx="139065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3530600"/>
            <a:ext cx="1371600" cy="88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597400"/>
            <a:ext cx="1524000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03200"/>
            <a:ext cx="86995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Programming Sensor Networks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067300" cy="52451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Traditional approach: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“Network enabled” programs on each node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Complex messaging encodes network behavior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No abstraction of low-level details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897688" y="1041400"/>
            <a:ext cx="2168525" cy="2220913"/>
            <a:chOff x="4345" y="656"/>
            <a:chExt cx="1366" cy="1399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6" y="1496"/>
              <a:ext cx="864" cy="5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4345" y="1040"/>
              <a:ext cx="615" cy="743"/>
              <a:chOff x="4345" y="1040"/>
              <a:chExt cx="615" cy="743"/>
            </a:xfrm>
          </p:grpSpPr>
          <p:sp>
            <p:nvSpPr>
              <p:cNvPr id="14342" name="AutoShape 6"/>
              <p:cNvSpPr>
                <a:spLocks noChangeArrowheads="1"/>
              </p:cNvSpPr>
              <p:nvPr/>
            </p:nvSpPr>
            <p:spPr bwMode="auto">
              <a:xfrm rot="5400000">
                <a:off x="4282" y="1104"/>
                <a:ext cx="744" cy="616"/>
              </a:xfrm>
              <a:prstGeom prst="flowChartPunchedTape">
                <a:avLst/>
              </a:prstGeom>
              <a:solidFill>
                <a:srgbClr val="FFFFFF"/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" name="Line 7"/>
              <p:cNvSpPr>
                <a:spLocks noChangeShapeType="1"/>
              </p:cNvSpPr>
              <p:nvPr/>
            </p:nvSpPr>
            <p:spPr bwMode="auto">
              <a:xfrm>
                <a:off x="4424" y="1176"/>
                <a:ext cx="29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Line 8"/>
              <p:cNvSpPr>
                <a:spLocks noChangeShapeType="1"/>
              </p:cNvSpPr>
              <p:nvPr/>
            </p:nvSpPr>
            <p:spPr bwMode="auto">
              <a:xfrm>
                <a:off x="4448" y="1272"/>
                <a:ext cx="29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Line 9"/>
              <p:cNvSpPr>
                <a:spLocks noChangeShapeType="1"/>
              </p:cNvSpPr>
              <p:nvPr/>
            </p:nvSpPr>
            <p:spPr bwMode="auto">
              <a:xfrm>
                <a:off x="4480" y="1368"/>
                <a:ext cx="29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Line 10"/>
              <p:cNvSpPr>
                <a:spLocks noChangeShapeType="1"/>
              </p:cNvSpPr>
              <p:nvPr/>
            </p:nvSpPr>
            <p:spPr bwMode="auto">
              <a:xfrm>
                <a:off x="4576" y="1464"/>
                <a:ext cx="29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Line 11"/>
              <p:cNvSpPr>
                <a:spLocks noChangeShapeType="1"/>
              </p:cNvSpPr>
              <p:nvPr/>
            </p:nvSpPr>
            <p:spPr bwMode="auto">
              <a:xfrm>
                <a:off x="4608" y="1584"/>
                <a:ext cx="29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Line 12"/>
              <p:cNvSpPr>
                <a:spLocks noChangeShapeType="1"/>
              </p:cNvSpPr>
              <p:nvPr/>
            </p:nvSpPr>
            <p:spPr bwMode="auto">
              <a:xfrm>
                <a:off x="4520" y="1680"/>
                <a:ext cx="29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9" name="AutoShape 13"/>
            <p:cNvSpPr>
              <a:spLocks noChangeArrowheads="1"/>
            </p:cNvSpPr>
            <p:nvPr/>
          </p:nvSpPr>
          <p:spPr bwMode="auto">
            <a:xfrm>
              <a:off x="4944" y="656"/>
              <a:ext cx="768" cy="648"/>
            </a:xfrm>
            <a:prstGeom prst="wedgeRoundRectCallout">
              <a:avLst>
                <a:gd name="adj1" fmla="val -61981"/>
                <a:gd name="adj2" fmla="val 52931"/>
                <a:gd name="adj3" fmla="val 16667"/>
              </a:avLst>
            </a:prstGeom>
            <a:solidFill>
              <a:srgbClr val="FFFF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Send(d)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…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Recv(d)</a:t>
              </a:r>
            </a:p>
          </p:txBody>
        </p:sp>
      </p:grp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6210300" y="3595688"/>
            <a:ext cx="2728913" cy="2043112"/>
            <a:chOff x="3912" y="2265"/>
            <a:chExt cx="1719" cy="1287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 rot="10800000">
              <a:off x="3912" y="2266"/>
              <a:ext cx="1720" cy="1288"/>
            </a:xfrm>
            <a:prstGeom prst="cloudCallout">
              <a:avLst>
                <a:gd name="adj1" fmla="val 9417"/>
                <a:gd name="adj2" fmla="val 85634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14352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2" y="2568"/>
              <a:ext cx="407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353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00" y="2456"/>
              <a:ext cx="407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354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04" y="3048"/>
              <a:ext cx="407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355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6" y="3096"/>
              <a:ext cx="407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4356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2" y="2720"/>
              <a:ext cx="407" cy="2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4464" y="2840"/>
              <a:ext cx="16" cy="24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4616" y="2792"/>
              <a:ext cx="176" cy="25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4856" y="2728"/>
              <a:ext cx="208" cy="11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 flipH="1">
              <a:off x="4806" y="2736"/>
              <a:ext cx="44" cy="32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V="1">
              <a:off x="4480" y="2734"/>
              <a:ext cx="328" cy="356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V="1">
              <a:off x="4880" y="2870"/>
              <a:ext cx="176" cy="18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8636000" cy="8413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Programming Models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086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Need high-level programming models that support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Flexibility and Expressiveness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Adding new processing operators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Routing – tree, neighborhood, geographical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Domain-specific optimizations (reliability, resilience, …)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…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Performance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Footprint of runtime support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High data rates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…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Robustness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73100" y="352425"/>
            <a:ext cx="7937500" cy="1312863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The COSMOS Macroprogramming Environment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400300"/>
            <a:ext cx="8153400" cy="41275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i="1"/>
          </a:p>
          <a:p>
            <a:pPr algn="ctr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Program the network as a whole by specifying aggregate system behavior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6995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Programming Model Overview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086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Describe aggregate system behavior in terms of dataflow and data processing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A program is an interaction assignment of functional components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Low-overhead primitive dataflow semantics</a:t>
            </a:r>
          </a:p>
          <a:p>
            <a:pPr lvl="2"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Asynchronous</a:t>
            </a:r>
          </a:p>
          <a:p>
            <a:pPr lvl="2"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Best effort</a:t>
            </a:r>
          </a:p>
          <a:p>
            <a:pPr lvl="2"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82600" y="177800"/>
            <a:ext cx="8407400" cy="812800"/>
          </a:xfrm>
          <a:prstGeom prst="rect">
            <a:avLst/>
          </a:prstGeo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Programming Model Overview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1219200"/>
            <a:ext cx="8153400" cy="530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CC0000"/>
                </a:solidFill>
              </a:rPr>
              <a:t>Factor applications into reusable functional components</a:t>
            </a:r>
          </a:p>
          <a:p>
            <a:pPr marL="1600200" lvl="3" indent="-228600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>
              <a:solidFill>
                <a:srgbClr val="000000"/>
              </a:solidFill>
            </a:endParaRPr>
          </a:p>
          <a:p>
            <a:pPr marL="1600200" lvl="3" indent="-228600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Data processing components</a:t>
            </a:r>
          </a:p>
          <a:p>
            <a:pPr marL="1600200" lvl="3" indent="-228600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Transparent abstractions over low-level details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041400" y="4216400"/>
            <a:ext cx="6996113" cy="1516063"/>
            <a:chOff x="656" y="2656"/>
            <a:chExt cx="4407" cy="955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656" y="2656"/>
              <a:ext cx="4407" cy="955"/>
              <a:chOff x="656" y="2656"/>
              <a:chExt cx="4407" cy="955"/>
            </a:xfrm>
          </p:grpSpPr>
          <p:grpSp>
            <p:nvGrpSpPr>
              <p:cNvPr id="18437" name="Group 5"/>
              <p:cNvGrpSpPr>
                <a:grpSpLocks/>
              </p:cNvGrpSpPr>
              <p:nvPr/>
            </p:nvGrpSpPr>
            <p:grpSpPr bwMode="auto">
              <a:xfrm>
                <a:off x="656" y="2656"/>
                <a:ext cx="591" cy="842"/>
                <a:chOff x="656" y="2656"/>
                <a:chExt cx="591" cy="842"/>
              </a:xfrm>
            </p:grpSpPr>
            <p:sp>
              <p:nvSpPr>
                <p:cNvPr id="18438" name="Oval 6"/>
                <p:cNvSpPr>
                  <a:spLocks noChangeArrowheads="1"/>
                </p:cNvSpPr>
                <p:nvPr/>
              </p:nvSpPr>
              <p:spPr bwMode="auto">
                <a:xfrm>
                  <a:off x="664" y="3197"/>
                  <a:ext cx="584" cy="302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timer</a:t>
                  </a:r>
                </a:p>
              </p:txBody>
            </p:sp>
            <p:sp>
              <p:nvSpPr>
                <p:cNvPr id="18439" name="Oval 7"/>
                <p:cNvSpPr>
                  <a:spLocks noChangeArrowheads="1"/>
                </p:cNvSpPr>
                <p:nvPr/>
              </p:nvSpPr>
              <p:spPr bwMode="auto">
                <a:xfrm>
                  <a:off x="656" y="2656"/>
                  <a:ext cx="584" cy="520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accel</a:t>
                  </a:r>
                </a:p>
              </p:txBody>
            </p:sp>
            <p:cxnSp>
              <p:nvCxnSpPr>
                <p:cNvPr id="18440" name="AutoShape 8"/>
                <p:cNvCxnSpPr>
                  <a:cxnSpLocks noChangeShapeType="1"/>
                  <a:stCxn id="18438" idx="0"/>
                  <a:endCxn id="18439" idx="4"/>
                </p:cNvCxnSpPr>
                <p:nvPr/>
              </p:nvCxnSpPr>
              <p:spPr bwMode="auto">
                <a:xfrm flipH="1" flipV="1">
                  <a:off x="948" y="3176"/>
                  <a:ext cx="8" cy="21"/>
                </a:xfrm>
                <a:prstGeom prst="straightConnector1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</p:grpSp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1240" y="2798"/>
                <a:ext cx="819" cy="234"/>
                <a:chOff x="1240" y="2798"/>
                <a:chExt cx="819" cy="234"/>
              </a:xfrm>
            </p:grpSpPr>
            <p:cxnSp>
              <p:nvCxnSpPr>
                <p:cNvPr id="18442" name="AutoShape 10"/>
                <p:cNvCxnSpPr>
                  <a:cxnSpLocks noChangeShapeType="1"/>
                  <a:stCxn id="18439" idx="6"/>
                  <a:endCxn id="18443" idx="1"/>
                </p:cNvCxnSpPr>
                <p:nvPr/>
              </p:nvCxnSpPr>
              <p:spPr bwMode="auto">
                <a:xfrm flipV="1">
                  <a:off x="1240" y="2915"/>
                  <a:ext cx="455" cy="1"/>
                </a:xfrm>
                <a:prstGeom prst="straightConnector1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sp>
              <p:nvSpPr>
                <p:cNvPr id="18443" name="AutoShape 11"/>
                <p:cNvSpPr>
                  <a:spLocks noChangeArrowheads="1"/>
                </p:cNvSpPr>
                <p:nvPr/>
              </p:nvSpPr>
              <p:spPr bwMode="auto">
                <a:xfrm>
                  <a:off x="1695" y="2798"/>
                  <a:ext cx="365" cy="235"/>
                </a:xfrm>
                <a:prstGeom prst="roundRect">
                  <a:avLst>
                    <a:gd name="adj" fmla="val 16667"/>
                  </a:avLst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max</a:t>
                  </a:r>
                </a:p>
              </p:txBody>
            </p:sp>
          </p:grpSp>
          <p:grpSp>
            <p:nvGrpSpPr>
              <p:cNvPr id="18444" name="Group 12"/>
              <p:cNvGrpSpPr>
                <a:grpSpLocks/>
              </p:cNvGrpSpPr>
              <p:nvPr/>
            </p:nvGrpSpPr>
            <p:grpSpPr bwMode="auto">
              <a:xfrm>
                <a:off x="2060" y="2802"/>
                <a:ext cx="984" cy="234"/>
                <a:chOff x="2060" y="2802"/>
                <a:chExt cx="984" cy="234"/>
              </a:xfrm>
            </p:grpSpPr>
            <p:sp>
              <p:nvSpPr>
                <p:cNvPr id="18445" name="AutoShape 13"/>
                <p:cNvSpPr>
                  <a:spLocks noChangeArrowheads="1"/>
                </p:cNvSpPr>
                <p:nvPr/>
              </p:nvSpPr>
              <p:spPr bwMode="auto">
                <a:xfrm>
                  <a:off x="2392" y="2802"/>
                  <a:ext cx="653" cy="235"/>
                </a:xfrm>
                <a:prstGeom prst="roundRect">
                  <a:avLst>
                    <a:gd name="adj" fmla="val 16667"/>
                  </a:avLst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controller</a:t>
                  </a:r>
                </a:p>
              </p:txBody>
            </p:sp>
            <p:cxnSp>
              <p:nvCxnSpPr>
                <p:cNvPr id="18446" name="AutoShape 14"/>
                <p:cNvCxnSpPr>
                  <a:cxnSpLocks noChangeShapeType="1"/>
                  <a:stCxn id="18443" idx="3"/>
                  <a:endCxn id="18445" idx="1"/>
                </p:cNvCxnSpPr>
                <p:nvPr/>
              </p:nvCxnSpPr>
              <p:spPr bwMode="auto">
                <a:xfrm>
                  <a:off x="2060" y="2915"/>
                  <a:ext cx="333" cy="4"/>
                </a:xfrm>
                <a:prstGeom prst="straightConnector1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</p:grpSp>
          <p:grpSp>
            <p:nvGrpSpPr>
              <p:cNvPr id="18447" name="Group 15"/>
              <p:cNvGrpSpPr>
                <a:grpSpLocks/>
              </p:cNvGrpSpPr>
              <p:nvPr/>
            </p:nvGrpSpPr>
            <p:grpSpPr bwMode="auto">
              <a:xfrm>
                <a:off x="1447" y="2912"/>
                <a:ext cx="1752" cy="699"/>
                <a:chOff x="1447" y="2912"/>
                <a:chExt cx="1752" cy="699"/>
              </a:xfrm>
            </p:grpSpPr>
            <p:sp>
              <p:nvSpPr>
                <p:cNvPr id="18448" name="AutoShape 16"/>
                <p:cNvSpPr>
                  <a:spLocks noChangeArrowheads="1"/>
                </p:cNvSpPr>
                <p:nvPr/>
              </p:nvSpPr>
              <p:spPr bwMode="auto">
                <a:xfrm>
                  <a:off x="1682" y="3222"/>
                  <a:ext cx="377" cy="235"/>
                </a:xfrm>
                <a:prstGeom prst="roundRect">
                  <a:avLst>
                    <a:gd name="adj" fmla="val 16667"/>
                  </a:avLst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  <p:cxnSp>
              <p:nvCxnSpPr>
                <p:cNvPr id="18449" name="AutoShape 17"/>
                <p:cNvCxnSpPr>
                  <a:cxnSpLocks noChangeShapeType="1"/>
                  <a:endCxn id="18448" idx="1"/>
                </p:cNvCxnSpPr>
                <p:nvPr/>
              </p:nvCxnSpPr>
              <p:spPr bwMode="auto">
                <a:xfrm>
                  <a:off x="1447" y="2912"/>
                  <a:ext cx="235" cy="428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  <p:cxnSp>
              <p:nvCxnSpPr>
                <p:cNvPr id="18450" name="AutoShape 18"/>
                <p:cNvCxnSpPr>
                  <a:cxnSpLocks noChangeShapeType="1"/>
                  <a:stCxn id="18445" idx="3"/>
                  <a:endCxn id="18448" idx="2"/>
                </p:cNvCxnSpPr>
                <p:nvPr/>
              </p:nvCxnSpPr>
              <p:spPr bwMode="auto">
                <a:xfrm flipH="1">
                  <a:off x="1870" y="2919"/>
                  <a:ext cx="1174" cy="538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</p:grpSp>
          <p:grpSp>
            <p:nvGrpSpPr>
              <p:cNvPr id="18451" name="Group 19"/>
              <p:cNvGrpSpPr>
                <a:grpSpLocks/>
              </p:cNvGrpSpPr>
              <p:nvPr/>
            </p:nvGrpSpPr>
            <p:grpSpPr bwMode="auto">
              <a:xfrm>
                <a:off x="2059" y="3222"/>
                <a:ext cx="1985" cy="234"/>
                <a:chOff x="2059" y="3222"/>
                <a:chExt cx="1985" cy="234"/>
              </a:xfrm>
            </p:grpSpPr>
            <p:sp>
              <p:nvSpPr>
                <p:cNvPr id="18452" name="AutoShape 20"/>
                <p:cNvSpPr>
                  <a:spLocks noChangeArrowheads="1"/>
                </p:cNvSpPr>
                <p:nvPr/>
              </p:nvSpPr>
              <p:spPr bwMode="auto">
                <a:xfrm>
                  <a:off x="3680" y="3222"/>
                  <a:ext cx="365" cy="235"/>
                </a:xfrm>
                <a:prstGeom prst="roundRect">
                  <a:avLst>
                    <a:gd name="adj" fmla="val 16667"/>
                  </a:avLst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FFT</a:t>
                  </a:r>
                </a:p>
              </p:txBody>
            </p:sp>
            <p:cxnSp>
              <p:nvCxnSpPr>
                <p:cNvPr id="18453" name="AutoShape 21"/>
                <p:cNvCxnSpPr>
                  <a:cxnSpLocks noChangeShapeType="1"/>
                  <a:stCxn id="18448" idx="3"/>
                  <a:endCxn id="18452" idx="1"/>
                </p:cNvCxnSpPr>
                <p:nvPr/>
              </p:nvCxnSpPr>
              <p:spPr bwMode="auto">
                <a:xfrm>
                  <a:off x="2059" y="3339"/>
                  <a:ext cx="1622" cy="1"/>
                </a:xfrm>
                <a:prstGeom prst="straightConnector1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</p:grpSp>
          <p:grpSp>
            <p:nvGrpSpPr>
              <p:cNvPr id="18454" name="Group 22"/>
              <p:cNvGrpSpPr>
                <a:grpSpLocks/>
              </p:cNvGrpSpPr>
              <p:nvPr/>
            </p:nvGrpSpPr>
            <p:grpSpPr bwMode="auto">
              <a:xfrm>
                <a:off x="4045" y="3189"/>
                <a:ext cx="1019" cy="301"/>
                <a:chOff x="4045" y="3189"/>
                <a:chExt cx="1019" cy="301"/>
              </a:xfrm>
            </p:grpSpPr>
            <p:sp>
              <p:nvSpPr>
                <p:cNvPr id="18455" name="Oval 23"/>
                <p:cNvSpPr>
                  <a:spLocks noChangeArrowheads="1"/>
                </p:cNvSpPr>
                <p:nvPr/>
              </p:nvSpPr>
              <p:spPr bwMode="auto">
                <a:xfrm>
                  <a:off x="4329" y="3189"/>
                  <a:ext cx="735" cy="302"/>
                </a:xfrm>
                <a:prstGeom prst="ellips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600">
                      <a:solidFill>
                        <a:srgbClr val="000000"/>
                      </a:solidFill>
                    </a:rPr>
                    <a:t>display</a:t>
                  </a:r>
                </a:p>
              </p:txBody>
            </p:sp>
            <p:cxnSp>
              <p:nvCxnSpPr>
                <p:cNvPr id="18456" name="AutoShape 24"/>
                <p:cNvCxnSpPr>
                  <a:cxnSpLocks noChangeShapeType="1"/>
                  <a:stCxn id="18452" idx="3"/>
                  <a:endCxn id="18455" idx="2"/>
                </p:cNvCxnSpPr>
                <p:nvPr/>
              </p:nvCxnSpPr>
              <p:spPr bwMode="auto">
                <a:xfrm>
                  <a:off x="4045" y="3339"/>
                  <a:ext cx="285" cy="1"/>
                </a:xfrm>
                <a:prstGeom prst="straightConnector1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ffectLst/>
              </p:spPr>
            </p:cxnSp>
          </p:grpSp>
        </p:grpSp>
        <p:grpSp>
          <p:nvGrpSpPr>
            <p:cNvPr id="18457" name="Group 25"/>
            <p:cNvGrpSpPr>
              <a:grpSpLocks/>
            </p:cNvGrpSpPr>
            <p:nvPr/>
          </p:nvGrpSpPr>
          <p:grpSpPr bwMode="auto">
            <a:xfrm>
              <a:off x="1464" y="2728"/>
              <a:ext cx="2767" cy="815"/>
              <a:chOff x="1464" y="2728"/>
              <a:chExt cx="2767" cy="815"/>
            </a:xfrm>
          </p:grpSpPr>
          <p:sp>
            <p:nvSpPr>
              <p:cNvPr id="18458" name="Rectangle 26"/>
              <p:cNvSpPr>
                <a:spLocks noChangeArrowheads="1"/>
              </p:cNvSpPr>
              <p:nvPr/>
            </p:nvSpPr>
            <p:spPr bwMode="auto">
              <a:xfrm>
                <a:off x="2344" y="2728"/>
                <a:ext cx="792" cy="384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Rectangle 27"/>
              <p:cNvSpPr>
                <a:spLocks noChangeArrowheads="1"/>
              </p:cNvSpPr>
              <p:nvPr/>
            </p:nvSpPr>
            <p:spPr bwMode="auto">
              <a:xfrm>
                <a:off x="3440" y="3160"/>
                <a:ext cx="792" cy="384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Rectangle 28"/>
              <p:cNvSpPr>
                <a:spLocks noChangeArrowheads="1"/>
              </p:cNvSpPr>
              <p:nvPr/>
            </p:nvSpPr>
            <p:spPr bwMode="auto">
              <a:xfrm>
                <a:off x="1464" y="2736"/>
                <a:ext cx="792" cy="384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1480" y="3152"/>
                <a:ext cx="792" cy="384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1552575" y="4478338"/>
            <a:ext cx="4699000" cy="641350"/>
            <a:chOff x="978" y="2821"/>
            <a:chExt cx="2960" cy="404"/>
          </a:xfrm>
        </p:grpSpPr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1996" y="2821"/>
              <a:ext cx="603" cy="40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Reliable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delivery</a:t>
              </a:r>
            </a:p>
          </p:txBody>
        </p:sp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>
              <a:off x="978" y="2906"/>
              <a:ext cx="365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max</a:t>
              </a:r>
            </a:p>
          </p:txBody>
        </p:sp>
        <p:sp>
          <p:nvSpPr>
            <p:cNvPr id="18465" name="AutoShape 33"/>
            <p:cNvSpPr>
              <a:spLocks noChangeArrowheads="1"/>
            </p:cNvSpPr>
            <p:nvPr/>
          </p:nvSpPr>
          <p:spPr bwMode="auto">
            <a:xfrm>
              <a:off x="3189" y="2906"/>
              <a:ext cx="750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controller</a:t>
              </a:r>
            </a:p>
          </p:txBody>
        </p:sp>
        <p:cxnSp>
          <p:nvCxnSpPr>
            <p:cNvPr id="18466" name="AutoShape 34"/>
            <p:cNvCxnSpPr>
              <a:cxnSpLocks noChangeShapeType="1"/>
              <a:stCxn id="18464" idx="3"/>
              <a:endCxn id="18463" idx="1"/>
            </p:cNvCxnSpPr>
            <p:nvPr/>
          </p:nvCxnSpPr>
          <p:spPr bwMode="auto">
            <a:xfrm>
              <a:off x="1343" y="3024"/>
              <a:ext cx="654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8467" name="AutoShape 35"/>
            <p:cNvCxnSpPr>
              <a:cxnSpLocks noChangeShapeType="1"/>
              <a:stCxn id="18463" idx="3"/>
              <a:endCxn id="18465" idx="1"/>
            </p:cNvCxnSpPr>
            <p:nvPr/>
          </p:nvCxnSpPr>
          <p:spPr bwMode="auto">
            <a:xfrm>
              <a:off x="2599" y="3024"/>
              <a:ext cx="590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1570038" y="5303838"/>
            <a:ext cx="4706937" cy="641350"/>
            <a:chOff x="989" y="3341"/>
            <a:chExt cx="2965" cy="404"/>
          </a:xfrm>
        </p:grpSpPr>
        <p:sp>
          <p:nvSpPr>
            <p:cNvPr id="18469" name="AutoShape 37"/>
            <p:cNvSpPr>
              <a:spLocks noChangeArrowheads="1"/>
            </p:cNvSpPr>
            <p:nvPr/>
          </p:nvSpPr>
          <p:spPr bwMode="auto">
            <a:xfrm>
              <a:off x="1922" y="3341"/>
              <a:ext cx="790" cy="40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Congestion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mitigation</a:t>
              </a:r>
            </a:p>
          </p:txBody>
        </p:sp>
        <p:sp>
          <p:nvSpPr>
            <p:cNvPr id="18470" name="AutoShape 38"/>
            <p:cNvSpPr>
              <a:spLocks noChangeArrowheads="1"/>
            </p:cNvSpPr>
            <p:nvPr/>
          </p:nvSpPr>
          <p:spPr bwMode="auto">
            <a:xfrm>
              <a:off x="989" y="3426"/>
              <a:ext cx="377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18471" name="AutoShape 39"/>
            <p:cNvSpPr>
              <a:spLocks noChangeArrowheads="1"/>
            </p:cNvSpPr>
            <p:nvPr/>
          </p:nvSpPr>
          <p:spPr bwMode="auto">
            <a:xfrm>
              <a:off x="3205" y="3426"/>
              <a:ext cx="750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fft</a:t>
              </a:r>
            </a:p>
          </p:txBody>
        </p:sp>
        <p:cxnSp>
          <p:nvCxnSpPr>
            <p:cNvPr id="18472" name="AutoShape 40"/>
            <p:cNvCxnSpPr>
              <a:cxnSpLocks noChangeShapeType="1"/>
              <a:stCxn id="18470" idx="3"/>
              <a:endCxn id="18469" idx="1"/>
            </p:cNvCxnSpPr>
            <p:nvPr/>
          </p:nvCxnSpPr>
          <p:spPr bwMode="auto">
            <a:xfrm>
              <a:off x="1366" y="3544"/>
              <a:ext cx="557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8473" name="AutoShape 41"/>
            <p:cNvCxnSpPr>
              <a:cxnSpLocks noChangeShapeType="1"/>
              <a:stCxn id="18469" idx="3"/>
              <a:endCxn id="18471" idx="1"/>
            </p:cNvCxnSpPr>
            <p:nvPr/>
          </p:nvCxnSpPr>
          <p:spPr bwMode="auto">
            <a:xfrm>
              <a:off x="2712" y="3544"/>
              <a:ext cx="494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84200" y="165100"/>
            <a:ext cx="8343900" cy="825500"/>
          </a:xfrm>
          <a:prstGeom prst="rect">
            <a:avLst/>
          </a:prstGeo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Programming Model Overview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1219200"/>
            <a:ext cx="8153400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800">
                <a:solidFill>
                  <a:srgbClr val="CC0000"/>
                </a:solidFill>
              </a:rPr>
              <a:t>Program correctness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Assign types to inputs and outputs of FCs</a:t>
            </a:r>
          </a:p>
          <a:p>
            <a:pPr marL="1600200" lvl="3" indent="-228600">
              <a:lnSpc>
                <a:spcPct val="90000"/>
              </a:lnSpc>
              <a:spcBef>
                <a:spcPts val="450"/>
              </a:spcBef>
              <a:buClr>
                <a:srgbClr val="808080"/>
              </a:buClr>
              <a:buSzPct val="115000"/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</a:rPr>
              <a:t>Required interface and provided interface</a:t>
            </a:r>
          </a:p>
          <a:p>
            <a:pPr marL="1143000" lvl="2" indent="-228600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000000"/>
                </a:solidFill>
              </a:rPr>
              <a:t>Type checking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" y="228600"/>
            <a:ext cx="89535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Programming Model Overview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086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Heterogeneity: </a:t>
            </a:r>
            <a:r>
              <a:rPr lang="en-GB" sz="2400"/>
              <a:t>Uniform programming model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Capability-aware abstractions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Aggregation primitives for nodes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4305300" y="4292600"/>
            <a:ext cx="2373313" cy="1154113"/>
            <a:chOff x="2712" y="2704"/>
            <a:chExt cx="1495" cy="727"/>
          </a:xfrm>
        </p:grpSpPr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3523" y="3030"/>
              <a:ext cx="653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controller</a:t>
              </a:r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2729" y="2742"/>
              <a:ext cx="115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CC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CC0000"/>
                  </a:solidFill>
                </a:rPr>
                <a:t>@ unique server:</a:t>
              </a:r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2769" y="3005"/>
              <a:ext cx="735" cy="30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display</a:t>
              </a:r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2712" y="2704"/>
              <a:ext cx="1496" cy="72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803400" y="4279900"/>
            <a:ext cx="2386013" cy="1154113"/>
            <a:chOff x="1136" y="2696"/>
            <a:chExt cx="1503" cy="727"/>
          </a:xfrm>
        </p:grpSpPr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1743" y="3022"/>
              <a:ext cx="365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FFT</a:t>
              </a: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1337" y="2734"/>
              <a:ext cx="804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CC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CC0000"/>
                  </a:solidFill>
                </a:rPr>
                <a:t>@ fast cpu:</a:t>
              </a: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136" y="2696"/>
              <a:ext cx="1504" cy="72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667000" y="3060700"/>
            <a:ext cx="3236913" cy="1154113"/>
            <a:chOff x="1680" y="1928"/>
            <a:chExt cx="2039" cy="727"/>
          </a:xfrm>
        </p:grpSpPr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2626" y="2254"/>
              <a:ext cx="377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1734" y="1966"/>
              <a:ext cx="1074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CC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CC0000"/>
                  </a:solidFill>
                </a:rPr>
                <a:t>@ sensor node:</a:t>
              </a:r>
            </a:p>
          </p:txBody>
        </p:sp>
        <p:sp>
          <p:nvSpPr>
            <p:cNvPr id="20495" name="Oval 15"/>
            <p:cNvSpPr>
              <a:spLocks noChangeArrowheads="1"/>
            </p:cNvSpPr>
            <p:nvPr/>
          </p:nvSpPr>
          <p:spPr bwMode="auto">
            <a:xfrm>
              <a:off x="1737" y="2229"/>
              <a:ext cx="735" cy="30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accel</a:t>
              </a: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1680" y="1928"/>
              <a:ext cx="2040" cy="728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17"/>
            <p:cNvSpPr>
              <a:spLocks noChangeArrowheads="1"/>
            </p:cNvSpPr>
            <p:nvPr/>
          </p:nvSpPr>
          <p:spPr bwMode="auto">
            <a:xfrm>
              <a:off x="3136" y="2246"/>
              <a:ext cx="365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max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165100"/>
            <a:ext cx="80518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The COSMOS Suite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Consists of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mPL programming language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Aggregate-system behavioral specification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mOS operating system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Low-footprint runtime for macroprograms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Dynamically instantiates applications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Node capability aware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Compilation infrastructure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Current implementation supports Mica2 and POSIX platforms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Project Context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Real-time control of structures through: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Sensing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Model Reduction and Control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Actuation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High-Fidelity Modeling of Structures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Comprehensive Validation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203200"/>
            <a:ext cx="86106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Functional Components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9149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Elementary unit of execution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Safe concurrent execution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CC0000"/>
                </a:solidFill>
              </a:rPr>
              <a:t>No side-effects from interrupts (on motes) : No locks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CC0000"/>
                </a:solidFill>
              </a:rPr>
              <a:t>Multi-threading on resource rich nodes (POSIX) : Performance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Static state memory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Prevents non-deterministic behavior due to malloc failures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Leads to a lean memory management system in the OS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Dynamic dataflow handled by mOS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Reusable components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5727700" y="5276850"/>
            <a:ext cx="2773363" cy="958850"/>
            <a:chOff x="3608" y="3324"/>
            <a:chExt cx="1747" cy="604"/>
          </a:xfrm>
        </p:grpSpPr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>
              <a:off x="4040" y="3400"/>
              <a:ext cx="912" cy="528"/>
            </a:xfrm>
            <a:prstGeom prst="flowChartAlternateProcess">
              <a:avLst/>
            </a:prstGeom>
            <a:solidFill>
              <a:srgbClr val="3366FF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200">
                  <a:solidFill>
                    <a:srgbClr val="000000"/>
                  </a:solidFill>
                </a:rPr>
                <a:t>Average</a:t>
              </a:r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>
              <a:off x="3608" y="3496"/>
              <a:ext cx="96" cy="96"/>
            </a:xfrm>
            <a:prstGeom prst="flowChartConnector">
              <a:avLst/>
            </a:prstGeom>
            <a:solidFill>
              <a:srgbClr val="C0C0C0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>
              <a:off x="3608" y="3688"/>
              <a:ext cx="96" cy="96"/>
            </a:xfrm>
            <a:prstGeom prst="flowChartConnector">
              <a:avLst/>
            </a:prstGeom>
            <a:solidFill>
              <a:srgbClr val="C0C0C0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3704" y="3544"/>
              <a:ext cx="33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>
              <a:off x="3704" y="3736"/>
              <a:ext cx="33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9"/>
            <p:cNvSpPr>
              <a:spLocks noChangeShapeType="1"/>
            </p:cNvSpPr>
            <p:nvPr/>
          </p:nvSpPr>
          <p:spPr bwMode="auto">
            <a:xfrm>
              <a:off x="4952" y="3640"/>
              <a:ext cx="384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3610" y="3324"/>
              <a:ext cx="426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raw_t</a:t>
              </a:r>
            </a:p>
          </p:txBody>
        </p:sp>
        <p:sp>
          <p:nvSpPr>
            <p:cNvPr id="22539" name="Text Box 11"/>
            <p:cNvSpPr txBox="1">
              <a:spLocks noChangeArrowheads="1"/>
            </p:cNvSpPr>
            <p:nvPr/>
          </p:nvSpPr>
          <p:spPr bwMode="auto">
            <a:xfrm>
              <a:off x="3610" y="3716"/>
              <a:ext cx="426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avg_t</a:t>
              </a:r>
            </a:p>
          </p:txBody>
        </p: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4930" y="3424"/>
              <a:ext cx="426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avg_t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266700"/>
            <a:ext cx="8559800" cy="7239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Functional Components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64500" cy="3568700"/>
          </a:xfrm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Programmatically: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Declaration in mPL language (pragma)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C code that implements the functionality</a:t>
            </a:r>
          </a:p>
          <a:p>
            <a:pPr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For an application developer only the declaration is important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Assumes a repository of implementation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Binaries compiled for different platforms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1568450" y="4816475"/>
            <a:ext cx="5792788" cy="1552575"/>
            <a:chOff x="988" y="3034"/>
            <a:chExt cx="3649" cy="978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988" y="3034"/>
              <a:ext cx="1710" cy="979"/>
            </a:xfrm>
            <a:prstGeom prst="rect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CC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CC0000"/>
                  </a:solidFill>
                </a:rPr>
                <a:t>%fc_dplex: </a:t>
              </a:r>
              <a:r>
                <a:rPr lang="en-GB" sz="1600">
                  <a:solidFill>
                    <a:srgbClr val="000000"/>
                  </a:solidFill>
                </a:rPr>
                <a:t>{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       </a:t>
              </a:r>
              <a:r>
                <a:rPr lang="en-GB" sz="1600">
                  <a:solidFill>
                    <a:srgbClr val="006699"/>
                  </a:solidFill>
                </a:rPr>
                <a:t>fcid</a:t>
              </a:r>
              <a:r>
                <a:rPr lang="en-GB" sz="1600">
                  <a:solidFill>
                    <a:srgbClr val="000000"/>
                  </a:solidFill>
                </a:rPr>
                <a:t> = FCID_DPELX,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       </a:t>
              </a:r>
              <a:r>
                <a:rPr lang="en-GB" sz="1600">
                  <a:solidFill>
                    <a:srgbClr val="006699"/>
                  </a:solidFill>
                </a:rPr>
                <a:t>mcap</a:t>
              </a:r>
              <a:r>
                <a:rPr lang="en-GB" sz="1600">
                  <a:solidFill>
                    <a:srgbClr val="000000"/>
                  </a:solidFill>
                </a:rPr>
                <a:t> = MCAP_SNODE,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       </a:t>
              </a:r>
              <a:r>
                <a:rPr lang="en-GB" sz="1600">
                  <a:solidFill>
                    <a:srgbClr val="006699"/>
                  </a:solidFill>
                </a:rPr>
                <a:t>in</a:t>
              </a:r>
              <a:r>
                <a:rPr lang="en-GB" sz="1600">
                  <a:solidFill>
                    <a:srgbClr val="000000"/>
                  </a:solidFill>
                </a:rPr>
                <a:t> [ raw_t, raw_t ],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       </a:t>
              </a:r>
              <a:r>
                <a:rPr lang="en-GB" sz="1600">
                  <a:solidFill>
                    <a:srgbClr val="006699"/>
                  </a:solidFill>
                </a:rPr>
                <a:t>out</a:t>
              </a:r>
              <a:r>
                <a:rPr lang="en-GB" sz="1600">
                  <a:solidFill>
                    <a:srgbClr val="000000"/>
                  </a:solidFill>
                </a:rPr>
                <a:t> [raw_t] </a:t>
              </a:r>
            </a:p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};	</a:t>
              </a:r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2867" y="3104"/>
              <a:ext cx="1770" cy="596"/>
              <a:chOff x="2867" y="3104"/>
              <a:chExt cx="1770" cy="596"/>
            </a:xfrm>
          </p:grpSpPr>
          <p:sp>
            <p:nvSpPr>
              <p:cNvPr id="23558" name="AutoShape 6"/>
              <p:cNvSpPr>
                <a:spLocks noChangeArrowheads="1"/>
              </p:cNvSpPr>
              <p:nvPr/>
            </p:nvSpPr>
            <p:spPr bwMode="auto">
              <a:xfrm>
                <a:off x="3299" y="3172"/>
                <a:ext cx="912" cy="528"/>
              </a:xfrm>
              <a:prstGeom prst="flowChartAlternateProcess">
                <a:avLst/>
              </a:prstGeom>
              <a:solidFill>
                <a:srgbClr val="3366FF">
                  <a:alpha val="5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2200">
                    <a:solidFill>
                      <a:srgbClr val="000000"/>
                    </a:solidFill>
                  </a:rPr>
                  <a:t>dplex</a:t>
                </a:r>
              </a:p>
            </p:txBody>
          </p:sp>
          <p:sp>
            <p:nvSpPr>
              <p:cNvPr id="23559" name="AutoShape 7"/>
              <p:cNvSpPr>
                <a:spLocks noChangeArrowheads="1"/>
              </p:cNvSpPr>
              <p:nvPr/>
            </p:nvSpPr>
            <p:spPr bwMode="auto">
              <a:xfrm>
                <a:off x="2867" y="3268"/>
                <a:ext cx="96" cy="96"/>
              </a:xfrm>
              <a:prstGeom prst="flowChartConnector">
                <a:avLst/>
              </a:prstGeom>
              <a:solidFill>
                <a:srgbClr val="C0C0C0">
                  <a:alpha val="5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>
                <a:off x="2867" y="3460"/>
                <a:ext cx="96" cy="96"/>
              </a:xfrm>
              <a:prstGeom prst="flowChartConnector">
                <a:avLst/>
              </a:prstGeom>
              <a:solidFill>
                <a:srgbClr val="C0C0C0">
                  <a:alpha val="5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1" name="Line 9"/>
              <p:cNvSpPr>
                <a:spLocks noChangeShapeType="1"/>
              </p:cNvSpPr>
              <p:nvPr/>
            </p:nvSpPr>
            <p:spPr bwMode="auto">
              <a:xfrm>
                <a:off x="2963" y="3316"/>
                <a:ext cx="33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2963" y="3508"/>
                <a:ext cx="336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Line 11"/>
              <p:cNvSpPr>
                <a:spLocks noChangeShapeType="1"/>
              </p:cNvSpPr>
              <p:nvPr/>
            </p:nvSpPr>
            <p:spPr bwMode="auto">
              <a:xfrm>
                <a:off x="4211" y="3412"/>
                <a:ext cx="384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Text Box 12"/>
              <p:cNvSpPr txBox="1">
                <a:spLocks noChangeArrowheads="1"/>
              </p:cNvSpPr>
              <p:nvPr/>
            </p:nvSpPr>
            <p:spPr bwMode="auto">
              <a:xfrm>
                <a:off x="2868" y="3104"/>
                <a:ext cx="426" cy="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raw_t</a:t>
                </a:r>
              </a:p>
            </p:txBody>
          </p:sp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2868" y="3488"/>
                <a:ext cx="426" cy="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raw_t</a:t>
                </a:r>
              </a:p>
            </p:txBody>
          </p:sp>
          <p:sp>
            <p:nvSpPr>
              <p:cNvPr id="23566" name="Text Box 14"/>
              <p:cNvSpPr txBox="1">
                <a:spLocks noChangeArrowheads="1"/>
              </p:cNvSpPr>
              <p:nvPr/>
            </p:nvSpPr>
            <p:spPr bwMode="auto">
              <a:xfrm>
                <a:off x="4212" y="3172"/>
                <a:ext cx="426" cy="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raw_t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65100" y="165100"/>
            <a:ext cx="8788400" cy="825500"/>
          </a:xfrm>
          <a:prstGeom prst="rect">
            <a:avLst/>
          </a:prstGeo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Functional Components – C code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027113"/>
            <a:ext cx="5384800" cy="553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33600" y="20701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59000" y="29591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46300" y="11938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146300" y="33274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197100" y="54229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197100" y="60960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146300" y="1435100"/>
            <a:ext cx="5143500" cy="254000"/>
          </a:xfrm>
          <a:prstGeom prst="rect">
            <a:avLst/>
          </a:prstGeom>
          <a:solidFill>
            <a:srgbClr val="FF6600">
              <a:alpha val="39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96938" y="2947988"/>
            <a:ext cx="7670800" cy="825500"/>
          </a:xfrm>
          <a:prstGeom prst="rect">
            <a:avLst/>
          </a:prstGeom>
          <a:solidFill>
            <a:srgbClr val="FFCC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CC0000"/>
                </a:solidFill>
              </a:rPr>
              <a:t>Integrate complex functionality using</a:t>
            </a:r>
          </a:p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CC0000"/>
                </a:solidFill>
              </a:rPr>
              <a:t>only a few lines of C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203200"/>
            <a:ext cx="77851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Functional Components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2300" y="1219200"/>
            <a:ext cx="8216900" cy="54864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Extensions: transparent abstractions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Service FCs (SFCs)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Language FCs (LFCs)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SFCs</a:t>
            </a:r>
          </a:p>
          <a:p>
            <a:pPr lvl="2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SFCs implement system services (e.g., network service) and exist independent of applications.</a:t>
            </a:r>
          </a:p>
          <a:p>
            <a:pPr lvl="2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May be linked into the dataflow at instantiation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LFCs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Used to implement high-level abstractions that are spliced into the IA transparently during compile time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177800"/>
            <a:ext cx="8140700" cy="8143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mPL: Interaction Assignment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70125" y="2282825"/>
            <a:ext cx="475615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90750" y="2105025"/>
            <a:ext cx="4899025" cy="2527300"/>
          </a:xfrm>
          <a:prstGeom prst="rect">
            <a:avLst/>
          </a:prstGeom>
          <a:solidFill>
            <a:srgbClr val="FFCC00">
              <a:alpha val="50000"/>
            </a:srgb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	timer(100)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accel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	accel 	 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filter[0], smax[0]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	smax[0] 	 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controller[0] | smax[1]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	filter[0] 	 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fft[0]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	fft[0] 	     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000000"/>
                </a:solidFill>
              </a:rPr>
              <a:t> display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	controller[0]  </a:t>
            </a:r>
            <a:r>
              <a:rPr lang="en-GB" sz="1600" b="1">
                <a:solidFill>
                  <a:srgbClr val="000000"/>
                </a:solidFill>
                <a:latin typeface="Wingdings" pitchFamily="2" charset="2"/>
              </a:rPr>
              <a:t></a:t>
            </a:r>
            <a:r>
              <a:rPr lang="en-GB" sz="1600" b="1">
                <a:solidFill>
                  <a:srgbClr val="000000"/>
                </a:solidFill>
              </a:rPr>
              <a:t> filter[1]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15900"/>
            <a:ext cx="8521700" cy="7747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Application Instantiation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Compiler generates an annotated IA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Each node receives a subgraph of the IA (based on capability)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Over the air (re)programming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Local dataflow established by mOS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Non-local FC communication bridged through the network SFC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8300" y="190500"/>
            <a:ext cx="8496300" cy="800100"/>
          </a:xfrm>
          <a:prstGeom prst="rect">
            <a:avLst/>
          </a:prstGeo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Programming Model Overview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1219200"/>
            <a:ext cx="8153400" cy="530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CC0000"/>
                </a:solidFill>
              </a:rPr>
              <a:t>Routing is simply a transparent SFC</a:t>
            </a:r>
          </a:p>
          <a:p>
            <a:pPr marL="1143000" lvl="2" indent="-228600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>
                <a:solidFill>
                  <a:srgbClr val="CC0000"/>
                </a:solidFill>
              </a:rPr>
              <a:t>Instantiates distributed dataflow</a:t>
            </a:r>
          </a:p>
          <a:p>
            <a:pPr marL="1143000" lvl="2" indent="-228600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>
                <a:solidFill>
                  <a:srgbClr val="000000"/>
                </a:solidFill>
              </a:rPr>
              <a:t>For example, hierarchical tree routing</a:t>
            </a:r>
          </a:p>
          <a:p>
            <a:pPr marL="1143000" lvl="2" indent="-228600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>
              <a:solidFill>
                <a:srgbClr val="000000"/>
              </a:solidFill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941388" y="3382963"/>
            <a:ext cx="7434262" cy="1843087"/>
            <a:chOff x="593" y="2131"/>
            <a:chExt cx="4683" cy="1161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3" y="2392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3" y="2659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7" y="2965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1" y="2131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0" y="2353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93" y="2731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6" y="3076"/>
              <a:ext cx="412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8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89" y="2203"/>
              <a:ext cx="764" cy="4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84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19" y="2810"/>
              <a:ext cx="801" cy="4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8685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75" y="2311"/>
              <a:ext cx="1102" cy="7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8686" name="Line 14"/>
            <p:cNvSpPr>
              <a:spLocks noChangeShapeType="1"/>
            </p:cNvSpPr>
            <p:nvPr/>
          </p:nvSpPr>
          <p:spPr bwMode="auto">
            <a:xfrm flipV="1">
              <a:off x="1153" y="2446"/>
              <a:ext cx="266" cy="69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5"/>
            <p:cNvSpPr>
              <a:spLocks noChangeShapeType="1"/>
            </p:cNvSpPr>
            <p:nvPr/>
          </p:nvSpPr>
          <p:spPr bwMode="auto">
            <a:xfrm>
              <a:off x="1293" y="2233"/>
              <a:ext cx="133" cy="209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6"/>
            <p:cNvSpPr>
              <a:spLocks noChangeShapeType="1"/>
            </p:cNvSpPr>
            <p:nvPr/>
          </p:nvSpPr>
          <p:spPr bwMode="auto">
            <a:xfrm>
              <a:off x="1005" y="2748"/>
              <a:ext cx="472" cy="52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7"/>
            <p:cNvSpPr>
              <a:spLocks noChangeShapeType="1"/>
            </p:cNvSpPr>
            <p:nvPr/>
          </p:nvSpPr>
          <p:spPr bwMode="auto">
            <a:xfrm flipV="1">
              <a:off x="1256" y="2797"/>
              <a:ext cx="221" cy="252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V="1">
              <a:off x="1906" y="2967"/>
              <a:ext cx="642" cy="193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9"/>
            <p:cNvSpPr>
              <a:spLocks noChangeShapeType="1"/>
            </p:cNvSpPr>
            <p:nvPr/>
          </p:nvSpPr>
          <p:spPr bwMode="auto">
            <a:xfrm flipV="1">
              <a:off x="1825" y="2413"/>
              <a:ext cx="664" cy="30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20"/>
            <p:cNvSpPr>
              <a:spLocks noChangeShapeType="1"/>
            </p:cNvSpPr>
            <p:nvPr/>
          </p:nvSpPr>
          <p:spPr bwMode="auto">
            <a:xfrm>
              <a:off x="1913" y="2832"/>
              <a:ext cx="605" cy="111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21"/>
            <p:cNvSpPr>
              <a:spLocks noChangeShapeType="1"/>
            </p:cNvSpPr>
            <p:nvPr/>
          </p:nvSpPr>
          <p:spPr bwMode="auto">
            <a:xfrm>
              <a:off x="3220" y="2409"/>
              <a:ext cx="974" cy="391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22"/>
            <p:cNvSpPr>
              <a:spLocks noChangeShapeType="1"/>
            </p:cNvSpPr>
            <p:nvPr/>
          </p:nvSpPr>
          <p:spPr bwMode="auto">
            <a:xfrm flipV="1">
              <a:off x="3316" y="2811"/>
              <a:ext cx="878" cy="232"/>
            </a:xfrm>
            <a:prstGeom prst="line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42925" y="3073400"/>
            <a:ext cx="7350125" cy="2232025"/>
            <a:chOff x="342" y="1936"/>
            <a:chExt cx="4630" cy="1406"/>
          </a:xfrm>
        </p:grpSpPr>
        <p:grpSp>
          <p:nvGrpSpPr>
            <p:cNvPr id="28696" name="Group 24"/>
            <p:cNvGrpSpPr>
              <a:grpSpLocks/>
            </p:cNvGrpSpPr>
            <p:nvPr/>
          </p:nvGrpSpPr>
          <p:grpSpPr bwMode="auto">
            <a:xfrm>
              <a:off x="822" y="2926"/>
              <a:ext cx="404" cy="416"/>
              <a:chOff x="822" y="2926"/>
              <a:chExt cx="404" cy="416"/>
            </a:xfrm>
          </p:grpSpPr>
          <p:sp>
            <p:nvSpPr>
              <p:cNvPr id="28697" name="AutoShape 25"/>
              <p:cNvSpPr>
                <a:spLocks noChangeArrowheads="1"/>
              </p:cNvSpPr>
              <p:nvPr/>
            </p:nvSpPr>
            <p:spPr bwMode="auto">
              <a:xfrm>
                <a:off x="822" y="2926"/>
                <a:ext cx="405" cy="2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000000"/>
                    </a:solidFill>
                  </a:rPr>
                  <a:t>smax</a:t>
                </a:r>
              </a:p>
            </p:txBody>
          </p:sp>
          <p:sp>
            <p:nvSpPr>
              <p:cNvPr id="28698" name="AutoShape 26"/>
              <p:cNvSpPr>
                <a:spLocks noChangeArrowheads="1"/>
              </p:cNvSpPr>
              <p:nvPr/>
            </p:nvSpPr>
            <p:spPr bwMode="auto">
              <a:xfrm>
                <a:off x="857" y="3128"/>
                <a:ext cx="351" cy="21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>
                    <a:solidFill>
                      <a:srgbClr val="000000"/>
                    </a:solidFill>
                  </a:rPr>
                  <a:t>filter</a:t>
                </a:r>
              </a:p>
            </p:txBody>
          </p:sp>
        </p:grpSp>
        <p:grpSp>
          <p:nvGrpSpPr>
            <p:cNvPr id="28699" name="Group 27"/>
            <p:cNvGrpSpPr>
              <a:grpSpLocks/>
            </p:cNvGrpSpPr>
            <p:nvPr/>
          </p:nvGrpSpPr>
          <p:grpSpPr bwMode="auto">
            <a:xfrm>
              <a:off x="342" y="1936"/>
              <a:ext cx="4630" cy="1406"/>
              <a:chOff x="342" y="1936"/>
              <a:chExt cx="4630" cy="1406"/>
            </a:xfrm>
          </p:grpSpPr>
          <p:grpSp>
            <p:nvGrpSpPr>
              <p:cNvPr id="28700" name="Group 28"/>
              <p:cNvGrpSpPr>
                <a:grpSpLocks/>
              </p:cNvGrpSpPr>
              <p:nvPr/>
            </p:nvGrpSpPr>
            <p:grpSpPr bwMode="auto">
              <a:xfrm>
                <a:off x="1516" y="2581"/>
                <a:ext cx="404" cy="414"/>
                <a:chOff x="1516" y="2581"/>
                <a:chExt cx="404" cy="414"/>
              </a:xfrm>
            </p:grpSpPr>
            <p:sp>
              <p:nvSpPr>
                <p:cNvPr id="28701" name="AutoShape 29"/>
                <p:cNvSpPr>
                  <a:spLocks noChangeArrowheads="1"/>
                </p:cNvSpPr>
                <p:nvPr/>
              </p:nvSpPr>
              <p:spPr bwMode="auto">
                <a:xfrm>
                  <a:off x="1516" y="2581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02" name="AutoShape 30"/>
                <p:cNvSpPr>
                  <a:spLocks noChangeArrowheads="1"/>
                </p:cNvSpPr>
                <p:nvPr/>
              </p:nvSpPr>
              <p:spPr bwMode="auto">
                <a:xfrm>
                  <a:off x="1551" y="2782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</p:grpSp>
          <p:grpSp>
            <p:nvGrpSpPr>
              <p:cNvPr id="28703" name="Group 31"/>
              <p:cNvGrpSpPr>
                <a:grpSpLocks/>
              </p:cNvGrpSpPr>
              <p:nvPr/>
            </p:nvGrpSpPr>
            <p:grpSpPr bwMode="auto">
              <a:xfrm>
                <a:off x="2586" y="2170"/>
                <a:ext cx="404" cy="416"/>
                <a:chOff x="2586" y="2170"/>
                <a:chExt cx="404" cy="416"/>
              </a:xfrm>
            </p:grpSpPr>
            <p:sp>
              <p:nvSpPr>
                <p:cNvPr id="28704" name="AutoShape 32"/>
                <p:cNvSpPr>
                  <a:spLocks noChangeArrowheads="1"/>
                </p:cNvSpPr>
                <p:nvPr/>
              </p:nvSpPr>
              <p:spPr bwMode="auto">
                <a:xfrm>
                  <a:off x="2586" y="2170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05" name="AutoShape 33"/>
                <p:cNvSpPr>
                  <a:spLocks noChangeArrowheads="1"/>
                </p:cNvSpPr>
                <p:nvPr/>
              </p:nvSpPr>
              <p:spPr bwMode="auto">
                <a:xfrm>
                  <a:off x="2620" y="2372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FFT</a:t>
                  </a:r>
                </a:p>
              </p:txBody>
            </p:sp>
          </p:grpSp>
          <p:grpSp>
            <p:nvGrpSpPr>
              <p:cNvPr id="28706" name="Group 34"/>
              <p:cNvGrpSpPr>
                <a:grpSpLocks/>
              </p:cNvGrpSpPr>
              <p:nvPr/>
            </p:nvGrpSpPr>
            <p:grpSpPr bwMode="auto">
              <a:xfrm>
                <a:off x="2667" y="2776"/>
                <a:ext cx="404" cy="416"/>
                <a:chOff x="2667" y="2776"/>
                <a:chExt cx="404" cy="416"/>
              </a:xfrm>
            </p:grpSpPr>
            <p:sp>
              <p:nvSpPr>
                <p:cNvPr id="28707" name="AutoShape 35"/>
                <p:cNvSpPr>
                  <a:spLocks noChangeArrowheads="1"/>
                </p:cNvSpPr>
                <p:nvPr/>
              </p:nvSpPr>
              <p:spPr bwMode="auto">
                <a:xfrm>
                  <a:off x="2667" y="2776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08" name="AutoShape 36"/>
                <p:cNvSpPr>
                  <a:spLocks noChangeArrowheads="1"/>
                </p:cNvSpPr>
                <p:nvPr/>
              </p:nvSpPr>
              <p:spPr bwMode="auto">
                <a:xfrm>
                  <a:off x="2702" y="2978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FFT</a:t>
                  </a:r>
                </a:p>
              </p:txBody>
            </p:sp>
          </p:grpSp>
          <p:grpSp>
            <p:nvGrpSpPr>
              <p:cNvPr id="28709" name="Group 37"/>
              <p:cNvGrpSpPr>
                <a:grpSpLocks/>
              </p:cNvGrpSpPr>
              <p:nvPr/>
            </p:nvGrpSpPr>
            <p:grpSpPr bwMode="auto">
              <a:xfrm>
                <a:off x="4301" y="2405"/>
                <a:ext cx="671" cy="499"/>
                <a:chOff x="4301" y="2405"/>
                <a:chExt cx="671" cy="499"/>
              </a:xfrm>
            </p:grpSpPr>
            <p:sp>
              <p:nvSpPr>
                <p:cNvPr id="28710" name="AutoShape 38"/>
                <p:cNvSpPr>
                  <a:spLocks noChangeArrowheads="1"/>
                </p:cNvSpPr>
                <p:nvPr/>
              </p:nvSpPr>
              <p:spPr bwMode="auto">
                <a:xfrm>
                  <a:off x="4417" y="2405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11" name="Oval 39"/>
                <p:cNvSpPr>
                  <a:spLocks noChangeArrowheads="1"/>
                </p:cNvSpPr>
                <p:nvPr/>
              </p:nvSpPr>
              <p:spPr bwMode="auto">
                <a:xfrm>
                  <a:off x="4301" y="2630"/>
                  <a:ext cx="672" cy="275"/>
                </a:xfrm>
                <a:prstGeom prst="ellipse">
                  <a:avLst/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display</a:t>
                  </a:r>
                </a:p>
              </p:txBody>
            </p:sp>
          </p:grpSp>
          <p:grpSp>
            <p:nvGrpSpPr>
              <p:cNvPr id="28712" name="Group 40"/>
              <p:cNvGrpSpPr>
                <a:grpSpLocks/>
              </p:cNvGrpSpPr>
              <p:nvPr/>
            </p:nvGrpSpPr>
            <p:grpSpPr bwMode="auto">
              <a:xfrm>
                <a:off x="881" y="1936"/>
                <a:ext cx="404" cy="416"/>
                <a:chOff x="881" y="1936"/>
                <a:chExt cx="404" cy="416"/>
              </a:xfrm>
            </p:grpSpPr>
            <p:sp>
              <p:nvSpPr>
                <p:cNvPr id="28713" name="AutoShape 41"/>
                <p:cNvSpPr>
                  <a:spLocks noChangeArrowheads="1"/>
                </p:cNvSpPr>
                <p:nvPr/>
              </p:nvSpPr>
              <p:spPr bwMode="auto">
                <a:xfrm>
                  <a:off x="881" y="1936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14" name="AutoShape 42"/>
                <p:cNvSpPr>
                  <a:spLocks noChangeArrowheads="1"/>
                </p:cNvSpPr>
                <p:nvPr/>
              </p:nvSpPr>
              <p:spPr bwMode="auto">
                <a:xfrm>
                  <a:off x="916" y="2138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</p:grpSp>
          <p:grpSp>
            <p:nvGrpSpPr>
              <p:cNvPr id="28715" name="Group 43"/>
              <p:cNvGrpSpPr>
                <a:grpSpLocks/>
              </p:cNvGrpSpPr>
              <p:nvPr/>
            </p:nvGrpSpPr>
            <p:grpSpPr bwMode="auto">
              <a:xfrm>
                <a:off x="460" y="2190"/>
                <a:ext cx="404" cy="415"/>
                <a:chOff x="460" y="2190"/>
                <a:chExt cx="404" cy="415"/>
              </a:xfrm>
            </p:grpSpPr>
            <p:sp>
              <p:nvSpPr>
                <p:cNvPr id="28716" name="AutoShape 44"/>
                <p:cNvSpPr>
                  <a:spLocks noChangeArrowheads="1"/>
                </p:cNvSpPr>
                <p:nvPr/>
              </p:nvSpPr>
              <p:spPr bwMode="auto">
                <a:xfrm>
                  <a:off x="460" y="2190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17" name="AutoShape 45"/>
                <p:cNvSpPr>
                  <a:spLocks noChangeArrowheads="1"/>
                </p:cNvSpPr>
                <p:nvPr/>
              </p:nvSpPr>
              <p:spPr bwMode="auto">
                <a:xfrm>
                  <a:off x="495" y="2391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</p:grpSp>
          <p:grpSp>
            <p:nvGrpSpPr>
              <p:cNvPr id="28718" name="Group 46"/>
              <p:cNvGrpSpPr>
                <a:grpSpLocks/>
              </p:cNvGrpSpPr>
              <p:nvPr/>
            </p:nvGrpSpPr>
            <p:grpSpPr bwMode="auto">
              <a:xfrm>
                <a:off x="1486" y="2099"/>
                <a:ext cx="404" cy="416"/>
                <a:chOff x="1486" y="2099"/>
                <a:chExt cx="404" cy="416"/>
              </a:xfrm>
            </p:grpSpPr>
            <p:sp>
              <p:nvSpPr>
                <p:cNvPr id="28719" name="AutoShape 47"/>
                <p:cNvSpPr>
                  <a:spLocks noChangeArrowheads="1"/>
                </p:cNvSpPr>
                <p:nvPr/>
              </p:nvSpPr>
              <p:spPr bwMode="auto">
                <a:xfrm>
                  <a:off x="1486" y="2099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20" name="AutoShape 48"/>
                <p:cNvSpPr>
                  <a:spLocks noChangeArrowheads="1"/>
                </p:cNvSpPr>
                <p:nvPr/>
              </p:nvSpPr>
              <p:spPr bwMode="auto">
                <a:xfrm>
                  <a:off x="1521" y="2301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</p:grpSp>
          <p:grpSp>
            <p:nvGrpSpPr>
              <p:cNvPr id="28721" name="Group 49"/>
              <p:cNvGrpSpPr>
                <a:grpSpLocks/>
              </p:cNvGrpSpPr>
              <p:nvPr/>
            </p:nvGrpSpPr>
            <p:grpSpPr bwMode="auto">
              <a:xfrm>
                <a:off x="1449" y="2926"/>
                <a:ext cx="404" cy="416"/>
                <a:chOff x="1449" y="2926"/>
                <a:chExt cx="404" cy="416"/>
              </a:xfrm>
            </p:grpSpPr>
            <p:sp>
              <p:nvSpPr>
                <p:cNvPr id="28722" name="AutoShape 50"/>
                <p:cNvSpPr>
                  <a:spLocks noChangeArrowheads="1"/>
                </p:cNvSpPr>
                <p:nvPr/>
              </p:nvSpPr>
              <p:spPr bwMode="auto">
                <a:xfrm>
                  <a:off x="1449" y="2926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23" name="AutoShape 51"/>
                <p:cNvSpPr>
                  <a:spLocks noChangeArrowheads="1"/>
                </p:cNvSpPr>
                <p:nvPr/>
              </p:nvSpPr>
              <p:spPr bwMode="auto">
                <a:xfrm>
                  <a:off x="1484" y="3128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</p:grpSp>
          <p:grpSp>
            <p:nvGrpSpPr>
              <p:cNvPr id="28724" name="Group 52"/>
              <p:cNvGrpSpPr>
                <a:grpSpLocks/>
              </p:cNvGrpSpPr>
              <p:nvPr/>
            </p:nvGrpSpPr>
            <p:grpSpPr bwMode="auto">
              <a:xfrm>
                <a:off x="342" y="2705"/>
                <a:ext cx="404" cy="416"/>
                <a:chOff x="342" y="2705"/>
                <a:chExt cx="404" cy="416"/>
              </a:xfrm>
            </p:grpSpPr>
            <p:sp>
              <p:nvSpPr>
                <p:cNvPr id="28725" name="AutoShape 53"/>
                <p:cNvSpPr>
                  <a:spLocks noChangeArrowheads="1"/>
                </p:cNvSpPr>
                <p:nvPr/>
              </p:nvSpPr>
              <p:spPr bwMode="auto">
                <a:xfrm>
                  <a:off x="342" y="2705"/>
                  <a:ext cx="405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smax</a:t>
                  </a:r>
                </a:p>
              </p:txBody>
            </p:sp>
            <p:sp>
              <p:nvSpPr>
                <p:cNvPr id="28726" name="AutoShape 54"/>
                <p:cNvSpPr>
                  <a:spLocks noChangeArrowheads="1"/>
                </p:cNvSpPr>
                <p:nvPr/>
              </p:nvSpPr>
              <p:spPr bwMode="auto">
                <a:xfrm>
                  <a:off x="377" y="2907"/>
                  <a:ext cx="351" cy="21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400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215900"/>
            <a:ext cx="8039100" cy="7747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High-Level Abstractions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37084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Appear as </a:t>
            </a:r>
            <a:r>
              <a:rPr lang="en-GB" sz="2800" i="1">
                <a:solidFill>
                  <a:srgbClr val="CC0000"/>
                </a:solidFill>
              </a:rPr>
              <a:t>contracts</a:t>
            </a:r>
            <a:r>
              <a:rPr lang="en-GB" sz="2800">
                <a:solidFill>
                  <a:srgbClr val="CC0000"/>
                </a:solidFill>
              </a:rPr>
              <a:t> on dataflow paths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Enables semantics of </a:t>
            </a:r>
            <a:r>
              <a:rPr lang="en-GB" sz="2000" i="1"/>
              <a:t>dataflow bus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No modifications to runtime or compiler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Syntax: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Courier New" pitchFamily="49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006699"/>
                </a:solidFill>
                <a:latin typeface="Courier New" pitchFamily="49" charset="0"/>
              </a:rPr>
              <a:t>Name</a:t>
            </a:r>
            <a:r>
              <a:rPr lang="en-GB" sz="2400">
                <a:latin typeface="Courier New" pitchFamily="49" charset="0"/>
              </a:rPr>
              <a:t> </a:t>
            </a:r>
            <a:r>
              <a:rPr lang="en-GB" sz="2400">
                <a:solidFill>
                  <a:srgbClr val="FF6600"/>
                </a:solidFill>
                <a:latin typeface="Courier New" pitchFamily="49" charset="0"/>
              </a:rPr>
              <a:t>property </a:t>
            </a:r>
            <a:r>
              <a:rPr lang="en-GB" sz="2400">
                <a:latin typeface="Courier New" pitchFamily="49" charset="0"/>
              </a:rPr>
              <a:t>=</a:t>
            </a:r>
            <a:r>
              <a:rPr lang="en-GB" sz="2400">
                <a:solidFill>
                  <a:srgbClr val="808080"/>
                </a:solidFill>
                <a:latin typeface="Courier New" pitchFamily="49" charset="0"/>
              </a:rPr>
              <a:t>const</a:t>
            </a:r>
            <a:r>
              <a:rPr lang="en-GB" sz="2400">
                <a:latin typeface="Courier New" pitchFamily="49" charset="0"/>
              </a:rPr>
              <a:t>,[</a:t>
            </a:r>
            <a:r>
              <a:rPr lang="en-GB" sz="2400">
                <a:solidFill>
                  <a:srgbClr val="CC0000"/>
                </a:solidFill>
                <a:latin typeface="Courier New" pitchFamily="49" charset="0"/>
              </a:rPr>
              <a:t>in:</a:t>
            </a:r>
            <a:r>
              <a:rPr lang="en-GB" sz="2400">
                <a:latin typeface="Courier New" pitchFamily="49" charset="0"/>
              </a:rPr>
              <a:t>stream,...][</a:t>
            </a:r>
            <a:r>
              <a:rPr lang="en-GB" sz="2400">
                <a:solidFill>
                  <a:srgbClr val="CC0000"/>
                </a:solidFill>
                <a:latin typeface="Courier New" pitchFamily="49" charset="0"/>
              </a:rPr>
              <a:t>exception:</a:t>
            </a:r>
            <a:r>
              <a:rPr lang="en-GB" sz="2400">
                <a:latin typeface="Courier New" pitchFamily="49" charset="0"/>
              </a:rPr>
              <a:t>stream,...][</a:t>
            </a:r>
            <a:r>
              <a:rPr lang="en-GB" sz="2400">
                <a:solidFill>
                  <a:srgbClr val="CC0000"/>
                </a:solidFill>
                <a:latin typeface="Courier New" pitchFamily="49" charset="0"/>
              </a:rPr>
              <a:t>out</a:t>
            </a:r>
            <a:r>
              <a:rPr lang="en-GB" sz="2400">
                <a:latin typeface="Courier New" pitchFamily="49" charset="0"/>
              </a:rPr>
              <a:t>:stream,...]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Implemented in LFCs identified by </a:t>
            </a:r>
            <a:r>
              <a:rPr lang="en-GB" sz="2000">
                <a:solidFill>
                  <a:srgbClr val="006699"/>
                </a:solidFill>
                <a:latin typeface="Courier New" pitchFamily="49" charset="0"/>
              </a:rPr>
              <a:t>Name-</a:t>
            </a:r>
            <a:r>
              <a:rPr lang="en-GB" sz="2000">
                <a:solidFill>
                  <a:srgbClr val="FF6600"/>
                </a:solidFill>
                <a:latin typeface="Courier New" pitchFamily="49" charset="0"/>
              </a:rPr>
              <a:t>property</a:t>
            </a:r>
            <a:r>
              <a:rPr lang="en-GB" sz="2000">
                <a:solidFill>
                  <a:srgbClr val="FF6600"/>
                </a:solidFill>
              </a:rPr>
              <a:t> </a:t>
            </a:r>
            <a:r>
              <a:rPr lang="en-GB" sz="2800">
                <a:solidFill>
                  <a:srgbClr val="CC0000"/>
                </a:solidFill>
              </a:rPr>
              <a:t>pair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4000" y="203200"/>
            <a:ext cx="8572500" cy="787400"/>
          </a:xfrm>
          <a:prstGeom prst="rect">
            <a:avLst/>
          </a:prstGeo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High-Level Abstractions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1219200"/>
            <a:ext cx="81534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CC0000"/>
                </a:solidFill>
              </a:rPr>
              <a:t>Example: Type translation adapter:</a:t>
            </a:r>
          </a:p>
          <a:p>
            <a:pPr marL="1143000" lvl="2" indent="-228600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>
                <a:solidFill>
                  <a:srgbClr val="CC0000"/>
                </a:solidFill>
              </a:rPr>
              <a:t>buffering to reassemble packets  based on time-window: </a:t>
            </a:r>
            <a:r>
              <a:rPr lang="en-GB" sz="2400" b="1">
                <a:solidFill>
                  <a:srgbClr val="CC0000"/>
                </a:solidFill>
              </a:rPr>
              <a:t>buffer LFC</a:t>
            </a:r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SzPct val="115000"/>
              <a:buFont typeface="Courier New" pitchFamily="49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000000"/>
                </a:solidFill>
                <a:latin typeface="Courier New" pitchFamily="49" charset="0"/>
              </a:rPr>
              <a:t>filter[0] </a:t>
            </a:r>
            <a:r>
              <a:rPr lang="en-GB" sz="3200">
                <a:solidFill>
                  <a:srgbClr val="000000"/>
                </a:solidFill>
                <a:latin typeface="Wingdings" pitchFamily="2" charset="2"/>
              </a:rPr>
              <a:t></a:t>
            </a:r>
            <a:r>
              <a:rPr lang="en-GB" sz="32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GB" sz="3200">
                <a:solidFill>
                  <a:srgbClr val="006699"/>
                </a:solidFill>
                <a:latin typeface="Courier New" pitchFamily="49" charset="0"/>
              </a:rPr>
              <a:t>buffer</a:t>
            </a:r>
            <a:r>
              <a:rPr lang="en-GB" sz="32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GB" sz="3200">
                <a:solidFill>
                  <a:srgbClr val="FF6600"/>
                </a:solidFill>
                <a:latin typeface="Courier New" pitchFamily="49" charset="0"/>
              </a:rPr>
              <a:t>len</a:t>
            </a:r>
            <a:r>
              <a:rPr lang="en-GB" sz="320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3200">
                <a:solidFill>
                  <a:srgbClr val="808080"/>
                </a:solidFill>
                <a:latin typeface="Courier New" pitchFamily="49" charset="0"/>
              </a:rPr>
              <a:t>FFT_LEN</a:t>
            </a:r>
            <a:r>
              <a:rPr lang="en-GB" sz="32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GB" sz="3200">
                <a:solidFill>
                  <a:srgbClr val="CC0000"/>
                </a:solidFill>
                <a:latin typeface="Courier New" pitchFamily="49" charset="0"/>
              </a:rPr>
              <a:t>out</a:t>
            </a:r>
            <a:r>
              <a:rPr lang="en-GB" sz="3200">
                <a:solidFill>
                  <a:srgbClr val="000000"/>
                </a:solidFill>
                <a:latin typeface="Courier New" pitchFamily="49" charset="0"/>
              </a:rPr>
              <a:t>:fft[0])</a:t>
            </a:r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buClr>
                <a:srgbClr val="808080"/>
              </a:buClr>
              <a:buSzPct val="115000"/>
              <a:buFont typeface="Courier New" pitchFamily="49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3200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804988" y="4140200"/>
            <a:ext cx="5762625" cy="1852613"/>
            <a:chOff x="1137" y="2608"/>
            <a:chExt cx="3630" cy="1167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7" y="2768"/>
              <a:ext cx="813" cy="4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25" y="2608"/>
              <a:ext cx="813" cy="4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33" y="3291"/>
              <a:ext cx="813" cy="4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1217" y="2853"/>
              <a:ext cx="351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>
              <a:off x="2225" y="2685"/>
              <a:ext cx="351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filter</a:t>
              </a:r>
            </a:p>
          </p:txBody>
        </p:sp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20" y="2702"/>
              <a:ext cx="1448" cy="8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4273" y="3021"/>
              <a:ext cx="351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FFT</a:t>
              </a:r>
            </a:p>
          </p:txBody>
        </p:sp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3496" y="3093"/>
              <a:ext cx="435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buClr>
                  <a:srgbClr val="FF66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FF6600"/>
                  </a:solidFill>
                </a:rPr>
                <a:t>buffer</a:t>
              </a:r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2560" y="2816"/>
              <a:ext cx="912" cy="336"/>
            </a:xfrm>
            <a:prstGeom prst="line">
              <a:avLst/>
            </a:prstGeom>
            <a:noFill/>
            <a:ln w="38160">
              <a:solidFill>
                <a:srgbClr val="333399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V="1">
              <a:off x="2544" y="3174"/>
              <a:ext cx="944" cy="348"/>
            </a:xfrm>
            <a:prstGeom prst="line">
              <a:avLst/>
            </a:prstGeom>
            <a:noFill/>
            <a:ln w="38160">
              <a:solidFill>
                <a:srgbClr val="00FF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734" name="AutoShape 14"/>
            <p:cNvCxnSpPr>
              <a:cxnSpLocks noChangeShapeType="1"/>
            </p:cNvCxnSpPr>
            <p:nvPr/>
          </p:nvCxnSpPr>
          <p:spPr bwMode="auto">
            <a:xfrm>
              <a:off x="1547" y="2968"/>
              <a:ext cx="1901" cy="204"/>
            </a:xfrm>
            <a:prstGeom prst="curvedConnector3">
              <a:avLst>
                <a:gd name="adj1" fmla="val 50000"/>
              </a:avLst>
            </a:prstGeom>
            <a:noFill/>
            <a:ln w="38160">
              <a:solidFill>
                <a:srgbClr val="FF66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30735" name="AutoShape 15"/>
            <p:cNvCxnSpPr>
              <a:cxnSpLocks noChangeShapeType="1"/>
              <a:stCxn id="30731" idx="3"/>
              <a:endCxn id="30730" idx="1"/>
            </p:cNvCxnSpPr>
            <p:nvPr/>
          </p:nvCxnSpPr>
          <p:spPr bwMode="auto">
            <a:xfrm flipV="1">
              <a:off x="3931" y="3128"/>
              <a:ext cx="342" cy="72"/>
            </a:xfrm>
            <a:prstGeom prst="straightConnector1">
              <a:avLst/>
            </a:prstGeom>
            <a:noFill/>
            <a:ln w="38160">
              <a:solidFill>
                <a:srgbClr val="FFFFFF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30736" name="AutoShape 16"/>
            <p:cNvSpPr>
              <a:spLocks noChangeArrowheads="1"/>
            </p:cNvSpPr>
            <p:nvPr/>
          </p:nvSpPr>
          <p:spPr bwMode="auto">
            <a:xfrm>
              <a:off x="2209" y="3405"/>
              <a:ext cx="351" cy="21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>
                  <a:solidFill>
                    <a:srgbClr val="000000"/>
                  </a:solidFill>
                </a:rPr>
                <a:t>filter</a:t>
              </a:r>
            </a:p>
          </p:txBody>
        </p:sp>
      </p:grp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6464300" y="4178300"/>
            <a:ext cx="215900" cy="749300"/>
          </a:xfrm>
          <a:prstGeom prst="rect">
            <a:avLst/>
          </a:prstGeom>
          <a:solidFill>
            <a:srgbClr val="0033CC"/>
          </a:solidFill>
          <a:ln w="38160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8" name="Group 18"/>
          <p:cNvGrpSpPr>
            <a:grpSpLocks/>
          </p:cNvGrpSpPr>
          <p:nvPr/>
        </p:nvGrpSpPr>
        <p:grpSpPr bwMode="auto">
          <a:xfrm>
            <a:off x="5461000" y="4114800"/>
            <a:ext cx="773113" cy="747713"/>
            <a:chOff x="3440" y="2592"/>
            <a:chExt cx="487" cy="471"/>
          </a:xfrm>
        </p:grpSpPr>
        <p:grpSp>
          <p:nvGrpSpPr>
            <p:cNvPr id="30739" name="Group 19"/>
            <p:cNvGrpSpPr>
              <a:grpSpLocks/>
            </p:cNvGrpSpPr>
            <p:nvPr/>
          </p:nvGrpSpPr>
          <p:grpSpPr bwMode="auto">
            <a:xfrm>
              <a:off x="3440" y="2592"/>
              <a:ext cx="135" cy="471"/>
              <a:chOff x="3440" y="2592"/>
              <a:chExt cx="135" cy="471"/>
            </a:xfrm>
          </p:grpSpPr>
          <p:sp>
            <p:nvSpPr>
              <p:cNvPr id="30740" name="Rectangle 20"/>
              <p:cNvSpPr>
                <a:spLocks noChangeArrowheads="1"/>
              </p:cNvSpPr>
              <p:nvPr/>
            </p:nvSpPr>
            <p:spPr bwMode="auto">
              <a:xfrm>
                <a:off x="3440" y="2592"/>
                <a:ext cx="136" cy="472"/>
              </a:xfrm>
              <a:prstGeom prst="rect">
                <a:avLst/>
              </a:prstGeom>
              <a:noFill/>
              <a:ln w="3816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>
                <a:off x="3440" y="2808"/>
                <a:ext cx="136" cy="256"/>
              </a:xfrm>
              <a:prstGeom prst="rect">
                <a:avLst/>
              </a:prstGeom>
              <a:solidFill>
                <a:srgbClr val="FF6600"/>
              </a:solidFill>
              <a:ln w="38160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2" name="Group 22"/>
            <p:cNvGrpSpPr>
              <a:grpSpLocks/>
            </p:cNvGrpSpPr>
            <p:nvPr/>
          </p:nvGrpSpPr>
          <p:grpSpPr bwMode="auto">
            <a:xfrm>
              <a:off x="3792" y="2592"/>
              <a:ext cx="135" cy="471"/>
              <a:chOff x="3792" y="2592"/>
              <a:chExt cx="135" cy="471"/>
            </a:xfrm>
          </p:grpSpPr>
          <p:sp>
            <p:nvSpPr>
              <p:cNvPr id="30743" name="Rectangle 23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136" cy="472"/>
              </a:xfrm>
              <a:prstGeom prst="rect">
                <a:avLst/>
              </a:prstGeom>
              <a:noFill/>
              <a:ln w="3816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Rectangle 24"/>
              <p:cNvSpPr>
                <a:spLocks noChangeArrowheads="1"/>
              </p:cNvSpPr>
              <p:nvPr/>
            </p:nvSpPr>
            <p:spPr bwMode="auto">
              <a:xfrm>
                <a:off x="3792" y="2936"/>
                <a:ext cx="128" cy="128"/>
              </a:xfrm>
              <a:prstGeom prst="rect">
                <a:avLst/>
              </a:prstGeom>
              <a:solidFill>
                <a:srgbClr val="00FF00"/>
              </a:solidFill>
              <a:ln w="38160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45" name="Group 25"/>
            <p:cNvGrpSpPr>
              <a:grpSpLocks/>
            </p:cNvGrpSpPr>
            <p:nvPr/>
          </p:nvGrpSpPr>
          <p:grpSpPr bwMode="auto">
            <a:xfrm>
              <a:off x="3624" y="2592"/>
              <a:ext cx="135" cy="471"/>
              <a:chOff x="3624" y="2592"/>
              <a:chExt cx="135" cy="471"/>
            </a:xfrm>
          </p:grpSpPr>
          <p:sp>
            <p:nvSpPr>
              <p:cNvPr id="30746" name="Rectangle 26"/>
              <p:cNvSpPr>
                <a:spLocks noChangeArrowheads="1"/>
              </p:cNvSpPr>
              <p:nvPr/>
            </p:nvSpPr>
            <p:spPr bwMode="auto">
              <a:xfrm>
                <a:off x="3624" y="2592"/>
                <a:ext cx="136" cy="472"/>
              </a:xfrm>
              <a:prstGeom prst="rect">
                <a:avLst/>
              </a:prstGeom>
              <a:noFill/>
              <a:ln w="38160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Rectangle 27"/>
              <p:cNvSpPr>
                <a:spLocks noChangeArrowheads="1"/>
              </p:cNvSpPr>
              <p:nvPr/>
            </p:nvSpPr>
            <p:spPr bwMode="auto">
              <a:xfrm>
                <a:off x="3624" y="2680"/>
                <a:ext cx="136" cy="384"/>
              </a:xfrm>
              <a:prstGeom prst="rect">
                <a:avLst/>
              </a:prstGeom>
              <a:solidFill>
                <a:srgbClr val="0033CC"/>
              </a:solidFill>
              <a:ln w="38160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2804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High-Level Abstractions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27200"/>
            <a:ext cx="8153400" cy="4826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Other Examples: Dataflow path QoS. 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Reliability of packets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Priority of data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Forward error correction, channel coding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Congestion avoidance/mitigation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Model Reduction and Control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7900" y="2082800"/>
            <a:ext cx="7450138" cy="337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90500"/>
            <a:ext cx="84455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Low-footprint Dataflow Primitive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Data driven model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Runtime Constructs: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Data channels implemented as output queues: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 single message queue bottleneck </a:t>
            </a:r>
            <a:r>
              <a:rPr lang="en-GB">
                <a:latin typeface="Wingdings" pitchFamily="2" charset="2"/>
              </a:rPr>
              <a:t></a:t>
            </a:r>
            <a:r>
              <a:rPr lang="en-GB"/>
              <a:t> concurrency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 runtime lookups and associated failure modes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Minimizes memory required by queue data 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Constructs for synchronization of inputs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54000"/>
            <a:ext cx="8661400" cy="7366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Efficient Concurrency and Locking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mOS supports both multi-threaded and non-preemptive environments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Motes have non-preemptive scheduling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Locking through disabling interrupts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On resource rich nodes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Multi-threading: concurrent FC execution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Scope of locks: interacting FCs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20700" y="279400"/>
            <a:ext cx="8318500" cy="7127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Experimental Evaluation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954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Micro evaluation for Mica2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CPU overhead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850" y="2794000"/>
            <a:ext cx="4329113" cy="294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V="1">
            <a:off x="1270000" y="3362325"/>
            <a:ext cx="3111500" cy="1365250"/>
          </a:xfrm>
          <a:prstGeom prst="line">
            <a:avLst/>
          </a:prstGeom>
          <a:noFill/>
          <a:ln w="2232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V="1">
            <a:off x="1257300" y="3641725"/>
            <a:ext cx="3124200" cy="1327150"/>
          </a:xfrm>
          <a:prstGeom prst="line">
            <a:avLst/>
          </a:prstGeom>
          <a:noFill/>
          <a:ln w="2232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1270000" y="3286125"/>
            <a:ext cx="3124200" cy="1416050"/>
          </a:xfrm>
          <a:prstGeom prst="line">
            <a:avLst/>
          </a:prstGeom>
          <a:noFill/>
          <a:ln w="2232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445000" y="3006725"/>
            <a:ext cx="4405313" cy="2592388"/>
          </a:xfrm>
          <a:prstGeom prst="rect">
            <a:avLst/>
          </a:prstGeom>
          <a:solidFill>
            <a:srgbClr val="FFCC00">
              <a:alpha val="59999"/>
            </a:srgb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Higher CPU utilization than TinyOS 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Slightly better than SOS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COSMOS provides macroprogramming with a low footprint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CC0000"/>
                </a:solidFill>
              </a:rPr>
              <a:t>Plus other significant optimizations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1257300" y="3275013"/>
            <a:ext cx="3135313" cy="1679575"/>
            <a:chOff x="792" y="2063"/>
            <a:chExt cx="1975" cy="1058"/>
          </a:xfrm>
        </p:grpSpPr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V="1">
              <a:off x="800" y="2110"/>
              <a:ext cx="1960" cy="860"/>
            </a:xfrm>
            <a:prstGeom prst="line">
              <a:avLst/>
            </a:prstGeom>
            <a:noFill/>
            <a:ln w="2232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flipV="1">
              <a:off x="792" y="2286"/>
              <a:ext cx="1968" cy="836"/>
            </a:xfrm>
            <a:prstGeom prst="line">
              <a:avLst/>
            </a:prstGeom>
            <a:noFill/>
            <a:ln w="2232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 flipV="1">
              <a:off x="800" y="2062"/>
              <a:ext cx="1968" cy="892"/>
            </a:xfrm>
            <a:prstGeom prst="line">
              <a:avLst/>
            </a:prstGeom>
            <a:noFill/>
            <a:ln w="2232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93663"/>
            <a:ext cx="8356600" cy="1312862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Experimental Evaluation: Heterogeneous Scaling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12900"/>
            <a:ext cx="8153400" cy="4179888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Experimental Setup:</a:t>
            </a:r>
          </a:p>
          <a:p>
            <a:pPr lvl="1">
              <a:lnSpc>
                <a:spcPct val="8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1 to 10 Mica2 motes 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>
                <a:solidFill>
                  <a:srgbClr val="CC0000"/>
                </a:solidFill>
              </a:rPr>
              <a:t>(7.3MHz, 4KB RAM, 128KB P-ROM, CC1K radio)</a:t>
            </a:r>
          </a:p>
          <a:p>
            <a:pPr lvl="1">
              <a:lnSpc>
                <a:spcPct val="8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0 to 2 Intel ARM Stargates </a:t>
            </a:r>
          </a:p>
          <a:p>
            <a:pPr lvl="2">
              <a:lnSpc>
                <a:spcPct val="80000"/>
              </a:lnSpc>
              <a:spcBef>
                <a:spcPts val="3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400">
                <a:solidFill>
                  <a:srgbClr val="CC0000"/>
                </a:solidFill>
              </a:rPr>
              <a:t>(433MHz SARM, 64MB SDRAM, Linux 2.4.19, </a:t>
            </a:r>
          </a:p>
          <a:p>
            <a:pPr lvl="2">
              <a:lnSpc>
                <a:spcPct val="80000"/>
              </a:lnSpc>
              <a:spcBef>
                <a:spcPts val="3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400">
                <a:solidFill>
                  <a:srgbClr val="CC0000"/>
                </a:solidFill>
              </a:rPr>
              <a:t>802.11b + Mica2 interface)</a:t>
            </a:r>
          </a:p>
          <a:p>
            <a:pPr lvl="1">
              <a:lnSpc>
                <a:spcPct val="80000"/>
              </a:lnSpc>
              <a:spcBef>
                <a:spcPts val="35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40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spcBef>
                <a:spcPts val="35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40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1 workstation 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>
                <a:solidFill>
                  <a:srgbClr val="CC0000"/>
                </a:solidFill>
              </a:rPr>
              <a:t>(Pentium 4, Linux 2.6.17, 802.11a/b/g + Mica2 interface)</a:t>
            </a:r>
          </a:p>
          <a:p>
            <a:pPr lvl="1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1600">
              <a:solidFill>
                <a:srgbClr val="CC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5925" y="2278063"/>
            <a:ext cx="687388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4000" y="3792538"/>
            <a:ext cx="1460500" cy="88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2430463"/>
            <a:ext cx="687388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0725" y="2582863"/>
            <a:ext cx="687388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279400"/>
            <a:ext cx="8661400" cy="7127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Experimental Evaluation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954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Heterogeneous networks yield higher performance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445000" y="3006725"/>
            <a:ext cx="4405313" cy="3079750"/>
          </a:xfrm>
          <a:prstGeom prst="rect">
            <a:avLst/>
          </a:prstGeom>
          <a:solidFill>
            <a:srgbClr val="FFCC00">
              <a:alpha val="59999"/>
            </a:srgbClr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Decreased latencies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Less congestion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Fewer losses (shorter distances)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COSMOS enables performance by vertical integration in heterogeneous networks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… And ease of programming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3052763"/>
            <a:ext cx="3781425" cy="2617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1473200" y="3286125"/>
            <a:ext cx="2578100" cy="1619250"/>
          </a:xfrm>
          <a:prstGeom prst="line">
            <a:avLst/>
          </a:prstGeom>
          <a:noFill/>
          <a:ln w="3816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6870" name="Group 6"/>
          <p:cNvGrpSpPr>
            <a:grpSpLocks/>
          </p:cNvGrpSpPr>
          <p:nvPr/>
        </p:nvGrpSpPr>
        <p:grpSpPr bwMode="auto">
          <a:xfrm>
            <a:off x="1473200" y="3694113"/>
            <a:ext cx="2500313" cy="1246187"/>
            <a:chOff x="928" y="2327"/>
            <a:chExt cx="1575" cy="785"/>
          </a:xfrm>
        </p:grpSpPr>
        <p:sp>
          <p:nvSpPr>
            <p:cNvPr id="36871" name="Line 7"/>
            <p:cNvSpPr>
              <a:spLocks noChangeShapeType="1"/>
            </p:cNvSpPr>
            <p:nvPr/>
          </p:nvSpPr>
          <p:spPr bwMode="auto">
            <a:xfrm flipV="1">
              <a:off x="928" y="2622"/>
              <a:ext cx="832" cy="492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872" name="Line 8"/>
            <p:cNvSpPr>
              <a:spLocks noChangeShapeType="1"/>
            </p:cNvSpPr>
            <p:nvPr/>
          </p:nvSpPr>
          <p:spPr bwMode="auto">
            <a:xfrm flipV="1">
              <a:off x="1728" y="2326"/>
              <a:ext cx="776" cy="316"/>
            </a:xfrm>
            <a:prstGeom prst="line">
              <a:avLst/>
            </a:prstGeom>
            <a:noFill/>
            <a:ln w="3816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203200"/>
            <a:ext cx="83185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Experimental Evaluation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954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Reprogramming:</a:t>
            </a: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IA description sent as messages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Describing each component and its connections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5588" y="2581275"/>
            <a:ext cx="5600700" cy="319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60600" y="2943225"/>
            <a:ext cx="4405313" cy="1920875"/>
          </a:xfrm>
          <a:prstGeom prst="rect">
            <a:avLst/>
          </a:prstGeom>
          <a:solidFill>
            <a:srgbClr val="FFCC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Size of messages is small  ~ 11 to 13 Byte</a:t>
            </a:r>
          </a:p>
          <a:p>
            <a:pPr>
              <a:lnSpc>
                <a:spcPct val="100000"/>
              </a:lnSpc>
              <a:buClr>
                <a:srgbClr val="CC0000"/>
              </a:buClr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  <a:latin typeface="Wingdings" pitchFamily="2" charset="2"/>
              </a:rPr>
              <a:t></a:t>
            </a:r>
            <a:r>
              <a:rPr lang="en-GB" sz="1600" b="1">
                <a:solidFill>
                  <a:srgbClr val="CC0000"/>
                </a:solidFill>
              </a:rPr>
              <a:t> Number of inputs and outputs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Only 10s of messages per application</a:t>
            </a: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COSMOS, by design, allows low-overhead reprogramming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203200"/>
            <a:ext cx="83312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Experimental Evaluation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4478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Effect of adding</a:t>
            </a:r>
            <a:r>
              <a:rPr lang="en-GB" sz="2800" i="1">
                <a:solidFill>
                  <a:srgbClr val="CC0000"/>
                </a:solidFill>
              </a:rPr>
              <a:t> </a:t>
            </a:r>
            <a:r>
              <a:rPr lang="en-GB" sz="2800">
                <a:solidFill>
                  <a:srgbClr val="CC0000"/>
                </a:solidFill>
              </a:rPr>
              <a:t>FCs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3886200" cy="275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14600"/>
            <a:ext cx="3886200" cy="274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965200" y="2806700"/>
            <a:ext cx="3402013" cy="341313"/>
            <a:chOff x="608" y="1768"/>
            <a:chExt cx="2143" cy="215"/>
          </a:xfrm>
        </p:grpSpPr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608" y="1976"/>
              <a:ext cx="2144" cy="1"/>
            </a:xfrm>
            <a:prstGeom prst="line">
              <a:avLst/>
            </a:prstGeom>
            <a:noFill/>
            <a:ln w="1260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2688" y="1768"/>
              <a:ext cx="8" cy="216"/>
            </a:xfrm>
            <a:prstGeom prst="line">
              <a:avLst/>
            </a:prstGeom>
            <a:noFill/>
            <a:ln w="126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390650" y="3479800"/>
            <a:ext cx="6557963" cy="1314450"/>
          </a:xfrm>
          <a:prstGeom prst="rect">
            <a:avLst/>
          </a:prstGeom>
          <a:solidFill>
            <a:srgbClr val="FFCC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Adding FCs on the dataflow path has low-overhead:</a:t>
            </a:r>
          </a:p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Supports highly modular applications </a:t>
            </a:r>
          </a:p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>
                <a:solidFill>
                  <a:srgbClr val="CC0000"/>
                </a:solidFill>
              </a:rPr>
              <a:t>through low-footprint management of FCs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190500"/>
            <a:ext cx="85598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Verifiable Sensing Applications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16100"/>
            <a:ext cx="8001000" cy="47371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Sensor networks require long-term autonomic execution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Network dynamics require adaptability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Management of conflicting trade-offs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Dependencies between components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28600"/>
            <a:ext cx="85344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Verifiable Applications Using DECAL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Declarative concurrent programming model based on logic of actions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Control over resource utilization through state abstractions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Simplified programming of distributed protocols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Temporal logic invariants to enable verification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Verification of component interactions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92100" y="165100"/>
            <a:ext cx="8636000" cy="825500"/>
          </a:xfrm>
          <a:prstGeom prst="rect">
            <a:avLst/>
          </a:prstGeo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400">
                <a:solidFill>
                  <a:srgbClr val="000000"/>
                </a:solidFill>
              </a:rPr>
              <a:t>Programming Model Overview</a:t>
            </a:r>
          </a:p>
        </p:txBody>
      </p:sp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69900" y="1209675"/>
            <a:ext cx="4291013" cy="4068763"/>
            <a:chOff x="296" y="762"/>
            <a:chExt cx="2703" cy="2563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auto">
            <a:xfrm>
              <a:off x="296" y="762"/>
              <a:ext cx="2704" cy="2564"/>
            </a:xfrm>
            <a:prstGeom prst="rect">
              <a:avLst/>
            </a:prstGeom>
            <a:solidFill>
              <a:srgbClr val="FF9900">
                <a:alpha val="53999"/>
              </a:srgbClr>
            </a:solidFill>
            <a:ln w="3816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Text Box 4"/>
            <p:cNvSpPr txBox="1">
              <a:spLocks noChangeArrowheads="1"/>
            </p:cNvSpPr>
            <p:nvPr/>
          </p:nvSpPr>
          <p:spPr bwMode="auto">
            <a:xfrm>
              <a:off x="332" y="822"/>
              <a:ext cx="1199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buClr>
                  <a:srgbClr val="CC0000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CC0000"/>
                  </a:solidFill>
                </a:rPr>
                <a:t>Max-accel :stream</a:t>
              </a:r>
            </a:p>
          </p:txBody>
        </p:sp>
      </p:grp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571500" y="1914525"/>
            <a:ext cx="1814513" cy="2033588"/>
            <a:chOff x="360" y="1206"/>
            <a:chExt cx="1143" cy="1281"/>
          </a:xfrm>
        </p:grpSpPr>
        <p:sp>
          <p:nvSpPr>
            <p:cNvPr id="43014" name="AutoShape 6"/>
            <p:cNvSpPr>
              <a:spLocks noChangeArrowheads="1"/>
            </p:cNvSpPr>
            <p:nvPr/>
          </p:nvSpPr>
          <p:spPr bwMode="auto">
            <a:xfrm>
              <a:off x="360" y="1416"/>
              <a:ext cx="1144" cy="1072"/>
            </a:xfrm>
            <a:prstGeom prst="flowChartAlternateProcess">
              <a:avLst/>
            </a:prstGeom>
            <a:noFill/>
            <a:ln w="3816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491" y="1206"/>
              <a:ext cx="396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state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436" y="1542"/>
              <a:ext cx="992" cy="366"/>
            </a:xfrm>
            <a:prstGeom prst="rect">
              <a:avLst/>
            </a:prstGeom>
            <a:solidFill>
              <a:srgbClr val="FF6600">
                <a:alpha val="79999"/>
              </a:srgbClr>
            </a:solidFill>
            <a:ln w="3816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Local 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variables</a:t>
              </a:r>
            </a:p>
          </p:txBody>
        </p:sp>
      </p:grp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92150" y="3159125"/>
            <a:ext cx="1574800" cy="581025"/>
          </a:xfrm>
          <a:prstGeom prst="rect">
            <a:avLst/>
          </a:prstGeom>
          <a:solidFill>
            <a:srgbClr val="FF6600">
              <a:alpha val="79999"/>
            </a:srgbClr>
          </a:solidFill>
          <a:ln w="3816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System state abs variables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77800" y="5794375"/>
            <a:ext cx="4559300" cy="398463"/>
          </a:xfrm>
          <a:prstGeom prst="rect">
            <a:avLst/>
          </a:prstGeom>
          <a:solidFill>
            <a:srgbClr val="FFCC00"/>
          </a:solidFill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          Runtime</a:t>
            </a:r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635000" y="3744913"/>
            <a:ext cx="1331913" cy="2171700"/>
            <a:chOff x="400" y="2359"/>
            <a:chExt cx="839" cy="1368"/>
          </a:xfrm>
        </p:grpSpPr>
        <p:sp>
          <p:nvSpPr>
            <p:cNvPr id="43020" name="Rectangle 12"/>
            <p:cNvSpPr>
              <a:spLocks noChangeArrowheads="1"/>
            </p:cNvSpPr>
            <p:nvPr/>
          </p:nvSpPr>
          <p:spPr bwMode="auto">
            <a:xfrm>
              <a:off x="560" y="3600"/>
              <a:ext cx="136" cy="120"/>
            </a:xfrm>
            <a:prstGeom prst="rect">
              <a:avLst/>
            </a:prstGeom>
            <a:solidFill>
              <a:srgbClr val="0000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832" y="3600"/>
              <a:ext cx="136" cy="120"/>
            </a:xfrm>
            <a:prstGeom prst="rect">
              <a:avLst/>
            </a:prstGeom>
            <a:solidFill>
              <a:srgbClr val="0000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1104" y="3608"/>
              <a:ext cx="136" cy="120"/>
            </a:xfrm>
            <a:prstGeom prst="rect">
              <a:avLst/>
            </a:prstGeom>
            <a:solidFill>
              <a:srgbClr val="000000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V="1">
              <a:off x="624" y="2358"/>
              <a:ext cx="1" cy="12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 rot="16200000">
              <a:off x="231" y="2861"/>
              <a:ext cx="55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network</a:t>
              </a:r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 flipV="1">
              <a:off x="912" y="2358"/>
              <a:ext cx="1" cy="1252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 rot="16200000">
              <a:off x="420" y="2849"/>
              <a:ext cx="7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information</a:t>
              </a:r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 flipV="1">
              <a:off x="1168" y="2366"/>
              <a:ext cx="1" cy="1220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 rot="16200000">
              <a:off x="812" y="2859"/>
              <a:ext cx="49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control</a:t>
              </a:r>
            </a:p>
          </p:txBody>
        </p:sp>
      </p:grpSp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4851400" y="1143000"/>
            <a:ext cx="39878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CC0000"/>
                </a:solidFill>
              </a:rPr>
              <a:t>Applications can read and affect system state via a set of abstraction variables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>
                <a:solidFill>
                  <a:srgbClr val="CC0000"/>
                </a:solidFill>
              </a:rPr>
              <a:t>Each stream has an isolated view of system: 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</a:rPr>
              <a:t>Allows independent development of streams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</a:rPr>
              <a:t>Enforce arbitration on the use of physical resources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>
                <a:solidFill>
                  <a:srgbClr val="CC0000"/>
                </a:solidFill>
              </a:rPr>
              <a:t>Actions</a:t>
            </a:r>
            <a:r>
              <a:rPr lang="en-GB" sz="2000">
                <a:solidFill>
                  <a:srgbClr val="CC0000"/>
                </a:solidFill>
              </a:rPr>
              <a:t> cause state transitions. 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</a:rPr>
              <a:t>They specify local node’s sensing, data processing, data forwarding behavior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>
                <a:srgbClr val="CC0000"/>
              </a:buClr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>
                <a:solidFill>
                  <a:srgbClr val="CC0000"/>
                </a:solidFill>
              </a:rPr>
              <a:t>Guards</a:t>
            </a:r>
            <a:r>
              <a:rPr lang="en-GB" sz="2000">
                <a:solidFill>
                  <a:srgbClr val="CC0000"/>
                </a:solidFill>
              </a:rPr>
              <a:t> trigger the action if a pre-condition is met by the state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3524250" y="4013200"/>
            <a:ext cx="423863" cy="40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000000"/>
                </a:solidFill>
              </a:rPr>
              <a:t>• • •</a:t>
            </a:r>
          </a:p>
        </p:txBody>
      </p: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2374900" y="1774825"/>
            <a:ext cx="2035175" cy="1924050"/>
            <a:chOff x="1496" y="1118"/>
            <a:chExt cx="1282" cy="1212"/>
          </a:xfrm>
        </p:grpSpPr>
        <p:sp>
          <p:nvSpPr>
            <p:cNvPr id="43032" name="Oval 24"/>
            <p:cNvSpPr>
              <a:spLocks noChangeArrowheads="1"/>
            </p:cNvSpPr>
            <p:nvPr/>
          </p:nvSpPr>
          <p:spPr bwMode="auto">
            <a:xfrm>
              <a:off x="1986" y="1118"/>
              <a:ext cx="793" cy="30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action1</a:t>
              </a:r>
            </a:p>
          </p:txBody>
        </p:sp>
        <p:sp>
          <p:nvSpPr>
            <p:cNvPr id="43033" name="Oval 25"/>
            <p:cNvSpPr>
              <a:spLocks noChangeArrowheads="1"/>
            </p:cNvSpPr>
            <p:nvPr/>
          </p:nvSpPr>
          <p:spPr bwMode="auto">
            <a:xfrm>
              <a:off x="1978" y="1958"/>
              <a:ext cx="793" cy="30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action2</a:t>
              </a:r>
            </a:p>
          </p:txBody>
        </p:sp>
        <p:sp>
          <p:nvSpPr>
            <p:cNvPr id="43034" name="Freeform 26"/>
            <p:cNvSpPr>
              <a:spLocks/>
            </p:cNvSpPr>
            <p:nvPr/>
          </p:nvSpPr>
          <p:spPr bwMode="auto">
            <a:xfrm>
              <a:off x="1496" y="1392"/>
              <a:ext cx="656" cy="272"/>
            </a:xfrm>
            <a:custGeom>
              <a:avLst/>
              <a:gdLst/>
              <a:ahLst/>
              <a:cxnLst>
                <a:cxn ang="0">
                  <a:pos x="656" y="0"/>
                </a:cxn>
                <a:cxn ang="0">
                  <a:pos x="472" y="224"/>
                </a:cxn>
                <a:cxn ang="0">
                  <a:pos x="0" y="272"/>
                </a:cxn>
              </a:cxnLst>
              <a:rect l="0" t="0" r="r" b="b"/>
              <a:pathLst>
                <a:path w="656" h="272">
                  <a:moveTo>
                    <a:pt x="656" y="0"/>
                  </a:moveTo>
                  <a:cubicBezTo>
                    <a:pt x="618" y="89"/>
                    <a:pt x="581" y="179"/>
                    <a:pt x="472" y="224"/>
                  </a:cubicBezTo>
                  <a:cubicBezTo>
                    <a:pt x="363" y="269"/>
                    <a:pt x="73" y="263"/>
                    <a:pt x="0" y="272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Freeform 27"/>
            <p:cNvSpPr>
              <a:spLocks/>
            </p:cNvSpPr>
            <p:nvPr/>
          </p:nvSpPr>
          <p:spPr bwMode="auto">
            <a:xfrm>
              <a:off x="1512" y="2216"/>
              <a:ext cx="528" cy="111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336" y="104"/>
                </a:cxn>
                <a:cxn ang="0">
                  <a:pos x="0" y="40"/>
                </a:cxn>
              </a:cxnLst>
              <a:rect l="0" t="0" r="r" b="b"/>
              <a:pathLst>
                <a:path w="528" h="111">
                  <a:moveTo>
                    <a:pt x="528" y="0"/>
                  </a:moveTo>
                  <a:cubicBezTo>
                    <a:pt x="476" y="48"/>
                    <a:pt x="424" y="97"/>
                    <a:pt x="336" y="104"/>
                  </a:cubicBezTo>
                  <a:cubicBezTo>
                    <a:pt x="248" y="111"/>
                    <a:pt x="55" y="55"/>
                    <a:pt x="0" y="40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Text Box 28"/>
            <p:cNvSpPr txBox="1">
              <a:spLocks noChangeArrowheads="1"/>
            </p:cNvSpPr>
            <p:nvPr/>
          </p:nvSpPr>
          <p:spPr bwMode="auto">
            <a:xfrm>
              <a:off x="1650" y="1470"/>
              <a:ext cx="22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s’</a:t>
              </a:r>
            </a:p>
          </p:txBody>
        </p:sp>
        <p:sp>
          <p:nvSpPr>
            <p:cNvPr id="43037" name="Text Box 29"/>
            <p:cNvSpPr txBox="1">
              <a:spLocks noChangeArrowheads="1"/>
            </p:cNvSpPr>
            <p:nvPr/>
          </p:nvSpPr>
          <p:spPr bwMode="auto">
            <a:xfrm>
              <a:off x="1689" y="2118"/>
              <a:ext cx="22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s’</a:t>
              </a:r>
            </a:p>
          </p:txBody>
        </p:sp>
      </p:grpSp>
      <p:grpSp>
        <p:nvGrpSpPr>
          <p:cNvPr id="43038" name="Group 30"/>
          <p:cNvGrpSpPr>
            <a:grpSpLocks/>
          </p:cNvGrpSpPr>
          <p:nvPr/>
        </p:nvGrpSpPr>
        <p:grpSpPr bwMode="auto">
          <a:xfrm>
            <a:off x="2387600" y="1381125"/>
            <a:ext cx="1787525" cy="1982788"/>
            <a:chOff x="1504" y="870"/>
            <a:chExt cx="1126" cy="1249"/>
          </a:xfrm>
        </p:grpSpPr>
        <p:grpSp>
          <p:nvGrpSpPr>
            <p:cNvPr id="43039" name="Group 31"/>
            <p:cNvGrpSpPr>
              <a:grpSpLocks/>
            </p:cNvGrpSpPr>
            <p:nvPr/>
          </p:nvGrpSpPr>
          <p:grpSpPr bwMode="auto">
            <a:xfrm>
              <a:off x="2223" y="893"/>
              <a:ext cx="371" cy="212"/>
              <a:chOff x="2223" y="893"/>
              <a:chExt cx="371" cy="212"/>
            </a:xfrm>
          </p:grpSpPr>
          <p:sp>
            <p:nvSpPr>
              <p:cNvPr id="43040" name="Rectangle 32"/>
              <p:cNvSpPr>
                <a:spLocks noChangeArrowheads="1"/>
              </p:cNvSpPr>
              <p:nvPr/>
            </p:nvSpPr>
            <p:spPr bwMode="auto">
              <a:xfrm>
                <a:off x="2223" y="893"/>
                <a:ext cx="372" cy="213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</a:rPr>
                  <a:t>s</a:t>
                </a:r>
                <a:r>
                  <a:rPr lang="en-GB" sz="1600">
                    <a:solidFill>
                      <a:srgbClr val="000000"/>
                    </a:solidFill>
                  </a:rPr>
                  <a:t>    </a:t>
                </a:r>
                <a:r>
                  <a:rPr lang="en-GB" sz="1600" b="1">
                    <a:solidFill>
                      <a:srgbClr val="000000"/>
                    </a:solidFill>
                  </a:rPr>
                  <a:t>f</a:t>
                </a:r>
              </a:p>
            </p:txBody>
          </p:sp>
          <p:grpSp>
            <p:nvGrpSpPr>
              <p:cNvPr id="43041" name="Group 33"/>
              <p:cNvGrpSpPr>
                <a:grpSpLocks/>
              </p:cNvGrpSpPr>
              <p:nvPr/>
            </p:nvGrpSpPr>
            <p:grpSpPr bwMode="auto">
              <a:xfrm>
                <a:off x="2368" y="950"/>
                <a:ext cx="103" cy="122"/>
                <a:chOff x="2368" y="950"/>
                <a:chExt cx="103" cy="122"/>
              </a:xfrm>
            </p:grpSpPr>
            <p:sp>
              <p:nvSpPr>
                <p:cNvPr id="43042" name="Freeform 34"/>
                <p:cNvSpPr>
                  <a:spLocks noChangeArrowheads="1"/>
                </p:cNvSpPr>
                <p:nvPr/>
              </p:nvSpPr>
              <p:spPr bwMode="auto">
                <a:xfrm>
                  <a:off x="2372" y="950"/>
                  <a:ext cx="100" cy="73"/>
                </a:xfrm>
                <a:custGeom>
                  <a:avLst/>
                  <a:gdLst/>
                  <a:ahLst/>
                  <a:cxnLst>
                    <a:cxn ang="0">
                      <a:pos x="132" y="2"/>
                    </a:cxn>
                    <a:cxn ang="0">
                      <a:pos x="4" y="26"/>
                    </a:cxn>
                    <a:cxn ang="0">
                      <a:pos x="28" y="114"/>
                    </a:cxn>
                    <a:cxn ang="0">
                      <a:pos x="156" y="114"/>
                    </a:cxn>
                  </a:cxnLst>
                  <a:rect l="0" t="0" r="r" b="b"/>
                  <a:pathLst>
                    <a:path w="156" h="121">
                      <a:moveTo>
                        <a:pt x="132" y="2"/>
                      </a:moveTo>
                      <a:cubicBezTo>
                        <a:pt x="100" y="4"/>
                        <a:pt x="9" y="0"/>
                        <a:pt x="4" y="26"/>
                      </a:cubicBezTo>
                      <a:cubicBezTo>
                        <a:pt x="0" y="46"/>
                        <a:pt x="12" y="111"/>
                        <a:pt x="28" y="114"/>
                      </a:cubicBezTo>
                      <a:cubicBezTo>
                        <a:pt x="70" y="121"/>
                        <a:pt x="113" y="114"/>
                        <a:pt x="156" y="114"/>
                      </a:cubicBezTo>
                    </a:path>
                  </a:pathLst>
                </a:custGeom>
                <a:noFill/>
                <a:ln w="381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3" name="Line 35"/>
                <p:cNvSpPr>
                  <a:spLocks noChangeShapeType="1"/>
                </p:cNvSpPr>
                <p:nvPr/>
              </p:nvSpPr>
              <p:spPr bwMode="auto">
                <a:xfrm>
                  <a:off x="2368" y="1072"/>
                  <a:ext cx="96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3044" name="Group 36"/>
            <p:cNvGrpSpPr>
              <a:grpSpLocks/>
            </p:cNvGrpSpPr>
            <p:nvPr/>
          </p:nvGrpSpPr>
          <p:grpSpPr bwMode="auto">
            <a:xfrm>
              <a:off x="2187" y="1742"/>
              <a:ext cx="443" cy="212"/>
              <a:chOff x="2187" y="1742"/>
              <a:chExt cx="443" cy="212"/>
            </a:xfrm>
          </p:grpSpPr>
          <p:sp>
            <p:nvSpPr>
              <p:cNvPr id="43045" name="Rectangle 37"/>
              <p:cNvSpPr>
                <a:spLocks noChangeArrowheads="1"/>
              </p:cNvSpPr>
              <p:nvPr/>
            </p:nvSpPr>
            <p:spPr bwMode="auto">
              <a:xfrm>
                <a:off x="2187" y="1742"/>
                <a:ext cx="444" cy="213"/>
              </a:xfrm>
              <a:prstGeom prst="rect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</a:rPr>
                  <a:t>s</a:t>
                </a:r>
                <a:r>
                  <a:rPr lang="en-GB" sz="1600">
                    <a:solidFill>
                      <a:srgbClr val="000000"/>
                    </a:solidFill>
                  </a:rPr>
                  <a:t>     </a:t>
                </a:r>
                <a:r>
                  <a:rPr lang="en-GB" sz="1600" b="1">
                    <a:solidFill>
                      <a:srgbClr val="000000"/>
                    </a:solidFill>
                  </a:rPr>
                  <a:t>g</a:t>
                </a:r>
              </a:p>
            </p:txBody>
          </p:sp>
          <p:grpSp>
            <p:nvGrpSpPr>
              <p:cNvPr id="43046" name="Group 38"/>
              <p:cNvGrpSpPr>
                <a:grpSpLocks/>
              </p:cNvGrpSpPr>
              <p:nvPr/>
            </p:nvGrpSpPr>
            <p:grpSpPr bwMode="auto">
              <a:xfrm>
                <a:off x="2368" y="1798"/>
                <a:ext cx="103" cy="122"/>
                <a:chOff x="2368" y="1798"/>
                <a:chExt cx="103" cy="122"/>
              </a:xfrm>
            </p:grpSpPr>
            <p:sp>
              <p:nvSpPr>
                <p:cNvPr id="43047" name="Freeform 39"/>
                <p:cNvSpPr>
                  <a:spLocks noChangeArrowheads="1"/>
                </p:cNvSpPr>
                <p:nvPr/>
              </p:nvSpPr>
              <p:spPr bwMode="auto">
                <a:xfrm>
                  <a:off x="2372" y="1798"/>
                  <a:ext cx="100" cy="73"/>
                </a:xfrm>
                <a:custGeom>
                  <a:avLst/>
                  <a:gdLst/>
                  <a:ahLst/>
                  <a:cxnLst>
                    <a:cxn ang="0">
                      <a:pos x="132" y="2"/>
                    </a:cxn>
                    <a:cxn ang="0">
                      <a:pos x="4" y="26"/>
                    </a:cxn>
                    <a:cxn ang="0">
                      <a:pos x="28" y="114"/>
                    </a:cxn>
                    <a:cxn ang="0">
                      <a:pos x="156" y="114"/>
                    </a:cxn>
                  </a:cxnLst>
                  <a:rect l="0" t="0" r="r" b="b"/>
                  <a:pathLst>
                    <a:path w="156" h="121">
                      <a:moveTo>
                        <a:pt x="132" y="2"/>
                      </a:moveTo>
                      <a:cubicBezTo>
                        <a:pt x="100" y="4"/>
                        <a:pt x="9" y="0"/>
                        <a:pt x="4" y="26"/>
                      </a:cubicBezTo>
                      <a:cubicBezTo>
                        <a:pt x="0" y="46"/>
                        <a:pt x="12" y="111"/>
                        <a:pt x="28" y="114"/>
                      </a:cubicBezTo>
                      <a:cubicBezTo>
                        <a:pt x="70" y="121"/>
                        <a:pt x="113" y="114"/>
                        <a:pt x="156" y="114"/>
                      </a:cubicBezTo>
                    </a:path>
                  </a:pathLst>
                </a:custGeom>
                <a:noFill/>
                <a:ln w="3816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8" name="Line 40"/>
                <p:cNvSpPr>
                  <a:spLocks noChangeShapeType="1"/>
                </p:cNvSpPr>
                <p:nvPr/>
              </p:nvSpPr>
              <p:spPr bwMode="auto">
                <a:xfrm>
                  <a:off x="2368" y="1920"/>
                  <a:ext cx="96" cy="1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3049" name="Freeform 41"/>
            <p:cNvSpPr>
              <a:spLocks/>
            </p:cNvSpPr>
            <p:nvPr/>
          </p:nvSpPr>
          <p:spPr bwMode="auto">
            <a:xfrm>
              <a:off x="1504" y="927"/>
              <a:ext cx="712" cy="609"/>
            </a:xfrm>
            <a:custGeom>
              <a:avLst/>
              <a:gdLst/>
              <a:ahLst/>
              <a:cxnLst>
                <a:cxn ang="0">
                  <a:pos x="0" y="609"/>
                </a:cxn>
                <a:cxn ang="0">
                  <a:pos x="248" y="97"/>
                </a:cxn>
                <a:cxn ang="0">
                  <a:pos x="712" y="25"/>
                </a:cxn>
              </a:cxnLst>
              <a:rect l="0" t="0" r="r" b="b"/>
              <a:pathLst>
                <a:path w="712" h="609">
                  <a:moveTo>
                    <a:pt x="0" y="609"/>
                  </a:moveTo>
                  <a:cubicBezTo>
                    <a:pt x="64" y="401"/>
                    <a:pt x="129" y="194"/>
                    <a:pt x="248" y="97"/>
                  </a:cubicBezTo>
                  <a:cubicBezTo>
                    <a:pt x="367" y="0"/>
                    <a:pt x="539" y="12"/>
                    <a:pt x="712" y="25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Freeform 42"/>
            <p:cNvSpPr>
              <a:spLocks/>
            </p:cNvSpPr>
            <p:nvPr/>
          </p:nvSpPr>
          <p:spPr bwMode="auto">
            <a:xfrm>
              <a:off x="1504" y="1800"/>
              <a:ext cx="656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216" y="48"/>
                </a:cxn>
                <a:cxn ang="0">
                  <a:pos x="656" y="32"/>
                </a:cxn>
              </a:cxnLst>
              <a:rect l="0" t="0" r="r" b="b"/>
              <a:pathLst>
                <a:path w="656" h="320">
                  <a:moveTo>
                    <a:pt x="0" y="320"/>
                  </a:moveTo>
                  <a:cubicBezTo>
                    <a:pt x="53" y="208"/>
                    <a:pt x="107" y="96"/>
                    <a:pt x="216" y="48"/>
                  </a:cubicBezTo>
                  <a:cubicBezTo>
                    <a:pt x="325" y="0"/>
                    <a:pt x="490" y="16"/>
                    <a:pt x="656" y="32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Text Box 43"/>
            <p:cNvSpPr txBox="1">
              <a:spLocks noChangeArrowheads="1"/>
            </p:cNvSpPr>
            <p:nvPr/>
          </p:nvSpPr>
          <p:spPr bwMode="auto">
            <a:xfrm>
              <a:off x="1587" y="870"/>
              <a:ext cx="186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43052" name="Text Box 44"/>
            <p:cNvSpPr txBox="1">
              <a:spLocks noChangeArrowheads="1"/>
            </p:cNvSpPr>
            <p:nvPr/>
          </p:nvSpPr>
          <p:spPr bwMode="auto">
            <a:xfrm>
              <a:off x="1659" y="1806"/>
              <a:ext cx="187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 b="1">
                  <a:solidFill>
                    <a:srgbClr val="000000"/>
                  </a:solidFill>
                </a:rPr>
                <a:t>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Model Reduction and Control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4800" y="1422400"/>
            <a:ext cx="6245225" cy="499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8420100" cy="7508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Programming Model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483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Concurrent programming abstraction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Actions are triggered </a:t>
            </a:r>
            <a:r>
              <a:rPr lang="en-GB" sz="2000" i="1"/>
              <a:t>whenever</a:t>
            </a:r>
            <a:r>
              <a:rPr lang="en-GB" sz="2000"/>
              <a:t> the pre-conditions are met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Logic of actions (Lamport)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We have developed protocols (routing, collaborative rate control) that span 100s of line of C code, in only 15-30 lines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System state abstractions enable development of adaptive applications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Actions are enabled based on the live state of the system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High-level declarative programming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Pre-conditions are logic expressions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Actions are </a:t>
            </a:r>
            <a:r>
              <a:rPr lang="en-GB" sz="2000" i="1"/>
              <a:t>specified</a:t>
            </a:r>
            <a:r>
              <a:rPr lang="en-GB" sz="2000"/>
              <a:t> in terms of state transitions: S </a:t>
            </a:r>
            <a:r>
              <a:rPr lang="en-GB" sz="2000">
                <a:latin typeface="Wingdings" pitchFamily="2" charset="2"/>
              </a:rPr>
              <a:t></a:t>
            </a:r>
            <a:r>
              <a:rPr lang="en-GB" sz="2000"/>
              <a:t> S’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241300"/>
            <a:ext cx="8280400" cy="7508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Programming Model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483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State abstraction selection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Comprehensive list of information and control variables relevant to sensor network development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Key abstractions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Ingress and egress buffer management</a:t>
            </a:r>
          </a:p>
          <a:p>
            <a:pPr lvl="4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/>
              <a:t>Observe load and congestion conditions</a:t>
            </a:r>
          </a:p>
          <a:p>
            <a:pPr lvl="4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/>
              <a:t>Observe dynamic routing organization, packet losses</a:t>
            </a:r>
          </a:p>
          <a:p>
            <a:pPr lvl="4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/>
              <a:t>Enables radio power management</a:t>
            </a:r>
          </a:p>
          <a:p>
            <a:pPr lvl="4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/>
              <a:t>Enables load conditioning, windowed buffering and aggregation, data prioritization</a:t>
            </a:r>
          </a:p>
          <a:p>
            <a:pPr lvl="4">
              <a:lnSpc>
                <a:spcPct val="10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/>
              <a:t>Ease of programming using whole buffer operations (there exists, for all) and logic expressions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Power management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Packet transport (e.g., acknowledgements, attributes)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>
              <a:solidFill>
                <a:srgbClr val="006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165100" y="-127000"/>
            <a:ext cx="8801100" cy="1436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Distributed Coordination Primitives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483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Variable type : feedback variable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Writing to a variable of this type results in a local-wireless broadcast of the value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buFont typeface="Courier New" pitchFamily="49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latin typeface="Courier New" pitchFamily="49" charset="0"/>
              </a:rPr>
              <a:t>Var : FbVar(int a, int b) // declaration</a:t>
            </a:r>
          </a:p>
          <a:p>
            <a:pPr lvl="3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If due to an action: </a:t>
            </a:r>
            <a:r>
              <a:rPr lang="en-GB">
                <a:latin typeface="Courier New" pitchFamily="49" charset="0"/>
              </a:rPr>
              <a:t>Var != Var’</a:t>
            </a:r>
            <a:r>
              <a:rPr lang="en-GB"/>
              <a:t> then broadcast value of </a:t>
            </a:r>
            <a:r>
              <a:rPr lang="en-GB">
                <a:latin typeface="Courier New" pitchFamily="49" charset="0"/>
              </a:rPr>
              <a:t>Var’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Obviates control messaging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Ported routing protocol from ~400 lines of C code to 20 lines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Safety in implementing control protocols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Low-overhead implementation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241300"/>
            <a:ext cx="8153400" cy="7508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Declaring Actions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78485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Generic </a:t>
            </a:r>
            <a:r>
              <a:rPr lang="en-GB" i="1">
                <a:solidFill>
                  <a:srgbClr val="CC0000"/>
                </a:solidFill>
              </a:rPr>
              <a:t>guard</a:t>
            </a:r>
            <a:r>
              <a:rPr lang="en-GB">
                <a:solidFill>
                  <a:srgbClr val="CC0000"/>
                </a:solidFill>
              </a:rPr>
              <a:t> expressions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i="1">
                <a:solidFill>
                  <a:srgbClr val="006699"/>
                </a:solidFill>
              </a:rPr>
              <a:t>	</a:t>
            </a:r>
            <a:r>
              <a:rPr lang="en-GB" sz="2000" b="1">
                <a:solidFill>
                  <a:srgbClr val="006699"/>
                </a:solidFill>
                <a:latin typeface="Courier New" pitchFamily="49" charset="0"/>
              </a:rPr>
              <a:t>Guard( Tag, pre-conditions… , [filters,] post-conditions…) : label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Tag determines default pre and post conditions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Common operations are abstracted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Example, processing (and removal) of data from ingress buffer, sorting buffers, handling feedback variables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Default post-conditions enforce correct usage and semantics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.</a:t>
            </a:r>
          </a:p>
          <a:p>
            <a:pPr lvl="1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228600"/>
            <a:ext cx="83820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Declaring Actions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72293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>
                <a:solidFill>
                  <a:srgbClr val="CC0000"/>
                </a:solidFill>
              </a:rPr>
              <a:t>Example Load-shedding:</a:t>
            </a:r>
          </a:p>
          <a:p>
            <a:pPr lvl="2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 lvl="2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 lvl="2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 lvl="2">
              <a:lnSpc>
                <a:spcPct val="100000"/>
              </a:lnSpc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 lvl="2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Example tree-routing:</a:t>
            </a:r>
          </a:p>
          <a:p>
            <a:pPr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.</a:t>
            </a:r>
          </a:p>
          <a:p>
            <a:pPr lvl="1">
              <a:lnSpc>
                <a:spcPct val="100000"/>
              </a:lnSpc>
              <a:buClr>
                <a:srgbClr val="CC0000"/>
              </a:buClr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127125" y="4711700"/>
          <a:ext cx="6530975" cy="1270000"/>
        </p:xfrm>
        <a:graphic>
          <a:graphicData uri="http://schemas.openxmlformats.org/presentationml/2006/ole">
            <p:oleObj spid="_x0000_s48131" r:id="rId4" imgW="4572000" imgH="888840" progId="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123950" y="1985963"/>
          <a:ext cx="6146800" cy="1290637"/>
        </p:xfrm>
        <a:graphic>
          <a:graphicData uri="http://schemas.openxmlformats.org/presentationml/2006/ole">
            <p:oleObj spid="_x0000_s48132" r:id="rId5" imgW="4356000" imgH="9144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546100" y="203200"/>
            <a:ext cx="83566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Declaring Invariants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483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>
                <a:solidFill>
                  <a:srgbClr val="CC0000"/>
                </a:solidFill>
              </a:rPr>
              <a:t>Users can provide invariants using temporal logic expressions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3600">
              <a:solidFill>
                <a:srgbClr val="CC0000"/>
              </a:solidFill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3600">
                <a:solidFill>
                  <a:srgbClr val="CC0000"/>
                </a:solidFill>
              </a:rPr>
              <a:t>Users can provide assertions on values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Verification proves that a program meets invariants</a:t>
            </a: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295400" y="2501900"/>
          <a:ext cx="6999288" cy="393700"/>
        </p:xfrm>
        <a:graphic>
          <a:graphicData uri="http://schemas.openxmlformats.org/presentationml/2006/ole">
            <p:oleObj spid="_x0000_s49155" r:id="rId4" imgW="4063680" imgH="2286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95300" y="203200"/>
            <a:ext cx="83947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Reusable Components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483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Components implement policies and protocols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Exports invocable interface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Reads stream’s state variables</a:t>
            </a:r>
          </a:p>
          <a:p>
            <a:pPr lvl="4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>
                <a:solidFill>
                  <a:srgbClr val="CC0000"/>
                </a:solidFill>
              </a:rPr>
              <a:t>Enables concurrent execution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Exports local variables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Can implement control protocols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   using private local variables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Example: congestion control component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Reads length of ingress and egress buffers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Exports the rate at which the local node should send data </a:t>
            </a:r>
            <a:r>
              <a:rPr lang="en-GB" sz="2000">
                <a:solidFill>
                  <a:srgbClr val="CC0000"/>
                </a:solidFill>
              </a:rPr>
              <a:t>(rate control policy)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Uses private feedback variables to announce congestion to neighboring nodes </a:t>
            </a:r>
            <a:r>
              <a:rPr lang="en-GB" sz="2000">
                <a:solidFill>
                  <a:srgbClr val="CC0000"/>
                </a:solidFill>
              </a:rPr>
              <a:t>(interference aware back pressure protocol)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If successors are congested decreases local rate </a:t>
            </a:r>
            <a:r>
              <a:rPr lang="en-GB" sz="2000">
                <a:solidFill>
                  <a:srgbClr val="CC0000"/>
                </a:solidFill>
              </a:rPr>
              <a:t>(fair rate control protocol)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6172200" y="1951038"/>
            <a:ext cx="2614613" cy="1555750"/>
            <a:chOff x="3888" y="1229"/>
            <a:chExt cx="1647" cy="980"/>
          </a:xfrm>
        </p:grpSpPr>
        <p:grpSp>
          <p:nvGrpSpPr>
            <p:cNvPr id="50180" name="Group 4"/>
            <p:cNvGrpSpPr>
              <a:grpSpLocks/>
            </p:cNvGrpSpPr>
            <p:nvPr/>
          </p:nvGrpSpPr>
          <p:grpSpPr bwMode="auto">
            <a:xfrm>
              <a:off x="3888" y="1229"/>
              <a:ext cx="1091" cy="980"/>
              <a:chOff x="3888" y="1229"/>
              <a:chExt cx="1091" cy="980"/>
            </a:xfrm>
          </p:grpSpPr>
          <p:sp>
            <p:nvSpPr>
              <p:cNvPr id="50181" name="Rectangle 5"/>
              <p:cNvSpPr>
                <a:spLocks noChangeArrowheads="1"/>
              </p:cNvSpPr>
              <p:nvPr/>
            </p:nvSpPr>
            <p:spPr bwMode="auto">
              <a:xfrm>
                <a:off x="3888" y="1230"/>
                <a:ext cx="1088" cy="980"/>
              </a:xfrm>
              <a:prstGeom prst="rect">
                <a:avLst/>
              </a:prstGeom>
              <a:solidFill>
                <a:srgbClr val="FF9900"/>
              </a:solidFill>
              <a:ln w="3816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2" name="Rectangle 6"/>
              <p:cNvSpPr>
                <a:spLocks noChangeArrowheads="1"/>
              </p:cNvSpPr>
              <p:nvPr/>
            </p:nvSpPr>
            <p:spPr bwMode="auto">
              <a:xfrm>
                <a:off x="4391" y="1777"/>
                <a:ext cx="589" cy="366"/>
              </a:xfrm>
              <a:prstGeom prst="rect">
                <a:avLst/>
              </a:prstGeom>
              <a:solidFill>
                <a:srgbClr val="FF6600"/>
              </a:solidFill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State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vars</a:t>
                </a:r>
              </a:p>
            </p:txBody>
          </p:sp>
          <p:sp>
            <p:nvSpPr>
              <p:cNvPr id="50183" name="Text Box 7"/>
              <p:cNvSpPr txBox="1">
                <a:spLocks noChangeArrowheads="1"/>
              </p:cNvSpPr>
              <p:nvPr/>
            </p:nvSpPr>
            <p:spPr bwMode="auto">
              <a:xfrm rot="16200000">
                <a:off x="3586" y="1581"/>
                <a:ext cx="918" cy="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photo : stream</a:t>
                </a:r>
              </a:p>
            </p:txBody>
          </p:sp>
          <p:sp>
            <p:nvSpPr>
              <p:cNvPr id="50184" name="Rectangle 8"/>
              <p:cNvSpPr>
                <a:spLocks noChangeArrowheads="1"/>
              </p:cNvSpPr>
              <p:nvPr/>
            </p:nvSpPr>
            <p:spPr bwMode="auto">
              <a:xfrm>
                <a:off x="4383" y="1313"/>
                <a:ext cx="589" cy="366"/>
              </a:xfrm>
              <a:prstGeom prst="rect">
                <a:avLst/>
              </a:prstGeom>
              <a:solidFill>
                <a:srgbClr val="FF6600"/>
              </a:solidFill>
              <a:ln w="3816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Local</a:t>
                </a:r>
              </a:p>
              <a:p>
                <a:pPr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vars</a:t>
                </a:r>
              </a:p>
            </p:txBody>
          </p:sp>
        </p:grp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992" y="1281"/>
              <a:ext cx="544" cy="870"/>
            </a:xfrm>
            <a:prstGeom prst="rect">
              <a:avLst/>
            </a:prstGeom>
            <a:solidFill>
              <a:srgbClr val="99CCFF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CC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comp</a:t>
              </a:r>
            </a:p>
          </p:txBody>
        </p:sp>
      </p:grp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7912100" y="2984500"/>
            <a:ext cx="254000" cy="317500"/>
          </a:xfrm>
          <a:prstGeom prst="rightArrow">
            <a:avLst>
              <a:gd name="adj1" fmla="val 0"/>
              <a:gd name="adj2" fmla="val 100000"/>
            </a:avLst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7607300" y="2184400"/>
            <a:ext cx="328613" cy="320675"/>
          </a:xfrm>
          <a:prstGeom prst="leftArrow">
            <a:avLst>
              <a:gd name="adj1" fmla="val 33991"/>
              <a:gd name="adj2" fmla="val 102475"/>
            </a:avLst>
          </a:prstGeom>
          <a:solidFill>
            <a:srgbClr val="000000"/>
          </a:solidFill>
          <a:ln w="381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8208963" y="2066925"/>
            <a:ext cx="514350" cy="398463"/>
          </a:xfrm>
          <a:prstGeom prst="rect">
            <a:avLst/>
          </a:prstGeom>
          <a:solidFill>
            <a:srgbClr val="CCFFFF"/>
          </a:solidFill>
          <a:ln w="3816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</a:rPr>
              <a:t>Local </a:t>
            </a:r>
          </a:p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</a:rPr>
              <a:t>vars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228600"/>
            <a:ext cx="84201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Composition Verification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75288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Components verify that its invocation behaves correctly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i="1">
                <a:solidFill>
                  <a:srgbClr val="CC0000"/>
                </a:solidFill>
              </a:rPr>
              <a:t>Monitor </a:t>
            </a:r>
            <a:r>
              <a:rPr lang="en-GB" sz="1800">
                <a:solidFill>
                  <a:srgbClr val="CC0000"/>
                </a:solidFill>
              </a:rPr>
              <a:t>state variables</a:t>
            </a:r>
          </a:p>
          <a:p>
            <a:pPr lvl="4">
              <a:lnSpc>
                <a:spcPct val="9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Pre-conditions to match violation and trigger corrective action or raise assertion failure</a:t>
            </a:r>
          </a:p>
          <a:p>
            <a:pPr lvl="2">
              <a:lnSpc>
                <a:spcPct val="9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i="1">
                <a:solidFill>
                  <a:srgbClr val="CC0000"/>
                </a:solidFill>
              </a:rPr>
              <a:t>Monitor </a:t>
            </a:r>
            <a:r>
              <a:rPr lang="en-GB" sz="1800">
                <a:solidFill>
                  <a:srgbClr val="CC0000"/>
                </a:solidFill>
              </a:rPr>
              <a:t>user actions using guard declaration tags</a:t>
            </a:r>
          </a:p>
          <a:p>
            <a:pPr lvl="4">
              <a:lnSpc>
                <a:spcPct val="9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i="1"/>
              <a:t>e.g., </a:t>
            </a:r>
            <a:r>
              <a:rPr lang="en-GB" sz="1600"/>
              <a:t>congestion control component</a:t>
            </a:r>
            <a:r>
              <a:rPr lang="en-GB" sz="1600" i="1"/>
              <a:t>: </a:t>
            </a:r>
            <a:r>
              <a:rPr lang="en-GB" sz="1600" i="1">
                <a:solidFill>
                  <a:srgbClr val="006699"/>
                </a:solidFill>
              </a:rPr>
              <a:t>monitor Guard(InsertEB, …)</a:t>
            </a:r>
          </a:p>
          <a:p>
            <a:pPr lvl="4">
              <a:lnSpc>
                <a:spcPct val="9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Monitor data insertions into the egress buffer and check that they respect the rate decided by fair rate control protocol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Component users verify that the values exported by components meet application objective</a:t>
            </a:r>
          </a:p>
          <a:p>
            <a:pPr lvl="4">
              <a:lnSpc>
                <a:spcPct val="9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 i="1"/>
              <a:t>e.g., </a:t>
            </a:r>
            <a:r>
              <a:rPr lang="en-GB" sz="1600"/>
              <a:t>congestion control user: </a:t>
            </a:r>
            <a:r>
              <a:rPr lang="en-GB" sz="1600" i="1">
                <a:solidFill>
                  <a:srgbClr val="006699"/>
                </a:solidFill>
              </a:rPr>
              <a:t>invariant   </a:t>
            </a:r>
            <a:r>
              <a:rPr lang="en-GB" sz="1600" i="1">
                <a:solidFill>
                  <a:srgbClr val="006699"/>
                </a:solidFill>
                <a:cs typeface="Arial" charset="0"/>
              </a:rPr>
              <a:t>□ </a:t>
            </a:r>
            <a:r>
              <a:rPr lang="en-GB" sz="1600">
                <a:solidFill>
                  <a:srgbClr val="006699"/>
                </a:solidFill>
                <a:cs typeface="Arial" charset="0"/>
              </a:rPr>
              <a:t>(rate &gt; min_rate)</a:t>
            </a:r>
          </a:p>
          <a:p>
            <a:pPr lvl="4">
              <a:lnSpc>
                <a:spcPct val="9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>
                <a:cs typeface="Arial" charset="0"/>
              </a:rPr>
              <a:t>If minimum rate is required </a:t>
            </a:r>
            <a:r>
              <a:rPr lang="en-GB" sz="1600">
                <a:latin typeface="Wingdings" pitchFamily="2" charset="2"/>
                <a:cs typeface="Arial" charset="0"/>
              </a:rPr>
              <a:t></a:t>
            </a:r>
            <a:r>
              <a:rPr lang="en-GB" sz="1600">
                <a:cs typeface="Arial" charset="0"/>
              </a:rPr>
              <a:t> use components that guarantee minimum rate</a:t>
            </a:r>
          </a:p>
          <a:p>
            <a:pPr lvl="4">
              <a:lnSpc>
                <a:spcPct val="9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>
                <a:cs typeface="Arial" charset="0"/>
              </a:rPr>
              <a:t>Correct component implementation: exponential back off + scheduling on-off periods of neighboring nodes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Most “</a:t>
            </a:r>
            <a:r>
              <a:rPr lang="en-GB" sz="2400" i="1">
                <a:solidFill>
                  <a:srgbClr val="CC0000"/>
                </a:solidFill>
              </a:rPr>
              <a:t>monitor</a:t>
            </a:r>
            <a:r>
              <a:rPr lang="en-GB" sz="2400">
                <a:solidFill>
                  <a:srgbClr val="CC0000"/>
                </a:solidFill>
              </a:rPr>
              <a:t>” expressions required only during verification process </a:t>
            </a:r>
            <a:r>
              <a:rPr lang="en-GB" sz="2400">
                <a:solidFill>
                  <a:srgbClr val="CC0000"/>
                </a:solidFill>
                <a:latin typeface="Wingdings" pitchFamily="2" charset="2"/>
              </a:rPr>
              <a:t></a:t>
            </a:r>
            <a:r>
              <a:rPr lang="en-GB" sz="2400">
                <a:solidFill>
                  <a:srgbClr val="CC0000"/>
                </a:solidFill>
              </a:rPr>
              <a:t> </a:t>
            </a:r>
            <a:r>
              <a:rPr lang="en-GB" sz="2400">
                <a:solidFill>
                  <a:srgbClr val="006699"/>
                </a:solidFill>
              </a:rPr>
              <a:t>Efficient runtime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774700" y="241300"/>
            <a:ext cx="8077200" cy="7508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Program Synthesis</a:t>
            </a:r>
          </a:p>
        </p:txBody>
      </p:sp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3543300" y="2257425"/>
            <a:ext cx="3611563" cy="1468438"/>
            <a:chOff x="2232" y="1422"/>
            <a:chExt cx="2275" cy="925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auto">
            <a:xfrm>
              <a:off x="2270" y="1422"/>
              <a:ext cx="870" cy="213"/>
            </a:xfrm>
            <a:prstGeom prst="rect">
              <a:avLst/>
            </a:prstGeom>
            <a:noFill/>
            <a:ln w="3816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User program</a:t>
              </a:r>
            </a:p>
          </p:txBody>
        </p:sp>
        <p:cxnSp>
          <p:nvCxnSpPr>
            <p:cNvPr id="52228" name="AutoShape 4"/>
            <p:cNvCxnSpPr>
              <a:cxnSpLocks noChangeShapeType="1"/>
              <a:stCxn id="52229" idx="1"/>
              <a:endCxn id="52227" idx="3"/>
            </p:cNvCxnSpPr>
            <p:nvPr/>
          </p:nvCxnSpPr>
          <p:spPr bwMode="auto">
            <a:xfrm flipH="1">
              <a:off x="3140" y="1528"/>
              <a:ext cx="552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3692" y="1422"/>
              <a:ext cx="816" cy="213"/>
            </a:xfrm>
            <a:prstGeom prst="rect">
              <a:avLst/>
            </a:prstGeom>
            <a:noFill/>
            <a:ln w="38160">
              <a:solidFill>
                <a:srgbClr val="99CCFF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Components</a:t>
              </a:r>
            </a:p>
          </p:txBody>
        </p:sp>
        <p:cxnSp>
          <p:nvCxnSpPr>
            <p:cNvPr id="52230" name="AutoShape 6"/>
            <p:cNvCxnSpPr>
              <a:cxnSpLocks noChangeShapeType="1"/>
              <a:stCxn id="52227" idx="2"/>
              <a:endCxn id="52231" idx="0"/>
            </p:cNvCxnSpPr>
            <p:nvPr/>
          </p:nvCxnSpPr>
          <p:spPr bwMode="auto">
            <a:xfrm>
              <a:off x="2705" y="1635"/>
              <a:ext cx="1" cy="194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2231" name="Oval 7"/>
            <p:cNvSpPr>
              <a:spLocks noChangeArrowheads="1"/>
            </p:cNvSpPr>
            <p:nvPr/>
          </p:nvSpPr>
          <p:spPr bwMode="auto">
            <a:xfrm>
              <a:off x="2232" y="1828"/>
              <a:ext cx="946" cy="520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Synthesis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Engine</a:t>
              </a:r>
            </a:p>
          </p:txBody>
        </p:sp>
      </p:grp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1363663" y="3146425"/>
            <a:ext cx="2178050" cy="1501775"/>
            <a:chOff x="859" y="1982"/>
            <a:chExt cx="1372" cy="946"/>
          </a:xfrm>
        </p:grpSpPr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1025" y="1982"/>
              <a:ext cx="732" cy="213"/>
            </a:xfrm>
            <a:prstGeom prst="rect">
              <a:avLst/>
            </a:prstGeom>
            <a:noFill/>
            <a:ln w="381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TLA+ Spec</a:t>
              </a:r>
            </a:p>
          </p:txBody>
        </p:sp>
        <p:cxnSp>
          <p:nvCxnSpPr>
            <p:cNvPr id="52234" name="AutoShape 10"/>
            <p:cNvCxnSpPr>
              <a:cxnSpLocks noChangeShapeType="1"/>
              <a:stCxn id="52231" idx="2"/>
              <a:endCxn id="52233" idx="3"/>
            </p:cNvCxnSpPr>
            <p:nvPr/>
          </p:nvCxnSpPr>
          <p:spPr bwMode="auto">
            <a:xfrm flipH="1">
              <a:off x="1757" y="2088"/>
              <a:ext cx="475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2235" name="Oval 11"/>
            <p:cNvSpPr>
              <a:spLocks noChangeArrowheads="1"/>
            </p:cNvSpPr>
            <p:nvPr/>
          </p:nvSpPr>
          <p:spPr bwMode="auto">
            <a:xfrm>
              <a:off x="859" y="2409"/>
              <a:ext cx="1074" cy="520"/>
            </a:xfrm>
            <a:prstGeom prst="ellipse">
              <a:avLst/>
            </a:prstGeom>
            <a:noFill/>
            <a:ln w="381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TLC Model 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checker</a:t>
              </a:r>
            </a:p>
          </p:txBody>
        </p:sp>
        <p:cxnSp>
          <p:nvCxnSpPr>
            <p:cNvPr id="52236" name="AutoShape 12"/>
            <p:cNvCxnSpPr>
              <a:cxnSpLocks noChangeShapeType="1"/>
              <a:stCxn id="52233" idx="2"/>
              <a:endCxn id="52235" idx="0"/>
            </p:cNvCxnSpPr>
            <p:nvPr/>
          </p:nvCxnSpPr>
          <p:spPr bwMode="auto">
            <a:xfrm>
              <a:off x="1391" y="2195"/>
              <a:ext cx="5" cy="215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3068638" y="4051300"/>
            <a:ext cx="1389062" cy="366713"/>
            <a:chOff x="1933" y="2552"/>
            <a:chExt cx="875" cy="231"/>
          </a:xfrm>
        </p:grpSpPr>
        <p:sp>
          <p:nvSpPr>
            <p:cNvPr id="52238" name="AutoShape 14"/>
            <p:cNvSpPr>
              <a:spLocks noChangeArrowheads="1"/>
            </p:cNvSpPr>
            <p:nvPr/>
          </p:nvSpPr>
          <p:spPr bwMode="auto">
            <a:xfrm>
              <a:off x="2608" y="2552"/>
              <a:ext cx="200" cy="232"/>
            </a:xfrm>
            <a:prstGeom prst="diamond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2239" name="AutoShape 15"/>
            <p:cNvCxnSpPr>
              <a:cxnSpLocks noChangeShapeType="1"/>
              <a:stCxn id="52235" idx="6"/>
              <a:endCxn id="52238" idx="1"/>
            </p:cNvCxnSpPr>
            <p:nvPr/>
          </p:nvCxnSpPr>
          <p:spPr bwMode="auto">
            <a:xfrm flipV="1">
              <a:off x="1933" y="2668"/>
              <a:ext cx="676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4294188" y="3146425"/>
            <a:ext cx="2422525" cy="884238"/>
            <a:chOff x="2705" y="1982"/>
            <a:chExt cx="1526" cy="557"/>
          </a:xfrm>
        </p:grpSpPr>
        <p:cxnSp>
          <p:nvCxnSpPr>
            <p:cNvPr id="52241" name="AutoShape 17"/>
            <p:cNvCxnSpPr>
              <a:cxnSpLocks noChangeShapeType="1"/>
              <a:endCxn id="52231" idx="4"/>
            </p:cNvCxnSpPr>
            <p:nvPr/>
          </p:nvCxnSpPr>
          <p:spPr bwMode="auto">
            <a:xfrm flipH="1" flipV="1">
              <a:off x="2705" y="2348"/>
              <a:ext cx="3" cy="192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2242" name="AutoShape 18"/>
            <p:cNvCxnSpPr>
              <a:cxnSpLocks noChangeShapeType="1"/>
              <a:stCxn id="52231" idx="6"/>
              <a:endCxn id="52243" idx="1"/>
            </p:cNvCxnSpPr>
            <p:nvPr/>
          </p:nvCxnSpPr>
          <p:spPr bwMode="auto">
            <a:xfrm>
              <a:off x="3178" y="2088"/>
              <a:ext cx="538" cy="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3716" y="1982"/>
              <a:ext cx="516" cy="213"/>
            </a:xfrm>
            <a:prstGeom prst="rect">
              <a:avLst/>
            </a:prstGeom>
            <a:noFill/>
            <a:ln w="3816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 code</a:t>
              </a:r>
            </a:p>
          </p:txBody>
        </p:sp>
      </p:grpSp>
      <p:grpSp>
        <p:nvGrpSpPr>
          <p:cNvPr id="52244" name="Group 20"/>
          <p:cNvGrpSpPr>
            <a:grpSpLocks/>
          </p:cNvGrpSpPr>
          <p:nvPr/>
        </p:nvGrpSpPr>
        <p:grpSpPr bwMode="auto">
          <a:xfrm>
            <a:off x="5781675" y="3121025"/>
            <a:ext cx="2152650" cy="1266825"/>
            <a:chOff x="3642" y="1966"/>
            <a:chExt cx="1356" cy="798"/>
          </a:xfrm>
        </p:grpSpPr>
        <p:sp>
          <p:nvSpPr>
            <p:cNvPr id="52245" name="Oval 21"/>
            <p:cNvSpPr>
              <a:spLocks noChangeArrowheads="1"/>
            </p:cNvSpPr>
            <p:nvPr/>
          </p:nvSpPr>
          <p:spPr bwMode="auto">
            <a:xfrm>
              <a:off x="4502" y="1966"/>
              <a:ext cx="443" cy="302"/>
            </a:xfrm>
            <a:prstGeom prst="ellipse">
              <a:avLst/>
            </a:prstGeom>
            <a:noFill/>
            <a:ln w="3816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gcc</a:t>
              </a:r>
            </a:p>
          </p:txBody>
        </p:sp>
        <p:sp>
          <p:nvSpPr>
            <p:cNvPr id="52246" name="Rectangle 22"/>
            <p:cNvSpPr>
              <a:spLocks noChangeArrowheads="1"/>
            </p:cNvSpPr>
            <p:nvPr/>
          </p:nvSpPr>
          <p:spPr bwMode="auto">
            <a:xfrm>
              <a:off x="3642" y="2305"/>
              <a:ext cx="570" cy="366"/>
            </a:xfrm>
            <a:prstGeom prst="rect">
              <a:avLst/>
            </a:prstGeom>
            <a:noFill/>
            <a:ln w="38160">
              <a:solidFill>
                <a:srgbClr val="FFCC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Runtime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Library</a:t>
              </a:r>
            </a:p>
          </p:txBody>
        </p:sp>
        <p:sp>
          <p:nvSpPr>
            <p:cNvPr id="52247" name="AutoShape 23"/>
            <p:cNvSpPr>
              <a:spLocks noChangeArrowheads="1"/>
            </p:cNvSpPr>
            <p:nvPr/>
          </p:nvSpPr>
          <p:spPr bwMode="auto">
            <a:xfrm>
              <a:off x="4441" y="2530"/>
              <a:ext cx="558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FFCC99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Binary</a:t>
              </a:r>
            </a:p>
          </p:txBody>
        </p:sp>
        <p:cxnSp>
          <p:nvCxnSpPr>
            <p:cNvPr id="52248" name="AutoShape 24"/>
            <p:cNvCxnSpPr>
              <a:cxnSpLocks noChangeShapeType="1"/>
              <a:stCxn id="52246" idx="3"/>
              <a:endCxn id="52245" idx="2"/>
            </p:cNvCxnSpPr>
            <p:nvPr/>
          </p:nvCxnSpPr>
          <p:spPr bwMode="auto">
            <a:xfrm flipV="1">
              <a:off x="4212" y="2117"/>
              <a:ext cx="290" cy="371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2249" name="AutoShape 25"/>
            <p:cNvCxnSpPr>
              <a:cxnSpLocks noChangeShapeType="1"/>
              <a:stCxn id="52243" idx="3"/>
              <a:endCxn id="52245" idx="2"/>
            </p:cNvCxnSpPr>
            <p:nvPr/>
          </p:nvCxnSpPr>
          <p:spPr bwMode="auto">
            <a:xfrm>
              <a:off x="4232" y="2088"/>
              <a:ext cx="270" cy="29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52250" name="AutoShape 26"/>
            <p:cNvCxnSpPr>
              <a:cxnSpLocks noChangeShapeType="1"/>
              <a:stCxn id="52245" idx="4"/>
              <a:endCxn id="52247" idx="0"/>
            </p:cNvCxnSpPr>
            <p:nvPr/>
          </p:nvCxnSpPr>
          <p:spPr bwMode="auto">
            <a:xfrm flipH="1">
              <a:off x="4720" y="2268"/>
              <a:ext cx="3" cy="262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673100" y="177800"/>
            <a:ext cx="8026400" cy="8143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Program Synthesis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475288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Verification by converting code to TLA+ and model-checking using TLC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Invariants specified as temporal logic expressions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Model checking checks by state space exploration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Liveness properties (e.g., pre-conditions are eventually true)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Safety properties (e.g., type checking, buffer overflows)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Decal language semantics (e.g., action post-conditions conformity)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User provided invariants, deadlock detection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Model checking is tractable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Domain-knowledge built in the DECAL language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solidFill>
                  <a:srgbClr val="006699"/>
                </a:solidFill>
              </a:rPr>
              <a:t>Additional model reduction techniques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Model Reduction and Control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1755775"/>
            <a:ext cx="7872413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584200" y="228600"/>
            <a:ext cx="83693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Code Generation and Runtime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48300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Declarative programming can generate efficient platform optimized code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>
                <a:solidFill>
                  <a:srgbClr val="006699"/>
                </a:solidFill>
              </a:rPr>
              <a:t>Scheduling of enabled actions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e.g., prioritize data forwarding, load shedding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>
                <a:solidFill>
                  <a:srgbClr val="006699"/>
                </a:solidFill>
              </a:rPr>
              <a:t>Inlining actions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Each action is a scheduled function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Minimize scheduling overheads by inlining actions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Key runtime isolation features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>
                <a:solidFill>
                  <a:srgbClr val="006699"/>
                </a:solidFill>
              </a:rPr>
              <a:t>Network isolation</a:t>
            </a:r>
          </a:p>
          <a:p>
            <a:pPr lvl="3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Prevent high rate data applications from swamping low rate (yet critical messaging)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Each stream has independent ingress and egress buffer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Network stack provides round robin service</a:t>
            </a:r>
          </a:p>
          <a:p>
            <a:pPr lvl="2">
              <a:lnSpc>
                <a:spcPct val="80000"/>
              </a:lnSpc>
              <a:spcBef>
                <a:spcPts val="45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>
                <a:solidFill>
                  <a:srgbClr val="006699"/>
                </a:solidFill>
              </a:rPr>
              <a:t>Radio power management</a:t>
            </a:r>
          </a:p>
          <a:p>
            <a:pPr lvl="3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Radio is the key power consumer</a:t>
            </a:r>
          </a:p>
          <a:p>
            <a:pPr lvl="3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Runtime provides isolation by prioritizing QoS of demanding flows even at higher energy cost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e.g., Low rate / low power during periods of uninteresting sensor data</a:t>
            </a:r>
          </a:p>
          <a:p>
            <a:pPr lvl="4">
              <a:lnSpc>
                <a:spcPct val="80000"/>
              </a:lnSpc>
              <a:spcBef>
                <a:spcPts val="4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600"/>
              <a:t>High rate on data from high priority stream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84709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Scalable Data Collection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651000"/>
            <a:ext cx="7861300" cy="5207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How do we collect data from densely instrumented environments?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Compression typically based on correlations.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Correlated data can be stored as an index into the codebook (database).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84709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Scalable Data Collection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651000"/>
            <a:ext cx="7861300" cy="5207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Correlation based compression: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Each sensor determines (previously) sensed data within prescribed error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Sensor data is replaced by reference to previously sensed value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84709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Scalable Data Collection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651000"/>
            <a:ext cx="7861300" cy="5319713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solidFill>
                  <a:srgbClr val="CC0000"/>
                </a:solidFill>
              </a:rPr>
              <a:t>Correlation based compression: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solidFill>
                  <a:srgbClr val="CC0000"/>
                </a:solidFill>
              </a:rPr>
              <a:t>Who computes correlations (everyone)?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solidFill>
                  <a:srgbClr val="CC0000"/>
                </a:solidFill>
              </a:rPr>
              <a:t>What is the overhead of computing correlations?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solidFill>
                  <a:srgbClr val="CC0000"/>
                </a:solidFill>
              </a:rPr>
              <a:t>What is the associated ordering, since we maintain reference to previous values?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b="1">
                <a:solidFill>
                  <a:srgbClr val="CC0000"/>
                </a:solidFill>
              </a:rPr>
              <a:t>Must this order be static?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What happens if we have network updates/errors?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84709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Scalable Data Collection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651000"/>
            <a:ext cx="7861300" cy="5207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Correlation based compression (existing solution):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Cluster leaders compute correlations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All nodes send data to cluster leaders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Cluster leaders correlate data and send compressed streams onwards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Transmission order is not important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84709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Scalable Data Collection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651000"/>
            <a:ext cx="7861300" cy="5207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Correlation based compression (existing solution):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Complexity is approximately: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>
                <a:solidFill>
                  <a:srgbClr val="CC0000"/>
                </a:solidFill>
              </a:rPr>
              <a:t>nk</a:t>
            </a:r>
            <a:r>
              <a:rPr lang="en-GB" b="1" i="1" baseline="-25000">
                <a:solidFill>
                  <a:srgbClr val="CC0000"/>
                </a:solidFill>
              </a:rPr>
              <a:t>h</a:t>
            </a:r>
            <a:r>
              <a:rPr lang="en-GB" b="1" i="1">
                <a:solidFill>
                  <a:srgbClr val="CC0000"/>
                </a:solidFill>
              </a:rPr>
              <a:t> + n</a:t>
            </a:r>
            <a:r>
              <a:rPr lang="en-GB" b="1" i="1" baseline="-25000">
                <a:solidFill>
                  <a:srgbClr val="CC0000"/>
                </a:solidFill>
              </a:rPr>
              <a:t>c</a:t>
            </a:r>
            <a:r>
              <a:rPr lang="en-GB" b="1" i="1">
                <a:solidFill>
                  <a:srgbClr val="CC0000"/>
                </a:solidFill>
              </a:rPr>
              <a:t>k</a:t>
            </a:r>
            <a:r>
              <a:rPr lang="en-GB" b="1" i="1" baseline="-25000">
                <a:solidFill>
                  <a:srgbClr val="CC0000"/>
                </a:solidFill>
              </a:rPr>
              <a:t>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 i="1">
                <a:solidFill>
                  <a:srgbClr val="CC0000"/>
                </a:solidFill>
              </a:rPr>
              <a:t>n</a:t>
            </a:r>
            <a:r>
              <a:rPr lang="en-GB" b="1">
                <a:solidFill>
                  <a:srgbClr val="CC0000"/>
                </a:solidFill>
              </a:rPr>
              <a:t> is number of nodes, </a:t>
            </a:r>
            <a:r>
              <a:rPr lang="en-GB" b="1" i="1">
                <a:solidFill>
                  <a:srgbClr val="CC0000"/>
                </a:solidFill>
              </a:rPr>
              <a:t>k</a:t>
            </a:r>
            <a:r>
              <a:rPr lang="en-GB" b="1" i="1" baseline="-25000">
                <a:solidFill>
                  <a:srgbClr val="CC0000"/>
                </a:solidFill>
              </a:rPr>
              <a:t>c</a:t>
            </a:r>
            <a:r>
              <a:rPr lang="en-GB" b="1">
                <a:solidFill>
                  <a:srgbClr val="CC0000"/>
                </a:solidFill>
              </a:rPr>
              <a:t> is avg. number of hops from source to cluster head, </a:t>
            </a:r>
            <a:r>
              <a:rPr lang="en-GB" b="1" i="1">
                <a:solidFill>
                  <a:srgbClr val="CC0000"/>
                </a:solidFill>
              </a:rPr>
              <a:t>n</a:t>
            </a:r>
            <a:r>
              <a:rPr lang="en-GB" b="1" i="1" baseline="-25000">
                <a:solidFill>
                  <a:srgbClr val="CC0000"/>
                </a:solidFill>
              </a:rPr>
              <a:t>c</a:t>
            </a:r>
            <a:r>
              <a:rPr lang="en-GB" b="1">
                <a:solidFill>
                  <a:srgbClr val="CC0000"/>
                </a:solidFill>
              </a:rPr>
              <a:t> is the average number of compressed data items and </a:t>
            </a:r>
            <a:r>
              <a:rPr lang="en-GB" b="1" i="1">
                <a:solidFill>
                  <a:srgbClr val="CC0000"/>
                </a:solidFill>
              </a:rPr>
              <a:t>k</a:t>
            </a:r>
            <a:r>
              <a:rPr lang="en-GB" b="1" i="1" baseline="-25000">
                <a:solidFill>
                  <a:srgbClr val="CC0000"/>
                </a:solidFill>
              </a:rPr>
              <a:t>s</a:t>
            </a:r>
            <a:r>
              <a:rPr lang="en-GB" b="1">
                <a:solidFill>
                  <a:srgbClr val="CC0000"/>
                </a:solidFill>
              </a:rPr>
              <a:t> is the average number of hops from cluster heads to sink.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65100"/>
            <a:ext cx="84709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Scalable Data Collection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8000" y="1651000"/>
            <a:ext cx="7861300" cy="5207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Proposed Solution: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Collocate sensing and compression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Use broadcast media of sensor networks to compress data locally 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Each node determines whether it can correlate data to other nodes in the neighborhood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How can we do this without everyone communicating?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Spatial Neighborhood (SN)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Correlation within a spatial region: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466975"/>
            <a:ext cx="5400675" cy="416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Spatial Neighborhood (SN)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Key Results: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Compression of SN approaches joint entropy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Network overhead of SN grows as</a:t>
            </a:r>
            <a:r>
              <a:rPr lang="en-GB" i="1">
                <a:solidFill>
                  <a:srgbClr val="CC0000"/>
                </a:solidFill>
              </a:rPr>
              <a:t> O(n-R) + O(n</a:t>
            </a:r>
            <a:r>
              <a:rPr lang="en-GB" i="1" baseline="-33000">
                <a:solidFill>
                  <a:srgbClr val="CC0000"/>
                </a:solidFill>
              </a:rPr>
              <a:t>c</a:t>
            </a:r>
            <a:r>
              <a:rPr lang="en-GB" i="1">
                <a:solidFill>
                  <a:srgbClr val="CC0000"/>
                </a:solidFill>
              </a:rPr>
              <a:t>k)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Here, </a:t>
            </a:r>
            <a:r>
              <a:rPr lang="en-GB" i="1">
                <a:solidFill>
                  <a:srgbClr val="CC0000"/>
                </a:solidFill>
              </a:rPr>
              <a:t>R</a:t>
            </a:r>
            <a:r>
              <a:rPr lang="en-GB">
                <a:solidFill>
                  <a:srgbClr val="CC0000"/>
                </a:solidFill>
              </a:rPr>
              <a:t> is a measure of redundancy, </a:t>
            </a:r>
            <a:r>
              <a:rPr lang="en-GB" i="1">
                <a:solidFill>
                  <a:srgbClr val="CC0000"/>
                </a:solidFill>
              </a:rPr>
              <a:t>n</a:t>
            </a:r>
            <a:r>
              <a:rPr lang="en-GB" i="1" baseline="-33000">
                <a:solidFill>
                  <a:srgbClr val="CC0000"/>
                </a:solidFill>
              </a:rPr>
              <a:t>c</a:t>
            </a:r>
            <a:r>
              <a:rPr lang="en-GB">
                <a:solidFill>
                  <a:srgbClr val="CC0000"/>
                </a:solidFill>
              </a:rPr>
              <a:t> is the number of number of data packets, and </a:t>
            </a:r>
            <a:r>
              <a:rPr lang="en-GB" i="1">
                <a:solidFill>
                  <a:srgbClr val="CC0000"/>
                </a:solidFill>
              </a:rPr>
              <a:t>k</a:t>
            </a:r>
            <a:r>
              <a:rPr lang="en-GB">
                <a:solidFill>
                  <a:srgbClr val="CC0000"/>
                </a:solidFill>
              </a:rPr>
              <a:t> is the avg. number of hops from source to sink.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Partitioning Model (PT)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Partition nodes into domains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486025"/>
            <a:ext cx="5467350" cy="391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Validation Testbed: Bowen Lab for Structural Engineering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1943100"/>
            <a:ext cx="5607050" cy="382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Partitioning Model (PT)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Each node sends data to cluster head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Cluster head correlates data and sends it to sink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Data rate of PT approaches sums of joint entropies of clusters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Protocol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In the SN model, each node needs data from its neighbors 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We need an ordering of nodes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SNP induces such an ordering based on spatial relationships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Protocol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43463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Partition time into intervals of user-defined epochs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Within each allocated epoch, a node transmits (or suppresses its transmission)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SNP designates selected spatially distant nodes to initiate linearization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These nodes broadcast an initiate message and other nodes pick their epoch based on their distance from closest initiator (with a random perturbation)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Protocol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514600"/>
            <a:ext cx="5278438" cy="219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Protocol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Spatial Network Ordering in this manner: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Is resilient to node insertions and departures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Provides relative synchronization and has lower overhead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Is independent of radio range and does not suffer from hidden terminals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Minimizes collisions by providing TDM slotting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Protocol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A model-based prediction function is used to correlate data from current and previous iterates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Correlation radius is captured in two sets (predecessors and successors)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Broadcast is suppressed if predicted value is within error tolerance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Messages are buffered to optimize throughput with timing constraints.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Experimental Evaluation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SNP on Mica2 using COSMOS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Source-to-sink through tree routing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Lab testbed of 25 nodes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Two sensor data traces seeded at nodes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Trace A: Sonoma forest deployment</a:t>
            </a:r>
          </a:p>
          <a:p>
            <a:pPr lvl="1"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Trace B: Introducing sharp perturbations in Trace A.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Experimental Evaluation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Implemented SNP, PT, and SDC (simple data collection with no in-network compression)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Routing tree is fixed for repeatability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Autoregressive moving average based prediction for spatio-temporal correlation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Performance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SNP and PT vs. baseline SDC (Trace A)</a:t>
            </a: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390775"/>
            <a:ext cx="4714875" cy="332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Performance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SNP and PT vs. baseline SDC (Trace B)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86000"/>
            <a:ext cx="4838700" cy="331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Validation Testbed: Bowen Lab for Structural Engineering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8100" y="2224088"/>
            <a:ext cx="38608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>
                                        <p:cTn id="6" dur="indefinite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Performance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Effect of increasing node density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5676900" cy="401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SNP Performance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Effect of number of members in predecessor and successor sets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5475" y="2514600"/>
            <a:ext cx="5648325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4587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Concluding Remarks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9138"/>
          </a:xfrm>
          <a:ln/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SNP is a lean application independent in-network compression scheme</a:t>
            </a:r>
          </a:p>
          <a:p>
            <a:pPr>
              <a:lnSpc>
                <a:spcPct val="9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Formal quantification of SNP performance and its near-optimality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711200" y="203200"/>
            <a:ext cx="80645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Related Work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006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006699"/>
                </a:solidFill>
              </a:rPr>
              <a:t>TinyOS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Low footprint: applications and OS are tightly coupled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Nice to program an OS, difficult to program applications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Scripting languages TinyScript*, Mottle*, SNACK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006699"/>
                </a:solidFill>
              </a:rPr>
              <a:t>Mat</a:t>
            </a:r>
            <a:r>
              <a:rPr lang="en-GB" sz="2400">
                <a:solidFill>
                  <a:srgbClr val="006699"/>
                </a:solidFill>
                <a:cs typeface="Arial" charset="0"/>
              </a:rPr>
              <a:t>é – application specific virtual machine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cs typeface="Arial" charset="0"/>
              </a:rPr>
              <a:t>Event driven bytecode modules run over an interpreter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cs typeface="Arial" charset="0"/>
              </a:rPr>
              <a:t>Domain specific interpreter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cs typeface="Arial" charset="0"/>
              </a:rPr>
              <a:t>Very low cost updates of modules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cs typeface="Arial" charset="0"/>
              </a:rPr>
              <a:t>Easy to program using simple scripting languages*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>
                <a:cs typeface="Arial" charset="0"/>
              </a:rPr>
              <a:t>Flexible? Expressive?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190500"/>
            <a:ext cx="83185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Related Work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795963"/>
          </a:xfrm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TinyDB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Specify system behavior using SQL queries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b="1">
                <a:solidFill>
                  <a:srgbClr val="CC0000"/>
                </a:solidFill>
              </a:rPr>
              <a:t>It is a macroprogramming application</a:t>
            </a:r>
            <a:r>
              <a:rPr lang="en-GB">
                <a:solidFill>
                  <a:srgbClr val="CC0000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Lack of flexibility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Adding delivery reliability?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Adding congestion control?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How to deal with perturbations?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Difficult to add new operators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Heavy footprint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Restricts scope to low-data rate apps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Highly coupled with routing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Resilience issues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203200"/>
            <a:ext cx="85090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Related Work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High level macroprogramming languages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Functional and intermediate programming languages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Region stream, abstract regions, HOOD, TML (DTM)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Programming interface is restrictive and system mechanisms can not be tuned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 mature implementations exist, no performance evaluation is available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Compile down to native OS: can compile down to COSMOS applications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8356600" cy="9921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Related Work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8006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SOS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Interacting modules compose an application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OS and modules are loosely coupled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Modules can be individually updated: low cost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Larger number of runtime failure modes 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/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TinyOS and SOS are  both node operating systems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86995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WSN @ BOWEN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163" y="2209800"/>
            <a:ext cx="1214437" cy="121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23" name="AutoShape 3"/>
          <p:cNvSpPr>
            <a:spLocks noChangeArrowheads="1"/>
          </p:cNvSpPr>
          <p:nvPr/>
        </p:nvSpPr>
        <p:spPr bwMode="auto">
          <a:xfrm>
            <a:off x="5334000" y="3578225"/>
            <a:ext cx="1408113" cy="9286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475 w 21600"/>
              <a:gd name="T9" fmla="*/ 11732 h 21600"/>
              <a:gd name="T10" fmla="*/ 7660 w 21600"/>
              <a:gd name="T11" fmla="*/ 12382 h 21600"/>
              <a:gd name="T12" fmla="*/ 2387 w 21600"/>
              <a:gd name="T13" fmla="*/ 9757 h 21600"/>
              <a:gd name="T14" fmla="*/ 475 w 21600"/>
              <a:gd name="T15" fmla="*/ 11732 h 21600"/>
              <a:gd name="T16" fmla="*/ 2387 w 21600"/>
              <a:gd name="T17" fmla="*/ 9757 h 21600"/>
              <a:gd name="T18" fmla="*/ 475 w 21600"/>
              <a:gd name="T19" fmla="*/ 11732 h 21600"/>
              <a:gd name="T20" fmla="*/ 2977 w 21600"/>
              <a:gd name="T21" fmla="*/ 3262 h 21600"/>
              <a:gd name="T22" fmla="*/ 17087 w 21600"/>
              <a:gd name="T23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ECN Net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6172200" y="4681538"/>
            <a:ext cx="1439863" cy="7540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7660 w 21600"/>
              <a:gd name="T9" fmla="*/ 12382 h 21600"/>
              <a:gd name="T10" fmla="*/ 2387 w 21600"/>
              <a:gd name="T11" fmla="*/ 9757 h 21600"/>
              <a:gd name="T12" fmla="*/ 2387 w 21600"/>
              <a:gd name="T13" fmla="*/ 9757 h 21600"/>
              <a:gd name="T14" fmla="*/ 475 w 21600"/>
              <a:gd name="T15" fmla="*/ 11732 h 21600"/>
              <a:gd name="T16" fmla="*/ 2977 w 21600"/>
              <a:gd name="T17" fmla="*/ 3262 h 21600"/>
              <a:gd name="T18" fmla="*/ 17087 w 21600"/>
              <a:gd name="T19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Internet</a:t>
            </a:r>
          </a:p>
        </p:txBody>
      </p:sp>
      <p:cxnSp>
        <p:nvCxnSpPr>
          <p:cNvPr id="81925" name="AutoShape 5"/>
          <p:cNvCxnSpPr>
            <a:cxnSpLocks noChangeShapeType="1"/>
            <a:stCxn id="81923" idx="1"/>
            <a:endCxn id="81924" idx="1"/>
          </p:cNvCxnSpPr>
          <p:nvPr/>
        </p:nvCxnSpPr>
        <p:spPr bwMode="auto">
          <a:xfrm>
            <a:off x="5364163" y="4083050"/>
            <a:ext cx="966787" cy="93980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cxnSp>
      <p:cxnSp>
        <p:nvCxnSpPr>
          <p:cNvPr id="81926" name="AutoShape 6"/>
          <p:cNvCxnSpPr>
            <a:cxnSpLocks noChangeShapeType="1"/>
            <a:stCxn id="0" idx="3"/>
            <a:endCxn id="81923" idx="1"/>
          </p:cNvCxnSpPr>
          <p:nvPr/>
        </p:nvCxnSpPr>
        <p:spPr bwMode="auto">
          <a:xfrm>
            <a:off x="5181600" y="2817813"/>
            <a:ext cx="307975" cy="1179512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cxnSp>
      <p:cxnSp>
        <p:nvCxnSpPr>
          <p:cNvPr id="81927" name="AutoShape 7"/>
          <p:cNvCxnSpPr>
            <a:cxnSpLocks noChangeShapeType="1"/>
            <a:stCxn id="0" idx="2"/>
            <a:endCxn id="0" idx="2"/>
          </p:cNvCxnSpPr>
          <p:nvPr/>
        </p:nvCxnSpPr>
        <p:spPr bwMode="auto">
          <a:xfrm flipV="1">
            <a:off x="2803525" y="3427413"/>
            <a:ext cx="1771650" cy="2336800"/>
          </a:xfrm>
          <a:prstGeom prst="curvedConnector3">
            <a:avLst>
              <a:gd name="adj1" fmla="val 50000"/>
            </a:avLst>
          </a:prstGeom>
          <a:noFill/>
          <a:ln w="28440">
            <a:solidFill>
              <a:srgbClr val="333399"/>
            </a:solidFill>
            <a:prstDash val="dash"/>
            <a:miter lim="800000"/>
            <a:headEnd/>
            <a:tailEnd/>
          </a:ln>
          <a:effectLst/>
        </p:spPr>
      </p:cxnSp>
      <p:grpSp>
        <p:nvGrpSpPr>
          <p:cNvPr id="81928" name="Group 8"/>
          <p:cNvGrpSpPr>
            <a:grpSpLocks/>
          </p:cNvGrpSpPr>
          <p:nvPr/>
        </p:nvGrpSpPr>
        <p:grpSpPr bwMode="auto">
          <a:xfrm>
            <a:off x="1066800" y="2743200"/>
            <a:ext cx="1065213" cy="1065213"/>
            <a:chOff x="672" y="1728"/>
            <a:chExt cx="671" cy="671"/>
          </a:xfrm>
        </p:grpSpPr>
        <p:pic>
          <p:nvPicPr>
            <p:cNvPr id="8192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728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193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" y="1797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1931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5" y="1865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1932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7" y="1934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1933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9" y="2003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1934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0" y="2072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81935" name="AutoShape 15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2133600" y="3549650"/>
            <a:ext cx="1217613" cy="188595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99CC00"/>
            </a:solidFill>
            <a:prstDash val="dashDot"/>
            <a:miter lim="800000"/>
            <a:headEnd/>
            <a:tailEnd/>
          </a:ln>
          <a:effectLst/>
        </p:spPr>
      </p:cxnSp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1981200" y="4357688"/>
            <a:ext cx="1368425" cy="1965325"/>
            <a:chOff x="1248" y="2745"/>
            <a:chExt cx="862" cy="1238"/>
          </a:xfrm>
        </p:grpSpPr>
        <p:grpSp>
          <p:nvGrpSpPr>
            <p:cNvPr id="81937" name="Group 17"/>
            <p:cNvGrpSpPr>
              <a:grpSpLocks/>
            </p:cNvGrpSpPr>
            <p:nvPr/>
          </p:nvGrpSpPr>
          <p:grpSpPr bwMode="auto">
            <a:xfrm>
              <a:off x="1248" y="2745"/>
              <a:ext cx="690" cy="1061"/>
              <a:chOff x="1248" y="2745"/>
              <a:chExt cx="690" cy="1061"/>
            </a:xfrm>
          </p:grpSpPr>
          <p:pic>
            <p:nvPicPr>
              <p:cNvPr id="81938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2745"/>
                <a:ext cx="308" cy="10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81939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9" y="3039"/>
                <a:ext cx="690" cy="4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81940" name="Group 20"/>
            <p:cNvGrpSpPr>
              <a:grpSpLocks/>
            </p:cNvGrpSpPr>
            <p:nvPr/>
          </p:nvGrpSpPr>
          <p:grpSpPr bwMode="auto">
            <a:xfrm>
              <a:off x="1334" y="2833"/>
              <a:ext cx="690" cy="1061"/>
              <a:chOff x="1334" y="2833"/>
              <a:chExt cx="690" cy="1061"/>
            </a:xfrm>
          </p:grpSpPr>
          <p:pic>
            <p:nvPicPr>
              <p:cNvPr id="81941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34" y="2833"/>
                <a:ext cx="308" cy="10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81942" name="Picture 2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35" y="3127"/>
                <a:ext cx="690" cy="4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81943" name="Group 23"/>
            <p:cNvGrpSpPr>
              <a:grpSpLocks/>
            </p:cNvGrpSpPr>
            <p:nvPr/>
          </p:nvGrpSpPr>
          <p:grpSpPr bwMode="auto">
            <a:xfrm>
              <a:off x="1420" y="2922"/>
              <a:ext cx="690" cy="1061"/>
              <a:chOff x="1420" y="2922"/>
              <a:chExt cx="690" cy="1061"/>
            </a:xfrm>
          </p:grpSpPr>
          <p:pic>
            <p:nvPicPr>
              <p:cNvPr id="81944" name="Picture 2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20" y="2922"/>
                <a:ext cx="308" cy="10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81945" name="Picture 2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21" y="3216"/>
                <a:ext cx="690" cy="4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</p:grpSp>
      <p:pic>
        <p:nvPicPr>
          <p:cNvPr id="81946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3276600"/>
            <a:ext cx="411163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47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4419600"/>
            <a:ext cx="376238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81948" name="AutoShape 28"/>
          <p:cNvCxnSpPr>
            <a:cxnSpLocks noChangeShapeType="1"/>
            <a:stCxn id="0" idx="1"/>
            <a:endCxn id="81923" idx="1"/>
          </p:cNvCxnSpPr>
          <p:nvPr/>
        </p:nvCxnSpPr>
        <p:spPr bwMode="auto">
          <a:xfrm flipH="1">
            <a:off x="5364163" y="3643313"/>
            <a:ext cx="2254250" cy="439737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81949" name="AutoShape 29"/>
          <p:cNvCxnSpPr>
            <a:cxnSpLocks noChangeShapeType="1"/>
            <a:stCxn id="0" idx="1"/>
            <a:endCxn id="81924" idx="1"/>
          </p:cNvCxnSpPr>
          <p:nvPr/>
        </p:nvCxnSpPr>
        <p:spPr bwMode="auto">
          <a:xfrm flipH="1">
            <a:off x="6203950" y="4754563"/>
            <a:ext cx="2025650" cy="33655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81950" name="Text Box 30"/>
          <p:cNvSpPr txBox="1">
            <a:spLocks noChangeArrowheads="1"/>
          </p:cNvSpPr>
          <p:nvPr/>
        </p:nvSpPr>
        <p:spPr bwMode="auto">
          <a:xfrm>
            <a:off x="2978150" y="4267200"/>
            <a:ext cx="1228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802.11b 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Peer-to-Peer</a:t>
            </a:r>
          </a:p>
        </p:txBody>
      </p:sp>
      <p:sp>
        <p:nvSpPr>
          <p:cNvPr id="81951" name="Text Box 31"/>
          <p:cNvSpPr txBox="1">
            <a:spLocks noChangeArrowheads="1"/>
          </p:cNvSpPr>
          <p:nvPr/>
        </p:nvSpPr>
        <p:spPr bwMode="auto">
          <a:xfrm>
            <a:off x="2468563" y="3848100"/>
            <a:ext cx="115252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FM 433MHz</a:t>
            </a:r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212725" y="5257800"/>
            <a:ext cx="176212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Laser attached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via serial port to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Stargate computers</a:t>
            </a: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293688" y="3749675"/>
            <a:ext cx="16478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MICA2 motes with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ADXL 202</a:t>
            </a:r>
          </a:p>
        </p:txBody>
      </p:sp>
      <p:sp>
        <p:nvSpPr>
          <p:cNvPr id="81954" name="Text Box 34"/>
          <p:cNvSpPr txBox="1">
            <a:spLocks noChangeArrowheads="1"/>
          </p:cNvSpPr>
          <p:nvPr/>
        </p:nvSpPr>
        <p:spPr bwMode="auto">
          <a:xfrm>
            <a:off x="4859338" y="5410200"/>
            <a:ext cx="275272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Currently laser readings</a:t>
            </a:r>
          </a:p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can be viewed for from </a:t>
            </a:r>
          </a:p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anywhere over the Internet</a:t>
            </a:r>
          </a:p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(conditioned on firewall settings)</a:t>
            </a:r>
          </a:p>
        </p:txBody>
      </p:sp>
      <p:pic>
        <p:nvPicPr>
          <p:cNvPr id="81955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066800"/>
            <a:ext cx="3048000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6" name="AutoShape 36"/>
          <p:cNvSpPr>
            <a:spLocks noChangeArrowheads="1"/>
          </p:cNvSpPr>
          <p:nvPr/>
        </p:nvSpPr>
        <p:spPr bwMode="auto">
          <a:xfrm>
            <a:off x="6000750" y="2784475"/>
            <a:ext cx="323850" cy="339725"/>
          </a:xfrm>
          <a:prstGeom prst="rtTriangl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Text Box 37"/>
          <p:cNvSpPr txBox="1">
            <a:spLocks noChangeArrowheads="1"/>
          </p:cNvSpPr>
          <p:nvPr/>
        </p:nvSpPr>
        <p:spPr bwMode="auto">
          <a:xfrm>
            <a:off x="104775" y="1182688"/>
            <a:ext cx="45910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CC0000"/>
                </a:solidFill>
              </a:rPr>
              <a:t>Pilot deployment at BOWEN labs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8128000" cy="8143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Related Work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  <a:cs typeface="Arial" charset="0"/>
              </a:rPr>
              <a:t>Dynamic resource allocation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  <a:cs typeface="Arial" charset="0"/>
              </a:rPr>
              <a:t>Impala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Rich routing protocols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Rich software adaptation subsystem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Aimed at resource rich nodes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  <a:cs typeface="Arial" charset="0"/>
              </a:rPr>
              <a:t>SORA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Self-organized resource allocation architecture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006699"/>
              </a:solidFill>
              <a:cs typeface="Arial" charset="0"/>
            </a:endParaRP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cs typeface="Arial" charset="0"/>
              </a:rPr>
              <a:t>Complimentary to our work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" y="190500"/>
            <a:ext cx="86995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Programming Model Overview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086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Over-the-air programming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 Send components (borrowed from SOS)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Send IA subgraphs (</a:t>
            </a:r>
            <a:r>
              <a:rPr lang="en-GB" b="1">
                <a:solidFill>
                  <a:srgbClr val="CC0000"/>
                </a:solidFill>
              </a:rPr>
              <a:t>low-overhead</a:t>
            </a:r>
            <a:r>
              <a:rPr lang="en-GB">
                <a:solidFill>
                  <a:srgbClr val="CC0000"/>
                </a:solidFill>
              </a:rPr>
              <a:t>)</a:t>
            </a:r>
          </a:p>
          <a:p>
            <a:pPr lvl="1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…and reprogramming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215900" y="3205163"/>
            <a:ext cx="8736013" cy="3498850"/>
            <a:chOff x="136" y="2019"/>
            <a:chExt cx="5503" cy="2204"/>
          </a:xfrm>
        </p:grpSpPr>
        <p:grpSp>
          <p:nvGrpSpPr>
            <p:cNvPr id="83972" name="Group 4"/>
            <p:cNvGrpSpPr>
              <a:grpSpLocks/>
            </p:cNvGrpSpPr>
            <p:nvPr/>
          </p:nvGrpSpPr>
          <p:grpSpPr bwMode="auto">
            <a:xfrm>
              <a:off x="312" y="2019"/>
              <a:ext cx="591" cy="758"/>
              <a:chOff x="312" y="2019"/>
              <a:chExt cx="591" cy="758"/>
            </a:xfrm>
          </p:grpSpPr>
          <p:sp>
            <p:nvSpPr>
              <p:cNvPr id="83973" name="Oval 5"/>
              <p:cNvSpPr>
                <a:spLocks noChangeArrowheads="1"/>
              </p:cNvSpPr>
              <p:nvPr/>
            </p:nvSpPr>
            <p:spPr bwMode="auto">
              <a:xfrm>
                <a:off x="320" y="2476"/>
                <a:ext cx="584" cy="302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timer</a:t>
                </a:r>
              </a:p>
            </p:txBody>
          </p:sp>
          <p:sp>
            <p:nvSpPr>
              <p:cNvPr id="83974" name="Oval 6"/>
              <p:cNvSpPr>
                <a:spLocks noChangeArrowheads="1"/>
              </p:cNvSpPr>
              <p:nvPr/>
            </p:nvSpPr>
            <p:spPr bwMode="auto">
              <a:xfrm>
                <a:off x="312" y="2019"/>
                <a:ext cx="584" cy="520"/>
              </a:xfrm>
              <a:prstGeom prst="ellips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accel</a:t>
                </a:r>
              </a:p>
            </p:txBody>
          </p:sp>
          <p:cxnSp>
            <p:nvCxnSpPr>
              <p:cNvPr id="83975" name="AutoShape 7"/>
              <p:cNvCxnSpPr>
                <a:cxnSpLocks noChangeShapeType="1"/>
                <a:stCxn id="83973" idx="0"/>
                <a:endCxn id="83974" idx="4"/>
              </p:cNvCxnSpPr>
              <p:nvPr/>
            </p:nvCxnSpPr>
            <p:spPr bwMode="auto">
              <a:xfrm flipH="1">
                <a:off x="604" y="2476"/>
                <a:ext cx="8" cy="63"/>
              </a:xfrm>
              <a:prstGeom prst="straightConnector1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</p:cxnSp>
        </p:grpSp>
        <p:sp>
          <p:nvSpPr>
            <p:cNvPr id="83976" name="AutoShape 8"/>
            <p:cNvSpPr>
              <a:spLocks noChangeArrowheads="1"/>
            </p:cNvSpPr>
            <p:nvPr/>
          </p:nvSpPr>
          <p:spPr bwMode="auto">
            <a:xfrm>
              <a:off x="1053" y="2172"/>
              <a:ext cx="431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smax</a:t>
              </a:r>
            </a:p>
          </p:txBody>
        </p:sp>
        <p:sp>
          <p:nvSpPr>
            <p:cNvPr id="83977" name="AutoShape 9"/>
            <p:cNvSpPr>
              <a:spLocks noChangeArrowheads="1"/>
            </p:cNvSpPr>
            <p:nvPr/>
          </p:nvSpPr>
          <p:spPr bwMode="auto">
            <a:xfrm>
              <a:off x="4495" y="2524"/>
              <a:ext cx="653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controller</a:t>
              </a:r>
            </a:p>
          </p:txBody>
        </p:sp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1105" y="2463"/>
              <a:ext cx="377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filter</a:t>
              </a:r>
            </a:p>
          </p:txBody>
        </p:sp>
        <p:sp>
          <p:nvSpPr>
            <p:cNvPr id="83979" name="Oval 11"/>
            <p:cNvSpPr>
              <a:spLocks noChangeArrowheads="1"/>
            </p:cNvSpPr>
            <p:nvPr/>
          </p:nvSpPr>
          <p:spPr bwMode="auto">
            <a:xfrm>
              <a:off x="4417" y="2160"/>
              <a:ext cx="735" cy="302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display</a:t>
              </a:r>
            </a:p>
          </p:txBody>
        </p:sp>
        <p:pic>
          <p:nvPicPr>
            <p:cNvPr id="8398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5" y="3249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1" name="Picture 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" y="3512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2" name="Picture 1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5" y="3815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3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" y="2991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4" name="Picture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7" y="3210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5" name="Picture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7" y="3583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6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7" y="3950"/>
              <a:ext cx="446" cy="2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7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76" y="3063"/>
              <a:ext cx="828" cy="4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8" name="Picture 2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8" y="3661"/>
              <a:ext cx="868" cy="4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83989" name="Picture 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3" y="3169"/>
              <a:ext cx="1194" cy="7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3990" name="AutoShape 22"/>
            <p:cNvSpPr>
              <a:spLocks noChangeArrowheads="1"/>
            </p:cNvSpPr>
            <p:nvPr/>
          </p:nvSpPr>
          <p:spPr bwMode="auto">
            <a:xfrm>
              <a:off x="2503" y="2521"/>
              <a:ext cx="365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FFT</a:t>
              </a:r>
            </a:p>
          </p:txBody>
        </p:sp>
        <p:sp>
          <p:nvSpPr>
            <p:cNvPr id="83991" name="AutoShape 23"/>
            <p:cNvSpPr>
              <a:spLocks noChangeArrowheads="1"/>
            </p:cNvSpPr>
            <p:nvPr/>
          </p:nvSpPr>
          <p:spPr bwMode="auto">
            <a:xfrm>
              <a:off x="2461" y="2184"/>
              <a:ext cx="431" cy="235"/>
            </a:xfrm>
            <a:prstGeom prst="roundRect">
              <a:avLst>
                <a:gd name="adj" fmla="val 16667"/>
              </a:avLst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smax</a:t>
              </a:r>
            </a:p>
          </p:txBody>
        </p:sp>
        <p:sp>
          <p:nvSpPr>
            <p:cNvPr id="83992" name="Rectangle 24"/>
            <p:cNvSpPr>
              <a:spLocks noChangeArrowheads="1"/>
            </p:cNvSpPr>
            <p:nvPr/>
          </p:nvSpPr>
          <p:spPr bwMode="auto">
            <a:xfrm>
              <a:off x="136" y="2088"/>
              <a:ext cx="1784" cy="212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Rectangle 25"/>
            <p:cNvSpPr>
              <a:spLocks noChangeArrowheads="1"/>
            </p:cNvSpPr>
            <p:nvPr/>
          </p:nvSpPr>
          <p:spPr bwMode="auto">
            <a:xfrm>
              <a:off x="2016" y="2101"/>
              <a:ext cx="1784" cy="2117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Rectangle 26"/>
            <p:cNvSpPr>
              <a:spLocks noChangeArrowheads="1"/>
            </p:cNvSpPr>
            <p:nvPr/>
          </p:nvSpPr>
          <p:spPr bwMode="auto">
            <a:xfrm>
              <a:off x="3856" y="2107"/>
              <a:ext cx="1784" cy="2117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Building a Robust Sensing Infrastructure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190500"/>
            <a:ext cx="85217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OS Design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1219200"/>
            <a:ext cx="7162800" cy="24384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006699"/>
                </a:solidFill>
              </a:rPr>
              <a:t>Each node has a static OS kernel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Consists of platform dependent and platform independent layers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006699"/>
                </a:solidFill>
              </a:rPr>
              <a:t>Each node runs service modules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>
                <a:solidFill>
                  <a:srgbClr val="CC0000"/>
                </a:solidFill>
              </a:rPr>
              <a:t>Each node runs a subset of the components that compose a macro-application</a:t>
            </a:r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223838" y="3810000"/>
            <a:ext cx="7318375" cy="2589213"/>
            <a:chOff x="141" y="2400"/>
            <a:chExt cx="4610" cy="1631"/>
          </a:xfrm>
        </p:grpSpPr>
        <p:sp>
          <p:nvSpPr>
            <p:cNvPr id="84996" name="Text Box 4"/>
            <p:cNvSpPr txBox="1">
              <a:spLocks noChangeArrowheads="1"/>
            </p:cNvSpPr>
            <p:nvPr/>
          </p:nvSpPr>
          <p:spPr bwMode="auto">
            <a:xfrm>
              <a:off x="141" y="2400"/>
              <a:ext cx="942" cy="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Updateable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User space</a:t>
              </a:r>
            </a:p>
          </p:txBody>
        </p:sp>
        <p:sp>
          <p:nvSpPr>
            <p:cNvPr id="84997" name="Text Box 5"/>
            <p:cNvSpPr txBox="1">
              <a:spLocks noChangeArrowheads="1"/>
            </p:cNvSpPr>
            <p:nvPr/>
          </p:nvSpPr>
          <p:spPr bwMode="auto">
            <a:xfrm>
              <a:off x="203" y="3110"/>
              <a:ext cx="810" cy="4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Static OS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>
                  <a:solidFill>
                    <a:srgbClr val="000000"/>
                  </a:solidFill>
                </a:rPr>
                <a:t>Kernel</a:t>
              </a:r>
            </a:p>
          </p:txBody>
        </p:sp>
        <p:grpSp>
          <p:nvGrpSpPr>
            <p:cNvPr id="84998" name="Group 6"/>
            <p:cNvGrpSpPr>
              <a:grpSpLocks/>
            </p:cNvGrpSpPr>
            <p:nvPr/>
          </p:nvGrpSpPr>
          <p:grpSpPr bwMode="auto">
            <a:xfrm>
              <a:off x="1152" y="2496"/>
              <a:ext cx="3599" cy="1535"/>
              <a:chOff x="1152" y="2496"/>
              <a:chExt cx="3599" cy="1535"/>
            </a:xfrm>
          </p:grpSpPr>
          <p:grpSp>
            <p:nvGrpSpPr>
              <p:cNvPr id="84999" name="Group 7"/>
              <p:cNvGrpSpPr>
                <a:grpSpLocks/>
              </p:cNvGrpSpPr>
              <p:nvPr/>
            </p:nvGrpSpPr>
            <p:grpSpPr bwMode="auto">
              <a:xfrm>
                <a:off x="1152" y="2880"/>
                <a:ext cx="3599" cy="527"/>
                <a:chOff x="1152" y="2880"/>
                <a:chExt cx="3599" cy="527"/>
              </a:xfrm>
            </p:grpSpPr>
            <p:sp>
              <p:nvSpPr>
                <p:cNvPr id="85000" name="Rectangle 8"/>
                <p:cNvSpPr>
                  <a:spLocks noChangeArrowheads="1"/>
                </p:cNvSpPr>
                <p:nvPr/>
              </p:nvSpPr>
              <p:spPr bwMode="auto">
                <a:xfrm>
                  <a:off x="1152" y="2880"/>
                  <a:ext cx="3600" cy="528"/>
                </a:xfrm>
                <a:prstGeom prst="rect">
                  <a:avLst/>
                </a:prstGeom>
                <a:solidFill>
                  <a:srgbClr val="FF6600">
                    <a:alpha val="25000"/>
                  </a:srgbClr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0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771" y="2946"/>
                  <a:ext cx="2526" cy="290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400">
                      <a:solidFill>
                        <a:srgbClr val="000000"/>
                      </a:solidFill>
                    </a:rPr>
                    <a:t>Platform Independent Kernel</a:t>
                  </a:r>
                </a:p>
              </p:txBody>
            </p:sp>
          </p:grpSp>
          <p:sp>
            <p:nvSpPr>
              <p:cNvPr id="85002" name="Line 10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3600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3" name="Rectangle 11"/>
              <p:cNvSpPr>
                <a:spLocks noChangeArrowheads="1"/>
              </p:cNvSpPr>
              <p:nvPr/>
            </p:nvSpPr>
            <p:spPr bwMode="auto">
              <a:xfrm>
                <a:off x="2448" y="2496"/>
                <a:ext cx="720" cy="288"/>
              </a:xfrm>
              <a:prstGeom prst="rect">
                <a:avLst/>
              </a:prstGeom>
              <a:solidFill>
                <a:srgbClr val="006699">
                  <a:alpha val="2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App FC</a:t>
                </a:r>
              </a:p>
            </p:txBody>
          </p:sp>
          <p:sp>
            <p:nvSpPr>
              <p:cNvPr id="85004" name="Rectangle 12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720" cy="288"/>
              </a:xfrm>
              <a:prstGeom prst="rect">
                <a:avLst/>
              </a:prstGeom>
              <a:solidFill>
                <a:srgbClr val="006699">
                  <a:alpha val="2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App FC</a:t>
                </a:r>
              </a:p>
            </p:txBody>
          </p:sp>
          <p:sp>
            <p:nvSpPr>
              <p:cNvPr id="85005" name="Rectangle 13"/>
              <p:cNvSpPr>
                <a:spLocks noChangeArrowheads="1"/>
              </p:cNvSpPr>
              <p:nvPr/>
            </p:nvSpPr>
            <p:spPr bwMode="auto">
              <a:xfrm>
                <a:off x="3984" y="2496"/>
                <a:ext cx="720" cy="288"/>
              </a:xfrm>
              <a:prstGeom prst="rect">
                <a:avLst/>
              </a:prstGeom>
              <a:solidFill>
                <a:srgbClr val="006699">
                  <a:alpha val="2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App FC</a:t>
                </a:r>
              </a:p>
            </p:txBody>
          </p:sp>
          <p:sp>
            <p:nvSpPr>
              <p:cNvPr id="85006" name="Rectangle 14"/>
              <p:cNvSpPr>
                <a:spLocks noChangeArrowheads="1"/>
              </p:cNvSpPr>
              <p:nvPr/>
            </p:nvSpPr>
            <p:spPr bwMode="auto">
              <a:xfrm>
                <a:off x="1824" y="2496"/>
                <a:ext cx="576" cy="288"/>
              </a:xfrm>
              <a:prstGeom prst="rect">
                <a:avLst/>
              </a:prstGeom>
              <a:solidFill>
                <a:srgbClr val="FFCC00">
                  <a:alpha val="25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Services</a:t>
                </a:r>
              </a:p>
            </p:txBody>
          </p:sp>
          <p:sp>
            <p:nvSpPr>
              <p:cNvPr id="85007" name="Rectangle 15"/>
              <p:cNvSpPr>
                <a:spLocks noChangeArrowheads="1"/>
              </p:cNvSpPr>
              <p:nvPr/>
            </p:nvSpPr>
            <p:spPr bwMode="auto">
              <a:xfrm>
                <a:off x="1200" y="2496"/>
                <a:ext cx="576" cy="288"/>
              </a:xfrm>
              <a:prstGeom prst="rect">
                <a:avLst/>
              </a:prstGeom>
              <a:solidFill>
                <a:srgbClr val="FFCC00">
                  <a:alpha val="25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Services</a:t>
                </a:r>
              </a:p>
            </p:txBody>
          </p:sp>
          <p:grpSp>
            <p:nvGrpSpPr>
              <p:cNvPr id="85008" name="Group 16"/>
              <p:cNvGrpSpPr>
                <a:grpSpLocks/>
              </p:cNvGrpSpPr>
              <p:nvPr/>
            </p:nvGrpSpPr>
            <p:grpSpPr bwMode="auto">
              <a:xfrm>
                <a:off x="1152" y="3379"/>
                <a:ext cx="3599" cy="652"/>
                <a:chOff x="1152" y="3379"/>
                <a:chExt cx="3599" cy="652"/>
              </a:xfrm>
            </p:grpSpPr>
            <p:sp>
              <p:nvSpPr>
                <p:cNvPr id="85009" name="Rectangle 17"/>
                <p:cNvSpPr>
                  <a:spLocks noChangeArrowheads="1"/>
                </p:cNvSpPr>
                <p:nvPr/>
              </p:nvSpPr>
              <p:spPr bwMode="auto">
                <a:xfrm>
                  <a:off x="1296" y="3681"/>
                  <a:ext cx="1056" cy="351"/>
                </a:xfrm>
                <a:prstGeom prst="rect">
                  <a:avLst/>
                </a:prstGeom>
                <a:solidFill>
                  <a:srgbClr val="C0C0C0">
                    <a:alpha val="50000"/>
                  </a:srgbClr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solidFill>
                        <a:srgbClr val="000000"/>
                      </a:solidFill>
                    </a:rPr>
                    <a:t>HW Drivers</a:t>
                  </a:r>
                </a:p>
              </p:txBody>
            </p:sp>
            <p:sp>
              <p:nvSpPr>
                <p:cNvPr id="8501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48" y="3681"/>
                  <a:ext cx="1056" cy="351"/>
                </a:xfrm>
                <a:prstGeom prst="rect">
                  <a:avLst/>
                </a:prstGeom>
                <a:solidFill>
                  <a:srgbClr val="C0C0C0">
                    <a:alpha val="50000"/>
                  </a:srgbClr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solidFill>
                        <a:srgbClr val="000000"/>
                      </a:solidFill>
                    </a:rPr>
                    <a:t>HW Drivers</a:t>
                  </a:r>
                </a:p>
              </p:txBody>
            </p:sp>
            <p:sp>
              <p:nvSpPr>
                <p:cNvPr id="85011" name="Rectangle 19"/>
                <p:cNvSpPr>
                  <a:spLocks noChangeArrowheads="1"/>
                </p:cNvSpPr>
                <p:nvPr/>
              </p:nvSpPr>
              <p:spPr bwMode="auto">
                <a:xfrm>
                  <a:off x="3600" y="3681"/>
                  <a:ext cx="1056" cy="351"/>
                </a:xfrm>
                <a:prstGeom prst="rect">
                  <a:avLst/>
                </a:prstGeom>
                <a:solidFill>
                  <a:srgbClr val="C0C0C0">
                    <a:alpha val="50000"/>
                  </a:srgbClr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000">
                      <a:solidFill>
                        <a:srgbClr val="000000"/>
                      </a:solidFill>
                    </a:rPr>
                    <a:t>HW Drivers</a:t>
                  </a:r>
                </a:p>
              </p:txBody>
            </p:sp>
            <p:sp>
              <p:nvSpPr>
                <p:cNvPr id="85012" name="Rectangle 20"/>
                <p:cNvSpPr>
                  <a:spLocks noChangeArrowheads="1"/>
                </p:cNvSpPr>
                <p:nvPr/>
              </p:nvSpPr>
              <p:spPr bwMode="auto">
                <a:xfrm>
                  <a:off x="1152" y="3408"/>
                  <a:ext cx="3600" cy="624"/>
                </a:xfrm>
                <a:prstGeom prst="rect">
                  <a:avLst/>
                </a:prstGeom>
                <a:solidFill>
                  <a:srgbClr val="C0C0C0">
                    <a:alpha val="50000"/>
                  </a:srgbClr>
                </a:solidFill>
                <a:ln w="3816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1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889" y="3379"/>
                  <a:ext cx="2268" cy="27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2200">
                      <a:solidFill>
                        <a:srgbClr val="000000"/>
                      </a:solidFill>
                    </a:rPr>
                    <a:t>Hardware Abstraction Layer</a:t>
                  </a:r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xfrm>
            <a:off x="482600" y="177800"/>
            <a:ext cx="8432800" cy="8143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Implementation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864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Implementations for Mica2 and POSIX (on Linux)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Mica2: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Non-preemptive function pointer scheduler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Dynamic memory management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006699"/>
                </a:solidFill>
              </a:rPr>
              <a:t>POSIX: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Multi-threading using POSIX threads and underlying scheduler</a:t>
            </a:r>
          </a:p>
          <a:p>
            <a:pPr lvl="2"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The OS exists as library calls and a single management thread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3947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FC-mOS Interaction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334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FC parameters: cp_param_t, bq_node, index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Runtime parameters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Status of input queue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/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Non-blocking system calls e.g., out_data()</a:t>
            </a:r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/>
          </a:p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/>
              <a:t>Return values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“commands” to manage the input queues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Commit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Transfer to output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/>
              <a:t>Wait for more data (on same or different queue)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Grp="1" noChangeArrowheads="1"/>
          </p:cNvSpPr>
          <p:nvPr>
            <p:ph type="title"/>
          </p:nvPr>
        </p:nvSpPr>
        <p:spPr>
          <a:xfrm>
            <a:off x="292100" y="165100"/>
            <a:ext cx="85725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/>
              <a:t>Base mPL</a:t>
            </a:r>
            <a:r>
              <a:rPr lang="en-GB"/>
              <a:t> LANGUAGE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4229100"/>
          </a:xfrm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Sections: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Enumerations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Declarations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Instances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Mapping constraints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IA Description</a:t>
            </a:r>
          </a:p>
          <a:p>
            <a:pPr lvl="1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Contracts</a:t>
            </a:r>
          </a:p>
          <a:p>
            <a:pPr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Implemented using Lex &amp; Yacc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9900" y="228600"/>
            <a:ext cx="8356600" cy="7635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Declarations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825" y="1311275"/>
            <a:ext cx="7370763" cy="423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215900"/>
            <a:ext cx="8318500" cy="7747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Instances &amp; MCAP refinements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1387475"/>
            <a:ext cx="3554413" cy="2278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4238625"/>
            <a:ext cx="6759575" cy="1274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165100"/>
            <a:ext cx="8763000" cy="8255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WSN @ BOWEN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7163" y="2209800"/>
            <a:ext cx="1214437" cy="121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5334000" y="3578225"/>
            <a:ext cx="1408113" cy="9286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475 w 21600"/>
              <a:gd name="T9" fmla="*/ 11732 h 21600"/>
              <a:gd name="T10" fmla="*/ 7660 w 21600"/>
              <a:gd name="T11" fmla="*/ 12382 h 21600"/>
              <a:gd name="T12" fmla="*/ 2387 w 21600"/>
              <a:gd name="T13" fmla="*/ 9757 h 21600"/>
              <a:gd name="T14" fmla="*/ 475 w 21600"/>
              <a:gd name="T15" fmla="*/ 11732 h 21600"/>
              <a:gd name="T16" fmla="*/ 2387 w 21600"/>
              <a:gd name="T17" fmla="*/ 9757 h 21600"/>
              <a:gd name="T18" fmla="*/ 475 w 21600"/>
              <a:gd name="T19" fmla="*/ 11732 h 21600"/>
              <a:gd name="T20" fmla="*/ 2977 w 21600"/>
              <a:gd name="T21" fmla="*/ 3262 h 21600"/>
              <a:gd name="T22" fmla="*/ 17087 w 21600"/>
              <a:gd name="T23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ECN Net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6172200" y="4681538"/>
            <a:ext cx="1439863" cy="7540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7660 w 21600"/>
              <a:gd name="T9" fmla="*/ 12382 h 21600"/>
              <a:gd name="T10" fmla="*/ 2387 w 21600"/>
              <a:gd name="T11" fmla="*/ 9757 h 21600"/>
              <a:gd name="T12" fmla="*/ 2387 w 21600"/>
              <a:gd name="T13" fmla="*/ 9757 h 21600"/>
              <a:gd name="T14" fmla="*/ 475 w 21600"/>
              <a:gd name="T15" fmla="*/ 11732 h 21600"/>
              <a:gd name="T16" fmla="*/ 2977 w 21600"/>
              <a:gd name="T17" fmla="*/ 3262 h 21600"/>
              <a:gd name="T18" fmla="*/ 17087 w 21600"/>
              <a:gd name="T19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90000" tIns="46800" rIns="90000" bIns="46800"/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Internet</a:t>
            </a:r>
          </a:p>
        </p:txBody>
      </p:sp>
      <p:cxnSp>
        <p:nvCxnSpPr>
          <p:cNvPr id="91141" name="AutoShape 5"/>
          <p:cNvCxnSpPr>
            <a:cxnSpLocks noChangeShapeType="1"/>
            <a:stCxn id="91139" idx="1"/>
            <a:endCxn id="91140" idx="1"/>
          </p:cNvCxnSpPr>
          <p:nvPr/>
        </p:nvCxnSpPr>
        <p:spPr bwMode="auto">
          <a:xfrm>
            <a:off x="5364163" y="4083050"/>
            <a:ext cx="966787" cy="939800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cxnSp>
      <p:cxnSp>
        <p:nvCxnSpPr>
          <p:cNvPr id="91142" name="AutoShape 6"/>
          <p:cNvCxnSpPr>
            <a:cxnSpLocks noChangeShapeType="1"/>
            <a:stCxn id="0" idx="3"/>
            <a:endCxn id="91139" idx="1"/>
          </p:cNvCxnSpPr>
          <p:nvPr/>
        </p:nvCxnSpPr>
        <p:spPr bwMode="auto">
          <a:xfrm>
            <a:off x="5181600" y="2817813"/>
            <a:ext cx="307975" cy="1179512"/>
          </a:xfrm>
          <a:prstGeom prst="curvedConnector3">
            <a:avLst>
              <a:gd name="adj1" fmla="val 50000"/>
            </a:avLst>
          </a:prstGeom>
          <a:noFill/>
          <a:ln w="38160">
            <a:solidFill>
              <a:srgbClr val="800000"/>
            </a:solidFill>
            <a:miter lim="800000"/>
            <a:headEnd/>
            <a:tailEnd/>
          </a:ln>
          <a:effectLst/>
        </p:spPr>
      </p:cxnSp>
      <p:cxnSp>
        <p:nvCxnSpPr>
          <p:cNvPr id="91143" name="AutoShape 7"/>
          <p:cNvCxnSpPr>
            <a:cxnSpLocks noChangeShapeType="1"/>
            <a:stCxn id="0" idx="2"/>
            <a:endCxn id="0" idx="2"/>
          </p:cNvCxnSpPr>
          <p:nvPr/>
        </p:nvCxnSpPr>
        <p:spPr bwMode="auto">
          <a:xfrm flipV="1">
            <a:off x="2803525" y="3427413"/>
            <a:ext cx="1771650" cy="2336800"/>
          </a:xfrm>
          <a:prstGeom prst="curvedConnector3">
            <a:avLst>
              <a:gd name="adj1" fmla="val 50000"/>
            </a:avLst>
          </a:prstGeom>
          <a:noFill/>
          <a:ln w="28440">
            <a:solidFill>
              <a:srgbClr val="333399"/>
            </a:solidFill>
            <a:prstDash val="dash"/>
            <a:miter lim="800000"/>
            <a:headEnd/>
            <a:tailEnd/>
          </a:ln>
          <a:effectLst/>
        </p:spPr>
      </p:cxn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1066800" y="2743200"/>
            <a:ext cx="1065213" cy="1065213"/>
            <a:chOff x="672" y="1728"/>
            <a:chExt cx="671" cy="671"/>
          </a:xfrm>
        </p:grpSpPr>
        <p:pic>
          <p:nvPicPr>
            <p:cNvPr id="9114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1728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1146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" y="1797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1147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5" y="1865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1148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7" y="1934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1149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79" y="2003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91150" name="Picture 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0" y="2072"/>
              <a:ext cx="414" cy="3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cxnSp>
        <p:nvCxnSpPr>
          <p:cNvPr id="91151" name="AutoShape 15"/>
          <p:cNvCxnSpPr>
            <a:cxnSpLocks noChangeShapeType="1"/>
            <a:stCxn id="0" idx="3"/>
            <a:endCxn id="0" idx="3"/>
          </p:cNvCxnSpPr>
          <p:nvPr/>
        </p:nvCxnSpPr>
        <p:spPr bwMode="auto">
          <a:xfrm>
            <a:off x="2133600" y="3549650"/>
            <a:ext cx="1217613" cy="1885950"/>
          </a:xfrm>
          <a:prstGeom prst="curvedConnector3">
            <a:avLst>
              <a:gd name="adj1" fmla="val 50000"/>
            </a:avLst>
          </a:prstGeom>
          <a:noFill/>
          <a:ln w="19080">
            <a:solidFill>
              <a:srgbClr val="99CC00"/>
            </a:solidFill>
            <a:prstDash val="dashDot"/>
            <a:miter lim="800000"/>
            <a:headEnd/>
            <a:tailEnd/>
          </a:ln>
          <a:effectLst/>
        </p:spPr>
      </p:cxn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1981200" y="4357688"/>
            <a:ext cx="1368425" cy="1965325"/>
            <a:chOff x="1248" y="2745"/>
            <a:chExt cx="862" cy="1238"/>
          </a:xfrm>
        </p:grpSpPr>
        <p:grpSp>
          <p:nvGrpSpPr>
            <p:cNvPr id="91153" name="Group 17"/>
            <p:cNvGrpSpPr>
              <a:grpSpLocks/>
            </p:cNvGrpSpPr>
            <p:nvPr/>
          </p:nvGrpSpPr>
          <p:grpSpPr bwMode="auto">
            <a:xfrm>
              <a:off x="1248" y="2745"/>
              <a:ext cx="690" cy="1061"/>
              <a:chOff x="1248" y="2745"/>
              <a:chExt cx="690" cy="1061"/>
            </a:xfrm>
          </p:grpSpPr>
          <p:pic>
            <p:nvPicPr>
              <p:cNvPr id="91154" name="Picture 1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248" y="2745"/>
                <a:ext cx="308" cy="10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91155" name="Picture 19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49" y="3039"/>
                <a:ext cx="690" cy="4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91156" name="Group 20"/>
            <p:cNvGrpSpPr>
              <a:grpSpLocks/>
            </p:cNvGrpSpPr>
            <p:nvPr/>
          </p:nvGrpSpPr>
          <p:grpSpPr bwMode="auto">
            <a:xfrm>
              <a:off x="1334" y="2833"/>
              <a:ext cx="690" cy="1061"/>
              <a:chOff x="1334" y="2833"/>
              <a:chExt cx="690" cy="1061"/>
            </a:xfrm>
          </p:grpSpPr>
          <p:pic>
            <p:nvPicPr>
              <p:cNvPr id="91157" name="Picture 2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334" y="2833"/>
                <a:ext cx="308" cy="10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91158" name="Picture 2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335" y="3127"/>
                <a:ext cx="690" cy="4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grpSp>
          <p:nvGrpSpPr>
            <p:cNvPr id="91159" name="Group 23"/>
            <p:cNvGrpSpPr>
              <a:grpSpLocks/>
            </p:cNvGrpSpPr>
            <p:nvPr/>
          </p:nvGrpSpPr>
          <p:grpSpPr bwMode="auto">
            <a:xfrm>
              <a:off x="1420" y="2922"/>
              <a:ext cx="690" cy="1061"/>
              <a:chOff x="1420" y="2922"/>
              <a:chExt cx="690" cy="1061"/>
            </a:xfrm>
          </p:grpSpPr>
          <p:pic>
            <p:nvPicPr>
              <p:cNvPr id="91160" name="Picture 2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420" y="2922"/>
                <a:ext cx="308" cy="10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91161" name="Picture 2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421" y="3216"/>
                <a:ext cx="690" cy="4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</p:grpSp>
      <p:pic>
        <p:nvPicPr>
          <p:cNvPr id="91162" name="Picture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0" y="3276600"/>
            <a:ext cx="411163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1163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4419600"/>
            <a:ext cx="376238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91164" name="AutoShape 28"/>
          <p:cNvCxnSpPr>
            <a:cxnSpLocks noChangeShapeType="1"/>
            <a:stCxn id="0" idx="1"/>
            <a:endCxn id="91139" idx="1"/>
          </p:cNvCxnSpPr>
          <p:nvPr/>
        </p:nvCxnSpPr>
        <p:spPr bwMode="auto">
          <a:xfrm flipH="1">
            <a:off x="5364163" y="3643313"/>
            <a:ext cx="2254250" cy="439737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91165" name="AutoShape 29"/>
          <p:cNvCxnSpPr>
            <a:cxnSpLocks noChangeShapeType="1"/>
            <a:stCxn id="0" idx="1"/>
            <a:endCxn id="91140" idx="1"/>
          </p:cNvCxnSpPr>
          <p:nvPr/>
        </p:nvCxnSpPr>
        <p:spPr bwMode="auto">
          <a:xfrm flipH="1">
            <a:off x="6203950" y="4754563"/>
            <a:ext cx="2025650" cy="33655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91166" name="Text Box 30"/>
          <p:cNvSpPr txBox="1">
            <a:spLocks noChangeArrowheads="1"/>
          </p:cNvSpPr>
          <p:nvPr/>
        </p:nvSpPr>
        <p:spPr bwMode="auto">
          <a:xfrm>
            <a:off x="2978150" y="4267200"/>
            <a:ext cx="12287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802.11b 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Peer-to-Peer</a:t>
            </a:r>
          </a:p>
        </p:txBody>
      </p:sp>
      <p:sp>
        <p:nvSpPr>
          <p:cNvPr id="91167" name="Text Box 31"/>
          <p:cNvSpPr txBox="1">
            <a:spLocks noChangeArrowheads="1"/>
          </p:cNvSpPr>
          <p:nvPr/>
        </p:nvSpPr>
        <p:spPr bwMode="auto">
          <a:xfrm>
            <a:off x="2468563" y="3848100"/>
            <a:ext cx="115252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FM 433MHz</a:t>
            </a:r>
          </a:p>
        </p:txBody>
      </p:sp>
      <p:sp>
        <p:nvSpPr>
          <p:cNvPr id="91168" name="Text Box 32"/>
          <p:cNvSpPr txBox="1">
            <a:spLocks noChangeArrowheads="1"/>
          </p:cNvSpPr>
          <p:nvPr/>
        </p:nvSpPr>
        <p:spPr bwMode="auto">
          <a:xfrm>
            <a:off x="212725" y="5257800"/>
            <a:ext cx="1762125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Laser attached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via serial port to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Stargate computers</a:t>
            </a:r>
          </a:p>
        </p:txBody>
      </p:sp>
      <p:sp>
        <p:nvSpPr>
          <p:cNvPr id="91169" name="Text Box 33"/>
          <p:cNvSpPr txBox="1">
            <a:spLocks noChangeArrowheads="1"/>
          </p:cNvSpPr>
          <p:nvPr/>
        </p:nvSpPr>
        <p:spPr bwMode="auto">
          <a:xfrm>
            <a:off x="293688" y="3749675"/>
            <a:ext cx="16478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MICA2 motes with</a:t>
            </a:r>
          </a:p>
          <a:p>
            <a:pPr algn="ctr" eaLnBrk="0" hangingPunct="0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000000"/>
                </a:solidFill>
              </a:rPr>
              <a:t>ADXL 202</a:t>
            </a:r>
          </a:p>
        </p:txBody>
      </p:sp>
      <p:sp>
        <p:nvSpPr>
          <p:cNvPr id="91170" name="Text Box 34"/>
          <p:cNvSpPr txBox="1">
            <a:spLocks noChangeArrowheads="1"/>
          </p:cNvSpPr>
          <p:nvPr/>
        </p:nvSpPr>
        <p:spPr bwMode="auto">
          <a:xfrm>
            <a:off x="4859338" y="5410200"/>
            <a:ext cx="2752725" cy="946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Currently laser readings</a:t>
            </a:r>
          </a:p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can be viewed for from </a:t>
            </a:r>
          </a:p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anywhere over the Internet</a:t>
            </a:r>
          </a:p>
          <a:p>
            <a:pPr algn="just" eaLnBrk="0" hangingPunct="0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>
                <a:solidFill>
                  <a:srgbClr val="333399"/>
                </a:solidFill>
              </a:rPr>
              <a:t>(conditioned on firewall settings)</a:t>
            </a:r>
          </a:p>
        </p:txBody>
      </p:sp>
      <p:pic>
        <p:nvPicPr>
          <p:cNvPr id="91171" name="Picture 3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1066800"/>
            <a:ext cx="3048000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1172" name="AutoShape 36"/>
          <p:cNvSpPr>
            <a:spLocks noChangeArrowheads="1"/>
          </p:cNvSpPr>
          <p:nvPr/>
        </p:nvSpPr>
        <p:spPr bwMode="auto">
          <a:xfrm>
            <a:off x="6000750" y="2784475"/>
            <a:ext cx="323850" cy="339725"/>
          </a:xfrm>
          <a:prstGeom prst="rtTriangl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73" name="Text Box 37"/>
          <p:cNvSpPr txBox="1">
            <a:spLocks noChangeArrowheads="1"/>
          </p:cNvSpPr>
          <p:nvPr/>
        </p:nvSpPr>
        <p:spPr bwMode="auto">
          <a:xfrm>
            <a:off x="104775" y="1182688"/>
            <a:ext cx="45910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CC0000"/>
                </a:solidFill>
              </a:rPr>
              <a:t>Pilot deployment at BOWEN labs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648700" cy="790575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Evaluation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762000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Remote sensing application</a:t>
            </a: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1981200" y="2057400"/>
            <a:ext cx="4037013" cy="1446213"/>
            <a:chOff x="1248" y="1296"/>
            <a:chExt cx="2543" cy="911"/>
          </a:xfrm>
        </p:grpSpPr>
        <p:sp>
          <p:nvSpPr>
            <p:cNvPr id="92164" name="Text Box 4"/>
            <p:cNvSpPr txBox="1">
              <a:spLocks noChangeArrowheads="1"/>
            </p:cNvSpPr>
            <p:nvPr/>
          </p:nvSpPr>
          <p:spPr bwMode="auto">
            <a:xfrm>
              <a:off x="1485" y="1784"/>
              <a:ext cx="34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raw_t</a:t>
              </a:r>
            </a:p>
          </p:txBody>
        </p:sp>
        <p:sp>
          <p:nvSpPr>
            <p:cNvPr id="92165" name="AutoShape 5"/>
            <p:cNvSpPr>
              <a:spLocks noChangeArrowheads="1"/>
            </p:cNvSpPr>
            <p:nvPr/>
          </p:nvSpPr>
          <p:spPr bwMode="auto">
            <a:xfrm>
              <a:off x="1248" y="1296"/>
              <a:ext cx="294" cy="304"/>
            </a:xfrm>
            <a:prstGeom prst="flowChartConnector">
              <a:avLst/>
            </a:prstGeom>
            <a:solidFill>
              <a:srgbClr val="C0C0C0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T(10)</a:t>
              </a:r>
            </a:p>
          </p:txBody>
        </p:sp>
        <p:sp>
          <p:nvSpPr>
            <p:cNvPr id="92166" name="AutoShape 6"/>
            <p:cNvSpPr>
              <a:spLocks noChangeArrowheads="1"/>
            </p:cNvSpPr>
            <p:nvPr/>
          </p:nvSpPr>
          <p:spPr bwMode="auto">
            <a:xfrm>
              <a:off x="1248" y="1853"/>
              <a:ext cx="294" cy="304"/>
            </a:xfrm>
            <a:prstGeom prst="flowChartConnector">
              <a:avLst/>
            </a:prstGeom>
            <a:solidFill>
              <a:srgbClr val="C0C0C0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A()</a:t>
              </a:r>
            </a:p>
          </p:txBody>
        </p:sp>
        <p:cxnSp>
          <p:nvCxnSpPr>
            <p:cNvPr id="92167" name="AutoShape 7"/>
            <p:cNvCxnSpPr>
              <a:cxnSpLocks noChangeShapeType="1"/>
              <a:stCxn id="92165" idx="4"/>
              <a:endCxn id="92166" idx="0"/>
            </p:cNvCxnSpPr>
            <p:nvPr/>
          </p:nvCxnSpPr>
          <p:spPr bwMode="auto">
            <a:xfrm>
              <a:off x="1395" y="1600"/>
              <a:ext cx="1" cy="253"/>
            </a:xfrm>
            <a:prstGeom prst="straightConnector1">
              <a:avLst/>
            </a:prstGeom>
            <a:noFill/>
            <a:ln w="38160" cap="rnd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92168" name="AutoShape 8"/>
            <p:cNvSpPr>
              <a:spLocks noChangeArrowheads="1"/>
            </p:cNvSpPr>
            <p:nvPr/>
          </p:nvSpPr>
          <p:spPr bwMode="auto">
            <a:xfrm>
              <a:off x="2177" y="1853"/>
              <a:ext cx="587" cy="355"/>
            </a:xfrm>
            <a:prstGeom prst="flowChartAlternateProcess">
              <a:avLst/>
            </a:prstGeom>
            <a:solidFill>
              <a:srgbClr val="3366FF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600">
                  <a:solidFill>
                    <a:srgbClr val="000000"/>
                  </a:solidFill>
                </a:rPr>
                <a:t>Compress</a:t>
              </a:r>
            </a:p>
          </p:txBody>
        </p:sp>
        <p:sp>
          <p:nvSpPr>
            <p:cNvPr id="92169" name="AutoShape 9"/>
            <p:cNvSpPr>
              <a:spLocks noChangeArrowheads="1"/>
            </p:cNvSpPr>
            <p:nvPr/>
          </p:nvSpPr>
          <p:spPr bwMode="auto">
            <a:xfrm>
              <a:off x="1737" y="1966"/>
              <a:ext cx="98" cy="102"/>
            </a:xfrm>
            <a:prstGeom prst="flowChartConnector">
              <a:avLst/>
            </a:prstGeom>
            <a:solidFill>
              <a:srgbClr val="C0C0C0">
                <a:alpha val="50000"/>
              </a:srgbClr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0" name="Line 10"/>
            <p:cNvSpPr>
              <a:spLocks noChangeShapeType="1"/>
            </p:cNvSpPr>
            <p:nvPr/>
          </p:nvSpPr>
          <p:spPr bwMode="auto">
            <a:xfrm>
              <a:off x="1835" y="2017"/>
              <a:ext cx="342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171" name="Line 11"/>
            <p:cNvSpPr>
              <a:spLocks noChangeShapeType="1"/>
            </p:cNvSpPr>
            <p:nvPr/>
          </p:nvSpPr>
          <p:spPr bwMode="auto">
            <a:xfrm>
              <a:off x="2765" y="2005"/>
              <a:ext cx="293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172" name="Text Box 12"/>
            <p:cNvSpPr txBox="1">
              <a:spLocks noChangeArrowheads="1"/>
            </p:cNvSpPr>
            <p:nvPr/>
          </p:nvSpPr>
          <p:spPr bwMode="auto">
            <a:xfrm>
              <a:off x="1828" y="1834"/>
              <a:ext cx="34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raw_t</a:t>
              </a:r>
            </a:p>
          </p:txBody>
        </p:sp>
        <p:sp>
          <p:nvSpPr>
            <p:cNvPr id="92173" name="Text Box 13"/>
            <p:cNvSpPr txBox="1">
              <a:spLocks noChangeArrowheads="1"/>
            </p:cNvSpPr>
            <p:nvPr/>
          </p:nvSpPr>
          <p:spPr bwMode="auto">
            <a:xfrm>
              <a:off x="2757" y="1804"/>
              <a:ext cx="342" cy="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raw_t</a:t>
              </a:r>
            </a:p>
          </p:txBody>
        </p:sp>
        <p:sp>
          <p:nvSpPr>
            <p:cNvPr id="92174" name="Line 14"/>
            <p:cNvSpPr>
              <a:spLocks noChangeShapeType="1"/>
            </p:cNvSpPr>
            <p:nvPr/>
          </p:nvSpPr>
          <p:spPr bwMode="auto">
            <a:xfrm>
              <a:off x="1541" y="2005"/>
              <a:ext cx="19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75" name="Group 15"/>
            <p:cNvGrpSpPr>
              <a:grpSpLocks/>
            </p:cNvGrpSpPr>
            <p:nvPr/>
          </p:nvGrpSpPr>
          <p:grpSpPr bwMode="auto">
            <a:xfrm>
              <a:off x="3058" y="1834"/>
              <a:ext cx="733" cy="303"/>
              <a:chOff x="3058" y="1834"/>
              <a:chExt cx="733" cy="303"/>
            </a:xfrm>
          </p:grpSpPr>
          <p:sp>
            <p:nvSpPr>
              <p:cNvPr id="92176" name="AutoShape 16"/>
              <p:cNvSpPr>
                <a:spLocks noChangeArrowheads="1"/>
              </p:cNvSpPr>
              <p:nvPr/>
            </p:nvSpPr>
            <p:spPr bwMode="auto">
              <a:xfrm>
                <a:off x="3058" y="1935"/>
                <a:ext cx="98" cy="101"/>
              </a:xfrm>
              <a:prstGeom prst="flowChartConnector">
                <a:avLst/>
              </a:prstGeom>
              <a:solidFill>
                <a:srgbClr val="C0C0C0">
                  <a:alpha val="5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77" name="Line 17"/>
              <p:cNvSpPr>
                <a:spLocks noChangeShapeType="1"/>
              </p:cNvSpPr>
              <p:nvPr/>
            </p:nvSpPr>
            <p:spPr bwMode="auto">
              <a:xfrm>
                <a:off x="3156" y="1986"/>
                <a:ext cx="342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8" name="Text Box 18"/>
              <p:cNvSpPr txBox="1">
                <a:spLocks noChangeArrowheads="1"/>
              </p:cNvSpPr>
              <p:nvPr/>
            </p:nvSpPr>
            <p:spPr bwMode="auto">
              <a:xfrm>
                <a:off x="3247" y="1854"/>
                <a:ext cx="150" cy="17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>
                    <a:solidFill>
                      <a:srgbClr val="000000"/>
                    </a:solidFill>
                  </a:rPr>
                  <a:t>*</a:t>
                </a:r>
              </a:p>
            </p:txBody>
          </p:sp>
          <p:sp>
            <p:nvSpPr>
              <p:cNvPr id="92179" name="AutoShape 19"/>
              <p:cNvSpPr>
                <a:spLocks noChangeArrowheads="1"/>
              </p:cNvSpPr>
              <p:nvPr/>
            </p:nvSpPr>
            <p:spPr bwMode="auto">
              <a:xfrm>
                <a:off x="3498" y="1834"/>
                <a:ext cx="294" cy="304"/>
              </a:xfrm>
              <a:prstGeom prst="flowChartConnector">
                <a:avLst/>
              </a:prstGeom>
              <a:solidFill>
                <a:srgbClr val="C0C0C0">
                  <a:alpha val="50000"/>
                </a:srgbClr>
              </a:solidFill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100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600">
                    <a:solidFill>
                      <a:srgbClr val="000000"/>
                    </a:solidFill>
                  </a:rPr>
                  <a:t>FS</a:t>
                </a:r>
              </a:p>
            </p:txBody>
          </p:sp>
        </p:grpSp>
      </p:grpSp>
      <p:pic>
        <p:nvPicPr>
          <p:cNvPr id="92180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962400"/>
            <a:ext cx="5391150" cy="150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483600" cy="8016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Extensibility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86400"/>
          </a:xfrm>
          <a:ln/>
        </p:spPr>
        <p:txBody>
          <a:bodyPr/>
          <a:lstStyle/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Core of the OS is platform independent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New devices can be easily added by implementing simple device port interface functions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Communication with external applications by writing a virtual device driver</a:t>
            </a:r>
          </a:p>
          <a:p>
            <a:pPr>
              <a:lnSpc>
                <a:spcPct val="10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/>
              <a:t>Complex devices can use an additional service to perform low-level interactions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15900"/>
            <a:ext cx="8267700" cy="7747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Evaluation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905000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>
                <a:solidFill>
                  <a:srgbClr val="CC0000"/>
                </a:solidFill>
              </a:rPr>
              <a:t>Load conditioning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80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A 3pps FC on a processing node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/>
              <a:t>1pps per node received at processing node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00400"/>
            <a:ext cx="3733800" cy="263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3165475"/>
            <a:ext cx="3724275" cy="262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038350" y="5927725"/>
            <a:ext cx="50958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Load conditioning enables efficient adaptation and </a:t>
            </a:r>
          </a:p>
          <a:p>
            <a:pPr algn="ctr">
              <a:lnSpc>
                <a:spcPct val="100000"/>
              </a:lnSpc>
              <a:buClr>
                <a:srgbClr val="CC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0000"/>
                </a:solidFill>
              </a:rPr>
              <a:t>self-organization in dynamic environments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96900" y="215900"/>
            <a:ext cx="8547100" cy="990600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Demo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46200"/>
            <a:ext cx="8242300" cy="1673225"/>
          </a:xfrm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COSMOS = mPL + mOS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>
                <a:solidFill>
                  <a:srgbClr val="CC0000"/>
                </a:solidFill>
              </a:rPr>
              <a:t>Declarative </a:t>
            </a:r>
            <a:r>
              <a:rPr lang="en-GB" i="1">
                <a:solidFill>
                  <a:srgbClr val="CC0000"/>
                </a:solidFill>
              </a:rPr>
              <a:t>macroprogramming</a:t>
            </a:r>
            <a:r>
              <a:rPr lang="en-GB">
                <a:solidFill>
                  <a:srgbClr val="CC0000"/>
                </a:solidFill>
              </a:rPr>
              <a:t> of “aggregate network”</a:t>
            </a:r>
          </a:p>
          <a:p>
            <a:pPr lvl="2">
              <a:lnSpc>
                <a:spcPct val="90000"/>
              </a:lnSpc>
              <a:buClr>
                <a:srgbClr val="808080"/>
              </a:buClr>
              <a:buSzPct val="115000"/>
              <a:buFont typeface="Arial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>
              <a:solidFill>
                <a:srgbClr val="CC0000"/>
              </a:solidFill>
            </a:endParaRP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965200" y="2954338"/>
            <a:ext cx="7693025" cy="2047875"/>
            <a:chOff x="608" y="1861"/>
            <a:chExt cx="4846" cy="129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" y="2133"/>
              <a:ext cx="552" cy="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5" y="2014"/>
              <a:ext cx="989" cy="61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rot="17460000">
              <a:off x="1586" y="2182"/>
              <a:ext cx="542" cy="523"/>
            </a:xfrm>
            <a:prstGeom prst="lightningBolt">
              <a:avLst/>
            </a:prstGeom>
            <a:solidFill>
              <a:srgbClr val="FF9900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5" y="2291"/>
              <a:ext cx="552" cy="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3" y="2404"/>
              <a:ext cx="552" cy="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27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9" y="2502"/>
              <a:ext cx="552" cy="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2" y="2736"/>
              <a:ext cx="552" cy="3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20" y="1861"/>
              <a:ext cx="1535" cy="1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 rot="17460000">
              <a:off x="3294" y="2046"/>
              <a:ext cx="542" cy="523"/>
            </a:xfrm>
            <a:prstGeom prst="lightningBolt">
              <a:avLst/>
            </a:prstGeom>
            <a:solidFill>
              <a:srgbClr val="FF9900"/>
            </a:solidFill>
            <a:ln w="3816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41300"/>
            <a:ext cx="8458200" cy="750888"/>
          </a:xfrm>
          <a:solidFill>
            <a:srgbClr val="FFFFFF">
              <a:alpha val="29999"/>
            </a:srgbClr>
          </a:solidFill>
          <a:ln w="38160">
            <a:solidFill>
              <a:srgbClr val="FFFFFF"/>
            </a:solidFill>
            <a:miter lim="800000"/>
          </a:ln>
        </p:spPr>
        <p:txBody>
          <a:bodyPr/>
          <a:lstStyle/>
          <a:p>
            <a:pPr algn="l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/>
              <a:t>Example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9713"/>
            <a:ext cx="8955088" cy="4471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3157</Words>
  <PresentationFormat>On-screen Show (4:3)</PresentationFormat>
  <Paragraphs>745</Paragraphs>
  <Slides>90</Slides>
  <Notes>90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Times New Roman</vt:lpstr>
      <vt:lpstr>Arial Unicode MS</vt:lpstr>
      <vt:lpstr>Wingdings</vt:lpstr>
      <vt:lpstr>Courier New</vt:lpstr>
      <vt:lpstr>Default Design</vt:lpstr>
      <vt:lpstr>Scalable Data Collection in Sensor Networks</vt:lpstr>
      <vt:lpstr>Project Context</vt:lpstr>
      <vt:lpstr>Model Reduction and Control</vt:lpstr>
      <vt:lpstr>Model Reduction and Control</vt:lpstr>
      <vt:lpstr>Model Reduction and Control</vt:lpstr>
      <vt:lpstr>Validation Testbed: Bowen Lab for Structural Engineering</vt:lpstr>
      <vt:lpstr>Validation Testbed: Bowen Lab for Structural Engineering</vt:lpstr>
      <vt:lpstr>Building a Robust Sensing Infrastructure</vt:lpstr>
      <vt:lpstr>Demo</vt:lpstr>
      <vt:lpstr>Demo</vt:lpstr>
      <vt:lpstr>Wireless Sensor Networks</vt:lpstr>
      <vt:lpstr>Programming Sensor Networks</vt:lpstr>
      <vt:lpstr>Programming Models</vt:lpstr>
      <vt:lpstr>The COSMOS Macroprogramming Environment</vt:lpstr>
      <vt:lpstr>Programming Model Overview</vt:lpstr>
      <vt:lpstr>Slide 16</vt:lpstr>
      <vt:lpstr>Slide 17</vt:lpstr>
      <vt:lpstr>Programming Model Overview</vt:lpstr>
      <vt:lpstr>The COSMOS Suite</vt:lpstr>
      <vt:lpstr>Functional Components</vt:lpstr>
      <vt:lpstr>Functional Components</vt:lpstr>
      <vt:lpstr>Slide 22</vt:lpstr>
      <vt:lpstr>Functional Components</vt:lpstr>
      <vt:lpstr>mPL: Interaction Assignment</vt:lpstr>
      <vt:lpstr>Application Instantiation</vt:lpstr>
      <vt:lpstr>Slide 26</vt:lpstr>
      <vt:lpstr>High-Level Abstractions</vt:lpstr>
      <vt:lpstr>Slide 28</vt:lpstr>
      <vt:lpstr>High-Level Abstractions</vt:lpstr>
      <vt:lpstr>Low-footprint Dataflow Primitive</vt:lpstr>
      <vt:lpstr>Efficient Concurrency and Locking</vt:lpstr>
      <vt:lpstr>Experimental Evaluation</vt:lpstr>
      <vt:lpstr>Experimental Evaluation: Heterogeneous Scaling</vt:lpstr>
      <vt:lpstr>Experimental Evaluation</vt:lpstr>
      <vt:lpstr>Experimental Evaluation</vt:lpstr>
      <vt:lpstr>Experimental Evaluation</vt:lpstr>
      <vt:lpstr>Verifiable Sensing Applications</vt:lpstr>
      <vt:lpstr>Verifiable Applications Using DECAL</vt:lpstr>
      <vt:lpstr>Slide 39</vt:lpstr>
      <vt:lpstr>Programming Model</vt:lpstr>
      <vt:lpstr>Programming Model</vt:lpstr>
      <vt:lpstr>Distributed Coordination Primitives</vt:lpstr>
      <vt:lpstr>Declaring Actions</vt:lpstr>
      <vt:lpstr>Declaring Actions</vt:lpstr>
      <vt:lpstr>Declaring Invariants</vt:lpstr>
      <vt:lpstr>Reusable Components</vt:lpstr>
      <vt:lpstr>Composition Verification</vt:lpstr>
      <vt:lpstr>Program Synthesis</vt:lpstr>
      <vt:lpstr>Program Synthesis</vt:lpstr>
      <vt:lpstr>Code Generation and Runtime</vt:lpstr>
      <vt:lpstr>Scalable Data Collection</vt:lpstr>
      <vt:lpstr>Scalable Data Collection</vt:lpstr>
      <vt:lpstr>Scalable Data Collection</vt:lpstr>
      <vt:lpstr>Scalable Data Collection</vt:lpstr>
      <vt:lpstr>Scalable Data Collection</vt:lpstr>
      <vt:lpstr>Scalable Data Collection</vt:lpstr>
      <vt:lpstr>Spatial Neighborhood (SN)</vt:lpstr>
      <vt:lpstr>Spatial Neighborhood (SN)</vt:lpstr>
      <vt:lpstr>Partitioning Model (PT)</vt:lpstr>
      <vt:lpstr>Partitioning Model (PT)</vt:lpstr>
      <vt:lpstr>SNP Protocol</vt:lpstr>
      <vt:lpstr>SNP Protocol</vt:lpstr>
      <vt:lpstr>SNP Protocol</vt:lpstr>
      <vt:lpstr>SNP Protocol</vt:lpstr>
      <vt:lpstr>SNP Protocol</vt:lpstr>
      <vt:lpstr>Experimental Evaluation</vt:lpstr>
      <vt:lpstr>Experimental Evaluation</vt:lpstr>
      <vt:lpstr>SNP Performance</vt:lpstr>
      <vt:lpstr>SNP Performance</vt:lpstr>
      <vt:lpstr>SNP Performance</vt:lpstr>
      <vt:lpstr>SNP Performance</vt:lpstr>
      <vt:lpstr>Concluding Remarks</vt:lpstr>
      <vt:lpstr>Related Work</vt:lpstr>
      <vt:lpstr>Related Work</vt:lpstr>
      <vt:lpstr>Related Work</vt:lpstr>
      <vt:lpstr>Related Work</vt:lpstr>
      <vt:lpstr>WSN @ BOWEN</vt:lpstr>
      <vt:lpstr>Related Work</vt:lpstr>
      <vt:lpstr>Programming Model Overview</vt:lpstr>
      <vt:lpstr>OS Design</vt:lpstr>
      <vt:lpstr>Implementation</vt:lpstr>
      <vt:lpstr>FC-mOS Interaction</vt:lpstr>
      <vt:lpstr>Base mPL LANGUAGE</vt:lpstr>
      <vt:lpstr>Declarations</vt:lpstr>
      <vt:lpstr>Instances &amp; MCAP refinements</vt:lpstr>
      <vt:lpstr>WSN @ BOWEN</vt:lpstr>
      <vt:lpstr>Evaluation</vt:lpstr>
      <vt:lpstr>Extensibility</vt:lpstr>
      <vt:lpstr>Evaluation</vt:lpstr>
      <vt:lpstr>Example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ayg</cp:lastModifiedBy>
  <cp:revision>4</cp:revision>
  <dcterms:modified xsi:type="dcterms:W3CDTF">2008-12-15T20:05:28Z</dcterms:modified>
</cp:coreProperties>
</file>