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ags/tag4.xml" ContentType="application/vnd.openxmlformats-officedocument.presentationml.tags+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theme/themeOverride1.xml" ContentType="application/vnd.openxmlformats-officedocument.themeOverr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charts/chart3.xml" ContentType="application/vnd.openxmlformats-officedocument.drawingml.chart+xml"/>
  <Default Extension="xlsx" ContentType="application/vnd.openxmlformats-officedocument.spreadsheetml.sheet"/>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tags/tag9.xml" ContentType="application/vnd.openxmlformats-officedocument.presentationml.tags+xml"/>
  <Override PartName="/ppt/tags/tag10.xml" ContentType="application/vnd.openxmlformats-officedocument.presentationml.tag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tags/tag7.xml" ContentType="application/vnd.openxmlformats-officedocument.presentationml.tags+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Default Extension="emf" ContentType="image/x-emf"/>
  <Override PartName="/ppt/theme/themeOverride4.xml" ContentType="application/vnd.openxmlformats-officedocument.themeOverride+xml"/>
  <Override PartName="/ppt/tags/tag3.xml" ContentType="application/vnd.openxmlformats-officedocument.presentationml.tags+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theme/themeOverride2.xml" ContentType="application/vnd.openxmlformats-officedocument.themeOverr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Default Extension="tiff" ContentType="image/tiff"/>
  <Default Extension="vml" ContentType="application/vnd.openxmlformats-officedocument.vmlDrawing"/>
  <Override PartName="/ppt/notesSlides/notesSlide8.xml" ContentType="application/vnd.openxmlformats-officedocument.presentationml.notesSlide+xml"/>
  <Override PartName="/ppt/notesSlides/notesSlide6.xml" ContentType="application/vnd.openxmlformats-officedocument.presentationml.notesSlide+xml"/>
  <Override PartName="/ppt/charts/chart4.xml" ContentType="application/vnd.openxmlformats-officedocument.drawingml.chart+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Default Extension="wmf" ContentType="image/x-wmf"/>
  <Override PartName="/ppt/theme/themeOverride3.xml" ContentType="application/vnd.openxmlformats-officedocument.themeOverride+xml"/>
  <Override PartName="/ppt/tags/tag2.xml" ContentType="application/vnd.openxmlformats-officedocument.presentationml.tags+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commentAuthors.xml" ContentType="application/vnd.openxmlformats-officedocument.presentationml.commentAuthors+xml"/>
  <Override PartName="/ppt/notesSlides/notesSlide9.xml" ContentType="application/vnd.openxmlformats-officedocument.presentationml.notesSlide+xml"/>
  <Override PartName="/ppt/charts/chart5.xml" ContentType="application/vnd.openxmlformats-officedocument.drawingml.chart+xml"/>
  <Override PartName="/ppt/notesSlides/notesSlide1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2" r:id="rId2"/>
  </p:sldMasterIdLst>
  <p:notesMasterIdLst>
    <p:notesMasterId r:id="rId62"/>
  </p:notesMasterIdLst>
  <p:handoutMasterIdLst>
    <p:handoutMasterId r:id="rId63"/>
  </p:handoutMasterIdLst>
  <p:sldIdLst>
    <p:sldId id="746" r:id="rId3"/>
    <p:sldId id="834" r:id="rId4"/>
    <p:sldId id="833" r:id="rId5"/>
    <p:sldId id="908" r:id="rId6"/>
    <p:sldId id="839" r:id="rId7"/>
    <p:sldId id="909" r:id="rId8"/>
    <p:sldId id="910" r:id="rId9"/>
    <p:sldId id="911" r:id="rId10"/>
    <p:sldId id="840" r:id="rId11"/>
    <p:sldId id="842" r:id="rId12"/>
    <p:sldId id="847" r:id="rId13"/>
    <p:sldId id="912" r:id="rId14"/>
    <p:sldId id="848" r:id="rId15"/>
    <p:sldId id="849" r:id="rId16"/>
    <p:sldId id="852" r:id="rId17"/>
    <p:sldId id="853" r:id="rId18"/>
    <p:sldId id="854" r:id="rId19"/>
    <p:sldId id="913" r:id="rId20"/>
    <p:sldId id="855" r:id="rId21"/>
    <p:sldId id="856" r:id="rId22"/>
    <p:sldId id="857" r:id="rId23"/>
    <p:sldId id="914" r:id="rId24"/>
    <p:sldId id="858" r:id="rId25"/>
    <p:sldId id="859" r:id="rId26"/>
    <p:sldId id="860" r:id="rId27"/>
    <p:sldId id="863" r:id="rId28"/>
    <p:sldId id="864" r:id="rId29"/>
    <p:sldId id="866" r:id="rId30"/>
    <p:sldId id="867" r:id="rId31"/>
    <p:sldId id="872" r:id="rId32"/>
    <p:sldId id="878" r:id="rId33"/>
    <p:sldId id="879" r:id="rId34"/>
    <p:sldId id="880" r:id="rId35"/>
    <p:sldId id="882" r:id="rId36"/>
    <p:sldId id="886" r:id="rId37"/>
    <p:sldId id="915" r:id="rId38"/>
    <p:sldId id="887" r:id="rId39"/>
    <p:sldId id="888" r:id="rId40"/>
    <p:sldId id="889" r:id="rId41"/>
    <p:sldId id="890" r:id="rId42"/>
    <p:sldId id="891" r:id="rId43"/>
    <p:sldId id="892" r:id="rId44"/>
    <p:sldId id="893" r:id="rId45"/>
    <p:sldId id="894" r:id="rId46"/>
    <p:sldId id="895" r:id="rId47"/>
    <p:sldId id="896" r:id="rId48"/>
    <p:sldId id="897" r:id="rId49"/>
    <p:sldId id="898" r:id="rId50"/>
    <p:sldId id="899" r:id="rId51"/>
    <p:sldId id="900" r:id="rId52"/>
    <p:sldId id="901" r:id="rId53"/>
    <p:sldId id="902" r:id="rId54"/>
    <p:sldId id="903" r:id="rId55"/>
    <p:sldId id="905" r:id="rId56"/>
    <p:sldId id="904" r:id="rId57"/>
    <p:sldId id="916" r:id="rId58"/>
    <p:sldId id="906" r:id="rId59"/>
    <p:sldId id="907" r:id="rId60"/>
    <p:sldId id="917" r:id="rId61"/>
  </p:sldIdLst>
  <p:sldSz cx="9144000" cy="6858000" type="screen4x3"/>
  <p:notesSz cx="7010400" cy="9296400"/>
  <p:embeddedFontLst>
    <p:embeddedFont>
      <p:font typeface="Continuum Medium"/>
      <p:regular r:id="rId64"/>
    </p:embeddedFont>
    <p:embeddedFont>
      <p:font typeface="Calibri" pitchFamily="34" charset="0"/>
      <p:regular r:id="rId65"/>
      <p:bold r:id="rId66"/>
      <p:italic r:id="rId67"/>
      <p:boldItalic r:id="rId68"/>
    </p:embeddedFont>
    <p:embeddedFont>
      <p:font typeface="ＭＳ Ｐゴシック" pitchFamily="34" charset="-128"/>
      <p:regular r:id="rId69"/>
    </p:embeddedFont>
    <p:embeddedFont>
      <p:font typeface="맑은 고딕" pitchFamily="34" charset="-127"/>
      <p:regular r:id="rId70"/>
      <p:bold r:id="rId71"/>
    </p:embeddedFont>
  </p:embeddedFontLst>
  <p:custDataLst>
    <p:tags r:id="rId72"/>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avid Tse"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0"/>
      </p:ext>
    </p:extLst>
  </p:showPr>
  <p:clrMru>
    <a:srgbClr val="002E8A"/>
    <a:srgbClr val="0000CC"/>
    <a:srgbClr val="C9FFCE"/>
    <a:srgbClr val="0000FF"/>
    <a:srgbClr val="A3D8FF"/>
    <a:srgbClr val="E1F2FF"/>
    <a:srgbClr val="EBFFED"/>
    <a:srgbClr val="E1FFE4"/>
    <a:srgbClr val="EBFFF4"/>
    <a:srgbClr val="F7FFF8"/>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20016" autoAdjust="0"/>
    <p:restoredTop sz="98817" autoAdjust="0"/>
  </p:normalViewPr>
  <p:slideViewPr>
    <p:cSldViewPr snapToGrid="0" showGuides="1">
      <p:cViewPr>
        <p:scale>
          <a:sx n="110" d="100"/>
          <a:sy n="110" d="100"/>
        </p:scale>
        <p:origin x="-1644" y="-58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902"/>
    </p:cViewPr>
  </p:sorterViewPr>
  <p:notesViewPr>
    <p:cSldViewPr snapToGrid="0" showGuides="1">
      <p:cViewPr varScale="1">
        <p:scale>
          <a:sx n="74" d="100"/>
          <a:sy n="74" d="100"/>
        </p:scale>
        <p:origin x="-4080" y="-102"/>
      </p:cViewPr>
      <p:guideLst>
        <p:guide orient="horz" pos="2928"/>
        <p:guide pos="2208"/>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handoutMaster" Target="handoutMasters/handoutMaster1.xml"/><Relationship Id="rId68" Type="http://schemas.openxmlformats.org/officeDocument/2006/relationships/font" Target="fonts/font5.fntdata"/><Relationship Id="rId76"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font" Target="fonts/font8.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font" Target="fonts/font3.fntdata"/><Relationship Id="rId7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font" Target="fonts/font2.fntdata"/><Relationship Id="rId73"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font" Target="fonts/font1.fntdata"/><Relationship Id="rId69" Type="http://schemas.openxmlformats.org/officeDocument/2006/relationships/font" Target="fonts/font6.fntdata"/><Relationship Id="rId77"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ags" Target="tags/tag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4.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notesMaster" Target="notesMasters/notesMaster1.xml"/><Relationship Id="rId70" Type="http://schemas.openxmlformats.org/officeDocument/2006/relationships/font" Target="fonts/font7.fntdata"/><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s>
</file>

<file path=ppt/charts/_rels/chart1.xml.rels><?xml version="1.0" encoding="UTF-8" standalone="yes"?>
<Relationships xmlns="http://schemas.openxmlformats.org/package/2006/relationships"><Relationship Id="rId2" Type="http://schemas.openxmlformats.org/officeDocument/2006/relationships/oleObject" Target="Macintosh%20HD:Users:ksreeram:Dropbox:R01_Kannan_Pachter_Tse:Supplementary%20Data:Proposal_Results.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Macintosh%20HD:Users:ksreeram:Dropbox:R01_Kannan_Pachter_Tse:Supplementary%20Data:Proposal_Results.xlsx"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oleObject" Target="Macintosh%20HD:Users:ksreeram:Dropbox:R01_Kannan_Pachter_Tse:Supplementary%20Data:Proposal_Results.xlsx" TargetMode="External"/><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oleObject" Target="Macintosh%20HD:Users:ksreeram:Dropbox:R01_Kannan_Pachter_Tse:Supplementary%20Data:Proposal_Results.xlsx" TargetMode="External"/><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Office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style val="18"/>
  <c:clrMapOvr bg1="lt1" tx1="dk1" bg2="lt2" tx2="dk2" accent1="accent1" accent2="accent2" accent3="accent3" accent4="accent4" accent5="accent5" accent6="accent6" hlink="hlink" folHlink="folHlink"/>
  <c:chart>
    <c:plotArea>
      <c:layout>
        <c:manualLayout>
          <c:layoutTarget val="inner"/>
          <c:xMode val="edge"/>
          <c:yMode val="edge"/>
          <c:x val="5.0566956887389665E-2"/>
          <c:y val="4.2661168001281585E-2"/>
          <c:w val="0.89335172737194668"/>
          <c:h val="0.87416066542119863"/>
        </c:manualLayout>
      </c:layout>
      <c:barChart>
        <c:barDir val="col"/>
        <c:grouping val="clustered"/>
        <c:ser>
          <c:idx val="1"/>
          <c:order val="0"/>
          <c:tx>
            <c:strRef>
              <c:f>'Real Data'!$D$113</c:f>
              <c:strCache>
                <c:ptCount val="1"/>
                <c:pt idx="0">
                  <c:v>SOAPdenovo-Trans</c:v>
                </c:pt>
              </c:strCache>
            </c:strRef>
          </c:tx>
          <c:cat>
            <c:strRef>
              <c:f>'Real Data'!$B$114:$B$117</c:f>
              <c:strCache>
                <c:ptCount val="4"/>
                <c:pt idx="0">
                  <c:v>10 to 25</c:v>
                </c:pt>
                <c:pt idx="1">
                  <c:v>25 to 50</c:v>
                </c:pt>
                <c:pt idx="2">
                  <c:v>50 to 100</c:v>
                </c:pt>
                <c:pt idx="3">
                  <c:v>100 +</c:v>
                </c:pt>
              </c:strCache>
            </c:strRef>
          </c:cat>
          <c:val>
            <c:numRef>
              <c:f>'Real Data'!$D$114:$D$117</c:f>
              <c:numCache>
                <c:formatCode>General</c:formatCode>
                <c:ptCount val="4"/>
                <c:pt idx="0">
                  <c:v>0.24074074074074123</c:v>
                </c:pt>
                <c:pt idx="1">
                  <c:v>0.38172043010752732</c:v>
                </c:pt>
                <c:pt idx="2">
                  <c:v>0.4768041237113404</c:v>
                </c:pt>
                <c:pt idx="3">
                  <c:v>0.62302914476827564</c:v>
                </c:pt>
              </c:numCache>
            </c:numRef>
          </c:val>
        </c:ser>
        <c:ser>
          <c:idx val="2"/>
          <c:order val="1"/>
          <c:tx>
            <c:strRef>
              <c:f>'Real Data'!$E$113</c:f>
              <c:strCache>
                <c:ptCount val="1"/>
                <c:pt idx="0">
                  <c:v>Trans</c:v>
                </c:pt>
              </c:strCache>
            </c:strRef>
          </c:tx>
          <c:cat>
            <c:strRef>
              <c:f>'Real Data'!$B$114:$B$117</c:f>
              <c:strCache>
                <c:ptCount val="4"/>
                <c:pt idx="0">
                  <c:v>10 to 25</c:v>
                </c:pt>
                <c:pt idx="1">
                  <c:v>25 to 50</c:v>
                </c:pt>
                <c:pt idx="2">
                  <c:v>50 to 100</c:v>
                </c:pt>
                <c:pt idx="3">
                  <c:v>100 +</c:v>
                </c:pt>
              </c:strCache>
            </c:strRef>
          </c:cat>
          <c:val>
            <c:numRef>
              <c:f>'Real Data'!$E$114:$E$117</c:f>
              <c:numCache>
                <c:formatCode>General</c:formatCode>
                <c:ptCount val="4"/>
                <c:pt idx="0">
                  <c:v>0.5</c:v>
                </c:pt>
                <c:pt idx="1">
                  <c:v>0.67741935483871063</c:v>
                </c:pt>
                <c:pt idx="2">
                  <c:v>0.74742268041237103</c:v>
                </c:pt>
                <c:pt idx="3">
                  <c:v>0.82322025800286702</c:v>
                </c:pt>
              </c:numCache>
            </c:numRef>
          </c:val>
        </c:ser>
        <c:ser>
          <c:idx val="3"/>
          <c:order val="2"/>
          <c:tx>
            <c:strRef>
              <c:f>'Real Data'!$F$113</c:f>
              <c:strCache>
                <c:ptCount val="1"/>
                <c:pt idx="0">
                  <c:v>Oases</c:v>
                </c:pt>
              </c:strCache>
            </c:strRef>
          </c:tx>
          <c:cat>
            <c:strRef>
              <c:f>'Real Data'!$B$114:$B$117</c:f>
              <c:strCache>
                <c:ptCount val="4"/>
                <c:pt idx="0">
                  <c:v>10 to 25</c:v>
                </c:pt>
                <c:pt idx="1">
                  <c:v>25 to 50</c:v>
                </c:pt>
                <c:pt idx="2">
                  <c:v>50 to 100</c:v>
                </c:pt>
                <c:pt idx="3">
                  <c:v>100 +</c:v>
                </c:pt>
              </c:strCache>
            </c:strRef>
          </c:cat>
          <c:val>
            <c:numRef>
              <c:f>'Real Data'!$F$114:$F$117</c:f>
              <c:numCache>
                <c:formatCode>General</c:formatCode>
                <c:ptCount val="4"/>
                <c:pt idx="0">
                  <c:v>0.4814814814814814</c:v>
                </c:pt>
                <c:pt idx="1">
                  <c:v>0.70967741935484008</c:v>
                </c:pt>
                <c:pt idx="2">
                  <c:v>0.78092783505154595</c:v>
                </c:pt>
                <c:pt idx="3">
                  <c:v>0.79311992355470595</c:v>
                </c:pt>
              </c:numCache>
            </c:numRef>
          </c:val>
        </c:ser>
        <c:ser>
          <c:idx val="4"/>
          <c:order val="3"/>
          <c:tx>
            <c:strRef>
              <c:f>'Real Data'!$G$113</c:f>
              <c:strCache>
                <c:ptCount val="1"/>
                <c:pt idx="0">
                  <c:v>Trinity</c:v>
                </c:pt>
              </c:strCache>
            </c:strRef>
          </c:tx>
          <c:cat>
            <c:strRef>
              <c:f>'Real Data'!$B$114:$B$117</c:f>
              <c:strCache>
                <c:ptCount val="4"/>
                <c:pt idx="0">
                  <c:v>10 to 25</c:v>
                </c:pt>
                <c:pt idx="1">
                  <c:v>25 to 50</c:v>
                </c:pt>
                <c:pt idx="2">
                  <c:v>50 to 100</c:v>
                </c:pt>
                <c:pt idx="3">
                  <c:v>100 +</c:v>
                </c:pt>
              </c:strCache>
            </c:strRef>
          </c:cat>
          <c:val>
            <c:numRef>
              <c:f>'Real Data'!$G$114:$G$117</c:f>
              <c:numCache>
                <c:formatCode>General</c:formatCode>
                <c:ptCount val="4"/>
                <c:pt idx="0">
                  <c:v>0.5</c:v>
                </c:pt>
                <c:pt idx="1">
                  <c:v>0.63978494623655979</c:v>
                </c:pt>
                <c:pt idx="2">
                  <c:v>0.75515463917525805</c:v>
                </c:pt>
                <c:pt idx="3">
                  <c:v>0.83994266602962264</c:v>
                </c:pt>
              </c:numCache>
            </c:numRef>
          </c:val>
        </c:ser>
        <c:ser>
          <c:idx val="5"/>
          <c:order val="4"/>
          <c:tx>
            <c:strRef>
              <c:f>'Real Data'!$H$113</c:f>
              <c:strCache>
                <c:ptCount val="1"/>
                <c:pt idx="0">
                  <c:v>ShannonRNA</c:v>
                </c:pt>
              </c:strCache>
            </c:strRef>
          </c:tx>
          <c:cat>
            <c:strRef>
              <c:f>'Real Data'!$B$114:$B$117</c:f>
              <c:strCache>
                <c:ptCount val="4"/>
                <c:pt idx="0">
                  <c:v>10 to 25</c:v>
                </c:pt>
                <c:pt idx="1">
                  <c:v>25 to 50</c:v>
                </c:pt>
                <c:pt idx="2">
                  <c:v>50 to 100</c:v>
                </c:pt>
                <c:pt idx="3">
                  <c:v>100 +</c:v>
                </c:pt>
              </c:strCache>
            </c:strRef>
          </c:cat>
          <c:val>
            <c:numRef>
              <c:f>'Real Data'!$H$114:$H$117</c:f>
              <c:numCache>
                <c:formatCode>General</c:formatCode>
                <c:ptCount val="4"/>
                <c:pt idx="0">
                  <c:v>0.64814814814814892</c:v>
                </c:pt>
                <c:pt idx="1">
                  <c:v>0.84408602150537604</c:v>
                </c:pt>
                <c:pt idx="2">
                  <c:v>0.91752577319587691</c:v>
                </c:pt>
                <c:pt idx="3">
                  <c:v>0.96751075011944598</c:v>
                </c:pt>
              </c:numCache>
            </c:numRef>
          </c:val>
        </c:ser>
        <c:axId val="67952000"/>
        <c:axId val="39650432"/>
      </c:barChart>
      <c:catAx>
        <c:axId val="67952000"/>
        <c:scaling>
          <c:orientation val="minMax"/>
        </c:scaling>
        <c:axPos val="b"/>
        <c:tickLblPos val="nextTo"/>
        <c:crossAx val="39650432"/>
        <c:crosses val="autoZero"/>
        <c:auto val="1"/>
        <c:lblAlgn val="ctr"/>
        <c:lblOffset val="100"/>
      </c:catAx>
      <c:valAx>
        <c:axId val="39650432"/>
        <c:scaling>
          <c:orientation val="minMax"/>
          <c:max val="1"/>
        </c:scaling>
        <c:axPos val="l"/>
        <c:majorGridlines/>
        <c:numFmt formatCode="General" sourceLinked="1"/>
        <c:tickLblPos val="nextTo"/>
        <c:crossAx val="67952000"/>
        <c:crosses val="autoZero"/>
        <c:crossBetween val="between"/>
      </c:valAx>
    </c:plotArea>
    <c:plotVisOnly val="1"/>
    <c:dispBlanksAs val="gap"/>
  </c:chart>
  <c:externalData r:id="rId2"/>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style val="18"/>
  <c:clrMapOvr bg1="lt1" tx1="dk1" bg2="lt2" tx2="dk2" accent1="accent1" accent2="accent2" accent3="accent3" accent4="accent4" accent5="accent5" accent6="accent6" hlink="hlink" folHlink="folHlink"/>
  <c:chart>
    <c:plotArea>
      <c:layout>
        <c:manualLayout>
          <c:layoutTarget val="inner"/>
          <c:xMode val="edge"/>
          <c:yMode val="edge"/>
          <c:x val="9.1349888872454599E-2"/>
          <c:y val="4.4673539518900303E-2"/>
          <c:w val="0.39547205005874547"/>
          <c:h val="0.86822469356279008"/>
        </c:manualLayout>
      </c:layout>
      <c:barChart>
        <c:barDir val="col"/>
        <c:grouping val="clustered"/>
        <c:ser>
          <c:idx val="1"/>
          <c:order val="0"/>
          <c:tx>
            <c:strRef>
              <c:f>'Real Data'!$J$7</c:f>
              <c:strCache>
                <c:ptCount val="1"/>
                <c:pt idx="0">
                  <c:v>SOAPdenovo-Trans</c:v>
                </c:pt>
              </c:strCache>
            </c:strRef>
          </c:tx>
          <c:cat>
            <c:strRef>
              <c:f>'Real Data'!$H$9</c:f>
              <c:strCache>
                <c:ptCount val="1"/>
                <c:pt idx="0">
                  <c:v>False positive </c:v>
                </c:pt>
              </c:strCache>
            </c:strRef>
          </c:cat>
          <c:val>
            <c:numRef>
              <c:f>'Real Data'!$J$9</c:f>
              <c:numCache>
                <c:formatCode>General</c:formatCode>
                <c:ptCount val="1"/>
                <c:pt idx="0">
                  <c:v>0.52400000000000002</c:v>
                </c:pt>
              </c:numCache>
            </c:numRef>
          </c:val>
        </c:ser>
        <c:ser>
          <c:idx val="2"/>
          <c:order val="1"/>
          <c:tx>
            <c:strRef>
              <c:f>'Real Data'!$K$7</c:f>
              <c:strCache>
                <c:ptCount val="1"/>
                <c:pt idx="0">
                  <c:v>TransABySS</c:v>
                </c:pt>
              </c:strCache>
            </c:strRef>
          </c:tx>
          <c:cat>
            <c:strRef>
              <c:f>'Real Data'!$H$9</c:f>
              <c:strCache>
                <c:ptCount val="1"/>
                <c:pt idx="0">
                  <c:v>False positive </c:v>
                </c:pt>
              </c:strCache>
            </c:strRef>
          </c:cat>
          <c:val>
            <c:numRef>
              <c:f>'Real Data'!$K$9</c:f>
              <c:numCache>
                <c:formatCode>General</c:formatCode>
                <c:ptCount val="1"/>
                <c:pt idx="0">
                  <c:v>0.43600000000000033</c:v>
                </c:pt>
              </c:numCache>
            </c:numRef>
          </c:val>
        </c:ser>
        <c:ser>
          <c:idx val="3"/>
          <c:order val="2"/>
          <c:tx>
            <c:strRef>
              <c:f>'Real Data'!$L$7</c:f>
              <c:strCache>
                <c:ptCount val="1"/>
                <c:pt idx="0">
                  <c:v>Oases</c:v>
                </c:pt>
              </c:strCache>
            </c:strRef>
          </c:tx>
          <c:cat>
            <c:strRef>
              <c:f>'Real Data'!$H$9</c:f>
              <c:strCache>
                <c:ptCount val="1"/>
                <c:pt idx="0">
                  <c:v>False positive </c:v>
                </c:pt>
              </c:strCache>
            </c:strRef>
          </c:cat>
          <c:val>
            <c:numRef>
              <c:f>'Real Data'!$L$9</c:f>
              <c:numCache>
                <c:formatCode>General</c:formatCode>
                <c:ptCount val="1"/>
                <c:pt idx="0">
                  <c:v>0.41900000000000032</c:v>
                </c:pt>
              </c:numCache>
            </c:numRef>
          </c:val>
        </c:ser>
        <c:ser>
          <c:idx val="4"/>
          <c:order val="3"/>
          <c:tx>
            <c:strRef>
              <c:f>'Real Data'!$M$7</c:f>
              <c:strCache>
                <c:ptCount val="1"/>
                <c:pt idx="0">
                  <c:v>Trinity</c:v>
                </c:pt>
              </c:strCache>
            </c:strRef>
          </c:tx>
          <c:cat>
            <c:strRef>
              <c:f>'Real Data'!$H$9</c:f>
              <c:strCache>
                <c:ptCount val="1"/>
                <c:pt idx="0">
                  <c:v>False positive </c:v>
                </c:pt>
              </c:strCache>
            </c:strRef>
          </c:cat>
          <c:val>
            <c:numRef>
              <c:f>'Real Data'!$M$9</c:f>
              <c:numCache>
                <c:formatCode>General</c:formatCode>
                <c:ptCount val="1"/>
                <c:pt idx="0">
                  <c:v>0.40600000000000008</c:v>
                </c:pt>
              </c:numCache>
            </c:numRef>
          </c:val>
        </c:ser>
        <c:ser>
          <c:idx val="5"/>
          <c:order val="4"/>
          <c:tx>
            <c:strRef>
              <c:f>'Real Data'!$N$7</c:f>
              <c:strCache>
                <c:ptCount val="1"/>
                <c:pt idx="0">
                  <c:v>ShannonRNA</c:v>
                </c:pt>
              </c:strCache>
            </c:strRef>
          </c:tx>
          <c:cat>
            <c:strRef>
              <c:f>'Real Data'!$H$9</c:f>
              <c:strCache>
                <c:ptCount val="1"/>
                <c:pt idx="0">
                  <c:v>False positive </c:v>
                </c:pt>
              </c:strCache>
            </c:strRef>
          </c:cat>
          <c:val>
            <c:numRef>
              <c:f>'Real Data'!$N$9</c:f>
              <c:numCache>
                <c:formatCode>General</c:formatCode>
                <c:ptCount val="1"/>
                <c:pt idx="0">
                  <c:v>0.31500000000000034</c:v>
                </c:pt>
              </c:numCache>
            </c:numRef>
          </c:val>
        </c:ser>
        <c:axId val="39686528"/>
        <c:axId val="39688064"/>
      </c:barChart>
      <c:catAx>
        <c:axId val="39686528"/>
        <c:scaling>
          <c:orientation val="minMax"/>
        </c:scaling>
        <c:delete val="1"/>
        <c:axPos val="b"/>
        <c:tickLblPos val="none"/>
        <c:crossAx val="39688064"/>
        <c:crosses val="autoZero"/>
        <c:auto val="1"/>
        <c:lblAlgn val="ctr"/>
        <c:lblOffset val="100"/>
      </c:catAx>
      <c:valAx>
        <c:axId val="39688064"/>
        <c:scaling>
          <c:orientation val="minMax"/>
        </c:scaling>
        <c:axPos val="l"/>
        <c:majorGridlines/>
        <c:numFmt formatCode="General" sourceLinked="1"/>
        <c:tickLblPos val="nextTo"/>
        <c:crossAx val="39686528"/>
        <c:crosses val="autoZero"/>
        <c:crossBetween val="between"/>
      </c:valAx>
    </c:plotArea>
    <c:legend>
      <c:legendPos val="r"/>
      <c:layout>
        <c:manualLayout>
          <c:xMode val="edge"/>
          <c:yMode val="edge"/>
          <c:x val="0.45568574552338637"/>
          <c:y val="4.3827421056904091E-2"/>
          <c:w val="0.54431425447661352"/>
          <c:h val="0.91578158400303"/>
        </c:manualLayout>
      </c:layout>
      <c:txPr>
        <a:bodyPr/>
        <a:lstStyle/>
        <a:p>
          <a:pPr>
            <a:defRPr sz="2000"/>
          </a:pPr>
          <a:endParaRPr lang="en-US"/>
        </a:p>
      </c:txPr>
    </c:legend>
    <c:plotVisOnly val="1"/>
    <c:dispBlanksAs val="gap"/>
  </c:chart>
  <c:externalData r:id="rId2"/>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style val="18"/>
  <c:clrMapOvr bg1="lt1" tx1="dk1" bg2="lt2" tx2="dk2" accent1="accent1" accent2="accent2" accent3="accent3" accent4="accent4" accent5="accent5" accent6="accent6" hlink="hlink" folHlink="folHlink"/>
  <c:chart>
    <c:plotArea>
      <c:layout/>
      <c:barChart>
        <c:barDir val="col"/>
        <c:grouping val="clustered"/>
        <c:ser>
          <c:idx val="1"/>
          <c:order val="0"/>
          <c:tx>
            <c:strRef>
              <c:f>'Real Data'!$C$66</c:f>
              <c:strCache>
                <c:ptCount val="1"/>
                <c:pt idx="0">
                  <c:v>SOAPdenovo-Trans</c:v>
                </c:pt>
              </c:strCache>
            </c:strRef>
          </c:tx>
          <c:cat>
            <c:strRef>
              <c:f>'Real Data'!$A$67:$A$69</c:f>
              <c:strCache>
                <c:ptCount val="3"/>
                <c:pt idx="0">
                  <c:v>Isoforms &gt;=1</c:v>
                </c:pt>
                <c:pt idx="1">
                  <c:v>Isoforms &gt;= 2</c:v>
                </c:pt>
                <c:pt idx="2">
                  <c:v>Isoforms &gt;= 3</c:v>
                </c:pt>
              </c:strCache>
            </c:strRef>
          </c:cat>
          <c:val>
            <c:numRef>
              <c:f>'Real Data'!$C$67:$C$69</c:f>
              <c:numCache>
                <c:formatCode>General</c:formatCode>
                <c:ptCount val="3"/>
                <c:pt idx="0">
                  <c:v>0.57597949469059173</c:v>
                </c:pt>
                <c:pt idx="1">
                  <c:v>0.45248226950354647</c:v>
                </c:pt>
                <c:pt idx="2">
                  <c:v>0.34507042253521097</c:v>
                </c:pt>
              </c:numCache>
            </c:numRef>
          </c:val>
        </c:ser>
        <c:ser>
          <c:idx val="2"/>
          <c:order val="1"/>
          <c:tx>
            <c:strRef>
              <c:f>'Real Data'!$D$66</c:f>
              <c:strCache>
                <c:ptCount val="1"/>
                <c:pt idx="0">
                  <c:v>TransABySS</c:v>
                </c:pt>
              </c:strCache>
            </c:strRef>
          </c:tx>
          <c:cat>
            <c:strRef>
              <c:f>'Real Data'!$A$67:$A$69</c:f>
              <c:strCache>
                <c:ptCount val="3"/>
                <c:pt idx="0">
                  <c:v>Isoforms &gt;=1</c:v>
                </c:pt>
                <c:pt idx="1">
                  <c:v>Isoforms &gt;= 2</c:v>
                </c:pt>
                <c:pt idx="2">
                  <c:v>Isoforms &gt;= 3</c:v>
                </c:pt>
              </c:strCache>
            </c:strRef>
          </c:cat>
          <c:val>
            <c:numRef>
              <c:f>'Real Data'!$D$67:$D$69</c:f>
              <c:numCache>
                <c:formatCode>General</c:formatCode>
                <c:ptCount val="3"/>
                <c:pt idx="0">
                  <c:v>0.79300000000000004</c:v>
                </c:pt>
                <c:pt idx="1">
                  <c:v>0.73400000000000065</c:v>
                </c:pt>
                <c:pt idx="2">
                  <c:v>0.66549000000000091</c:v>
                </c:pt>
              </c:numCache>
            </c:numRef>
          </c:val>
        </c:ser>
        <c:ser>
          <c:idx val="3"/>
          <c:order val="2"/>
          <c:tx>
            <c:strRef>
              <c:f>'Real Data'!$E$66</c:f>
              <c:strCache>
                <c:ptCount val="1"/>
                <c:pt idx="0">
                  <c:v>Oases</c:v>
                </c:pt>
              </c:strCache>
            </c:strRef>
          </c:tx>
          <c:cat>
            <c:strRef>
              <c:f>'Real Data'!$A$67:$A$69</c:f>
              <c:strCache>
                <c:ptCount val="3"/>
                <c:pt idx="0">
                  <c:v>Isoforms &gt;=1</c:v>
                </c:pt>
                <c:pt idx="1">
                  <c:v>Isoforms &gt;= 2</c:v>
                </c:pt>
                <c:pt idx="2">
                  <c:v>Isoforms &gt;= 3</c:v>
                </c:pt>
              </c:strCache>
            </c:strRef>
          </c:cat>
          <c:val>
            <c:numRef>
              <c:f>'Real Data'!$E$67:$E$69</c:f>
              <c:numCache>
                <c:formatCode>General</c:formatCode>
                <c:ptCount val="3"/>
                <c:pt idx="0">
                  <c:v>0.77737092600000079</c:v>
                </c:pt>
                <c:pt idx="1">
                  <c:v>0.73546099300000001</c:v>
                </c:pt>
                <c:pt idx="2">
                  <c:v>0.69190140800000066</c:v>
                </c:pt>
              </c:numCache>
            </c:numRef>
          </c:val>
        </c:ser>
        <c:ser>
          <c:idx val="4"/>
          <c:order val="3"/>
          <c:tx>
            <c:strRef>
              <c:f>'Real Data'!$F$66</c:f>
              <c:strCache>
                <c:ptCount val="1"/>
                <c:pt idx="0">
                  <c:v>Trinity</c:v>
                </c:pt>
              </c:strCache>
            </c:strRef>
          </c:tx>
          <c:cat>
            <c:strRef>
              <c:f>'Real Data'!$A$67:$A$69</c:f>
              <c:strCache>
                <c:ptCount val="3"/>
                <c:pt idx="0">
                  <c:v>Isoforms &gt;=1</c:v>
                </c:pt>
                <c:pt idx="1">
                  <c:v>Isoforms &gt;= 2</c:v>
                </c:pt>
                <c:pt idx="2">
                  <c:v>Isoforms &gt;= 3</c:v>
                </c:pt>
              </c:strCache>
            </c:strRef>
          </c:cat>
          <c:val>
            <c:numRef>
              <c:f>'Real Data'!$F$67:$F$69</c:f>
              <c:numCache>
                <c:formatCode>General</c:formatCode>
                <c:ptCount val="3"/>
                <c:pt idx="0">
                  <c:v>0.80446722799999959</c:v>
                </c:pt>
                <c:pt idx="1">
                  <c:v>0.74609929100000094</c:v>
                </c:pt>
                <c:pt idx="2">
                  <c:v>0.70422535200000091</c:v>
                </c:pt>
              </c:numCache>
            </c:numRef>
          </c:val>
        </c:ser>
        <c:ser>
          <c:idx val="5"/>
          <c:order val="4"/>
          <c:tx>
            <c:strRef>
              <c:f>'Real Data'!$G$66</c:f>
              <c:strCache>
                <c:ptCount val="1"/>
                <c:pt idx="0">
                  <c:v>ShannonRNA</c:v>
                </c:pt>
              </c:strCache>
            </c:strRef>
          </c:tx>
          <c:cat>
            <c:strRef>
              <c:f>'Real Data'!$A$67:$A$69</c:f>
              <c:strCache>
                <c:ptCount val="3"/>
                <c:pt idx="0">
                  <c:v>Isoforms &gt;=1</c:v>
                </c:pt>
                <c:pt idx="1">
                  <c:v>Isoforms &gt;= 2</c:v>
                </c:pt>
                <c:pt idx="2">
                  <c:v>Isoforms &gt;= 3</c:v>
                </c:pt>
              </c:strCache>
            </c:strRef>
          </c:cat>
          <c:val>
            <c:numRef>
              <c:f>'Real Data'!$G$67:$G$69</c:f>
              <c:numCache>
                <c:formatCode>General</c:formatCode>
                <c:ptCount val="3"/>
                <c:pt idx="0">
                  <c:v>0.94251189999999996</c:v>
                </c:pt>
                <c:pt idx="1">
                  <c:v>0.92056737599999916</c:v>
                </c:pt>
                <c:pt idx="2">
                  <c:v>0.9137323939999995</c:v>
                </c:pt>
              </c:numCache>
            </c:numRef>
          </c:val>
        </c:ser>
        <c:axId val="39965440"/>
        <c:axId val="39966976"/>
      </c:barChart>
      <c:catAx>
        <c:axId val="39965440"/>
        <c:scaling>
          <c:orientation val="minMax"/>
        </c:scaling>
        <c:axPos val="b"/>
        <c:tickLblPos val="nextTo"/>
        <c:crossAx val="39966976"/>
        <c:crosses val="autoZero"/>
        <c:auto val="1"/>
        <c:lblAlgn val="ctr"/>
        <c:lblOffset val="100"/>
      </c:catAx>
      <c:valAx>
        <c:axId val="39966976"/>
        <c:scaling>
          <c:orientation val="minMax"/>
        </c:scaling>
        <c:axPos val="l"/>
        <c:majorGridlines/>
        <c:numFmt formatCode="General" sourceLinked="1"/>
        <c:tickLblPos val="nextTo"/>
        <c:crossAx val="39965440"/>
        <c:crosses val="autoZero"/>
        <c:crossBetween val="between"/>
      </c:valAx>
    </c:plotArea>
    <c:plotVisOnly val="1"/>
    <c:dispBlanksAs val="gap"/>
  </c:chart>
  <c:externalData r:id="rId2"/>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style val="18"/>
  <c:clrMapOvr bg1="lt1" tx1="dk1" bg2="lt2" tx2="dk2" accent1="accent1" accent2="accent2" accent3="accent3" accent4="accent4" accent5="accent5" accent6="accent6" hlink="hlink" folHlink="folHlink"/>
  <c:chart>
    <c:plotArea>
      <c:layout/>
      <c:barChart>
        <c:barDir val="col"/>
        <c:grouping val="clustered"/>
        <c:axId val="39922304"/>
        <c:axId val="39899520"/>
      </c:barChart>
      <c:catAx>
        <c:axId val="39922304"/>
        <c:scaling>
          <c:orientation val="minMax"/>
        </c:scaling>
        <c:delete val="1"/>
        <c:axPos val="b"/>
        <c:tickLblPos val="none"/>
        <c:crossAx val="39899520"/>
        <c:crosses val="autoZero"/>
        <c:auto val="1"/>
        <c:lblAlgn val="ctr"/>
        <c:lblOffset val="100"/>
      </c:catAx>
      <c:valAx>
        <c:axId val="39899520"/>
        <c:scaling>
          <c:orientation val="minMax"/>
        </c:scaling>
        <c:axPos val="l"/>
        <c:majorGridlines/>
        <c:numFmt formatCode="General" sourceLinked="1"/>
        <c:tickLblPos val="nextTo"/>
        <c:crossAx val="39922304"/>
        <c:crosses val="autoZero"/>
        <c:crossBetween val="between"/>
      </c:valAx>
    </c:plotArea>
    <c:plotVisOnly val="1"/>
    <c:dispBlanksAs val="gap"/>
  </c:chart>
  <c:externalData r:id="rId2"/>
</c:chartSpace>
</file>

<file path=ppt/charts/chart5.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a:pPr>
            <a:r>
              <a:rPr lang="en-US" sz="1200" dirty="0"/>
              <a:t>Optimal Fold Distribution </a:t>
            </a:r>
          </a:p>
        </c:rich>
      </c:tx>
      <c:layout>
        <c:manualLayout>
          <c:xMode val="edge"/>
          <c:yMode val="edge"/>
          <c:x val="9.9066443813420363E-2"/>
          <c:y val="0"/>
        </c:manualLayout>
      </c:layout>
      <c:spPr>
        <a:noFill/>
        <a:ln w="25400">
          <a:noFill/>
        </a:ln>
      </c:spPr>
    </c:title>
    <c:plotArea>
      <c:layout>
        <c:manualLayout>
          <c:layoutTarget val="inner"/>
          <c:xMode val="edge"/>
          <c:yMode val="edge"/>
          <c:x val="0.13872709055355356"/>
          <c:y val="0.20918276853618553"/>
          <c:w val="0.71428632190351549"/>
          <c:h val="0.61452597782545471"/>
        </c:manualLayout>
      </c:layout>
      <c:barChart>
        <c:barDir val="col"/>
        <c:grouping val="clustered"/>
        <c:ser>
          <c:idx val="0"/>
          <c:order val="0"/>
          <c:spPr>
            <a:solidFill>
              <a:srgbClr val="004586"/>
            </a:solidFill>
            <a:ln w="25400">
              <a:noFill/>
            </a:ln>
          </c:spPr>
          <c:val>
            <c:numRef>
              <c:f>Sheet1!$A$1:$A$41</c:f>
              <c:numCache>
                <c:formatCode>General</c:formatCode>
                <c:ptCount val="41"/>
                <c:pt idx="0">
                  <c:v>3.2470144578000057E-2</c:v>
                </c:pt>
                <c:pt idx="1">
                  <c:v>3.2237780807000037E-2</c:v>
                </c:pt>
                <c:pt idx="2">
                  <c:v>3.1942387013700016E-2</c:v>
                </c:pt>
                <c:pt idx="3">
                  <c:v>3.1835949013800054E-2</c:v>
                </c:pt>
                <c:pt idx="4">
                  <c:v>3.1651679458500039E-2</c:v>
                </c:pt>
                <c:pt idx="5">
                  <c:v>3.1632843319400035E-2</c:v>
                </c:pt>
                <c:pt idx="6">
                  <c:v>3.1597039607600005E-2</c:v>
                </c:pt>
                <c:pt idx="7">
                  <c:v>3.1222282879800022E-2</c:v>
                </c:pt>
                <c:pt idx="8">
                  <c:v>3.1091055688600037E-2</c:v>
                </c:pt>
                <c:pt idx="9">
                  <c:v>3.1083398160400042E-2</c:v>
                </c:pt>
                <c:pt idx="10">
                  <c:v>3.088760770420004E-2</c:v>
                </c:pt>
                <c:pt idx="11">
                  <c:v>3.0237185752800037E-2</c:v>
                </c:pt>
                <c:pt idx="12">
                  <c:v>2.9929771201199998E-2</c:v>
                </c:pt>
                <c:pt idx="13">
                  <c:v>2.9819114863200012E-2</c:v>
                </c:pt>
                <c:pt idx="14">
                  <c:v>2.9622397521400032E-2</c:v>
                </c:pt>
                <c:pt idx="15">
                  <c:v>2.9140788896299997E-2</c:v>
                </c:pt>
                <c:pt idx="16">
                  <c:v>2.8938750019400002E-2</c:v>
                </c:pt>
                <c:pt idx="17">
                  <c:v>2.8265421933999977E-2</c:v>
                </c:pt>
                <c:pt idx="18">
                  <c:v>2.7866460405200001E-2</c:v>
                </c:pt>
                <c:pt idx="19">
                  <c:v>2.7734128062700012E-2</c:v>
                </c:pt>
                <c:pt idx="20">
                  <c:v>2.7073198366800041E-2</c:v>
                </c:pt>
                <c:pt idx="21">
                  <c:v>2.6240874499200022E-2</c:v>
                </c:pt>
                <c:pt idx="22">
                  <c:v>2.5624566898299998E-2</c:v>
                </c:pt>
                <c:pt idx="23">
                  <c:v>2.5481209551500041E-2</c:v>
                </c:pt>
                <c:pt idx="24">
                  <c:v>2.5413737431500022E-2</c:v>
                </c:pt>
                <c:pt idx="25">
                  <c:v>2.52658193414E-2</c:v>
                </c:pt>
                <c:pt idx="26">
                  <c:v>2.477912861250002E-2</c:v>
                </c:pt>
                <c:pt idx="27">
                  <c:v>2.2131480302999999E-2</c:v>
                </c:pt>
                <c:pt idx="28">
                  <c:v>1.6454889998600019E-2</c:v>
                </c:pt>
                <c:pt idx="29">
                  <c:v>1.6204212391400002E-2</c:v>
                </c:pt>
                <c:pt idx="30">
                  <c:v>1.6143856520399999E-2</c:v>
                </c:pt>
                <c:pt idx="31">
                  <c:v>1.6134111367300016E-2</c:v>
                </c:pt>
                <c:pt idx="32">
                  <c:v>1.6118870827999999E-2</c:v>
                </c:pt>
                <c:pt idx="33">
                  <c:v>1.60356807866E-2</c:v>
                </c:pt>
                <c:pt idx="34">
                  <c:v>1.5831603673900001E-2</c:v>
                </c:pt>
                <c:pt idx="35">
                  <c:v>1.5089077265000016E-2</c:v>
                </c:pt>
                <c:pt idx="36">
                  <c:v>1.40188749007E-2</c:v>
                </c:pt>
                <c:pt idx="37">
                  <c:v>1.3999470706900016E-2</c:v>
                </c:pt>
                <c:pt idx="38">
                  <c:v>1.1019708898800001E-2</c:v>
                </c:pt>
                <c:pt idx="39">
                  <c:v>1.0925891168200013E-2</c:v>
                </c:pt>
                <c:pt idx="40">
                  <c:v>1.0807549603000016E-2</c:v>
                </c:pt>
              </c:numCache>
            </c:numRef>
          </c:val>
        </c:ser>
        <c:gapWidth val="100"/>
        <c:axId val="78438400"/>
        <c:axId val="78439936"/>
      </c:barChart>
      <c:catAx>
        <c:axId val="78438400"/>
        <c:scaling>
          <c:orientation val="minMax"/>
        </c:scaling>
        <c:axPos val="b"/>
        <c:numFmt formatCode="General" sourceLinked="1"/>
        <c:tickLblPos val="nextTo"/>
        <c:spPr>
          <a:ln w="3175">
            <a:solidFill>
              <a:srgbClr val="B3B3B3"/>
            </a:solidFill>
            <a:prstDash val="solid"/>
          </a:ln>
        </c:spPr>
        <c:txPr>
          <a:bodyPr rot="0" vert="horz"/>
          <a:lstStyle/>
          <a:p>
            <a:pPr>
              <a:defRPr/>
            </a:pPr>
            <a:endParaRPr lang="en-US"/>
          </a:p>
        </c:txPr>
        <c:crossAx val="78439936"/>
        <c:crosses val="autoZero"/>
        <c:auto val="1"/>
        <c:lblAlgn val="ctr"/>
        <c:lblOffset val="100"/>
        <c:tickLblSkip val="2"/>
        <c:tickMarkSkip val="1"/>
      </c:catAx>
      <c:valAx>
        <c:axId val="78439936"/>
        <c:scaling>
          <c:orientation val="minMax"/>
        </c:scaling>
        <c:axPos val="l"/>
        <c:majorGridlines>
          <c:spPr>
            <a:ln w="3175">
              <a:solidFill>
                <a:srgbClr val="B3B3B3"/>
              </a:solidFill>
              <a:prstDash val="solid"/>
            </a:ln>
          </c:spPr>
        </c:majorGridlines>
        <c:numFmt formatCode="General" sourceLinked="1"/>
        <c:tickLblPos val="nextTo"/>
        <c:spPr>
          <a:ln w="3175">
            <a:solidFill>
              <a:srgbClr val="B3B3B3"/>
            </a:solidFill>
            <a:prstDash val="solid"/>
          </a:ln>
        </c:spPr>
        <c:txPr>
          <a:bodyPr rot="0" vert="horz"/>
          <a:lstStyle/>
          <a:p>
            <a:pPr>
              <a:defRPr/>
            </a:pPr>
            <a:endParaRPr lang="en-US"/>
          </a:p>
        </c:txPr>
        <c:crossAx val="78438400"/>
        <c:crosses val="autoZero"/>
        <c:crossBetween val="between"/>
      </c:valAx>
      <c:spPr>
        <a:noFill/>
        <a:ln w="3175">
          <a:solidFill>
            <a:srgbClr val="B3B3B3"/>
          </a:solidFill>
          <a:prstDash val="solid"/>
        </a:ln>
      </c:spPr>
    </c:plotArea>
    <c:plotVisOnly val="1"/>
    <c:dispBlanksAs val="gap"/>
  </c:chart>
  <c:spPr>
    <a:solidFill>
      <a:srgbClr val="FFFFFF"/>
    </a:solidFill>
    <a:ln w="9525">
      <a:noFill/>
    </a:ln>
  </c:spPr>
  <c:txPr>
    <a:bodyPr/>
    <a:lstStyle/>
    <a:p>
      <a:pPr>
        <a:defRPr lang="en-US"/>
      </a:pPr>
      <a:endParaRPr lang="en-US"/>
    </a:p>
  </c:txPr>
  <c:externalData r:id="rId1"/>
</c:chartSpace>
</file>

<file path=ppt/drawings/_rels/vmlDrawing1.v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image" Target="../media/image62.wmf"/><Relationship Id="rId1" Type="http://schemas.openxmlformats.org/officeDocument/2006/relationships/image" Target="../media/image61.wmf"/><Relationship Id="rId4" Type="http://schemas.openxmlformats.org/officeDocument/2006/relationships/image" Target="../media/image64.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image" Target="../media/image66.wmf"/><Relationship Id="rId1" Type="http://schemas.openxmlformats.org/officeDocument/2006/relationships/image" Target="../media/image65.wmf"/><Relationship Id="rId5" Type="http://schemas.openxmlformats.org/officeDocument/2006/relationships/image" Target="../media/image69.wmf"/><Relationship Id="rId4" Type="http://schemas.openxmlformats.org/officeDocument/2006/relationships/image" Target="../media/image68.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72.wmf"/><Relationship Id="rId2" Type="http://schemas.openxmlformats.org/officeDocument/2006/relationships/image" Target="../media/image71.wmf"/><Relationship Id="rId1" Type="http://schemas.openxmlformats.org/officeDocument/2006/relationships/image" Target="../media/image70.wmf"/><Relationship Id="rId4" Type="http://schemas.openxmlformats.org/officeDocument/2006/relationships/image" Target="../media/image7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7" y="0"/>
            <a:ext cx="3037523" cy="464662"/>
          </a:xfrm>
          <a:prstGeom prst="rect">
            <a:avLst/>
          </a:prstGeom>
        </p:spPr>
        <p:txBody>
          <a:bodyPr vert="horz" lIns="93097" tIns="46549" rIns="93097" bIns="46549"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sz="quarter" idx="1"/>
          </p:nvPr>
        </p:nvSpPr>
        <p:spPr>
          <a:xfrm>
            <a:off x="3971293" y="0"/>
            <a:ext cx="3037523" cy="464662"/>
          </a:xfrm>
          <a:prstGeom prst="rect">
            <a:avLst/>
          </a:prstGeom>
        </p:spPr>
        <p:txBody>
          <a:bodyPr vert="horz" lIns="93097" tIns="46549" rIns="93097" bIns="46549" rtlCol="0"/>
          <a:lstStyle>
            <a:lvl1pPr algn="r" fontAlgn="auto">
              <a:spcBef>
                <a:spcPts val="0"/>
              </a:spcBef>
              <a:spcAft>
                <a:spcPts val="0"/>
              </a:spcAft>
              <a:defRPr sz="1200">
                <a:latin typeface="+mn-lt"/>
              </a:defRPr>
            </a:lvl1pPr>
          </a:lstStyle>
          <a:p>
            <a:pPr>
              <a:defRPr/>
            </a:pPr>
            <a:endParaRPr lang="en-US"/>
          </a:p>
        </p:txBody>
      </p:sp>
      <p:sp>
        <p:nvSpPr>
          <p:cNvPr id="4" name="Footer Placeholder 3"/>
          <p:cNvSpPr>
            <a:spLocks noGrp="1"/>
          </p:cNvSpPr>
          <p:nvPr>
            <p:ph type="ftr" sz="quarter" idx="2"/>
          </p:nvPr>
        </p:nvSpPr>
        <p:spPr>
          <a:xfrm>
            <a:off x="7" y="8830153"/>
            <a:ext cx="5932365" cy="464662"/>
          </a:xfrm>
          <a:prstGeom prst="rect">
            <a:avLst/>
          </a:prstGeom>
        </p:spPr>
        <p:txBody>
          <a:bodyPr vert="horz" lIns="93097" tIns="46549" rIns="93097" bIns="46549" rtlCol="0" anchor="b"/>
          <a:lstStyle>
            <a:lvl1pPr algn="l" fontAlgn="auto">
              <a:spcBef>
                <a:spcPts val="0"/>
              </a:spcBef>
              <a:spcAft>
                <a:spcPts val="0"/>
              </a:spcAft>
              <a:defRPr sz="900" dirty="0" smtClean="0">
                <a:solidFill>
                  <a:schemeClr val="tx1">
                    <a:lumMod val="65000"/>
                    <a:lumOff val="35000"/>
                  </a:schemeClr>
                </a:solidFill>
                <a:latin typeface="Arial" pitchFamily="34" charset="0"/>
                <a:cs typeface="Arial" pitchFamily="34" charset="0"/>
              </a:defRPr>
            </a:lvl1pPr>
          </a:lstStyle>
          <a:p>
            <a:pPr>
              <a:defRPr/>
            </a:pPr>
            <a:r>
              <a:rPr lang="en-US"/>
              <a:t>Site Visit: Purdue </a:t>
            </a:r>
            <a:r>
              <a:rPr lang="en-US" err="1"/>
              <a:t>UniversityScience</a:t>
            </a:r>
            <a:r>
              <a:rPr lang="en-US"/>
              <a:t> of Information, September 2009</a:t>
            </a:r>
          </a:p>
        </p:txBody>
      </p:sp>
      <p:sp>
        <p:nvSpPr>
          <p:cNvPr id="5" name="Slide Number Placeholder 4"/>
          <p:cNvSpPr>
            <a:spLocks noGrp="1"/>
          </p:cNvSpPr>
          <p:nvPr>
            <p:ph type="sldNum" sz="quarter" idx="3"/>
          </p:nvPr>
        </p:nvSpPr>
        <p:spPr>
          <a:xfrm>
            <a:off x="6167004" y="8830153"/>
            <a:ext cx="841819" cy="464662"/>
          </a:xfrm>
          <a:prstGeom prst="rect">
            <a:avLst/>
          </a:prstGeom>
        </p:spPr>
        <p:txBody>
          <a:bodyPr vert="horz" lIns="93097" tIns="46549" rIns="93097" bIns="46549" rtlCol="0" anchor="b"/>
          <a:lstStyle>
            <a:lvl1pPr algn="r" fontAlgn="auto">
              <a:spcBef>
                <a:spcPts val="0"/>
              </a:spcBef>
              <a:spcAft>
                <a:spcPts val="0"/>
              </a:spcAft>
              <a:defRPr sz="900" smtClean="0">
                <a:solidFill>
                  <a:schemeClr val="tx1">
                    <a:lumMod val="65000"/>
                    <a:lumOff val="35000"/>
                  </a:schemeClr>
                </a:solidFill>
                <a:latin typeface="Arial" pitchFamily="34" charset="0"/>
                <a:cs typeface="Arial" pitchFamily="34" charset="0"/>
              </a:defRPr>
            </a:lvl1pPr>
          </a:lstStyle>
          <a:p>
            <a:pPr>
              <a:defRPr/>
            </a:pPr>
            <a:fld id="{FB1749C4-F97F-4008-AA1B-A52242A46116}" type="slidenum">
              <a:rPr lang="en-US"/>
              <a:pPr>
                <a:defRPr/>
              </a:pPr>
              <a:t>‹#›</a:t>
            </a:fld>
            <a:endParaRPr lang="en-US" dirty="0"/>
          </a:p>
        </p:txBody>
      </p:sp>
    </p:spTree>
    <p:extLst>
      <p:ext uri="{BB962C8B-B14F-4D97-AF65-F5344CB8AC3E}">
        <p14:creationId xmlns="" xmlns:p14="http://schemas.microsoft.com/office/powerpoint/2010/main" val="42931417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7" y="0"/>
            <a:ext cx="3037523" cy="464662"/>
          </a:xfrm>
          <a:prstGeom prst="rect">
            <a:avLst/>
          </a:prstGeom>
        </p:spPr>
        <p:txBody>
          <a:bodyPr vert="horz" lIns="93097" tIns="46549" rIns="93097" bIns="46549"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971293" y="0"/>
            <a:ext cx="3037523" cy="464662"/>
          </a:xfrm>
          <a:prstGeom prst="rect">
            <a:avLst/>
          </a:prstGeom>
        </p:spPr>
        <p:txBody>
          <a:bodyPr vert="horz" lIns="93097" tIns="46549" rIns="93097" bIns="46549" rtlCol="0"/>
          <a:lstStyle>
            <a:lvl1pPr algn="r" fontAlgn="auto">
              <a:spcBef>
                <a:spcPts val="0"/>
              </a:spcBef>
              <a:spcAft>
                <a:spcPts val="0"/>
              </a:spcAft>
              <a:defRPr sz="1200" smtClean="0">
                <a:latin typeface="+mn-lt"/>
              </a:defRPr>
            </a:lvl1pPr>
          </a:lstStyle>
          <a:p>
            <a:pPr>
              <a:defRPr/>
            </a:pPr>
            <a:fld id="{11807134-B104-49C7-B6EC-5FA38F59B107}" type="datetimeFigureOut">
              <a:rPr lang="en-US"/>
              <a:pPr>
                <a:defRPr/>
              </a:pPr>
              <a:t>8/23/2015</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097" tIns="46549" rIns="93097" bIns="46549" rtlCol="0" anchor="ctr"/>
          <a:lstStyle/>
          <a:p>
            <a:pPr lvl="0"/>
            <a:endParaRPr lang="en-US" noProof="0"/>
          </a:p>
        </p:txBody>
      </p:sp>
      <p:sp>
        <p:nvSpPr>
          <p:cNvPr id="5" name="Notes Placeholder 4"/>
          <p:cNvSpPr>
            <a:spLocks noGrp="1"/>
          </p:cNvSpPr>
          <p:nvPr>
            <p:ph type="body" sz="quarter" idx="3"/>
          </p:nvPr>
        </p:nvSpPr>
        <p:spPr>
          <a:xfrm>
            <a:off x="700723" y="4415084"/>
            <a:ext cx="5608954" cy="4183539"/>
          </a:xfrm>
          <a:prstGeom prst="rect">
            <a:avLst/>
          </a:prstGeom>
        </p:spPr>
        <p:txBody>
          <a:bodyPr vert="horz" lIns="93097" tIns="46549" rIns="93097" bIns="46549"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7" y="8830153"/>
            <a:ext cx="3037523" cy="464662"/>
          </a:xfrm>
          <a:prstGeom prst="rect">
            <a:avLst/>
          </a:prstGeom>
        </p:spPr>
        <p:txBody>
          <a:bodyPr vert="horz" lIns="93097" tIns="46549" rIns="93097" bIns="46549"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971293" y="8830153"/>
            <a:ext cx="3037523" cy="464662"/>
          </a:xfrm>
          <a:prstGeom prst="rect">
            <a:avLst/>
          </a:prstGeom>
        </p:spPr>
        <p:txBody>
          <a:bodyPr vert="horz" lIns="93097" tIns="46549" rIns="93097" bIns="46549" rtlCol="0" anchor="b"/>
          <a:lstStyle>
            <a:lvl1pPr algn="r" fontAlgn="auto">
              <a:spcBef>
                <a:spcPts val="0"/>
              </a:spcBef>
              <a:spcAft>
                <a:spcPts val="0"/>
              </a:spcAft>
              <a:defRPr sz="1200" smtClean="0">
                <a:latin typeface="+mn-lt"/>
              </a:defRPr>
            </a:lvl1pPr>
          </a:lstStyle>
          <a:p>
            <a:pPr>
              <a:defRPr/>
            </a:pPr>
            <a:fld id="{C4C029BC-D4BF-4161-BEA0-98D6718850FD}" type="slidenum">
              <a:rPr lang="en-US"/>
              <a:pPr>
                <a:defRPr/>
              </a:pPr>
              <a:t>‹#›</a:t>
            </a:fld>
            <a:endParaRPr lang="en-US"/>
          </a:p>
        </p:txBody>
      </p:sp>
    </p:spTree>
    <p:extLst>
      <p:ext uri="{BB962C8B-B14F-4D97-AF65-F5344CB8AC3E}">
        <p14:creationId xmlns="" xmlns:p14="http://schemas.microsoft.com/office/powerpoint/2010/main" val="121854343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Faster than </a:t>
            </a:r>
            <a:r>
              <a:rPr lang="en-US" dirty="0" err="1" smtClean="0"/>
              <a:t>Moore;s</a:t>
            </a:r>
            <a:r>
              <a:rPr lang="en-US" baseline="0" dirty="0" smtClean="0"/>
              <a:t> Law</a:t>
            </a:r>
          </a:p>
          <a:p>
            <a:r>
              <a:rPr lang="en-US" baseline="0" dirty="0" smtClean="0"/>
              <a:t>Implication to the IT community</a:t>
            </a:r>
            <a:endParaRPr lang="en-US" dirty="0"/>
          </a:p>
        </p:txBody>
      </p:sp>
      <p:sp>
        <p:nvSpPr>
          <p:cNvPr id="4" name="Slide Number Placeholder 3"/>
          <p:cNvSpPr>
            <a:spLocks noGrp="1"/>
          </p:cNvSpPr>
          <p:nvPr>
            <p:ph type="sldNum" sz="quarter" idx="10"/>
          </p:nvPr>
        </p:nvSpPr>
        <p:spPr/>
        <p:txBody>
          <a:bodyPr/>
          <a:lstStyle/>
          <a:p>
            <a:pPr>
              <a:defRPr/>
            </a:pPr>
            <a:fld id="{8CA2FE02-E9F4-4BD1-BB97-59769B5CDD6D}" type="slidenum">
              <a:rPr lang="ko-KR" altLang="en-US" smtClean="0"/>
              <a:pPr>
                <a:defRPr/>
              </a:pPr>
              <a:t>5</a:t>
            </a:fld>
            <a:endParaRPr lang="en-US" altLang="ko-KR"/>
          </a:p>
        </p:txBody>
      </p:sp>
    </p:spTree>
    <p:extLst>
      <p:ext uri="{BB962C8B-B14F-4D97-AF65-F5344CB8AC3E}">
        <p14:creationId xmlns="" xmlns:p14="http://schemas.microsoft.com/office/powerpoint/2010/main" val="25676059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smtClean="0"/>
              <a:t>Highlight main things in the results.</a:t>
            </a:r>
          </a:p>
          <a:p>
            <a:r>
              <a:rPr lang="en-US" altLang="en-US" smtClean="0"/>
              <a:t>Choose an output with more nonlinear terms</a:t>
            </a:r>
          </a:p>
        </p:txBody>
      </p:sp>
      <p:sp>
        <p:nvSpPr>
          <p:cNvPr id="5734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fld id="{E1751CC8-FF92-474C-B729-11BE5FEDA717}" type="slidenum">
              <a:rPr lang="en-US" altLang="en-US">
                <a:solidFill>
                  <a:prstClr val="black"/>
                </a:solidFill>
              </a:rPr>
              <a:pPr eaLnBrk="1" hangingPunct="1">
                <a:spcBef>
                  <a:spcPct val="0"/>
                </a:spcBef>
              </a:pPr>
              <a:t>30</a:t>
            </a:fld>
            <a:endParaRPr lang="en-US" altLang="en-US">
              <a:solidFill>
                <a:prstClr val="black"/>
              </a:solidFill>
            </a:endParaRPr>
          </a:p>
        </p:txBody>
      </p:sp>
    </p:spTree>
    <p:extLst>
      <p:ext uri="{BB962C8B-B14F-4D97-AF65-F5344CB8AC3E}">
        <p14:creationId xmlns="" xmlns:p14="http://schemas.microsoft.com/office/powerpoint/2010/main" val="2748754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Include</a:t>
            </a:r>
            <a:r>
              <a:rPr lang="en-US" baseline="0" dirty="0" smtClean="0"/>
              <a:t> a paper with many authors</a:t>
            </a:r>
            <a:endParaRPr lang="en-US" dirty="0"/>
          </a:p>
        </p:txBody>
      </p:sp>
      <p:sp>
        <p:nvSpPr>
          <p:cNvPr id="4" name="Slide Number Placeholder 3"/>
          <p:cNvSpPr>
            <a:spLocks noGrp="1"/>
          </p:cNvSpPr>
          <p:nvPr>
            <p:ph type="sldNum" sz="quarter" idx="10"/>
          </p:nvPr>
        </p:nvSpPr>
        <p:spPr/>
        <p:txBody>
          <a:bodyPr/>
          <a:lstStyle/>
          <a:p>
            <a:pPr>
              <a:defRPr/>
            </a:pPr>
            <a:fld id="{8CA2FE02-E9F4-4BD1-BB97-59769B5CDD6D}" type="slidenum">
              <a:rPr lang="ko-KR" altLang="en-US" smtClean="0"/>
              <a:pPr>
                <a:defRPr/>
              </a:pPr>
              <a:t>10</a:t>
            </a:fld>
            <a:endParaRPr lang="en-US" altLang="ko-KR"/>
          </a:p>
        </p:txBody>
      </p:sp>
    </p:spTree>
    <p:extLst>
      <p:ext uri="{BB962C8B-B14F-4D97-AF65-F5344CB8AC3E}">
        <p14:creationId xmlns="" xmlns:p14="http://schemas.microsoft.com/office/powerpoint/2010/main" val="33053600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4. </a:t>
            </a:r>
            <a:r>
              <a:rPr lang="en-US" dirty="0" err="1" smtClean="0"/>
              <a:t>Multibridging</a:t>
            </a:r>
            <a:r>
              <a:rPr lang="en-US" dirty="0" smtClean="0"/>
              <a:t> is the algorithm we propose, which is nearly optimal, at least for chromosome 19. Did we get lucky?</a:t>
            </a:r>
          </a:p>
        </p:txBody>
      </p:sp>
      <p:sp>
        <p:nvSpPr>
          <p:cNvPr id="4" name="Slide Number Placeholder 3"/>
          <p:cNvSpPr>
            <a:spLocks noGrp="1"/>
          </p:cNvSpPr>
          <p:nvPr>
            <p:ph type="sldNum" sz="quarter" idx="10"/>
          </p:nvPr>
        </p:nvSpPr>
        <p:spPr/>
        <p:txBody>
          <a:bodyPr/>
          <a:lstStyle/>
          <a:p>
            <a:fld id="{20069083-74E8-4361-823D-F958C7A1022A}" type="slidenum">
              <a:rPr lang="ko-KR" altLang="en-US" smtClean="0"/>
              <a:pPr/>
              <a:t>13</a:t>
            </a:fld>
            <a:endParaRPr lang="en-US" altLang="ko-KR"/>
          </a:p>
        </p:txBody>
      </p:sp>
    </p:spTree>
    <p:extLst>
      <p:ext uri="{BB962C8B-B14F-4D97-AF65-F5344CB8AC3E}">
        <p14:creationId xmlns="" xmlns:p14="http://schemas.microsoft.com/office/powerpoint/2010/main" val="37290600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about the lower bound?</a:t>
            </a:r>
            <a:endParaRPr lang="en-US" dirty="0"/>
          </a:p>
        </p:txBody>
      </p:sp>
      <p:sp>
        <p:nvSpPr>
          <p:cNvPr id="4" name="Slide Number Placeholder 3"/>
          <p:cNvSpPr>
            <a:spLocks noGrp="1"/>
          </p:cNvSpPr>
          <p:nvPr>
            <p:ph type="sldNum" sz="quarter" idx="10"/>
          </p:nvPr>
        </p:nvSpPr>
        <p:spPr/>
        <p:txBody>
          <a:bodyPr/>
          <a:lstStyle/>
          <a:p>
            <a:fld id="{20069083-74E8-4361-823D-F958C7A1022A}" type="slidenum">
              <a:rPr lang="ko-KR" altLang="en-US" smtClean="0"/>
              <a:pPr/>
              <a:t>14</a:t>
            </a:fld>
            <a:endParaRPr lang="en-US" altLang="ko-KR"/>
          </a:p>
        </p:txBody>
      </p:sp>
    </p:spTree>
    <p:extLst>
      <p:ext uri="{BB962C8B-B14F-4D97-AF65-F5344CB8AC3E}">
        <p14:creationId xmlns="" xmlns:p14="http://schemas.microsoft.com/office/powerpoint/2010/main" val="11864362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D06DF9-8D8B-6142-BCCB-1C9CE0C14494}" type="slidenum">
              <a:rPr lang="en-US" smtClean="0">
                <a:solidFill>
                  <a:prstClr val="black"/>
                </a:solidFill>
                <a:latin typeface="Calibri"/>
              </a:rPr>
              <a:pPr/>
              <a:t>16</a:t>
            </a:fld>
            <a:endParaRPr lang="en-US">
              <a:solidFill>
                <a:prstClr val="black"/>
              </a:solidFill>
              <a:latin typeface="Calibri"/>
            </a:endParaRPr>
          </a:p>
        </p:txBody>
      </p:sp>
    </p:spTree>
    <p:extLst>
      <p:ext uri="{BB962C8B-B14F-4D97-AF65-F5344CB8AC3E}">
        <p14:creationId xmlns="" xmlns:p14="http://schemas.microsoft.com/office/powerpoint/2010/main" val="4833404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D06DF9-8D8B-6142-BCCB-1C9CE0C14494}" type="slidenum">
              <a:rPr lang="en-US" smtClean="0">
                <a:solidFill>
                  <a:prstClr val="black"/>
                </a:solidFill>
                <a:latin typeface="Calibri"/>
              </a:rPr>
              <a:pPr/>
              <a:t>17</a:t>
            </a:fld>
            <a:endParaRPr lang="en-US">
              <a:solidFill>
                <a:prstClr val="black"/>
              </a:solidFill>
              <a:latin typeface="Calibri"/>
            </a:endParaRPr>
          </a:p>
        </p:txBody>
      </p:sp>
    </p:spTree>
    <p:extLst>
      <p:ext uri="{BB962C8B-B14F-4D97-AF65-F5344CB8AC3E}">
        <p14:creationId xmlns="" xmlns:p14="http://schemas.microsoft.com/office/powerpoint/2010/main" val="4833404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smtClean="0"/>
              <a:t>Different slide same message. Maybe one of the simulated pic.</a:t>
            </a:r>
          </a:p>
        </p:txBody>
      </p:sp>
      <p:sp>
        <p:nvSpPr>
          <p:cNvPr id="3789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fld id="{47C062AA-4703-4280-942B-CF0048747F23}" type="slidenum">
              <a:rPr lang="en-US" altLang="en-US">
                <a:solidFill>
                  <a:prstClr val="black"/>
                </a:solidFill>
              </a:rPr>
              <a:pPr eaLnBrk="1" hangingPunct="1">
                <a:spcBef>
                  <a:spcPct val="0"/>
                </a:spcBef>
              </a:pPr>
              <a:t>23</a:t>
            </a:fld>
            <a:endParaRPr lang="en-US" altLang="en-US">
              <a:solidFill>
                <a:prstClr val="black"/>
              </a:solidFill>
            </a:endParaRPr>
          </a:p>
        </p:txBody>
      </p:sp>
    </p:spTree>
    <p:extLst>
      <p:ext uri="{BB962C8B-B14F-4D97-AF65-F5344CB8AC3E}">
        <p14:creationId xmlns="" xmlns:p14="http://schemas.microsoft.com/office/powerpoint/2010/main" val="2305356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smtClean="0">
              <a:ea typeface="ＭＳ Ｐゴシック" panose="020B0600070205080204" pitchFamily="34" charset="-128"/>
            </a:endParaRPr>
          </a:p>
        </p:txBody>
      </p:sp>
      <p:sp>
        <p:nvSpPr>
          <p:cNvPr id="3482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FFBC68C3-8261-491B-9BA2-879A8DCE7146}" type="slidenum">
              <a:rPr lang="en-US">
                <a:solidFill>
                  <a:prstClr val="black"/>
                </a:solidFill>
                <a:latin typeface="Calibri" panose="020F0502020204030204" pitchFamily="34" charset="0"/>
              </a:rPr>
              <a:pPr eaLnBrk="1" hangingPunct="1"/>
              <a:t>27</a:t>
            </a:fld>
            <a:endParaRPr lang="en-US">
              <a:solidFill>
                <a:prstClr val="black"/>
              </a:solidFill>
              <a:latin typeface="Calibri" panose="020F0502020204030204" pitchFamily="34" charset="0"/>
            </a:endParaRPr>
          </a:p>
        </p:txBody>
      </p:sp>
    </p:spTree>
    <p:extLst>
      <p:ext uri="{BB962C8B-B14F-4D97-AF65-F5344CB8AC3E}">
        <p14:creationId xmlns="" xmlns:p14="http://schemas.microsoft.com/office/powerpoint/2010/main" val="1778390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smtClean="0"/>
              <a:t>Use chemotaxis example</a:t>
            </a:r>
          </a:p>
        </p:txBody>
      </p:sp>
      <p:sp>
        <p:nvSpPr>
          <p:cNvPr id="3994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fld id="{732D4728-70F3-4CD4-89A9-7073CFD0AC57}" type="slidenum">
              <a:rPr lang="en-US" altLang="en-US">
                <a:solidFill>
                  <a:prstClr val="black"/>
                </a:solidFill>
              </a:rPr>
              <a:pPr eaLnBrk="1" hangingPunct="1">
                <a:spcBef>
                  <a:spcPct val="0"/>
                </a:spcBef>
              </a:pPr>
              <a:t>29</a:t>
            </a:fld>
            <a:endParaRPr lang="en-US" altLang="en-US">
              <a:solidFill>
                <a:prstClr val="black"/>
              </a:solidFill>
            </a:endParaRPr>
          </a:p>
        </p:txBody>
      </p:sp>
    </p:spTree>
    <p:extLst>
      <p:ext uri="{BB962C8B-B14F-4D97-AF65-F5344CB8AC3E}">
        <p14:creationId xmlns="" xmlns:p14="http://schemas.microsoft.com/office/powerpoint/2010/main" val="1621238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6.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17"/>
          <p:cNvSpPr/>
          <p:nvPr userDrawn="1"/>
        </p:nvSpPr>
        <p:spPr>
          <a:xfrm>
            <a:off x="7086600" y="0"/>
            <a:ext cx="2057400" cy="6324600"/>
          </a:xfrm>
          <a:prstGeom prst="rect">
            <a:avLst/>
          </a:prstGeom>
          <a:gradFill>
            <a:gsLst>
              <a:gs pos="0">
                <a:schemeClr val="tx1">
                  <a:alpha val="32000"/>
                </a:schemeClr>
              </a:gs>
              <a:gs pos="59000">
                <a:schemeClr val="tx1">
                  <a:alpha val="41000"/>
                </a:schemeClr>
              </a:gs>
              <a:gs pos="100000">
                <a:schemeClr val="tx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5" name="Picture 6" descr="information_full page.jpg"/>
          <p:cNvPicPr>
            <a:picLocks noChangeAspect="1"/>
          </p:cNvPicPr>
          <p:nvPr userDrawn="1"/>
        </p:nvPicPr>
        <p:blipFill>
          <a:blip r:embed="rId2" cstate="print">
            <a:extLst>
              <a:ext uri="{28A0092B-C50C-407E-A947-70E740481C1C}">
                <a14:useLocalDpi xmlns="" xmlns:a14="http://schemas.microsoft.com/office/drawing/2010/main" val="0"/>
              </a:ext>
            </a:extLst>
          </a:blip>
          <a:srcRect/>
          <a:stretch>
            <a:fillRect/>
          </a:stretch>
        </p:blipFill>
        <p:spPr bwMode="invGray">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14"/>
          <p:cNvSpPr/>
          <p:nvPr userDrawn="1"/>
        </p:nvSpPr>
        <p:spPr bwMode="invGray">
          <a:xfrm>
            <a:off x="7400925" y="0"/>
            <a:ext cx="1743075" cy="68580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7" name="Rectangle 19"/>
          <p:cNvSpPr/>
          <p:nvPr userDrawn="1"/>
        </p:nvSpPr>
        <p:spPr bwMode="invGray">
          <a:xfrm>
            <a:off x="554038" y="2427288"/>
            <a:ext cx="5943600" cy="1600200"/>
          </a:xfrm>
          <a:prstGeom prst="rect">
            <a:avLst/>
          </a:prstGeom>
          <a:gradFill flip="none" rotWithShape="1">
            <a:gsLst>
              <a:gs pos="0">
                <a:schemeClr val="tx1">
                  <a:alpha val="3000"/>
                </a:schemeClr>
              </a:gs>
              <a:gs pos="13000">
                <a:schemeClr val="tx1">
                  <a:alpha val="35000"/>
                </a:schemeClr>
              </a:gs>
              <a:gs pos="43000">
                <a:schemeClr val="tx1">
                  <a:alpha val="89000"/>
                </a:schemeClr>
              </a:gs>
              <a:gs pos="100000">
                <a:schemeClr val="tx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8" name="TextBox 8"/>
          <p:cNvSpPr txBox="1"/>
          <p:nvPr userDrawn="1"/>
        </p:nvSpPr>
        <p:spPr>
          <a:xfrm>
            <a:off x="0" y="6400800"/>
            <a:ext cx="3200400" cy="400050"/>
          </a:xfrm>
          <a:prstGeom prst="rect">
            <a:avLst/>
          </a:prstGeom>
          <a:noFill/>
        </p:spPr>
        <p:txBody>
          <a:bodyPr>
            <a:spAutoFit/>
          </a:bodyPr>
          <a:lstStyle/>
          <a:p>
            <a:pPr fontAlgn="auto">
              <a:spcBef>
                <a:spcPts val="0"/>
              </a:spcBef>
              <a:spcAft>
                <a:spcPts val="0"/>
              </a:spcAft>
              <a:defRPr/>
            </a:pPr>
            <a:r>
              <a:rPr lang="en-US" sz="1000">
                <a:solidFill>
                  <a:srgbClr val="C9FFCE"/>
                </a:solidFill>
                <a:latin typeface="+mn-lt"/>
              </a:rPr>
              <a:t>National Science Foundation</a:t>
            </a:r>
            <a:r>
              <a:rPr lang="en-US" sz="1000">
                <a:solidFill>
                  <a:srgbClr val="0DFF7A"/>
                </a:solidFill>
                <a:latin typeface="+mn-lt"/>
              </a:rPr>
              <a:t/>
            </a:r>
            <a:br>
              <a:rPr lang="en-US" sz="1000">
                <a:solidFill>
                  <a:srgbClr val="0DFF7A"/>
                </a:solidFill>
                <a:latin typeface="+mn-lt"/>
              </a:rPr>
            </a:br>
            <a:r>
              <a:rPr lang="en-US" sz="1000">
                <a:solidFill>
                  <a:srgbClr val="E1F2FF"/>
                </a:solidFill>
                <a:latin typeface="+mn-lt"/>
              </a:rPr>
              <a:t>Science  &amp; Technology Centers Program</a:t>
            </a:r>
            <a:endParaRPr lang="en-US" sz="1050">
              <a:solidFill>
                <a:srgbClr val="E1F2FF"/>
              </a:solidFill>
              <a:latin typeface="+mn-lt"/>
            </a:endParaRPr>
          </a:p>
        </p:txBody>
      </p:sp>
      <p:sp>
        <p:nvSpPr>
          <p:cNvPr id="9" name="TextBox 16"/>
          <p:cNvSpPr txBox="1"/>
          <p:nvPr userDrawn="1"/>
        </p:nvSpPr>
        <p:spPr>
          <a:xfrm>
            <a:off x="7086600" y="1639888"/>
            <a:ext cx="1905000" cy="4524375"/>
          </a:xfrm>
          <a:prstGeom prst="rect">
            <a:avLst/>
          </a:prstGeom>
          <a:noFill/>
          <a:ln>
            <a:noFill/>
          </a:ln>
        </p:spPr>
        <p:txBody>
          <a:bodyPr>
            <a:spAutoFit/>
          </a:bodyPr>
          <a:lstStyle/>
          <a:p>
            <a:pPr algn="r" fontAlgn="auto">
              <a:lnSpc>
                <a:spcPct val="200000"/>
              </a:lnSpc>
              <a:spcBef>
                <a:spcPts val="0"/>
              </a:spcBef>
              <a:spcAft>
                <a:spcPts val="0"/>
              </a:spcAft>
              <a:defRPr/>
            </a:pPr>
            <a:r>
              <a:rPr lang="en-US" sz="1600">
                <a:latin typeface="+mn-lt"/>
              </a:rPr>
              <a:t>Bryn Mawr</a:t>
            </a:r>
          </a:p>
          <a:p>
            <a:pPr algn="r" fontAlgn="auto">
              <a:lnSpc>
                <a:spcPct val="200000"/>
              </a:lnSpc>
              <a:spcBef>
                <a:spcPts val="0"/>
              </a:spcBef>
              <a:spcAft>
                <a:spcPts val="0"/>
              </a:spcAft>
              <a:defRPr/>
            </a:pPr>
            <a:r>
              <a:rPr lang="en-US" sz="1600">
                <a:latin typeface="+mn-lt"/>
              </a:rPr>
              <a:t>Howard</a:t>
            </a:r>
          </a:p>
          <a:p>
            <a:pPr algn="r" fontAlgn="auto">
              <a:lnSpc>
                <a:spcPct val="200000"/>
              </a:lnSpc>
              <a:spcBef>
                <a:spcPts val="0"/>
              </a:spcBef>
              <a:spcAft>
                <a:spcPts val="0"/>
              </a:spcAft>
              <a:defRPr/>
            </a:pPr>
            <a:r>
              <a:rPr lang="en-US" sz="1600">
                <a:latin typeface="+mn-lt"/>
              </a:rPr>
              <a:t>MIT</a:t>
            </a:r>
          </a:p>
          <a:p>
            <a:pPr algn="r" fontAlgn="auto">
              <a:lnSpc>
                <a:spcPct val="200000"/>
              </a:lnSpc>
              <a:spcBef>
                <a:spcPts val="0"/>
              </a:spcBef>
              <a:spcAft>
                <a:spcPts val="0"/>
              </a:spcAft>
              <a:defRPr/>
            </a:pPr>
            <a:r>
              <a:rPr lang="en-US" sz="1600">
                <a:latin typeface="+mn-lt"/>
              </a:rPr>
              <a:t>Princeton</a:t>
            </a:r>
          </a:p>
          <a:p>
            <a:pPr algn="r" fontAlgn="auto">
              <a:lnSpc>
                <a:spcPct val="200000"/>
              </a:lnSpc>
              <a:spcBef>
                <a:spcPts val="0"/>
              </a:spcBef>
              <a:spcAft>
                <a:spcPts val="0"/>
              </a:spcAft>
              <a:defRPr/>
            </a:pPr>
            <a:r>
              <a:rPr lang="en-US" sz="1600">
                <a:latin typeface="+mn-lt"/>
              </a:rPr>
              <a:t>Purdue</a:t>
            </a:r>
          </a:p>
          <a:p>
            <a:pPr algn="r" fontAlgn="auto">
              <a:lnSpc>
                <a:spcPct val="200000"/>
              </a:lnSpc>
              <a:spcBef>
                <a:spcPts val="0"/>
              </a:spcBef>
              <a:spcAft>
                <a:spcPts val="0"/>
              </a:spcAft>
              <a:defRPr/>
            </a:pPr>
            <a:r>
              <a:rPr lang="en-US" sz="1600">
                <a:latin typeface="+mn-lt"/>
              </a:rPr>
              <a:t>Stanford</a:t>
            </a:r>
          </a:p>
          <a:p>
            <a:pPr algn="r" fontAlgn="auto">
              <a:lnSpc>
                <a:spcPct val="200000"/>
              </a:lnSpc>
              <a:spcBef>
                <a:spcPts val="0"/>
              </a:spcBef>
              <a:spcAft>
                <a:spcPts val="0"/>
              </a:spcAft>
              <a:defRPr/>
            </a:pPr>
            <a:r>
              <a:rPr lang="en-US" sz="1600">
                <a:latin typeface="+mn-lt"/>
              </a:rPr>
              <a:t>UC Berkeley</a:t>
            </a:r>
          </a:p>
          <a:p>
            <a:pPr algn="r" fontAlgn="auto">
              <a:lnSpc>
                <a:spcPct val="200000"/>
              </a:lnSpc>
              <a:spcBef>
                <a:spcPts val="0"/>
              </a:spcBef>
              <a:spcAft>
                <a:spcPts val="0"/>
              </a:spcAft>
              <a:defRPr/>
            </a:pPr>
            <a:r>
              <a:rPr lang="en-US" sz="1600">
                <a:latin typeface="+mn-lt"/>
              </a:rPr>
              <a:t>UC San Diego</a:t>
            </a:r>
          </a:p>
          <a:p>
            <a:pPr algn="r" fontAlgn="auto">
              <a:lnSpc>
                <a:spcPct val="200000"/>
              </a:lnSpc>
              <a:spcBef>
                <a:spcPts val="0"/>
              </a:spcBef>
              <a:spcAft>
                <a:spcPts val="0"/>
              </a:spcAft>
              <a:defRPr/>
            </a:pPr>
            <a:r>
              <a:rPr lang="en-US" sz="1600">
                <a:latin typeface="+mn-lt"/>
              </a:rPr>
              <a:t>UIUC</a:t>
            </a:r>
            <a:endParaRPr lang="en-US">
              <a:latin typeface="+mn-lt"/>
            </a:endParaRPr>
          </a:p>
        </p:txBody>
      </p:sp>
      <p:pic>
        <p:nvPicPr>
          <p:cNvPr id="10" name="Picture 28" descr="Sci-Info-Mark.png"/>
          <p:cNvPicPr>
            <a:picLocks noChangeAspect="1"/>
          </p:cNvPicPr>
          <p:nvPr userDrawn="1"/>
        </p:nvPicPr>
        <p:blipFill>
          <a:blip r:embed="rId3" cstate="print">
            <a:extLst>
              <a:ext uri="{28A0092B-C50C-407E-A947-70E740481C1C}">
                <a14:useLocalDpi xmlns="" xmlns:a14="http://schemas.microsoft.com/office/drawing/2010/main" val="0"/>
              </a:ext>
            </a:extLst>
          </a:blip>
          <a:srcRect/>
          <a:stretch>
            <a:fillRect/>
          </a:stretch>
        </p:blipFill>
        <p:spPr bwMode="auto">
          <a:xfrm>
            <a:off x="7646988" y="293688"/>
            <a:ext cx="1208087" cy="1060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15" descr="claude shannon.bmp"/>
          <p:cNvPicPr>
            <a:picLocks noChangeAspect="1"/>
          </p:cNvPicPr>
          <p:nvPr userDrawn="1"/>
        </p:nvPicPr>
        <p:blipFill>
          <a:blip r:embed="rId4" cstate="print">
            <a:lum bright="2000" contrast="5000"/>
          </a:blip>
          <a:stretch>
            <a:fillRect/>
          </a:stretch>
        </p:blipFill>
        <p:spPr>
          <a:xfrm>
            <a:off x="2745960" y="3951248"/>
            <a:ext cx="1639285" cy="2057400"/>
          </a:xfrm>
          <a:prstGeom prst="roundRect">
            <a:avLst>
              <a:gd name="adj" fmla="val 8594"/>
            </a:avLst>
          </a:prstGeom>
          <a:solidFill>
            <a:srgbClr val="FFFFFF">
              <a:shade val="85000"/>
            </a:srgbClr>
          </a:solidFill>
          <a:ln>
            <a:noFill/>
          </a:ln>
          <a:effectLst>
            <a:reflection blurRad="6350" stA="50000" endA="300" endPos="55000" dir="5400000" sy="-100000" algn="bl" rotWithShape="0"/>
          </a:effectLst>
          <a:scene3d>
            <a:camera prst="orthographicFront"/>
            <a:lightRig rig="threePt" dir="t"/>
          </a:scene3d>
          <a:sp3d extrusionH="114300" contourW="38100">
            <a:bevelT w="165100" prst="coolSlant"/>
            <a:bevelB/>
            <a:extrusionClr>
              <a:schemeClr val="tx2">
                <a:lumMod val="75000"/>
              </a:schemeClr>
            </a:extrusionClr>
          </a:sp3d>
        </p:spPr>
      </p:pic>
      <p:sp>
        <p:nvSpPr>
          <p:cNvPr id="2" name="Title 1"/>
          <p:cNvSpPr>
            <a:spLocks noGrp="1"/>
          </p:cNvSpPr>
          <p:nvPr>
            <p:ph type="ctrTitle"/>
          </p:nvPr>
        </p:nvSpPr>
        <p:spPr bwMode="gray">
          <a:xfrm>
            <a:off x="0" y="925551"/>
            <a:ext cx="6991815" cy="1524000"/>
          </a:xfrm>
          <a:gradFill>
            <a:gsLst>
              <a:gs pos="0">
                <a:schemeClr val="tx1">
                  <a:alpha val="20000"/>
                </a:schemeClr>
              </a:gs>
              <a:gs pos="8000">
                <a:schemeClr val="tx1">
                  <a:alpha val="95000"/>
                </a:schemeClr>
              </a:gs>
              <a:gs pos="23000">
                <a:schemeClr val="tx2">
                  <a:lumMod val="50000"/>
                </a:schemeClr>
              </a:gs>
              <a:gs pos="50000">
                <a:srgbClr val="00CC5C"/>
              </a:gs>
              <a:gs pos="75000">
                <a:schemeClr val="tx2">
                  <a:lumMod val="50000"/>
                </a:schemeClr>
              </a:gs>
              <a:gs pos="92000">
                <a:schemeClr val="tx1">
                  <a:alpha val="95000"/>
                </a:schemeClr>
              </a:gs>
              <a:gs pos="100000">
                <a:schemeClr val="tx1">
                  <a:alpha val="20000"/>
                </a:schemeClr>
              </a:gs>
            </a:gsLst>
            <a:lin ang="0" scaled="1"/>
          </a:gradFill>
        </p:spPr>
        <p:txBody>
          <a:bodyPr/>
          <a:lstStyle>
            <a:lvl1pPr>
              <a:defRPr sz="4400" b="1">
                <a:solidFill>
                  <a:schemeClr val="bg1"/>
                </a:solidFill>
                <a:effectLst>
                  <a:innerShdw blurRad="63500" dist="50800" dir="18900000">
                    <a:prstClr val="black"/>
                  </a:innerShdw>
                </a:effectLst>
                <a:latin typeface="Continuum Medium" pitchFamily="2" charset="0"/>
              </a:defRPr>
            </a:lvl1pPr>
          </a:lstStyle>
          <a:p>
            <a:r>
              <a:rPr lang="en-US" smtClean="0"/>
              <a:t>Click to edit Master title style</a:t>
            </a:r>
            <a:endParaRPr lang="en-US"/>
          </a:p>
        </p:txBody>
      </p:sp>
      <p:sp>
        <p:nvSpPr>
          <p:cNvPr id="3" name="Subtitle 2"/>
          <p:cNvSpPr>
            <a:spLocks noGrp="1"/>
          </p:cNvSpPr>
          <p:nvPr>
            <p:ph type="subTitle" idx="1"/>
          </p:nvPr>
        </p:nvSpPr>
        <p:spPr bwMode="invGray">
          <a:xfrm>
            <a:off x="38100" y="2438400"/>
            <a:ext cx="6976017" cy="914400"/>
          </a:xfrm>
          <a:noFill/>
          <a:ln>
            <a:noFill/>
          </a:ln>
        </p:spPr>
        <p:txBody>
          <a:bodyPr>
            <a:noAutofit/>
          </a:bodyPr>
          <a:lstStyle>
            <a:lvl1pPr marL="0" indent="0" algn="ctr">
              <a:buNone/>
              <a:defRPr sz="2800" b="0" baseline="0">
                <a:solidFill>
                  <a:srgbClr val="A3D8FF"/>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12" name="Date Placeholder 3"/>
          <p:cNvSpPr>
            <a:spLocks noGrp="1"/>
          </p:cNvSpPr>
          <p:nvPr>
            <p:ph type="dt" sz="half" idx="10"/>
          </p:nvPr>
        </p:nvSpPr>
        <p:spPr>
          <a:xfrm>
            <a:off x="4038600" y="6400800"/>
            <a:ext cx="762000" cy="365125"/>
          </a:xfrm>
        </p:spPr>
        <p:txBody>
          <a:bodyPr/>
          <a:lstStyle>
            <a:lvl1pPr>
              <a:defRPr smtClean="0">
                <a:solidFill>
                  <a:srgbClr val="00B050"/>
                </a:solidFill>
              </a:defRPr>
            </a:lvl1pPr>
          </a:lstStyle>
          <a:p>
            <a:pPr>
              <a:defRPr/>
            </a:pPr>
            <a:fld id="{E2EB109D-6E25-45E7-B91E-5C2355AD9E49}" type="datetime1">
              <a:rPr lang="en-US"/>
              <a:pPr>
                <a:defRPr/>
              </a:pPr>
              <a:t>8/23/2015</a:t>
            </a:fld>
            <a:endParaRPr lang="en-US"/>
          </a:p>
        </p:txBody>
      </p:sp>
      <p:sp>
        <p:nvSpPr>
          <p:cNvPr id="13" name="Footer Placeholder 4"/>
          <p:cNvSpPr>
            <a:spLocks noGrp="1"/>
          </p:cNvSpPr>
          <p:nvPr>
            <p:ph type="ftr" sz="quarter" idx="11"/>
          </p:nvPr>
        </p:nvSpPr>
        <p:spPr>
          <a:xfrm>
            <a:off x="76200" y="6400800"/>
            <a:ext cx="3886200" cy="365125"/>
          </a:xfrm>
        </p:spPr>
        <p:txBody>
          <a:bodyPr/>
          <a:lstStyle>
            <a:lvl1pPr>
              <a:defRPr>
                <a:solidFill>
                  <a:srgbClr val="F7FFF8"/>
                </a:solidFill>
              </a:defRPr>
            </a:lvl1pPr>
          </a:lstStyle>
          <a:p>
            <a:pPr>
              <a:defRPr/>
            </a:pPr>
            <a:endParaRPr lang="en-US"/>
          </a:p>
        </p:txBody>
      </p:sp>
      <p:sp>
        <p:nvSpPr>
          <p:cNvPr id="14" name="Slide Number Placeholder 5"/>
          <p:cNvSpPr>
            <a:spLocks noGrp="1"/>
          </p:cNvSpPr>
          <p:nvPr>
            <p:ph type="sldNum" sz="quarter" idx="12"/>
          </p:nvPr>
        </p:nvSpPr>
        <p:spPr>
          <a:xfrm>
            <a:off x="4876800" y="6400800"/>
            <a:ext cx="609600" cy="365125"/>
          </a:xfrm>
        </p:spPr>
        <p:txBody>
          <a:bodyPr/>
          <a:lstStyle>
            <a:lvl1pPr>
              <a:defRPr smtClean="0">
                <a:solidFill>
                  <a:srgbClr val="00B050"/>
                </a:solidFill>
              </a:defRPr>
            </a:lvl1pPr>
          </a:lstStyle>
          <a:p>
            <a:pPr>
              <a:defRPr/>
            </a:pPr>
            <a:fld id="{24A8CAD7-6CDF-4384-96C6-02421D700409}" type="slidenum">
              <a:rPr lang="en-US"/>
              <a:pPr>
                <a:defRPr/>
              </a:pPr>
              <a:t>‹#›</a:t>
            </a:fld>
            <a:endParaRPr lang="en-US"/>
          </a:p>
        </p:txBody>
      </p:sp>
    </p:spTree>
    <p:extLst>
      <p:ext uri="{BB962C8B-B14F-4D97-AF65-F5344CB8AC3E}">
        <p14:creationId xmlns="" xmlns:p14="http://schemas.microsoft.com/office/powerpoint/2010/main" val="39246020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BA9D47E-B22A-45FC-B5AE-071BB91A3C0A}" type="datetime1">
              <a:rPr lang="en-US"/>
              <a:pPr>
                <a:defRPr/>
              </a:pPr>
              <a:t>8/23/2015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1A7567C-0CA0-47CE-88E0-A378D583B8B6}" type="slidenum">
              <a:rPr lang="en-US"/>
              <a:pPr>
                <a:defRPr/>
              </a:pPr>
              <a:t>‹#›</a:t>
            </a:fld>
            <a:endParaRPr lang="en-US"/>
          </a:p>
        </p:txBody>
      </p:sp>
    </p:spTree>
    <p:extLst>
      <p:ext uri="{BB962C8B-B14F-4D97-AF65-F5344CB8AC3E}">
        <p14:creationId xmlns="" xmlns:p14="http://schemas.microsoft.com/office/powerpoint/2010/main" val="23402334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12" descr="information_verticalstripe2.jpg"/>
          <p:cNvPicPr>
            <a:picLocks noChangeAspect="1"/>
          </p:cNvPicPr>
          <p:nvPr userDrawn="1"/>
        </p:nvPicPr>
        <p:blipFill>
          <a:blip r:embed="rId2" cstate="print">
            <a:extLst>
              <a:ext uri="{28A0092B-C50C-407E-A947-70E740481C1C}">
                <a14:useLocalDpi xmlns="" xmlns:a14="http://schemas.microsoft.com/office/drawing/2010/main" val="0"/>
              </a:ext>
            </a:extLst>
          </a:blip>
          <a:srcRect b="26471"/>
          <a:stretch>
            <a:fillRect/>
          </a:stretch>
        </p:blipFill>
        <p:spPr bwMode="auto">
          <a:xfrm>
            <a:off x="0" y="0"/>
            <a:ext cx="91440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6629400" y="914400"/>
            <a:ext cx="2057400" cy="5211763"/>
          </a:xfrm>
        </p:spPr>
        <p:txBody>
          <a:bodyPr vert="eaVert"/>
          <a:lstStyle>
            <a:lvl1pPr>
              <a:defRPr sz="3200"/>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14400"/>
            <a:ext cx="6019800" cy="5211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42F3CE04-C110-40C9-84D0-255A846FC26E}" type="datetime1">
              <a:rPr lang="en-US"/>
              <a:pPr>
                <a:defRPr/>
              </a:pPr>
              <a:t>8/23/2015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5C96DBD-046A-4EB8-B7C3-92AF087659B8}" type="slidenum">
              <a:rPr lang="en-US"/>
              <a:pPr>
                <a:defRPr/>
              </a:pPr>
              <a:t>‹#›</a:t>
            </a:fld>
            <a:endParaRPr lang="en-US"/>
          </a:p>
        </p:txBody>
      </p:sp>
    </p:spTree>
    <p:extLst>
      <p:ext uri="{BB962C8B-B14F-4D97-AF65-F5344CB8AC3E}">
        <p14:creationId xmlns="" xmlns:p14="http://schemas.microsoft.com/office/powerpoint/2010/main" val="20278753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information_full page.jpg"/>
          <p:cNvPicPr>
            <a:picLocks noChangeAspect="1"/>
          </p:cNvPicPr>
          <p:nvPr userDrawn="1"/>
        </p:nvPicPr>
        <p:blipFill>
          <a:blip r:embed="rId2" cstate="print"/>
          <a:stretch>
            <a:fillRect/>
          </a:stretch>
        </p:blipFill>
        <p:spPr bwMode="invGray">
          <a:xfrm>
            <a:off x="0" y="0"/>
            <a:ext cx="9144000" cy="6858000"/>
          </a:xfrm>
          <a:prstGeom prst="rect">
            <a:avLst/>
          </a:prstGeom>
        </p:spPr>
      </p:pic>
      <p:sp>
        <p:nvSpPr>
          <p:cNvPr id="20" name="Rectangle 19"/>
          <p:cNvSpPr/>
          <p:nvPr userDrawn="1"/>
        </p:nvSpPr>
        <p:spPr bwMode="invGray">
          <a:xfrm>
            <a:off x="-1" y="-1"/>
            <a:ext cx="9144001" cy="4784652"/>
          </a:xfrm>
          <a:prstGeom prst="rect">
            <a:avLst/>
          </a:prstGeom>
          <a:gradFill flip="none" rotWithShape="1">
            <a:gsLst>
              <a:gs pos="0">
                <a:schemeClr val="tx1">
                  <a:alpha val="3000"/>
                </a:schemeClr>
              </a:gs>
              <a:gs pos="13000">
                <a:schemeClr val="tx1">
                  <a:alpha val="35000"/>
                </a:schemeClr>
              </a:gs>
              <a:gs pos="43000">
                <a:schemeClr val="tx1">
                  <a:alpha val="89000"/>
                </a:schemeClr>
              </a:gs>
              <a:gs pos="100000">
                <a:schemeClr val="tx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black"/>
              </a:solidFill>
            </a:endParaRPr>
          </a:p>
        </p:txBody>
      </p:sp>
      <p:sp>
        <p:nvSpPr>
          <p:cNvPr id="15" name="Rectangle 14"/>
          <p:cNvSpPr/>
          <p:nvPr userDrawn="1"/>
        </p:nvSpPr>
        <p:spPr bwMode="white">
          <a:xfrm>
            <a:off x="7666075" y="0"/>
            <a:ext cx="1477925" cy="6857999"/>
          </a:xfrm>
          <a:prstGeom prst="rect">
            <a:avLst/>
          </a:prstGeom>
          <a:gradFill>
            <a:gsLst>
              <a:gs pos="0">
                <a:schemeClr val="tx1"/>
              </a:gs>
              <a:gs pos="41000">
                <a:srgbClr val="A7E3C6">
                  <a:alpha val="79000"/>
                </a:srgbClr>
              </a:gs>
              <a:gs pos="75000">
                <a:srgbClr val="A7E3C6">
                  <a:alpha val="79000"/>
                </a:srgbClr>
              </a:gs>
              <a:gs pos="100000">
                <a:schemeClr val="tx1">
                  <a:alpha val="3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black"/>
              </a:solidFill>
            </a:endParaRPr>
          </a:p>
        </p:txBody>
      </p:sp>
      <p:sp>
        <p:nvSpPr>
          <p:cNvPr id="3" name="Subtitle 2"/>
          <p:cNvSpPr>
            <a:spLocks noGrp="1"/>
          </p:cNvSpPr>
          <p:nvPr>
            <p:ph type="subTitle" idx="1" hasCustomPrompt="1"/>
          </p:nvPr>
        </p:nvSpPr>
        <p:spPr bwMode="invGray">
          <a:xfrm>
            <a:off x="16834" y="2225740"/>
            <a:ext cx="7638607" cy="914400"/>
          </a:xfrm>
          <a:noFill/>
          <a:ln>
            <a:noFill/>
          </a:ln>
        </p:spPr>
        <p:txBody>
          <a:bodyPr>
            <a:noAutofit/>
          </a:bodyPr>
          <a:lstStyle>
            <a:lvl1pPr marL="0" indent="0" algn="ctr">
              <a:buNone/>
              <a:defRPr sz="2800" b="0" baseline="0">
                <a:solidFill>
                  <a:srgbClr val="F7FFF8"/>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 (s) or Section Title</a:t>
            </a:r>
          </a:p>
          <a:p>
            <a:endParaRPr lang="en-US" dirty="0" smtClean="0"/>
          </a:p>
          <a:p>
            <a:endParaRPr lang="en-US" dirty="0" smtClean="0"/>
          </a:p>
          <a:p>
            <a:endParaRPr lang="en-US" dirty="0"/>
          </a:p>
        </p:txBody>
      </p:sp>
      <p:sp>
        <p:nvSpPr>
          <p:cNvPr id="17" name="TextBox 16"/>
          <p:cNvSpPr txBox="1"/>
          <p:nvPr userDrawn="1"/>
        </p:nvSpPr>
        <p:spPr>
          <a:xfrm>
            <a:off x="7644809" y="2402980"/>
            <a:ext cx="1378690" cy="3960058"/>
          </a:xfrm>
          <a:prstGeom prst="rect">
            <a:avLst/>
          </a:prstGeom>
          <a:noFill/>
          <a:ln>
            <a:noFill/>
          </a:ln>
        </p:spPr>
        <p:txBody>
          <a:bodyPr wrap="square" rtlCol="0">
            <a:spAutoFit/>
          </a:bodyPr>
          <a:lstStyle/>
          <a:p>
            <a:pPr algn="r" fontAlgn="auto">
              <a:spcBef>
                <a:spcPts val="0"/>
              </a:spcBef>
              <a:spcAft>
                <a:spcPts val="1000"/>
              </a:spcAft>
            </a:pPr>
            <a:r>
              <a:rPr lang="en-US" sz="1400" b="1" dirty="0" smtClean="0">
                <a:solidFill>
                  <a:prstClr val="black"/>
                </a:solidFill>
                <a:latin typeface="Arial"/>
              </a:rPr>
              <a:t>Bryn </a:t>
            </a:r>
            <a:r>
              <a:rPr lang="en-US" sz="1400" b="1" dirty="0" err="1">
                <a:solidFill>
                  <a:prstClr val="black"/>
                </a:solidFill>
                <a:latin typeface="Arial"/>
              </a:rPr>
              <a:t>Mawr</a:t>
            </a:r>
            <a:endParaRPr lang="en-US" sz="1400" b="1" dirty="0">
              <a:solidFill>
                <a:prstClr val="black"/>
              </a:solidFill>
              <a:latin typeface="Arial"/>
            </a:endParaRPr>
          </a:p>
          <a:p>
            <a:pPr algn="r" fontAlgn="auto">
              <a:spcBef>
                <a:spcPts val="0"/>
              </a:spcBef>
              <a:spcAft>
                <a:spcPts val="1000"/>
              </a:spcAft>
            </a:pPr>
            <a:r>
              <a:rPr lang="en-US" sz="1400" b="1" dirty="0" smtClean="0">
                <a:solidFill>
                  <a:prstClr val="black"/>
                </a:solidFill>
                <a:latin typeface="Arial"/>
              </a:rPr>
              <a:t>Howard</a:t>
            </a:r>
            <a:endParaRPr lang="en-US" sz="1400" b="1" dirty="0">
              <a:solidFill>
                <a:prstClr val="black"/>
              </a:solidFill>
              <a:latin typeface="Arial"/>
            </a:endParaRPr>
          </a:p>
          <a:p>
            <a:pPr algn="r" fontAlgn="auto">
              <a:spcBef>
                <a:spcPts val="0"/>
              </a:spcBef>
              <a:spcAft>
                <a:spcPts val="1000"/>
              </a:spcAft>
            </a:pPr>
            <a:r>
              <a:rPr lang="en-US" sz="1400" b="1" dirty="0">
                <a:solidFill>
                  <a:prstClr val="black"/>
                </a:solidFill>
                <a:latin typeface="Arial"/>
              </a:rPr>
              <a:t>MIT</a:t>
            </a:r>
          </a:p>
          <a:p>
            <a:pPr algn="r" fontAlgn="auto">
              <a:spcBef>
                <a:spcPts val="0"/>
              </a:spcBef>
              <a:spcAft>
                <a:spcPts val="1000"/>
              </a:spcAft>
            </a:pPr>
            <a:r>
              <a:rPr lang="en-US" sz="1400" b="1" dirty="0">
                <a:solidFill>
                  <a:prstClr val="black"/>
                </a:solidFill>
                <a:latin typeface="Arial"/>
              </a:rPr>
              <a:t>Princeton</a:t>
            </a:r>
          </a:p>
          <a:p>
            <a:pPr algn="r" fontAlgn="auto">
              <a:spcBef>
                <a:spcPts val="0"/>
              </a:spcBef>
              <a:spcAft>
                <a:spcPts val="1000"/>
              </a:spcAft>
            </a:pPr>
            <a:r>
              <a:rPr lang="en-US" sz="1400" b="1" dirty="0" smtClean="0">
                <a:solidFill>
                  <a:prstClr val="black"/>
                </a:solidFill>
                <a:latin typeface="Arial"/>
              </a:rPr>
              <a:t>Purdue</a:t>
            </a:r>
          </a:p>
          <a:p>
            <a:pPr algn="r" fontAlgn="auto">
              <a:spcBef>
                <a:spcPts val="0"/>
              </a:spcBef>
              <a:spcAft>
                <a:spcPts val="1000"/>
              </a:spcAft>
            </a:pPr>
            <a:r>
              <a:rPr lang="en-US" sz="1400" b="1" dirty="0" smtClean="0">
                <a:solidFill>
                  <a:prstClr val="black"/>
                </a:solidFill>
                <a:latin typeface="Arial"/>
              </a:rPr>
              <a:t>Stanford</a:t>
            </a:r>
          </a:p>
          <a:p>
            <a:pPr algn="r" fontAlgn="auto">
              <a:spcBef>
                <a:spcPts val="0"/>
              </a:spcBef>
              <a:spcAft>
                <a:spcPts val="1000"/>
              </a:spcAft>
            </a:pPr>
            <a:r>
              <a:rPr lang="en-US" sz="1400" b="1" dirty="0" smtClean="0">
                <a:solidFill>
                  <a:prstClr val="black"/>
                </a:solidFill>
                <a:latin typeface="Arial"/>
              </a:rPr>
              <a:t>Texas A&amp;M</a:t>
            </a:r>
            <a:endParaRPr lang="en-US" sz="1400" b="1" dirty="0">
              <a:solidFill>
                <a:prstClr val="black"/>
              </a:solidFill>
              <a:latin typeface="Arial"/>
            </a:endParaRPr>
          </a:p>
          <a:p>
            <a:pPr algn="r" fontAlgn="auto">
              <a:spcBef>
                <a:spcPts val="0"/>
              </a:spcBef>
              <a:spcAft>
                <a:spcPts val="1000"/>
              </a:spcAft>
            </a:pPr>
            <a:r>
              <a:rPr lang="en-US" sz="1400" b="1" dirty="0">
                <a:solidFill>
                  <a:prstClr val="black"/>
                </a:solidFill>
                <a:latin typeface="Arial"/>
              </a:rPr>
              <a:t>UC Berkeley</a:t>
            </a:r>
          </a:p>
          <a:p>
            <a:pPr algn="r" fontAlgn="auto">
              <a:spcBef>
                <a:spcPts val="0"/>
              </a:spcBef>
              <a:spcAft>
                <a:spcPts val="1000"/>
              </a:spcAft>
            </a:pPr>
            <a:r>
              <a:rPr lang="en-US" sz="1400" b="1" dirty="0">
                <a:solidFill>
                  <a:prstClr val="black"/>
                </a:solidFill>
                <a:latin typeface="Arial"/>
              </a:rPr>
              <a:t>UC San Diego</a:t>
            </a:r>
          </a:p>
          <a:p>
            <a:pPr algn="r" fontAlgn="auto">
              <a:spcBef>
                <a:spcPts val="0"/>
              </a:spcBef>
              <a:spcAft>
                <a:spcPts val="1000"/>
              </a:spcAft>
            </a:pPr>
            <a:r>
              <a:rPr lang="en-US" sz="1400" b="1" dirty="0" smtClean="0">
                <a:solidFill>
                  <a:prstClr val="black"/>
                </a:solidFill>
                <a:latin typeface="Arial"/>
              </a:rPr>
              <a:t>UIUC</a:t>
            </a:r>
          </a:p>
          <a:p>
            <a:pPr algn="r" fontAlgn="auto">
              <a:spcBef>
                <a:spcPts val="0"/>
              </a:spcBef>
              <a:spcAft>
                <a:spcPts val="1000"/>
              </a:spcAft>
            </a:pPr>
            <a:r>
              <a:rPr lang="en-US" sz="1400" b="1" dirty="0" smtClean="0">
                <a:solidFill>
                  <a:prstClr val="black"/>
                </a:solidFill>
                <a:latin typeface="Arial"/>
              </a:rPr>
              <a:t>University of Hawaii</a:t>
            </a:r>
            <a:endParaRPr lang="en-US" b="1" dirty="0">
              <a:solidFill>
                <a:prstClr val="black"/>
              </a:solidFill>
              <a:latin typeface="Arial"/>
            </a:endParaRPr>
          </a:p>
        </p:txBody>
      </p:sp>
      <p:sp>
        <p:nvSpPr>
          <p:cNvPr id="21" name="Slide Number Placeholder 20"/>
          <p:cNvSpPr>
            <a:spLocks noGrp="1"/>
          </p:cNvSpPr>
          <p:nvPr>
            <p:ph type="sldNum" sz="quarter" idx="11"/>
          </p:nvPr>
        </p:nvSpPr>
        <p:spPr>
          <a:xfrm>
            <a:off x="8422761" y="6407811"/>
            <a:ext cx="609600" cy="365125"/>
          </a:xfrm>
        </p:spPr>
        <p:txBody>
          <a:bodyPr/>
          <a:lstStyle>
            <a:lvl1pPr>
              <a:defRPr>
                <a:solidFill>
                  <a:srgbClr val="B9E9D2"/>
                </a:solidFill>
              </a:defRPr>
            </a:lvl1pPr>
          </a:lstStyle>
          <a:p>
            <a:fld id="{1D3FCF37-E2E3-430E-B302-F9D7392DFB2D}" type="slidenum">
              <a:rPr lang="en-US" smtClean="0"/>
              <a:pPr/>
              <a:t>‹#›</a:t>
            </a:fld>
            <a:endParaRPr lang="en-US" dirty="0"/>
          </a:p>
        </p:txBody>
      </p:sp>
      <p:sp>
        <p:nvSpPr>
          <p:cNvPr id="22" name="Footer Placeholder 21"/>
          <p:cNvSpPr>
            <a:spLocks noGrp="1"/>
          </p:cNvSpPr>
          <p:nvPr>
            <p:ph type="ftr" sz="quarter" idx="12"/>
          </p:nvPr>
        </p:nvSpPr>
        <p:spPr>
          <a:xfrm>
            <a:off x="-1" y="6485895"/>
            <a:ext cx="4784651" cy="365125"/>
          </a:xfrm>
        </p:spPr>
        <p:txBody>
          <a:bodyPr/>
          <a:lstStyle>
            <a:lvl1pPr>
              <a:defRPr sz="900"/>
            </a:lvl1pPr>
          </a:lstStyle>
          <a:p>
            <a:endParaRPr lang="en-US" dirty="0" smtClean="0">
              <a:solidFill>
                <a:srgbClr val="C9FFCE"/>
              </a:solidFill>
            </a:endParaRPr>
          </a:p>
          <a:p>
            <a:r>
              <a:rPr lang="en-US" dirty="0" smtClean="0">
                <a:solidFill>
                  <a:srgbClr val="C9FFCE"/>
                </a:solidFill>
              </a:rPr>
              <a:t>National Science Foundation/</a:t>
            </a:r>
            <a:r>
              <a:rPr lang="en-US" dirty="0" smtClean="0">
                <a:solidFill>
                  <a:srgbClr val="E1F2FF"/>
                </a:solidFill>
              </a:rPr>
              <a:t>Science  &amp; Technology Centers Program/</a:t>
            </a:r>
            <a:r>
              <a:rPr lang="en-US" dirty="0" smtClean="0">
                <a:solidFill>
                  <a:srgbClr val="B9E9D2"/>
                </a:solidFill>
              </a:rPr>
              <a:t>December 2011</a:t>
            </a:r>
            <a:endParaRPr lang="en-US" sz="1000" dirty="0" smtClean="0">
              <a:solidFill>
                <a:srgbClr val="B9E9D2"/>
              </a:solidFill>
            </a:endParaRPr>
          </a:p>
          <a:p>
            <a:endParaRPr lang="en-US" dirty="0">
              <a:solidFill>
                <a:prstClr val="black"/>
              </a:solidFill>
            </a:endParaRPr>
          </a:p>
        </p:txBody>
      </p:sp>
      <p:sp>
        <p:nvSpPr>
          <p:cNvPr id="23" name="Rectangle 22"/>
          <p:cNvSpPr/>
          <p:nvPr userDrawn="1"/>
        </p:nvSpPr>
        <p:spPr bwMode="invGray">
          <a:xfrm>
            <a:off x="0" y="478398"/>
            <a:ext cx="9144000" cy="1562986"/>
          </a:xfrm>
          <a:prstGeom prst="rect">
            <a:avLst/>
          </a:prstGeom>
          <a:gradFill>
            <a:gsLst>
              <a:gs pos="0">
                <a:schemeClr val="tx1">
                  <a:alpha val="20000"/>
                </a:schemeClr>
              </a:gs>
              <a:gs pos="8000">
                <a:schemeClr val="tx1">
                  <a:alpha val="95000"/>
                </a:schemeClr>
              </a:gs>
              <a:gs pos="23000">
                <a:schemeClr val="tx2">
                  <a:lumMod val="50000"/>
                </a:schemeClr>
              </a:gs>
              <a:gs pos="50000">
                <a:srgbClr val="00CC5C"/>
              </a:gs>
              <a:gs pos="75000">
                <a:schemeClr val="tx2">
                  <a:lumMod val="50000"/>
                </a:schemeClr>
              </a:gs>
              <a:gs pos="92000">
                <a:schemeClr val="tx1">
                  <a:alpha val="95000"/>
                </a:schemeClr>
              </a:gs>
              <a:gs pos="100000">
                <a:schemeClr val="tx1">
                  <a:alpha val="2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Title 1"/>
          <p:cNvSpPr>
            <a:spLocks noGrp="1"/>
          </p:cNvSpPr>
          <p:nvPr>
            <p:ph type="ctrTitle" hasCustomPrompt="1"/>
          </p:nvPr>
        </p:nvSpPr>
        <p:spPr bwMode="gray">
          <a:xfrm>
            <a:off x="0" y="478965"/>
            <a:ext cx="9144000" cy="1524000"/>
          </a:xfrm>
          <a:noFill/>
        </p:spPr>
        <p:txBody>
          <a:bodyPr>
            <a:normAutofit/>
          </a:bodyPr>
          <a:lstStyle>
            <a:lvl1pPr>
              <a:defRPr sz="4400" b="1">
                <a:solidFill>
                  <a:schemeClr val="bg1"/>
                </a:solidFill>
                <a:effectLst>
                  <a:innerShdw blurRad="63500" dist="50800" dir="18900000">
                    <a:prstClr val="black"/>
                  </a:innerShdw>
                </a:effectLst>
                <a:latin typeface="Continuum Medium" pitchFamily="2" charset="0"/>
              </a:defRPr>
            </a:lvl1pPr>
          </a:lstStyle>
          <a:p>
            <a:r>
              <a:rPr lang="en-US" dirty="0" smtClean="0"/>
              <a:t>TITLE</a:t>
            </a:r>
            <a:endParaRPr lang="en-US" dirty="0"/>
          </a:p>
        </p:txBody>
      </p:sp>
      <p:pic>
        <p:nvPicPr>
          <p:cNvPr id="29" name="Picture 28" descr="Sci-Info-Mark.png"/>
          <p:cNvPicPr>
            <a:picLocks noChangeAspect="1"/>
          </p:cNvPicPr>
          <p:nvPr userDrawn="1"/>
        </p:nvPicPr>
        <p:blipFill>
          <a:blip r:embed="rId3" cstate="print"/>
          <a:stretch>
            <a:fillRect/>
          </a:stretch>
        </p:blipFill>
        <p:spPr>
          <a:xfrm>
            <a:off x="176631" y="634596"/>
            <a:ext cx="1373512" cy="1204836"/>
          </a:xfrm>
          <a:prstGeom prst="rect">
            <a:avLst/>
          </a:prstGeom>
          <a:effectLst>
            <a:outerShdw blurRad="50800" dist="38100" dir="2700000" algn="tl" rotWithShape="0">
              <a:prstClr val="black">
                <a:alpha val="40000"/>
              </a:prstClr>
            </a:outerShdw>
          </a:effectLst>
        </p:spPr>
      </p:pic>
      <p:pic>
        <p:nvPicPr>
          <p:cNvPr id="16" name="Picture 15" descr="claude shannon.bmp"/>
          <p:cNvPicPr>
            <a:picLocks noChangeAspect="1"/>
          </p:cNvPicPr>
          <p:nvPr userDrawn="1"/>
        </p:nvPicPr>
        <p:blipFill>
          <a:blip r:embed="rId4" cstate="print">
            <a:lum bright="2000" contrast="5000"/>
          </a:blip>
          <a:stretch>
            <a:fillRect/>
          </a:stretch>
        </p:blipFill>
        <p:spPr>
          <a:xfrm>
            <a:off x="7849589" y="542841"/>
            <a:ext cx="1092392" cy="1371017"/>
          </a:xfrm>
          <a:prstGeom prst="roundRect">
            <a:avLst>
              <a:gd name="adj" fmla="val 16667"/>
            </a:avLst>
          </a:prstGeom>
          <a:ln>
            <a:noFill/>
          </a:ln>
          <a:effectLst>
            <a:outerShdw blurRad="50800" dist="38100" dir="2700000" algn="tl" rotWithShape="0">
              <a:prstClr val="black">
                <a:alpha val="40000"/>
              </a:prstClr>
            </a:outerShdw>
          </a:effectLst>
          <a:scene3d>
            <a:camera prst="orthographicFront"/>
            <a:lightRig rig="contrasting" dir="t">
              <a:rot lat="0" lon="0" rev="4200000"/>
            </a:lightRig>
          </a:scene3d>
          <a:sp3d prstMaterial="plastic">
            <a:bevelT w="381000" h="114300"/>
            <a:contourClr>
              <a:srgbClr val="969696"/>
            </a:contourClr>
          </a:sp3d>
        </p:spPr>
      </p:pic>
    </p:spTree>
    <p:extLst>
      <p:ext uri="{BB962C8B-B14F-4D97-AF65-F5344CB8AC3E}">
        <p14:creationId xmlns="" xmlns:p14="http://schemas.microsoft.com/office/powerpoint/2010/main" val="26085916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B050"/>
                </a:solidFill>
              </a:defRPr>
            </a:lvl1pPr>
          </a:lstStyle>
          <a:p>
            <a:r>
              <a:rPr lang="en-US" smtClean="0"/>
              <a:t>Click to edit Master title style</a:t>
            </a:r>
            <a:endParaRPr lang="en-US"/>
          </a:p>
        </p:txBody>
      </p:sp>
      <p:sp>
        <p:nvSpPr>
          <p:cNvPr id="3" name="Content Placeholder 2"/>
          <p:cNvSpPr>
            <a:spLocks noGrp="1"/>
          </p:cNvSpPr>
          <p:nvPr>
            <p:ph idx="1"/>
          </p:nvPr>
        </p:nvSpPr>
        <p:spPr>
          <a:xfrm>
            <a:off x="468351" y="1687551"/>
            <a:ext cx="8229600" cy="4221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57F316-1E13-46C3-9EB4-6931A8E029C4}" type="datetime1">
              <a:rPr lang="en-US" smtClean="0">
                <a:solidFill>
                  <a:prstClr val="black"/>
                </a:solidFill>
              </a:rPr>
              <a:pPr/>
              <a:t>8/23/2015</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1D3FCF37-E2E3-430E-B302-F9D7392DFB2D}" type="slidenum">
              <a:rPr lang="en-US" smtClean="0">
                <a:solidFill>
                  <a:prstClr val="black"/>
                </a:solidFill>
              </a:rPr>
              <a:pPr/>
              <a:t>‹#›</a:t>
            </a:fld>
            <a:endParaRPr lang="en-US">
              <a:solidFill>
                <a:prstClr val="black"/>
              </a:solidFill>
            </a:endParaRPr>
          </a:p>
        </p:txBody>
      </p:sp>
    </p:spTree>
    <p:extLst>
      <p:ext uri="{BB962C8B-B14F-4D97-AF65-F5344CB8AC3E}">
        <p14:creationId xmlns="" xmlns:p14="http://schemas.microsoft.com/office/powerpoint/2010/main" val="25941781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normAutofit/>
          </a:bodyPr>
          <a:lstStyle>
            <a:lvl1pPr algn="l">
              <a:defRPr sz="36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EB3F2D-2DEA-44AB-9ACB-A987A30BC346}" type="datetime1">
              <a:rPr lang="en-US" smtClean="0">
                <a:solidFill>
                  <a:prstClr val="black"/>
                </a:solidFill>
              </a:rPr>
              <a:pPr/>
              <a:t>8/23/2015</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1D3FCF37-E2E3-430E-B302-F9D7392DFB2D}" type="slidenum">
              <a:rPr lang="en-US" smtClean="0">
                <a:solidFill>
                  <a:prstClr val="black"/>
                </a:solidFill>
              </a:rPr>
              <a:pPr/>
              <a:t>‹#›</a:t>
            </a:fld>
            <a:endParaRPr lang="en-US">
              <a:solidFill>
                <a:prstClr val="black"/>
              </a:solidFill>
            </a:endParaRPr>
          </a:p>
        </p:txBody>
      </p:sp>
    </p:spTree>
    <p:extLst>
      <p:ext uri="{BB962C8B-B14F-4D97-AF65-F5344CB8AC3E}">
        <p14:creationId xmlns="" xmlns:p14="http://schemas.microsoft.com/office/powerpoint/2010/main" val="17363392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322CD50-B9D1-43DF-BE04-3244DA1E0E64}" type="datetime1">
              <a:rPr lang="en-US" smtClean="0">
                <a:solidFill>
                  <a:prstClr val="black"/>
                </a:solidFill>
              </a:rPr>
              <a:pPr/>
              <a:t>8/23/2015</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1D3FCF37-E2E3-430E-B302-F9D7392DFB2D}" type="slidenum">
              <a:rPr lang="en-US" smtClean="0">
                <a:solidFill>
                  <a:prstClr val="black"/>
                </a:solidFill>
              </a:rPr>
              <a:pPr/>
              <a:t>‹#›</a:t>
            </a:fld>
            <a:endParaRPr lang="en-US">
              <a:solidFill>
                <a:prstClr val="black"/>
              </a:solidFill>
            </a:endParaRPr>
          </a:p>
        </p:txBody>
      </p:sp>
    </p:spTree>
    <p:extLst>
      <p:ext uri="{BB962C8B-B14F-4D97-AF65-F5344CB8AC3E}">
        <p14:creationId xmlns="" xmlns:p14="http://schemas.microsoft.com/office/powerpoint/2010/main" val="10041162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E66C317-00C5-4C95-9FF3-A89768539299}" type="datetime1">
              <a:rPr lang="en-US" smtClean="0">
                <a:solidFill>
                  <a:prstClr val="black"/>
                </a:solidFill>
              </a:rPr>
              <a:pPr/>
              <a:t>8/23/2015</a:t>
            </a:fld>
            <a:endParaRPr lang="en-US">
              <a:solidFill>
                <a:prstClr val="black"/>
              </a:solidFill>
            </a:endParaRPr>
          </a:p>
        </p:txBody>
      </p:sp>
      <p:sp>
        <p:nvSpPr>
          <p:cNvPr id="8" name="Footer Placeholder 7"/>
          <p:cNvSpPr>
            <a:spLocks noGrp="1"/>
          </p:cNvSpPr>
          <p:nvPr>
            <p:ph type="ftr" sz="quarter" idx="11"/>
          </p:nvPr>
        </p:nvSpPr>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1D3FCF37-E2E3-430E-B302-F9D7392DFB2D}" type="slidenum">
              <a:rPr lang="en-US" smtClean="0">
                <a:solidFill>
                  <a:prstClr val="black"/>
                </a:solidFill>
              </a:rPr>
              <a:pPr/>
              <a:t>‹#›</a:t>
            </a:fld>
            <a:endParaRPr lang="en-US">
              <a:solidFill>
                <a:prstClr val="black"/>
              </a:solidFill>
            </a:endParaRPr>
          </a:p>
        </p:txBody>
      </p:sp>
    </p:spTree>
    <p:extLst>
      <p:ext uri="{BB962C8B-B14F-4D97-AF65-F5344CB8AC3E}">
        <p14:creationId xmlns="" xmlns:p14="http://schemas.microsoft.com/office/powerpoint/2010/main" val="3735386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4C5B1A5-93BF-4AD7-B312-EA39A32691A2}" type="datetime1">
              <a:rPr lang="en-US" smtClean="0">
                <a:solidFill>
                  <a:prstClr val="black"/>
                </a:solidFill>
              </a:rPr>
              <a:pPr/>
              <a:t>8/23/2015</a:t>
            </a:fld>
            <a:endParaRPr lang="en-US">
              <a:solidFill>
                <a:prstClr val="black"/>
              </a:solidFill>
            </a:endParaRPr>
          </a:p>
        </p:txBody>
      </p:sp>
      <p:sp>
        <p:nvSpPr>
          <p:cNvPr id="4" name="Footer Placeholder 3"/>
          <p:cNvSpPr>
            <a:spLocks noGrp="1"/>
          </p:cNvSpPr>
          <p:nvPr>
            <p:ph type="ftr" sz="quarter" idx="11"/>
          </p:nvPr>
        </p:nvSpPr>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1D3FCF37-E2E3-430E-B302-F9D7392DFB2D}" type="slidenum">
              <a:rPr lang="en-US" smtClean="0">
                <a:solidFill>
                  <a:prstClr val="black"/>
                </a:solidFill>
              </a:rPr>
              <a:pPr/>
              <a:t>‹#›</a:t>
            </a:fld>
            <a:endParaRPr lang="en-US">
              <a:solidFill>
                <a:prstClr val="black"/>
              </a:solidFill>
            </a:endParaRPr>
          </a:p>
        </p:txBody>
      </p:sp>
    </p:spTree>
    <p:extLst>
      <p:ext uri="{BB962C8B-B14F-4D97-AF65-F5344CB8AC3E}">
        <p14:creationId xmlns="" xmlns:p14="http://schemas.microsoft.com/office/powerpoint/2010/main" val="12550715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01BACF-0EC7-479C-8FE7-300AECC97CBA}" type="datetime1">
              <a:rPr lang="en-US" smtClean="0">
                <a:solidFill>
                  <a:prstClr val="black"/>
                </a:solidFill>
              </a:rPr>
              <a:pPr/>
              <a:t>8/23/2015</a:t>
            </a:fld>
            <a:endParaRPr lang="en-US">
              <a:solidFill>
                <a:prstClr val="black"/>
              </a:solidFill>
            </a:endParaRPr>
          </a:p>
        </p:txBody>
      </p:sp>
      <p:sp>
        <p:nvSpPr>
          <p:cNvPr id="3" name="Footer Placeholder 2"/>
          <p:cNvSpPr>
            <a:spLocks noGrp="1"/>
          </p:cNvSpPr>
          <p:nvPr>
            <p:ph type="ftr" sz="quarter" idx="11"/>
          </p:nvPr>
        </p:nvSpPr>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1D3FCF37-E2E3-430E-B302-F9D7392DFB2D}" type="slidenum">
              <a:rPr lang="en-US" smtClean="0">
                <a:solidFill>
                  <a:prstClr val="black"/>
                </a:solidFill>
              </a:rPr>
              <a:pPr/>
              <a:t>‹#›</a:t>
            </a:fld>
            <a:endParaRPr lang="en-US">
              <a:solidFill>
                <a:prstClr val="black"/>
              </a:solidFill>
            </a:endParaRPr>
          </a:p>
        </p:txBody>
      </p:sp>
    </p:spTree>
    <p:extLst>
      <p:ext uri="{BB962C8B-B14F-4D97-AF65-F5344CB8AC3E}">
        <p14:creationId xmlns="" xmlns:p14="http://schemas.microsoft.com/office/powerpoint/2010/main" val="27662810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77B0006-F14E-4EF7-9634-8A5A7BA50C77}" type="datetime1">
              <a:rPr lang="en-US" smtClean="0">
                <a:solidFill>
                  <a:prstClr val="black"/>
                </a:solidFill>
              </a:rPr>
              <a:pPr/>
              <a:t>8/23/2015</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1D3FCF37-E2E3-430E-B302-F9D7392DFB2D}" type="slidenum">
              <a:rPr lang="en-US" smtClean="0">
                <a:solidFill>
                  <a:prstClr val="black"/>
                </a:solidFill>
              </a:rPr>
              <a:pPr/>
              <a:t>‹#›</a:t>
            </a:fld>
            <a:endParaRPr lang="en-US">
              <a:solidFill>
                <a:prstClr val="black"/>
              </a:solidFill>
            </a:endParaRPr>
          </a:p>
        </p:txBody>
      </p:sp>
    </p:spTree>
    <p:extLst>
      <p:ext uri="{BB962C8B-B14F-4D97-AF65-F5344CB8AC3E}">
        <p14:creationId xmlns="" xmlns:p14="http://schemas.microsoft.com/office/powerpoint/2010/main" val="30449933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B050"/>
                </a:solidFill>
              </a:defRPr>
            </a:lvl1pPr>
          </a:lstStyle>
          <a:p>
            <a:r>
              <a:rPr lang="en-US" smtClean="0"/>
              <a:t>Click to edit Master title style</a:t>
            </a:r>
            <a:endParaRPr lang="en-US"/>
          </a:p>
        </p:txBody>
      </p:sp>
      <p:sp>
        <p:nvSpPr>
          <p:cNvPr id="3" name="Content Placeholder 2"/>
          <p:cNvSpPr>
            <a:spLocks noGrp="1"/>
          </p:cNvSpPr>
          <p:nvPr>
            <p:ph idx="1"/>
          </p:nvPr>
        </p:nvSpPr>
        <p:spPr>
          <a:xfrm>
            <a:off x="468351" y="1687551"/>
            <a:ext cx="8229600" cy="4221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29EDF67-98F3-49C6-BBE3-C6055A3FCA6E}" type="datetime1">
              <a:rPr lang="en-US"/>
              <a:pPr>
                <a:defRPr/>
              </a:pPr>
              <a:t>8/23/2015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500417F-D8B2-4CCF-B626-8C25AD657054}" type="slidenum">
              <a:rPr lang="en-US"/>
              <a:pPr>
                <a:defRPr/>
              </a:pPr>
              <a:t>‹#›</a:t>
            </a:fld>
            <a:endParaRPr lang="en-US"/>
          </a:p>
        </p:txBody>
      </p:sp>
    </p:spTree>
    <p:extLst>
      <p:ext uri="{BB962C8B-B14F-4D97-AF65-F5344CB8AC3E}">
        <p14:creationId xmlns="" xmlns:p14="http://schemas.microsoft.com/office/powerpoint/2010/main" val="432661144"/>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768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990600"/>
            <a:ext cx="5486400" cy="38131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4435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DE3654-8212-401D-B8F6-836B9DB15213}" type="datetime1">
              <a:rPr lang="en-US" smtClean="0">
                <a:solidFill>
                  <a:prstClr val="black"/>
                </a:solidFill>
              </a:rPr>
              <a:pPr/>
              <a:t>8/23/2015</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1D3FCF37-E2E3-430E-B302-F9D7392DFB2D}" type="slidenum">
              <a:rPr lang="en-US" smtClean="0">
                <a:solidFill>
                  <a:prstClr val="black"/>
                </a:solidFill>
              </a:rPr>
              <a:pPr/>
              <a:t>‹#›</a:t>
            </a:fld>
            <a:endParaRPr lang="en-US">
              <a:solidFill>
                <a:prstClr val="black"/>
              </a:solidFill>
            </a:endParaRPr>
          </a:p>
        </p:txBody>
      </p:sp>
    </p:spTree>
    <p:extLst>
      <p:ext uri="{BB962C8B-B14F-4D97-AF65-F5344CB8AC3E}">
        <p14:creationId xmlns="" xmlns:p14="http://schemas.microsoft.com/office/powerpoint/2010/main" val="5531352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9FA8EE4-7720-4A86-953A-9EA53FA703D9}" type="datetime1">
              <a:rPr lang="en-US" smtClean="0">
                <a:solidFill>
                  <a:prstClr val="black"/>
                </a:solidFill>
              </a:rPr>
              <a:pPr/>
              <a:t>8/23/2015</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1D3FCF37-E2E3-430E-B302-F9D7392DFB2D}" type="slidenum">
              <a:rPr lang="en-US" smtClean="0">
                <a:solidFill>
                  <a:prstClr val="black"/>
                </a:solidFill>
              </a:rPr>
              <a:pPr/>
              <a:t>‹#›</a:t>
            </a:fld>
            <a:endParaRPr lang="en-US">
              <a:solidFill>
                <a:prstClr val="black"/>
              </a:solidFill>
            </a:endParaRPr>
          </a:p>
        </p:txBody>
      </p:sp>
    </p:spTree>
    <p:extLst>
      <p:ext uri="{BB962C8B-B14F-4D97-AF65-F5344CB8AC3E}">
        <p14:creationId xmlns="" xmlns:p14="http://schemas.microsoft.com/office/powerpoint/2010/main" val="9647797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0"/>
            <a:ext cx="2057400" cy="5211763"/>
          </a:xfrm>
        </p:spPr>
        <p:txBody>
          <a:bodyPr vert="eaVert">
            <a:normAutofit/>
          </a:bodyPr>
          <a:lstStyle>
            <a:lvl1pPr>
              <a:defRPr sz="3200"/>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14400"/>
            <a:ext cx="6019800" cy="5211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3AA24B-FD62-42E7-99B7-B98E96DE832F}" type="datetime1">
              <a:rPr lang="en-US" smtClean="0">
                <a:solidFill>
                  <a:prstClr val="black"/>
                </a:solidFill>
              </a:rPr>
              <a:pPr/>
              <a:t>8/23/2015</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1D3FCF37-E2E3-430E-B302-F9D7392DFB2D}" type="slidenum">
              <a:rPr lang="en-US" smtClean="0">
                <a:solidFill>
                  <a:prstClr val="black"/>
                </a:solidFill>
              </a:rPr>
              <a:pPr/>
              <a:t>‹#›</a:t>
            </a:fld>
            <a:endParaRPr lang="en-US">
              <a:solidFill>
                <a:prstClr val="black"/>
              </a:solidFill>
            </a:endParaRPr>
          </a:p>
        </p:txBody>
      </p:sp>
      <p:pic>
        <p:nvPicPr>
          <p:cNvPr id="13" name="Picture 12" descr="information_verticalstripe2.jpg"/>
          <p:cNvPicPr>
            <a:picLocks noChangeAspect="1"/>
          </p:cNvPicPr>
          <p:nvPr userDrawn="1"/>
        </p:nvPicPr>
        <p:blipFill>
          <a:blip r:embed="rId2" cstate="print"/>
          <a:srcRect r="26471"/>
          <a:stretch>
            <a:fillRect/>
          </a:stretch>
        </p:blipFill>
        <p:spPr>
          <a:xfrm rot="5400000">
            <a:off x="4191000" y="-4191000"/>
            <a:ext cx="762000" cy="9144000"/>
          </a:xfrm>
          <a:prstGeom prst="rect">
            <a:avLst/>
          </a:prstGeom>
        </p:spPr>
      </p:pic>
    </p:spTree>
    <p:extLst>
      <p:ext uri="{BB962C8B-B14F-4D97-AF65-F5344CB8AC3E}">
        <p14:creationId xmlns="" xmlns:p14="http://schemas.microsoft.com/office/powerpoint/2010/main" val="3470538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36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3ADEB26F-9710-4392-B454-D28A89907D32}" type="datetime1">
              <a:rPr lang="en-US"/>
              <a:pPr>
                <a:defRPr/>
              </a:pPr>
              <a:t>8/23/2015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4C06104-828C-4A13-93F6-C1F75B2618D8}" type="slidenum">
              <a:rPr lang="en-US"/>
              <a:pPr>
                <a:defRPr/>
              </a:pPr>
              <a:t>‹#›</a:t>
            </a:fld>
            <a:endParaRPr lang="en-US"/>
          </a:p>
        </p:txBody>
      </p:sp>
    </p:spTree>
    <p:extLst>
      <p:ext uri="{BB962C8B-B14F-4D97-AF65-F5344CB8AC3E}">
        <p14:creationId xmlns="" xmlns:p14="http://schemas.microsoft.com/office/powerpoint/2010/main" val="237010143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B20B6975-F512-40E4-91E0-D476B0184D0B}" type="datetime1">
              <a:rPr lang="en-US"/>
              <a:pPr>
                <a:defRPr/>
              </a:pPr>
              <a:t>8/23/2015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80F1C00-E59F-42B1-A9A4-FFA71345ED0A}" type="slidenum">
              <a:rPr lang="en-US"/>
              <a:pPr>
                <a:defRPr/>
              </a:pPr>
              <a:t>‹#›</a:t>
            </a:fld>
            <a:endParaRPr lang="en-US"/>
          </a:p>
        </p:txBody>
      </p:sp>
    </p:spTree>
    <p:extLst>
      <p:ext uri="{BB962C8B-B14F-4D97-AF65-F5344CB8AC3E}">
        <p14:creationId xmlns="" xmlns:p14="http://schemas.microsoft.com/office/powerpoint/2010/main" val="108401839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5FD1B432-2C3B-4D8D-99E3-ABF1F62D8EA9}" type="datetime1">
              <a:rPr lang="en-US"/>
              <a:pPr>
                <a:defRPr/>
              </a:pPr>
              <a:t>8/23/2015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05F95D6-8A20-493B-941B-8C1923052B08}" type="slidenum">
              <a:rPr lang="en-US"/>
              <a:pPr>
                <a:defRPr/>
              </a:pPr>
              <a:t>‹#›</a:t>
            </a:fld>
            <a:endParaRPr lang="en-US"/>
          </a:p>
        </p:txBody>
      </p:sp>
    </p:spTree>
    <p:extLst>
      <p:ext uri="{BB962C8B-B14F-4D97-AF65-F5344CB8AC3E}">
        <p14:creationId xmlns="" xmlns:p14="http://schemas.microsoft.com/office/powerpoint/2010/main" val="17307748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5839D31-BE56-4459-927C-AA74CC3F22F6}" type="datetime1">
              <a:rPr lang="en-US"/>
              <a:pPr>
                <a:defRPr/>
              </a:pPr>
              <a:t>8/23/2015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63B7DF7C-889B-4DFA-A9E5-E3BCAEA7C2EB}" type="slidenum">
              <a:rPr lang="en-US"/>
              <a:pPr>
                <a:defRPr/>
              </a:pPr>
              <a:t>‹#›</a:t>
            </a:fld>
            <a:endParaRPr lang="en-US"/>
          </a:p>
        </p:txBody>
      </p:sp>
    </p:spTree>
    <p:extLst>
      <p:ext uri="{BB962C8B-B14F-4D97-AF65-F5344CB8AC3E}">
        <p14:creationId xmlns="" xmlns:p14="http://schemas.microsoft.com/office/powerpoint/2010/main" val="266399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89271FB-4C0C-41B0-835E-274C287A3DF5}" type="datetime1">
              <a:rPr lang="en-US"/>
              <a:pPr>
                <a:defRPr/>
              </a:pPr>
              <a:t>8/23/2015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1FA35A37-7CC2-4DF3-98C4-D1D4F37B8E03}" type="slidenum">
              <a:rPr lang="en-US"/>
              <a:pPr>
                <a:defRPr/>
              </a:pPr>
              <a:t>‹#›</a:t>
            </a:fld>
            <a:endParaRPr lang="en-US"/>
          </a:p>
        </p:txBody>
      </p:sp>
    </p:spTree>
    <p:extLst>
      <p:ext uri="{BB962C8B-B14F-4D97-AF65-F5344CB8AC3E}">
        <p14:creationId xmlns="" xmlns:p14="http://schemas.microsoft.com/office/powerpoint/2010/main" val="9934400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401A46B-993F-41A8-BFBF-E64B7CAA34BE}" type="datetime1">
              <a:rPr lang="en-US"/>
              <a:pPr>
                <a:defRPr/>
              </a:pPr>
              <a:t>8/23/2015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5A67CC8-C2C3-4C28-9878-BE8B2065EBE6}" type="slidenum">
              <a:rPr lang="en-US"/>
              <a:pPr>
                <a:defRPr/>
              </a:pPr>
              <a:t>‹#›</a:t>
            </a:fld>
            <a:endParaRPr lang="en-US"/>
          </a:p>
        </p:txBody>
      </p:sp>
    </p:spTree>
    <p:extLst>
      <p:ext uri="{BB962C8B-B14F-4D97-AF65-F5344CB8AC3E}">
        <p14:creationId xmlns="" xmlns:p14="http://schemas.microsoft.com/office/powerpoint/2010/main" val="29719203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768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990600"/>
            <a:ext cx="5486400" cy="381317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4435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8643FC0-53C2-4625-9603-CC468E2BBE02}" type="datetime1">
              <a:rPr lang="en-US"/>
              <a:pPr>
                <a:defRPr/>
              </a:pPr>
              <a:t>8/23/2015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652CFA6-11CB-4523-9F9D-C43F2244C29E}" type="slidenum">
              <a:rPr lang="en-US"/>
              <a:pPr>
                <a:defRPr/>
              </a:pPr>
              <a:t>‹#›</a:t>
            </a:fld>
            <a:endParaRPr lang="en-US"/>
          </a:p>
        </p:txBody>
      </p:sp>
    </p:spTree>
    <p:extLst>
      <p:ext uri="{BB962C8B-B14F-4D97-AF65-F5344CB8AC3E}">
        <p14:creationId xmlns="" xmlns:p14="http://schemas.microsoft.com/office/powerpoint/2010/main" val="2080770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6" descr="information_horizontalheader2.jpg"/>
          <p:cNvPicPr>
            <a:picLocks noChangeAspect="1"/>
          </p:cNvPicPr>
          <p:nvPr/>
        </p:nvPicPr>
        <p:blipFill>
          <a:blip r:embed="rId13" cstate="print">
            <a:extLst>
              <a:ext uri="{28A0092B-C50C-407E-A947-70E740481C1C}">
                <a14:useLocalDpi xmlns="" xmlns:a14="http://schemas.microsoft.com/office/drawing/2010/main" val="0"/>
              </a:ext>
            </a:extLst>
          </a:blip>
          <a:srcRect t="13333" b="13333"/>
          <a:stretch>
            <a:fillRect/>
          </a:stretch>
        </p:blipFill>
        <p:spPr bwMode="invGray">
          <a:xfrm>
            <a:off x="134938" y="0"/>
            <a:ext cx="9009062"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457200" y="838200"/>
            <a:ext cx="8229600" cy="762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1028" name="Text Placeholder 2"/>
          <p:cNvSpPr>
            <a:spLocks noGrp="1"/>
          </p:cNvSpPr>
          <p:nvPr>
            <p:ph type="body" idx="1"/>
          </p:nvPr>
        </p:nvSpPr>
        <p:spPr bwMode="auto">
          <a:xfrm>
            <a:off x="457200" y="1676400"/>
            <a:ext cx="8229600" cy="422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5638800" y="6400800"/>
            <a:ext cx="762000" cy="365125"/>
          </a:xfrm>
          <a:prstGeom prst="rect">
            <a:avLst/>
          </a:prstGeom>
        </p:spPr>
        <p:txBody>
          <a:bodyPr vert="horz" lIns="91440" tIns="45720" rIns="91440" bIns="45720" rtlCol="0" anchor="ctr"/>
          <a:lstStyle>
            <a:lvl1pPr algn="l" fontAlgn="auto">
              <a:spcBef>
                <a:spcPts val="0"/>
              </a:spcBef>
              <a:spcAft>
                <a:spcPts val="0"/>
              </a:spcAft>
              <a:defRPr sz="900" smtClean="0">
                <a:solidFill>
                  <a:schemeClr val="tx1"/>
                </a:solidFill>
                <a:latin typeface="Arial" pitchFamily="34" charset="0"/>
                <a:cs typeface="Arial" pitchFamily="34" charset="0"/>
              </a:defRPr>
            </a:lvl1pPr>
          </a:lstStyle>
          <a:p>
            <a:pPr>
              <a:defRPr/>
            </a:pPr>
            <a:fld id="{1DC28305-FE29-41B3-BF83-A0CD8261B2DF}" type="datetime1">
              <a:rPr lang="en-US"/>
              <a:pPr>
                <a:defRPr/>
              </a:pPr>
              <a:t>8/23/2015</a:t>
            </a:fld>
            <a:endParaRPr lang="en-US"/>
          </a:p>
        </p:txBody>
      </p:sp>
      <p:sp>
        <p:nvSpPr>
          <p:cNvPr id="5" name="Footer Placeholder 4"/>
          <p:cNvSpPr>
            <a:spLocks noGrp="1"/>
          </p:cNvSpPr>
          <p:nvPr>
            <p:ph type="ftr" sz="quarter" idx="3"/>
          </p:nvPr>
        </p:nvSpPr>
        <p:spPr>
          <a:xfrm>
            <a:off x="228600" y="6400800"/>
            <a:ext cx="5334000" cy="365125"/>
          </a:xfrm>
          <a:prstGeom prst="rect">
            <a:avLst/>
          </a:prstGeom>
        </p:spPr>
        <p:txBody>
          <a:bodyPr vert="horz" lIns="91440" tIns="45720" rIns="91440" bIns="45720" rtlCol="0" anchor="ctr"/>
          <a:lstStyle>
            <a:lvl1pPr algn="l" fontAlgn="auto">
              <a:spcBef>
                <a:spcPts val="0"/>
              </a:spcBef>
              <a:spcAft>
                <a:spcPts val="0"/>
              </a:spcAft>
              <a:defRPr sz="900">
                <a:solidFill>
                  <a:schemeClr val="tx1"/>
                </a:solidFill>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4"/>
          </p:nvPr>
        </p:nvSpPr>
        <p:spPr>
          <a:xfrm>
            <a:off x="8423275" y="6513513"/>
            <a:ext cx="609600" cy="365125"/>
          </a:xfrm>
          <a:prstGeom prst="rect">
            <a:avLst/>
          </a:prstGeom>
        </p:spPr>
        <p:txBody>
          <a:bodyPr vert="horz" lIns="91440" tIns="45720" rIns="91440" bIns="45720" rtlCol="0" anchor="ctr"/>
          <a:lstStyle>
            <a:lvl1pPr algn="r" fontAlgn="auto">
              <a:spcBef>
                <a:spcPts val="0"/>
              </a:spcBef>
              <a:spcAft>
                <a:spcPts val="0"/>
              </a:spcAft>
              <a:defRPr sz="900" smtClean="0">
                <a:solidFill>
                  <a:schemeClr val="tx1"/>
                </a:solidFill>
                <a:latin typeface="Arial" pitchFamily="34" charset="0"/>
                <a:cs typeface="Arial" pitchFamily="34" charset="0"/>
              </a:defRPr>
            </a:lvl1pPr>
          </a:lstStyle>
          <a:p>
            <a:pPr>
              <a:defRPr/>
            </a:pPr>
            <a:fld id="{C6E494FD-ACD8-4DD8-9EC7-A5E7EA6BEE4F}" type="slidenum">
              <a:rPr lang="en-US"/>
              <a:pPr>
                <a:defRPr/>
              </a:pPr>
              <a:t>‹#›</a:t>
            </a:fld>
            <a:endParaRPr lang="en-US"/>
          </a:p>
        </p:txBody>
      </p:sp>
      <p:sp>
        <p:nvSpPr>
          <p:cNvPr id="13" name="TextBox 12"/>
          <p:cNvSpPr txBox="1"/>
          <p:nvPr/>
        </p:nvSpPr>
        <p:spPr>
          <a:xfrm>
            <a:off x="6761163" y="6589713"/>
            <a:ext cx="2054225" cy="215900"/>
          </a:xfrm>
          <a:prstGeom prst="rect">
            <a:avLst/>
          </a:prstGeom>
          <a:noFill/>
        </p:spPr>
        <p:txBody>
          <a:bodyPr>
            <a:spAutoFit/>
          </a:bodyPr>
          <a:lstStyle/>
          <a:p>
            <a:pPr algn="r" fontAlgn="auto">
              <a:spcBef>
                <a:spcPts val="0"/>
              </a:spcBef>
              <a:spcAft>
                <a:spcPts val="0"/>
              </a:spcAft>
              <a:defRPr/>
            </a:pPr>
            <a:r>
              <a:rPr lang="en-US" sz="800">
                <a:latin typeface="+mn-lt"/>
              </a:rPr>
              <a:t>Science &amp; Technology Centers Program</a:t>
            </a:r>
          </a:p>
        </p:txBody>
      </p:sp>
      <p:sp>
        <p:nvSpPr>
          <p:cNvPr id="8" name="TextBox 7"/>
          <p:cNvSpPr txBox="1"/>
          <p:nvPr/>
        </p:nvSpPr>
        <p:spPr>
          <a:xfrm>
            <a:off x="152400" y="152400"/>
            <a:ext cx="4724400" cy="400110"/>
          </a:xfrm>
          <a:prstGeom prst="rect">
            <a:avLst/>
          </a:prstGeom>
          <a:gradFill>
            <a:gsLst>
              <a:gs pos="0">
                <a:srgbClr val="00B050">
                  <a:alpha val="0"/>
                </a:srgbClr>
              </a:gs>
              <a:gs pos="13000">
                <a:srgbClr val="00B050">
                  <a:alpha val="85000"/>
                </a:srgbClr>
              </a:gs>
              <a:gs pos="50000">
                <a:srgbClr val="00B050"/>
              </a:gs>
              <a:gs pos="85000">
                <a:srgbClr val="00B050">
                  <a:alpha val="85000"/>
                </a:srgbClr>
              </a:gs>
              <a:gs pos="100000">
                <a:srgbClr val="00B050">
                  <a:alpha val="0"/>
                </a:srgbClr>
              </a:gs>
            </a:gsLst>
            <a:lin ang="0" scaled="1"/>
          </a:gradFill>
        </p:spPr>
        <p:txBody>
          <a:bodyPr>
            <a:spAutoFit/>
          </a:bodyPr>
          <a:lstStyle/>
          <a:p>
            <a:pPr algn="ctr" fontAlgn="auto">
              <a:spcBef>
                <a:spcPts val="0"/>
              </a:spcBef>
              <a:spcAft>
                <a:spcPts val="0"/>
              </a:spcAft>
              <a:defRPr/>
            </a:pPr>
            <a:r>
              <a:rPr lang="en-US" sz="2000" b="1">
                <a:solidFill>
                  <a:srgbClr val="C1E4FF"/>
                </a:solidFill>
                <a:effectLst>
                  <a:innerShdw blurRad="63500" dist="50800" dir="18900000">
                    <a:srgbClr val="A7FFCF">
                      <a:alpha val="49804"/>
                    </a:srgbClr>
                  </a:innerShdw>
                </a:effectLst>
                <a:latin typeface="Continuum Medium" pitchFamily="2" charset="0"/>
              </a:rPr>
              <a:t>Center for Science of Informatio</a:t>
            </a:r>
            <a:r>
              <a:rPr lang="en-US" sz="2000" b="1">
                <a:solidFill>
                  <a:srgbClr val="C1E4FF"/>
                </a:solidFill>
                <a:effectLst>
                  <a:innerShdw blurRad="63500" dist="50800" dir="18900000">
                    <a:srgbClr val="00B050">
                      <a:alpha val="50000"/>
                    </a:srgbClr>
                  </a:innerShdw>
                </a:effectLst>
                <a:latin typeface="Continuum Medium" pitchFamily="2" charset="0"/>
              </a:rPr>
              <a:t>n</a:t>
            </a:r>
          </a:p>
        </p:txBody>
      </p:sp>
      <p:pic>
        <p:nvPicPr>
          <p:cNvPr id="1034" name="Picture 20" descr="VerticalSkinnyStripShort2.jpg"/>
          <p:cNvPicPr>
            <a:picLocks noChangeAspect="1"/>
          </p:cNvPicPr>
          <p:nvPr/>
        </p:nvPicPr>
        <p:blipFill>
          <a:blip r:embed="rId14" cstate="print">
            <a:extLst>
              <a:ext uri="{28A0092B-C50C-407E-A947-70E740481C1C}">
                <a14:useLocalDpi xmlns="" xmlns:a14="http://schemas.microsoft.com/office/drawing/2010/main" val="0"/>
              </a:ext>
            </a:extLst>
          </a:blip>
          <a:srcRect l="53481" t="2740"/>
          <a:stretch>
            <a:fillRect/>
          </a:stretch>
        </p:blipFill>
        <p:spPr bwMode="auto">
          <a:xfrm>
            <a:off x="-4764" y="0"/>
            <a:ext cx="157164" cy="541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 name="Rectangle 21"/>
          <p:cNvSpPr/>
          <p:nvPr/>
        </p:nvSpPr>
        <p:spPr>
          <a:xfrm flipH="1">
            <a:off x="-4764" y="5029200"/>
            <a:ext cx="157163"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Rectangle 10"/>
          <p:cNvSpPr/>
          <p:nvPr/>
        </p:nvSpPr>
        <p:spPr bwMode="invGray">
          <a:xfrm>
            <a:off x="7426325" y="0"/>
            <a:ext cx="1717675" cy="838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 name="Rectangle 19"/>
          <p:cNvSpPr/>
          <p:nvPr userDrawn="1"/>
        </p:nvSpPr>
        <p:spPr>
          <a:xfrm>
            <a:off x="7793038" y="0"/>
            <a:ext cx="1350962" cy="839788"/>
          </a:xfrm>
          <a:prstGeom prst="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a:p>
        </p:txBody>
      </p:sp>
      <p:pic>
        <p:nvPicPr>
          <p:cNvPr id="1038" name="Picture 22" descr="Sci-Info-Mark.png"/>
          <p:cNvPicPr>
            <a:picLocks noChangeAspect="1"/>
          </p:cNvPicPr>
          <p:nvPr userDrawn="1"/>
        </p:nvPicPr>
        <p:blipFill>
          <a:blip r:embed="rId15" cstate="print">
            <a:extLst>
              <a:ext uri="{28A0092B-C50C-407E-A947-70E740481C1C}">
                <a14:useLocalDpi xmlns="" xmlns:a14="http://schemas.microsoft.com/office/drawing/2010/main" val="0"/>
              </a:ext>
            </a:extLst>
          </a:blip>
          <a:srcRect/>
          <a:stretch>
            <a:fillRect/>
          </a:stretch>
        </p:blipFill>
        <p:spPr bwMode="auto">
          <a:xfrm>
            <a:off x="8051800" y="58738"/>
            <a:ext cx="835025" cy="733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60" r:id="rId1"/>
    <p:sldLayoutId id="2147483659" r:id="rId2"/>
    <p:sldLayoutId id="2147483658" r:id="rId3"/>
    <p:sldLayoutId id="2147483657" r:id="rId4"/>
    <p:sldLayoutId id="2147483656" r:id="rId5"/>
    <p:sldLayoutId id="2147483655" r:id="rId6"/>
    <p:sldLayoutId id="2147483654" r:id="rId7"/>
    <p:sldLayoutId id="2147483653" r:id="rId8"/>
    <p:sldLayoutId id="2147483652" r:id="rId9"/>
    <p:sldLayoutId id="2147483651" r:id="rId10"/>
    <p:sldLayoutId id="2147483661" r:id="rId11"/>
  </p:sldLayoutIdLst>
  <p:hf hdr="0" ftr="0" dt="0"/>
  <p:txStyles>
    <p:titleStyle>
      <a:lvl1pPr algn="ctr" rtl="0" fontAlgn="base">
        <a:spcBef>
          <a:spcPct val="0"/>
        </a:spcBef>
        <a:spcAft>
          <a:spcPct val="0"/>
        </a:spcAft>
        <a:defRPr sz="4000" b="1" kern="1200">
          <a:solidFill>
            <a:srgbClr val="008A3E"/>
          </a:solidFill>
          <a:effectLst>
            <a:innerShdw blurRad="63500" dist="50800" dir="18900000">
              <a:prstClr val="black">
                <a:alpha val="50000"/>
              </a:prstClr>
            </a:innerShdw>
          </a:effectLst>
          <a:latin typeface="Continuum Medium" pitchFamily="2" charset="0"/>
          <a:ea typeface="+mj-ea"/>
          <a:cs typeface="Arial" pitchFamily="34" charset="0"/>
        </a:defRPr>
      </a:lvl1pPr>
      <a:lvl2pPr algn="ctr" rtl="0" fontAlgn="base">
        <a:spcBef>
          <a:spcPct val="0"/>
        </a:spcBef>
        <a:spcAft>
          <a:spcPct val="0"/>
        </a:spcAft>
        <a:defRPr sz="4000" b="1">
          <a:solidFill>
            <a:srgbClr val="008A3E"/>
          </a:solidFill>
          <a:latin typeface="Continuum Medium"/>
          <a:cs typeface="Arial" charset="0"/>
        </a:defRPr>
      </a:lvl2pPr>
      <a:lvl3pPr algn="ctr" rtl="0" fontAlgn="base">
        <a:spcBef>
          <a:spcPct val="0"/>
        </a:spcBef>
        <a:spcAft>
          <a:spcPct val="0"/>
        </a:spcAft>
        <a:defRPr sz="4000" b="1">
          <a:solidFill>
            <a:srgbClr val="008A3E"/>
          </a:solidFill>
          <a:latin typeface="Continuum Medium"/>
          <a:cs typeface="Arial" charset="0"/>
        </a:defRPr>
      </a:lvl3pPr>
      <a:lvl4pPr algn="ctr" rtl="0" fontAlgn="base">
        <a:spcBef>
          <a:spcPct val="0"/>
        </a:spcBef>
        <a:spcAft>
          <a:spcPct val="0"/>
        </a:spcAft>
        <a:defRPr sz="4000" b="1">
          <a:solidFill>
            <a:srgbClr val="008A3E"/>
          </a:solidFill>
          <a:latin typeface="Continuum Medium"/>
          <a:cs typeface="Arial" charset="0"/>
        </a:defRPr>
      </a:lvl4pPr>
      <a:lvl5pPr algn="ctr" rtl="0" fontAlgn="base">
        <a:spcBef>
          <a:spcPct val="0"/>
        </a:spcBef>
        <a:spcAft>
          <a:spcPct val="0"/>
        </a:spcAft>
        <a:defRPr sz="4000" b="1">
          <a:solidFill>
            <a:srgbClr val="008A3E"/>
          </a:solidFill>
          <a:latin typeface="Continuum Medium"/>
          <a:cs typeface="Arial" charset="0"/>
        </a:defRPr>
      </a:lvl5pPr>
      <a:lvl6pPr marL="457200" algn="ctr" rtl="0" fontAlgn="base">
        <a:spcBef>
          <a:spcPct val="0"/>
        </a:spcBef>
        <a:spcAft>
          <a:spcPct val="0"/>
        </a:spcAft>
        <a:defRPr sz="4000" b="1">
          <a:solidFill>
            <a:srgbClr val="008A3E"/>
          </a:solidFill>
          <a:latin typeface="Continuum Medium"/>
          <a:cs typeface="Arial" charset="0"/>
        </a:defRPr>
      </a:lvl6pPr>
      <a:lvl7pPr marL="914400" algn="ctr" rtl="0" fontAlgn="base">
        <a:spcBef>
          <a:spcPct val="0"/>
        </a:spcBef>
        <a:spcAft>
          <a:spcPct val="0"/>
        </a:spcAft>
        <a:defRPr sz="4000" b="1">
          <a:solidFill>
            <a:srgbClr val="008A3E"/>
          </a:solidFill>
          <a:latin typeface="Continuum Medium"/>
          <a:cs typeface="Arial" charset="0"/>
        </a:defRPr>
      </a:lvl7pPr>
      <a:lvl8pPr marL="1371600" algn="ctr" rtl="0" fontAlgn="base">
        <a:spcBef>
          <a:spcPct val="0"/>
        </a:spcBef>
        <a:spcAft>
          <a:spcPct val="0"/>
        </a:spcAft>
        <a:defRPr sz="4000" b="1">
          <a:solidFill>
            <a:srgbClr val="008A3E"/>
          </a:solidFill>
          <a:latin typeface="Continuum Medium"/>
          <a:cs typeface="Arial" charset="0"/>
        </a:defRPr>
      </a:lvl8pPr>
      <a:lvl9pPr marL="1828800" algn="ctr" rtl="0" fontAlgn="base">
        <a:spcBef>
          <a:spcPct val="0"/>
        </a:spcBef>
        <a:spcAft>
          <a:spcPct val="0"/>
        </a:spcAft>
        <a:defRPr sz="4000" b="1">
          <a:solidFill>
            <a:srgbClr val="008A3E"/>
          </a:solidFill>
          <a:latin typeface="Continuum Medium"/>
          <a:cs typeface="Arial" charset="0"/>
        </a:defRPr>
      </a:lvl9pPr>
    </p:titleStyle>
    <p:bodyStyle>
      <a:lvl1pPr marL="342900" indent="-342900" algn="l" rtl="0" fontAlgn="base">
        <a:spcBef>
          <a:spcPct val="20000"/>
        </a:spcBef>
        <a:spcAft>
          <a:spcPct val="0"/>
        </a:spcAft>
        <a:buClr>
          <a:srgbClr val="00B050"/>
        </a:buClr>
        <a:buFont typeface="Arial" charset="0"/>
        <a:buChar char="•"/>
        <a:defRPr sz="3200" kern="1200">
          <a:solidFill>
            <a:schemeClr val="tx1"/>
          </a:solidFill>
          <a:latin typeface="Arial" pitchFamily="34" charset="0"/>
          <a:ea typeface="+mn-ea"/>
          <a:cs typeface="Arial" pitchFamily="34" charset="0"/>
        </a:defRPr>
      </a:lvl1pPr>
      <a:lvl2pPr marL="742950" indent="-285750" algn="l" rtl="0" fontAlgn="base">
        <a:spcBef>
          <a:spcPct val="20000"/>
        </a:spcBef>
        <a:spcAft>
          <a:spcPct val="0"/>
        </a:spcAft>
        <a:buFont typeface="Arial" charset="0"/>
        <a:buChar char="–"/>
        <a:defRPr sz="2800" kern="1200">
          <a:solidFill>
            <a:schemeClr val="tx1"/>
          </a:solidFill>
          <a:latin typeface="Arial" pitchFamily="34" charset="0"/>
          <a:ea typeface="+mn-ea"/>
          <a:cs typeface="Arial" pitchFamily="34" charset="0"/>
        </a:defRPr>
      </a:lvl2pPr>
      <a:lvl3pPr marL="1143000" indent="-228600" algn="l" rtl="0" fontAlgn="base">
        <a:spcBef>
          <a:spcPct val="20000"/>
        </a:spcBef>
        <a:spcAft>
          <a:spcPct val="0"/>
        </a:spcAft>
        <a:buClr>
          <a:srgbClr val="007E39"/>
        </a:buClr>
        <a:buFont typeface="Arial" charset="0"/>
        <a:buChar char="•"/>
        <a:defRPr sz="2400" kern="1200">
          <a:solidFill>
            <a:schemeClr val="tx1"/>
          </a:solidFill>
          <a:latin typeface="Arial" pitchFamily="34" charset="0"/>
          <a:ea typeface="+mn-ea"/>
          <a:cs typeface="Arial" pitchFamily="34" charset="0"/>
        </a:defRPr>
      </a:lvl3pPr>
      <a:lvl4pPr marL="1600200" indent="-228600" algn="l" rtl="0" fontAlgn="base">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7400" indent="-228600" algn="l" rtl="0" fontAlgn="base">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information_horizontalheader2.jpg"/>
          <p:cNvPicPr>
            <a:picLocks noChangeAspect="1"/>
          </p:cNvPicPr>
          <p:nvPr/>
        </p:nvPicPr>
        <p:blipFill>
          <a:blip r:embed="rId13" cstate="print"/>
          <a:srcRect t="13333" b="13333"/>
          <a:stretch>
            <a:fillRect/>
          </a:stretch>
        </p:blipFill>
        <p:spPr bwMode="invGray">
          <a:xfrm>
            <a:off x="135129" y="0"/>
            <a:ext cx="9008871" cy="838200"/>
          </a:xfrm>
          <a:prstGeom prst="rect">
            <a:avLst/>
          </a:prstGeom>
        </p:spPr>
      </p:pic>
      <p:sp>
        <p:nvSpPr>
          <p:cNvPr id="2" name="Title Placeholder 1"/>
          <p:cNvSpPr>
            <a:spLocks noGrp="1"/>
          </p:cNvSpPr>
          <p:nvPr>
            <p:ph type="title"/>
          </p:nvPr>
        </p:nvSpPr>
        <p:spPr>
          <a:xfrm>
            <a:off x="457200" y="838200"/>
            <a:ext cx="8229600" cy="762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8229600" cy="42211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638800" y="6400800"/>
            <a:ext cx="762000" cy="365125"/>
          </a:xfrm>
          <a:prstGeom prst="rect">
            <a:avLst/>
          </a:prstGeom>
        </p:spPr>
        <p:txBody>
          <a:bodyPr vert="horz" lIns="91440" tIns="45720" rIns="91440" bIns="45720" rtlCol="0" anchor="ctr"/>
          <a:lstStyle>
            <a:lvl1pPr algn="l">
              <a:defRPr sz="900">
                <a:solidFill>
                  <a:schemeClr val="tx1"/>
                </a:solidFill>
                <a:latin typeface="Arial" pitchFamily="34" charset="0"/>
                <a:cs typeface="Arial" pitchFamily="34" charset="0"/>
              </a:defRPr>
            </a:lvl1pPr>
          </a:lstStyle>
          <a:p>
            <a:pPr fontAlgn="auto">
              <a:spcBef>
                <a:spcPts val="0"/>
              </a:spcBef>
              <a:spcAft>
                <a:spcPts val="0"/>
              </a:spcAft>
            </a:pPr>
            <a:endParaRPr lang="en-US" dirty="0">
              <a:solidFill>
                <a:prstClr val="black"/>
              </a:solidFill>
            </a:endParaRPr>
          </a:p>
        </p:txBody>
      </p:sp>
      <p:sp>
        <p:nvSpPr>
          <p:cNvPr id="5" name="Footer Placeholder 4"/>
          <p:cNvSpPr>
            <a:spLocks noGrp="1"/>
          </p:cNvSpPr>
          <p:nvPr>
            <p:ph type="ftr" sz="quarter" idx="3"/>
          </p:nvPr>
        </p:nvSpPr>
        <p:spPr>
          <a:xfrm>
            <a:off x="228600" y="6400800"/>
            <a:ext cx="5334000" cy="365125"/>
          </a:xfrm>
          <a:prstGeom prst="rect">
            <a:avLst/>
          </a:prstGeom>
        </p:spPr>
        <p:txBody>
          <a:bodyPr vert="horz" lIns="91440" tIns="45720" rIns="91440" bIns="45720" rtlCol="0" anchor="ctr"/>
          <a:lstStyle>
            <a:lvl1pPr algn="l">
              <a:defRPr sz="900">
                <a:solidFill>
                  <a:schemeClr val="tx1"/>
                </a:solidFill>
                <a:latin typeface="Arial" pitchFamily="34" charset="0"/>
                <a:cs typeface="Arial" pitchFamily="34" charset="0"/>
              </a:defRPr>
            </a:lvl1pPr>
          </a:lstStyle>
          <a:p>
            <a:pPr fontAlgn="auto">
              <a:spcBef>
                <a:spcPts val="0"/>
              </a:spcBef>
              <a:spcAft>
                <a:spcPts val="0"/>
              </a:spcAft>
            </a:pPr>
            <a:endParaRPr lang="en-US">
              <a:solidFill>
                <a:prstClr val="black"/>
              </a:solidFill>
            </a:endParaRPr>
          </a:p>
        </p:txBody>
      </p:sp>
      <p:sp>
        <p:nvSpPr>
          <p:cNvPr id="6" name="Slide Number Placeholder 5"/>
          <p:cNvSpPr>
            <a:spLocks noGrp="1"/>
          </p:cNvSpPr>
          <p:nvPr>
            <p:ph type="sldNum" sz="quarter" idx="4"/>
          </p:nvPr>
        </p:nvSpPr>
        <p:spPr>
          <a:xfrm>
            <a:off x="8422761" y="6514141"/>
            <a:ext cx="609600" cy="365125"/>
          </a:xfrm>
          <a:prstGeom prst="rect">
            <a:avLst/>
          </a:prstGeom>
        </p:spPr>
        <p:txBody>
          <a:bodyPr vert="horz" lIns="91440" tIns="45720" rIns="91440" bIns="45720" rtlCol="0" anchor="ctr"/>
          <a:lstStyle>
            <a:lvl1pPr algn="r">
              <a:defRPr sz="900">
                <a:solidFill>
                  <a:schemeClr val="tx1"/>
                </a:solidFill>
                <a:latin typeface="Arial" pitchFamily="34" charset="0"/>
                <a:cs typeface="Arial" pitchFamily="34" charset="0"/>
              </a:defRPr>
            </a:lvl1pPr>
          </a:lstStyle>
          <a:p>
            <a:pPr fontAlgn="auto">
              <a:spcBef>
                <a:spcPts val="0"/>
              </a:spcBef>
              <a:spcAft>
                <a:spcPts val="0"/>
              </a:spcAft>
            </a:pPr>
            <a:fld id="{1D3FCF37-E2E3-430E-B302-F9D7392DFB2D}" type="slidenum">
              <a:rPr lang="en-US" smtClean="0">
                <a:solidFill>
                  <a:prstClr val="black"/>
                </a:solidFill>
              </a:rPr>
              <a:pPr fontAlgn="auto">
                <a:spcBef>
                  <a:spcPts val="0"/>
                </a:spcBef>
                <a:spcAft>
                  <a:spcPts val="0"/>
                </a:spcAft>
              </a:pPr>
              <a:t>‹#›</a:t>
            </a:fld>
            <a:endParaRPr lang="en-US">
              <a:solidFill>
                <a:prstClr val="black"/>
              </a:solidFill>
            </a:endParaRPr>
          </a:p>
        </p:txBody>
      </p:sp>
      <p:sp>
        <p:nvSpPr>
          <p:cNvPr id="13" name="TextBox 12"/>
          <p:cNvSpPr txBox="1"/>
          <p:nvPr/>
        </p:nvSpPr>
        <p:spPr>
          <a:xfrm>
            <a:off x="6761040" y="6589391"/>
            <a:ext cx="2053683" cy="215444"/>
          </a:xfrm>
          <a:prstGeom prst="rect">
            <a:avLst/>
          </a:prstGeom>
          <a:noFill/>
        </p:spPr>
        <p:txBody>
          <a:bodyPr wrap="square" rtlCol="0">
            <a:spAutoFit/>
          </a:bodyPr>
          <a:lstStyle/>
          <a:p>
            <a:pPr algn="r" fontAlgn="auto">
              <a:spcBef>
                <a:spcPts val="0"/>
              </a:spcBef>
              <a:spcAft>
                <a:spcPts val="0"/>
              </a:spcAft>
            </a:pPr>
            <a:r>
              <a:rPr lang="en-US" sz="800" smtClean="0">
                <a:solidFill>
                  <a:prstClr val="black"/>
                </a:solidFill>
                <a:latin typeface="Arial"/>
              </a:rPr>
              <a:t>Science &amp; Technology Centers Program</a:t>
            </a:r>
            <a:endParaRPr lang="en-US" sz="800">
              <a:solidFill>
                <a:prstClr val="black"/>
              </a:solidFill>
              <a:latin typeface="Arial"/>
            </a:endParaRPr>
          </a:p>
        </p:txBody>
      </p:sp>
      <p:sp>
        <p:nvSpPr>
          <p:cNvPr id="11" name="Rectangle 10"/>
          <p:cNvSpPr/>
          <p:nvPr/>
        </p:nvSpPr>
        <p:spPr bwMode="invGray">
          <a:xfrm>
            <a:off x="0" y="0"/>
            <a:ext cx="1244009" cy="838200"/>
          </a:xfrm>
          <a:prstGeom prst="rect">
            <a:avLst/>
          </a:prstGeom>
          <a:gradFill flip="none" rotWithShape="1">
            <a:gsLst>
              <a:gs pos="1000">
                <a:schemeClr val="tx1"/>
              </a:gs>
              <a:gs pos="20000">
                <a:srgbClr val="00CC5C"/>
              </a:gs>
              <a:gs pos="78000">
                <a:schemeClr val="tx2">
                  <a:lumMod val="50000"/>
                </a:schemeClr>
              </a:gs>
              <a:gs pos="92000">
                <a:schemeClr val="tx1">
                  <a:alpha val="95000"/>
                </a:schemeClr>
              </a:gs>
              <a:gs pos="100000">
                <a:schemeClr val="tx1">
                  <a:alpha val="2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8" name="TextBox 7"/>
          <p:cNvSpPr txBox="1"/>
          <p:nvPr/>
        </p:nvSpPr>
        <p:spPr>
          <a:xfrm>
            <a:off x="609619" y="152400"/>
            <a:ext cx="4568435" cy="400110"/>
          </a:xfrm>
          <a:prstGeom prst="rect">
            <a:avLst/>
          </a:prstGeom>
          <a:gradFill>
            <a:gsLst>
              <a:gs pos="0">
                <a:srgbClr val="00B050">
                  <a:alpha val="0"/>
                </a:srgbClr>
              </a:gs>
              <a:gs pos="13000">
                <a:srgbClr val="00B050">
                  <a:alpha val="85000"/>
                </a:srgbClr>
              </a:gs>
              <a:gs pos="50000">
                <a:srgbClr val="00B050"/>
              </a:gs>
              <a:gs pos="85000">
                <a:srgbClr val="00B050">
                  <a:alpha val="85000"/>
                </a:srgbClr>
              </a:gs>
              <a:gs pos="100000">
                <a:schemeClr val="tx1">
                  <a:alpha val="81000"/>
                </a:schemeClr>
              </a:gs>
            </a:gsLst>
            <a:lin ang="0" scaled="1"/>
          </a:gradFill>
        </p:spPr>
        <p:txBody>
          <a:bodyPr wrap="square" rtlCol="0">
            <a:spAutoFit/>
          </a:bodyPr>
          <a:lstStyle/>
          <a:p>
            <a:pPr algn="ctr" fontAlgn="auto">
              <a:spcBef>
                <a:spcPts val="0"/>
              </a:spcBef>
              <a:spcAft>
                <a:spcPts val="0"/>
              </a:spcAft>
            </a:pPr>
            <a:r>
              <a:rPr lang="en-US" sz="2000" b="1" dirty="0" smtClean="0">
                <a:solidFill>
                  <a:prstClr val="white"/>
                </a:solidFill>
                <a:effectLst>
                  <a:outerShdw blurRad="50800" dist="38100" dir="2700000" algn="tl" rotWithShape="0">
                    <a:prstClr val="black">
                      <a:alpha val="40000"/>
                    </a:prstClr>
                  </a:outerShdw>
                </a:effectLst>
                <a:latin typeface="Continuum Medium" pitchFamily="2" charset="0"/>
              </a:rPr>
              <a:t>Center for Science of Information</a:t>
            </a:r>
            <a:endParaRPr lang="en-US" sz="2000" b="1" dirty="0">
              <a:solidFill>
                <a:prstClr val="white"/>
              </a:solidFill>
              <a:effectLst>
                <a:outerShdw blurRad="50800" dist="38100" dir="2700000" algn="tl" rotWithShape="0">
                  <a:prstClr val="black">
                    <a:alpha val="40000"/>
                  </a:prstClr>
                </a:outerShdw>
              </a:effectLst>
              <a:latin typeface="Continuum Medium" pitchFamily="2" charset="0"/>
            </a:endParaRPr>
          </a:p>
        </p:txBody>
      </p:sp>
      <p:pic>
        <p:nvPicPr>
          <p:cNvPr id="23" name="Picture 22" descr="Sci-Info-Mark.png"/>
          <p:cNvPicPr>
            <a:picLocks noChangeAspect="1"/>
          </p:cNvPicPr>
          <p:nvPr/>
        </p:nvPicPr>
        <p:blipFill>
          <a:blip r:embed="rId14" cstate="print"/>
          <a:stretch>
            <a:fillRect/>
          </a:stretch>
        </p:blipFill>
        <p:spPr>
          <a:xfrm>
            <a:off x="138229" y="31899"/>
            <a:ext cx="835213" cy="732642"/>
          </a:xfrm>
          <a:prstGeom prst="rect">
            <a:avLst/>
          </a:prstGeom>
        </p:spPr>
      </p:pic>
    </p:spTree>
    <p:extLst>
      <p:ext uri="{BB962C8B-B14F-4D97-AF65-F5344CB8AC3E}">
        <p14:creationId xmlns="" xmlns:p14="http://schemas.microsoft.com/office/powerpoint/2010/main" val="3050788144"/>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hdr="0" ftr="0" dt="0"/>
  <p:txStyles>
    <p:titleStyle>
      <a:lvl1pPr algn="ctr" defTabSz="914400" rtl="0" eaLnBrk="1" latinLnBrk="0" hangingPunct="1">
        <a:spcBef>
          <a:spcPct val="0"/>
        </a:spcBef>
        <a:buNone/>
        <a:defRPr sz="4000" b="1" kern="1200">
          <a:solidFill>
            <a:srgbClr val="008A3E"/>
          </a:solidFill>
          <a:effectLst>
            <a:innerShdw blurRad="63500" dist="50800" dir="18900000">
              <a:prstClr val="black">
                <a:alpha val="50000"/>
              </a:prstClr>
            </a:innerShdw>
          </a:effectLst>
          <a:latin typeface="+mn-lt"/>
          <a:ea typeface="+mj-ea"/>
          <a:cs typeface="Arial" pitchFamily="34" charset="0"/>
        </a:defRPr>
      </a:lvl1pPr>
    </p:titleStyle>
    <p:bodyStyle>
      <a:lvl1pPr marL="342900" indent="-342900" algn="l" defTabSz="914400" rtl="0" eaLnBrk="1" latinLnBrk="0" hangingPunct="1">
        <a:spcBef>
          <a:spcPct val="20000"/>
        </a:spcBef>
        <a:buClr>
          <a:srgbClr val="00B050"/>
        </a:buClr>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Clr>
          <a:srgbClr val="007E39"/>
        </a:buClr>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image" Target="../media/image19.emf"/><Relationship Id="rId7" Type="http://schemas.openxmlformats.org/officeDocument/2006/relationships/image" Target="../media/image23.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2.emf"/><Relationship Id="rId11" Type="http://schemas.openxmlformats.org/officeDocument/2006/relationships/image" Target="../media/image27.emf"/><Relationship Id="rId5" Type="http://schemas.openxmlformats.org/officeDocument/2006/relationships/image" Target="../media/image21.emf"/><Relationship Id="rId10" Type="http://schemas.openxmlformats.org/officeDocument/2006/relationships/image" Target="../media/image26.emf"/><Relationship Id="rId4" Type="http://schemas.openxmlformats.org/officeDocument/2006/relationships/image" Target="../media/image20.emf"/><Relationship Id="rId9" Type="http://schemas.openxmlformats.org/officeDocument/2006/relationships/image" Target="../media/image25.emf"/></Relationships>
</file>

<file path=ppt/slides/_rels/slide14.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28.emf"/><Relationship Id="rId7" Type="http://schemas.openxmlformats.org/officeDocument/2006/relationships/image" Target="../media/image32.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1.emf"/><Relationship Id="rId5" Type="http://schemas.openxmlformats.org/officeDocument/2006/relationships/image" Target="../media/image30.emf"/><Relationship Id="rId10" Type="http://schemas.openxmlformats.org/officeDocument/2006/relationships/image" Target="../media/image21.emf"/><Relationship Id="rId4" Type="http://schemas.openxmlformats.org/officeDocument/2006/relationships/image" Target="../media/image29.emf"/><Relationship Id="rId9" Type="http://schemas.openxmlformats.org/officeDocument/2006/relationships/image" Target="../media/image34.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1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image" Target="../media/image36.tiff"/><Relationship Id="rId1" Type="http://schemas.openxmlformats.org/officeDocument/2006/relationships/slideLayout" Target="../slideLayouts/slideLayout9.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tiff"/></Relationships>
</file>

<file path=ppt/slides/_rels/slide21.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image" Target="../media/image43.png"/><Relationship Id="rId18" Type="http://schemas.openxmlformats.org/officeDocument/2006/relationships/image" Target="../media/image48.jpeg"/><Relationship Id="rId26" Type="http://schemas.openxmlformats.org/officeDocument/2006/relationships/image" Target="../media/image56.jpeg"/><Relationship Id="rId3" Type="http://schemas.openxmlformats.org/officeDocument/2006/relationships/tags" Target="../tags/tag4.xml"/><Relationship Id="rId21" Type="http://schemas.openxmlformats.org/officeDocument/2006/relationships/image" Target="../media/image51.jpeg"/><Relationship Id="rId7" Type="http://schemas.openxmlformats.org/officeDocument/2006/relationships/tags" Target="../tags/tag8.xml"/><Relationship Id="rId12" Type="http://schemas.openxmlformats.org/officeDocument/2006/relationships/image" Target="../media/image42.png"/><Relationship Id="rId17" Type="http://schemas.openxmlformats.org/officeDocument/2006/relationships/image" Target="../media/image47.jpeg"/><Relationship Id="rId25" Type="http://schemas.openxmlformats.org/officeDocument/2006/relationships/image" Target="../media/image55.png"/><Relationship Id="rId2" Type="http://schemas.openxmlformats.org/officeDocument/2006/relationships/tags" Target="../tags/tag3.xml"/><Relationship Id="rId16" Type="http://schemas.openxmlformats.org/officeDocument/2006/relationships/image" Target="../media/image46.png"/><Relationship Id="rId20" Type="http://schemas.openxmlformats.org/officeDocument/2006/relationships/image" Target="../media/image50.png"/><Relationship Id="rId29" Type="http://schemas.openxmlformats.org/officeDocument/2006/relationships/chart" Target="../charts/chart5.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image" Target="../media/image41.png"/><Relationship Id="rId24" Type="http://schemas.openxmlformats.org/officeDocument/2006/relationships/image" Target="../media/image54.jpeg"/><Relationship Id="rId5" Type="http://schemas.openxmlformats.org/officeDocument/2006/relationships/tags" Target="../tags/tag6.xml"/><Relationship Id="rId15" Type="http://schemas.openxmlformats.org/officeDocument/2006/relationships/image" Target="../media/image45.png"/><Relationship Id="rId23" Type="http://schemas.openxmlformats.org/officeDocument/2006/relationships/image" Target="../media/image53.jpeg"/><Relationship Id="rId28" Type="http://schemas.openxmlformats.org/officeDocument/2006/relationships/image" Target="../media/image58.png"/><Relationship Id="rId10" Type="http://schemas.openxmlformats.org/officeDocument/2006/relationships/slideLayout" Target="../slideLayouts/slideLayout2.xml"/><Relationship Id="rId19" Type="http://schemas.openxmlformats.org/officeDocument/2006/relationships/image" Target="../media/image49.png"/><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image" Target="../media/image44.png"/><Relationship Id="rId22" Type="http://schemas.openxmlformats.org/officeDocument/2006/relationships/image" Target="../media/image52.jpeg"/><Relationship Id="rId27" Type="http://schemas.openxmlformats.org/officeDocument/2006/relationships/image" Target="../media/image5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4.bin"/><Relationship Id="rId5" Type="http://schemas.openxmlformats.org/officeDocument/2006/relationships/oleObject" Target="../embeddings/oleObject3.bin"/><Relationship Id="rId4" Type="http://schemas.openxmlformats.org/officeDocument/2006/relationships/oleObject" Target="../embeddings/oleObject2.bin"/></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5.bin"/><Relationship Id="rId7" Type="http://schemas.openxmlformats.org/officeDocument/2006/relationships/oleObject" Target="../embeddings/oleObject9.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8.bin"/><Relationship Id="rId5" Type="http://schemas.openxmlformats.org/officeDocument/2006/relationships/oleObject" Target="../embeddings/oleObject7.bin"/><Relationship Id="rId4" Type="http://schemas.openxmlformats.org/officeDocument/2006/relationships/oleObject" Target="../embeddings/oleObject6.bin"/></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oleObject13.bin"/><Relationship Id="rId5" Type="http://schemas.openxmlformats.org/officeDocument/2006/relationships/oleObject" Target="../embeddings/oleObject12.bin"/><Relationship Id="rId4" Type="http://schemas.openxmlformats.org/officeDocument/2006/relationships/oleObject" Target="../embeddings/oleObject11.bin"/></Relationships>
</file>

<file path=ppt/slides/_rels/slide2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2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oleObject" Target="../embeddings/oleObject14.bin"/><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89.tiff"/><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w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447067"/>
            <a:ext cx="9144000" cy="1524000"/>
          </a:xfrm>
        </p:spPr>
        <p:txBody>
          <a:bodyPr/>
          <a:lstStyle/>
          <a:p>
            <a:r>
              <a:rPr lang="en-US" dirty="0" smtClean="0"/>
              <a:t>Center for</a:t>
            </a:r>
            <a:br>
              <a:rPr lang="en-US" dirty="0" smtClean="0"/>
            </a:br>
            <a:r>
              <a:rPr lang="en-US" dirty="0" smtClean="0"/>
              <a:t>Science of Information</a:t>
            </a:r>
            <a:endParaRPr lang="en-US" dirty="0"/>
          </a:p>
        </p:txBody>
      </p:sp>
      <p:sp>
        <p:nvSpPr>
          <p:cNvPr id="3" name="Subtitle 2"/>
          <p:cNvSpPr>
            <a:spLocks noGrp="1"/>
          </p:cNvSpPr>
          <p:nvPr>
            <p:ph type="subTitle" idx="1"/>
          </p:nvPr>
        </p:nvSpPr>
        <p:spPr>
          <a:xfrm>
            <a:off x="319177" y="2667376"/>
            <a:ext cx="7082288" cy="2905288"/>
          </a:xfrm>
          <a:gradFill flip="none" rotWithShape="1">
            <a:gsLst>
              <a:gs pos="85000">
                <a:schemeClr val="tx1">
                  <a:alpha val="0"/>
                </a:schemeClr>
              </a:gs>
              <a:gs pos="46000">
                <a:schemeClr val="tx1">
                  <a:alpha val="82000"/>
                </a:schemeClr>
              </a:gs>
            </a:gsLst>
            <a:path path="circle">
              <a:fillToRect l="50000" t="50000" r="50000" b="50000"/>
            </a:path>
            <a:tileRect/>
          </a:gradFill>
          <a:effectLst>
            <a:innerShdw blurRad="63500" dist="50800">
              <a:prstClr val="black">
                <a:alpha val="50000"/>
              </a:prstClr>
            </a:innerShdw>
          </a:effectLst>
        </p:spPr>
        <p:txBody>
          <a:bodyPr/>
          <a:lstStyle/>
          <a:p>
            <a:r>
              <a:rPr lang="en-US"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Big Data Applications in Life Sciences</a:t>
            </a:r>
          </a:p>
          <a:p>
            <a:r>
              <a:rPr lang="en-US"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University of Hawaii, Aug 2015</a:t>
            </a:r>
          </a:p>
          <a:p>
            <a:endParaRPr lang="en-US"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a:p>
            <a:endParaRPr lang="en-US" sz="18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a:p>
            <a:r>
              <a:rPr lang="en-US" sz="1800" b="1" spc="50" dirty="0" err="1"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Ananth</a:t>
            </a:r>
            <a:r>
              <a:rPr lang="en-US" sz="18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 </a:t>
            </a:r>
            <a:r>
              <a:rPr lang="en-US" sz="1800" b="1" spc="50" dirty="0" err="1"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Grama</a:t>
            </a:r>
            <a:endParaRPr lang="en-US" sz="18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a:p>
            <a:r>
              <a:rPr lang="en-US" sz="18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ayg@cs.purdue.edu</a:t>
            </a:r>
          </a:p>
        </p:txBody>
      </p:sp>
      <p:sp>
        <p:nvSpPr>
          <p:cNvPr id="4" name="Slide Number Placeholder 3"/>
          <p:cNvSpPr>
            <a:spLocks noGrp="1"/>
          </p:cNvSpPr>
          <p:nvPr>
            <p:ph type="sldNum" sz="quarter" idx="11"/>
          </p:nvPr>
        </p:nvSpPr>
        <p:spPr/>
        <p:txBody>
          <a:bodyPr/>
          <a:lstStyle/>
          <a:p>
            <a:fld id="{1D3FCF37-E2E3-430E-B302-F9D7392DFB2D}" type="slidenum">
              <a:rPr lang="en-US" smtClean="0"/>
              <a:pPr/>
              <a:t>1</a:t>
            </a:fld>
            <a:endParaRPr lang="en-US" dirty="0"/>
          </a:p>
        </p:txBody>
      </p:sp>
      <p:sp>
        <p:nvSpPr>
          <p:cNvPr id="5" name="Footer Placeholder 21"/>
          <p:cNvSpPr>
            <a:spLocks noGrp="1"/>
          </p:cNvSpPr>
          <p:nvPr>
            <p:ph type="ftr" sz="quarter" idx="12"/>
          </p:nvPr>
        </p:nvSpPr>
        <p:spPr>
          <a:xfrm>
            <a:off x="-1" y="6485895"/>
            <a:ext cx="4784651" cy="365125"/>
          </a:xfrm>
        </p:spPr>
        <p:txBody>
          <a:bodyPr/>
          <a:lstStyle>
            <a:lvl1pPr>
              <a:defRPr sz="900"/>
            </a:lvl1pPr>
          </a:lstStyle>
          <a:p>
            <a:endParaRPr lang="en-US" dirty="0" smtClean="0">
              <a:solidFill>
                <a:srgbClr val="C9FFCE"/>
              </a:solidFill>
            </a:endParaRPr>
          </a:p>
          <a:p>
            <a:r>
              <a:rPr lang="en-US" dirty="0" smtClean="0">
                <a:solidFill>
                  <a:srgbClr val="C9FFCE"/>
                </a:solidFill>
              </a:rPr>
              <a:t>National Science Foundation/</a:t>
            </a:r>
            <a:r>
              <a:rPr lang="en-US" dirty="0" smtClean="0">
                <a:solidFill>
                  <a:srgbClr val="E1F2FF"/>
                </a:solidFill>
              </a:rPr>
              <a:t>Science  &amp; Technology </a:t>
            </a:r>
            <a:r>
              <a:rPr lang="en-US" smtClean="0">
                <a:solidFill>
                  <a:srgbClr val="E1F2FF"/>
                </a:solidFill>
              </a:rPr>
              <a:t>Centers Program</a:t>
            </a:r>
            <a:endParaRPr lang="en-US" sz="1000" dirty="0" smtClean="0">
              <a:solidFill>
                <a:srgbClr val="C9FFCE"/>
              </a:solidFill>
            </a:endParaRPr>
          </a:p>
          <a:p>
            <a:endParaRPr lang="en-US" dirty="0">
              <a:solidFill>
                <a:prstClr val="black"/>
              </a:solidFill>
            </a:endParaRPr>
          </a:p>
        </p:txBody>
      </p:sp>
    </p:spTree>
    <p:extLst>
      <p:ext uri="{BB962C8B-B14F-4D97-AF65-F5344CB8AC3E}">
        <p14:creationId xmlns="" xmlns:p14="http://schemas.microsoft.com/office/powerpoint/2010/main" val="33240334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911524"/>
            <a:ext cx="8991600" cy="762000"/>
          </a:xfrm>
        </p:spPr>
        <p:txBody>
          <a:bodyPr>
            <a:normAutofit/>
          </a:bodyPr>
          <a:lstStyle/>
          <a:p>
            <a:r>
              <a:rPr lang="en-US" sz="3200" dirty="0" smtClean="0"/>
              <a:t>Assembly</a:t>
            </a:r>
            <a:r>
              <a:rPr lang="en-US" sz="3200" dirty="0"/>
              <a:t> </a:t>
            </a:r>
            <a:r>
              <a:rPr lang="en-US" sz="3200" dirty="0" smtClean="0"/>
              <a:t>as a Software Engineering Problem</a:t>
            </a:r>
            <a:endParaRPr lang="en-US" sz="3200" dirty="0"/>
          </a:p>
        </p:txBody>
      </p:sp>
      <p:sp>
        <p:nvSpPr>
          <p:cNvPr id="3" name="Content Placeholder 2"/>
          <p:cNvSpPr>
            <a:spLocks noGrp="1"/>
          </p:cNvSpPr>
          <p:nvPr>
            <p:ph idx="1"/>
          </p:nvPr>
        </p:nvSpPr>
        <p:spPr/>
        <p:txBody>
          <a:bodyPr/>
          <a:lstStyle/>
          <a:p>
            <a:r>
              <a:rPr lang="en-US" sz="2800" dirty="0" smtClean="0"/>
              <a:t>A single sequencing experiment can generate 100’s of millions of reads, </a:t>
            </a:r>
            <a:r>
              <a:rPr lang="en-US" sz="2800" dirty="0" smtClean="0">
                <a:solidFill>
                  <a:srgbClr val="FF0000"/>
                </a:solidFill>
              </a:rPr>
              <a:t>10’s to 100’s gigabytes</a:t>
            </a:r>
            <a:r>
              <a:rPr lang="en-US" sz="2800" dirty="0" smtClean="0"/>
              <a:t> of data.</a:t>
            </a:r>
            <a:endParaRPr lang="en-US" sz="2800" dirty="0"/>
          </a:p>
          <a:p>
            <a:r>
              <a:rPr lang="en-US" sz="2800" dirty="0" smtClean="0"/>
              <a:t>Primary concerns are to minimize time and memory requirements.</a:t>
            </a:r>
            <a:endParaRPr lang="en-US" sz="2800" dirty="0"/>
          </a:p>
          <a:p>
            <a:r>
              <a:rPr lang="en-US" sz="2800" dirty="0"/>
              <a:t>N</a:t>
            </a:r>
            <a:r>
              <a:rPr lang="en-US" sz="2800" dirty="0" smtClean="0"/>
              <a:t>o guarantee on optimality of assembly quality and in fact no optimality criterion at all. </a:t>
            </a:r>
          </a:p>
          <a:p>
            <a:endParaRPr lang="en-US" dirty="0"/>
          </a:p>
          <a:p>
            <a:endParaRPr lang="en-US" dirty="0" smtClean="0"/>
          </a:p>
          <a:p>
            <a:endParaRPr lang="en-US" dirty="0"/>
          </a:p>
          <a:p>
            <a:endParaRPr lang="en-US" dirty="0" smtClean="0"/>
          </a:p>
          <a:p>
            <a:endParaRPr lang="en-US" dirty="0"/>
          </a:p>
          <a:p>
            <a:endParaRPr lang="en-US" dirty="0"/>
          </a:p>
        </p:txBody>
      </p:sp>
    </p:spTree>
    <p:extLst>
      <p:ext uri="{BB962C8B-B14F-4D97-AF65-F5344CB8AC3E}">
        <p14:creationId xmlns="" xmlns:p14="http://schemas.microsoft.com/office/powerpoint/2010/main" val="39150958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652" y="902898"/>
            <a:ext cx="8851900" cy="762000"/>
          </a:xfrm>
        </p:spPr>
        <p:txBody>
          <a:bodyPr/>
          <a:lstStyle/>
          <a:p>
            <a:r>
              <a:rPr lang="en-US" dirty="0" smtClean="0"/>
              <a:t>Repeats Make Jigsaw Puzzles Difficult </a:t>
            </a:r>
            <a:endParaRPr lang="en-US" dirty="0"/>
          </a:p>
        </p:txBody>
      </p:sp>
      <p:pic>
        <p:nvPicPr>
          <p:cNvPr id="30" name="Picture 2"/>
          <p:cNvPicPr>
            <a:picLocks noChangeAspect="1"/>
          </p:cNvPicPr>
          <p:nvPr/>
        </p:nvPicPr>
        <p:blipFill>
          <a:blip r:embed="rId2" cstate="print"/>
          <a:srcRect l="33514"/>
          <a:stretch>
            <a:fillRect/>
          </a:stretch>
        </p:blipFill>
        <p:spPr bwMode="auto">
          <a:xfrm>
            <a:off x="358588" y="1823483"/>
            <a:ext cx="3690471" cy="3702491"/>
          </a:xfrm>
          <a:prstGeom prst="rect">
            <a:avLst/>
          </a:prstGeom>
          <a:noFill/>
          <a:ln w="9525">
            <a:noFill/>
            <a:miter lim="800000"/>
            <a:headEnd/>
            <a:tailEnd/>
          </a:ln>
        </p:spPr>
      </p:pic>
      <p:pic>
        <p:nvPicPr>
          <p:cNvPr id="31" name="Picture 3"/>
          <p:cNvPicPr>
            <a:picLocks noChangeAspect="1"/>
          </p:cNvPicPr>
          <p:nvPr/>
        </p:nvPicPr>
        <p:blipFill>
          <a:blip r:embed="rId3" cstate="print"/>
          <a:srcRect/>
          <a:stretch>
            <a:fillRect/>
          </a:stretch>
        </p:blipFill>
        <p:spPr bwMode="auto">
          <a:xfrm>
            <a:off x="4356076" y="2077483"/>
            <a:ext cx="4619224" cy="3316281"/>
          </a:xfrm>
          <a:prstGeom prst="rect">
            <a:avLst/>
          </a:prstGeom>
          <a:noFill/>
          <a:ln w="9525">
            <a:noFill/>
            <a:miter lim="800000"/>
            <a:headEnd/>
            <a:tailEnd/>
          </a:ln>
        </p:spPr>
      </p:pic>
      <p:sp>
        <p:nvSpPr>
          <p:cNvPr id="6" name="Rectangle 5"/>
          <p:cNvSpPr/>
          <p:nvPr/>
        </p:nvSpPr>
        <p:spPr>
          <a:xfrm>
            <a:off x="2235200" y="2655048"/>
            <a:ext cx="522941" cy="418353"/>
          </a:xfrm>
          <a:prstGeom prst="rect">
            <a:avLst/>
          </a:pr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9" name="Rectangle 8"/>
          <p:cNvSpPr/>
          <p:nvPr/>
        </p:nvSpPr>
        <p:spPr>
          <a:xfrm>
            <a:off x="2838823" y="4380754"/>
            <a:ext cx="522941" cy="418353"/>
          </a:xfrm>
          <a:prstGeom prst="rect">
            <a:avLst/>
          </a:pr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953735"/>
              </a:solidFill>
            </a:endParaRPr>
          </a:p>
        </p:txBody>
      </p:sp>
      <p:sp>
        <p:nvSpPr>
          <p:cNvPr id="10" name="Rectangle 9"/>
          <p:cNvSpPr/>
          <p:nvPr/>
        </p:nvSpPr>
        <p:spPr>
          <a:xfrm>
            <a:off x="5680634" y="3143626"/>
            <a:ext cx="522941" cy="418353"/>
          </a:xfrm>
          <a:prstGeom prst="rect">
            <a:avLst/>
          </a:pr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1" name="Rectangle 10"/>
          <p:cNvSpPr/>
          <p:nvPr/>
        </p:nvSpPr>
        <p:spPr>
          <a:xfrm>
            <a:off x="6849035" y="3550025"/>
            <a:ext cx="522941" cy="418353"/>
          </a:xfrm>
          <a:prstGeom prst="rect">
            <a:avLst/>
          </a:pr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 xmlns:p14="http://schemas.microsoft.com/office/powerpoint/2010/main" val="3614917625"/>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linds(horizont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linds(horizont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checkerboard(across)">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linds(horizont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Critical Read Length </a:t>
            </a:r>
            <a:r>
              <a:rPr lang="en-US" dirty="0" err="1" smtClean="0"/>
              <a:t>L</a:t>
            </a:r>
            <a:r>
              <a:rPr lang="en-US" baseline="-25000" dirty="0" err="1" smtClean="0"/>
              <a:t>critical</a:t>
            </a:r>
            <a:r>
              <a:rPr lang="en-US" dirty="0" smtClean="0"/>
              <a:t> </a:t>
            </a:r>
            <a:endParaRPr lang="en-US" dirty="0"/>
          </a:p>
        </p:txBody>
      </p:sp>
      <p:sp>
        <p:nvSpPr>
          <p:cNvPr id="3" name="Content Placeholder 2"/>
          <p:cNvSpPr>
            <a:spLocks noGrp="1"/>
          </p:cNvSpPr>
          <p:nvPr>
            <p:ph idx="1"/>
          </p:nvPr>
        </p:nvSpPr>
        <p:spPr/>
        <p:txBody>
          <a:bodyPr/>
          <a:lstStyle/>
          <a:p>
            <a:r>
              <a:rPr lang="en-US" dirty="0" smtClean="0"/>
              <a:t>Minimum read length needed to assemble a genome even with infinite coverage depth.</a:t>
            </a:r>
            <a:endParaRPr lang="en-US" dirty="0"/>
          </a:p>
          <a:p>
            <a:r>
              <a:rPr lang="en-US" dirty="0" smtClean="0"/>
              <a:t>A measure of </a:t>
            </a:r>
            <a:r>
              <a:rPr lang="en-US" dirty="0" smtClean="0">
                <a:solidFill>
                  <a:srgbClr val="FF0000"/>
                </a:solidFill>
              </a:rPr>
              <a:t>repeat complexity </a:t>
            </a:r>
            <a:r>
              <a:rPr lang="en-US" dirty="0" smtClean="0"/>
              <a:t>of the genome from the point of view of assembly.</a:t>
            </a:r>
          </a:p>
          <a:p>
            <a:endParaRPr lang="en-US" dirty="0"/>
          </a:p>
        </p:txBody>
      </p:sp>
    </p:spTree>
    <p:extLst>
      <p:ext uri="{BB962C8B-B14F-4D97-AF65-F5344CB8AC3E}">
        <p14:creationId xmlns="" xmlns:p14="http://schemas.microsoft.com/office/powerpoint/2010/main" val="15369253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descr="Ch19_2.pdf"/>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264408" y="947259"/>
            <a:ext cx="5879592" cy="5158510"/>
          </a:xfrm>
          <a:prstGeom prst="rect">
            <a:avLst/>
          </a:prstGeom>
        </p:spPr>
      </p:pic>
      <p:pic>
        <p:nvPicPr>
          <p:cNvPr id="4" name="Picture 3" descr="Ch19_3.pdf"/>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8079153" y="828075"/>
            <a:ext cx="1055077" cy="5150694"/>
          </a:xfrm>
          <a:prstGeom prst="rect">
            <a:avLst/>
          </a:prstGeom>
        </p:spPr>
      </p:pic>
      <p:grpSp>
        <p:nvGrpSpPr>
          <p:cNvPr id="5" name="Group 4"/>
          <p:cNvGrpSpPr/>
          <p:nvPr/>
        </p:nvGrpSpPr>
        <p:grpSpPr>
          <a:xfrm>
            <a:off x="8182137" y="2195906"/>
            <a:ext cx="964536" cy="667564"/>
            <a:chOff x="8084448" y="2469445"/>
            <a:chExt cx="964536" cy="667564"/>
          </a:xfrm>
        </p:grpSpPr>
        <p:sp>
          <p:nvSpPr>
            <p:cNvPr id="6" name="TextBox 5"/>
            <p:cNvSpPr txBox="1"/>
            <p:nvPr/>
          </p:nvSpPr>
          <p:spPr>
            <a:xfrm>
              <a:off x="8084448" y="2469445"/>
              <a:ext cx="964536" cy="313932"/>
            </a:xfrm>
            <a:prstGeom prst="rect">
              <a:avLst/>
            </a:prstGeom>
            <a:noFill/>
          </p:spPr>
          <p:txBody>
            <a:bodyPr wrap="none" rtlCol="0">
              <a:spAutoFit/>
            </a:bodyPr>
            <a:lstStyle/>
            <a:p>
              <a:r>
                <a:rPr lang="en-US" sz="1800" cap="small" dirty="0" smtClean="0">
                  <a:solidFill>
                    <a:srgbClr val="FF0000"/>
                  </a:solidFill>
                </a:rPr>
                <a:t>greedy</a:t>
              </a:r>
              <a:endParaRPr lang="en-US" sz="1800" cap="small" dirty="0">
                <a:solidFill>
                  <a:srgbClr val="FF0000"/>
                </a:solidFill>
              </a:endParaRPr>
            </a:p>
          </p:txBody>
        </p:sp>
        <p:cxnSp>
          <p:nvCxnSpPr>
            <p:cNvPr id="7" name="Straight Arrow Connector 6"/>
            <p:cNvCxnSpPr/>
            <p:nvPr/>
          </p:nvCxnSpPr>
          <p:spPr>
            <a:xfrm flipH="1">
              <a:off x="8169248" y="2770120"/>
              <a:ext cx="409222" cy="36688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8" name="Group 7"/>
          <p:cNvGrpSpPr/>
          <p:nvPr/>
        </p:nvGrpSpPr>
        <p:grpSpPr>
          <a:xfrm>
            <a:off x="6459537" y="2497666"/>
            <a:ext cx="1138877" cy="606777"/>
            <a:chOff x="6596308" y="2751667"/>
            <a:chExt cx="1138877" cy="606777"/>
          </a:xfrm>
        </p:grpSpPr>
        <p:sp>
          <p:nvSpPr>
            <p:cNvPr id="9" name="TextBox 8"/>
            <p:cNvSpPr txBox="1"/>
            <p:nvPr/>
          </p:nvSpPr>
          <p:spPr>
            <a:xfrm>
              <a:off x="6596308" y="2751667"/>
              <a:ext cx="1138877" cy="369332"/>
            </a:xfrm>
            <a:prstGeom prst="rect">
              <a:avLst/>
            </a:prstGeom>
            <a:noFill/>
          </p:spPr>
          <p:txBody>
            <a:bodyPr wrap="none" rtlCol="0">
              <a:spAutoFit/>
            </a:bodyPr>
            <a:lstStyle/>
            <a:p>
              <a:r>
                <a:rPr lang="en-US" sz="1800" cap="small" dirty="0" err="1" smtClean="0">
                  <a:solidFill>
                    <a:srgbClr val="0000CC"/>
                  </a:solidFill>
                </a:rPr>
                <a:t>deBruijn</a:t>
              </a:r>
              <a:endParaRPr lang="en-US" sz="1800" cap="small" dirty="0">
                <a:solidFill>
                  <a:srgbClr val="0000CC"/>
                </a:solidFill>
              </a:endParaRPr>
            </a:p>
          </p:txBody>
        </p:sp>
        <p:cxnSp>
          <p:nvCxnSpPr>
            <p:cNvPr id="10" name="Straight Arrow Connector 9"/>
            <p:cNvCxnSpPr/>
            <p:nvPr/>
          </p:nvCxnSpPr>
          <p:spPr>
            <a:xfrm flipH="1">
              <a:off x="6745111" y="3132667"/>
              <a:ext cx="352778" cy="225777"/>
            </a:xfrm>
            <a:prstGeom prst="straightConnector1">
              <a:avLst/>
            </a:prstGeom>
            <a:ln>
              <a:solidFill>
                <a:srgbClr val="0000CC"/>
              </a:solidFill>
              <a:tailEnd type="arrow"/>
            </a:ln>
          </p:spPr>
          <p:style>
            <a:lnRef idx="2">
              <a:schemeClr val="accent1"/>
            </a:lnRef>
            <a:fillRef idx="0">
              <a:schemeClr val="accent1"/>
            </a:fillRef>
            <a:effectRef idx="1">
              <a:schemeClr val="accent1"/>
            </a:effectRef>
            <a:fontRef idx="minor">
              <a:schemeClr val="tx1"/>
            </a:fontRef>
          </p:style>
        </p:cxnSp>
      </p:grpSp>
      <p:grpSp>
        <p:nvGrpSpPr>
          <p:cNvPr id="11" name="Group 10"/>
          <p:cNvGrpSpPr/>
          <p:nvPr/>
        </p:nvGrpSpPr>
        <p:grpSpPr>
          <a:xfrm>
            <a:off x="6199553" y="3923974"/>
            <a:ext cx="1805947" cy="635000"/>
            <a:chOff x="6424248" y="4148667"/>
            <a:chExt cx="1805947" cy="635000"/>
          </a:xfrm>
        </p:grpSpPr>
        <p:sp>
          <p:nvSpPr>
            <p:cNvPr id="12" name="TextBox 11"/>
            <p:cNvSpPr txBox="1"/>
            <p:nvPr/>
          </p:nvSpPr>
          <p:spPr>
            <a:xfrm>
              <a:off x="6424248" y="4148667"/>
              <a:ext cx="1805947" cy="369332"/>
            </a:xfrm>
            <a:prstGeom prst="rect">
              <a:avLst/>
            </a:prstGeom>
            <a:noFill/>
          </p:spPr>
          <p:txBody>
            <a:bodyPr wrap="none" rtlCol="0">
              <a:spAutoFit/>
            </a:bodyPr>
            <a:lstStyle/>
            <a:p>
              <a:r>
                <a:rPr lang="en-US" sz="1800" cap="small" dirty="0" err="1" smtClean="0">
                  <a:solidFill>
                    <a:srgbClr val="FD43FF"/>
                  </a:solidFill>
                </a:rPr>
                <a:t>simpleBridging</a:t>
              </a:r>
              <a:endParaRPr lang="en-US" sz="1800" cap="small" dirty="0">
                <a:solidFill>
                  <a:srgbClr val="FD43FF"/>
                </a:solidFill>
              </a:endParaRPr>
            </a:p>
          </p:txBody>
        </p:sp>
        <p:cxnSp>
          <p:nvCxnSpPr>
            <p:cNvPr id="13" name="Straight Arrow Connector 12"/>
            <p:cNvCxnSpPr/>
            <p:nvPr/>
          </p:nvCxnSpPr>
          <p:spPr>
            <a:xfrm flipH="1">
              <a:off x="6858000" y="4543778"/>
              <a:ext cx="268111" cy="239889"/>
            </a:xfrm>
            <a:prstGeom prst="straightConnector1">
              <a:avLst/>
            </a:prstGeom>
            <a:ln>
              <a:solidFill>
                <a:srgbClr val="FD43FF"/>
              </a:solidFill>
              <a:tailEnd type="arrow"/>
            </a:ln>
          </p:spPr>
          <p:style>
            <a:lnRef idx="2">
              <a:schemeClr val="accent1"/>
            </a:lnRef>
            <a:fillRef idx="0">
              <a:schemeClr val="accent1"/>
            </a:fillRef>
            <a:effectRef idx="1">
              <a:schemeClr val="accent1"/>
            </a:effectRef>
            <a:fontRef idx="minor">
              <a:schemeClr val="tx1"/>
            </a:fontRef>
          </p:style>
        </p:cxnSp>
      </p:grpSp>
      <p:pic>
        <p:nvPicPr>
          <p:cNvPr id="20" name="Picture 19" descr="latex-image-1.pdf"/>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3487614" y="887668"/>
            <a:ext cx="543168" cy="666615"/>
          </a:xfrm>
          <a:prstGeom prst="rect">
            <a:avLst/>
          </a:prstGeom>
        </p:spPr>
      </p:pic>
      <p:grpSp>
        <p:nvGrpSpPr>
          <p:cNvPr id="14" name="Group 13"/>
          <p:cNvGrpSpPr/>
          <p:nvPr/>
        </p:nvGrpSpPr>
        <p:grpSpPr>
          <a:xfrm>
            <a:off x="6221907" y="5071310"/>
            <a:ext cx="2208926" cy="372591"/>
            <a:chOff x="6088361" y="5393695"/>
            <a:chExt cx="1681528" cy="372591"/>
          </a:xfrm>
        </p:grpSpPr>
        <p:sp>
          <p:nvSpPr>
            <p:cNvPr id="15" name="TextBox 14"/>
            <p:cNvSpPr txBox="1"/>
            <p:nvPr/>
          </p:nvSpPr>
          <p:spPr>
            <a:xfrm>
              <a:off x="6227018" y="5396954"/>
              <a:ext cx="1542871" cy="369332"/>
            </a:xfrm>
            <a:prstGeom prst="rect">
              <a:avLst/>
            </a:prstGeom>
            <a:noFill/>
          </p:spPr>
          <p:txBody>
            <a:bodyPr wrap="square" rtlCol="0">
              <a:spAutoFit/>
            </a:bodyPr>
            <a:lstStyle/>
            <a:p>
              <a:r>
                <a:rPr lang="en-US" sz="1800" cap="small" dirty="0" err="1" smtClean="0">
                  <a:solidFill>
                    <a:srgbClr val="21E539"/>
                  </a:solidFill>
                </a:rPr>
                <a:t>multiBridging</a:t>
              </a:r>
              <a:endParaRPr lang="en-US" sz="1800" cap="small" dirty="0">
                <a:solidFill>
                  <a:srgbClr val="21E539"/>
                </a:solidFill>
              </a:endParaRPr>
            </a:p>
          </p:txBody>
        </p:sp>
        <p:cxnSp>
          <p:nvCxnSpPr>
            <p:cNvPr id="16" name="Straight Arrow Connector 15"/>
            <p:cNvCxnSpPr/>
            <p:nvPr/>
          </p:nvCxnSpPr>
          <p:spPr>
            <a:xfrm flipH="1" flipV="1">
              <a:off x="6088361" y="5393695"/>
              <a:ext cx="324553" cy="155222"/>
            </a:xfrm>
            <a:prstGeom prst="straightConnector1">
              <a:avLst/>
            </a:prstGeom>
            <a:ln>
              <a:solidFill>
                <a:srgbClr val="21E539"/>
              </a:solidFill>
              <a:tailEnd type="arrow"/>
            </a:ln>
          </p:spPr>
          <p:style>
            <a:lnRef idx="2">
              <a:schemeClr val="accent1"/>
            </a:lnRef>
            <a:fillRef idx="0">
              <a:schemeClr val="accent1"/>
            </a:fillRef>
            <a:effectRef idx="1">
              <a:schemeClr val="accent1"/>
            </a:effectRef>
            <a:fontRef idx="minor">
              <a:schemeClr val="tx1"/>
            </a:fontRef>
          </p:style>
        </p:cxnSp>
      </p:grpSp>
      <p:pic>
        <p:nvPicPr>
          <p:cNvPr id="3" name="Picture 2" descr="Ch19_repeatsCurve.pdf"/>
          <p:cNvPicPr>
            <a:picLocks noChangeAspect="1"/>
          </p:cNvPicPr>
          <p:nvPr/>
        </p:nvPicPr>
        <p:blipFill rotWithShape="1">
          <a:blip r:embed="rId6" cstate="print">
            <a:extLst>
              <a:ext uri="{28A0092B-C50C-407E-A947-70E740481C1C}">
                <a14:useLocalDpi xmlns="" xmlns:a14="http://schemas.microsoft.com/office/drawing/2010/main" val="0"/>
              </a:ext>
            </a:extLst>
          </a:blip>
          <a:srcRect l="7797" t="2813" r="5041" b="5158"/>
          <a:stretch/>
        </p:blipFill>
        <p:spPr>
          <a:xfrm>
            <a:off x="303916" y="2364154"/>
            <a:ext cx="2753853" cy="2181967"/>
          </a:xfrm>
          <a:prstGeom prst="rect">
            <a:avLst/>
          </a:prstGeom>
        </p:spPr>
      </p:pic>
      <p:pic>
        <p:nvPicPr>
          <p:cNvPr id="18" name="Picture 17" descr="latex-image-1.pdf"/>
          <p:cNvPicPr>
            <a:picLocks noChangeAspect="1"/>
          </p:cNvPicPr>
          <p:nvPr/>
        </p:nvPicPr>
        <p:blipFill rotWithShape="1">
          <a:blip r:embed="rId7" cstate="print">
            <a:extLst>
              <a:ext uri="{28A0092B-C50C-407E-A947-70E740481C1C}">
                <a14:useLocalDpi xmlns="" xmlns:a14="http://schemas.microsoft.com/office/drawing/2010/main" val="0"/>
              </a:ext>
            </a:extLst>
          </a:blip>
          <a:srcRect l="20154" t="2814" r="3452" b="14229"/>
          <a:stretch/>
        </p:blipFill>
        <p:spPr>
          <a:xfrm>
            <a:off x="515705" y="2419856"/>
            <a:ext cx="1592386" cy="234462"/>
          </a:xfrm>
          <a:prstGeom prst="rect">
            <a:avLst/>
          </a:prstGeom>
        </p:spPr>
      </p:pic>
      <p:sp>
        <p:nvSpPr>
          <p:cNvPr id="19" name="TextBox 18"/>
          <p:cNvSpPr txBox="1"/>
          <p:nvPr/>
        </p:nvSpPr>
        <p:spPr>
          <a:xfrm>
            <a:off x="1873929" y="4632840"/>
            <a:ext cx="1023237" cy="461665"/>
          </a:xfrm>
          <a:prstGeom prst="rect">
            <a:avLst/>
          </a:prstGeom>
          <a:noFill/>
        </p:spPr>
        <p:txBody>
          <a:bodyPr wrap="none" rtlCol="0">
            <a:spAutoFit/>
          </a:bodyPr>
          <a:lstStyle/>
          <a:p>
            <a:r>
              <a:rPr lang="en-US" dirty="0" smtClean="0">
                <a:latin typeface="CMU Bright Roman"/>
                <a:cs typeface="CMU Bright Roman"/>
              </a:rPr>
              <a:t>length</a:t>
            </a:r>
            <a:endParaRPr lang="en-US" dirty="0">
              <a:latin typeface="CMU Bright Roman"/>
              <a:cs typeface="CMU Bright Roman"/>
            </a:endParaRPr>
          </a:p>
        </p:txBody>
      </p:sp>
      <p:cxnSp>
        <p:nvCxnSpPr>
          <p:cNvPr id="21" name="Straight Arrow Connector 20"/>
          <p:cNvCxnSpPr/>
          <p:nvPr/>
        </p:nvCxnSpPr>
        <p:spPr bwMode="auto">
          <a:xfrm>
            <a:off x="2217614" y="3380154"/>
            <a:ext cx="683846" cy="0"/>
          </a:xfrm>
          <a:prstGeom prst="straightConnector1">
            <a:avLst/>
          </a:prstGeom>
          <a:solidFill>
            <a:schemeClr val="accent1"/>
          </a:solidFill>
          <a:ln w="44450" cap="flat" cmpd="sng" algn="ctr">
            <a:solidFill>
              <a:schemeClr val="tx1"/>
            </a:solidFill>
            <a:prstDash val="solid"/>
            <a:round/>
            <a:headEnd type="none" w="med" len="med"/>
            <a:tailEnd type="triangle"/>
          </a:ln>
          <a:effectLst/>
        </p:spPr>
      </p:cxnSp>
      <p:grpSp>
        <p:nvGrpSpPr>
          <p:cNvPr id="26" name="Group 29"/>
          <p:cNvGrpSpPr/>
          <p:nvPr/>
        </p:nvGrpSpPr>
        <p:grpSpPr>
          <a:xfrm>
            <a:off x="3714126" y="5536462"/>
            <a:ext cx="2305674" cy="1214076"/>
            <a:chOff x="5257665" y="5701862"/>
            <a:chExt cx="2305674" cy="1214076"/>
          </a:xfrm>
        </p:grpSpPr>
        <p:sp>
          <p:nvSpPr>
            <p:cNvPr id="31" name="TextBox 30"/>
            <p:cNvSpPr txBox="1"/>
            <p:nvPr/>
          </p:nvSpPr>
          <p:spPr>
            <a:xfrm>
              <a:off x="5257665" y="6269607"/>
              <a:ext cx="2305674" cy="646331"/>
            </a:xfrm>
            <a:prstGeom prst="rect">
              <a:avLst/>
            </a:prstGeom>
            <a:noFill/>
          </p:spPr>
          <p:txBody>
            <a:bodyPr wrap="square" rtlCol="0">
              <a:spAutoFit/>
            </a:bodyPr>
            <a:lstStyle/>
            <a:p>
              <a:r>
                <a:rPr lang="en-US" sz="1800" dirty="0" smtClean="0">
                  <a:solidFill>
                    <a:srgbClr val="0000FF"/>
                  </a:solidFill>
                </a:rPr>
                <a:t>Lander-Waterman coverage</a:t>
              </a:r>
              <a:endParaRPr lang="en-US" sz="1800" dirty="0">
                <a:solidFill>
                  <a:srgbClr val="0000FF"/>
                </a:solidFill>
              </a:endParaRPr>
            </a:p>
          </p:txBody>
        </p:sp>
        <p:cxnSp>
          <p:nvCxnSpPr>
            <p:cNvPr id="32" name="Straight Arrow Connector 31"/>
            <p:cNvCxnSpPr/>
            <p:nvPr/>
          </p:nvCxnSpPr>
          <p:spPr bwMode="auto">
            <a:xfrm flipV="1">
              <a:off x="6291386" y="5701862"/>
              <a:ext cx="505303" cy="784230"/>
            </a:xfrm>
            <a:prstGeom prst="straightConnector1">
              <a:avLst/>
            </a:prstGeom>
            <a:solidFill>
              <a:schemeClr val="accent1"/>
            </a:solidFill>
            <a:ln w="28575" cap="flat" cmpd="sng" algn="ctr">
              <a:solidFill>
                <a:srgbClr val="0000FF"/>
              </a:solidFill>
              <a:prstDash val="solid"/>
              <a:round/>
              <a:headEnd type="none" w="med" len="med"/>
              <a:tailEnd type="triangle"/>
            </a:ln>
            <a:effectLst/>
          </p:spPr>
        </p:cxnSp>
      </p:grpSp>
      <p:pic>
        <p:nvPicPr>
          <p:cNvPr id="22" name="Picture 21" descr="Ch19_4.pdf"/>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5988540" y="1018733"/>
            <a:ext cx="3099687" cy="4188267"/>
          </a:xfrm>
          <a:prstGeom prst="rect">
            <a:avLst/>
          </a:prstGeom>
        </p:spPr>
      </p:pic>
      <p:pic>
        <p:nvPicPr>
          <p:cNvPr id="24" name="Picture 23" descr="Ch19_5.pdf"/>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6277290" y="1006230"/>
            <a:ext cx="2681097" cy="3850231"/>
          </a:xfrm>
          <a:prstGeom prst="rect">
            <a:avLst/>
          </a:prstGeom>
        </p:spPr>
      </p:pic>
      <p:pic>
        <p:nvPicPr>
          <p:cNvPr id="25" name="Picture 24" descr="Ch19_6.pdf"/>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5985836" y="976924"/>
            <a:ext cx="3158164" cy="4545133"/>
          </a:xfrm>
          <a:prstGeom prst="rect">
            <a:avLst/>
          </a:prstGeom>
        </p:spPr>
      </p:pic>
      <p:pic>
        <p:nvPicPr>
          <p:cNvPr id="47" name="Picture 46" descr="latex-image-1.pdf"/>
          <p:cNvPicPr>
            <a:picLocks noChangeAspect="1"/>
          </p:cNvPicPr>
          <p:nvPr/>
        </p:nvPicPr>
        <p:blipFill>
          <a:blip r:embed="rId11" cstate="print">
            <a:extLst>
              <a:ext uri="{28A0092B-C50C-407E-A947-70E740481C1C}">
                <a14:useLocalDpi xmlns="" xmlns:a14="http://schemas.microsoft.com/office/drawing/2010/main" val="0"/>
              </a:ext>
            </a:extLst>
          </a:blip>
          <a:stretch>
            <a:fillRect/>
          </a:stretch>
        </p:blipFill>
        <p:spPr>
          <a:xfrm>
            <a:off x="7356229" y="6193043"/>
            <a:ext cx="1689100" cy="280048"/>
          </a:xfrm>
          <a:prstGeom prst="rect">
            <a:avLst/>
          </a:prstGeom>
        </p:spPr>
      </p:pic>
      <p:grpSp>
        <p:nvGrpSpPr>
          <p:cNvPr id="27" name="Group 47"/>
          <p:cNvGrpSpPr/>
          <p:nvPr/>
        </p:nvGrpSpPr>
        <p:grpSpPr>
          <a:xfrm>
            <a:off x="4648193" y="2931202"/>
            <a:ext cx="1300288" cy="646331"/>
            <a:chOff x="5191574" y="6119878"/>
            <a:chExt cx="989835" cy="646331"/>
          </a:xfrm>
        </p:grpSpPr>
        <p:sp>
          <p:nvSpPr>
            <p:cNvPr id="49" name="TextBox 48"/>
            <p:cNvSpPr txBox="1"/>
            <p:nvPr/>
          </p:nvSpPr>
          <p:spPr>
            <a:xfrm>
              <a:off x="5191574" y="6119878"/>
              <a:ext cx="943471" cy="646331"/>
            </a:xfrm>
            <a:prstGeom prst="rect">
              <a:avLst/>
            </a:prstGeom>
            <a:noFill/>
          </p:spPr>
          <p:txBody>
            <a:bodyPr wrap="square" rtlCol="0">
              <a:spAutoFit/>
            </a:bodyPr>
            <a:lstStyle/>
            <a:p>
              <a:r>
                <a:rPr lang="en-US" sz="1800" dirty="0" smtClean="0">
                  <a:latin typeface="CMU Bright Roman"/>
                  <a:cs typeface="CMU Bright Roman"/>
                </a:rPr>
                <a:t>lower bound</a:t>
              </a:r>
              <a:endParaRPr lang="en-US" sz="1800" dirty="0">
                <a:latin typeface="CMU Bright Roman"/>
                <a:cs typeface="CMU Bright Roman"/>
              </a:endParaRPr>
            </a:p>
          </p:txBody>
        </p:sp>
        <p:cxnSp>
          <p:nvCxnSpPr>
            <p:cNvPr id="50" name="Straight Arrow Connector 49"/>
            <p:cNvCxnSpPr/>
            <p:nvPr/>
          </p:nvCxnSpPr>
          <p:spPr>
            <a:xfrm flipV="1">
              <a:off x="5892342" y="6305061"/>
              <a:ext cx="289067" cy="15239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sp>
        <p:nvSpPr>
          <p:cNvPr id="17" name="Title 16"/>
          <p:cNvSpPr>
            <a:spLocks noGrp="1"/>
          </p:cNvSpPr>
          <p:nvPr>
            <p:ph type="title"/>
          </p:nvPr>
        </p:nvSpPr>
        <p:spPr>
          <a:xfrm>
            <a:off x="457200" y="198408"/>
            <a:ext cx="8229600" cy="845388"/>
          </a:xfrm>
        </p:spPr>
        <p:txBody>
          <a:bodyPr>
            <a:normAutofit/>
          </a:bodyPr>
          <a:lstStyle/>
          <a:p>
            <a:r>
              <a:rPr lang="en-US" dirty="0" smtClean="0">
                <a:solidFill>
                  <a:schemeClr val="bg1"/>
                </a:solidFill>
              </a:rPr>
              <a:t>Fundamental limits and algorithms</a:t>
            </a:r>
            <a:endParaRPr lang="en-US" dirty="0">
              <a:solidFill>
                <a:schemeClr val="bg1"/>
              </a:solidFill>
            </a:endParaRPr>
          </a:p>
        </p:txBody>
      </p:sp>
      <p:sp>
        <p:nvSpPr>
          <p:cNvPr id="2" name="Rectangle 1"/>
          <p:cNvSpPr/>
          <p:nvPr/>
        </p:nvSpPr>
        <p:spPr>
          <a:xfrm>
            <a:off x="354742" y="5674668"/>
            <a:ext cx="1852540" cy="707886"/>
          </a:xfrm>
          <a:prstGeom prst="rect">
            <a:avLst/>
          </a:prstGeom>
        </p:spPr>
        <p:txBody>
          <a:bodyPr wrap="none">
            <a:spAutoFit/>
          </a:bodyPr>
          <a:lstStyle/>
          <a:p>
            <a:pPr algn="ctr"/>
            <a:r>
              <a:rPr lang="en-US" sz="2000" dirty="0"/>
              <a:t>Human </a:t>
            </a:r>
            <a:r>
              <a:rPr lang="en-US" sz="2000" dirty="0" err="1"/>
              <a:t>Chr</a:t>
            </a:r>
            <a:r>
              <a:rPr lang="en-US" sz="2000" dirty="0"/>
              <a:t> </a:t>
            </a:r>
            <a:r>
              <a:rPr lang="en-US" sz="2000" dirty="0" smtClean="0"/>
              <a:t>19</a:t>
            </a:r>
          </a:p>
          <a:p>
            <a:pPr algn="ctr"/>
            <a:r>
              <a:rPr lang="en-US" sz="2000" dirty="0" smtClean="0"/>
              <a:t>Build 37</a:t>
            </a:r>
            <a:endParaRPr lang="en-US" sz="2000" dirty="0"/>
          </a:p>
        </p:txBody>
      </p:sp>
      <p:sp>
        <p:nvSpPr>
          <p:cNvPr id="23" name="TextBox 22"/>
          <p:cNvSpPr txBox="1"/>
          <p:nvPr/>
        </p:nvSpPr>
        <p:spPr>
          <a:xfrm>
            <a:off x="1854200" y="1016000"/>
            <a:ext cx="1439141" cy="1323439"/>
          </a:xfrm>
          <a:prstGeom prst="rect">
            <a:avLst/>
          </a:prstGeom>
          <a:noFill/>
        </p:spPr>
        <p:txBody>
          <a:bodyPr wrap="none" rtlCol="0">
            <a:spAutoFit/>
          </a:bodyPr>
          <a:lstStyle/>
          <a:p>
            <a:r>
              <a:rPr lang="en-US" sz="2000" dirty="0"/>
              <a:t>n</a:t>
            </a:r>
            <a:r>
              <a:rPr lang="en-US" sz="2000" dirty="0" smtClean="0"/>
              <a:t>ormalized</a:t>
            </a:r>
          </a:p>
          <a:p>
            <a:r>
              <a:rPr lang="en-US" sz="2000" dirty="0" smtClean="0"/>
              <a:t># of reads</a:t>
            </a:r>
          </a:p>
          <a:p>
            <a:r>
              <a:rPr lang="en-US" sz="2000" dirty="0" smtClean="0"/>
              <a:t>(coverage </a:t>
            </a:r>
          </a:p>
          <a:p>
            <a:r>
              <a:rPr lang="en-US" sz="2000" dirty="0" smtClean="0"/>
              <a:t> depth)</a:t>
            </a:r>
            <a:endParaRPr lang="en-US" sz="2000" dirty="0"/>
          </a:p>
        </p:txBody>
      </p:sp>
    </p:spTree>
    <p:extLst>
      <p:ext uri="{BB962C8B-B14F-4D97-AF65-F5344CB8AC3E}">
        <p14:creationId xmlns="" xmlns:p14="http://schemas.microsoft.com/office/powerpoint/2010/main" val="32484388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297702" y="1132116"/>
            <a:ext cx="2646878" cy="738664"/>
          </a:xfrm>
          <a:prstGeom prst="rect">
            <a:avLst/>
          </a:prstGeom>
          <a:noFill/>
        </p:spPr>
        <p:txBody>
          <a:bodyPr wrap="none" rtlCol="0">
            <a:spAutoFit/>
          </a:bodyPr>
          <a:lstStyle/>
          <a:p>
            <a:r>
              <a:rPr lang="en-US" sz="1800" dirty="0" err="1">
                <a:latin typeface="CMU Bright Roman"/>
                <a:cs typeface="CMU Bright Roman"/>
              </a:rPr>
              <a:t>Rhodobacter</a:t>
            </a:r>
            <a:r>
              <a:rPr lang="en-US" sz="1800" dirty="0">
                <a:latin typeface="CMU Bright Roman"/>
                <a:cs typeface="CMU Bright Roman"/>
              </a:rPr>
              <a:t> </a:t>
            </a:r>
            <a:r>
              <a:rPr lang="en-US" sz="1800" dirty="0" err="1">
                <a:latin typeface="CMU Bright Roman"/>
                <a:cs typeface="CMU Bright Roman"/>
              </a:rPr>
              <a:t>sphaeroides</a:t>
            </a:r>
            <a:endParaRPr lang="en-US" sz="1800" dirty="0">
              <a:latin typeface="CMU Bright Roman"/>
              <a:cs typeface="CMU Bright Roman"/>
            </a:endParaRPr>
          </a:p>
          <a:p>
            <a:endParaRPr lang="en-US" dirty="0">
              <a:latin typeface="CMU Bright Roman"/>
              <a:cs typeface="CMU Bright Roman"/>
            </a:endParaRPr>
          </a:p>
        </p:txBody>
      </p:sp>
      <p:pic>
        <p:nvPicPr>
          <p:cNvPr id="31" name="Picture 30" descr="aCh14.pdf"/>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138334" y="1446887"/>
            <a:ext cx="3009769" cy="2447779"/>
          </a:xfrm>
          <a:prstGeom prst="rect">
            <a:avLst/>
          </a:prstGeom>
        </p:spPr>
      </p:pic>
      <p:pic>
        <p:nvPicPr>
          <p:cNvPr id="30" name="Picture 29" descr="aSaureus.pdf"/>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3073400" y="1419579"/>
            <a:ext cx="3086922" cy="2531534"/>
          </a:xfrm>
          <a:prstGeom prst="rect">
            <a:avLst/>
          </a:prstGeom>
        </p:spPr>
      </p:pic>
      <p:pic>
        <p:nvPicPr>
          <p:cNvPr id="29" name="Picture 28" descr="aRsphaeroides.pdf"/>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4111" y="1406713"/>
            <a:ext cx="3048938" cy="2516176"/>
          </a:xfrm>
          <a:prstGeom prst="rect">
            <a:avLst/>
          </a:prstGeom>
        </p:spPr>
      </p:pic>
      <p:sp>
        <p:nvSpPr>
          <p:cNvPr id="63490" name="Rectangle 2"/>
          <p:cNvSpPr>
            <a:spLocks noGrp="1" noChangeArrowheads="1"/>
          </p:cNvSpPr>
          <p:nvPr>
            <p:ph type="title"/>
          </p:nvPr>
        </p:nvSpPr>
        <p:spPr>
          <a:xfrm>
            <a:off x="0" y="0"/>
            <a:ext cx="8825062" cy="762000"/>
          </a:xfrm>
        </p:spPr>
        <p:txBody>
          <a:bodyPr/>
          <a:lstStyle/>
          <a:p>
            <a:pPr algn="l"/>
            <a:r>
              <a:rPr lang="en-US" dirty="0" smtClean="0">
                <a:solidFill>
                  <a:schemeClr val="bg1"/>
                </a:solidFill>
              </a:rPr>
              <a:t>GAGE Benchmark Datasets</a:t>
            </a:r>
          </a:p>
        </p:txBody>
      </p:sp>
      <p:sp>
        <p:nvSpPr>
          <p:cNvPr id="2" name="TextBox 1"/>
          <p:cNvSpPr txBox="1"/>
          <p:nvPr/>
        </p:nvSpPr>
        <p:spPr>
          <a:xfrm>
            <a:off x="3381412" y="1137068"/>
            <a:ext cx="2416046" cy="646331"/>
          </a:xfrm>
          <a:prstGeom prst="rect">
            <a:avLst/>
          </a:prstGeom>
          <a:noFill/>
        </p:spPr>
        <p:txBody>
          <a:bodyPr wrap="none" rtlCol="0">
            <a:spAutoFit/>
          </a:bodyPr>
          <a:lstStyle/>
          <a:p>
            <a:r>
              <a:rPr lang="en-US" sz="1800" dirty="0">
                <a:latin typeface="CMU Bright Roman"/>
                <a:cs typeface="CMU Bright Roman"/>
              </a:rPr>
              <a:t>Staphylococcus</a:t>
            </a:r>
            <a:r>
              <a:rPr lang="en-US" sz="1800" b="1" i="1" dirty="0">
                <a:latin typeface="CMU Bright Roman"/>
                <a:cs typeface="CMU Bright Roman"/>
              </a:rPr>
              <a:t> </a:t>
            </a:r>
            <a:r>
              <a:rPr lang="en-US" sz="1800" dirty="0" err="1">
                <a:latin typeface="CMU Bright Roman"/>
                <a:cs typeface="CMU Bright Roman"/>
              </a:rPr>
              <a:t>aureus</a:t>
            </a:r>
            <a:endParaRPr lang="en-US" sz="1800" dirty="0">
              <a:latin typeface="CMU Bright Roman"/>
              <a:cs typeface="CMU Bright Roman"/>
            </a:endParaRPr>
          </a:p>
          <a:p>
            <a:endParaRPr lang="en-US" sz="1800" dirty="0">
              <a:latin typeface="CMU Bright Roman"/>
              <a:cs typeface="CMU Bright Roman"/>
            </a:endParaRPr>
          </a:p>
        </p:txBody>
      </p:sp>
      <p:pic>
        <p:nvPicPr>
          <p:cNvPr id="6" name="Picture 5" descr="latex-image-1.pdf"/>
          <p:cNvPicPr>
            <a:picLocks noChangeAspect="1"/>
          </p:cNvPicPr>
          <p:nvPr/>
        </p:nvPicPr>
        <p:blipFill rotWithShape="1">
          <a:blip r:embed="rId6" cstate="print">
            <a:extLst>
              <a:ext uri="{28A0092B-C50C-407E-A947-70E740481C1C}">
                <a14:useLocalDpi xmlns="" xmlns:a14="http://schemas.microsoft.com/office/drawing/2010/main" val="0"/>
              </a:ext>
            </a:extLst>
          </a:blip>
          <a:srcRect l="25175" t="18936" r="4734" b="2"/>
          <a:stretch/>
        </p:blipFill>
        <p:spPr>
          <a:xfrm>
            <a:off x="224693" y="1748498"/>
            <a:ext cx="1055076" cy="196550"/>
          </a:xfrm>
          <a:prstGeom prst="rect">
            <a:avLst/>
          </a:prstGeom>
        </p:spPr>
      </p:pic>
      <p:cxnSp>
        <p:nvCxnSpPr>
          <p:cNvPr id="17" name="Straight Connector 16"/>
          <p:cNvCxnSpPr/>
          <p:nvPr/>
        </p:nvCxnSpPr>
        <p:spPr bwMode="auto">
          <a:xfrm>
            <a:off x="6127449" y="1161143"/>
            <a:ext cx="24190" cy="5696857"/>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4" name="Straight Connector 13"/>
          <p:cNvCxnSpPr/>
          <p:nvPr/>
        </p:nvCxnSpPr>
        <p:spPr bwMode="auto">
          <a:xfrm>
            <a:off x="3048002" y="1161143"/>
            <a:ext cx="24190" cy="5696857"/>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3" name="TextBox 2"/>
          <p:cNvSpPr txBox="1"/>
          <p:nvPr/>
        </p:nvSpPr>
        <p:spPr>
          <a:xfrm>
            <a:off x="1495777" y="1495779"/>
            <a:ext cx="1490913" cy="338554"/>
          </a:xfrm>
          <a:prstGeom prst="rect">
            <a:avLst/>
          </a:prstGeom>
          <a:noFill/>
        </p:spPr>
        <p:txBody>
          <a:bodyPr wrap="none" rtlCol="0">
            <a:spAutoFit/>
          </a:bodyPr>
          <a:lstStyle/>
          <a:p>
            <a:r>
              <a:rPr lang="en-US" sz="1600" dirty="0" smtClean="0">
                <a:latin typeface="CMU Bright Roman"/>
                <a:cs typeface="CMU Bright Roman"/>
              </a:rPr>
              <a:t>G = 4,603,060</a:t>
            </a:r>
            <a:endParaRPr lang="en-US" sz="1600" dirty="0">
              <a:latin typeface="CMU Bright Roman"/>
              <a:cs typeface="CMU Bright Roman"/>
            </a:endParaRPr>
          </a:p>
        </p:txBody>
      </p:sp>
      <p:sp>
        <p:nvSpPr>
          <p:cNvPr id="19" name="TextBox 18"/>
          <p:cNvSpPr txBox="1"/>
          <p:nvPr/>
        </p:nvSpPr>
        <p:spPr>
          <a:xfrm>
            <a:off x="4498622" y="1458221"/>
            <a:ext cx="1490913" cy="338554"/>
          </a:xfrm>
          <a:prstGeom prst="rect">
            <a:avLst/>
          </a:prstGeom>
          <a:noFill/>
        </p:spPr>
        <p:txBody>
          <a:bodyPr wrap="none" rtlCol="0">
            <a:spAutoFit/>
          </a:bodyPr>
          <a:lstStyle/>
          <a:p>
            <a:r>
              <a:rPr lang="en-US" sz="1600" dirty="0" smtClean="0">
                <a:latin typeface="CMU Bright Roman"/>
                <a:cs typeface="CMU Bright Roman"/>
              </a:rPr>
              <a:t>G </a:t>
            </a:r>
            <a:r>
              <a:rPr lang="en-US" sz="1600" dirty="0">
                <a:latin typeface="CMU Bright Roman"/>
                <a:cs typeface="CMU Bright Roman"/>
              </a:rPr>
              <a:t>= </a:t>
            </a:r>
            <a:r>
              <a:rPr lang="en-US" sz="1600" dirty="0" smtClean="0">
                <a:latin typeface="CMU Bright Roman"/>
                <a:cs typeface="CMU Bright Roman"/>
              </a:rPr>
              <a:t>2,903,081</a:t>
            </a:r>
            <a:endParaRPr lang="en-US" sz="1600" dirty="0">
              <a:latin typeface="CMU Bright Roman"/>
              <a:cs typeface="CMU Bright Roman"/>
            </a:endParaRPr>
          </a:p>
        </p:txBody>
      </p:sp>
      <p:sp>
        <p:nvSpPr>
          <p:cNvPr id="21" name="TextBox 20"/>
          <p:cNvSpPr txBox="1"/>
          <p:nvPr/>
        </p:nvSpPr>
        <p:spPr>
          <a:xfrm>
            <a:off x="7482651" y="1451419"/>
            <a:ext cx="1661349" cy="338554"/>
          </a:xfrm>
          <a:prstGeom prst="rect">
            <a:avLst/>
          </a:prstGeom>
          <a:noFill/>
        </p:spPr>
        <p:txBody>
          <a:bodyPr wrap="square" rtlCol="0">
            <a:spAutoFit/>
          </a:bodyPr>
          <a:lstStyle/>
          <a:p>
            <a:r>
              <a:rPr lang="en-US" sz="1600" dirty="0" smtClean="0">
                <a:latin typeface="CMU Bright Roman"/>
                <a:cs typeface="CMU Bright Roman"/>
              </a:rPr>
              <a:t>G = 88,289,540 </a:t>
            </a:r>
            <a:endParaRPr lang="en-US" sz="1600" dirty="0">
              <a:latin typeface="CMU Bright Roman"/>
              <a:cs typeface="CMU Bright Roman"/>
            </a:endParaRPr>
          </a:p>
        </p:txBody>
      </p:sp>
      <p:sp>
        <p:nvSpPr>
          <p:cNvPr id="24" name="TextBox 23"/>
          <p:cNvSpPr txBox="1"/>
          <p:nvPr/>
        </p:nvSpPr>
        <p:spPr>
          <a:xfrm>
            <a:off x="6460297" y="1133999"/>
            <a:ext cx="2505814" cy="369332"/>
          </a:xfrm>
          <a:prstGeom prst="rect">
            <a:avLst/>
          </a:prstGeom>
          <a:noFill/>
        </p:spPr>
        <p:txBody>
          <a:bodyPr wrap="none" rtlCol="0">
            <a:spAutoFit/>
          </a:bodyPr>
          <a:lstStyle/>
          <a:p>
            <a:r>
              <a:rPr lang="en-US" sz="1800" dirty="0" smtClean="0">
                <a:latin typeface="CMU Bright Roman"/>
                <a:cs typeface="CMU Bright Roman"/>
              </a:rPr>
              <a:t>Human Chromosome14</a:t>
            </a:r>
            <a:endParaRPr lang="en-US" sz="1800" dirty="0">
              <a:latin typeface="CMU Bright Roman"/>
              <a:cs typeface="CMU Bright Roman"/>
            </a:endParaRPr>
          </a:p>
        </p:txBody>
      </p:sp>
      <p:sp>
        <p:nvSpPr>
          <p:cNvPr id="4" name="TextBox 3"/>
          <p:cNvSpPr txBox="1"/>
          <p:nvPr/>
        </p:nvSpPr>
        <p:spPr>
          <a:xfrm>
            <a:off x="6226510" y="622300"/>
            <a:ext cx="2917490" cy="369332"/>
          </a:xfrm>
          <a:prstGeom prst="rect">
            <a:avLst/>
          </a:prstGeom>
          <a:noFill/>
        </p:spPr>
        <p:txBody>
          <a:bodyPr wrap="none" rtlCol="0">
            <a:spAutoFit/>
          </a:bodyPr>
          <a:lstStyle/>
          <a:p>
            <a:r>
              <a:rPr lang="en-US" sz="1800" dirty="0">
                <a:latin typeface="CMU Bright Roman"/>
                <a:cs typeface="CMU Bright Roman"/>
              </a:rPr>
              <a:t>http://</a:t>
            </a:r>
            <a:r>
              <a:rPr lang="en-US" sz="1800" dirty="0" err="1">
                <a:latin typeface="CMU Bright Roman"/>
                <a:cs typeface="CMU Bright Roman"/>
              </a:rPr>
              <a:t>gage.cbcb.umd.edu</a:t>
            </a:r>
            <a:r>
              <a:rPr lang="en-US" sz="1800" dirty="0" smtClean="0">
                <a:latin typeface="CMU Bright Roman"/>
                <a:cs typeface="CMU Bright Roman"/>
              </a:rPr>
              <a:t>/</a:t>
            </a:r>
            <a:endParaRPr lang="en-US" sz="1800" dirty="0">
              <a:latin typeface="CMU Bright Roman"/>
              <a:cs typeface="CMU Bright Roman"/>
            </a:endParaRPr>
          </a:p>
        </p:txBody>
      </p:sp>
      <p:pic>
        <p:nvPicPr>
          <p:cNvPr id="5" name="Picture 4" descr="RSphaeroides.pdf"/>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0" y="4302425"/>
            <a:ext cx="3089352" cy="2459419"/>
          </a:xfrm>
          <a:prstGeom prst="rect">
            <a:avLst/>
          </a:prstGeom>
        </p:spPr>
      </p:pic>
      <p:pic>
        <p:nvPicPr>
          <p:cNvPr id="12" name="Picture 11" descr="Saureus.pdf"/>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3076994" y="4302182"/>
            <a:ext cx="3096946" cy="2477556"/>
          </a:xfrm>
          <a:prstGeom prst="rect">
            <a:avLst/>
          </a:prstGeom>
        </p:spPr>
      </p:pic>
      <p:pic>
        <p:nvPicPr>
          <p:cNvPr id="18" name="Picture 17" descr="Ch14.pdf"/>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6143352" y="4159074"/>
            <a:ext cx="2974430" cy="2620664"/>
          </a:xfrm>
          <a:prstGeom prst="rect">
            <a:avLst/>
          </a:prstGeom>
        </p:spPr>
      </p:pic>
      <p:pic>
        <p:nvPicPr>
          <p:cNvPr id="7" name="Picture 6" descr="latex-image-1.pdf"/>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179754" y="4229100"/>
            <a:ext cx="398801" cy="489438"/>
          </a:xfrm>
          <a:prstGeom prst="rect">
            <a:avLst/>
          </a:prstGeom>
        </p:spPr>
      </p:pic>
      <p:grpSp>
        <p:nvGrpSpPr>
          <p:cNvPr id="8" name="Group 25"/>
          <p:cNvGrpSpPr/>
          <p:nvPr/>
        </p:nvGrpSpPr>
        <p:grpSpPr>
          <a:xfrm>
            <a:off x="1133232" y="5548923"/>
            <a:ext cx="2119921" cy="372201"/>
            <a:chOff x="6081753" y="5363307"/>
            <a:chExt cx="1613773" cy="372201"/>
          </a:xfrm>
        </p:grpSpPr>
        <p:sp>
          <p:nvSpPr>
            <p:cNvPr id="27" name="TextBox 26"/>
            <p:cNvSpPr txBox="1"/>
            <p:nvPr/>
          </p:nvSpPr>
          <p:spPr>
            <a:xfrm>
              <a:off x="6152655" y="5396954"/>
              <a:ext cx="1542871" cy="338554"/>
            </a:xfrm>
            <a:prstGeom prst="rect">
              <a:avLst/>
            </a:prstGeom>
            <a:noFill/>
          </p:spPr>
          <p:txBody>
            <a:bodyPr wrap="square" rtlCol="0">
              <a:spAutoFit/>
            </a:bodyPr>
            <a:lstStyle/>
            <a:p>
              <a:r>
                <a:rPr lang="en-US" sz="1600" cap="small" dirty="0" err="1" smtClean="0">
                  <a:solidFill>
                    <a:srgbClr val="21E539"/>
                  </a:solidFill>
                </a:rPr>
                <a:t>multiBridging</a:t>
              </a:r>
              <a:endParaRPr lang="en-US" sz="1600" cap="small" dirty="0">
                <a:solidFill>
                  <a:srgbClr val="21E539"/>
                </a:solidFill>
              </a:endParaRPr>
            </a:p>
          </p:txBody>
        </p:sp>
        <p:cxnSp>
          <p:nvCxnSpPr>
            <p:cNvPr id="28" name="Straight Arrow Connector 27"/>
            <p:cNvCxnSpPr/>
            <p:nvPr/>
          </p:nvCxnSpPr>
          <p:spPr>
            <a:xfrm flipH="1" flipV="1">
              <a:off x="6081753" y="5363307"/>
              <a:ext cx="331162" cy="185610"/>
            </a:xfrm>
            <a:prstGeom prst="straightConnector1">
              <a:avLst/>
            </a:prstGeom>
            <a:ln>
              <a:solidFill>
                <a:srgbClr val="21E539"/>
              </a:solidFill>
              <a:tailEnd type="arrow"/>
            </a:ln>
          </p:spPr>
          <p:style>
            <a:lnRef idx="2">
              <a:schemeClr val="accent1"/>
            </a:lnRef>
            <a:fillRef idx="0">
              <a:schemeClr val="accent1"/>
            </a:fillRef>
            <a:effectRef idx="1">
              <a:schemeClr val="accent1"/>
            </a:effectRef>
            <a:fontRef idx="minor">
              <a:schemeClr val="tx1"/>
            </a:fontRef>
          </p:style>
        </p:cxnSp>
      </p:grpSp>
      <p:grpSp>
        <p:nvGrpSpPr>
          <p:cNvPr id="9" name="Group 31"/>
          <p:cNvGrpSpPr/>
          <p:nvPr/>
        </p:nvGrpSpPr>
        <p:grpSpPr>
          <a:xfrm>
            <a:off x="-38101" y="5598202"/>
            <a:ext cx="1239383" cy="646331"/>
            <a:chOff x="5326926" y="6119878"/>
            <a:chExt cx="943471" cy="646331"/>
          </a:xfrm>
        </p:grpSpPr>
        <p:sp>
          <p:nvSpPr>
            <p:cNvPr id="33" name="TextBox 32"/>
            <p:cNvSpPr txBox="1"/>
            <p:nvPr/>
          </p:nvSpPr>
          <p:spPr>
            <a:xfrm>
              <a:off x="5326926" y="6119878"/>
              <a:ext cx="943471" cy="646331"/>
            </a:xfrm>
            <a:prstGeom prst="rect">
              <a:avLst/>
            </a:prstGeom>
            <a:noFill/>
          </p:spPr>
          <p:txBody>
            <a:bodyPr wrap="square" rtlCol="0">
              <a:spAutoFit/>
            </a:bodyPr>
            <a:lstStyle/>
            <a:p>
              <a:r>
                <a:rPr lang="en-US" sz="1800" dirty="0" smtClean="0">
                  <a:latin typeface="CMU Bright Roman"/>
                  <a:cs typeface="CMU Bright Roman"/>
                </a:rPr>
                <a:t>lower bound</a:t>
              </a:r>
              <a:endParaRPr lang="en-US" sz="1800" dirty="0">
                <a:latin typeface="CMU Bright Roman"/>
                <a:cs typeface="CMU Bright Roman"/>
              </a:endParaRPr>
            </a:p>
          </p:txBody>
        </p:sp>
        <p:cxnSp>
          <p:nvCxnSpPr>
            <p:cNvPr id="34" name="Straight Arrow Connector 33"/>
            <p:cNvCxnSpPr/>
            <p:nvPr/>
          </p:nvCxnSpPr>
          <p:spPr>
            <a:xfrm flipV="1">
              <a:off x="5892342" y="6305061"/>
              <a:ext cx="289067" cy="15239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grpSp>
        <p:nvGrpSpPr>
          <p:cNvPr id="15" name="Group 34"/>
          <p:cNvGrpSpPr/>
          <p:nvPr/>
        </p:nvGrpSpPr>
        <p:grpSpPr>
          <a:xfrm>
            <a:off x="4504925" y="5437553"/>
            <a:ext cx="2026781" cy="440588"/>
            <a:chOff x="5870058" y="5363307"/>
            <a:chExt cx="1542871" cy="440588"/>
          </a:xfrm>
        </p:grpSpPr>
        <p:sp>
          <p:nvSpPr>
            <p:cNvPr id="36" name="TextBox 35"/>
            <p:cNvSpPr txBox="1"/>
            <p:nvPr/>
          </p:nvSpPr>
          <p:spPr>
            <a:xfrm>
              <a:off x="5870058" y="5465341"/>
              <a:ext cx="1542871" cy="338554"/>
            </a:xfrm>
            <a:prstGeom prst="rect">
              <a:avLst/>
            </a:prstGeom>
            <a:noFill/>
          </p:spPr>
          <p:txBody>
            <a:bodyPr wrap="square" rtlCol="0">
              <a:spAutoFit/>
            </a:bodyPr>
            <a:lstStyle/>
            <a:p>
              <a:r>
                <a:rPr lang="en-US" sz="1600" cap="small" dirty="0" err="1" smtClean="0">
                  <a:solidFill>
                    <a:srgbClr val="21E539"/>
                  </a:solidFill>
                  <a:latin typeface="Arial"/>
                  <a:cs typeface="Arial"/>
                </a:rPr>
                <a:t>multiBridging</a:t>
              </a:r>
              <a:endParaRPr lang="en-US" sz="1600" cap="small" dirty="0">
                <a:solidFill>
                  <a:srgbClr val="21E539"/>
                </a:solidFill>
                <a:latin typeface="Arial"/>
                <a:cs typeface="Arial"/>
              </a:endParaRPr>
            </a:p>
          </p:txBody>
        </p:sp>
        <p:cxnSp>
          <p:nvCxnSpPr>
            <p:cNvPr id="37" name="Straight Arrow Connector 36"/>
            <p:cNvCxnSpPr/>
            <p:nvPr/>
          </p:nvCxnSpPr>
          <p:spPr>
            <a:xfrm flipH="1" flipV="1">
              <a:off x="6081753" y="5363307"/>
              <a:ext cx="331162" cy="185610"/>
            </a:xfrm>
            <a:prstGeom prst="straightConnector1">
              <a:avLst/>
            </a:prstGeom>
            <a:ln>
              <a:solidFill>
                <a:srgbClr val="21E539"/>
              </a:solidFill>
              <a:tailEnd type="arrow"/>
            </a:ln>
          </p:spPr>
          <p:style>
            <a:lnRef idx="2">
              <a:schemeClr val="accent1"/>
            </a:lnRef>
            <a:fillRef idx="0">
              <a:schemeClr val="accent1"/>
            </a:fillRef>
            <a:effectRef idx="1">
              <a:schemeClr val="accent1"/>
            </a:effectRef>
            <a:fontRef idx="minor">
              <a:schemeClr val="tx1"/>
            </a:fontRef>
          </p:style>
        </p:cxnSp>
      </p:grpSp>
      <p:grpSp>
        <p:nvGrpSpPr>
          <p:cNvPr id="20" name="Group 37"/>
          <p:cNvGrpSpPr/>
          <p:nvPr/>
        </p:nvGrpSpPr>
        <p:grpSpPr>
          <a:xfrm>
            <a:off x="3493473" y="5496601"/>
            <a:ext cx="1240695" cy="646331"/>
            <a:chOff x="5236939" y="6129647"/>
            <a:chExt cx="944470" cy="646331"/>
          </a:xfrm>
        </p:grpSpPr>
        <p:sp>
          <p:nvSpPr>
            <p:cNvPr id="39" name="TextBox 38"/>
            <p:cNvSpPr txBox="1"/>
            <p:nvPr/>
          </p:nvSpPr>
          <p:spPr>
            <a:xfrm>
              <a:off x="5236939" y="6129647"/>
              <a:ext cx="943471" cy="646331"/>
            </a:xfrm>
            <a:prstGeom prst="rect">
              <a:avLst/>
            </a:prstGeom>
            <a:noFill/>
          </p:spPr>
          <p:txBody>
            <a:bodyPr wrap="square" rtlCol="0">
              <a:spAutoFit/>
            </a:bodyPr>
            <a:lstStyle/>
            <a:p>
              <a:r>
                <a:rPr lang="en-US" sz="1800" dirty="0" smtClean="0">
                  <a:latin typeface="CMU Bright Roman"/>
                  <a:cs typeface="CMU Bright Roman"/>
                </a:rPr>
                <a:t>lower bound</a:t>
              </a:r>
              <a:endParaRPr lang="en-US" sz="1800" dirty="0">
                <a:latin typeface="CMU Bright Roman"/>
                <a:cs typeface="CMU Bright Roman"/>
              </a:endParaRPr>
            </a:p>
          </p:txBody>
        </p:sp>
        <p:cxnSp>
          <p:nvCxnSpPr>
            <p:cNvPr id="40" name="Straight Arrow Connector 39"/>
            <p:cNvCxnSpPr/>
            <p:nvPr/>
          </p:nvCxnSpPr>
          <p:spPr>
            <a:xfrm flipV="1">
              <a:off x="5892342" y="6305061"/>
              <a:ext cx="289067" cy="15239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grpSp>
        <p:nvGrpSpPr>
          <p:cNvPr id="23" name="Group 40"/>
          <p:cNvGrpSpPr/>
          <p:nvPr/>
        </p:nvGrpSpPr>
        <p:grpSpPr>
          <a:xfrm>
            <a:off x="7412248" y="5492251"/>
            <a:ext cx="2026781" cy="440588"/>
            <a:chOff x="5840312" y="5363307"/>
            <a:chExt cx="1542871" cy="440588"/>
          </a:xfrm>
        </p:grpSpPr>
        <p:sp>
          <p:nvSpPr>
            <p:cNvPr id="42" name="TextBox 41"/>
            <p:cNvSpPr txBox="1"/>
            <p:nvPr/>
          </p:nvSpPr>
          <p:spPr>
            <a:xfrm>
              <a:off x="5840312" y="5465341"/>
              <a:ext cx="1542871" cy="338554"/>
            </a:xfrm>
            <a:prstGeom prst="rect">
              <a:avLst/>
            </a:prstGeom>
            <a:noFill/>
          </p:spPr>
          <p:txBody>
            <a:bodyPr wrap="square" rtlCol="0">
              <a:spAutoFit/>
            </a:bodyPr>
            <a:lstStyle/>
            <a:p>
              <a:r>
                <a:rPr lang="en-US" sz="1600" cap="small" dirty="0" err="1" smtClean="0">
                  <a:solidFill>
                    <a:srgbClr val="21E539"/>
                  </a:solidFill>
                </a:rPr>
                <a:t>multiBridging</a:t>
              </a:r>
              <a:endParaRPr lang="en-US" sz="1600" cap="small" dirty="0">
                <a:solidFill>
                  <a:srgbClr val="21E539"/>
                </a:solidFill>
              </a:endParaRPr>
            </a:p>
          </p:txBody>
        </p:sp>
        <p:cxnSp>
          <p:nvCxnSpPr>
            <p:cNvPr id="43" name="Straight Arrow Connector 42"/>
            <p:cNvCxnSpPr/>
            <p:nvPr/>
          </p:nvCxnSpPr>
          <p:spPr>
            <a:xfrm flipH="1" flipV="1">
              <a:off x="6081753" y="5363307"/>
              <a:ext cx="331162" cy="185610"/>
            </a:xfrm>
            <a:prstGeom prst="straightConnector1">
              <a:avLst/>
            </a:prstGeom>
            <a:ln>
              <a:solidFill>
                <a:srgbClr val="21E539"/>
              </a:solidFill>
              <a:tailEnd type="arrow"/>
            </a:ln>
          </p:spPr>
          <p:style>
            <a:lnRef idx="2">
              <a:schemeClr val="accent1"/>
            </a:lnRef>
            <a:fillRef idx="0">
              <a:schemeClr val="accent1"/>
            </a:fillRef>
            <a:effectRef idx="1">
              <a:schemeClr val="accent1"/>
            </a:effectRef>
            <a:fontRef idx="minor">
              <a:schemeClr val="tx1"/>
            </a:fontRef>
          </p:style>
        </p:cxnSp>
      </p:grpSp>
      <p:grpSp>
        <p:nvGrpSpPr>
          <p:cNvPr id="25" name="Group 43"/>
          <p:cNvGrpSpPr/>
          <p:nvPr/>
        </p:nvGrpSpPr>
        <p:grpSpPr>
          <a:xfrm>
            <a:off x="6420338" y="5551299"/>
            <a:ext cx="1260235" cy="646331"/>
            <a:chOff x="5222065" y="6129647"/>
            <a:chExt cx="959344" cy="646331"/>
          </a:xfrm>
        </p:grpSpPr>
        <p:sp>
          <p:nvSpPr>
            <p:cNvPr id="45" name="TextBox 44"/>
            <p:cNvSpPr txBox="1"/>
            <p:nvPr/>
          </p:nvSpPr>
          <p:spPr>
            <a:xfrm>
              <a:off x="5222065" y="6129647"/>
              <a:ext cx="943471" cy="646331"/>
            </a:xfrm>
            <a:prstGeom prst="rect">
              <a:avLst/>
            </a:prstGeom>
            <a:noFill/>
          </p:spPr>
          <p:txBody>
            <a:bodyPr wrap="square" rtlCol="0">
              <a:spAutoFit/>
            </a:bodyPr>
            <a:lstStyle/>
            <a:p>
              <a:r>
                <a:rPr lang="en-US" sz="1800" dirty="0" smtClean="0">
                  <a:latin typeface="CMU Bright Roman"/>
                  <a:cs typeface="CMU Bright Roman"/>
                </a:rPr>
                <a:t>lower bound</a:t>
              </a:r>
              <a:endParaRPr lang="en-US" sz="1800" dirty="0">
                <a:latin typeface="CMU Bright Roman"/>
                <a:cs typeface="CMU Bright Roman"/>
              </a:endParaRPr>
            </a:p>
          </p:txBody>
        </p:sp>
        <p:cxnSp>
          <p:nvCxnSpPr>
            <p:cNvPr id="46" name="Straight Arrow Connector 45"/>
            <p:cNvCxnSpPr/>
            <p:nvPr/>
          </p:nvCxnSpPr>
          <p:spPr>
            <a:xfrm flipV="1">
              <a:off x="5892342" y="6305061"/>
              <a:ext cx="289067" cy="15239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sp>
        <p:nvSpPr>
          <p:cNvPr id="10" name="Rectangle 9"/>
          <p:cNvSpPr/>
          <p:nvPr/>
        </p:nvSpPr>
        <p:spPr>
          <a:xfrm>
            <a:off x="1639587" y="4353868"/>
            <a:ext cx="937226" cy="461665"/>
          </a:xfrm>
          <a:prstGeom prst="rect">
            <a:avLst/>
          </a:prstGeom>
        </p:spPr>
        <p:txBody>
          <a:bodyPr wrap="none">
            <a:spAutoFit/>
          </a:bodyPr>
          <a:lstStyle/>
          <a:p>
            <a:r>
              <a:rPr lang="en-US" dirty="0" err="1" smtClean="0">
                <a:solidFill>
                  <a:srgbClr val="FF0000"/>
                </a:solidFill>
              </a:rPr>
              <a:t>L</a:t>
            </a:r>
            <a:r>
              <a:rPr lang="en-US" baseline="-25000" dirty="0" err="1" smtClean="0">
                <a:solidFill>
                  <a:srgbClr val="FF0000"/>
                </a:solidFill>
              </a:rPr>
              <a:t>critical</a:t>
            </a:r>
            <a:endParaRPr lang="en-US" dirty="0"/>
          </a:p>
        </p:txBody>
      </p:sp>
      <p:sp>
        <p:nvSpPr>
          <p:cNvPr id="11" name="Rectangle 10"/>
          <p:cNvSpPr/>
          <p:nvPr/>
        </p:nvSpPr>
        <p:spPr>
          <a:xfrm>
            <a:off x="5017787" y="4391968"/>
            <a:ext cx="937226" cy="461665"/>
          </a:xfrm>
          <a:prstGeom prst="rect">
            <a:avLst/>
          </a:prstGeom>
        </p:spPr>
        <p:txBody>
          <a:bodyPr wrap="none">
            <a:spAutoFit/>
          </a:bodyPr>
          <a:lstStyle/>
          <a:p>
            <a:r>
              <a:rPr lang="en-US" dirty="0" err="1" smtClean="0">
                <a:solidFill>
                  <a:srgbClr val="FF0000"/>
                </a:solidFill>
              </a:rPr>
              <a:t>L</a:t>
            </a:r>
            <a:r>
              <a:rPr lang="en-US" baseline="-25000" dirty="0" err="1" smtClean="0">
                <a:solidFill>
                  <a:srgbClr val="FF0000"/>
                </a:solidFill>
              </a:rPr>
              <a:t>critical</a:t>
            </a:r>
            <a:endParaRPr lang="en-US" dirty="0"/>
          </a:p>
        </p:txBody>
      </p:sp>
      <p:sp>
        <p:nvSpPr>
          <p:cNvPr id="13" name="Rectangle 12"/>
          <p:cNvSpPr/>
          <p:nvPr/>
        </p:nvSpPr>
        <p:spPr>
          <a:xfrm>
            <a:off x="7913387" y="4379268"/>
            <a:ext cx="937226" cy="461665"/>
          </a:xfrm>
          <a:prstGeom prst="rect">
            <a:avLst/>
          </a:prstGeom>
        </p:spPr>
        <p:txBody>
          <a:bodyPr wrap="none">
            <a:spAutoFit/>
          </a:bodyPr>
          <a:lstStyle/>
          <a:p>
            <a:r>
              <a:rPr lang="en-US" dirty="0" err="1">
                <a:solidFill>
                  <a:srgbClr val="FF0000"/>
                </a:solidFill>
              </a:rPr>
              <a:t>L</a:t>
            </a:r>
            <a:r>
              <a:rPr lang="en-US" baseline="-25000" dirty="0" err="1">
                <a:solidFill>
                  <a:srgbClr val="FF0000"/>
                </a:solidFill>
              </a:rPr>
              <a:t>critical</a:t>
            </a:r>
            <a:endParaRPr lang="en-US" dirty="0"/>
          </a:p>
        </p:txBody>
      </p:sp>
      <p:cxnSp>
        <p:nvCxnSpPr>
          <p:cNvPr id="16" name="Straight Arrow Connector 15"/>
          <p:cNvCxnSpPr/>
          <p:nvPr/>
        </p:nvCxnSpPr>
        <p:spPr bwMode="auto">
          <a:xfrm flipH="1">
            <a:off x="1117600" y="4914900"/>
            <a:ext cx="965200" cy="1739900"/>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cxnSp>
        <p:nvCxnSpPr>
          <p:cNvPr id="48" name="Straight Arrow Connector 47"/>
          <p:cNvCxnSpPr/>
          <p:nvPr/>
        </p:nvCxnSpPr>
        <p:spPr bwMode="auto">
          <a:xfrm flipH="1">
            <a:off x="7670800" y="4914900"/>
            <a:ext cx="736600" cy="1790700"/>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cxnSp>
        <p:nvCxnSpPr>
          <p:cNvPr id="49" name="Straight Arrow Connector 48"/>
          <p:cNvCxnSpPr/>
          <p:nvPr/>
        </p:nvCxnSpPr>
        <p:spPr bwMode="auto">
          <a:xfrm flipH="1">
            <a:off x="4724400" y="4902200"/>
            <a:ext cx="736600" cy="1752600"/>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spTree>
    <p:extLst>
      <p:ext uri="{BB962C8B-B14F-4D97-AF65-F5344CB8AC3E}">
        <p14:creationId xmlns="" xmlns:p14="http://schemas.microsoft.com/office/powerpoint/2010/main" val="10118914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49" y="1239328"/>
            <a:ext cx="7772400" cy="762000"/>
          </a:xfrm>
        </p:spPr>
        <p:txBody>
          <a:bodyPr>
            <a:normAutofit/>
          </a:bodyPr>
          <a:lstStyle/>
          <a:p>
            <a:pPr algn="l"/>
            <a:r>
              <a:rPr lang="en-US" sz="3200" b="1" dirty="0" err="1" smtClean="0">
                <a:latin typeface="Arial"/>
                <a:cs typeface="Arial"/>
              </a:rPr>
              <a:t>ShannonRNA</a:t>
            </a:r>
            <a:r>
              <a:rPr lang="en-US" sz="3200" b="1" dirty="0" smtClean="0">
                <a:latin typeface="Arial"/>
                <a:cs typeface="Arial"/>
              </a:rPr>
              <a:t>: Real </a:t>
            </a:r>
            <a:r>
              <a:rPr lang="en-US" sz="3200" dirty="0" smtClean="0">
                <a:latin typeface="Arial"/>
                <a:cs typeface="Arial"/>
              </a:rPr>
              <a:t>Data</a:t>
            </a:r>
            <a:endParaRPr lang="en-US" sz="3200" b="1" dirty="0">
              <a:latin typeface="Arial"/>
              <a:cs typeface="Arial"/>
            </a:endParaRPr>
          </a:p>
        </p:txBody>
      </p:sp>
      <p:sp>
        <p:nvSpPr>
          <p:cNvPr id="3" name="Content Placeholder 2"/>
          <p:cNvSpPr>
            <a:spLocks noGrp="1"/>
          </p:cNvSpPr>
          <p:nvPr>
            <p:ph idx="1"/>
          </p:nvPr>
        </p:nvSpPr>
        <p:spPr>
          <a:xfrm>
            <a:off x="619329" y="2484408"/>
            <a:ext cx="7772400" cy="3454808"/>
          </a:xfrm>
        </p:spPr>
        <p:txBody>
          <a:bodyPr>
            <a:normAutofit/>
          </a:bodyPr>
          <a:lstStyle/>
          <a:p>
            <a:pPr marL="184150" indent="-514350"/>
            <a:r>
              <a:rPr lang="en-US" dirty="0" smtClean="0"/>
              <a:t>RNA sample from Human Embryonic Stem Cell</a:t>
            </a:r>
            <a:endParaRPr lang="en-US" dirty="0"/>
          </a:p>
          <a:p>
            <a:pPr marL="184150" indent="-514350"/>
            <a:r>
              <a:rPr lang="en-US" dirty="0" smtClean="0"/>
              <a:t>Read length=50, 135 Million read</a:t>
            </a:r>
            <a:endParaRPr lang="en-US" dirty="0"/>
          </a:p>
          <a:p>
            <a:pPr marL="184150" indent="-514350"/>
            <a:r>
              <a:rPr lang="en-US" dirty="0" err="1" smtClean="0"/>
              <a:t>Long+short</a:t>
            </a:r>
            <a:r>
              <a:rPr lang="en-US" dirty="0" smtClean="0"/>
              <a:t>-read assembly as a proxy for ground truth.</a:t>
            </a:r>
            <a:r>
              <a:rPr lang="en-US" sz="2000" dirty="0" smtClean="0"/>
              <a:t>										(Au et al, PNAS 2013)</a:t>
            </a:r>
            <a:endParaRPr lang="en-US" sz="2000" dirty="0"/>
          </a:p>
          <a:p>
            <a:pPr marL="12700"/>
            <a:endParaRPr lang="en-US" dirty="0" smtClean="0"/>
          </a:p>
        </p:txBody>
      </p:sp>
    </p:spTree>
    <p:extLst>
      <p:ext uri="{BB962C8B-B14F-4D97-AF65-F5344CB8AC3E}">
        <p14:creationId xmlns="" xmlns:p14="http://schemas.microsoft.com/office/powerpoint/2010/main" val="4098598583"/>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98172" y="6332352"/>
            <a:ext cx="2967617" cy="369332"/>
          </a:xfrm>
          <a:prstGeom prst="rect">
            <a:avLst/>
          </a:prstGeom>
          <a:noFill/>
        </p:spPr>
        <p:txBody>
          <a:bodyPr wrap="none" rtlCol="0">
            <a:spAutoFit/>
          </a:bodyPr>
          <a:lstStyle/>
          <a:p>
            <a:pPr defTabSz="457200" fontAlgn="auto">
              <a:spcBef>
                <a:spcPts val="0"/>
              </a:spcBef>
              <a:spcAft>
                <a:spcPts val="0"/>
              </a:spcAft>
            </a:pPr>
            <a:r>
              <a:rPr lang="en-US" sz="1800" dirty="0" smtClean="0">
                <a:solidFill>
                  <a:prstClr val="black"/>
                </a:solidFill>
                <a:latin typeface="Calibri"/>
              </a:rPr>
              <a:t>Coverage Depth of Transcripts</a:t>
            </a:r>
            <a:endParaRPr lang="en-US" sz="1800" dirty="0">
              <a:solidFill>
                <a:prstClr val="black"/>
              </a:solidFill>
              <a:latin typeface="Calibri"/>
            </a:endParaRPr>
          </a:p>
        </p:txBody>
      </p:sp>
      <p:sp>
        <p:nvSpPr>
          <p:cNvPr id="6" name="TextBox 5"/>
          <p:cNvSpPr txBox="1"/>
          <p:nvPr/>
        </p:nvSpPr>
        <p:spPr>
          <a:xfrm>
            <a:off x="3749444" y="6047470"/>
            <a:ext cx="184666" cy="369332"/>
          </a:xfrm>
          <a:prstGeom prst="rect">
            <a:avLst/>
          </a:prstGeom>
          <a:noFill/>
        </p:spPr>
        <p:txBody>
          <a:bodyPr wrap="none" rtlCol="0">
            <a:spAutoFit/>
          </a:bodyPr>
          <a:lstStyle/>
          <a:p>
            <a:pPr defTabSz="457200" fontAlgn="auto">
              <a:spcBef>
                <a:spcPts val="0"/>
              </a:spcBef>
              <a:spcAft>
                <a:spcPts val="0"/>
              </a:spcAft>
            </a:pPr>
            <a:endParaRPr lang="en-US" sz="1800" dirty="0">
              <a:solidFill>
                <a:prstClr val="black"/>
              </a:solidFill>
              <a:latin typeface="Calibri"/>
            </a:endParaRPr>
          </a:p>
        </p:txBody>
      </p:sp>
      <p:sp>
        <p:nvSpPr>
          <p:cNvPr id="14" name="Title 1"/>
          <p:cNvSpPr txBox="1">
            <a:spLocks/>
          </p:cNvSpPr>
          <p:nvPr/>
        </p:nvSpPr>
        <p:spPr>
          <a:xfrm>
            <a:off x="179704" y="113430"/>
            <a:ext cx="7943411" cy="804509"/>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3200" b="1" dirty="0">
              <a:solidFill>
                <a:prstClr val="black"/>
              </a:solidFill>
              <a:latin typeface="Arial"/>
              <a:cs typeface="Arial"/>
            </a:endParaRPr>
          </a:p>
        </p:txBody>
      </p:sp>
      <p:graphicFrame>
        <p:nvGraphicFramePr>
          <p:cNvPr id="18" name="Chart 17"/>
          <p:cNvGraphicFramePr>
            <a:graphicFrameLocks/>
          </p:cNvGraphicFramePr>
          <p:nvPr>
            <p:extLst>
              <p:ext uri="{D42A27DB-BD31-4B8C-83A1-F6EECF244321}">
                <p14:modId xmlns="" xmlns:p14="http://schemas.microsoft.com/office/powerpoint/2010/main" val="2302717252"/>
              </p:ext>
            </p:extLst>
          </p:nvPr>
        </p:nvGraphicFramePr>
        <p:xfrm>
          <a:off x="307488" y="2359736"/>
          <a:ext cx="5741771" cy="387003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0" name="Chart 19"/>
          <p:cNvGraphicFramePr>
            <a:graphicFrameLocks/>
          </p:cNvGraphicFramePr>
          <p:nvPr>
            <p:extLst>
              <p:ext uri="{D42A27DB-BD31-4B8C-83A1-F6EECF244321}">
                <p14:modId xmlns="" xmlns:p14="http://schemas.microsoft.com/office/powerpoint/2010/main" val="1857465270"/>
              </p:ext>
            </p:extLst>
          </p:nvPr>
        </p:nvGraphicFramePr>
        <p:xfrm>
          <a:off x="5743828" y="2459166"/>
          <a:ext cx="3270776" cy="3695700"/>
        </p:xfrm>
        <a:graphic>
          <a:graphicData uri="http://schemas.openxmlformats.org/drawingml/2006/chart">
            <c:chart xmlns:c="http://schemas.openxmlformats.org/drawingml/2006/chart" xmlns:r="http://schemas.openxmlformats.org/officeDocument/2006/relationships" r:id="rId4"/>
          </a:graphicData>
        </a:graphic>
      </p:graphicFrame>
      <p:cxnSp>
        <p:nvCxnSpPr>
          <p:cNvPr id="9" name="Straight Arrow Connector 8"/>
          <p:cNvCxnSpPr/>
          <p:nvPr/>
        </p:nvCxnSpPr>
        <p:spPr bwMode="auto">
          <a:xfrm>
            <a:off x="6629400" y="3797300"/>
            <a:ext cx="444500" cy="292100"/>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cxnSp>
        <p:nvCxnSpPr>
          <p:cNvPr id="10" name="Straight Arrow Connector 9"/>
          <p:cNvCxnSpPr/>
          <p:nvPr/>
        </p:nvCxnSpPr>
        <p:spPr bwMode="auto">
          <a:xfrm>
            <a:off x="1079500" y="3390900"/>
            <a:ext cx="444500" cy="292100"/>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cxnSp>
        <p:nvCxnSpPr>
          <p:cNvPr id="12" name="Straight Arrow Connector 11"/>
          <p:cNvCxnSpPr/>
          <p:nvPr/>
        </p:nvCxnSpPr>
        <p:spPr bwMode="auto">
          <a:xfrm>
            <a:off x="2362200" y="2717800"/>
            <a:ext cx="444500" cy="292100"/>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cxnSp>
        <p:nvCxnSpPr>
          <p:cNvPr id="13" name="Straight Arrow Connector 12"/>
          <p:cNvCxnSpPr/>
          <p:nvPr/>
        </p:nvCxnSpPr>
        <p:spPr bwMode="auto">
          <a:xfrm>
            <a:off x="3657600" y="2476500"/>
            <a:ext cx="444500" cy="292100"/>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cxnSp>
        <p:nvCxnSpPr>
          <p:cNvPr id="15" name="Straight Arrow Connector 14"/>
          <p:cNvCxnSpPr/>
          <p:nvPr/>
        </p:nvCxnSpPr>
        <p:spPr bwMode="auto">
          <a:xfrm>
            <a:off x="4927600" y="2247900"/>
            <a:ext cx="444500" cy="292100"/>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sp>
        <p:nvSpPr>
          <p:cNvPr id="16" name="TextBox 15"/>
          <p:cNvSpPr txBox="1"/>
          <p:nvPr/>
        </p:nvSpPr>
        <p:spPr>
          <a:xfrm>
            <a:off x="0" y="2984500"/>
            <a:ext cx="1762021" cy="400110"/>
          </a:xfrm>
          <a:prstGeom prst="rect">
            <a:avLst/>
          </a:prstGeom>
          <a:noFill/>
        </p:spPr>
        <p:txBody>
          <a:bodyPr wrap="none" rtlCol="0">
            <a:spAutoFit/>
          </a:bodyPr>
          <a:lstStyle/>
          <a:p>
            <a:r>
              <a:rPr lang="en-US" sz="2000" dirty="0" err="1" smtClean="0">
                <a:solidFill>
                  <a:srgbClr val="FF0000"/>
                </a:solidFill>
              </a:rPr>
              <a:t>ShannonRNA</a:t>
            </a:r>
            <a:endParaRPr lang="en-US" sz="2000" dirty="0">
              <a:solidFill>
                <a:srgbClr val="FF0000"/>
              </a:solidFill>
            </a:endParaRPr>
          </a:p>
        </p:txBody>
      </p:sp>
      <p:sp>
        <p:nvSpPr>
          <p:cNvPr id="17" name="TextBox 16"/>
          <p:cNvSpPr txBox="1"/>
          <p:nvPr/>
        </p:nvSpPr>
        <p:spPr>
          <a:xfrm>
            <a:off x="711201" y="1636385"/>
            <a:ext cx="4622800"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ysClr val="windowText" lastClr="000000"/>
                </a:solidFill>
                <a:effectLst/>
                <a:uLnTx/>
                <a:uFillTx/>
              </a:rPr>
              <a:t> Recovery</a:t>
            </a:r>
            <a:r>
              <a:rPr kumimoji="0" lang="en-US" sz="1800" b="1" i="0" u="none" strike="noStrike" kern="0" cap="none" spc="0" normalizeH="0" noProof="0" dirty="0" smtClean="0">
                <a:ln>
                  <a:noFill/>
                </a:ln>
                <a:solidFill>
                  <a:sysClr val="windowText" lastClr="000000"/>
                </a:solidFill>
                <a:effectLst/>
                <a:uLnTx/>
                <a:uFillTx/>
              </a:rPr>
              <a:t> </a:t>
            </a:r>
            <a:r>
              <a:rPr lang="en-US" sz="1800" b="1" kern="0" dirty="0" smtClean="0">
                <a:solidFill>
                  <a:sysClr val="windowText" lastClr="000000"/>
                </a:solidFill>
              </a:rPr>
              <a:t>rate </a:t>
            </a:r>
            <a:r>
              <a:rPr kumimoji="0" lang="en-US" sz="1800" b="1" i="0" u="none" strike="noStrike" kern="0" cap="none" spc="0" normalizeH="0" baseline="0" noProof="0" dirty="0" smtClean="0">
                <a:ln>
                  <a:noFill/>
                </a:ln>
                <a:solidFill>
                  <a:sysClr val="windowText" lastClr="000000"/>
                </a:solidFill>
                <a:effectLst/>
                <a:uLnTx/>
                <a:uFillTx/>
              </a:rPr>
              <a:t>by transcript</a:t>
            </a:r>
            <a:r>
              <a:rPr kumimoji="0" lang="en-US" sz="1800" b="1" i="0" u="none" strike="noStrike" kern="0" cap="none" spc="0" normalizeH="0" noProof="0" dirty="0" smtClean="0">
                <a:ln>
                  <a:noFill/>
                </a:ln>
                <a:solidFill>
                  <a:sysClr val="windowText" lastClr="000000"/>
                </a:solidFill>
                <a:effectLst/>
                <a:uLnTx/>
                <a:uFillTx/>
              </a:rPr>
              <a:t> abundance</a:t>
            </a:r>
            <a:endParaRPr kumimoji="0" lang="en-US" sz="1800" b="1" i="0" u="none" strike="noStrike" kern="0" cap="none" spc="0" normalizeH="0" baseline="0" noProof="0" dirty="0">
              <a:ln>
                <a:noFill/>
              </a:ln>
              <a:solidFill>
                <a:sysClr val="windowText" lastClr="000000"/>
              </a:solidFill>
              <a:effectLst/>
              <a:uLnTx/>
              <a:uFillTx/>
            </a:endParaRPr>
          </a:p>
        </p:txBody>
      </p:sp>
      <p:sp>
        <p:nvSpPr>
          <p:cNvPr id="19" name="TextBox 18"/>
          <p:cNvSpPr txBox="1"/>
          <p:nvPr/>
        </p:nvSpPr>
        <p:spPr>
          <a:xfrm>
            <a:off x="5825571" y="1638300"/>
            <a:ext cx="2198927"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ysClr val="windowText" lastClr="000000"/>
                </a:solidFill>
                <a:effectLst/>
                <a:uLnTx/>
                <a:uFillTx/>
              </a:rPr>
              <a:t>False positive </a:t>
            </a:r>
            <a:r>
              <a:rPr lang="en-US" sz="1800" b="1" kern="0" dirty="0">
                <a:solidFill>
                  <a:sysClr val="windowText" lastClr="000000"/>
                </a:solidFill>
              </a:rPr>
              <a:t>r</a:t>
            </a:r>
            <a:r>
              <a:rPr kumimoji="0" lang="en-US" sz="1800" b="1" i="0" u="none" strike="noStrike" kern="0" cap="none" spc="0" normalizeH="0" baseline="0" noProof="0" dirty="0" smtClean="0">
                <a:ln>
                  <a:noFill/>
                </a:ln>
                <a:solidFill>
                  <a:sysClr val="windowText" lastClr="000000"/>
                </a:solidFill>
                <a:effectLst/>
                <a:uLnTx/>
                <a:uFillTx/>
              </a:rPr>
              <a:t>ate</a:t>
            </a:r>
            <a:endParaRPr kumimoji="0" lang="en-US" sz="1800" b="1" i="0" u="none" strike="noStrike" kern="0" cap="none" spc="0" normalizeH="0" baseline="0" noProof="0" dirty="0">
              <a:ln>
                <a:noFill/>
              </a:ln>
              <a:solidFill>
                <a:sysClr val="windowText" lastClr="000000"/>
              </a:solidFill>
              <a:effectLst/>
              <a:uLnTx/>
              <a:uFillTx/>
            </a:endParaRPr>
          </a:p>
        </p:txBody>
      </p:sp>
      <p:sp>
        <p:nvSpPr>
          <p:cNvPr id="21" name="Title 1"/>
          <p:cNvSpPr>
            <a:spLocks noGrp="1"/>
          </p:cNvSpPr>
          <p:nvPr>
            <p:ph type="title"/>
          </p:nvPr>
        </p:nvSpPr>
        <p:spPr>
          <a:xfrm>
            <a:off x="247291" y="799381"/>
            <a:ext cx="7772400" cy="762000"/>
          </a:xfrm>
        </p:spPr>
        <p:txBody>
          <a:bodyPr>
            <a:normAutofit/>
          </a:bodyPr>
          <a:lstStyle/>
          <a:p>
            <a:pPr algn="l"/>
            <a:r>
              <a:rPr lang="en-US" sz="3200" b="1" dirty="0" err="1" smtClean="0">
                <a:latin typeface="Arial"/>
                <a:cs typeface="Arial"/>
              </a:rPr>
              <a:t>ShannonRNA</a:t>
            </a:r>
            <a:r>
              <a:rPr lang="en-US" sz="3200" b="1" dirty="0" smtClean="0">
                <a:latin typeface="Arial"/>
                <a:cs typeface="Arial"/>
              </a:rPr>
              <a:t>: Real </a:t>
            </a:r>
            <a:r>
              <a:rPr lang="en-US" sz="3200" dirty="0" smtClean="0">
                <a:latin typeface="Arial"/>
                <a:cs typeface="Arial"/>
              </a:rPr>
              <a:t>Data</a:t>
            </a:r>
            <a:endParaRPr lang="en-US" sz="3200" b="1" dirty="0">
              <a:latin typeface="Arial"/>
              <a:cs typeface="Arial"/>
            </a:endParaRPr>
          </a:p>
        </p:txBody>
      </p:sp>
    </p:spTree>
    <p:extLst>
      <p:ext uri="{BB962C8B-B14F-4D97-AF65-F5344CB8AC3E}">
        <p14:creationId xmlns="" xmlns:p14="http://schemas.microsoft.com/office/powerpoint/2010/main" val="2220889314"/>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320363" y="478376"/>
            <a:ext cx="7943411" cy="80450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b="1" dirty="0" err="1" smtClean="0">
                <a:solidFill>
                  <a:prstClr val="black"/>
                </a:solidFill>
                <a:latin typeface="Arial"/>
                <a:cs typeface="Arial"/>
              </a:rPr>
              <a:t>ShannonRNA</a:t>
            </a:r>
            <a:r>
              <a:rPr lang="en-US" sz="3200" b="1" dirty="0" smtClean="0">
                <a:solidFill>
                  <a:prstClr val="black"/>
                </a:solidFill>
                <a:latin typeface="Arial"/>
                <a:cs typeface="Arial"/>
              </a:rPr>
              <a:t> Resolves More Complex Splicing Structures</a:t>
            </a:r>
            <a:endParaRPr lang="en-US" sz="3200" b="1" dirty="0">
              <a:solidFill>
                <a:prstClr val="black"/>
              </a:solidFill>
              <a:latin typeface="Arial"/>
              <a:cs typeface="Arial"/>
            </a:endParaRPr>
          </a:p>
        </p:txBody>
      </p:sp>
      <p:sp>
        <p:nvSpPr>
          <p:cNvPr id="17" name="TextBox 16"/>
          <p:cNvSpPr txBox="1"/>
          <p:nvPr/>
        </p:nvSpPr>
        <p:spPr>
          <a:xfrm>
            <a:off x="-947631" y="3778178"/>
            <a:ext cx="3322845" cy="338554"/>
          </a:xfrm>
          <a:prstGeom prst="rect">
            <a:avLst/>
          </a:prstGeom>
          <a:noFill/>
          <a:scene3d>
            <a:camera prst="orthographicFront">
              <a:rot lat="0" lon="0" rev="5400000"/>
            </a:camera>
            <a:lightRig rig="threePt" dir="t"/>
          </a:scene3d>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ysClr val="windowText" lastClr="000000"/>
                </a:solidFill>
                <a:effectLst/>
                <a:uLnTx/>
                <a:uFillTx/>
              </a:rPr>
              <a:t>Fraction of Transcripts reconstructed</a:t>
            </a:r>
            <a:endParaRPr kumimoji="0" lang="en-US" sz="1600" b="1" i="0" u="none" strike="noStrike" kern="0" cap="none" spc="0" normalizeH="0" baseline="0" noProof="0" dirty="0">
              <a:ln>
                <a:noFill/>
              </a:ln>
              <a:solidFill>
                <a:sysClr val="windowText" lastClr="000000"/>
              </a:solidFill>
              <a:effectLst/>
              <a:uLnTx/>
              <a:uFillTx/>
            </a:endParaRPr>
          </a:p>
        </p:txBody>
      </p:sp>
      <p:sp>
        <p:nvSpPr>
          <p:cNvPr id="18" name="TextBox 17"/>
          <p:cNvSpPr txBox="1"/>
          <p:nvPr/>
        </p:nvSpPr>
        <p:spPr>
          <a:xfrm>
            <a:off x="3203414" y="6148137"/>
            <a:ext cx="1845177" cy="33855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ysClr val="windowText" lastClr="000000"/>
                </a:solidFill>
                <a:effectLst/>
                <a:uLnTx/>
                <a:uFillTx/>
              </a:rPr>
              <a:t>Splicing Complexity</a:t>
            </a:r>
            <a:endParaRPr kumimoji="0" lang="en-US" sz="1600" b="1" i="0" u="none" strike="noStrike" kern="0" cap="none" spc="0" normalizeH="0" baseline="0" noProof="0" dirty="0">
              <a:ln>
                <a:noFill/>
              </a:ln>
              <a:solidFill>
                <a:sysClr val="windowText" lastClr="000000"/>
              </a:solidFill>
              <a:effectLst/>
              <a:uLnTx/>
              <a:uFillTx/>
            </a:endParaRPr>
          </a:p>
        </p:txBody>
      </p:sp>
      <p:graphicFrame>
        <p:nvGraphicFramePr>
          <p:cNvPr id="19" name="Chart 18"/>
          <p:cNvGraphicFramePr>
            <a:graphicFrameLocks/>
          </p:cNvGraphicFramePr>
          <p:nvPr>
            <p:extLst>
              <p:ext uri="{D42A27DB-BD31-4B8C-83A1-F6EECF244321}">
                <p14:modId xmlns="" xmlns:p14="http://schemas.microsoft.com/office/powerpoint/2010/main" val="1317489707"/>
              </p:ext>
            </p:extLst>
          </p:nvPr>
        </p:nvGraphicFramePr>
        <p:xfrm>
          <a:off x="1907146" y="1984824"/>
          <a:ext cx="4722529" cy="4163313"/>
        </p:xfrm>
        <a:graphic>
          <a:graphicData uri="http://schemas.openxmlformats.org/drawingml/2006/chart">
            <c:chart xmlns:c="http://schemas.openxmlformats.org/drawingml/2006/chart" xmlns:r="http://schemas.openxmlformats.org/officeDocument/2006/relationships" r:id="rId3"/>
          </a:graphicData>
        </a:graphic>
      </p:graphicFrame>
      <p:sp>
        <p:nvSpPr>
          <p:cNvPr id="20" name="TextBox 19"/>
          <p:cNvSpPr txBox="1"/>
          <p:nvPr/>
        </p:nvSpPr>
        <p:spPr>
          <a:xfrm>
            <a:off x="2262146" y="1564258"/>
            <a:ext cx="4275529"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ysClr val="windowText" lastClr="000000"/>
                </a:solidFill>
                <a:effectLst/>
                <a:uLnTx/>
                <a:uFillTx/>
              </a:rPr>
              <a:t>Recovery</a:t>
            </a:r>
            <a:r>
              <a:rPr kumimoji="0" lang="en-US" sz="1800" b="1" i="0" u="none" strike="noStrike" kern="0" cap="none" spc="0" normalizeH="0" noProof="0" dirty="0" smtClean="0">
                <a:ln>
                  <a:noFill/>
                </a:ln>
                <a:solidFill>
                  <a:sysClr val="windowText" lastClr="000000"/>
                </a:solidFill>
                <a:effectLst/>
                <a:uLnTx/>
                <a:uFillTx/>
              </a:rPr>
              <a:t> rate</a:t>
            </a:r>
            <a:r>
              <a:rPr kumimoji="0" lang="en-US" sz="1800" b="1" i="0" u="none" strike="noStrike" kern="0" cap="none" spc="0" normalizeH="0" baseline="0" noProof="0" dirty="0" smtClean="0">
                <a:ln>
                  <a:noFill/>
                </a:ln>
                <a:solidFill>
                  <a:sysClr val="windowText" lastClr="000000"/>
                </a:solidFill>
                <a:effectLst/>
                <a:uLnTx/>
                <a:uFillTx/>
              </a:rPr>
              <a:t> by splicing </a:t>
            </a:r>
            <a:r>
              <a:rPr lang="en-US" sz="1800" b="1" kern="0" dirty="0">
                <a:solidFill>
                  <a:sysClr val="windowText" lastClr="000000"/>
                </a:solidFill>
              </a:rPr>
              <a:t>c</a:t>
            </a:r>
            <a:r>
              <a:rPr kumimoji="0" lang="en-US" sz="1800" b="1" i="0" u="none" strike="noStrike" kern="0" cap="none" spc="0" normalizeH="0" baseline="0" noProof="0" dirty="0" err="1" smtClean="0">
                <a:ln>
                  <a:noFill/>
                </a:ln>
                <a:solidFill>
                  <a:sysClr val="windowText" lastClr="000000"/>
                </a:solidFill>
                <a:effectLst/>
                <a:uLnTx/>
                <a:uFillTx/>
              </a:rPr>
              <a:t>omplexity</a:t>
            </a:r>
            <a:r>
              <a:rPr kumimoji="0" lang="en-US" sz="1800" b="1" i="0" u="none" strike="noStrike" kern="0" cap="none" spc="0" normalizeH="0" baseline="0" noProof="0" dirty="0" smtClean="0">
                <a:ln>
                  <a:noFill/>
                </a:ln>
                <a:solidFill>
                  <a:sysClr val="windowText" lastClr="000000"/>
                </a:solidFill>
                <a:effectLst/>
                <a:uLnTx/>
                <a:uFillTx/>
              </a:rPr>
              <a:t> </a:t>
            </a:r>
            <a:endParaRPr kumimoji="0" lang="en-US" sz="1800" b="1" i="0" u="none" strike="noStrike" kern="0" cap="none" spc="0" normalizeH="0" baseline="0" noProof="0" dirty="0">
              <a:ln>
                <a:noFill/>
              </a:ln>
              <a:solidFill>
                <a:sysClr val="windowText" lastClr="000000"/>
              </a:solidFill>
              <a:effectLst/>
              <a:uLnTx/>
              <a:uFillTx/>
            </a:endParaRPr>
          </a:p>
        </p:txBody>
      </p:sp>
      <p:sp>
        <p:nvSpPr>
          <p:cNvPr id="7" name="TextBox 6"/>
          <p:cNvSpPr txBox="1"/>
          <p:nvPr/>
        </p:nvSpPr>
        <p:spPr>
          <a:xfrm>
            <a:off x="1344283" y="1867379"/>
            <a:ext cx="1762021" cy="400110"/>
          </a:xfrm>
          <a:prstGeom prst="rect">
            <a:avLst/>
          </a:prstGeom>
          <a:noFill/>
        </p:spPr>
        <p:txBody>
          <a:bodyPr wrap="none" rtlCol="0">
            <a:spAutoFit/>
          </a:bodyPr>
          <a:lstStyle/>
          <a:p>
            <a:r>
              <a:rPr lang="en-US" sz="2000" dirty="0" err="1" smtClean="0">
                <a:solidFill>
                  <a:srgbClr val="FF0000"/>
                </a:solidFill>
              </a:rPr>
              <a:t>ShannonRNA</a:t>
            </a:r>
            <a:endParaRPr lang="en-US" sz="2000" dirty="0">
              <a:solidFill>
                <a:srgbClr val="FF0000"/>
              </a:solidFill>
            </a:endParaRPr>
          </a:p>
        </p:txBody>
      </p:sp>
      <p:cxnSp>
        <p:nvCxnSpPr>
          <p:cNvPr id="8" name="Straight Arrow Connector 7"/>
          <p:cNvCxnSpPr/>
          <p:nvPr/>
        </p:nvCxnSpPr>
        <p:spPr bwMode="auto">
          <a:xfrm>
            <a:off x="2819400" y="2201173"/>
            <a:ext cx="444500" cy="292100"/>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cxnSp>
        <p:nvCxnSpPr>
          <p:cNvPr id="9" name="Straight Arrow Connector 8"/>
          <p:cNvCxnSpPr/>
          <p:nvPr/>
        </p:nvCxnSpPr>
        <p:spPr bwMode="auto">
          <a:xfrm>
            <a:off x="4152900" y="2150373"/>
            <a:ext cx="444500" cy="292100"/>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cxnSp>
        <p:nvCxnSpPr>
          <p:cNvPr id="10" name="Straight Arrow Connector 9"/>
          <p:cNvCxnSpPr/>
          <p:nvPr/>
        </p:nvCxnSpPr>
        <p:spPr bwMode="auto">
          <a:xfrm>
            <a:off x="5600700" y="2201173"/>
            <a:ext cx="444500" cy="292100"/>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graphicFrame>
        <p:nvGraphicFramePr>
          <p:cNvPr id="13" name="Chart 12"/>
          <p:cNvGraphicFramePr>
            <a:graphicFrameLocks/>
          </p:cNvGraphicFramePr>
          <p:nvPr>
            <p:extLst>
              <p:ext uri="{D42A27DB-BD31-4B8C-83A1-F6EECF244321}">
                <p14:modId xmlns="" xmlns:p14="http://schemas.microsoft.com/office/powerpoint/2010/main" val="1317489707"/>
              </p:ext>
            </p:extLst>
          </p:nvPr>
        </p:nvGraphicFramePr>
        <p:xfrm>
          <a:off x="1933026" y="1984824"/>
          <a:ext cx="4493654" cy="3898391"/>
        </p:xfrm>
        <a:graphic>
          <a:graphicData uri="http://schemas.openxmlformats.org/drawingml/2006/chart">
            <c:chart xmlns:c="http://schemas.openxmlformats.org/drawingml/2006/chart" xmlns:r="http://schemas.openxmlformats.org/officeDocument/2006/relationships" r:id="rId4"/>
          </a:graphicData>
        </a:graphic>
      </p:graphicFrame>
      <p:cxnSp>
        <p:nvCxnSpPr>
          <p:cNvPr id="15" name="Straight Arrow Connector 14"/>
          <p:cNvCxnSpPr/>
          <p:nvPr/>
        </p:nvCxnSpPr>
        <p:spPr bwMode="auto">
          <a:xfrm>
            <a:off x="2845279" y="2201173"/>
            <a:ext cx="444500" cy="292100"/>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cxnSp>
        <p:nvCxnSpPr>
          <p:cNvPr id="16" name="Straight Arrow Connector 15"/>
          <p:cNvCxnSpPr/>
          <p:nvPr/>
        </p:nvCxnSpPr>
        <p:spPr bwMode="auto">
          <a:xfrm>
            <a:off x="4178779" y="2150373"/>
            <a:ext cx="444500" cy="292100"/>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cxnSp>
        <p:nvCxnSpPr>
          <p:cNvPr id="21" name="Straight Arrow Connector 20"/>
          <p:cNvCxnSpPr/>
          <p:nvPr/>
        </p:nvCxnSpPr>
        <p:spPr bwMode="auto">
          <a:xfrm>
            <a:off x="5626579" y="2201173"/>
            <a:ext cx="444500" cy="292100"/>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spTree>
    <p:extLst>
      <p:ext uri="{BB962C8B-B14F-4D97-AF65-F5344CB8AC3E}">
        <p14:creationId xmlns="" xmlns:p14="http://schemas.microsoft.com/office/powerpoint/2010/main" val="1655243631"/>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6211" y="3305355"/>
            <a:ext cx="8229600" cy="762000"/>
          </a:xfrm>
        </p:spPr>
        <p:txBody>
          <a:bodyPr>
            <a:normAutofit fontScale="90000"/>
          </a:bodyPr>
          <a:lstStyle/>
          <a:p>
            <a:r>
              <a:rPr lang="en-US" dirty="0" smtClean="0"/>
              <a:t>From Sequences to Structures: </a:t>
            </a:r>
            <a:br>
              <a:rPr lang="en-US" dirty="0" smtClean="0"/>
            </a:br>
            <a:r>
              <a:rPr lang="en-US" dirty="0" smtClean="0"/>
              <a:t>The Protein Folding Channel</a:t>
            </a:r>
            <a:endParaRPr lang="en-US" dirty="0"/>
          </a:p>
        </p:txBody>
      </p:sp>
      <p:sp>
        <p:nvSpPr>
          <p:cNvPr id="4" name="Slide Number Placeholder 3"/>
          <p:cNvSpPr>
            <a:spLocks noGrp="1"/>
          </p:cNvSpPr>
          <p:nvPr>
            <p:ph type="sldNum" sz="quarter" idx="12"/>
          </p:nvPr>
        </p:nvSpPr>
        <p:spPr/>
        <p:txBody>
          <a:bodyPr/>
          <a:lstStyle/>
          <a:p>
            <a:pPr>
              <a:defRPr/>
            </a:pPr>
            <a:fld id="{E500417F-D8B2-4CCF-B626-8C25AD657054}" type="slidenum">
              <a:rPr lang="en-US" smtClean="0"/>
              <a:pPr>
                <a:defRPr/>
              </a:pPr>
              <a:t>18</a:t>
            </a:fld>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So Few Protein Folds?</a:t>
            </a:r>
            <a:endParaRPr lang="en-US" dirty="0"/>
          </a:p>
        </p:txBody>
      </p:sp>
      <p:sp>
        <p:nvSpPr>
          <p:cNvPr id="4" name="Slide Number Placeholder 3"/>
          <p:cNvSpPr>
            <a:spLocks noGrp="1"/>
          </p:cNvSpPr>
          <p:nvPr>
            <p:ph type="sldNum" sz="quarter" idx="12"/>
          </p:nvPr>
        </p:nvSpPr>
        <p:spPr/>
        <p:txBody>
          <a:bodyPr/>
          <a:lstStyle/>
          <a:p>
            <a:pPr>
              <a:defRPr/>
            </a:pPr>
            <a:fld id="{E500417F-D8B2-4CCF-B626-8C25AD657054}" type="slidenum">
              <a:rPr lang="en-US" smtClean="0"/>
              <a:pPr>
                <a:defRPr/>
              </a:pPr>
              <a:t>19</a:t>
            </a:fld>
            <a:endParaRPr lang="en-US"/>
          </a:p>
        </p:txBody>
      </p:sp>
      <p:pic>
        <p:nvPicPr>
          <p:cNvPr id="5" name="Content Placeholder 4"/>
          <p:cNvPicPr>
            <a:picLocks noGrp="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555623" y="1525588"/>
            <a:ext cx="5597529" cy="4221162"/>
          </a:xfrm>
          <a:prstGeom prst="rect">
            <a:avLst/>
          </a:prstGeom>
        </p:spPr>
      </p:pic>
      <p:sp>
        <p:nvSpPr>
          <p:cNvPr id="6" name="TextBox 5"/>
          <p:cNvSpPr txBox="1"/>
          <p:nvPr/>
        </p:nvSpPr>
        <p:spPr>
          <a:xfrm>
            <a:off x="6448422" y="4191000"/>
            <a:ext cx="2000251" cy="923330"/>
          </a:xfrm>
          <a:prstGeom prst="rect">
            <a:avLst/>
          </a:prstGeom>
          <a:noFill/>
        </p:spPr>
        <p:txBody>
          <a:bodyPr wrap="square" rtlCol="0">
            <a:spAutoFit/>
          </a:bodyPr>
          <a:lstStyle/>
          <a:p>
            <a:r>
              <a:rPr lang="en-US" dirty="0" smtClean="0"/>
              <a:t>Probability of </a:t>
            </a:r>
            <a:r>
              <a:rPr lang="en-US" dirty="0" smtClean="0">
                <a:solidFill>
                  <a:schemeClr val="accent4">
                    <a:lumMod val="50000"/>
                  </a:schemeClr>
                </a:solidFill>
              </a:rPr>
              <a:t>protein folds </a:t>
            </a:r>
            <a:r>
              <a:rPr lang="en-US" dirty="0" smtClean="0"/>
              <a:t>vs. sequence </a:t>
            </a:r>
            <a:r>
              <a:rPr lang="en-US" dirty="0" smtClean="0">
                <a:solidFill>
                  <a:schemeClr val="accent4">
                    <a:lumMod val="50000"/>
                  </a:schemeClr>
                </a:solidFill>
              </a:rPr>
              <a:t>rank</a:t>
            </a:r>
          </a:p>
        </p:txBody>
      </p:sp>
      <p:sp>
        <p:nvSpPr>
          <p:cNvPr id="7" name="TextBox 6"/>
          <p:cNvSpPr txBox="1"/>
          <p:nvPr/>
        </p:nvSpPr>
        <p:spPr>
          <a:xfrm>
            <a:off x="6195640" y="2897743"/>
            <a:ext cx="2807179" cy="400110"/>
          </a:xfrm>
          <a:prstGeom prst="rect">
            <a:avLst/>
          </a:prstGeom>
          <a:noFill/>
        </p:spPr>
        <p:txBody>
          <a:bodyPr wrap="none" rtlCol="0">
            <a:spAutoFit/>
          </a:bodyPr>
          <a:lstStyle/>
          <a:p>
            <a:r>
              <a:rPr lang="en-US" sz="2000" dirty="0" smtClean="0">
                <a:solidFill>
                  <a:srgbClr val="FF0000"/>
                </a:solidFill>
              </a:rPr>
              <a:t>Protein Folds in Nature</a:t>
            </a:r>
            <a:endParaRPr lang="en-US" sz="2000" dirty="0">
              <a:solidFill>
                <a:srgbClr val="FF0000"/>
              </a:solidFill>
            </a:endParaRPr>
          </a:p>
        </p:txBody>
      </p:sp>
    </p:spTree>
    <p:extLst>
      <p:ext uri="{BB962C8B-B14F-4D97-AF65-F5344CB8AC3E}">
        <p14:creationId xmlns:p14="http://schemas.microsoft.com/office/powerpoint/2010/main" xmlns="" val="38399594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FA35A37-7CC2-4DF3-98C4-D1D4F37B8E03}" type="slidenum">
              <a:rPr lang="en-US" smtClean="0"/>
              <a:pPr>
                <a:defRPr/>
              </a:pPr>
              <a:t>2</a:t>
            </a:fld>
            <a:endParaRPr lang="en-US"/>
          </a:p>
        </p:txBody>
      </p:sp>
      <p:sp>
        <p:nvSpPr>
          <p:cNvPr id="5" name="TextBox 4"/>
          <p:cNvSpPr txBox="1"/>
          <p:nvPr/>
        </p:nvSpPr>
        <p:spPr>
          <a:xfrm>
            <a:off x="494414" y="3186842"/>
            <a:ext cx="8468831" cy="1938992"/>
          </a:xfrm>
          <a:prstGeom prst="rect">
            <a:avLst/>
          </a:prstGeom>
          <a:noFill/>
        </p:spPr>
        <p:txBody>
          <a:bodyPr wrap="square" rtlCol="0">
            <a:spAutoFit/>
          </a:bodyPr>
          <a:lstStyle/>
          <a:p>
            <a:pPr marL="342900" indent="-342900">
              <a:buClr>
                <a:schemeClr val="tx2"/>
              </a:buClr>
              <a:buFont typeface="Wingdings" panose="05000000000000000000" pitchFamily="2" charset="2"/>
              <a:buChar char="§"/>
            </a:pPr>
            <a:r>
              <a:rPr lang="en-US" sz="2000" b="1" dirty="0" smtClean="0">
                <a:solidFill>
                  <a:srgbClr val="00B050"/>
                </a:solidFill>
              </a:rPr>
              <a:t>SCIENCE OF </a:t>
            </a:r>
            <a:r>
              <a:rPr lang="en-US" sz="2000" b="1" dirty="0" smtClean="0">
                <a:solidFill>
                  <a:schemeClr val="accent5">
                    <a:lumMod val="75000"/>
                  </a:schemeClr>
                </a:solidFill>
              </a:rPr>
              <a:t>INFORMATION</a:t>
            </a:r>
            <a:r>
              <a:rPr lang="en-US" sz="2000" b="1" dirty="0" smtClean="0"/>
              <a:t> </a:t>
            </a:r>
            <a:r>
              <a:rPr lang="en-US" sz="2000" dirty="0" smtClean="0"/>
              <a:t>builds on Shannon’s principles to address key challenges in understanding </a:t>
            </a:r>
            <a:r>
              <a:rPr lang="en-US" sz="2000" dirty="0" smtClean="0">
                <a:solidFill>
                  <a:srgbClr val="00B050"/>
                </a:solidFill>
              </a:rPr>
              <a:t>information</a:t>
            </a:r>
            <a:r>
              <a:rPr lang="en-US" sz="2000" dirty="0" smtClean="0"/>
              <a:t> that nowadays is not only </a:t>
            </a:r>
            <a:r>
              <a:rPr lang="en-US" sz="2000" dirty="0" smtClean="0">
                <a:solidFill>
                  <a:srgbClr val="00B050"/>
                </a:solidFill>
              </a:rPr>
              <a:t>communicated</a:t>
            </a:r>
            <a:r>
              <a:rPr lang="en-US" sz="2000" dirty="0" smtClean="0"/>
              <a:t> but also </a:t>
            </a:r>
            <a:r>
              <a:rPr lang="en-US" sz="2000" dirty="0" smtClean="0">
                <a:solidFill>
                  <a:srgbClr val="FF0000"/>
                </a:solidFill>
              </a:rPr>
              <a:t>acquired</a:t>
            </a:r>
            <a:r>
              <a:rPr lang="en-US" sz="2000" dirty="0"/>
              <a:t>, </a:t>
            </a:r>
            <a:r>
              <a:rPr lang="en-US" sz="2000" dirty="0">
                <a:solidFill>
                  <a:srgbClr val="FF0000"/>
                </a:solidFill>
              </a:rPr>
              <a:t>curated</a:t>
            </a:r>
            <a:r>
              <a:rPr lang="en-US" sz="2000" dirty="0"/>
              <a:t>, </a:t>
            </a:r>
            <a:r>
              <a:rPr lang="en-US" sz="2000" dirty="0">
                <a:solidFill>
                  <a:srgbClr val="FF0000"/>
                </a:solidFill>
              </a:rPr>
              <a:t>organized</a:t>
            </a:r>
            <a:r>
              <a:rPr lang="en-US" sz="2000" dirty="0"/>
              <a:t>, </a:t>
            </a:r>
            <a:r>
              <a:rPr lang="en-US" sz="2000" dirty="0" smtClean="0">
                <a:solidFill>
                  <a:srgbClr val="FF0000"/>
                </a:solidFill>
              </a:rPr>
              <a:t>aggregated</a:t>
            </a:r>
            <a:r>
              <a:rPr lang="en-US" sz="2000" dirty="0" smtClean="0"/>
              <a:t>, </a:t>
            </a:r>
            <a:r>
              <a:rPr lang="en-US" sz="2000" dirty="0" smtClean="0">
                <a:solidFill>
                  <a:srgbClr val="FF0000"/>
                </a:solidFill>
              </a:rPr>
              <a:t>managed</a:t>
            </a:r>
            <a:r>
              <a:rPr lang="en-US" sz="2000" dirty="0" smtClean="0"/>
              <a:t>, </a:t>
            </a:r>
            <a:r>
              <a:rPr lang="en-US" sz="2000" dirty="0" smtClean="0">
                <a:solidFill>
                  <a:srgbClr val="FF0000"/>
                </a:solidFill>
              </a:rPr>
              <a:t>processed</a:t>
            </a:r>
            <a:r>
              <a:rPr lang="en-US" sz="2000" dirty="0" smtClean="0"/>
              <a:t>, </a:t>
            </a:r>
            <a:r>
              <a:rPr lang="en-US" sz="2000" dirty="0" smtClean="0">
                <a:solidFill>
                  <a:srgbClr val="FF0000"/>
                </a:solidFill>
              </a:rPr>
              <a:t>suitably abstracted and represented</a:t>
            </a:r>
            <a:r>
              <a:rPr lang="en-US" sz="2000" dirty="0" smtClean="0"/>
              <a:t>, </a:t>
            </a:r>
            <a:r>
              <a:rPr lang="en-US" sz="2000" dirty="0" smtClean="0">
                <a:solidFill>
                  <a:srgbClr val="FF0000"/>
                </a:solidFill>
              </a:rPr>
              <a:t>analyzed</a:t>
            </a:r>
            <a:r>
              <a:rPr lang="en-US" sz="2000" dirty="0"/>
              <a:t>, </a:t>
            </a:r>
            <a:r>
              <a:rPr lang="en-US" sz="2000" dirty="0" smtClean="0">
                <a:solidFill>
                  <a:srgbClr val="FF0000"/>
                </a:solidFill>
              </a:rPr>
              <a:t>inferred</a:t>
            </a:r>
            <a:r>
              <a:rPr lang="en-US" sz="2000" dirty="0" smtClean="0"/>
              <a:t>, </a:t>
            </a:r>
            <a:r>
              <a:rPr lang="en-US" sz="2000" dirty="0" smtClean="0">
                <a:solidFill>
                  <a:srgbClr val="FF0000"/>
                </a:solidFill>
              </a:rPr>
              <a:t>valued</a:t>
            </a:r>
            <a:r>
              <a:rPr lang="en-US" sz="2000" dirty="0"/>
              <a:t>, </a:t>
            </a:r>
            <a:r>
              <a:rPr lang="en-US" sz="2000" dirty="0">
                <a:solidFill>
                  <a:srgbClr val="FF0000"/>
                </a:solidFill>
              </a:rPr>
              <a:t>secured</a:t>
            </a:r>
            <a:r>
              <a:rPr lang="en-US" sz="2000" dirty="0"/>
              <a:t>, </a:t>
            </a:r>
            <a:r>
              <a:rPr lang="en-US" sz="2000" dirty="0" smtClean="0"/>
              <a:t>and </a:t>
            </a:r>
            <a:r>
              <a:rPr lang="en-US" sz="2000" dirty="0"/>
              <a:t>used in </a:t>
            </a:r>
            <a:r>
              <a:rPr lang="en-US" sz="2000" dirty="0" smtClean="0"/>
              <a:t>various scientific, engineering, and socio-economic processes. </a:t>
            </a:r>
            <a:endParaRPr lang="en-US" sz="2000" dirty="0"/>
          </a:p>
        </p:txBody>
      </p:sp>
      <p:sp>
        <p:nvSpPr>
          <p:cNvPr id="7" name="TextBox 6"/>
          <p:cNvSpPr txBox="1"/>
          <p:nvPr/>
        </p:nvSpPr>
        <p:spPr>
          <a:xfrm>
            <a:off x="303028" y="841081"/>
            <a:ext cx="8660217" cy="707886"/>
          </a:xfrm>
          <a:prstGeom prst="rect">
            <a:avLst/>
          </a:prstGeom>
          <a:noFill/>
        </p:spPr>
        <p:txBody>
          <a:bodyPr wrap="square" rtlCol="0">
            <a:spAutoFit/>
          </a:bodyPr>
          <a:lstStyle/>
          <a:p>
            <a:pPr algn="ctr"/>
            <a:r>
              <a:rPr lang="en-US" sz="4000" b="1" dirty="0" smtClean="0">
                <a:solidFill>
                  <a:srgbClr val="00B050"/>
                </a:solidFill>
                <a:effectLst>
                  <a:innerShdw blurRad="63500" dist="50800" dir="18900000">
                    <a:prstClr val="black">
                      <a:alpha val="50000"/>
                    </a:prstClr>
                  </a:innerShdw>
                </a:effectLst>
                <a:latin typeface="Continuum Medium" pitchFamily="2" charset="0"/>
                <a:ea typeface="+mj-ea"/>
                <a:cs typeface="Arial" pitchFamily="34" charset="0"/>
              </a:rPr>
              <a:t>What is Science of Information?</a:t>
            </a:r>
            <a:endParaRPr lang="en-US" b="1" dirty="0"/>
          </a:p>
        </p:txBody>
      </p:sp>
      <p:sp>
        <p:nvSpPr>
          <p:cNvPr id="8" name="TextBox 7"/>
          <p:cNvSpPr txBox="1"/>
          <p:nvPr/>
        </p:nvSpPr>
        <p:spPr>
          <a:xfrm>
            <a:off x="790066" y="5339751"/>
            <a:ext cx="8017902" cy="923330"/>
          </a:xfrm>
          <a:prstGeom prst="rect">
            <a:avLst/>
          </a:prstGeom>
          <a:noFill/>
        </p:spPr>
        <p:txBody>
          <a:bodyPr wrap="square" rtlCol="0">
            <a:spAutoFit/>
          </a:bodyPr>
          <a:lstStyle/>
          <a:p>
            <a:r>
              <a:rPr lang="en-US" b="1" u="sng" dirty="0" err="1">
                <a:solidFill>
                  <a:schemeClr val="accent3">
                    <a:lumMod val="50000"/>
                  </a:schemeClr>
                </a:solidFill>
              </a:rPr>
              <a:t>CSoI</a:t>
            </a:r>
            <a:r>
              <a:rPr lang="en-US" b="1" u="sng" dirty="0">
                <a:solidFill>
                  <a:schemeClr val="accent3">
                    <a:lumMod val="50000"/>
                  </a:schemeClr>
                </a:solidFill>
              </a:rPr>
              <a:t> MISSION</a:t>
            </a:r>
            <a:r>
              <a:rPr lang="en-US" b="1" dirty="0"/>
              <a:t>: </a:t>
            </a:r>
            <a:r>
              <a:rPr lang="en-US" i="1" dirty="0"/>
              <a:t>Advance science and technology through a new quantitative understanding of the representation, communication and processing of </a:t>
            </a:r>
            <a:r>
              <a:rPr lang="en-US" i="1" dirty="0">
                <a:solidFill>
                  <a:schemeClr val="accent5">
                    <a:lumMod val="50000"/>
                  </a:schemeClr>
                </a:solidFill>
              </a:rPr>
              <a:t>information</a:t>
            </a:r>
            <a:r>
              <a:rPr lang="en-US" i="1" dirty="0"/>
              <a:t> in biological, physical, social and engineering </a:t>
            </a:r>
            <a:r>
              <a:rPr lang="en-US" i="1" dirty="0" smtClean="0"/>
              <a:t>systems.</a:t>
            </a:r>
            <a:endParaRPr lang="en-US" dirty="0"/>
          </a:p>
        </p:txBody>
      </p:sp>
      <p:grpSp>
        <p:nvGrpSpPr>
          <p:cNvPr id="4" name="Group 3"/>
          <p:cNvGrpSpPr/>
          <p:nvPr/>
        </p:nvGrpSpPr>
        <p:grpSpPr>
          <a:xfrm>
            <a:off x="494412" y="1725178"/>
            <a:ext cx="8468833" cy="1323492"/>
            <a:chOff x="494412" y="1725178"/>
            <a:chExt cx="8468833" cy="1323492"/>
          </a:xfrm>
        </p:grpSpPr>
        <p:sp>
          <p:nvSpPr>
            <p:cNvPr id="3" name="TextBox 2"/>
            <p:cNvSpPr txBox="1"/>
            <p:nvPr/>
          </p:nvSpPr>
          <p:spPr>
            <a:xfrm>
              <a:off x="494412" y="1725231"/>
              <a:ext cx="7426819" cy="1323439"/>
            </a:xfrm>
            <a:prstGeom prst="rect">
              <a:avLst/>
            </a:prstGeom>
            <a:noFill/>
          </p:spPr>
          <p:txBody>
            <a:bodyPr wrap="square" rtlCol="0">
              <a:spAutoFit/>
            </a:bodyPr>
            <a:lstStyle/>
            <a:p>
              <a:pPr marL="342900" indent="-342900">
                <a:buClr>
                  <a:schemeClr val="tx2"/>
                </a:buClr>
                <a:buFont typeface="Wingdings" panose="05000000000000000000" pitchFamily="2" charset="2"/>
                <a:buChar char="§"/>
              </a:pPr>
              <a:r>
                <a:rPr lang="en-US" sz="2000" dirty="0">
                  <a:solidFill>
                    <a:srgbClr val="0070C0"/>
                  </a:solidFill>
                </a:rPr>
                <a:t>Claude Shannon </a:t>
              </a:r>
              <a:r>
                <a:rPr lang="en-US" sz="2000" dirty="0"/>
                <a:t>laid the foundation of </a:t>
              </a:r>
              <a:r>
                <a:rPr lang="en-US" sz="2000" dirty="0">
                  <a:solidFill>
                    <a:schemeClr val="accent5">
                      <a:lumMod val="75000"/>
                    </a:schemeClr>
                  </a:solidFill>
                </a:rPr>
                <a:t>information theory</a:t>
              </a:r>
              <a:r>
                <a:rPr lang="en-US" sz="2000" dirty="0"/>
                <a:t>, </a:t>
              </a:r>
              <a:r>
                <a:rPr lang="en-US" sz="2000" dirty="0" smtClean="0"/>
                <a:t>demonstrating that </a:t>
              </a:r>
              <a:r>
                <a:rPr lang="en-US" sz="2000" dirty="0"/>
                <a:t>problems of </a:t>
              </a:r>
              <a:r>
                <a:rPr lang="en-US" sz="2000" dirty="0">
                  <a:solidFill>
                    <a:schemeClr val="accent5">
                      <a:lumMod val="75000"/>
                    </a:schemeClr>
                  </a:solidFill>
                </a:rPr>
                <a:t>data transmission </a:t>
              </a:r>
              <a:r>
                <a:rPr lang="en-US" sz="2000" dirty="0"/>
                <a:t>and </a:t>
              </a:r>
              <a:r>
                <a:rPr lang="en-US" sz="2000" dirty="0" smtClean="0">
                  <a:solidFill>
                    <a:schemeClr val="accent5">
                      <a:lumMod val="75000"/>
                    </a:schemeClr>
                  </a:solidFill>
                </a:rPr>
                <a:t>compression</a:t>
              </a:r>
              <a:r>
                <a:rPr lang="en-US" sz="2000" dirty="0" smtClean="0"/>
                <a:t> (i.e., </a:t>
              </a:r>
              <a:r>
                <a:rPr lang="en-US" sz="2000" i="1" dirty="0" smtClean="0">
                  <a:solidFill>
                    <a:schemeClr val="accent3">
                      <a:lumMod val="50000"/>
                    </a:schemeClr>
                  </a:solidFill>
                </a:rPr>
                <a:t>reliably reproducing data</a:t>
              </a:r>
              <a:r>
                <a:rPr lang="en-US" sz="2000" dirty="0" smtClean="0"/>
                <a:t>) can </a:t>
              </a:r>
              <a:r>
                <a:rPr lang="en-US" sz="2000" dirty="0"/>
                <a:t>be </a:t>
              </a:r>
              <a:r>
                <a:rPr lang="en-US" sz="2000" dirty="0" smtClean="0"/>
                <a:t>precisely modeled formulated</a:t>
              </a:r>
              <a:r>
                <a:rPr lang="en-US" sz="2000" dirty="0"/>
                <a:t>, and analyzed.</a:t>
              </a:r>
            </a:p>
          </p:txBody>
        </p:sp>
        <p:pic>
          <p:nvPicPr>
            <p:cNvPr id="9" name="Picture 8" descr="claude.shannon.gif"/>
            <p:cNvPicPr>
              <a:picLocks noChangeAspect="1"/>
            </p:cNvPicPr>
            <p:nvPr/>
          </p:nvPicPr>
          <p:blipFill>
            <a:blip r:embed="rId2" cstate="print"/>
            <a:stretch>
              <a:fillRect/>
            </a:stretch>
          </p:blipFill>
          <p:spPr>
            <a:xfrm>
              <a:off x="7921232" y="1725178"/>
              <a:ext cx="1042013" cy="1308201"/>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 xmlns:p14="http://schemas.microsoft.com/office/powerpoint/2010/main" val="419472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4"/>
          <p:cNvGrpSpPr/>
          <p:nvPr/>
        </p:nvGrpSpPr>
        <p:grpSpPr>
          <a:xfrm>
            <a:off x="384824" y="2020246"/>
            <a:ext cx="8052364" cy="1371600"/>
            <a:chOff x="1116590" y="2349589"/>
            <a:chExt cx="5984653" cy="1001084"/>
          </a:xfrm>
        </p:grpSpPr>
        <p:grpSp>
          <p:nvGrpSpPr>
            <p:cNvPr id="3" name="Group 43"/>
            <p:cNvGrpSpPr/>
            <p:nvPr/>
          </p:nvGrpSpPr>
          <p:grpSpPr>
            <a:xfrm>
              <a:off x="2667000" y="2349589"/>
              <a:ext cx="4434243" cy="1001084"/>
              <a:chOff x="2590800" y="2368495"/>
              <a:chExt cx="4434243" cy="1001084"/>
            </a:xfrm>
          </p:grpSpPr>
          <p:sp>
            <p:nvSpPr>
              <p:cNvPr id="9" name="Rectangle 8"/>
              <p:cNvSpPr/>
              <p:nvPr/>
            </p:nvSpPr>
            <p:spPr>
              <a:xfrm>
                <a:off x="3352800" y="2473088"/>
                <a:ext cx="1371600" cy="6858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40"/>
              <p:cNvGrpSpPr/>
              <p:nvPr/>
            </p:nvGrpSpPr>
            <p:grpSpPr>
              <a:xfrm>
                <a:off x="2590800" y="2368495"/>
                <a:ext cx="4434243" cy="1001084"/>
                <a:chOff x="2590800" y="2368495"/>
                <a:chExt cx="4434243" cy="1001084"/>
              </a:xfrm>
            </p:grpSpPr>
            <p:sp>
              <p:nvSpPr>
                <p:cNvPr id="11" name="TextBox 10"/>
                <p:cNvSpPr txBox="1"/>
                <p:nvPr/>
              </p:nvSpPr>
              <p:spPr>
                <a:xfrm>
                  <a:off x="3352800" y="2590800"/>
                  <a:ext cx="1371600" cy="471735"/>
                </a:xfrm>
                <a:prstGeom prst="rect">
                  <a:avLst/>
                </a:prstGeom>
                <a:noFill/>
              </p:spPr>
              <p:txBody>
                <a:bodyPr wrap="square" rtlCol="0">
                  <a:spAutoFit/>
                </a:bodyPr>
                <a:lstStyle/>
                <a:p>
                  <a:pPr algn="ctr"/>
                  <a:r>
                    <a:rPr lang="en-US" i="1" dirty="0">
                      <a:solidFill>
                        <a:srgbClr val="0070C0"/>
                      </a:solidFill>
                    </a:rPr>
                    <a:t>p</a:t>
                  </a:r>
                  <a:r>
                    <a:rPr lang="en-US" i="1" dirty="0" smtClean="0">
                      <a:solidFill>
                        <a:srgbClr val="0070C0"/>
                      </a:solidFill>
                    </a:rPr>
                    <a:t>rotein-fold</a:t>
                  </a:r>
                </a:p>
                <a:p>
                  <a:pPr algn="ctr"/>
                  <a:r>
                    <a:rPr lang="en-US" i="1" dirty="0" smtClean="0">
                      <a:solidFill>
                        <a:srgbClr val="0070C0"/>
                      </a:solidFill>
                    </a:rPr>
                    <a:t>channel</a:t>
                  </a:r>
                  <a:endParaRPr lang="en-US" i="1" dirty="0">
                    <a:solidFill>
                      <a:srgbClr val="0070C0"/>
                    </a:solidFill>
                  </a:endParaRPr>
                </a:p>
              </p:txBody>
            </p:sp>
            <p:grpSp>
              <p:nvGrpSpPr>
                <p:cNvPr id="5" name="Group 29"/>
                <p:cNvGrpSpPr/>
                <p:nvPr/>
              </p:nvGrpSpPr>
              <p:grpSpPr>
                <a:xfrm>
                  <a:off x="2590800" y="2520181"/>
                  <a:ext cx="685800" cy="299219"/>
                  <a:chOff x="2590800" y="2520181"/>
                  <a:chExt cx="685800" cy="299219"/>
                </a:xfrm>
              </p:grpSpPr>
              <p:cxnSp>
                <p:nvCxnSpPr>
                  <p:cNvPr id="8" name="Straight Arrow Connector 7"/>
                  <p:cNvCxnSpPr/>
                  <p:nvPr/>
                </p:nvCxnSpPr>
                <p:spPr>
                  <a:xfrm>
                    <a:off x="2590800" y="2819400"/>
                    <a:ext cx="6858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857500" y="2520181"/>
                    <a:ext cx="152400" cy="276999"/>
                  </a:xfrm>
                  <a:prstGeom prst="rect">
                    <a:avLst/>
                  </a:prstGeom>
                  <a:noFill/>
                </p:spPr>
                <p:txBody>
                  <a:bodyPr wrap="square" rtlCol="0">
                    <a:spAutoFit/>
                  </a:bodyPr>
                  <a:lstStyle/>
                  <a:p>
                    <a:r>
                      <a:rPr lang="en-US" sz="1200" dirty="0" smtClean="0"/>
                      <a:t>s</a:t>
                    </a:r>
                    <a:endParaRPr lang="en-US" sz="1200" dirty="0"/>
                  </a:p>
                </p:txBody>
              </p:sp>
            </p:grpSp>
            <p:grpSp>
              <p:nvGrpSpPr>
                <p:cNvPr id="7" name="Group 31"/>
                <p:cNvGrpSpPr/>
                <p:nvPr/>
              </p:nvGrpSpPr>
              <p:grpSpPr>
                <a:xfrm>
                  <a:off x="4800600" y="2506456"/>
                  <a:ext cx="685800" cy="309532"/>
                  <a:chOff x="4800600" y="2506456"/>
                  <a:chExt cx="685800" cy="309532"/>
                </a:xfrm>
              </p:grpSpPr>
              <p:cxnSp>
                <p:nvCxnSpPr>
                  <p:cNvPr id="10" name="Straight Arrow Connector 9"/>
                  <p:cNvCxnSpPr/>
                  <p:nvPr/>
                </p:nvCxnSpPr>
                <p:spPr>
                  <a:xfrm>
                    <a:off x="4800600" y="2815988"/>
                    <a:ext cx="6858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067300" y="2506456"/>
                    <a:ext cx="152400" cy="276999"/>
                  </a:xfrm>
                  <a:prstGeom prst="rect">
                    <a:avLst/>
                  </a:prstGeom>
                  <a:noFill/>
                </p:spPr>
                <p:txBody>
                  <a:bodyPr wrap="square" rtlCol="0">
                    <a:spAutoFit/>
                  </a:bodyPr>
                  <a:lstStyle/>
                  <a:p>
                    <a:r>
                      <a:rPr lang="en-US" sz="1200" dirty="0" smtClean="0"/>
                      <a:t>f</a:t>
                    </a:r>
                    <a:endParaRPr lang="en-US" sz="1200" dirty="0"/>
                  </a:p>
                </p:txBody>
              </p:sp>
            </p:grpSp>
            <p:grpSp>
              <p:nvGrpSpPr>
                <p:cNvPr id="12" name="Group 23"/>
                <p:cNvGrpSpPr/>
                <p:nvPr/>
              </p:nvGrpSpPr>
              <p:grpSpPr>
                <a:xfrm>
                  <a:off x="5643918" y="2368495"/>
                  <a:ext cx="1381125" cy="1001084"/>
                  <a:chOff x="5629275" y="2392125"/>
                  <a:chExt cx="1381125" cy="1001084"/>
                </a:xfrm>
              </p:grpSpPr>
              <p:grpSp>
                <p:nvGrpSpPr>
                  <p:cNvPr id="15" name="Group 16"/>
                  <p:cNvGrpSpPr/>
                  <p:nvPr/>
                </p:nvGrpSpPr>
                <p:grpSpPr>
                  <a:xfrm>
                    <a:off x="5912405" y="2392125"/>
                    <a:ext cx="750336" cy="379437"/>
                    <a:chOff x="5912405" y="2392125"/>
                    <a:chExt cx="750336" cy="379437"/>
                  </a:xfrm>
                </p:grpSpPr>
                <p:cxnSp>
                  <p:nvCxnSpPr>
                    <p:cNvPr id="16" name="Straight Connector 15"/>
                    <p:cNvCxnSpPr/>
                    <p:nvPr/>
                  </p:nvCxnSpPr>
                  <p:spPr>
                    <a:xfrm>
                      <a:off x="5943600" y="2438400"/>
                      <a:ext cx="685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629400" y="2444727"/>
                      <a:ext cx="0" cy="3268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Flowchart: Connector 18"/>
                    <p:cNvSpPr/>
                    <p:nvPr/>
                  </p:nvSpPr>
                  <p:spPr>
                    <a:xfrm>
                      <a:off x="5912405" y="2392125"/>
                      <a:ext cx="76200" cy="76200"/>
                    </a:xfrm>
                    <a:prstGeom prst="flowChartConnector">
                      <a:avLst/>
                    </a:prstGeom>
                    <a:solidFill>
                      <a:srgbClr val="0033CC"/>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p:cNvSpPr/>
                    <p:nvPr/>
                  </p:nvSpPr>
                  <p:spPr>
                    <a:xfrm>
                      <a:off x="6586541" y="2400300"/>
                      <a:ext cx="76200" cy="76200"/>
                    </a:xfrm>
                    <a:prstGeom prst="flowChartConnector">
                      <a:avLst/>
                    </a:prstGeom>
                    <a:solidFill>
                      <a:srgbClr val="0033CC"/>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p:cNvSpPr/>
                    <p:nvPr/>
                  </p:nvSpPr>
                  <p:spPr>
                    <a:xfrm>
                      <a:off x="6248400" y="2398998"/>
                      <a:ext cx="76200" cy="76200"/>
                    </a:xfrm>
                    <a:prstGeom prst="flowChartConnector">
                      <a:avLst/>
                    </a:prstGeom>
                    <a:solidFill>
                      <a:srgbClr val="FF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4"/>
                  <p:cNvGrpSpPr/>
                  <p:nvPr/>
                </p:nvGrpSpPr>
                <p:grpSpPr>
                  <a:xfrm>
                    <a:off x="6591303" y="2695362"/>
                    <a:ext cx="419097" cy="381000"/>
                    <a:chOff x="6591303" y="2695362"/>
                    <a:chExt cx="419097" cy="381000"/>
                  </a:xfrm>
                </p:grpSpPr>
                <p:cxnSp>
                  <p:nvCxnSpPr>
                    <p:cNvPr id="23" name="Straight Connector 22"/>
                    <p:cNvCxnSpPr/>
                    <p:nvPr/>
                  </p:nvCxnSpPr>
                  <p:spPr>
                    <a:xfrm>
                      <a:off x="6629400" y="2733462"/>
                      <a:ext cx="304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Flowchart: Connector 20"/>
                    <p:cNvSpPr/>
                    <p:nvPr/>
                  </p:nvSpPr>
                  <p:spPr>
                    <a:xfrm>
                      <a:off x="6591303" y="2695362"/>
                      <a:ext cx="76200" cy="76200"/>
                    </a:xfrm>
                    <a:prstGeom prst="flowChartConnector">
                      <a:avLst/>
                    </a:prstGeom>
                    <a:solidFill>
                      <a:srgbClr val="0033CC"/>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p:cNvCxnSpPr/>
                    <p:nvPr/>
                  </p:nvCxnSpPr>
                  <p:spPr>
                    <a:xfrm>
                      <a:off x="6972300" y="2725630"/>
                      <a:ext cx="0" cy="3268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Flowchart: Connector 24"/>
                    <p:cNvSpPr/>
                    <p:nvPr/>
                  </p:nvSpPr>
                  <p:spPr>
                    <a:xfrm>
                      <a:off x="6934200" y="2695362"/>
                      <a:ext cx="76200" cy="76200"/>
                    </a:xfrm>
                    <a:prstGeom prst="flowChartConnector">
                      <a:avLst/>
                    </a:prstGeom>
                    <a:solidFill>
                      <a:srgbClr val="FF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p:cNvCxnSpPr/>
                    <p:nvPr/>
                  </p:nvCxnSpPr>
                  <p:spPr>
                    <a:xfrm>
                      <a:off x="6667500" y="3038262"/>
                      <a:ext cx="304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Flowchart: Connector 26"/>
                    <p:cNvSpPr/>
                    <p:nvPr/>
                  </p:nvSpPr>
                  <p:spPr>
                    <a:xfrm>
                      <a:off x="6934200" y="3000162"/>
                      <a:ext cx="76200" cy="76200"/>
                    </a:xfrm>
                    <a:prstGeom prst="flowChartConnector">
                      <a:avLst/>
                    </a:prstGeom>
                    <a:solidFill>
                      <a:srgbClr val="FF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11"/>
                  <p:cNvGrpSpPr/>
                  <p:nvPr/>
                </p:nvGrpSpPr>
                <p:grpSpPr>
                  <a:xfrm>
                    <a:off x="5905505" y="2749527"/>
                    <a:ext cx="761998" cy="643682"/>
                    <a:chOff x="5905505" y="2749527"/>
                    <a:chExt cx="761998" cy="643682"/>
                  </a:xfrm>
                </p:grpSpPr>
                <p:cxnSp>
                  <p:nvCxnSpPr>
                    <p:cNvPr id="35" name="Straight Connector 34"/>
                    <p:cNvCxnSpPr/>
                    <p:nvPr/>
                  </p:nvCxnSpPr>
                  <p:spPr>
                    <a:xfrm>
                      <a:off x="6629405" y="3054327"/>
                      <a:ext cx="0" cy="3268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Flowchart: Connector 32"/>
                    <p:cNvSpPr/>
                    <p:nvPr/>
                  </p:nvSpPr>
                  <p:spPr>
                    <a:xfrm>
                      <a:off x="6591303" y="3000162"/>
                      <a:ext cx="76200" cy="76200"/>
                    </a:xfrm>
                    <a:prstGeom prst="flowChartConnector">
                      <a:avLst/>
                    </a:prstGeom>
                    <a:solidFill>
                      <a:srgbClr val="0033CC"/>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6"/>
                    <p:cNvGrpSpPr/>
                    <p:nvPr/>
                  </p:nvGrpSpPr>
                  <p:grpSpPr>
                    <a:xfrm>
                      <a:off x="5905505" y="2749527"/>
                      <a:ext cx="757236" cy="643682"/>
                      <a:chOff x="5905505" y="2749527"/>
                      <a:chExt cx="757236" cy="643682"/>
                    </a:xfrm>
                  </p:grpSpPr>
                  <p:cxnSp>
                    <p:nvCxnSpPr>
                      <p:cNvPr id="36" name="Straight Connector 35"/>
                      <p:cNvCxnSpPr/>
                      <p:nvPr/>
                    </p:nvCxnSpPr>
                    <p:spPr>
                      <a:xfrm>
                        <a:off x="5943605" y="3036982"/>
                        <a:ext cx="0" cy="3268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Flowchart: Connector 33"/>
                      <p:cNvSpPr/>
                      <p:nvPr/>
                    </p:nvSpPr>
                    <p:spPr>
                      <a:xfrm>
                        <a:off x="6586541" y="3314700"/>
                        <a:ext cx="76200" cy="76200"/>
                      </a:xfrm>
                      <a:prstGeom prst="flowChartConnector">
                        <a:avLst/>
                      </a:prstGeom>
                      <a:solidFill>
                        <a:srgbClr val="0033CC"/>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Connector 41"/>
                      <p:cNvCxnSpPr/>
                      <p:nvPr/>
                    </p:nvCxnSpPr>
                    <p:spPr>
                      <a:xfrm>
                        <a:off x="5943605" y="3356411"/>
                        <a:ext cx="685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Flowchart: Connector 42"/>
                      <p:cNvSpPr/>
                      <p:nvPr/>
                    </p:nvSpPr>
                    <p:spPr>
                      <a:xfrm>
                        <a:off x="5905505" y="3310136"/>
                        <a:ext cx="76200" cy="76200"/>
                      </a:xfrm>
                      <a:prstGeom prst="flowChartConnector">
                        <a:avLst/>
                      </a:prstGeom>
                      <a:solidFill>
                        <a:srgbClr val="0033CC"/>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lowchart: Connector 44"/>
                      <p:cNvSpPr/>
                      <p:nvPr/>
                    </p:nvSpPr>
                    <p:spPr>
                      <a:xfrm>
                        <a:off x="6248405" y="3317009"/>
                        <a:ext cx="76200" cy="76200"/>
                      </a:xfrm>
                      <a:prstGeom prst="flowChartConnector">
                        <a:avLst/>
                      </a:prstGeom>
                      <a:solidFill>
                        <a:srgbClr val="FF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4"/>
                      <p:cNvGrpSpPr/>
                      <p:nvPr/>
                    </p:nvGrpSpPr>
                    <p:grpSpPr>
                      <a:xfrm>
                        <a:off x="5906362" y="2749527"/>
                        <a:ext cx="418238" cy="336573"/>
                        <a:chOff x="5906362" y="2749527"/>
                        <a:chExt cx="418238" cy="336573"/>
                      </a:xfrm>
                    </p:grpSpPr>
                    <p:cxnSp>
                      <p:nvCxnSpPr>
                        <p:cNvPr id="38" name="Straight Connector 37"/>
                        <p:cNvCxnSpPr/>
                        <p:nvPr/>
                      </p:nvCxnSpPr>
                      <p:spPr>
                        <a:xfrm>
                          <a:off x="5944462" y="3042944"/>
                          <a:ext cx="304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Flowchart: Connector 27"/>
                        <p:cNvSpPr/>
                        <p:nvPr/>
                      </p:nvSpPr>
                      <p:spPr>
                        <a:xfrm>
                          <a:off x="5906362" y="3000162"/>
                          <a:ext cx="76200" cy="76200"/>
                        </a:xfrm>
                        <a:prstGeom prst="flowChartConnector">
                          <a:avLst/>
                        </a:prstGeom>
                        <a:solidFill>
                          <a:srgbClr val="FF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7" name="Straight Connector 46"/>
                        <p:cNvCxnSpPr/>
                        <p:nvPr/>
                      </p:nvCxnSpPr>
                      <p:spPr>
                        <a:xfrm>
                          <a:off x="6286505" y="2749527"/>
                          <a:ext cx="0" cy="3268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Flowchart: Connector 28"/>
                        <p:cNvSpPr/>
                        <p:nvPr/>
                      </p:nvSpPr>
                      <p:spPr>
                        <a:xfrm>
                          <a:off x="6248400" y="3009900"/>
                          <a:ext cx="76200" cy="76200"/>
                        </a:xfrm>
                        <a:prstGeom prst="flowChartConnector">
                          <a:avLst/>
                        </a:prstGeom>
                        <a:solidFill>
                          <a:srgbClr val="FF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41" name="Group 3"/>
                  <p:cNvGrpSpPr/>
                  <p:nvPr/>
                </p:nvGrpSpPr>
                <p:grpSpPr>
                  <a:xfrm>
                    <a:off x="5629275" y="2707255"/>
                    <a:ext cx="695325" cy="385435"/>
                    <a:chOff x="5629275" y="2707255"/>
                    <a:chExt cx="695325" cy="385435"/>
                  </a:xfrm>
                </p:grpSpPr>
                <p:grpSp>
                  <p:nvGrpSpPr>
                    <p:cNvPr id="44" name="Group 2"/>
                    <p:cNvGrpSpPr/>
                    <p:nvPr/>
                  </p:nvGrpSpPr>
                  <p:grpSpPr>
                    <a:xfrm>
                      <a:off x="5667375" y="2707255"/>
                      <a:ext cx="657225" cy="80372"/>
                      <a:chOff x="5667375" y="2707255"/>
                      <a:chExt cx="657225" cy="80372"/>
                    </a:xfrm>
                  </p:grpSpPr>
                  <p:cxnSp>
                    <p:nvCxnSpPr>
                      <p:cNvPr id="37" name="Straight Connector 36"/>
                      <p:cNvCxnSpPr/>
                      <p:nvPr/>
                    </p:nvCxnSpPr>
                    <p:spPr>
                      <a:xfrm>
                        <a:off x="5972175" y="2749527"/>
                        <a:ext cx="304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Flowchart: Connector 38"/>
                      <p:cNvSpPr/>
                      <p:nvPr/>
                    </p:nvSpPr>
                    <p:spPr>
                      <a:xfrm>
                        <a:off x="6248400" y="2707255"/>
                        <a:ext cx="76200" cy="76200"/>
                      </a:xfrm>
                      <a:prstGeom prst="flowChartConnector">
                        <a:avLst/>
                      </a:prstGeom>
                      <a:solidFill>
                        <a:srgbClr val="0033CC"/>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lowchart: Connector 39"/>
                      <p:cNvSpPr/>
                      <p:nvPr/>
                    </p:nvSpPr>
                    <p:spPr>
                      <a:xfrm>
                        <a:off x="5908071" y="2711427"/>
                        <a:ext cx="76200" cy="76200"/>
                      </a:xfrm>
                      <a:prstGeom prst="flowChartConnector">
                        <a:avLst/>
                      </a:prstGeom>
                      <a:solidFill>
                        <a:srgbClr val="0033CC"/>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Straight Connector 47"/>
                      <p:cNvCxnSpPr/>
                      <p:nvPr/>
                    </p:nvCxnSpPr>
                    <p:spPr>
                      <a:xfrm>
                        <a:off x="5667375" y="2749527"/>
                        <a:ext cx="304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3" name="Group 1"/>
                    <p:cNvGrpSpPr/>
                    <p:nvPr/>
                  </p:nvGrpSpPr>
                  <p:grpSpPr>
                    <a:xfrm>
                      <a:off x="5629275" y="2711690"/>
                      <a:ext cx="76200" cy="381000"/>
                      <a:chOff x="5629275" y="2711690"/>
                      <a:chExt cx="76200" cy="381000"/>
                    </a:xfrm>
                  </p:grpSpPr>
                  <p:cxnSp>
                    <p:nvCxnSpPr>
                      <p:cNvPr id="50" name="Straight Connector 49"/>
                      <p:cNvCxnSpPr/>
                      <p:nvPr/>
                    </p:nvCxnSpPr>
                    <p:spPr>
                      <a:xfrm>
                        <a:off x="5667375" y="2741958"/>
                        <a:ext cx="0" cy="3268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Flowchart: Connector 50"/>
                      <p:cNvSpPr/>
                      <p:nvPr/>
                    </p:nvSpPr>
                    <p:spPr>
                      <a:xfrm>
                        <a:off x="5629275" y="2711690"/>
                        <a:ext cx="76200" cy="76200"/>
                      </a:xfrm>
                      <a:prstGeom prst="flowChartConnector">
                        <a:avLst/>
                      </a:prstGeom>
                      <a:solidFill>
                        <a:srgbClr val="FF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lowchart: Connector 51"/>
                      <p:cNvSpPr/>
                      <p:nvPr/>
                    </p:nvSpPr>
                    <p:spPr>
                      <a:xfrm>
                        <a:off x="5629275" y="3016490"/>
                        <a:ext cx="76200" cy="76200"/>
                      </a:xfrm>
                      <a:prstGeom prst="flowChartConnector">
                        <a:avLst/>
                      </a:prstGeom>
                      <a:solidFill>
                        <a:srgbClr val="0033CC"/>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sp>
          <p:nvSpPr>
            <p:cNvPr id="54" name="TextBox 53"/>
            <p:cNvSpPr txBox="1"/>
            <p:nvPr/>
          </p:nvSpPr>
          <p:spPr>
            <a:xfrm>
              <a:off x="1116590" y="2644251"/>
              <a:ext cx="1634560" cy="353845"/>
            </a:xfrm>
            <a:prstGeom prst="rect">
              <a:avLst/>
            </a:prstGeom>
            <a:noFill/>
          </p:spPr>
          <p:txBody>
            <a:bodyPr wrap="square" rtlCol="0">
              <a:spAutoFit/>
            </a:bodyPr>
            <a:lstStyle/>
            <a:p>
              <a:r>
                <a:rPr lang="en-US" sz="1400" b="1" dirty="0">
                  <a:solidFill>
                    <a:srgbClr val="0033CC"/>
                  </a:solidFill>
                </a:rPr>
                <a:t>H</a:t>
              </a:r>
              <a:r>
                <a:rPr lang="en-US" sz="1400" b="1" dirty="0">
                  <a:solidFill>
                    <a:srgbClr val="FF0000"/>
                  </a:solidFill>
                </a:rPr>
                <a:t>P</a:t>
              </a:r>
              <a:r>
                <a:rPr lang="en-US" sz="1400" b="1" dirty="0">
                  <a:solidFill>
                    <a:srgbClr val="0033CC"/>
                  </a:solidFill>
                </a:rPr>
                <a:t>HH</a:t>
              </a:r>
              <a:r>
                <a:rPr lang="en-US" sz="1400" b="1" dirty="0">
                  <a:solidFill>
                    <a:srgbClr val="FF0000"/>
                  </a:solidFill>
                </a:rPr>
                <a:t>PP</a:t>
              </a:r>
              <a:r>
                <a:rPr lang="en-US" sz="1400" b="1" dirty="0">
                  <a:solidFill>
                    <a:srgbClr val="0033CC"/>
                  </a:solidFill>
                </a:rPr>
                <a:t>H</a:t>
              </a:r>
              <a:r>
                <a:rPr lang="en-US" sz="1400" b="1" dirty="0">
                  <a:solidFill>
                    <a:srgbClr val="FF0000"/>
                  </a:solidFill>
                </a:rPr>
                <a:t>P</a:t>
              </a:r>
              <a:r>
                <a:rPr lang="en-US" sz="1400" b="1" dirty="0">
                  <a:solidFill>
                    <a:srgbClr val="0033CC"/>
                  </a:solidFill>
                </a:rPr>
                <a:t>HH</a:t>
              </a:r>
              <a:r>
                <a:rPr lang="en-US" sz="1400" b="1" dirty="0">
                  <a:solidFill>
                    <a:srgbClr val="FF0000"/>
                  </a:solidFill>
                </a:rPr>
                <a:t>PP</a:t>
              </a:r>
              <a:r>
                <a:rPr lang="en-US" sz="1400" b="1" dirty="0">
                  <a:solidFill>
                    <a:srgbClr val="0033CC"/>
                  </a:solidFill>
                </a:rPr>
                <a:t>HH</a:t>
              </a:r>
              <a:r>
                <a:rPr lang="en-US" sz="1400" b="1" dirty="0">
                  <a:solidFill>
                    <a:srgbClr val="FF0000"/>
                  </a:solidFill>
                </a:rPr>
                <a:t>P</a:t>
              </a:r>
              <a:r>
                <a:rPr lang="en-US" sz="1400" b="1" dirty="0">
                  <a:solidFill>
                    <a:srgbClr val="0033CC"/>
                  </a:solidFill>
                </a:rPr>
                <a:t>H</a:t>
              </a:r>
              <a:endParaRPr lang="en-US" sz="1400" b="1" dirty="0"/>
            </a:p>
          </p:txBody>
        </p:sp>
      </p:grpSp>
      <p:sp>
        <p:nvSpPr>
          <p:cNvPr id="6" name="TextBox 5"/>
          <p:cNvSpPr txBox="1"/>
          <p:nvPr/>
        </p:nvSpPr>
        <p:spPr>
          <a:xfrm>
            <a:off x="1611718" y="1095375"/>
            <a:ext cx="6747360" cy="707886"/>
          </a:xfrm>
          <a:prstGeom prst="rect">
            <a:avLst/>
          </a:prstGeom>
          <a:noFill/>
        </p:spPr>
        <p:txBody>
          <a:bodyPr wrap="none" rtlCol="0">
            <a:spAutoFit/>
          </a:bodyPr>
          <a:lstStyle/>
          <a:p>
            <a:r>
              <a:rPr lang="en-US" sz="4000" b="1" dirty="0" smtClean="0">
                <a:solidFill>
                  <a:schemeClr val="accent5">
                    <a:lumMod val="75000"/>
                  </a:schemeClr>
                </a:solidFill>
                <a:latin typeface="Continuum Medium" panose="020B0604020202020204" charset="0"/>
                <a:cs typeface="Continuum Medium" panose="020B0604020202020204" charset="0"/>
              </a:rPr>
              <a:t>Information-Theoretic Model </a:t>
            </a:r>
            <a:endParaRPr lang="en-US" sz="4000" b="1" dirty="0">
              <a:solidFill>
                <a:schemeClr val="accent5">
                  <a:lumMod val="75000"/>
                </a:schemeClr>
              </a:solidFill>
              <a:latin typeface="Continuum Medium" panose="020B0604020202020204" charset="0"/>
              <a:cs typeface="Continuum Medium" panose="020B0604020202020204" charset="0"/>
            </a:endParaRPr>
          </a:p>
        </p:txBody>
      </p:sp>
      <p:pic>
        <p:nvPicPr>
          <p:cNvPr id="56" name="Picture 55"/>
          <p:cNvPicPr/>
          <p:nvPr/>
        </p:nvPicPr>
        <p:blipFill>
          <a:blip r:embed="rId2" cstate="print">
            <a:extLst>
              <a:ext uri="{28A0092B-C50C-407E-A947-70E740481C1C}">
                <a14:useLocalDpi xmlns:a14="http://schemas.microsoft.com/office/drawing/2010/main" xmlns="" val="0"/>
              </a:ext>
            </a:extLst>
          </a:blip>
          <a:stretch>
            <a:fillRect/>
          </a:stretch>
        </p:blipFill>
        <p:spPr>
          <a:xfrm>
            <a:off x="839646" y="4899977"/>
            <a:ext cx="1976755" cy="1534795"/>
          </a:xfrm>
          <a:prstGeom prst="rect">
            <a:avLst/>
          </a:prstGeom>
        </p:spPr>
      </p:pic>
      <p:pic>
        <p:nvPicPr>
          <p:cNvPr id="57" name="Picture 56"/>
          <p:cNvPicPr/>
          <p:nvPr/>
        </p:nvPicPr>
        <p:blipFill>
          <a:blip r:embed="rId3" cstate="print">
            <a:extLst>
              <a:ext uri="{28A0092B-C50C-407E-A947-70E740481C1C}">
                <a14:useLocalDpi xmlns:a14="http://schemas.microsoft.com/office/drawing/2010/main" xmlns="" val="0"/>
              </a:ext>
            </a:extLst>
          </a:blip>
          <a:stretch>
            <a:fillRect/>
          </a:stretch>
        </p:blipFill>
        <p:spPr>
          <a:xfrm>
            <a:off x="3393649" y="4899977"/>
            <a:ext cx="1897380" cy="1473200"/>
          </a:xfrm>
          <a:prstGeom prst="rect">
            <a:avLst/>
          </a:prstGeom>
        </p:spPr>
      </p:pic>
      <p:pic>
        <p:nvPicPr>
          <p:cNvPr id="58" name="Picture 57"/>
          <p:cNvPicPr/>
          <p:nvPr/>
        </p:nvPicPr>
        <p:blipFill>
          <a:blip r:embed="rId4" cstate="print">
            <a:extLst>
              <a:ext uri="{28A0092B-C50C-407E-A947-70E740481C1C}">
                <a14:useLocalDpi xmlns:a14="http://schemas.microsoft.com/office/drawing/2010/main" xmlns="" val="0"/>
              </a:ext>
            </a:extLst>
          </a:blip>
          <a:stretch>
            <a:fillRect/>
          </a:stretch>
        </p:blipFill>
        <p:spPr>
          <a:xfrm>
            <a:off x="5920799" y="4926964"/>
            <a:ext cx="1828800" cy="1419225"/>
          </a:xfrm>
          <a:prstGeom prst="rect">
            <a:avLst/>
          </a:prstGeom>
        </p:spPr>
      </p:pic>
      <p:sp>
        <p:nvSpPr>
          <p:cNvPr id="46" name="TextBox 45"/>
          <p:cNvSpPr txBox="1"/>
          <p:nvPr/>
        </p:nvSpPr>
        <p:spPr>
          <a:xfrm>
            <a:off x="1050175" y="4453880"/>
            <a:ext cx="6823117" cy="400110"/>
          </a:xfrm>
          <a:prstGeom prst="rect">
            <a:avLst/>
          </a:prstGeom>
          <a:noFill/>
        </p:spPr>
        <p:txBody>
          <a:bodyPr wrap="square" rtlCol="0">
            <a:spAutoFit/>
          </a:bodyPr>
          <a:lstStyle/>
          <a:p>
            <a:r>
              <a:rPr lang="en-US" sz="2000" dirty="0" smtClean="0"/>
              <a:t>Optimal input distribution from </a:t>
            </a:r>
            <a:r>
              <a:rPr lang="en-US" sz="2000" b="1" dirty="0" err="1" smtClean="0">
                <a:solidFill>
                  <a:srgbClr val="0070C0"/>
                </a:solidFill>
              </a:rPr>
              <a:t>Blahut-Arimoto</a:t>
            </a:r>
            <a:r>
              <a:rPr lang="en-US" sz="2000" dirty="0" smtClean="0">
                <a:solidFill>
                  <a:srgbClr val="0070C0"/>
                </a:solidFill>
              </a:rPr>
              <a:t> </a:t>
            </a:r>
            <a:r>
              <a:rPr lang="en-US" sz="2000" dirty="0" smtClean="0"/>
              <a:t>algorithm:</a:t>
            </a:r>
            <a:endParaRPr lang="en-US" sz="2000" dirty="0"/>
          </a:p>
        </p:txBody>
      </p:sp>
      <p:pic>
        <p:nvPicPr>
          <p:cNvPr id="49" name="Picture 48"/>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027866" y="3437123"/>
            <a:ext cx="2886075" cy="756244"/>
          </a:xfrm>
          <a:prstGeom prst="rect">
            <a:avLst/>
          </a:prstGeom>
        </p:spPr>
      </p:pic>
      <p:pic>
        <p:nvPicPr>
          <p:cNvPr id="59" name="Picture 58"/>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772467" y="3437123"/>
            <a:ext cx="2677896" cy="816702"/>
          </a:xfrm>
          <a:prstGeom prst="rect">
            <a:avLst/>
          </a:prstGeom>
        </p:spPr>
      </p:pic>
    </p:spTree>
    <p:extLst>
      <p:ext uri="{BB962C8B-B14F-4D97-AF65-F5344CB8AC3E}">
        <p14:creationId xmlns:p14="http://schemas.microsoft.com/office/powerpoint/2010/main" xmlns="" val="2308039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385" y="762000"/>
            <a:ext cx="8229600" cy="762000"/>
          </a:xfrm>
        </p:spPr>
        <p:txBody>
          <a:bodyPr/>
          <a:lstStyle/>
          <a:p>
            <a:pPr eaLnBrk="1" fontAlgn="auto" hangingPunct="1">
              <a:spcAft>
                <a:spcPts val="0"/>
              </a:spcAft>
              <a:defRPr/>
            </a:pPr>
            <a:r>
              <a:rPr lang="en-US" dirty="0" smtClean="0"/>
              <a:t>Protein-Protein Channel</a:t>
            </a:r>
            <a:endParaRPr lang="en-US" dirty="0"/>
          </a:p>
        </p:txBody>
      </p:sp>
      <p:pic>
        <p:nvPicPr>
          <p:cNvPr id="7" name="Content Placeholder 6" descr="TP_tmp.bmp"/>
          <p:cNvPicPr>
            <a:picLocks noGrp="1" noChangeAspect="1"/>
          </p:cNvPicPr>
          <p:nvPr>
            <p:ph idx="1"/>
            <p:custDataLst>
              <p:tags r:id="rId1"/>
            </p:custDataLst>
          </p:nvPr>
        </p:nvPicPr>
        <p:blipFill>
          <a:blip r:embed="rId11" cstate="print"/>
          <a:stretch>
            <a:fillRect/>
          </a:stretch>
        </p:blipFill>
        <p:spPr>
          <a:xfrm>
            <a:off x="914862" y="1757548"/>
            <a:ext cx="2209804" cy="304800"/>
          </a:xfrm>
        </p:spPr>
      </p:pic>
      <p:sp>
        <p:nvSpPr>
          <p:cNvPr id="26628"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B2C4095-A44D-4670-A596-6C02F7DC21FB}" type="slidenum">
              <a:rPr lang="en-US" smtClean="0"/>
              <a:pPr fontAlgn="base">
                <a:spcBef>
                  <a:spcPct val="0"/>
                </a:spcBef>
                <a:spcAft>
                  <a:spcPct val="0"/>
                </a:spcAft>
              </a:pPr>
              <a:t>21</a:t>
            </a:fld>
            <a:endParaRPr lang="en-US" smtClean="0"/>
          </a:p>
        </p:txBody>
      </p:sp>
      <p:pic>
        <p:nvPicPr>
          <p:cNvPr id="9" name="Picture 8" descr="TP_tmp.bmp"/>
          <p:cNvPicPr>
            <a:picLocks noChangeAspect="1"/>
          </p:cNvPicPr>
          <p:nvPr>
            <p:custDataLst>
              <p:tags r:id="rId2"/>
            </p:custDataLst>
          </p:nvPr>
        </p:nvPicPr>
        <p:blipFill>
          <a:blip r:embed="rId12" cstate="print"/>
          <a:stretch>
            <a:fillRect/>
          </a:stretch>
        </p:blipFill>
        <p:spPr>
          <a:xfrm>
            <a:off x="3156089" y="1874062"/>
            <a:ext cx="176784" cy="76200"/>
          </a:xfrm>
          <a:prstGeom prst="rect">
            <a:avLst/>
          </a:prstGeom>
        </p:spPr>
      </p:pic>
      <p:pic>
        <p:nvPicPr>
          <p:cNvPr id="11" name="Picture 10" descr="TP_tmp.bmp"/>
          <p:cNvPicPr>
            <a:picLocks noChangeAspect="1"/>
          </p:cNvPicPr>
          <p:nvPr>
            <p:custDataLst>
              <p:tags r:id="rId3"/>
            </p:custDataLst>
          </p:nvPr>
        </p:nvPicPr>
        <p:blipFill>
          <a:blip r:embed="rId13" cstate="print"/>
          <a:stretch>
            <a:fillRect/>
          </a:stretch>
        </p:blipFill>
        <p:spPr>
          <a:xfrm>
            <a:off x="3378058" y="1759762"/>
            <a:ext cx="1956820" cy="304800"/>
          </a:xfrm>
          <a:prstGeom prst="rect">
            <a:avLst/>
          </a:prstGeom>
        </p:spPr>
      </p:pic>
      <p:pic>
        <p:nvPicPr>
          <p:cNvPr id="13" name="Picture 12" descr="TP_tmp.bmp"/>
          <p:cNvPicPr>
            <a:picLocks noChangeAspect="1"/>
          </p:cNvPicPr>
          <p:nvPr>
            <p:custDataLst>
              <p:tags r:id="rId4"/>
            </p:custDataLst>
          </p:nvPr>
        </p:nvPicPr>
        <p:blipFill>
          <a:blip r:embed="rId14" cstate="print"/>
          <a:stretch>
            <a:fillRect/>
          </a:stretch>
        </p:blipFill>
        <p:spPr>
          <a:xfrm>
            <a:off x="5401340" y="1771954"/>
            <a:ext cx="838202" cy="280416"/>
          </a:xfrm>
          <a:prstGeom prst="rect">
            <a:avLst/>
          </a:prstGeom>
        </p:spPr>
      </p:pic>
      <p:pic>
        <p:nvPicPr>
          <p:cNvPr id="15" name="Picture 14" descr="TP_tmp.bmp"/>
          <p:cNvPicPr>
            <a:picLocks noChangeAspect="1"/>
          </p:cNvPicPr>
          <p:nvPr>
            <p:custDataLst>
              <p:tags r:id="rId5"/>
            </p:custDataLst>
          </p:nvPr>
        </p:nvPicPr>
        <p:blipFill>
          <a:blip r:embed="rId15" cstate="print"/>
          <a:stretch>
            <a:fillRect/>
          </a:stretch>
        </p:blipFill>
        <p:spPr>
          <a:xfrm>
            <a:off x="922216" y="2155595"/>
            <a:ext cx="329184" cy="252984"/>
          </a:xfrm>
          <a:prstGeom prst="rect">
            <a:avLst/>
          </a:prstGeom>
        </p:spPr>
      </p:pic>
      <p:sp>
        <p:nvSpPr>
          <p:cNvPr id="16" name="TextBox 15"/>
          <p:cNvSpPr txBox="1"/>
          <p:nvPr/>
        </p:nvSpPr>
        <p:spPr>
          <a:xfrm>
            <a:off x="1375731" y="2097421"/>
            <a:ext cx="5120319" cy="369332"/>
          </a:xfrm>
          <a:prstGeom prst="rect">
            <a:avLst/>
          </a:prstGeom>
          <a:noFill/>
        </p:spPr>
        <p:txBody>
          <a:bodyPr wrap="square" rtlCol="0">
            <a:spAutoFit/>
          </a:bodyPr>
          <a:lstStyle/>
          <a:p>
            <a:r>
              <a:rPr lang="en-US" dirty="0" smtClean="0"/>
              <a:t>: set of </a:t>
            </a:r>
            <a:r>
              <a:rPr lang="en-US" dirty="0" smtClean="0">
                <a:solidFill>
                  <a:srgbClr val="FF0000"/>
                </a:solidFill>
              </a:rPr>
              <a:t>self-avoiding walks </a:t>
            </a:r>
            <a:r>
              <a:rPr lang="en-US" dirty="0" smtClean="0"/>
              <a:t>of length</a:t>
            </a:r>
            <a:endParaRPr lang="en-US" dirty="0"/>
          </a:p>
        </p:txBody>
      </p:sp>
      <p:pic>
        <p:nvPicPr>
          <p:cNvPr id="18" name="Picture 17" descr="TP_tmp.bmp"/>
          <p:cNvPicPr>
            <a:picLocks noChangeAspect="1"/>
          </p:cNvPicPr>
          <p:nvPr>
            <p:custDataLst>
              <p:tags r:id="rId6"/>
            </p:custDataLst>
          </p:nvPr>
        </p:nvPicPr>
        <p:blipFill>
          <a:blip r:embed="rId16" cstate="print"/>
          <a:stretch>
            <a:fillRect/>
          </a:stretch>
        </p:blipFill>
        <p:spPr>
          <a:xfrm>
            <a:off x="5172740" y="2179979"/>
            <a:ext cx="228600" cy="204216"/>
          </a:xfrm>
          <a:prstGeom prst="rect">
            <a:avLst/>
          </a:prstGeom>
        </p:spPr>
      </p:pic>
      <p:pic>
        <p:nvPicPr>
          <p:cNvPr id="20" name="Picture 19" descr="eqn3.jpg"/>
          <p:cNvPicPr>
            <a:picLocks noChangeAspect="1"/>
          </p:cNvPicPr>
          <p:nvPr/>
        </p:nvPicPr>
        <p:blipFill>
          <a:blip r:embed="rId17" cstate="print"/>
          <a:stretch>
            <a:fillRect/>
          </a:stretch>
        </p:blipFill>
        <p:spPr>
          <a:xfrm>
            <a:off x="2044735" y="2601765"/>
            <a:ext cx="3981450" cy="276225"/>
          </a:xfrm>
          <a:prstGeom prst="rect">
            <a:avLst/>
          </a:prstGeom>
        </p:spPr>
      </p:pic>
      <p:pic>
        <p:nvPicPr>
          <p:cNvPr id="22" name="Picture 21" descr="eqn4.jpg"/>
          <p:cNvPicPr>
            <a:picLocks noChangeAspect="1"/>
          </p:cNvPicPr>
          <p:nvPr/>
        </p:nvPicPr>
        <p:blipFill>
          <a:blip r:embed="rId18" cstate="print"/>
          <a:stretch>
            <a:fillRect/>
          </a:stretch>
        </p:blipFill>
        <p:spPr>
          <a:xfrm>
            <a:off x="984729" y="2996306"/>
            <a:ext cx="752475" cy="276225"/>
          </a:xfrm>
          <a:prstGeom prst="rect">
            <a:avLst/>
          </a:prstGeom>
        </p:spPr>
      </p:pic>
      <p:sp>
        <p:nvSpPr>
          <p:cNvPr id="23" name="TextBox 22"/>
          <p:cNvSpPr txBox="1"/>
          <p:nvPr/>
        </p:nvSpPr>
        <p:spPr>
          <a:xfrm>
            <a:off x="1690370" y="2949752"/>
            <a:ext cx="6134986" cy="369332"/>
          </a:xfrm>
          <a:prstGeom prst="rect">
            <a:avLst/>
          </a:prstGeom>
          <a:noFill/>
        </p:spPr>
        <p:txBody>
          <a:bodyPr wrap="square" rtlCol="0">
            <a:spAutoFit/>
          </a:bodyPr>
          <a:lstStyle/>
          <a:p>
            <a:r>
              <a:rPr lang="en-US" dirty="0" smtClean="0"/>
              <a:t>: </a:t>
            </a:r>
            <a:r>
              <a:rPr lang="en-US" dirty="0" smtClean="0">
                <a:solidFill>
                  <a:schemeClr val="accent5">
                    <a:lumMod val="75000"/>
                  </a:schemeClr>
                </a:solidFill>
              </a:rPr>
              <a:t>Energy of a walk      </a:t>
            </a:r>
            <a:r>
              <a:rPr lang="en-US" dirty="0" smtClean="0"/>
              <a:t>over sequence    :</a:t>
            </a:r>
            <a:endParaRPr lang="en-US" dirty="0"/>
          </a:p>
        </p:txBody>
      </p:sp>
      <p:pic>
        <p:nvPicPr>
          <p:cNvPr id="25" name="Picture 24" descr="TP_tmp.bmp"/>
          <p:cNvPicPr>
            <a:picLocks noChangeAspect="1"/>
          </p:cNvPicPr>
          <p:nvPr>
            <p:custDataLst>
              <p:tags r:id="rId7"/>
            </p:custDataLst>
          </p:nvPr>
        </p:nvPicPr>
        <p:blipFill>
          <a:blip r:embed="rId19" cstate="print"/>
          <a:stretch>
            <a:fillRect/>
          </a:stretch>
        </p:blipFill>
        <p:spPr>
          <a:xfrm>
            <a:off x="3713717" y="3032311"/>
            <a:ext cx="204215" cy="204215"/>
          </a:xfrm>
          <a:prstGeom prst="rect">
            <a:avLst/>
          </a:prstGeom>
        </p:spPr>
      </p:pic>
      <p:pic>
        <p:nvPicPr>
          <p:cNvPr id="27" name="Picture 26" descr="TP_tmp.bmp"/>
          <p:cNvPicPr>
            <a:picLocks noChangeAspect="1"/>
          </p:cNvPicPr>
          <p:nvPr>
            <p:custDataLst>
              <p:tags r:id="rId8"/>
            </p:custDataLst>
          </p:nvPr>
        </p:nvPicPr>
        <p:blipFill>
          <a:blip r:embed="rId20" cstate="print"/>
          <a:stretch>
            <a:fillRect/>
          </a:stretch>
        </p:blipFill>
        <p:spPr>
          <a:xfrm>
            <a:off x="5560598" y="3032310"/>
            <a:ext cx="176784" cy="204216"/>
          </a:xfrm>
          <a:prstGeom prst="rect">
            <a:avLst/>
          </a:prstGeom>
        </p:spPr>
      </p:pic>
      <p:pic>
        <p:nvPicPr>
          <p:cNvPr id="28" name="Picture 27" descr="eqn5.jpg"/>
          <p:cNvPicPr>
            <a:picLocks noChangeAspect="1"/>
          </p:cNvPicPr>
          <p:nvPr/>
        </p:nvPicPr>
        <p:blipFill>
          <a:blip r:embed="rId21" cstate="print"/>
          <a:stretch>
            <a:fillRect/>
          </a:stretch>
        </p:blipFill>
        <p:spPr>
          <a:xfrm>
            <a:off x="6026185" y="3001762"/>
            <a:ext cx="2228850" cy="295275"/>
          </a:xfrm>
          <a:prstGeom prst="rect">
            <a:avLst/>
          </a:prstGeom>
        </p:spPr>
      </p:pic>
      <p:pic>
        <p:nvPicPr>
          <p:cNvPr id="29" name="Picture 28" descr="eqn6.jpg"/>
          <p:cNvPicPr>
            <a:picLocks noChangeAspect="1"/>
          </p:cNvPicPr>
          <p:nvPr/>
        </p:nvPicPr>
        <p:blipFill>
          <a:blip r:embed="rId22" cstate="print"/>
          <a:stretch>
            <a:fillRect/>
          </a:stretch>
        </p:blipFill>
        <p:spPr>
          <a:xfrm>
            <a:off x="1705564" y="4085965"/>
            <a:ext cx="5267325" cy="276225"/>
          </a:xfrm>
          <a:prstGeom prst="rect">
            <a:avLst/>
          </a:prstGeom>
        </p:spPr>
      </p:pic>
      <p:pic>
        <p:nvPicPr>
          <p:cNvPr id="30" name="Picture 29" descr="eqn7.jpg"/>
          <p:cNvPicPr>
            <a:picLocks noChangeAspect="1"/>
          </p:cNvPicPr>
          <p:nvPr/>
        </p:nvPicPr>
        <p:blipFill>
          <a:blip r:embed="rId23" cstate="print"/>
          <a:stretch>
            <a:fillRect/>
          </a:stretch>
        </p:blipFill>
        <p:spPr>
          <a:xfrm>
            <a:off x="922976" y="4549873"/>
            <a:ext cx="714375" cy="304800"/>
          </a:xfrm>
          <a:prstGeom prst="rect">
            <a:avLst/>
          </a:prstGeom>
        </p:spPr>
      </p:pic>
      <p:pic>
        <p:nvPicPr>
          <p:cNvPr id="31" name="Picture 30" descr="eqn8.jpg"/>
          <p:cNvPicPr>
            <a:picLocks noChangeAspect="1"/>
          </p:cNvPicPr>
          <p:nvPr/>
        </p:nvPicPr>
        <p:blipFill>
          <a:blip r:embed="rId24" cstate="print"/>
          <a:stretch>
            <a:fillRect/>
          </a:stretch>
        </p:blipFill>
        <p:spPr>
          <a:xfrm>
            <a:off x="7666559" y="4564160"/>
            <a:ext cx="819150" cy="276225"/>
          </a:xfrm>
          <a:prstGeom prst="rect">
            <a:avLst/>
          </a:prstGeom>
        </p:spPr>
      </p:pic>
      <p:pic>
        <p:nvPicPr>
          <p:cNvPr id="32" name="Picture 31" descr="eqn9.jpg"/>
          <p:cNvPicPr>
            <a:picLocks noChangeAspect="1"/>
          </p:cNvPicPr>
          <p:nvPr/>
        </p:nvPicPr>
        <p:blipFill>
          <a:blip r:embed="rId25" cstate="print"/>
          <a:stretch>
            <a:fillRect/>
          </a:stretch>
        </p:blipFill>
        <p:spPr>
          <a:xfrm>
            <a:off x="3633026" y="4506983"/>
            <a:ext cx="1924319" cy="390580"/>
          </a:xfrm>
          <a:prstGeom prst="rect">
            <a:avLst/>
          </a:prstGeom>
        </p:spPr>
      </p:pic>
      <p:pic>
        <p:nvPicPr>
          <p:cNvPr id="33" name="Picture 32" descr="eqn10.jpg"/>
          <p:cNvPicPr>
            <a:picLocks noChangeAspect="1"/>
          </p:cNvPicPr>
          <p:nvPr/>
        </p:nvPicPr>
        <p:blipFill>
          <a:blip r:embed="rId26" cstate="print"/>
          <a:stretch>
            <a:fillRect/>
          </a:stretch>
        </p:blipFill>
        <p:spPr>
          <a:xfrm>
            <a:off x="2574379" y="5022179"/>
            <a:ext cx="3705225" cy="295275"/>
          </a:xfrm>
          <a:prstGeom prst="rect">
            <a:avLst/>
          </a:prstGeom>
        </p:spPr>
      </p:pic>
      <p:pic>
        <p:nvPicPr>
          <p:cNvPr id="34" name="Picture 33" descr="eqn11.jpg"/>
          <p:cNvPicPr>
            <a:picLocks noChangeAspect="1"/>
          </p:cNvPicPr>
          <p:nvPr/>
        </p:nvPicPr>
        <p:blipFill>
          <a:blip r:embed="rId27" cstate="print"/>
          <a:stretch>
            <a:fillRect/>
          </a:stretch>
        </p:blipFill>
        <p:spPr>
          <a:xfrm>
            <a:off x="2962565" y="5867535"/>
            <a:ext cx="2686425" cy="609685"/>
          </a:xfrm>
          <a:prstGeom prst="rect">
            <a:avLst/>
          </a:prstGeom>
        </p:spPr>
      </p:pic>
      <p:sp>
        <p:nvSpPr>
          <p:cNvPr id="35" name="TextBox 34"/>
          <p:cNvSpPr txBox="1"/>
          <p:nvPr/>
        </p:nvSpPr>
        <p:spPr>
          <a:xfrm>
            <a:off x="734526" y="3635080"/>
            <a:ext cx="2232838" cy="369332"/>
          </a:xfrm>
          <a:prstGeom prst="rect">
            <a:avLst/>
          </a:prstGeom>
          <a:noFill/>
        </p:spPr>
        <p:txBody>
          <a:bodyPr wrap="square" rtlCol="0">
            <a:spAutoFit/>
          </a:bodyPr>
          <a:lstStyle/>
          <a:p>
            <a:r>
              <a:rPr lang="en-US" dirty="0" smtClean="0"/>
              <a:t>We </a:t>
            </a:r>
            <a:r>
              <a:rPr lang="en-US" i="1" dirty="0" smtClean="0">
                <a:solidFill>
                  <a:srgbClr val="0070C0"/>
                </a:solidFill>
              </a:rPr>
              <a:t>conjecture</a:t>
            </a:r>
            <a:r>
              <a:rPr lang="en-US" dirty="0" smtClean="0"/>
              <a:t> that:</a:t>
            </a:r>
            <a:endParaRPr lang="en-US" dirty="0"/>
          </a:p>
        </p:txBody>
      </p:sp>
      <p:sp>
        <p:nvSpPr>
          <p:cNvPr id="36" name="TextBox 35"/>
          <p:cNvSpPr txBox="1"/>
          <p:nvPr/>
        </p:nvSpPr>
        <p:spPr>
          <a:xfrm>
            <a:off x="1529203" y="4528231"/>
            <a:ext cx="2184514" cy="369332"/>
          </a:xfrm>
          <a:prstGeom prst="rect">
            <a:avLst/>
          </a:prstGeom>
          <a:noFill/>
        </p:spPr>
        <p:txBody>
          <a:bodyPr wrap="square" rtlCol="0">
            <a:spAutoFit/>
          </a:bodyPr>
          <a:lstStyle/>
          <a:p>
            <a:r>
              <a:rPr lang="en-US" dirty="0"/>
              <a:t> </a:t>
            </a:r>
            <a:r>
              <a:rPr lang="en-US" dirty="0" smtClean="0"/>
              <a:t>is </a:t>
            </a:r>
            <a:r>
              <a:rPr lang="en-US" i="1" dirty="0" smtClean="0">
                <a:solidFill>
                  <a:srgbClr val="FF0000"/>
                </a:solidFill>
              </a:rPr>
              <a:t>free energy</a:t>
            </a:r>
            <a:r>
              <a:rPr lang="en-US" i="1" dirty="0" smtClean="0"/>
              <a:t>, and</a:t>
            </a:r>
            <a:endParaRPr lang="en-US" dirty="0"/>
          </a:p>
        </p:txBody>
      </p:sp>
      <p:sp>
        <p:nvSpPr>
          <p:cNvPr id="39" name="TextBox 38"/>
          <p:cNvSpPr txBox="1"/>
          <p:nvPr/>
        </p:nvSpPr>
        <p:spPr>
          <a:xfrm>
            <a:off x="5644796" y="4502949"/>
            <a:ext cx="3172854" cy="369332"/>
          </a:xfrm>
          <a:prstGeom prst="rect">
            <a:avLst/>
          </a:prstGeom>
          <a:noFill/>
        </p:spPr>
        <p:txBody>
          <a:bodyPr wrap="square" rtlCol="0">
            <a:spAutoFit/>
          </a:bodyPr>
          <a:lstStyle/>
          <a:p>
            <a:r>
              <a:rPr lang="en-US" dirty="0"/>
              <a:t>(</a:t>
            </a:r>
            <a:r>
              <a:rPr lang="en-US" dirty="0" smtClean="0"/>
              <a:t>by </a:t>
            </a:r>
            <a:r>
              <a:rPr lang="en-US" dirty="0" err="1" smtClean="0">
                <a:solidFill>
                  <a:srgbClr val="0070C0"/>
                </a:solidFill>
              </a:rPr>
              <a:t>subadditivity</a:t>
            </a:r>
            <a:r>
              <a:rPr lang="en-US" dirty="0" smtClean="0"/>
              <a:t> of               ).</a:t>
            </a:r>
            <a:endParaRPr lang="en-US" dirty="0"/>
          </a:p>
        </p:txBody>
      </p:sp>
      <p:sp>
        <p:nvSpPr>
          <p:cNvPr id="41" name="TextBox 40"/>
          <p:cNvSpPr txBox="1"/>
          <p:nvPr/>
        </p:nvSpPr>
        <p:spPr>
          <a:xfrm>
            <a:off x="653675" y="5389893"/>
            <a:ext cx="7638183" cy="369332"/>
          </a:xfrm>
          <a:prstGeom prst="rect">
            <a:avLst/>
          </a:prstGeom>
          <a:noFill/>
        </p:spPr>
        <p:txBody>
          <a:bodyPr wrap="square" rtlCol="0">
            <a:spAutoFit/>
          </a:bodyPr>
          <a:lstStyle/>
          <a:p>
            <a:r>
              <a:rPr lang="en-US" dirty="0" smtClean="0">
                <a:solidFill>
                  <a:schemeClr val="accent1">
                    <a:lumMod val="75000"/>
                  </a:schemeClr>
                </a:solidFill>
              </a:rPr>
              <a:t>Phase transition </a:t>
            </a:r>
            <a:r>
              <a:rPr lang="en-US" dirty="0" smtClean="0"/>
              <a:t>of the </a:t>
            </a:r>
            <a:r>
              <a:rPr lang="en-US" dirty="0" smtClean="0">
                <a:solidFill>
                  <a:srgbClr val="FF0000"/>
                </a:solidFill>
              </a:rPr>
              <a:t>free energy            </a:t>
            </a:r>
            <a:r>
              <a:rPr lang="en-US" dirty="0" smtClean="0"/>
              <a:t>  (hence of the capacity    ):</a:t>
            </a:r>
            <a:endParaRPr lang="en-US" dirty="0"/>
          </a:p>
        </p:txBody>
      </p:sp>
      <p:pic>
        <p:nvPicPr>
          <p:cNvPr id="42" name="Picture 41" descr="eqn7.jpg"/>
          <p:cNvPicPr>
            <a:picLocks noChangeAspect="1"/>
          </p:cNvPicPr>
          <p:nvPr/>
        </p:nvPicPr>
        <p:blipFill>
          <a:blip r:embed="rId23" cstate="print"/>
          <a:stretch>
            <a:fillRect/>
          </a:stretch>
        </p:blipFill>
        <p:spPr>
          <a:xfrm>
            <a:off x="4316335" y="5422159"/>
            <a:ext cx="714375" cy="304800"/>
          </a:xfrm>
          <a:prstGeom prst="rect">
            <a:avLst/>
          </a:prstGeom>
        </p:spPr>
      </p:pic>
      <p:pic>
        <p:nvPicPr>
          <p:cNvPr id="44" name="Picture 43" descr="TP_tmp.bmp"/>
          <p:cNvPicPr>
            <a:picLocks noChangeAspect="1"/>
          </p:cNvPicPr>
          <p:nvPr>
            <p:custDataLst>
              <p:tags r:id="rId9"/>
            </p:custDataLst>
          </p:nvPr>
        </p:nvPicPr>
        <p:blipFill>
          <a:blip r:embed="rId28" cstate="print"/>
          <a:stretch>
            <a:fillRect/>
          </a:stretch>
        </p:blipFill>
        <p:spPr>
          <a:xfrm>
            <a:off x="7390412" y="5472451"/>
            <a:ext cx="204215" cy="204215"/>
          </a:xfrm>
          <a:prstGeom prst="rect">
            <a:avLst/>
          </a:prstGeom>
        </p:spPr>
      </p:pic>
      <p:graphicFrame>
        <p:nvGraphicFramePr>
          <p:cNvPr id="37" name="Content Placeholder 3"/>
          <p:cNvGraphicFramePr>
            <a:graphicFrameLocks/>
          </p:cNvGraphicFramePr>
          <p:nvPr>
            <p:extLst>
              <p:ext uri="{D42A27DB-BD31-4B8C-83A1-F6EECF244321}">
                <p14:modId xmlns:p14="http://schemas.microsoft.com/office/powerpoint/2010/main" xmlns="" val="3688272266"/>
              </p:ext>
            </p:extLst>
          </p:nvPr>
        </p:nvGraphicFramePr>
        <p:xfrm>
          <a:off x="6280138" y="1476122"/>
          <a:ext cx="2863862" cy="1473630"/>
        </p:xfrm>
        <a:graphic>
          <a:graphicData uri="http://schemas.openxmlformats.org/drawingml/2006/chart">
            <c:chart xmlns:c="http://schemas.openxmlformats.org/drawingml/2006/chart" xmlns:r="http://schemas.openxmlformats.org/officeDocument/2006/relationships" r:id="rId29"/>
          </a:graphicData>
        </a:graphic>
      </p:graphicFrame>
    </p:spTree>
    <p:extLst>
      <p:ext uri="{BB962C8B-B14F-4D97-AF65-F5344CB8AC3E}">
        <p14:creationId xmlns:p14="http://schemas.microsoft.com/office/powerpoint/2010/main" xmlns="" val="924505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6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8" grpId="0" animBg="1"/>
      <p:bldP spid="35" grpId="0"/>
      <p:bldP spid="36" grpId="0"/>
      <p:bldP spid="39" grpId="0"/>
      <p:bldP spid="4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74366"/>
            <a:ext cx="8229600" cy="762000"/>
          </a:xfrm>
        </p:spPr>
        <p:txBody>
          <a:bodyPr>
            <a:normAutofit fontScale="90000"/>
          </a:bodyPr>
          <a:lstStyle/>
          <a:p>
            <a:r>
              <a:rPr lang="en-US" dirty="0" smtClean="0"/>
              <a:t>From Structure/ Expression to Networks</a:t>
            </a:r>
            <a:endParaRPr lang="en-US" dirty="0"/>
          </a:p>
        </p:txBody>
      </p:sp>
      <p:sp>
        <p:nvSpPr>
          <p:cNvPr id="4" name="Slide Number Placeholder 3"/>
          <p:cNvSpPr>
            <a:spLocks noGrp="1"/>
          </p:cNvSpPr>
          <p:nvPr>
            <p:ph type="sldNum" sz="quarter" idx="12"/>
          </p:nvPr>
        </p:nvSpPr>
        <p:spPr/>
        <p:txBody>
          <a:bodyPr/>
          <a:lstStyle/>
          <a:p>
            <a:pPr>
              <a:defRPr/>
            </a:pPr>
            <a:fld id="{E500417F-D8B2-4CCF-B626-8C25AD657054}" type="slidenum">
              <a:rPr lang="en-US" smtClean="0"/>
              <a:pPr>
                <a:defRPr/>
              </a:pPr>
              <a:t>22</a:t>
            </a:fld>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Content Placeholder 2"/>
          <p:cNvSpPr>
            <a:spLocks noGrp="1"/>
          </p:cNvSpPr>
          <p:nvPr>
            <p:ph idx="4294967295"/>
          </p:nvPr>
        </p:nvSpPr>
        <p:spPr>
          <a:xfrm>
            <a:off x="0" y="897147"/>
            <a:ext cx="8229600" cy="1716657"/>
          </a:xfrm>
        </p:spPr>
        <p:txBody>
          <a:bodyPr/>
          <a:lstStyle/>
          <a:p>
            <a:pPr eaLnBrk="1" hangingPunct="1"/>
            <a:r>
              <a:rPr lang="en-CA" altLang="en-US" b="1" dirty="0" smtClean="0">
                <a:latin typeface="Arial" panose="020B0604020202020204" pitchFamily="34" charset="0"/>
                <a:cs typeface="Arial" panose="020B0604020202020204" pitchFamily="34" charset="0"/>
              </a:rPr>
              <a:t>Data-driven network reconstruction of biological systems</a:t>
            </a:r>
          </a:p>
          <a:p>
            <a:pPr lvl="1" eaLnBrk="1" hangingPunct="1"/>
            <a:r>
              <a:rPr lang="en-CA" altLang="en-US" sz="2000" dirty="0" smtClean="0">
                <a:latin typeface="Arial" panose="020B0604020202020204" pitchFamily="34" charset="0"/>
                <a:cs typeface="Arial" panose="020B0604020202020204" pitchFamily="34" charset="0"/>
              </a:rPr>
              <a:t>Derive relationships between input/output data</a:t>
            </a:r>
          </a:p>
          <a:p>
            <a:pPr lvl="1" eaLnBrk="1" hangingPunct="1"/>
            <a:r>
              <a:rPr lang="en-CA" altLang="en-US" sz="2000" dirty="0" smtClean="0">
                <a:latin typeface="Arial" panose="020B0604020202020204" pitchFamily="34" charset="0"/>
                <a:cs typeface="Arial" panose="020B0604020202020204" pitchFamily="34" charset="0"/>
              </a:rPr>
              <a:t>Represent the relationships as a network</a:t>
            </a:r>
          </a:p>
        </p:txBody>
      </p:sp>
      <p:grpSp>
        <p:nvGrpSpPr>
          <p:cNvPr id="3" name="Group 3"/>
          <p:cNvGrpSpPr>
            <a:grpSpLocks/>
          </p:cNvGrpSpPr>
          <p:nvPr/>
        </p:nvGrpSpPr>
        <p:grpSpPr bwMode="auto">
          <a:xfrm>
            <a:off x="685800" y="3273425"/>
            <a:ext cx="3070225" cy="2481263"/>
            <a:chOff x="685800" y="3273425"/>
            <a:chExt cx="3070225" cy="2481263"/>
          </a:xfrm>
        </p:grpSpPr>
        <p:grpSp>
          <p:nvGrpSpPr>
            <p:cNvPr id="6" name="Group 24586"/>
            <p:cNvGrpSpPr>
              <a:grpSpLocks/>
            </p:cNvGrpSpPr>
            <p:nvPr/>
          </p:nvGrpSpPr>
          <p:grpSpPr bwMode="auto">
            <a:xfrm>
              <a:off x="685800" y="3273425"/>
              <a:ext cx="3070225" cy="2481263"/>
              <a:chOff x="928048" y="1508079"/>
              <a:chExt cx="3655326" cy="2951856"/>
            </a:xfrm>
          </p:grpSpPr>
          <p:sp>
            <p:nvSpPr>
              <p:cNvPr id="4137" name="Oval 1"/>
              <p:cNvSpPr>
                <a:spLocks noChangeArrowheads="1"/>
              </p:cNvSpPr>
              <p:nvPr/>
            </p:nvSpPr>
            <p:spPr bwMode="auto">
              <a:xfrm>
                <a:off x="1618724" y="1508079"/>
                <a:ext cx="232012" cy="245660"/>
              </a:xfrm>
              <a:prstGeom prst="ellipse">
                <a:avLst/>
              </a:prstGeom>
              <a:solidFill>
                <a:schemeClr val="accent1"/>
              </a:solidFill>
              <a:ln w="12700">
                <a:solidFill>
                  <a:schemeClr val="tx1"/>
                </a:solidFill>
                <a:round/>
                <a:headEnd/>
                <a:tailEnd type="triangle" w="med" len="med"/>
              </a:ln>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defTabSz="457200"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4138" name="Oval 5"/>
              <p:cNvSpPr>
                <a:spLocks noChangeArrowheads="1"/>
              </p:cNvSpPr>
              <p:nvPr/>
            </p:nvSpPr>
            <p:spPr bwMode="auto">
              <a:xfrm>
                <a:off x="3539462" y="1678589"/>
                <a:ext cx="232012" cy="245660"/>
              </a:xfrm>
              <a:prstGeom prst="ellipse">
                <a:avLst/>
              </a:prstGeom>
              <a:solidFill>
                <a:schemeClr val="accent1"/>
              </a:solidFill>
              <a:ln w="12700">
                <a:solidFill>
                  <a:schemeClr val="tx1"/>
                </a:solidFill>
                <a:round/>
                <a:headEnd/>
                <a:tailEnd type="triangle" w="med" len="med"/>
              </a:ln>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defTabSz="457200"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4139" name="Oval 6"/>
              <p:cNvSpPr>
                <a:spLocks noChangeArrowheads="1"/>
              </p:cNvSpPr>
              <p:nvPr/>
            </p:nvSpPr>
            <p:spPr bwMode="auto">
              <a:xfrm>
                <a:off x="4032913" y="2304198"/>
                <a:ext cx="232012" cy="245659"/>
              </a:xfrm>
              <a:prstGeom prst="ellipse">
                <a:avLst/>
              </a:prstGeom>
              <a:solidFill>
                <a:schemeClr val="accent1"/>
              </a:solidFill>
              <a:ln w="12700">
                <a:solidFill>
                  <a:schemeClr val="tx1"/>
                </a:solidFill>
                <a:round/>
                <a:headEnd/>
                <a:tailEnd type="triangle" w="med" len="med"/>
              </a:ln>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defTabSz="457200"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4140" name="Oval 7"/>
              <p:cNvSpPr>
                <a:spLocks noChangeArrowheads="1"/>
              </p:cNvSpPr>
              <p:nvPr/>
            </p:nvSpPr>
            <p:spPr bwMode="auto">
              <a:xfrm>
                <a:off x="2795517" y="2192741"/>
                <a:ext cx="232012" cy="245659"/>
              </a:xfrm>
              <a:prstGeom prst="ellipse">
                <a:avLst/>
              </a:prstGeom>
              <a:solidFill>
                <a:schemeClr val="accent1"/>
              </a:solidFill>
              <a:ln w="12700">
                <a:solidFill>
                  <a:schemeClr val="tx1"/>
                </a:solidFill>
                <a:round/>
                <a:headEnd/>
                <a:tailEnd type="triangle" w="med" len="med"/>
              </a:ln>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defTabSz="457200"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4141" name="Oval 8"/>
              <p:cNvSpPr>
                <a:spLocks noChangeArrowheads="1"/>
              </p:cNvSpPr>
              <p:nvPr/>
            </p:nvSpPr>
            <p:spPr bwMode="auto">
              <a:xfrm>
                <a:off x="928048" y="2427027"/>
                <a:ext cx="232012" cy="245659"/>
              </a:xfrm>
              <a:prstGeom prst="ellipse">
                <a:avLst/>
              </a:prstGeom>
              <a:solidFill>
                <a:schemeClr val="accent1"/>
              </a:solidFill>
              <a:ln w="12700">
                <a:solidFill>
                  <a:schemeClr val="tx1"/>
                </a:solidFill>
                <a:round/>
                <a:headEnd/>
                <a:tailEnd type="triangle" w="med" len="med"/>
              </a:ln>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defTabSz="457200"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4142" name="Oval 9"/>
              <p:cNvSpPr>
                <a:spLocks noChangeArrowheads="1"/>
              </p:cNvSpPr>
              <p:nvPr/>
            </p:nvSpPr>
            <p:spPr bwMode="auto">
              <a:xfrm>
                <a:off x="1835624" y="3116236"/>
                <a:ext cx="232012" cy="245659"/>
              </a:xfrm>
              <a:prstGeom prst="ellipse">
                <a:avLst/>
              </a:prstGeom>
              <a:solidFill>
                <a:schemeClr val="accent1"/>
              </a:solidFill>
              <a:ln w="12700">
                <a:solidFill>
                  <a:schemeClr val="tx1"/>
                </a:solidFill>
                <a:round/>
                <a:headEnd/>
                <a:tailEnd type="triangle" w="med" len="med"/>
              </a:ln>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defTabSz="457200"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4143" name="Oval 10"/>
              <p:cNvSpPr>
                <a:spLocks noChangeArrowheads="1"/>
              </p:cNvSpPr>
              <p:nvPr/>
            </p:nvSpPr>
            <p:spPr bwMode="auto">
              <a:xfrm>
                <a:off x="3568890" y="3414211"/>
                <a:ext cx="232012" cy="245660"/>
              </a:xfrm>
              <a:prstGeom prst="ellipse">
                <a:avLst/>
              </a:prstGeom>
              <a:solidFill>
                <a:schemeClr val="accent1"/>
              </a:solidFill>
              <a:ln w="12700">
                <a:solidFill>
                  <a:schemeClr val="tx1"/>
                </a:solidFill>
                <a:round/>
                <a:headEnd/>
                <a:tailEnd type="triangle" w="med" len="med"/>
              </a:ln>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defTabSz="457200"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4144" name="Oval 11"/>
              <p:cNvSpPr>
                <a:spLocks noChangeArrowheads="1"/>
              </p:cNvSpPr>
              <p:nvPr/>
            </p:nvSpPr>
            <p:spPr bwMode="auto">
              <a:xfrm>
                <a:off x="4351362" y="3537042"/>
                <a:ext cx="232012" cy="245659"/>
              </a:xfrm>
              <a:prstGeom prst="ellipse">
                <a:avLst/>
              </a:prstGeom>
              <a:solidFill>
                <a:schemeClr val="accent1"/>
              </a:solidFill>
              <a:ln w="12700">
                <a:solidFill>
                  <a:schemeClr val="tx1"/>
                </a:solidFill>
                <a:round/>
                <a:headEnd/>
                <a:tailEnd type="triangle" w="med" len="med"/>
              </a:ln>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defTabSz="457200"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4145" name="Oval 13"/>
              <p:cNvSpPr>
                <a:spLocks noChangeArrowheads="1"/>
              </p:cNvSpPr>
              <p:nvPr/>
            </p:nvSpPr>
            <p:spPr bwMode="auto">
              <a:xfrm>
                <a:off x="2033658" y="4214275"/>
                <a:ext cx="232012" cy="245660"/>
              </a:xfrm>
              <a:prstGeom prst="ellipse">
                <a:avLst/>
              </a:prstGeom>
              <a:solidFill>
                <a:schemeClr val="accent1"/>
              </a:solidFill>
              <a:ln w="12700">
                <a:solidFill>
                  <a:schemeClr val="tx1"/>
                </a:solidFill>
                <a:round/>
                <a:headEnd/>
                <a:tailEnd type="triangle" w="med" len="med"/>
              </a:ln>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defTabSz="457200"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4146" name="Oval 14"/>
              <p:cNvSpPr>
                <a:spLocks noChangeArrowheads="1"/>
              </p:cNvSpPr>
              <p:nvPr/>
            </p:nvSpPr>
            <p:spPr bwMode="auto">
              <a:xfrm>
                <a:off x="3147590" y="4208690"/>
                <a:ext cx="232012" cy="245660"/>
              </a:xfrm>
              <a:prstGeom prst="ellipse">
                <a:avLst/>
              </a:prstGeom>
              <a:solidFill>
                <a:schemeClr val="accent1"/>
              </a:solidFill>
              <a:ln w="12700">
                <a:solidFill>
                  <a:schemeClr val="tx1"/>
                </a:solidFill>
                <a:round/>
                <a:headEnd/>
                <a:tailEnd type="triangle" w="med" len="med"/>
              </a:ln>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defTabSz="457200" eaLnBrk="1" hangingPunct="1">
                  <a:spcBef>
                    <a:spcPct val="0"/>
                  </a:spcBef>
                  <a:buFontTx/>
                  <a:buNone/>
                </a:pPr>
                <a:endParaRPr lang="en-US" altLang="en-US" sz="1800" smtClean="0">
                  <a:solidFill>
                    <a:prstClr val="black"/>
                  </a:solidFill>
                  <a:latin typeface="Arial" panose="020B0604020202020204" pitchFamily="34" charset="0"/>
                </a:endParaRPr>
              </a:p>
            </p:txBody>
          </p:sp>
          <p:cxnSp>
            <p:nvCxnSpPr>
              <p:cNvPr id="4147" name="Straight Arrow Connector 3"/>
              <p:cNvCxnSpPr>
                <a:cxnSpLocks noChangeShapeType="1"/>
                <a:stCxn id="4137" idx="5"/>
                <a:endCxn id="4140" idx="2"/>
              </p:cNvCxnSpPr>
              <p:nvPr/>
            </p:nvCxnSpPr>
            <p:spPr bwMode="auto">
              <a:xfrm>
                <a:off x="1816759" y="1717763"/>
                <a:ext cx="978757" cy="597809"/>
              </a:xfrm>
              <a:prstGeom prst="straightConnector1">
                <a:avLst/>
              </a:prstGeom>
              <a:noFill/>
              <a:ln w="12700">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4148" name="Straight Arrow Connector 17"/>
              <p:cNvCxnSpPr>
                <a:cxnSpLocks noChangeShapeType="1"/>
                <a:stCxn id="4141" idx="5"/>
              </p:cNvCxnSpPr>
              <p:nvPr/>
            </p:nvCxnSpPr>
            <p:spPr bwMode="auto">
              <a:xfrm>
                <a:off x="1126083" y="2636710"/>
                <a:ext cx="743518" cy="515502"/>
              </a:xfrm>
              <a:prstGeom prst="straightConnector1">
                <a:avLst/>
              </a:prstGeom>
              <a:noFill/>
              <a:ln w="12700">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4149" name="Straight Arrow Connector 18"/>
              <p:cNvCxnSpPr>
                <a:cxnSpLocks noChangeShapeType="1"/>
                <a:stCxn id="4140" idx="3"/>
              </p:cNvCxnSpPr>
              <p:nvPr/>
            </p:nvCxnSpPr>
            <p:spPr bwMode="auto">
              <a:xfrm flipH="1">
                <a:off x="2067636" y="2402424"/>
                <a:ext cx="761858" cy="836642"/>
              </a:xfrm>
              <a:prstGeom prst="straightConnector1">
                <a:avLst/>
              </a:prstGeom>
              <a:noFill/>
              <a:ln w="12700">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4150" name="Straight Arrow Connector 19"/>
              <p:cNvCxnSpPr>
                <a:cxnSpLocks noChangeShapeType="1"/>
                <a:stCxn id="4138" idx="5"/>
                <a:endCxn id="4139" idx="1"/>
              </p:cNvCxnSpPr>
              <p:nvPr/>
            </p:nvCxnSpPr>
            <p:spPr bwMode="auto">
              <a:xfrm>
                <a:off x="3737497" y="1888273"/>
                <a:ext cx="329393" cy="451900"/>
              </a:xfrm>
              <a:prstGeom prst="straightConnector1">
                <a:avLst/>
              </a:prstGeom>
              <a:noFill/>
              <a:ln w="12700">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4151" name="Straight Arrow Connector 23"/>
              <p:cNvCxnSpPr>
                <a:cxnSpLocks noChangeShapeType="1"/>
                <a:stCxn id="4138" idx="3"/>
                <a:endCxn id="4140" idx="6"/>
              </p:cNvCxnSpPr>
              <p:nvPr/>
            </p:nvCxnSpPr>
            <p:spPr bwMode="auto">
              <a:xfrm flipH="1">
                <a:off x="3027529" y="1888273"/>
                <a:ext cx="545910" cy="427299"/>
              </a:xfrm>
              <a:prstGeom prst="straightConnector1">
                <a:avLst/>
              </a:prstGeom>
              <a:noFill/>
              <a:ln w="12700">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4152" name="Straight Arrow Connector 24"/>
              <p:cNvCxnSpPr>
                <a:cxnSpLocks noChangeShapeType="1"/>
                <a:stCxn id="4137" idx="4"/>
                <a:endCxn id="4141" idx="1"/>
              </p:cNvCxnSpPr>
              <p:nvPr/>
            </p:nvCxnSpPr>
            <p:spPr bwMode="auto">
              <a:xfrm flipH="1">
                <a:off x="962025" y="1753738"/>
                <a:ext cx="772706" cy="709264"/>
              </a:xfrm>
              <a:prstGeom prst="straightConnector1">
                <a:avLst/>
              </a:prstGeom>
              <a:noFill/>
              <a:ln w="12700">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4153" name="Straight Arrow Connector 25"/>
              <p:cNvCxnSpPr>
                <a:cxnSpLocks noChangeShapeType="1"/>
                <a:stCxn id="4139" idx="5"/>
                <a:endCxn id="4144" idx="0"/>
              </p:cNvCxnSpPr>
              <p:nvPr/>
            </p:nvCxnSpPr>
            <p:spPr bwMode="auto">
              <a:xfrm>
                <a:off x="4230948" y="2513881"/>
                <a:ext cx="236420" cy="1023161"/>
              </a:xfrm>
              <a:prstGeom prst="straightConnector1">
                <a:avLst/>
              </a:prstGeom>
              <a:noFill/>
              <a:ln w="12700">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4154" name="Straight Arrow Connector 27"/>
              <p:cNvCxnSpPr>
                <a:cxnSpLocks noChangeShapeType="1"/>
              </p:cNvCxnSpPr>
              <p:nvPr/>
            </p:nvCxnSpPr>
            <p:spPr bwMode="auto">
              <a:xfrm flipH="1">
                <a:off x="3684897" y="2513878"/>
                <a:ext cx="516482" cy="900333"/>
              </a:xfrm>
              <a:prstGeom prst="straightConnector1">
                <a:avLst/>
              </a:prstGeom>
              <a:noFill/>
              <a:ln w="12700">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4155" name="Straight Arrow Connector 28"/>
              <p:cNvCxnSpPr>
                <a:cxnSpLocks noChangeShapeType="1"/>
                <a:endCxn id="4144" idx="3"/>
              </p:cNvCxnSpPr>
              <p:nvPr/>
            </p:nvCxnSpPr>
            <p:spPr bwMode="auto">
              <a:xfrm>
                <a:off x="3025395" y="2380299"/>
                <a:ext cx="1359944" cy="1366426"/>
              </a:xfrm>
              <a:prstGeom prst="straightConnector1">
                <a:avLst/>
              </a:prstGeom>
              <a:noFill/>
              <a:ln w="12700">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4156" name="Straight Arrow Connector 29"/>
              <p:cNvCxnSpPr>
                <a:cxnSpLocks noChangeShapeType="1"/>
                <a:stCxn id="4140" idx="4"/>
                <a:endCxn id="4145" idx="7"/>
              </p:cNvCxnSpPr>
              <p:nvPr/>
            </p:nvCxnSpPr>
            <p:spPr bwMode="auto">
              <a:xfrm flipH="1">
                <a:off x="2231694" y="2438401"/>
                <a:ext cx="679829" cy="1811850"/>
              </a:xfrm>
              <a:prstGeom prst="straightConnector1">
                <a:avLst/>
              </a:prstGeom>
              <a:noFill/>
              <a:ln w="12700">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4157" name="Straight Arrow Connector 30"/>
              <p:cNvCxnSpPr>
                <a:cxnSpLocks noChangeShapeType="1"/>
                <a:endCxn id="4145" idx="6"/>
              </p:cNvCxnSpPr>
              <p:nvPr/>
            </p:nvCxnSpPr>
            <p:spPr bwMode="auto">
              <a:xfrm flipH="1">
                <a:off x="2265671" y="3659871"/>
                <a:ext cx="1419226" cy="677235"/>
              </a:xfrm>
              <a:prstGeom prst="straightConnector1">
                <a:avLst/>
              </a:prstGeom>
              <a:noFill/>
              <a:ln w="12700">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4158" name="Straight Arrow Connector 31"/>
              <p:cNvCxnSpPr>
                <a:cxnSpLocks noChangeShapeType="1"/>
                <a:stCxn id="4145" idx="1"/>
                <a:endCxn id="4141" idx="5"/>
              </p:cNvCxnSpPr>
              <p:nvPr/>
            </p:nvCxnSpPr>
            <p:spPr bwMode="auto">
              <a:xfrm flipH="1" flipV="1">
                <a:off x="1126083" y="2636711"/>
                <a:ext cx="941552" cy="1613539"/>
              </a:xfrm>
              <a:prstGeom prst="straightConnector1">
                <a:avLst/>
              </a:prstGeom>
              <a:noFill/>
              <a:ln w="12700">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4159" name="Straight Arrow Connector 32"/>
              <p:cNvCxnSpPr>
                <a:cxnSpLocks noChangeShapeType="1"/>
                <a:stCxn id="4137" idx="5"/>
              </p:cNvCxnSpPr>
              <p:nvPr/>
            </p:nvCxnSpPr>
            <p:spPr bwMode="auto">
              <a:xfrm>
                <a:off x="1816759" y="1717763"/>
                <a:ext cx="134872" cy="1398474"/>
              </a:xfrm>
              <a:prstGeom prst="straightConnector1">
                <a:avLst/>
              </a:prstGeom>
              <a:noFill/>
              <a:ln w="12700">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4160" name="Straight Arrow Connector 33"/>
              <p:cNvCxnSpPr>
                <a:cxnSpLocks noChangeShapeType="1"/>
                <a:stCxn id="4139" idx="2"/>
                <a:endCxn id="4145" idx="7"/>
              </p:cNvCxnSpPr>
              <p:nvPr/>
            </p:nvCxnSpPr>
            <p:spPr bwMode="auto">
              <a:xfrm flipH="1">
                <a:off x="2231694" y="2427029"/>
                <a:ext cx="1801219" cy="1823221"/>
              </a:xfrm>
              <a:prstGeom prst="straightConnector1">
                <a:avLst/>
              </a:prstGeom>
              <a:noFill/>
              <a:ln w="12700">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4161" name="Straight Arrow Connector 34"/>
              <p:cNvCxnSpPr>
                <a:cxnSpLocks noChangeShapeType="1"/>
                <a:stCxn id="4144" idx="4"/>
                <a:endCxn id="4146" idx="7"/>
              </p:cNvCxnSpPr>
              <p:nvPr/>
            </p:nvCxnSpPr>
            <p:spPr bwMode="auto">
              <a:xfrm flipH="1">
                <a:off x="3345625" y="3782701"/>
                <a:ext cx="1121744" cy="461965"/>
              </a:xfrm>
              <a:prstGeom prst="straightConnector1">
                <a:avLst/>
              </a:prstGeom>
              <a:noFill/>
              <a:ln w="12700">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4162" name="Straight Arrow Connector 19"/>
              <p:cNvCxnSpPr>
                <a:cxnSpLocks noChangeShapeType="1"/>
              </p:cNvCxnSpPr>
              <p:nvPr/>
            </p:nvCxnSpPr>
            <p:spPr bwMode="auto">
              <a:xfrm flipH="1" flipV="1">
                <a:off x="2033659" y="3325920"/>
                <a:ext cx="1535232" cy="211122"/>
              </a:xfrm>
              <a:prstGeom prst="straightConnector1">
                <a:avLst/>
              </a:prstGeom>
              <a:noFill/>
              <a:ln w="12700">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4163" name="Straight Arrow Connector 19"/>
              <p:cNvCxnSpPr>
                <a:cxnSpLocks noChangeShapeType="1"/>
                <a:stCxn id="4146" idx="2"/>
                <a:endCxn id="4140" idx="5"/>
              </p:cNvCxnSpPr>
              <p:nvPr/>
            </p:nvCxnSpPr>
            <p:spPr bwMode="auto">
              <a:xfrm flipH="1" flipV="1">
                <a:off x="2993552" y="2402425"/>
                <a:ext cx="154038" cy="1929095"/>
              </a:xfrm>
              <a:prstGeom prst="straightConnector1">
                <a:avLst/>
              </a:prstGeom>
              <a:noFill/>
              <a:ln w="12700">
                <a:solidFill>
                  <a:schemeClr val="tx1"/>
                </a:solidFill>
                <a:round/>
                <a:headEnd/>
                <a:tailEnd type="arrow" w="med" len="med"/>
              </a:ln>
              <a:extLst>
                <a:ext uri="{909E8E84-426E-40DD-AFC4-6F175D3DCCD1}">
                  <a14:hiddenFill xmlns="" xmlns:a14="http://schemas.microsoft.com/office/drawing/2010/main">
                    <a:noFill/>
                  </a14:hiddenFill>
                </a:ext>
              </a:extLst>
            </p:spPr>
          </p:cxnSp>
        </p:grpSp>
        <p:cxnSp>
          <p:nvCxnSpPr>
            <p:cNvPr id="5" name="Curved Connector 4"/>
            <p:cNvCxnSpPr>
              <a:stCxn id="4140" idx="0"/>
              <a:endCxn id="4138" idx="1"/>
            </p:cNvCxnSpPr>
            <p:nvPr/>
          </p:nvCxnSpPr>
          <p:spPr>
            <a:xfrm rot="5400000" flipH="1" flipV="1">
              <a:off x="2428875" y="3370263"/>
              <a:ext cx="403225" cy="555625"/>
            </a:xfrm>
            <a:prstGeom prst="curvedConnector3">
              <a:avLst>
                <a:gd name="adj1" fmla="val 164382"/>
              </a:avLst>
            </a:prstGeom>
            <a:ln w="12700">
              <a:tailEnd type="arrow"/>
            </a:ln>
          </p:spPr>
          <p:style>
            <a:lnRef idx="1">
              <a:schemeClr val="dk1"/>
            </a:lnRef>
            <a:fillRef idx="0">
              <a:schemeClr val="dk1"/>
            </a:fillRef>
            <a:effectRef idx="0">
              <a:schemeClr val="dk1"/>
            </a:effectRef>
            <a:fontRef idx="minor">
              <a:schemeClr val="tx1"/>
            </a:fontRef>
          </p:style>
        </p:cxnSp>
      </p:grpSp>
      <p:pic>
        <p:nvPicPr>
          <p:cNvPr id="4103" name="Picture 10"/>
          <p:cNvPicPr>
            <a:picLocks noChangeAspect="1" noChangeArrowheads="1"/>
          </p:cNvPicPr>
          <p:nvPr/>
        </p:nvPicPr>
        <p:blipFill>
          <a:blip r:embed="rId3" cstate="print">
            <a:extLst>
              <a:ext uri="{28A0092B-C50C-407E-A947-70E740481C1C}">
                <a14:useLocalDpi xmlns="" xmlns:a14="http://schemas.microsoft.com/office/drawing/2010/main" val="0"/>
              </a:ext>
            </a:extLst>
          </a:blip>
          <a:srcRect b="19666"/>
          <a:stretch>
            <a:fillRect/>
          </a:stretch>
        </p:blipFill>
        <p:spPr bwMode="auto">
          <a:xfrm>
            <a:off x="4408488" y="3057525"/>
            <a:ext cx="3949700" cy="2700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7" name="Group 5"/>
          <p:cNvGrpSpPr>
            <a:grpSpLocks/>
          </p:cNvGrpSpPr>
          <p:nvPr/>
        </p:nvGrpSpPr>
        <p:grpSpPr bwMode="auto">
          <a:xfrm>
            <a:off x="2092325" y="2640013"/>
            <a:ext cx="3165475" cy="857250"/>
            <a:chOff x="2092874" y="2640013"/>
            <a:chExt cx="3164926" cy="857250"/>
          </a:xfrm>
        </p:grpSpPr>
        <p:sp>
          <p:nvSpPr>
            <p:cNvPr id="4133" name="Text Box 2"/>
            <p:cNvSpPr txBox="1">
              <a:spLocks noChangeArrowheads="1"/>
            </p:cNvSpPr>
            <p:nvPr/>
          </p:nvSpPr>
          <p:spPr bwMode="auto">
            <a:xfrm>
              <a:off x="2092874" y="2640013"/>
              <a:ext cx="3164926"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defTabSz="457200" eaLnBrk="1" hangingPunct="1">
                <a:spcBef>
                  <a:spcPct val="0"/>
                </a:spcBef>
                <a:buFontTx/>
                <a:buNone/>
              </a:pPr>
              <a:r>
                <a:rPr lang="en-US" altLang="en-US" sz="1600" dirty="0" smtClean="0">
                  <a:solidFill>
                    <a:prstClr val="black"/>
                  </a:solidFill>
                  <a:latin typeface="Arial" panose="020B0604020202020204" pitchFamily="34" charset="0"/>
                </a:rPr>
                <a:t>Experiments/Measurements</a:t>
              </a:r>
            </a:p>
          </p:txBody>
        </p:sp>
        <p:sp>
          <p:nvSpPr>
            <p:cNvPr id="2" name="Right Arrow 4112"/>
            <p:cNvSpPr/>
            <p:nvPr/>
          </p:nvSpPr>
          <p:spPr>
            <a:xfrm>
              <a:off x="3124570" y="2967038"/>
              <a:ext cx="1082487" cy="5302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srgbClr val="FFFFFF"/>
                </a:solidFill>
                <a:ea typeface="ＭＳ Ｐゴシック" pitchFamily="-84" charset="-128"/>
              </a:endParaRPr>
            </a:p>
          </p:txBody>
        </p:sp>
      </p:grpSp>
      <p:sp>
        <p:nvSpPr>
          <p:cNvPr id="4114" name="Left Arrow 4113"/>
          <p:cNvSpPr/>
          <p:nvPr/>
        </p:nvSpPr>
        <p:spPr>
          <a:xfrm>
            <a:off x="3048000" y="5608638"/>
            <a:ext cx="1082675" cy="55562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srgbClr val="FFFFFF"/>
              </a:solidFill>
              <a:ea typeface="ＭＳ Ｐゴシック" pitchFamily="-84" charset="-128"/>
            </a:endParaRPr>
          </a:p>
        </p:txBody>
      </p:sp>
      <p:grpSp>
        <p:nvGrpSpPr>
          <p:cNvPr id="8" name="Group 24586"/>
          <p:cNvGrpSpPr>
            <a:grpSpLocks/>
          </p:cNvGrpSpPr>
          <p:nvPr/>
        </p:nvGrpSpPr>
        <p:grpSpPr bwMode="auto">
          <a:xfrm>
            <a:off x="685800" y="3276600"/>
            <a:ext cx="3070225" cy="2481263"/>
            <a:chOff x="928048" y="1508079"/>
            <a:chExt cx="3655326" cy="2951856"/>
          </a:xfrm>
        </p:grpSpPr>
        <p:sp>
          <p:nvSpPr>
            <p:cNvPr id="4107" name="Oval 1"/>
            <p:cNvSpPr>
              <a:spLocks noChangeArrowheads="1"/>
            </p:cNvSpPr>
            <p:nvPr/>
          </p:nvSpPr>
          <p:spPr bwMode="auto">
            <a:xfrm>
              <a:off x="1618724" y="1508079"/>
              <a:ext cx="232012" cy="245660"/>
            </a:xfrm>
            <a:prstGeom prst="ellipse">
              <a:avLst/>
            </a:prstGeom>
            <a:solidFill>
              <a:schemeClr val="accent1"/>
            </a:solidFill>
            <a:ln w="12700">
              <a:solidFill>
                <a:schemeClr val="tx1"/>
              </a:solidFill>
              <a:round/>
              <a:headEnd/>
              <a:tailEnd type="triangle" w="med" len="med"/>
            </a:ln>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defTabSz="457200"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4108" name="Oval 5"/>
            <p:cNvSpPr>
              <a:spLocks noChangeArrowheads="1"/>
            </p:cNvSpPr>
            <p:nvPr/>
          </p:nvSpPr>
          <p:spPr bwMode="auto">
            <a:xfrm>
              <a:off x="3539462" y="1678589"/>
              <a:ext cx="232012" cy="245660"/>
            </a:xfrm>
            <a:prstGeom prst="ellipse">
              <a:avLst/>
            </a:prstGeom>
            <a:solidFill>
              <a:schemeClr val="accent1"/>
            </a:solidFill>
            <a:ln w="12700">
              <a:solidFill>
                <a:schemeClr val="tx1"/>
              </a:solidFill>
              <a:round/>
              <a:headEnd/>
              <a:tailEnd type="triangle" w="med" len="med"/>
            </a:ln>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defTabSz="457200"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4109" name="Oval 6"/>
            <p:cNvSpPr>
              <a:spLocks noChangeArrowheads="1"/>
            </p:cNvSpPr>
            <p:nvPr/>
          </p:nvSpPr>
          <p:spPr bwMode="auto">
            <a:xfrm>
              <a:off x="4032913" y="2304198"/>
              <a:ext cx="232012" cy="245659"/>
            </a:xfrm>
            <a:prstGeom prst="ellipse">
              <a:avLst/>
            </a:prstGeom>
            <a:solidFill>
              <a:schemeClr val="accent1"/>
            </a:solidFill>
            <a:ln w="12700">
              <a:solidFill>
                <a:schemeClr val="tx1"/>
              </a:solidFill>
              <a:round/>
              <a:headEnd/>
              <a:tailEnd type="triangle" w="med" len="med"/>
            </a:ln>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defTabSz="457200"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4110" name="Oval 7"/>
            <p:cNvSpPr>
              <a:spLocks noChangeArrowheads="1"/>
            </p:cNvSpPr>
            <p:nvPr/>
          </p:nvSpPr>
          <p:spPr bwMode="auto">
            <a:xfrm>
              <a:off x="2795517" y="2192741"/>
              <a:ext cx="232012" cy="245659"/>
            </a:xfrm>
            <a:prstGeom prst="ellipse">
              <a:avLst/>
            </a:prstGeom>
            <a:solidFill>
              <a:schemeClr val="accent1"/>
            </a:solidFill>
            <a:ln w="12700">
              <a:solidFill>
                <a:schemeClr val="tx1"/>
              </a:solidFill>
              <a:round/>
              <a:headEnd/>
              <a:tailEnd type="triangle" w="med" len="med"/>
            </a:ln>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defTabSz="457200"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4111" name="Oval 8"/>
            <p:cNvSpPr>
              <a:spLocks noChangeArrowheads="1"/>
            </p:cNvSpPr>
            <p:nvPr/>
          </p:nvSpPr>
          <p:spPr bwMode="auto">
            <a:xfrm>
              <a:off x="928048" y="2427027"/>
              <a:ext cx="232012" cy="245659"/>
            </a:xfrm>
            <a:prstGeom prst="ellipse">
              <a:avLst/>
            </a:prstGeom>
            <a:solidFill>
              <a:schemeClr val="accent1"/>
            </a:solidFill>
            <a:ln w="12700">
              <a:solidFill>
                <a:schemeClr val="tx1"/>
              </a:solidFill>
              <a:round/>
              <a:headEnd/>
              <a:tailEnd type="triangle" w="med" len="med"/>
            </a:ln>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defTabSz="457200"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4112" name="Oval 9"/>
            <p:cNvSpPr>
              <a:spLocks noChangeArrowheads="1"/>
            </p:cNvSpPr>
            <p:nvPr/>
          </p:nvSpPr>
          <p:spPr bwMode="auto">
            <a:xfrm>
              <a:off x="1835624" y="3116236"/>
              <a:ext cx="232012" cy="245659"/>
            </a:xfrm>
            <a:prstGeom prst="ellipse">
              <a:avLst/>
            </a:prstGeom>
            <a:solidFill>
              <a:schemeClr val="accent1"/>
            </a:solidFill>
            <a:ln w="12700">
              <a:solidFill>
                <a:schemeClr val="tx1"/>
              </a:solidFill>
              <a:round/>
              <a:headEnd/>
              <a:tailEnd type="triangle" w="med" len="med"/>
            </a:ln>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defTabSz="457200"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4113" name="Oval 10"/>
            <p:cNvSpPr>
              <a:spLocks noChangeArrowheads="1"/>
            </p:cNvSpPr>
            <p:nvPr/>
          </p:nvSpPr>
          <p:spPr bwMode="auto">
            <a:xfrm>
              <a:off x="3568890" y="3414211"/>
              <a:ext cx="232012" cy="245660"/>
            </a:xfrm>
            <a:prstGeom prst="ellipse">
              <a:avLst/>
            </a:prstGeom>
            <a:solidFill>
              <a:schemeClr val="accent1"/>
            </a:solidFill>
            <a:ln w="12700">
              <a:solidFill>
                <a:schemeClr val="tx1"/>
              </a:solidFill>
              <a:round/>
              <a:headEnd/>
              <a:tailEnd type="triangle" w="med" len="med"/>
            </a:ln>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defTabSz="457200"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4" name="Oval 11"/>
            <p:cNvSpPr>
              <a:spLocks noChangeArrowheads="1"/>
            </p:cNvSpPr>
            <p:nvPr/>
          </p:nvSpPr>
          <p:spPr bwMode="auto">
            <a:xfrm>
              <a:off x="4351362" y="3537042"/>
              <a:ext cx="232012" cy="245659"/>
            </a:xfrm>
            <a:prstGeom prst="ellipse">
              <a:avLst/>
            </a:prstGeom>
            <a:solidFill>
              <a:schemeClr val="accent1"/>
            </a:solidFill>
            <a:ln w="12700">
              <a:solidFill>
                <a:schemeClr val="tx1"/>
              </a:solidFill>
              <a:round/>
              <a:headEnd/>
              <a:tailEnd type="triangle" w="med" len="med"/>
            </a:ln>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defTabSz="457200"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4115" name="Oval 13"/>
            <p:cNvSpPr>
              <a:spLocks noChangeArrowheads="1"/>
            </p:cNvSpPr>
            <p:nvPr/>
          </p:nvSpPr>
          <p:spPr bwMode="auto">
            <a:xfrm>
              <a:off x="2033658" y="4214275"/>
              <a:ext cx="232012" cy="245660"/>
            </a:xfrm>
            <a:prstGeom prst="ellipse">
              <a:avLst/>
            </a:prstGeom>
            <a:solidFill>
              <a:schemeClr val="accent1"/>
            </a:solidFill>
            <a:ln w="12700">
              <a:solidFill>
                <a:schemeClr val="tx1"/>
              </a:solidFill>
              <a:round/>
              <a:headEnd/>
              <a:tailEnd type="triangle" w="med" len="med"/>
            </a:ln>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defTabSz="457200" eaLnBrk="1" hangingPunct="1">
                <a:spcBef>
                  <a:spcPct val="0"/>
                </a:spcBef>
                <a:buFontTx/>
                <a:buNone/>
              </a:pPr>
              <a:endParaRPr lang="en-US" altLang="en-US" sz="1800" smtClean="0">
                <a:solidFill>
                  <a:prstClr val="black"/>
                </a:solidFill>
                <a:latin typeface="Arial" panose="020B0604020202020204" pitchFamily="34" charset="0"/>
              </a:endParaRPr>
            </a:p>
          </p:txBody>
        </p:sp>
        <p:sp>
          <p:nvSpPr>
            <p:cNvPr id="4116" name="Oval 14"/>
            <p:cNvSpPr>
              <a:spLocks noChangeArrowheads="1"/>
            </p:cNvSpPr>
            <p:nvPr/>
          </p:nvSpPr>
          <p:spPr bwMode="auto">
            <a:xfrm>
              <a:off x="3147590" y="4208690"/>
              <a:ext cx="232012" cy="245660"/>
            </a:xfrm>
            <a:prstGeom prst="ellipse">
              <a:avLst/>
            </a:prstGeom>
            <a:solidFill>
              <a:schemeClr val="accent1"/>
            </a:solidFill>
            <a:ln w="12700">
              <a:solidFill>
                <a:schemeClr val="tx1"/>
              </a:solidFill>
              <a:round/>
              <a:headEnd/>
              <a:tailEnd type="triangle" w="med" len="med"/>
            </a:ln>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defTabSz="457200" eaLnBrk="1" hangingPunct="1">
                <a:spcBef>
                  <a:spcPct val="0"/>
                </a:spcBef>
                <a:buFontTx/>
                <a:buNone/>
              </a:pPr>
              <a:endParaRPr lang="en-US" altLang="en-US" sz="1800" smtClean="0">
                <a:solidFill>
                  <a:prstClr val="black"/>
                </a:solidFill>
                <a:latin typeface="Arial" panose="020B0604020202020204" pitchFamily="34" charset="0"/>
              </a:endParaRPr>
            </a:p>
          </p:txBody>
        </p:sp>
        <p:cxnSp>
          <p:nvCxnSpPr>
            <p:cNvPr id="82" name="Straight Arrow Connector 3"/>
            <p:cNvCxnSpPr>
              <a:cxnSpLocks noChangeShapeType="1"/>
              <a:stCxn id="4107" idx="6"/>
              <a:endCxn id="4108" idx="1"/>
            </p:cNvCxnSpPr>
            <p:nvPr/>
          </p:nvCxnSpPr>
          <p:spPr bwMode="auto">
            <a:xfrm>
              <a:off x="1850385" y="1630837"/>
              <a:ext cx="1723711" cy="83098"/>
            </a:xfrm>
            <a:prstGeom prst="straightConnector1">
              <a:avLst/>
            </a:prstGeom>
            <a:ln>
              <a:headEnd/>
              <a:tailEnd type="arrow" w="med" len="med"/>
            </a:ln>
          </p:spPr>
          <p:style>
            <a:lnRef idx="1">
              <a:schemeClr val="accent2"/>
            </a:lnRef>
            <a:fillRef idx="0">
              <a:schemeClr val="accent2"/>
            </a:fillRef>
            <a:effectRef idx="0">
              <a:schemeClr val="accent2"/>
            </a:effectRef>
            <a:fontRef idx="minor">
              <a:schemeClr val="tx1"/>
            </a:fontRef>
          </p:style>
        </p:cxnSp>
        <p:cxnSp>
          <p:nvCxnSpPr>
            <p:cNvPr id="4118" name="Straight Arrow Connector 17"/>
            <p:cNvCxnSpPr>
              <a:cxnSpLocks noChangeShapeType="1"/>
              <a:stCxn id="4111" idx="5"/>
            </p:cNvCxnSpPr>
            <p:nvPr/>
          </p:nvCxnSpPr>
          <p:spPr bwMode="auto">
            <a:xfrm>
              <a:off x="1126083" y="2636710"/>
              <a:ext cx="743518" cy="515502"/>
            </a:xfrm>
            <a:prstGeom prst="straightConnector1">
              <a:avLst/>
            </a:prstGeom>
            <a:noFill/>
            <a:ln w="12700">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4119" name="Straight Arrow Connector 18"/>
            <p:cNvCxnSpPr>
              <a:cxnSpLocks noChangeShapeType="1"/>
              <a:stCxn id="4110" idx="3"/>
            </p:cNvCxnSpPr>
            <p:nvPr/>
          </p:nvCxnSpPr>
          <p:spPr bwMode="auto">
            <a:xfrm flipH="1">
              <a:off x="2067636" y="2402424"/>
              <a:ext cx="761858" cy="836642"/>
            </a:xfrm>
            <a:prstGeom prst="straightConnector1">
              <a:avLst/>
            </a:prstGeom>
            <a:noFill/>
            <a:ln w="12700">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4120" name="Straight Arrow Connector 19"/>
            <p:cNvCxnSpPr>
              <a:cxnSpLocks noChangeShapeType="1"/>
              <a:stCxn id="4108" idx="5"/>
              <a:endCxn id="4109" idx="1"/>
            </p:cNvCxnSpPr>
            <p:nvPr/>
          </p:nvCxnSpPr>
          <p:spPr bwMode="auto">
            <a:xfrm>
              <a:off x="3737497" y="1888273"/>
              <a:ext cx="329393" cy="451900"/>
            </a:xfrm>
            <a:prstGeom prst="straightConnector1">
              <a:avLst/>
            </a:prstGeom>
            <a:noFill/>
            <a:ln w="12700">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4121" name="Straight Arrow Connector 23"/>
            <p:cNvCxnSpPr>
              <a:cxnSpLocks noChangeShapeType="1"/>
              <a:stCxn id="4108" idx="3"/>
              <a:endCxn id="4110" idx="6"/>
            </p:cNvCxnSpPr>
            <p:nvPr/>
          </p:nvCxnSpPr>
          <p:spPr bwMode="auto">
            <a:xfrm flipH="1">
              <a:off x="3027529" y="1888273"/>
              <a:ext cx="545910" cy="427299"/>
            </a:xfrm>
            <a:prstGeom prst="straightConnector1">
              <a:avLst/>
            </a:prstGeom>
            <a:noFill/>
            <a:ln w="12700">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4122" name="Straight Arrow Connector 24"/>
            <p:cNvCxnSpPr>
              <a:cxnSpLocks noChangeShapeType="1"/>
              <a:stCxn id="4107" idx="3"/>
              <a:endCxn id="4111" idx="1"/>
            </p:cNvCxnSpPr>
            <p:nvPr/>
          </p:nvCxnSpPr>
          <p:spPr bwMode="auto">
            <a:xfrm flipH="1">
              <a:off x="962026" y="1717762"/>
              <a:ext cx="690676" cy="745240"/>
            </a:xfrm>
            <a:prstGeom prst="straightConnector1">
              <a:avLst/>
            </a:prstGeom>
            <a:noFill/>
            <a:ln w="12700">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4123" name="Straight Arrow Connector 25"/>
            <p:cNvCxnSpPr>
              <a:cxnSpLocks noChangeShapeType="1"/>
              <a:stCxn id="4109" idx="5"/>
            </p:cNvCxnSpPr>
            <p:nvPr/>
          </p:nvCxnSpPr>
          <p:spPr bwMode="auto">
            <a:xfrm>
              <a:off x="4230948" y="2513881"/>
              <a:ext cx="236420" cy="1023161"/>
            </a:xfrm>
            <a:prstGeom prst="straightConnector1">
              <a:avLst/>
            </a:prstGeom>
            <a:noFill/>
            <a:ln w="12700">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4124" name="Straight Arrow Connector 27"/>
            <p:cNvCxnSpPr>
              <a:cxnSpLocks noChangeShapeType="1"/>
            </p:cNvCxnSpPr>
            <p:nvPr/>
          </p:nvCxnSpPr>
          <p:spPr bwMode="auto">
            <a:xfrm flipH="1">
              <a:off x="3684897" y="2513878"/>
              <a:ext cx="516482" cy="900333"/>
            </a:xfrm>
            <a:prstGeom prst="straightConnector1">
              <a:avLst/>
            </a:prstGeom>
            <a:noFill/>
            <a:ln w="12700">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4125" name="Straight Arrow Connector 28"/>
            <p:cNvCxnSpPr>
              <a:cxnSpLocks noChangeShapeType="1"/>
            </p:cNvCxnSpPr>
            <p:nvPr/>
          </p:nvCxnSpPr>
          <p:spPr bwMode="auto">
            <a:xfrm>
              <a:off x="3025395" y="2380299"/>
              <a:ext cx="1359944" cy="1366426"/>
            </a:xfrm>
            <a:prstGeom prst="straightConnector1">
              <a:avLst/>
            </a:prstGeom>
            <a:noFill/>
            <a:ln w="12700">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4126" name="Straight Arrow Connector 29"/>
            <p:cNvCxnSpPr>
              <a:cxnSpLocks noChangeShapeType="1"/>
              <a:stCxn id="4110" idx="4"/>
              <a:endCxn id="4115" idx="7"/>
            </p:cNvCxnSpPr>
            <p:nvPr/>
          </p:nvCxnSpPr>
          <p:spPr bwMode="auto">
            <a:xfrm flipH="1">
              <a:off x="2231694" y="2438401"/>
              <a:ext cx="679829" cy="1811850"/>
            </a:xfrm>
            <a:prstGeom prst="straightConnector1">
              <a:avLst/>
            </a:prstGeom>
            <a:noFill/>
            <a:ln w="12700">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4127" name="Straight Arrow Connector 30"/>
            <p:cNvCxnSpPr>
              <a:cxnSpLocks noChangeShapeType="1"/>
              <a:endCxn id="4115" idx="6"/>
            </p:cNvCxnSpPr>
            <p:nvPr/>
          </p:nvCxnSpPr>
          <p:spPr bwMode="auto">
            <a:xfrm flipH="1">
              <a:off x="2265671" y="3659871"/>
              <a:ext cx="1419226" cy="677235"/>
            </a:xfrm>
            <a:prstGeom prst="straightConnector1">
              <a:avLst/>
            </a:prstGeom>
            <a:noFill/>
            <a:ln w="12700">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4128" name="Straight Arrow Connector 31"/>
            <p:cNvCxnSpPr>
              <a:cxnSpLocks noChangeShapeType="1"/>
              <a:stCxn id="4115" idx="1"/>
              <a:endCxn id="4111" idx="5"/>
            </p:cNvCxnSpPr>
            <p:nvPr/>
          </p:nvCxnSpPr>
          <p:spPr bwMode="auto">
            <a:xfrm flipH="1" flipV="1">
              <a:off x="1126083" y="2636711"/>
              <a:ext cx="941552" cy="1613539"/>
            </a:xfrm>
            <a:prstGeom prst="straightConnector1">
              <a:avLst/>
            </a:prstGeom>
            <a:noFill/>
            <a:ln w="12700">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4129" name="Straight Arrow Connector 33"/>
            <p:cNvCxnSpPr>
              <a:cxnSpLocks noChangeShapeType="1"/>
              <a:stCxn id="4109" idx="2"/>
              <a:endCxn id="4115" idx="7"/>
            </p:cNvCxnSpPr>
            <p:nvPr/>
          </p:nvCxnSpPr>
          <p:spPr bwMode="auto">
            <a:xfrm flipH="1">
              <a:off x="2231694" y="2427029"/>
              <a:ext cx="1801219" cy="1823221"/>
            </a:xfrm>
            <a:prstGeom prst="straightConnector1">
              <a:avLst/>
            </a:prstGeom>
            <a:noFill/>
            <a:ln w="12700">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4130" name="Straight Arrow Connector 34"/>
            <p:cNvCxnSpPr>
              <a:cxnSpLocks noChangeShapeType="1"/>
              <a:endCxn id="4116" idx="7"/>
            </p:cNvCxnSpPr>
            <p:nvPr/>
          </p:nvCxnSpPr>
          <p:spPr bwMode="auto">
            <a:xfrm flipH="1">
              <a:off x="3345625" y="3782701"/>
              <a:ext cx="1121744" cy="461965"/>
            </a:xfrm>
            <a:prstGeom prst="straightConnector1">
              <a:avLst/>
            </a:prstGeom>
            <a:noFill/>
            <a:ln w="12700">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97" name="Straight Arrow Connector 19"/>
            <p:cNvCxnSpPr>
              <a:cxnSpLocks noChangeShapeType="1"/>
              <a:stCxn id="4108" idx="4"/>
            </p:cNvCxnSpPr>
            <p:nvPr/>
          </p:nvCxnSpPr>
          <p:spPr bwMode="auto">
            <a:xfrm flipH="1">
              <a:off x="3602447" y="1923567"/>
              <a:ext cx="52921" cy="1525975"/>
            </a:xfrm>
            <a:prstGeom prst="straightConnector1">
              <a:avLst/>
            </a:prstGeom>
            <a:ln>
              <a:headEnd/>
              <a:tailEnd type="arrow" w="med" len="med"/>
            </a:ln>
          </p:spPr>
          <p:style>
            <a:lnRef idx="1">
              <a:schemeClr val="accent2"/>
            </a:lnRef>
            <a:fillRef idx="0">
              <a:schemeClr val="accent2"/>
            </a:fillRef>
            <a:effectRef idx="0">
              <a:schemeClr val="accent2"/>
            </a:effectRef>
            <a:fontRef idx="minor">
              <a:schemeClr val="tx1"/>
            </a:fontRef>
          </p:style>
        </p:cxnSp>
        <p:cxnSp>
          <p:nvCxnSpPr>
            <p:cNvPr id="98" name="Straight Arrow Connector 19"/>
            <p:cNvCxnSpPr>
              <a:cxnSpLocks noChangeShapeType="1"/>
              <a:stCxn id="4112" idx="0"/>
              <a:endCxn id="4107" idx="4"/>
            </p:cNvCxnSpPr>
            <p:nvPr/>
          </p:nvCxnSpPr>
          <p:spPr bwMode="auto">
            <a:xfrm flipH="1" flipV="1">
              <a:off x="1735093" y="1753595"/>
              <a:ext cx="217353" cy="1363557"/>
            </a:xfrm>
            <a:prstGeom prst="straightConnector1">
              <a:avLst/>
            </a:prstGeom>
            <a:ln>
              <a:headEnd/>
              <a:tailEnd type="arrow" w="med" len="med"/>
            </a:ln>
          </p:spPr>
          <p:style>
            <a:lnRef idx="1">
              <a:schemeClr val="accent2"/>
            </a:lnRef>
            <a:fillRef idx="0">
              <a:schemeClr val="accent2"/>
            </a:fillRef>
            <a:effectRef idx="0">
              <a:schemeClr val="accent2"/>
            </a:effectRef>
            <a:fontRef idx="minor">
              <a:schemeClr val="tx1"/>
            </a:fontRef>
          </p:style>
        </p:cxnSp>
      </p:grpSp>
      <p:pic>
        <p:nvPicPr>
          <p:cNvPr id="68" name="Picture 2" descr="http://models.cellml.org/exposure/cdc4e3dee94cd5a9c1ae827eca9681c2/spiro_1997.pn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0" y="2667000"/>
            <a:ext cx="4541838" cy="358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0788183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68"/>
                                        </p:tgtEl>
                                      </p:cBhvr>
                                    </p:animEffect>
                                    <p:set>
                                      <p:cBhvr>
                                        <p:cTn id="7" dur="1" fill="hold">
                                          <p:stCondLst>
                                            <p:cond delay="499"/>
                                          </p:stCondLst>
                                        </p:cTn>
                                        <p:tgtEl>
                                          <p:spTgt spid="68"/>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499"/>
                                          </p:stCondLst>
                                        </p:cTn>
                                        <p:tgtEl>
                                          <p:spTgt spid="3"/>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nodeType="clickEffect">
                                  <p:stCondLst>
                                    <p:cond delay="0"/>
                                  </p:stCondLst>
                                  <p:childTnLst>
                                    <p:set>
                                      <p:cBhvr>
                                        <p:cTn id="13" dur="1" fill="hold">
                                          <p:stCondLst>
                                            <p:cond delay="499"/>
                                          </p:stCondLst>
                                        </p:cTn>
                                        <p:tgtEl>
                                          <p:spTgt spid="7"/>
                                        </p:tgtEl>
                                        <p:attrNameLst>
                                          <p:attrName>style.visibility</p:attrName>
                                        </p:attrNameLst>
                                      </p:cBhvr>
                                      <p:to>
                                        <p:strVal val="visible"/>
                                      </p:to>
                                    </p:set>
                                  </p:childTnLst>
                                </p:cTn>
                              </p:par>
                            </p:childTnLst>
                          </p:cTn>
                        </p:par>
                        <p:par>
                          <p:cTn id="14" fill="hold" nodeType="afterGroup">
                            <p:stCondLst>
                              <p:cond delay="500"/>
                            </p:stCondLst>
                            <p:childTnLst>
                              <p:par>
                                <p:cTn id="15" presetID="14" presetClass="entr" presetSubtype="10" fill="hold" nodeType="afterEffect">
                                  <p:stCondLst>
                                    <p:cond delay="0"/>
                                  </p:stCondLst>
                                  <p:childTnLst>
                                    <p:set>
                                      <p:cBhvr>
                                        <p:cTn id="16" dur="1" fill="hold">
                                          <p:stCondLst>
                                            <p:cond delay="0"/>
                                          </p:stCondLst>
                                        </p:cTn>
                                        <p:tgtEl>
                                          <p:spTgt spid="4103"/>
                                        </p:tgtEl>
                                        <p:attrNameLst>
                                          <p:attrName>style.visibility</p:attrName>
                                        </p:attrNameLst>
                                      </p:cBhvr>
                                      <p:to>
                                        <p:strVal val="visible"/>
                                      </p:to>
                                    </p:set>
                                    <p:animEffect transition="in" filter="randombar(horizontal)">
                                      <p:cBhvr>
                                        <p:cTn id="17" dur="500"/>
                                        <p:tgtEl>
                                          <p:spTgt spid="410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499"/>
                                          </p:stCondLst>
                                        </p:cTn>
                                        <p:tgtEl>
                                          <p:spTgt spid="4114"/>
                                        </p:tgtEl>
                                        <p:attrNameLst>
                                          <p:attrName>style.visibility</p:attrName>
                                        </p:attrNameLst>
                                      </p:cBhvr>
                                      <p:to>
                                        <p:strVal val="visible"/>
                                      </p:to>
                                    </p:set>
                                  </p:childTnLst>
                                </p:cTn>
                              </p:par>
                            </p:childTnLst>
                          </p:cTn>
                        </p:par>
                        <p:par>
                          <p:cTn id="22" fill="hold" nodeType="afterGroup">
                            <p:stCondLst>
                              <p:cond delay="500"/>
                            </p:stCondLst>
                            <p:childTnLst>
                              <p:par>
                                <p:cTn id="23" presetID="14" presetClass="entr" presetSubtype="1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4" grpId="0" animBg="1"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idx="4294967295"/>
          </p:nvPr>
        </p:nvSpPr>
        <p:spPr>
          <a:xfrm>
            <a:off x="228600" y="722023"/>
            <a:ext cx="8229600" cy="655638"/>
          </a:xfrm>
        </p:spPr>
        <p:txBody>
          <a:bodyPr>
            <a:normAutofit/>
          </a:bodyPr>
          <a:lstStyle/>
          <a:p>
            <a:pPr eaLnBrk="1" hangingPunct="1"/>
            <a:r>
              <a:rPr lang="en-US" sz="2800" dirty="0" smtClean="0">
                <a:ea typeface="ＭＳ Ｐゴシック" panose="020B0600070205080204" pitchFamily="34" charset="-128"/>
              </a:rPr>
              <a:t>LINEAR REGRESSION</a:t>
            </a:r>
          </a:p>
        </p:txBody>
      </p:sp>
      <p:sp>
        <p:nvSpPr>
          <p:cNvPr id="6147" name="Rectangle 9"/>
          <p:cNvSpPr>
            <a:spLocks noChangeArrowheads="1"/>
          </p:cNvSpPr>
          <p:nvPr/>
        </p:nvSpPr>
        <p:spPr bwMode="auto">
          <a:xfrm>
            <a:off x="0" y="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endParaRPr lang="en-US" smtClean="0">
              <a:solidFill>
                <a:prstClr val="black"/>
              </a:solidFill>
            </a:endParaRPr>
          </a:p>
        </p:txBody>
      </p:sp>
      <p:sp>
        <p:nvSpPr>
          <p:cNvPr id="6148" name="Rectangle 11"/>
          <p:cNvSpPr>
            <a:spLocks noChangeArrowheads="1"/>
          </p:cNvSpPr>
          <p:nvPr/>
        </p:nvSpPr>
        <p:spPr bwMode="auto">
          <a:xfrm>
            <a:off x="0" y="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endParaRPr lang="en-US" smtClean="0">
              <a:solidFill>
                <a:prstClr val="black"/>
              </a:solidFill>
            </a:endParaRPr>
          </a:p>
        </p:txBody>
      </p:sp>
      <p:sp>
        <p:nvSpPr>
          <p:cNvPr id="6149" name="Rectangle 13"/>
          <p:cNvSpPr>
            <a:spLocks noChangeArrowheads="1"/>
          </p:cNvSpPr>
          <p:nvPr/>
        </p:nvSpPr>
        <p:spPr bwMode="auto">
          <a:xfrm>
            <a:off x="0" y="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endParaRPr lang="en-US" smtClean="0">
              <a:solidFill>
                <a:prstClr val="black"/>
              </a:solidFill>
            </a:endParaRPr>
          </a:p>
        </p:txBody>
      </p:sp>
      <p:sp>
        <p:nvSpPr>
          <p:cNvPr id="6150" name="Rectangle 2"/>
          <p:cNvSpPr>
            <a:spLocks noChangeArrowheads="1"/>
          </p:cNvSpPr>
          <p:nvPr/>
        </p:nvSpPr>
        <p:spPr bwMode="auto">
          <a:xfrm>
            <a:off x="0" y="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endParaRPr lang="en-US" smtClean="0">
              <a:solidFill>
                <a:prstClr val="black"/>
              </a:solidFill>
            </a:endParaRPr>
          </a:p>
        </p:txBody>
      </p:sp>
      <p:sp>
        <p:nvSpPr>
          <p:cNvPr id="6151" name="Rectangle 4"/>
          <p:cNvSpPr>
            <a:spLocks noChangeArrowheads="1"/>
          </p:cNvSpPr>
          <p:nvPr/>
        </p:nvSpPr>
        <p:spPr bwMode="auto">
          <a:xfrm>
            <a:off x="0" y="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endParaRPr lang="en-US" smtClean="0">
              <a:solidFill>
                <a:prstClr val="black"/>
              </a:solidFill>
            </a:endParaRPr>
          </a:p>
        </p:txBody>
      </p:sp>
      <p:sp>
        <p:nvSpPr>
          <p:cNvPr id="6152" name="Rectangle 6"/>
          <p:cNvSpPr>
            <a:spLocks noChangeArrowheads="1"/>
          </p:cNvSpPr>
          <p:nvPr/>
        </p:nvSpPr>
        <p:spPr bwMode="auto">
          <a:xfrm>
            <a:off x="0" y="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endParaRPr lang="en-US" smtClean="0">
              <a:solidFill>
                <a:prstClr val="black"/>
              </a:solidFill>
            </a:endParaRPr>
          </a:p>
        </p:txBody>
      </p:sp>
      <p:sp>
        <p:nvSpPr>
          <p:cNvPr id="6153" name="Rectangle 8"/>
          <p:cNvSpPr>
            <a:spLocks noChangeArrowheads="1"/>
          </p:cNvSpPr>
          <p:nvPr/>
        </p:nvSpPr>
        <p:spPr bwMode="auto">
          <a:xfrm>
            <a:off x="0" y="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endParaRPr lang="en-US" smtClean="0">
              <a:solidFill>
                <a:prstClr val="black"/>
              </a:solidFill>
            </a:endParaRPr>
          </a:p>
        </p:txBody>
      </p:sp>
      <p:sp>
        <p:nvSpPr>
          <p:cNvPr id="6154" name="Rectangle 20"/>
          <p:cNvSpPr>
            <a:spLocks noChangeArrowheads="1"/>
          </p:cNvSpPr>
          <p:nvPr/>
        </p:nvSpPr>
        <p:spPr bwMode="auto">
          <a:xfrm>
            <a:off x="0" y="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endParaRPr lang="en-US" smtClean="0">
              <a:solidFill>
                <a:prstClr val="black"/>
              </a:solidFill>
            </a:endParaRPr>
          </a:p>
        </p:txBody>
      </p:sp>
      <p:sp>
        <p:nvSpPr>
          <p:cNvPr id="6155" name="Rectangle 22"/>
          <p:cNvSpPr>
            <a:spLocks noChangeArrowheads="1"/>
          </p:cNvSpPr>
          <p:nvPr/>
        </p:nvSpPr>
        <p:spPr bwMode="auto">
          <a:xfrm>
            <a:off x="0" y="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endParaRPr lang="en-US" smtClean="0">
              <a:solidFill>
                <a:prstClr val="black"/>
              </a:solidFill>
            </a:endParaRPr>
          </a:p>
        </p:txBody>
      </p:sp>
      <p:sp>
        <p:nvSpPr>
          <p:cNvPr id="6156" name="Rectangle 1"/>
          <p:cNvSpPr>
            <a:spLocks noChangeArrowheads="1"/>
          </p:cNvSpPr>
          <p:nvPr/>
        </p:nvSpPr>
        <p:spPr bwMode="auto">
          <a:xfrm>
            <a:off x="457200" y="1107377"/>
            <a:ext cx="8229600" cy="4704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171450" eaLnBrk="0" hangingPunct="0">
              <a:defRPr>
                <a:solidFill>
                  <a:schemeClr val="tx1"/>
                </a:solidFill>
                <a:latin typeface="Arial" panose="020B0604020202020204" pitchFamily="34" charset="0"/>
                <a:ea typeface="ＭＳ Ｐゴシック" panose="020B0600070205080204" pitchFamily="34" charset="-128"/>
              </a:defRPr>
            </a:lvl1pPr>
            <a:lvl2pPr marL="1714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lnSpc>
                <a:spcPct val="120000"/>
              </a:lnSpc>
              <a:spcBef>
                <a:spcPct val="20000"/>
              </a:spcBef>
              <a:buClr>
                <a:srgbClr val="0000FF"/>
              </a:buClr>
              <a:buSzPct val="100000"/>
            </a:pPr>
            <a:r>
              <a:rPr lang="en-US" sz="2400" dirty="0" smtClean="0">
                <a:solidFill>
                  <a:prstClr val="black"/>
                </a:solidFill>
                <a:cs typeface="Arial" panose="020B0604020202020204" pitchFamily="34" charset="0"/>
              </a:rPr>
              <a:t>Goal: Building a linear-relationship based model </a:t>
            </a:r>
          </a:p>
          <a:p>
            <a:pPr defTabSz="457200" eaLnBrk="1" hangingPunct="1">
              <a:lnSpc>
                <a:spcPct val="150000"/>
              </a:lnSpc>
              <a:spcBef>
                <a:spcPct val="20000"/>
              </a:spcBef>
              <a:buClr>
                <a:srgbClr val="0000FF"/>
              </a:buClr>
              <a:buSzPct val="100000"/>
            </a:pPr>
            <a:endParaRPr lang="en-US" sz="2100" dirty="0" smtClean="0">
              <a:solidFill>
                <a:prstClr val="black"/>
              </a:solidFill>
              <a:cs typeface="Arial" panose="020B0604020202020204" pitchFamily="34" charset="0"/>
            </a:endParaRPr>
          </a:p>
          <a:p>
            <a:pPr defTabSz="457200" eaLnBrk="1" hangingPunct="1">
              <a:spcBef>
                <a:spcPct val="20000"/>
              </a:spcBef>
              <a:buClr>
                <a:srgbClr val="0000FF"/>
              </a:buClr>
              <a:buSzPct val="100000"/>
            </a:pPr>
            <a:r>
              <a:rPr lang="en-US" sz="1600" b="1" dirty="0" smtClean="0">
                <a:solidFill>
                  <a:prstClr val="black"/>
                </a:solidFill>
                <a:cs typeface="Arial" panose="020B0604020202020204" pitchFamily="34" charset="0"/>
              </a:rPr>
              <a:t>X</a:t>
            </a:r>
            <a:r>
              <a:rPr lang="en-US" sz="1600" dirty="0" smtClean="0">
                <a:solidFill>
                  <a:prstClr val="black"/>
                </a:solidFill>
                <a:cs typeface="Arial" panose="020B0604020202020204" pitchFamily="34" charset="0"/>
              </a:rPr>
              <a:t>: input data (m samples by n inputs)</a:t>
            </a:r>
          </a:p>
          <a:p>
            <a:pPr lvl="1" defTabSz="457200" eaLnBrk="1" hangingPunct="1">
              <a:spcBef>
                <a:spcPct val="20000"/>
              </a:spcBef>
              <a:buClr>
                <a:srgbClr val="800000"/>
              </a:buClr>
              <a:buSzPct val="60000"/>
            </a:pPr>
            <a:r>
              <a:rPr lang="en-US" sz="1600" b="1" dirty="0" smtClean="0">
                <a:solidFill>
                  <a:prstClr val="black"/>
                </a:solidFill>
                <a:cs typeface="Arial" panose="020B0604020202020204" pitchFamily="34" charset="0"/>
              </a:rPr>
              <a:t>y</a:t>
            </a:r>
            <a:r>
              <a:rPr lang="en-US" sz="1600" dirty="0" smtClean="0">
                <a:solidFill>
                  <a:prstClr val="black"/>
                </a:solidFill>
                <a:cs typeface="Arial" panose="020B0604020202020204" pitchFamily="34" charset="0"/>
              </a:rPr>
              <a:t>: output data (m samples by 1 output column)</a:t>
            </a:r>
          </a:p>
          <a:p>
            <a:pPr lvl="1" defTabSz="457200" eaLnBrk="1" hangingPunct="1">
              <a:spcBef>
                <a:spcPct val="20000"/>
              </a:spcBef>
              <a:buClr>
                <a:srgbClr val="800000"/>
              </a:buClr>
              <a:buSzPct val="60000"/>
            </a:pPr>
            <a:r>
              <a:rPr lang="en-US" sz="1600" b="1" dirty="0" smtClean="0">
                <a:solidFill>
                  <a:prstClr val="black"/>
                </a:solidFill>
                <a:cs typeface="Arial" panose="020B0604020202020204" pitchFamily="34" charset="0"/>
              </a:rPr>
              <a:t>X</a:t>
            </a:r>
            <a:r>
              <a:rPr lang="en-US" sz="1600" dirty="0" smtClean="0">
                <a:solidFill>
                  <a:prstClr val="black"/>
                </a:solidFill>
                <a:cs typeface="Arial" panose="020B0604020202020204" pitchFamily="34" charset="0"/>
              </a:rPr>
              <a:t>: zero mean, unit standard deviation; </a:t>
            </a:r>
            <a:r>
              <a:rPr lang="en-US" sz="1600" b="1" dirty="0" smtClean="0">
                <a:solidFill>
                  <a:prstClr val="black"/>
                </a:solidFill>
                <a:cs typeface="Arial" panose="020B0604020202020204" pitchFamily="34" charset="0"/>
              </a:rPr>
              <a:t>y</a:t>
            </a:r>
            <a:r>
              <a:rPr lang="en-US" sz="1600" dirty="0" smtClean="0">
                <a:solidFill>
                  <a:prstClr val="black"/>
                </a:solidFill>
                <a:cs typeface="Arial" panose="020B0604020202020204" pitchFamily="34" charset="0"/>
              </a:rPr>
              <a:t>: zero-mean</a:t>
            </a:r>
          </a:p>
          <a:p>
            <a:pPr lvl="1" defTabSz="457200" eaLnBrk="1" hangingPunct="1">
              <a:spcBef>
                <a:spcPct val="20000"/>
              </a:spcBef>
              <a:buClr>
                <a:srgbClr val="800000"/>
              </a:buClr>
              <a:buSzPct val="60000"/>
            </a:pPr>
            <a:r>
              <a:rPr lang="en-US" sz="1600" b="1" dirty="0" smtClean="0">
                <a:solidFill>
                  <a:prstClr val="black"/>
                </a:solidFill>
                <a:cs typeface="Arial" panose="020B0604020202020204" pitchFamily="34" charset="0"/>
              </a:rPr>
              <a:t>b</a:t>
            </a:r>
            <a:r>
              <a:rPr lang="en-US" sz="1600" dirty="0" smtClean="0">
                <a:solidFill>
                  <a:prstClr val="black"/>
                </a:solidFill>
                <a:cs typeface="Arial" panose="020B0604020202020204" pitchFamily="34" charset="0"/>
              </a:rPr>
              <a:t>: model coefficients: translates into the edges in the network</a:t>
            </a:r>
          </a:p>
          <a:p>
            <a:pPr lvl="1" defTabSz="457200" eaLnBrk="1" hangingPunct="1">
              <a:spcBef>
                <a:spcPct val="20000"/>
              </a:spcBef>
              <a:buClr>
                <a:srgbClr val="800000"/>
              </a:buClr>
              <a:buSzPct val="60000"/>
            </a:pPr>
            <a:r>
              <a:rPr lang="en-US" sz="1600" b="1" dirty="0" smtClean="0">
                <a:solidFill>
                  <a:prstClr val="black"/>
                </a:solidFill>
                <a:cs typeface="Arial" panose="020B0604020202020204" pitchFamily="34" charset="0"/>
              </a:rPr>
              <a:t>e</a:t>
            </a:r>
            <a:r>
              <a:rPr lang="en-US" sz="1600" dirty="0" smtClean="0">
                <a:solidFill>
                  <a:prstClr val="black"/>
                </a:solidFill>
                <a:cs typeface="Arial" panose="020B0604020202020204" pitchFamily="34" charset="0"/>
              </a:rPr>
              <a:t>: normal random noise with zero mean</a:t>
            </a:r>
          </a:p>
          <a:p>
            <a:pPr lvl="1" defTabSz="457200" eaLnBrk="1" hangingPunct="1">
              <a:spcBef>
                <a:spcPct val="20000"/>
              </a:spcBef>
              <a:buClr>
                <a:srgbClr val="800000"/>
              </a:buClr>
              <a:buSzPct val="60000"/>
            </a:pPr>
            <a:endParaRPr lang="en-US" sz="1600" dirty="0" smtClean="0">
              <a:solidFill>
                <a:prstClr val="black"/>
              </a:solidFill>
              <a:cs typeface="Arial" panose="020B0604020202020204" pitchFamily="34" charset="0"/>
            </a:endParaRPr>
          </a:p>
          <a:p>
            <a:pPr lvl="1" defTabSz="457200" eaLnBrk="1" hangingPunct="1">
              <a:lnSpc>
                <a:spcPct val="120000"/>
              </a:lnSpc>
              <a:spcBef>
                <a:spcPct val="20000"/>
              </a:spcBef>
              <a:buClr>
                <a:srgbClr val="800000"/>
              </a:buClr>
              <a:buSzPct val="60000"/>
            </a:pPr>
            <a:r>
              <a:rPr lang="en-US" dirty="0" smtClean="0">
                <a:solidFill>
                  <a:prstClr val="black"/>
                </a:solidFill>
                <a:cs typeface="Arial" panose="020B0604020202020204" pitchFamily="34" charset="0"/>
              </a:rPr>
              <a:t>Ordinary Least Squares solution:</a:t>
            </a:r>
          </a:p>
          <a:p>
            <a:pPr lvl="1" defTabSz="457200" eaLnBrk="1" hangingPunct="1">
              <a:lnSpc>
                <a:spcPct val="120000"/>
              </a:lnSpc>
              <a:spcBef>
                <a:spcPct val="20000"/>
              </a:spcBef>
              <a:buClr>
                <a:srgbClr val="800000"/>
              </a:buClr>
              <a:buSzPct val="60000"/>
            </a:pPr>
            <a:r>
              <a:rPr lang="en-US" sz="1600" dirty="0" smtClean="0">
                <a:solidFill>
                  <a:prstClr val="black"/>
                </a:solidFill>
                <a:cs typeface="Arial" panose="020B0604020202020204" pitchFamily="34" charset="0"/>
              </a:rPr>
              <a:t/>
            </a:r>
            <a:br>
              <a:rPr lang="en-US" sz="1600" dirty="0" smtClean="0">
                <a:solidFill>
                  <a:prstClr val="black"/>
                </a:solidFill>
                <a:cs typeface="Arial" panose="020B0604020202020204" pitchFamily="34" charset="0"/>
              </a:rPr>
            </a:br>
            <a:endParaRPr lang="en-US" sz="1600" dirty="0" smtClean="0">
              <a:solidFill>
                <a:prstClr val="black"/>
              </a:solidFill>
              <a:cs typeface="Arial" panose="020B0604020202020204" pitchFamily="34" charset="0"/>
            </a:endParaRPr>
          </a:p>
          <a:p>
            <a:pPr lvl="1" defTabSz="457200" eaLnBrk="1" hangingPunct="1">
              <a:lnSpc>
                <a:spcPct val="120000"/>
              </a:lnSpc>
              <a:spcBef>
                <a:spcPct val="20000"/>
              </a:spcBef>
              <a:buClr>
                <a:srgbClr val="800000"/>
              </a:buClr>
              <a:buSzPct val="60000"/>
            </a:pPr>
            <a:endParaRPr lang="en-US" dirty="0" smtClean="0">
              <a:solidFill>
                <a:prstClr val="black"/>
              </a:solidFill>
              <a:cs typeface="Arial" panose="020B0604020202020204" pitchFamily="34" charset="0"/>
            </a:endParaRPr>
          </a:p>
          <a:p>
            <a:pPr lvl="1" defTabSz="457200" eaLnBrk="1" hangingPunct="1">
              <a:lnSpc>
                <a:spcPct val="120000"/>
              </a:lnSpc>
              <a:spcBef>
                <a:spcPct val="20000"/>
              </a:spcBef>
              <a:buClr>
                <a:srgbClr val="800000"/>
              </a:buClr>
              <a:buSzPct val="60000"/>
            </a:pPr>
            <a:r>
              <a:rPr lang="en-US" sz="2000" dirty="0" smtClean="0">
                <a:solidFill>
                  <a:prstClr val="black"/>
                </a:solidFill>
                <a:cs typeface="Arial" panose="020B0604020202020204" pitchFamily="34" charset="0"/>
              </a:rPr>
              <a:t>Formulation for </a:t>
            </a:r>
            <a:r>
              <a:rPr lang="en-US" sz="2000" dirty="0" smtClean="0">
                <a:solidFill>
                  <a:prstClr val="black"/>
                </a:solidFill>
                <a:cs typeface="Arial" panose="020B0604020202020204" pitchFamily="34" charset="0"/>
              </a:rPr>
              <a:t>dynamical </a:t>
            </a:r>
            <a:r>
              <a:rPr lang="en-US" sz="2000" dirty="0" smtClean="0">
                <a:solidFill>
                  <a:prstClr val="black"/>
                </a:solidFill>
                <a:cs typeface="Arial" panose="020B0604020202020204" pitchFamily="34" charset="0"/>
              </a:rPr>
              <a:t>systems:</a:t>
            </a:r>
          </a:p>
        </p:txBody>
      </p:sp>
      <p:graphicFrame>
        <p:nvGraphicFramePr>
          <p:cNvPr id="6157" name="Object 2"/>
          <p:cNvGraphicFramePr>
            <a:graphicFrameLocks noChangeAspect="1"/>
          </p:cNvGraphicFramePr>
          <p:nvPr/>
        </p:nvGraphicFramePr>
        <p:xfrm>
          <a:off x="1143000" y="1710626"/>
          <a:ext cx="3043238" cy="415925"/>
        </p:xfrm>
        <a:graphic>
          <a:graphicData uri="http://schemas.openxmlformats.org/presentationml/2006/ole">
            <p:oleObj spid="_x0000_s1026" name="Equation" r:id="rId3" imgW="1511300" imgH="203200" progId="">
              <p:embed/>
            </p:oleObj>
          </a:graphicData>
        </a:graphic>
      </p:graphicFrame>
      <p:graphicFrame>
        <p:nvGraphicFramePr>
          <p:cNvPr id="6158" name="Object 3"/>
          <p:cNvGraphicFramePr>
            <a:graphicFrameLocks noChangeAspect="1"/>
          </p:cNvGraphicFramePr>
          <p:nvPr/>
        </p:nvGraphicFramePr>
        <p:xfrm>
          <a:off x="755650" y="5860986"/>
          <a:ext cx="4638675" cy="727075"/>
        </p:xfrm>
        <a:graphic>
          <a:graphicData uri="http://schemas.openxmlformats.org/presentationml/2006/ole">
            <p:oleObj spid="_x0000_s1027" name="Equation" r:id="rId4" imgW="2552700" imgH="393700" progId="">
              <p:embed/>
            </p:oleObj>
          </a:graphicData>
        </a:graphic>
      </p:graphicFrame>
      <p:graphicFrame>
        <p:nvGraphicFramePr>
          <p:cNvPr id="6159" name="Object 1"/>
          <p:cNvGraphicFramePr>
            <a:graphicFrameLocks noChangeAspect="1"/>
          </p:cNvGraphicFramePr>
          <p:nvPr/>
        </p:nvGraphicFramePr>
        <p:xfrm>
          <a:off x="755650" y="4439444"/>
          <a:ext cx="3736975" cy="414338"/>
        </p:xfrm>
        <a:graphic>
          <a:graphicData uri="http://schemas.openxmlformats.org/presentationml/2006/ole">
            <p:oleObj spid="_x0000_s1028" name="Equation" r:id="rId5" imgW="2222500" imgH="241300" progId="">
              <p:embed/>
            </p:oleObj>
          </a:graphicData>
        </a:graphic>
      </p:graphicFrame>
      <p:graphicFrame>
        <p:nvGraphicFramePr>
          <p:cNvPr id="6160" name="Object 16"/>
          <p:cNvGraphicFramePr>
            <a:graphicFrameLocks noChangeAspect="1"/>
          </p:cNvGraphicFramePr>
          <p:nvPr/>
        </p:nvGraphicFramePr>
        <p:xfrm>
          <a:off x="768350" y="4847432"/>
          <a:ext cx="1679575" cy="388937"/>
        </p:xfrm>
        <a:graphic>
          <a:graphicData uri="http://schemas.openxmlformats.org/presentationml/2006/ole">
            <p:oleObj spid="_x0000_s1029" name="Equation" r:id="rId6" imgW="1054100" imgH="241300" progId="">
              <p:embed/>
            </p:oleObj>
          </a:graphicData>
        </a:graphic>
      </p:graphicFrame>
    </p:spTree>
    <p:extLst>
      <p:ext uri="{BB962C8B-B14F-4D97-AF65-F5344CB8AC3E}">
        <p14:creationId xmlns="" xmlns:p14="http://schemas.microsoft.com/office/powerpoint/2010/main" val="392781310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Content Placeholder 2"/>
          <p:cNvSpPr>
            <a:spLocks noGrp="1"/>
          </p:cNvSpPr>
          <p:nvPr>
            <p:ph idx="4294967295"/>
          </p:nvPr>
        </p:nvSpPr>
        <p:spPr>
          <a:xfrm>
            <a:off x="457200" y="1295400"/>
            <a:ext cx="8229600" cy="5410200"/>
          </a:xfrm>
        </p:spPr>
        <p:txBody>
          <a:bodyPr/>
          <a:lstStyle/>
          <a:p>
            <a:pPr>
              <a:lnSpc>
                <a:spcPct val="120000"/>
              </a:lnSpc>
            </a:pPr>
            <a:r>
              <a:rPr lang="en-US" sz="2000" dirty="0" smtClean="0">
                <a:latin typeface="Arial" panose="020B0604020202020204" pitchFamily="34" charset="0"/>
                <a:ea typeface="ＭＳ Ｐゴシック" panose="020B0600070205080204" pitchFamily="34" charset="-128"/>
                <a:cs typeface="Arial" panose="020B0604020202020204" pitchFamily="34" charset="0"/>
              </a:rPr>
              <a:t>Most coefficients non-zero, a mathematical artifact</a:t>
            </a:r>
          </a:p>
          <a:p>
            <a:pPr>
              <a:lnSpc>
                <a:spcPct val="120000"/>
              </a:lnSpc>
            </a:pPr>
            <a:r>
              <a:rPr lang="en-US" sz="2000" dirty="0" smtClean="0">
                <a:latin typeface="Arial" panose="020B0604020202020204" pitchFamily="34" charset="0"/>
                <a:ea typeface="ＭＳ Ｐゴシック" panose="020B0600070205080204" pitchFamily="34" charset="-128"/>
                <a:cs typeface="Arial" panose="020B0604020202020204" pitchFamily="34" charset="0"/>
              </a:rPr>
              <a:t>Perform statistical significance testing</a:t>
            </a:r>
          </a:p>
          <a:p>
            <a:pPr>
              <a:lnSpc>
                <a:spcPct val="120000"/>
              </a:lnSpc>
            </a:pPr>
            <a:r>
              <a:rPr lang="en-US" sz="2000" dirty="0" smtClean="0">
                <a:latin typeface="Arial" panose="020B0604020202020204" pitchFamily="34" charset="0"/>
                <a:ea typeface="ＭＳ Ｐゴシック" panose="020B0600070205080204" pitchFamily="34" charset="-128"/>
                <a:cs typeface="Arial" panose="020B0604020202020204" pitchFamily="34" charset="0"/>
              </a:rPr>
              <a:t>Compute the standard deviation on the coefficients </a:t>
            </a:r>
          </a:p>
          <a:p>
            <a:pPr>
              <a:lnSpc>
                <a:spcPct val="120000"/>
              </a:lnSpc>
            </a:pPr>
            <a:endParaRPr lang="en-US" sz="2000" dirty="0" smtClean="0">
              <a:latin typeface="Arial" panose="020B0604020202020204" pitchFamily="34" charset="0"/>
              <a:ea typeface="ＭＳ Ｐゴシック" panose="020B0600070205080204" pitchFamily="34" charset="-128"/>
              <a:cs typeface="Arial" panose="020B0604020202020204" pitchFamily="34" charset="0"/>
            </a:endParaRPr>
          </a:p>
          <a:p>
            <a:pPr>
              <a:lnSpc>
                <a:spcPct val="120000"/>
              </a:lnSpc>
            </a:pPr>
            <a:endParaRPr lang="en-US" sz="2000" dirty="0" smtClean="0">
              <a:latin typeface="Arial" panose="020B0604020202020204" pitchFamily="34" charset="0"/>
              <a:ea typeface="ＭＳ Ｐゴシック" panose="020B0600070205080204" pitchFamily="34" charset="-128"/>
              <a:cs typeface="Arial" panose="020B0604020202020204" pitchFamily="34" charset="0"/>
            </a:endParaRPr>
          </a:p>
          <a:p>
            <a:pPr>
              <a:lnSpc>
                <a:spcPct val="120000"/>
              </a:lnSpc>
            </a:pPr>
            <a:endParaRPr lang="en-US" sz="2000" dirty="0" smtClean="0">
              <a:latin typeface="Arial" panose="020B0604020202020204" pitchFamily="34" charset="0"/>
              <a:ea typeface="ＭＳ Ｐゴシック" panose="020B0600070205080204" pitchFamily="34" charset="-128"/>
              <a:cs typeface="Arial" panose="020B0604020202020204" pitchFamily="34" charset="0"/>
            </a:endParaRPr>
          </a:p>
          <a:p>
            <a:pPr>
              <a:lnSpc>
                <a:spcPct val="120000"/>
              </a:lnSpc>
            </a:pPr>
            <a:endParaRPr lang="en-US" sz="2000" dirty="0" smtClean="0">
              <a:latin typeface="Arial" panose="020B0604020202020204" pitchFamily="34" charset="0"/>
              <a:ea typeface="ＭＳ Ｐゴシック" panose="020B0600070205080204" pitchFamily="34" charset="-128"/>
              <a:cs typeface="Arial" panose="020B0604020202020204" pitchFamily="34" charset="0"/>
            </a:endParaRPr>
          </a:p>
          <a:p>
            <a:pPr>
              <a:lnSpc>
                <a:spcPct val="120000"/>
              </a:lnSpc>
              <a:buFont typeface="Arial" panose="020B0604020202020204" pitchFamily="34" charset="0"/>
              <a:buNone/>
            </a:pPr>
            <a:endParaRPr lang="en-US" sz="1800" dirty="0" smtClean="0">
              <a:latin typeface="Arial" panose="020B0604020202020204" pitchFamily="34" charset="0"/>
              <a:ea typeface="ＭＳ Ｐゴシック" panose="020B0600070205080204" pitchFamily="34" charset="-128"/>
              <a:cs typeface="Arial" panose="020B0604020202020204" pitchFamily="34" charset="0"/>
            </a:endParaRPr>
          </a:p>
          <a:p>
            <a:pPr>
              <a:lnSpc>
                <a:spcPct val="150000"/>
              </a:lnSpc>
            </a:pPr>
            <a:r>
              <a:rPr lang="en-US" sz="2000" dirty="0" smtClean="0">
                <a:latin typeface="Arial" panose="020B0604020202020204" pitchFamily="34" charset="0"/>
                <a:ea typeface="ＭＳ Ｐゴシック" panose="020B0600070205080204" pitchFamily="34" charset="-128"/>
                <a:cs typeface="Arial" panose="020B0604020202020204" pitchFamily="34" charset="0"/>
              </a:rPr>
              <a:t>Ratio</a:t>
            </a:r>
          </a:p>
          <a:p>
            <a:pPr>
              <a:lnSpc>
                <a:spcPct val="150000"/>
              </a:lnSpc>
            </a:pPr>
            <a:r>
              <a:rPr lang="en-US" sz="2000" dirty="0" smtClean="0">
                <a:latin typeface="Arial" panose="020B0604020202020204" pitchFamily="34" charset="0"/>
                <a:ea typeface="ＭＳ Ｐゴシック" panose="020B0600070205080204" pitchFamily="34" charset="-128"/>
                <a:cs typeface="Arial" panose="020B0604020202020204" pitchFamily="34" charset="0"/>
              </a:rPr>
              <a:t>Coefficient is significant (different from zero) if: </a:t>
            </a:r>
          </a:p>
        </p:txBody>
      </p:sp>
      <p:sp>
        <p:nvSpPr>
          <p:cNvPr id="7171" name="Title 1"/>
          <p:cNvSpPr>
            <a:spLocks noGrp="1"/>
          </p:cNvSpPr>
          <p:nvPr>
            <p:ph type="title" idx="4294967295"/>
          </p:nvPr>
        </p:nvSpPr>
        <p:spPr>
          <a:xfrm>
            <a:off x="152400" y="807708"/>
            <a:ext cx="8839200" cy="655637"/>
          </a:xfrm>
        </p:spPr>
        <p:txBody>
          <a:bodyPr>
            <a:normAutofit/>
          </a:bodyPr>
          <a:lstStyle/>
          <a:p>
            <a:pPr eaLnBrk="1" hangingPunct="1"/>
            <a:r>
              <a:rPr lang="en-US" sz="2800" dirty="0" smtClean="0">
                <a:ea typeface="ＭＳ Ｐゴシック" panose="020B0600070205080204" pitchFamily="34" charset="-128"/>
              </a:rPr>
              <a:t>STATISTICAL SIGNIFICANCE TESTING</a:t>
            </a:r>
          </a:p>
        </p:txBody>
      </p:sp>
      <p:sp>
        <p:nvSpPr>
          <p:cNvPr id="7172" name="Rectangle 9"/>
          <p:cNvSpPr>
            <a:spLocks noChangeArrowheads="1"/>
          </p:cNvSpPr>
          <p:nvPr/>
        </p:nvSpPr>
        <p:spPr bwMode="auto">
          <a:xfrm>
            <a:off x="0" y="-15240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endParaRPr lang="en-US" smtClean="0">
              <a:solidFill>
                <a:prstClr val="black"/>
              </a:solidFill>
            </a:endParaRPr>
          </a:p>
        </p:txBody>
      </p:sp>
      <p:sp>
        <p:nvSpPr>
          <p:cNvPr id="7173" name="Rectangle 11"/>
          <p:cNvSpPr>
            <a:spLocks noChangeArrowheads="1"/>
          </p:cNvSpPr>
          <p:nvPr/>
        </p:nvSpPr>
        <p:spPr bwMode="auto">
          <a:xfrm>
            <a:off x="0" y="-15240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endParaRPr lang="en-US" smtClean="0">
              <a:solidFill>
                <a:prstClr val="black"/>
              </a:solidFill>
            </a:endParaRPr>
          </a:p>
        </p:txBody>
      </p:sp>
      <p:sp>
        <p:nvSpPr>
          <p:cNvPr id="7174" name="Rectangle 13"/>
          <p:cNvSpPr>
            <a:spLocks noChangeArrowheads="1"/>
          </p:cNvSpPr>
          <p:nvPr/>
        </p:nvSpPr>
        <p:spPr bwMode="auto">
          <a:xfrm>
            <a:off x="0" y="-15240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endParaRPr lang="en-US" smtClean="0">
              <a:solidFill>
                <a:prstClr val="black"/>
              </a:solidFill>
            </a:endParaRPr>
          </a:p>
        </p:txBody>
      </p:sp>
      <p:sp>
        <p:nvSpPr>
          <p:cNvPr id="7175" name="Rectangle 2"/>
          <p:cNvSpPr>
            <a:spLocks noChangeArrowheads="1"/>
          </p:cNvSpPr>
          <p:nvPr/>
        </p:nvSpPr>
        <p:spPr bwMode="auto">
          <a:xfrm>
            <a:off x="0" y="-15240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endParaRPr lang="en-US" smtClean="0">
              <a:solidFill>
                <a:prstClr val="black"/>
              </a:solidFill>
            </a:endParaRPr>
          </a:p>
        </p:txBody>
      </p:sp>
      <p:sp>
        <p:nvSpPr>
          <p:cNvPr id="7176" name="Rectangle 4"/>
          <p:cNvSpPr>
            <a:spLocks noChangeArrowheads="1"/>
          </p:cNvSpPr>
          <p:nvPr/>
        </p:nvSpPr>
        <p:spPr bwMode="auto">
          <a:xfrm>
            <a:off x="0" y="-15240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endParaRPr lang="en-US" smtClean="0">
              <a:solidFill>
                <a:prstClr val="black"/>
              </a:solidFill>
            </a:endParaRPr>
          </a:p>
        </p:txBody>
      </p:sp>
      <p:sp>
        <p:nvSpPr>
          <p:cNvPr id="7177" name="Rectangle 6"/>
          <p:cNvSpPr>
            <a:spLocks noChangeArrowheads="1"/>
          </p:cNvSpPr>
          <p:nvPr/>
        </p:nvSpPr>
        <p:spPr bwMode="auto">
          <a:xfrm>
            <a:off x="0" y="-15240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endParaRPr lang="en-US" smtClean="0">
              <a:solidFill>
                <a:prstClr val="black"/>
              </a:solidFill>
            </a:endParaRPr>
          </a:p>
        </p:txBody>
      </p:sp>
      <p:sp>
        <p:nvSpPr>
          <p:cNvPr id="7178" name="Rectangle 8"/>
          <p:cNvSpPr>
            <a:spLocks noChangeArrowheads="1"/>
          </p:cNvSpPr>
          <p:nvPr/>
        </p:nvSpPr>
        <p:spPr bwMode="auto">
          <a:xfrm>
            <a:off x="0" y="-15240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endParaRPr lang="en-US" smtClean="0">
              <a:solidFill>
                <a:prstClr val="black"/>
              </a:solidFill>
            </a:endParaRPr>
          </a:p>
        </p:txBody>
      </p:sp>
      <p:sp>
        <p:nvSpPr>
          <p:cNvPr id="7179" name="Rectangle 20"/>
          <p:cNvSpPr>
            <a:spLocks noChangeArrowheads="1"/>
          </p:cNvSpPr>
          <p:nvPr/>
        </p:nvSpPr>
        <p:spPr bwMode="auto">
          <a:xfrm>
            <a:off x="0" y="-15240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endParaRPr lang="en-US" smtClean="0">
              <a:solidFill>
                <a:prstClr val="black"/>
              </a:solidFill>
            </a:endParaRPr>
          </a:p>
        </p:txBody>
      </p:sp>
      <p:sp>
        <p:nvSpPr>
          <p:cNvPr id="7180" name="Rectangle 22"/>
          <p:cNvSpPr>
            <a:spLocks noChangeArrowheads="1"/>
          </p:cNvSpPr>
          <p:nvPr/>
        </p:nvSpPr>
        <p:spPr bwMode="auto">
          <a:xfrm>
            <a:off x="0" y="-15240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endParaRPr lang="en-US" smtClean="0">
              <a:solidFill>
                <a:prstClr val="black"/>
              </a:solidFill>
            </a:endParaRPr>
          </a:p>
        </p:txBody>
      </p:sp>
      <p:sp>
        <p:nvSpPr>
          <p:cNvPr id="7181" name="Rectangle 17"/>
          <p:cNvSpPr>
            <a:spLocks noChangeArrowheads="1"/>
          </p:cNvSpPr>
          <p:nvPr/>
        </p:nvSpPr>
        <p:spPr bwMode="auto">
          <a:xfrm>
            <a:off x="0" y="-15240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endParaRPr lang="en-US" smtClean="0">
              <a:solidFill>
                <a:prstClr val="black"/>
              </a:solidFill>
            </a:endParaRPr>
          </a:p>
        </p:txBody>
      </p:sp>
      <p:sp>
        <p:nvSpPr>
          <p:cNvPr id="7182" name="Rectangle 19"/>
          <p:cNvSpPr>
            <a:spLocks noChangeArrowheads="1"/>
          </p:cNvSpPr>
          <p:nvPr/>
        </p:nvSpPr>
        <p:spPr bwMode="auto">
          <a:xfrm>
            <a:off x="0" y="-15240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endParaRPr lang="en-US" smtClean="0">
              <a:solidFill>
                <a:prstClr val="black"/>
              </a:solidFill>
            </a:endParaRPr>
          </a:p>
        </p:txBody>
      </p:sp>
      <p:graphicFrame>
        <p:nvGraphicFramePr>
          <p:cNvPr id="9233" name="Object 4"/>
          <p:cNvGraphicFramePr>
            <a:graphicFrameLocks noChangeAspect="1"/>
          </p:cNvGraphicFramePr>
          <p:nvPr/>
        </p:nvGraphicFramePr>
        <p:xfrm>
          <a:off x="2632869" y="2550453"/>
          <a:ext cx="2286000" cy="836613"/>
        </p:xfrm>
        <a:graphic>
          <a:graphicData uri="http://schemas.openxmlformats.org/presentationml/2006/ole">
            <p:oleObj spid="_x0000_s2050" name="Equation" r:id="rId3" imgW="1447172" imgH="533169" progId="">
              <p:embed/>
            </p:oleObj>
          </a:graphicData>
        </a:graphic>
      </p:graphicFrame>
      <p:graphicFrame>
        <p:nvGraphicFramePr>
          <p:cNvPr id="6" name="Object 5"/>
          <p:cNvGraphicFramePr>
            <a:graphicFrameLocks noChangeAspect="1"/>
          </p:cNvGraphicFramePr>
          <p:nvPr/>
        </p:nvGraphicFramePr>
        <p:xfrm>
          <a:off x="1744663" y="4446588"/>
          <a:ext cx="1776412" cy="441325"/>
        </p:xfrm>
        <a:graphic>
          <a:graphicData uri="http://schemas.openxmlformats.org/presentationml/2006/ole">
            <p:oleObj spid="_x0000_s2051" name="Equation" r:id="rId4" imgW="990170" imgH="241195" progId="">
              <p:embed/>
            </p:oleObj>
          </a:graphicData>
        </a:graphic>
      </p:graphicFrame>
      <p:graphicFrame>
        <p:nvGraphicFramePr>
          <p:cNvPr id="8" name="Object 7"/>
          <p:cNvGraphicFramePr>
            <a:graphicFrameLocks noChangeAspect="1"/>
          </p:cNvGraphicFramePr>
          <p:nvPr/>
        </p:nvGraphicFramePr>
        <p:xfrm>
          <a:off x="1003494" y="5552842"/>
          <a:ext cx="3548062" cy="846137"/>
        </p:xfrm>
        <a:graphic>
          <a:graphicData uri="http://schemas.openxmlformats.org/presentationml/2006/ole">
            <p:oleObj spid="_x0000_s2052" name="Equation" r:id="rId5" imgW="2120900" imgH="495300" progId="">
              <p:embed/>
            </p:oleObj>
          </a:graphicData>
        </a:graphic>
      </p:graphicFrame>
      <p:sp>
        <p:nvSpPr>
          <p:cNvPr id="2" name="Rectangle 1"/>
          <p:cNvSpPr>
            <a:spLocks noChangeArrowheads="1"/>
          </p:cNvSpPr>
          <p:nvPr/>
        </p:nvSpPr>
        <p:spPr bwMode="auto">
          <a:xfrm>
            <a:off x="533400" y="6400800"/>
            <a:ext cx="8229600" cy="430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r>
              <a:rPr lang="en-US" sz="1100" smtClean="0">
                <a:solidFill>
                  <a:prstClr val="black"/>
                </a:solidFill>
              </a:rPr>
              <a:t>* Krämer, Nicole, and Masashi Sugiyama. "The degrees of freedom of partial least squares regression." </a:t>
            </a:r>
            <a:r>
              <a:rPr lang="en-US" sz="1100" i="1" smtClean="0">
                <a:solidFill>
                  <a:prstClr val="black"/>
                </a:solidFill>
              </a:rPr>
              <a:t>Journal of the American Statistical Association</a:t>
            </a:r>
            <a:r>
              <a:rPr lang="en-US" sz="1100" smtClean="0">
                <a:solidFill>
                  <a:prstClr val="black"/>
                </a:solidFill>
              </a:rPr>
              <a:t>106.494 (2011): 697-705.</a:t>
            </a:r>
          </a:p>
        </p:txBody>
      </p:sp>
      <p:graphicFrame>
        <p:nvGraphicFramePr>
          <p:cNvPr id="7187" name="Object 5"/>
          <p:cNvGraphicFramePr>
            <a:graphicFrameLocks noChangeAspect="1"/>
          </p:cNvGraphicFramePr>
          <p:nvPr/>
        </p:nvGraphicFramePr>
        <p:xfrm>
          <a:off x="3937000" y="3270250"/>
          <a:ext cx="1270000" cy="317500"/>
        </p:xfrm>
        <a:graphic>
          <a:graphicData uri="http://schemas.openxmlformats.org/presentationml/2006/ole">
            <p:oleObj spid="_x0000_s2053" name="Equation" r:id="rId6" imgW="579422" imgH="1013988" progId="Equation.3">
              <p:embed/>
            </p:oleObj>
          </a:graphicData>
        </a:graphic>
      </p:graphicFrame>
      <p:graphicFrame>
        <p:nvGraphicFramePr>
          <p:cNvPr id="21" name="Object 6"/>
          <p:cNvGraphicFramePr>
            <a:graphicFrameLocks noChangeAspect="1"/>
          </p:cNvGraphicFramePr>
          <p:nvPr/>
        </p:nvGraphicFramePr>
        <p:xfrm>
          <a:off x="1079500" y="3469616"/>
          <a:ext cx="6691313" cy="920750"/>
        </p:xfrm>
        <a:graphic>
          <a:graphicData uri="http://schemas.openxmlformats.org/presentationml/2006/ole">
            <p:oleObj spid="_x0000_s2054" name="Equation" r:id="rId7" imgW="4419600" imgH="609600" progId="Equation.3">
              <p:embed/>
            </p:oleObj>
          </a:graphicData>
        </a:graphic>
      </p:graphicFrame>
    </p:spTree>
    <p:extLst>
      <p:ext uri="{BB962C8B-B14F-4D97-AF65-F5344CB8AC3E}">
        <p14:creationId xmlns="" xmlns:p14="http://schemas.microsoft.com/office/powerpoint/2010/main" val="10297038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921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218">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218">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23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218">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218">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build="p"/>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idx="4294967295"/>
          </p:nvPr>
        </p:nvSpPr>
        <p:spPr>
          <a:xfrm>
            <a:off x="210913" y="878783"/>
            <a:ext cx="8229600" cy="655637"/>
          </a:xfrm>
        </p:spPr>
        <p:txBody>
          <a:bodyPr>
            <a:normAutofit/>
          </a:bodyPr>
          <a:lstStyle/>
          <a:p>
            <a:pPr eaLnBrk="1" hangingPunct="1"/>
            <a:r>
              <a:rPr lang="en-US" sz="2800" dirty="0" smtClean="0">
                <a:ea typeface="ＭＳ Ｐゴシック" panose="020B0600070205080204" pitchFamily="34" charset="-128"/>
              </a:rPr>
              <a:t>OUR APPROACH: DPLASSO</a:t>
            </a:r>
          </a:p>
        </p:txBody>
      </p:sp>
      <p:sp>
        <p:nvSpPr>
          <p:cNvPr id="10243" name="Rectangle 9"/>
          <p:cNvSpPr>
            <a:spLocks noChangeArrowheads="1"/>
          </p:cNvSpPr>
          <p:nvPr/>
        </p:nvSpPr>
        <p:spPr bwMode="auto">
          <a:xfrm>
            <a:off x="243453" y="-53182"/>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endParaRPr lang="en-US" smtClean="0">
              <a:solidFill>
                <a:prstClr val="black"/>
              </a:solidFill>
            </a:endParaRPr>
          </a:p>
        </p:txBody>
      </p:sp>
      <p:sp>
        <p:nvSpPr>
          <p:cNvPr id="10244" name="Rectangle 11"/>
          <p:cNvSpPr>
            <a:spLocks noChangeArrowheads="1"/>
          </p:cNvSpPr>
          <p:nvPr/>
        </p:nvSpPr>
        <p:spPr bwMode="auto">
          <a:xfrm>
            <a:off x="243453" y="-53182"/>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endParaRPr lang="en-US" smtClean="0">
              <a:solidFill>
                <a:prstClr val="black"/>
              </a:solidFill>
            </a:endParaRPr>
          </a:p>
        </p:txBody>
      </p:sp>
      <p:sp>
        <p:nvSpPr>
          <p:cNvPr id="10245" name="Rectangle 13"/>
          <p:cNvSpPr>
            <a:spLocks noChangeArrowheads="1"/>
          </p:cNvSpPr>
          <p:nvPr/>
        </p:nvSpPr>
        <p:spPr bwMode="auto">
          <a:xfrm>
            <a:off x="243453" y="-53182"/>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endParaRPr lang="en-US" smtClean="0">
              <a:solidFill>
                <a:prstClr val="black"/>
              </a:solidFill>
            </a:endParaRPr>
          </a:p>
        </p:txBody>
      </p:sp>
      <p:sp>
        <p:nvSpPr>
          <p:cNvPr id="10246" name="Rectangle 2"/>
          <p:cNvSpPr>
            <a:spLocks noChangeArrowheads="1"/>
          </p:cNvSpPr>
          <p:nvPr/>
        </p:nvSpPr>
        <p:spPr bwMode="auto">
          <a:xfrm>
            <a:off x="243453" y="-53182"/>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endParaRPr lang="en-US" smtClean="0">
              <a:solidFill>
                <a:prstClr val="black"/>
              </a:solidFill>
            </a:endParaRPr>
          </a:p>
        </p:txBody>
      </p:sp>
      <p:sp>
        <p:nvSpPr>
          <p:cNvPr id="24" name="Right Arrow 23"/>
          <p:cNvSpPr>
            <a:spLocks noChangeArrowheads="1"/>
          </p:cNvSpPr>
          <p:nvPr/>
        </p:nvSpPr>
        <p:spPr bwMode="auto">
          <a:xfrm>
            <a:off x="4229666" y="5225256"/>
            <a:ext cx="762000" cy="609600"/>
          </a:xfrm>
          <a:prstGeom prst="rightArrow">
            <a:avLst>
              <a:gd name="adj1" fmla="val 50000"/>
              <a:gd name="adj2" fmla="val 50000"/>
            </a:avLst>
          </a:prstGeom>
          <a:gradFill rotWithShape="1">
            <a:gsLst>
              <a:gs pos="0">
                <a:srgbClr val="BCBCBC"/>
              </a:gs>
              <a:gs pos="35001">
                <a:srgbClr val="D0D0D0"/>
              </a:gs>
              <a:gs pos="100000">
                <a:srgbClr val="EDEDED"/>
              </a:gs>
            </a:gsLst>
            <a:lin ang="16200000" scaled="1"/>
          </a:gradFill>
          <a:ln w="9525">
            <a:solidFill>
              <a:srgbClr val="000000"/>
            </a:solidFill>
            <a:miter lim="800000"/>
            <a:headEnd/>
            <a:tailEnd/>
          </a:ln>
          <a:effectLst>
            <a:outerShdw blurRad="63500" dist="20000" dir="5400000" rotWithShape="0">
              <a:srgbClr val="000000">
                <a:alpha val="37999"/>
              </a:srgbClr>
            </a:outerShdw>
          </a:effectLst>
        </p:spPr>
        <p:txBody>
          <a:bodyPr anchor="ctr"/>
          <a:lstStyle/>
          <a:p>
            <a:pPr algn="ctr" defTabSz="457200">
              <a:defRPr/>
            </a:pPr>
            <a:endParaRPr lang="en-US">
              <a:solidFill>
                <a:srgbClr val="000000"/>
              </a:solidFill>
              <a:latin typeface="Calibri" pitchFamily="-84" charset="0"/>
              <a:ea typeface="ＭＳ Ｐゴシック" pitchFamily="-84" charset="-128"/>
            </a:endParaRPr>
          </a:p>
        </p:txBody>
      </p:sp>
      <p:sp>
        <p:nvSpPr>
          <p:cNvPr id="7" name="Left Arrow 6"/>
          <p:cNvSpPr>
            <a:spLocks noChangeArrowheads="1"/>
          </p:cNvSpPr>
          <p:nvPr/>
        </p:nvSpPr>
        <p:spPr bwMode="auto">
          <a:xfrm>
            <a:off x="4212203" y="2378868"/>
            <a:ext cx="762000" cy="609600"/>
          </a:xfrm>
          <a:prstGeom prst="leftArrow">
            <a:avLst>
              <a:gd name="adj1" fmla="val 50000"/>
              <a:gd name="adj2" fmla="val 50000"/>
            </a:avLst>
          </a:prstGeom>
          <a:gradFill rotWithShape="1">
            <a:gsLst>
              <a:gs pos="0">
                <a:srgbClr val="BCBCBC"/>
              </a:gs>
              <a:gs pos="35001">
                <a:srgbClr val="D0D0D0"/>
              </a:gs>
              <a:gs pos="100000">
                <a:srgbClr val="EDEDED"/>
              </a:gs>
            </a:gsLst>
            <a:lin ang="16200000" scaled="1"/>
          </a:gradFill>
          <a:ln w="9525">
            <a:solidFill>
              <a:srgbClr val="000000"/>
            </a:solidFill>
            <a:miter lim="800000"/>
            <a:headEnd/>
            <a:tailEnd/>
          </a:ln>
          <a:effectLst>
            <a:outerShdw blurRad="63500" dist="20000" dir="5400000" rotWithShape="0">
              <a:srgbClr val="000000">
                <a:alpha val="37999"/>
              </a:srgbClr>
            </a:outerShdw>
          </a:effectLst>
        </p:spPr>
        <p:txBody>
          <a:bodyPr anchor="ctr"/>
          <a:lstStyle/>
          <a:p>
            <a:pPr algn="ctr" defTabSz="457200">
              <a:defRPr/>
            </a:pPr>
            <a:endParaRPr lang="en-US">
              <a:solidFill>
                <a:srgbClr val="000000"/>
              </a:solidFill>
              <a:latin typeface="Calibri" pitchFamily="-84" charset="0"/>
              <a:ea typeface="ＭＳ Ｐゴシック" pitchFamily="-84" charset="-128"/>
            </a:endParaRPr>
          </a:p>
        </p:txBody>
      </p:sp>
      <p:sp>
        <p:nvSpPr>
          <p:cNvPr id="9" name="Down Arrow 8"/>
          <p:cNvSpPr>
            <a:spLocks noChangeArrowheads="1"/>
          </p:cNvSpPr>
          <p:nvPr/>
        </p:nvSpPr>
        <p:spPr bwMode="auto">
          <a:xfrm>
            <a:off x="2175441" y="3694906"/>
            <a:ext cx="533400" cy="658812"/>
          </a:xfrm>
          <a:prstGeom prst="downArrow">
            <a:avLst>
              <a:gd name="adj1" fmla="val 50000"/>
              <a:gd name="adj2" fmla="val 49999"/>
            </a:avLst>
          </a:prstGeom>
          <a:gradFill rotWithShape="1">
            <a:gsLst>
              <a:gs pos="0">
                <a:srgbClr val="BCBCBC"/>
              </a:gs>
              <a:gs pos="35001">
                <a:srgbClr val="D0D0D0"/>
              </a:gs>
              <a:gs pos="100000">
                <a:srgbClr val="EDEDED"/>
              </a:gs>
            </a:gsLst>
            <a:lin ang="16200000" scaled="1"/>
          </a:gradFill>
          <a:ln w="9525">
            <a:solidFill>
              <a:srgbClr val="000000"/>
            </a:solidFill>
            <a:miter lim="800000"/>
            <a:headEnd/>
            <a:tailEnd/>
          </a:ln>
          <a:effectLst>
            <a:outerShdw blurRad="63500" dist="20000" dir="5400000" rotWithShape="0">
              <a:srgbClr val="000000">
                <a:alpha val="37999"/>
              </a:srgbClr>
            </a:outerShdw>
          </a:effectLst>
        </p:spPr>
        <p:txBody>
          <a:bodyPr anchor="ctr"/>
          <a:lstStyle/>
          <a:p>
            <a:pPr algn="ctr" defTabSz="457200">
              <a:defRPr/>
            </a:pPr>
            <a:endParaRPr lang="en-US">
              <a:solidFill>
                <a:srgbClr val="000000"/>
              </a:solidFill>
              <a:latin typeface="Calibri" pitchFamily="-84" charset="0"/>
              <a:ea typeface="ＭＳ Ｐゴシック" pitchFamily="-84" charset="-128"/>
            </a:endParaRPr>
          </a:p>
        </p:txBody>
      </p:sp>
      <p:grpSp>
        <p:nvGrpSpPr>
          <p:cNvPr id="3" name="Group 24"/>
          <p:cNvGrpSpPr>
            <a:grpSpLocks/>
          </p:cNvGrpSpPr>
          <p:nvPr/>
        </p:nvGrpSpPr>
        <p:grpSpPr bwMode="auto">
          <a:xfrm>
            <a:off x="5017066" y="4393406"/>
            <a:ext cx="3455987" cy="2135187"/>
            <a:chOff x="4773315" y="4463990"/>
            <a:chExt cx="3456285" cy="2224937"/>
          </a:xfrm>
        </p:grpSpPr>
        <p:grpSp>
          <p:nvGrpSpPr>
            <p:cNvPr id="4" name="Group 12"/>
            <p:cNvGrpSpPr>
              <a:grpSpLocks/>
            </p:cNvGrpSpPr>
            <p:nvPr/>
          </p:nvGrpSpPr>
          <p:grpSpPr bwMode="auto">
            <a:xfrm>
              <a:off x="4773315" y="4463990"/>
              <a:ext cx="3456285" cy="2224937"/>
              <a:chOff x="3771900" y="5105400"/>
              <a:chExt cx="1752600" cy="832213"/>
            </a:xfrm>
          </p:grpSpPr>
          <p:sp>
            <p:nvSpPr>
              <p:cNvPr id="22" name="Flowchart: Alternate Process 21"/>
              <p:cNvSpPr>
                <a:spLocks noChangeArrowheads="1"/>
              </p:cNvSpPr>
              <p:nvPr/>
            </p:nvSpPr>
            <p:spPr bwMode="auto">
              <a:xfrm>
                <a:off x="3771900" y="5105400"/>
                <a:ext cx="1752600" cy="832213"/>
              </a:xfrm>
              <a:prstGeom prst="flowChartAlternateProcess">
                <a:avLst/>
              </a:prstGeom>
              <a:gradFill rotWithShape="1">
                <a:gsLst>
                  <a:gs pos="0">
                    <a:srgbClr val="BCBCBC"/>
                  </a:gs>
                  <a:gs pos="35001">
                    <a:srgbClr val="D0D0D0"/>
                  </a:gs>
                  <a:gs pos="100000">
                    <a:srgbClr val="EDEDED"/>
                  </a:gs>
                </a:gsLst>
                <a:lin ang="16200000" scaled="1"/>
              </a:gradFill>
              <a:ln w="9525">
                <a:solidFill>
                  <a:srgbClr val="000000"/>
                </a:solidFill>
                <a:miter lim="800000"/>
                <a:headEnd/>
                <a:tailEnd/>
              </a:ln>
              <a:effectLst>
                <a:outerShdw blurRad="63500" dist="20000" dir="5400000" rotWithShape="0">
                  <a:srgbClr val="000000">
                    <a:alpha val="37999"/>
                  </a:srgbClr>
                </a:outerShdw>
              </a:effectLst>
            </p:spPr>
            <p:txBody>
              <a:bodyPr/>
              <a:lstStyle/>
              <a:p>
                <a:pPr algn="ctr" defTabSz="457200">
                  <a:defRPr/>
                </a:pPr>
                <a:r>
                  <a:rPr lang="en-US" sz="2800" b="1">
                    <a:solidFill>
                      <a:srgbClr val="000000"/>
                    </a:solidFill>
                    <a:latin typeface="Calibri" pitchFamily="-84" charset="0"/>
                    <a:ea typeface="ＭＳ Ｐゴシック" pitchFamily="-84" charset="-128"/>
                  </a:rPr>
                  <a:t>Reconstructed Network</a:t>
                </a:r>
              </a:p>
            </p:txBody>
          </p:sp>
          <p:graphicFrame>
            <p:nvGraphicFramePr>
              <p:cNvPr id="10382" name="Object 10"/>
              <p:cNvGraphicFramePr>
                <a:graphicFrameLocks noChangeAspect="1"/>
              </p:cNvGraphicFramePr>
              <p:nvPr/>
            </p:nvGraphicFramePr>
            <p:xfrm>
              <a:off x="3848380" y="5510678"/>
              <a:ext cx="1562608" cy="376197"/>
            </p:xfrm>
            <a:graphic>
              <a:graphicData uri="http://schemas.openxmlformats.org/presentationml/2006/ole">
                <p:oleObj spid="_x0000_s5122" name="Equation" r:id="rId3" imgW="1384300" imgH="508000" progId="">
                  <p:embed/>
                </p:oleObj>
              </a:graphicData>
            </a:graphic>
          </p:graphicFrame>
        </p:grpSp>
        <p:grpSp>
          <p:nvGrpSpPr>
            <p:cNvPr id="5" name="Group 114"/>
            <p:cNvGrpSpPr>
              <a:grpSpLocks/>
            </p:cNvGrpSpPr>
            <p:nvPr/>
          </p:nvGrpSpPr>
          <p:grpSpPr bwMode="auto">
            <a:xfrm>
              <a:off x="7346976" y="5181600"/>
              <a:ext cx="806424" cy="760284"/>
              <a:chOff x="1981200" y="1121350"/>
              <a:chExt cx="2701401" cy="2665491"/>
            </a:xfrm>
          </p:grpSpPr>
          <p:sp>
            <p:nvSpPr>
              <p:cNvPr id="10367" name="Oval 1"/>
              <p:cNvSpPr>
                <a:spLocks noChangeArrowheads="1"/>
              </p:cNvSpPr>
              <p:nvPr/>
            </p:nvSpPr>
            <p:spPr bwMode="auto">
              <a:xfrm>
                <a:off x="2562727" y="1143000"/>
                <a:ext cx="180957" cy="211389"/>
              </a:xfrm>
              <a:prstGeom prst="ellipse">
                <a:avLst/>
              </a:prstGeom>
              <a:solidFill>
                <a:schemeClr val="accent1"/>
              </a:solidFill>
              <a:ln w="12700">
                <a:solidFill>
                  <a:schemeClr val="tx1"/>
                </a:solidFill>
                <a:round/>
                <a:headEnd/>
                <a:tailEnd type="triangle" w="med" len="med"/>
              </a:ln>
            </p:spPr>
            <p:txBody>
              <a:bodyPr wrap="non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endParaRPr lang="en-US" smtClean="0">
                  <a:solidFill>
                    <a:prstClr val="black"/>
                  </a:solidFill>
                </a:endParaRPr>
              </a:p>
            </p:txBody>
          </p:sp>
          <p:sp>
            <p:nvSpPr>
              <p:cNvPr id="10368" name="Oval 116"/>
              <p:cNvSpPr>
                <a:spLocks noChangeArrowheads="1"/>
              </p:cNvSpPr>
              <p:nvPr/>
            </p:nvSpPr>
            <p:spPr bwMode="auto">
              <a:xfrm>
                <a:off x="3853345" y="1121350"/>
                <a:ext cx="180957" cy="211389"/>
              </a:xfrm>
              <a:prstGeom prst="ellipse">
                <a:avLst/>
              </a:prstGeom>
              <a:solidFill>
                <a:schemeClr val="accent1"/>
              </a:solidFill>
              <a:ln w="12700">
                <a:solidFill>
                  <a:schemeClr val="tx1"/>
                </a:solidFill>
                <a:round/>
                <a:headEnd/>
                <a:tailEnd type="triangle" w="med" len="med"/>
              </a:ln>
            </p:spPr>
            <p:txBody>
              <a:bodyPr wrap="non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endParaRPr lang="en-US" smtClean="0">
                  <a:solidFill>
                    <a:prstClr val="black"/>
                  </a:solidFill>
                </a:endParaRPr>
              </a:p>
            </p:txBody>
          </p:sp>
          <p:sp>
            <p:nvSpPr>
              <p:cNvPr id="10369" name="Oval 117"/>
              <p:cNvSpPr>
                <a:spLocks noChangeArrowheads="1"/>
              </p:cNvSpPr>
              <p:nvPr/>
            </p:nvSpPr>
            <p:spPr bwMode="auto">
              <a:xfrm>
                <a:off x="4501644" y="2382621"/>
                <a:ext cx="180957" cy="211388"/>
              </a:xfrm>
              <a:prstGeom prst="ellipse">
                <a:avLst/>
              </a:prstGeom>
              <a:solidFill>
                <a:schemeClr val="accent1"/>
              </a:solidFill>
              <a:ln w="12700">
                <a:solidFill>
                  <a:schemeClr val="tx1"/>
                </a:solidFill>
                <a:round/>
                <a:headEnd/>
                <a:tailEnd type="triangle" w="med" len="med"/>
              </a:ln>
            </p:spPr>
            <p:txBody>
              <a:bodyPr wrap="non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endParaRPr lang="en-US" smtClean="0">
                  <a:solidFill>
                    <a:prstClr val="black"/>
                  </a:solidFill>
                </a:endParaRPr>
              </a:p>
            </p:txBody>
          </p:sp>
          <p:sp>
            <p:nvSpPr>
              <p:cNvPr id="10370" name="Oval 118"/>
              <p:cNvSpPr>
                <a:spLocks noChangeArrowheads="1"/>
              </p:cNvSpPr>
              <p:nvPr/>
            </p:nvSpPr>
            <p:spPr bwMode="auto">
              <a:xfrm>
                <a:off x="2517488" y="3549918"/>
                <a:ext cx="180957" cy="211388"/>
              </a:xfrm>
              <a:prstGeom prst="ellipse">
                <a:avLst/>
              </a:prstGeom>
              <a:solidFill>
                <a:schemeClr val="accent1"/>
              </a:solidFill>
              <a:ln w="12700">
                <a:solidFill>
                  <a:schemeClr val="tx1"/>
                </a:solidFill>
                <a:round/>
                <a:headEnd/>
                <a:tailEnd type="triangle" w="med" len="med"/>
              </a:ln>
            </p:spPr>
            <p:txBody>
              <a:bodyPr wrap="non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endParaRPr lang="en-US" smtClean="0">
                  <a:solidFill>
                    <a:prstClr val="black"/>
                  </a:solidFill>
                </a:endParaRPr>
              </a:p>
            </p:txBody>
          </p:sp>
          <p:sp>
            <p:nvSpPr>
              <p:cNvPr id="10371" name="Oval 14"/>
              <p:cNvSpPr>
                <a:spLocks noChangeArrowheads="1"/>
              </p:cNvSpPr>
              <p:nvPr/>
            </p:nvSpPr>
            <p:spPr bwMode="auto">
              <a:xfrm>
                <a:off x="1981200" y="2276926"/>
                <a:ext cx="180957" cy="211389"/>
              </a:xfrm>
              <a:prstGeom prst="ellipse">
                <a:avLst/>
              </a:prstGeom>
              <a:solidFill>
                <a:schemeClr val="accent1"/>
              </a:solidFill>
              <a:ln w="12700">
                <a:solidFill>
                  <a:schemeClr val="tx1"/>
                </a:solidFill>
                <a:round/>
                <a:headEnd/>
                <a:tailEnd type="triangle" w="med" len="med"/>
              </a:ln>
            </p:spPr>
            <p:txBody>
              <a:bodyPr wrap="non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endParaRPr lang="en-US" smtClean="0">
                  <a:solidFill>
                    <a:prstClr val="black"/>
                  </a:solidFill>
                </a:endParaRPr>
              </a:p>
            </p:txBody>
          </p:sp>
          <p:sp>
            <p:nvSpPr>
              <p:cNvPr id="10372" name="Oval 120"/>
              <p:cNvSpPr>
                <a:spLocks noChangeArrowheads="1"/>
              </p:cNvSpPr>
              <p:nvPr/>
            </p:nvSpPr>
            <p:spPr bwMode="auto">
              <a:xfrm>
                <a:off x="3861023" y="3575453"/>
                <a:ext cx="180957" cy="211388"/>
              </a:xfrm>
              <a:prstGeom prst="ellipse">
                <a:avLst/>
              </a:prstGeom>
              <a:solidFill>
                <a:schemeClr val="accent1"/>
              </a:solidFill>
              <a:ln w="12700">
                <a:solidFill>
                  <a:schemeClr val="tx1"/>
                </a:solidFill>
                <a:round/>
                <a:headEnd/>
                <a:tailEnd type="triangle" w="med" len="med"/>
              </a:ln>
            </p:spPr>
            <p:txBody>
              <a:bodyPr wrap="non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endParaRPr lang="en-US" smtClean="0">
                  <a:solidFill>
                    <a:prstClr val="black"/>
                  </a:solidFill>
                </a:endParaRPr>
              </a:p>
            </p:txBody>
          </p:sp>
          <p:cxnSp>
            <p:nvCxnSpPr>
              <p:cNvPr id="123" name="Straight Connector 122"/>
              <p:cNvCxnSpPr>
                <a:stCxn id="10367" idx="7"/>
                <a:endCxn id="10368" idx="1"/>
              </p:cNvCxnSpPr>
              <p:nvPr/>
            </p:nvCxnSpPr>
            <p:spPr>
              <a:xfrm flipV="1">
                <a:off x="2714791" y="1151486"/>
                <a:ext cx="1164721" cy="23198"/>
              </a:xfrm>
              <a:prstGeom prst="line">
                <a:avLst/>
              </a:prstGeom>
            </p:spPr>
            <p:style>
              <a:lnRef idx="1">
                <a:schemeClr val="dk1"/>
              </a:lnRef>
              <a:fillRef idx="0">
                <a:schemeClr val="dk1"/>
              </a:fillRef>
              <a:effectRef idx="0">
                <a:schemeClr val="dk1"/>
              </a:effectRef>
              <a:fontRef idx="minor">
                <a:schemeClr val="tx1"/>
              </a:fontRef>
            </p:style>
          </p:cxnSp>
          <p:cxnSp>
            <p:nvCxnSpPr>
              <p:cNvPr id="124" name="Straight Connector 123"/>
              <p:cNvCxnSpPr>
                <a:stCxn id="10369" idx="4"/>
                <a:endCxn id="10372" idx="7"/>
              </p:cNvCxnSpPr>
              <p:nvPr/>
            </p:nvCxnSpPr>
            <p:spPr>
              <a:xfrm flipH="1">
                <a:off x="4017789" y="2595585"/>
                <a:ext cx="574382" cy="1009128"/>
              </a:xfrm>
              <a:prstGeom prst="line">
                <a:avLst/>
              </a:prstGeom>
            </p:spPr>
            <p:style>
              <a:lnRef idx="1">
                <a:schemeClr val="dk1"/>
              </a:lnRef>
              <a:fillRef idx="0">
                <a:schemeClr val="dk1"/>
              </a:fillRef>
              <a:effectRef idx="0">
                <a:schemeClr val="dk1"/>
              </a:effectRef>
              <a:fontRef idx="minor">
                <a:schemeClr val="tx1"/>
              </a:fontRef>
            </p:style>
          </p:cxnSp>
          <p:cxnSp>
            <p:nvCxnSpPr>
              <p:cNvPr id="125" name="Straight Connector 124"/>
              <p:cNvCxnSpPr>
                <a:stCxn id="10372" idx="4"/>
                <a:endCxn id="10370" idx="4"/>
              </p:cNvCxnSpPr>
              <p:nvPr/>
            </p:nvCxnSpPr>
            <p:spPr>
              <a:xfrm flipH="1" flipV="1">
                <a:off x="2608424" y="3761301"/>
                <a:ext cx="1345545" cy="23198"/>
              </a:xfrm>
              <a:prstGeom prst="line">
                <a:avLst/>
              </a:prstGeom>
            </p:spPr>
            <p:style>
              <a:lnRef idx="1">
                <a:schemeClr val="dk1"/>
              </a:lnRef>
              <a:fillRef idx="0">
                <a:schemeClr val="dk1"/>
              </a:fillRef>
              <a:effectRef idx="0">
                <a:schemeClr val="dk1"/>
              </a:effectRef>
              <a:fontRef idx="minor">
                <a:schemeClr val="tx1"/>
              </a:fontRef>
            </p:style>
          </p:cxnSp>
          <p:cxnSp>
            <p:nvCxnSpPr>
              <p:cNvPr id="126" name="Straight Connector 125"/>
              <p:cNvCxnSpPr>
                <a:stCxn id="10367" idx="3"/>
                <a:endCxn id="10371" idx="0"/>
              </p:cNvCxnSpPr>
              <p:nvPr/>
            </p:nvCxnSpPr>
            <p:spPr>
              <a:xfrm flipH="1">
                <a:off x="2071272" y="1325474"/>
                <a:ext cx="515878" cy="951133"/>
              </a:xfrm>
              <a:prstGeom prst="line">
                <a:avLst/>
              </a:prstGeom>
            </p:spPr>
            <p:style>
              <a:lnRef idx="1">
                <a:schemeClr val="dk1"/>
              </a:lnRef>
              <a:fillRef idx="0">
                <a:schemeClr val="dk1"/>
              </a:fillRef>
              <a:effectRef idx="0">
                <a:schemeClr val="dk1"/>
              </a:effectRef>
              <a:fontRef idx="minor">
                <a:schemeClr val="tx1"/>
              </a:fontRef>
            </p:style>
          </p:cxnSp>
          <p:cxnSp>
            <p:nvCxnSpPr>
              <p:cNvPr id="127" name="Straight Connector 126"/>
              <p:cNvCxnSpPr>
                <a:stCxn id="10368" idx="4"/>
                <a:endCxn id="10372" idx="0"/>
              </p:cNvCxnSpPr>
              <p:nvPr/>
            </p:nvCxnSpPr>
            <p:spPr>
              <a:xfrm>
                <a:off x="3943332" y="1331275"/>
                <a:ext cx="10637" cy="2244439"/>
              </a:xfrm>
              <a:prstGeom prst="line">
                <a:avLst/>
              </a:prstGeom>
            </p:spPr>
            <p:style>
              <a:lnRef idx="1">
                <a:schemeClr val="dk1"/>
              </a:lnRef>
              <a:fillRef idx="0">
                <a:schemeClr val="dk1"/>
              </a:fillRef>
              <a:effectRef idx="0">
                <a:schemeClr val="dk1"/>
              </a:effectRef>
              <a:fontRef idx="minor">
                <a:schemeClr val="tx1"/>
              </a:fontRef>
            </p:style>
          </p:cxnSp>
          <p:cxnSp>
            <p:nvCxnSpPr>
              <p:cNvPr id="128" name="Straight Connector 127"/>
              <p:cNvCxnSpPr>
                <a:stCxn id="10368" idx="3"/>
                <a:endCxn id="10370" idx="7"/>
              </p:cNvCxnSpPr>
              <p:nvPr/>
            </p:nvCxnSpPr>
            <p:spPr>
              <a:xfrm flipH="1">
                <a:off x="2672244" y="1302275"/>
                <a:ext cx="1207267" cy="2279240"/>
              </a:xfrm>
              <a:prstGeom prst="line">
                <a:avLst/>
              </a:prstGeom>
            </p:spPr>
            <p:style>
              <a:lnRef idx="1">
                <a:schemeClr val="dk1"/>
              </a:lnRef>
              <a:fillRef idx="0">
                <a:schemeClr val="dk1"/>
              </a:fillRef>
              <a:effectRef idx="0">
                <a:schemeClr val="dk1"/>
              </a:effectRef>
              <a:fontRef idx="minor">
                <a:schemeClr val="tx1"/>
              </a:fontRef>
            </p:style>
          </p:cxnSp>
          <p:cxnSp>
            <p:nvCxnSpPr>
              <p:cNvPr id="129" name="Straight Connector 128"/>
              <p:cNvCxnSpPr>
                <a:stCxn id="10369" idx="2"/>
                <a:endCxn id="10371" idx="6"/>
              </p:cNvCxnSpPr>
              <p:nvPr/>
            </p:nvCxnSpPr>
            <p:spPr>
              <a:xfrm flipH="1" flipV="1">
                <a:off x="2161682" y="2380999"/>
                <a:ext cx="2340075" cy="104393"/>
              </a:xfrm>
              <a:prstGeom prst="line">
                <a:avLst/>
              </a:prstGeom>
            </p:spPr>
            <p:style>
              <a:lnRef idx="1">
                <a:schemeClr val="dk1"/>
              </a:lnRef>
              <a:fillRef idx="0">
                <a:schemeClr val="dk1"/>
              </a:fillRef>
              <a:effectRef idx="0">
                <a:schemeClr val="dk1"/>
              </a:effectRef>
              <a:fontRef idx="minor">
                <a:schemeClr val="tx1"/>
              </a:fontRef>
            </p:style>
          </p:cxnSp>
          <p:cxnSp>
            <p:nvCxnSpPr>
              <p:cNvPr id="130" name="Straight Connector 129"/>
              <p:cNvCxnSpPr>
                <a:stCxn id="10369" idx="3"/>
                <a:endCxn id="10370" idx="6"/>
              </p:cNvCxnSpPr>
              <p:nvPr/>
            </p:nvCxnSpPr>
            <p:spPr>
              <a:xfrm flipH="1">
                <a:off x="2698837" y="2560788"/>
                <a:ext cx="1829513" cy="1090323"/>
              </a:xfrm>
              <a:prstGeom prst="line">
                <a:avLst/>
              </a:prstGeom>
            </p:spPr>
            <p:style>
              <a:lnRef idx="1">
                <a:schemeClr val="dk1"/>
              </a:lnRef>
              <a:fillRef idx="0">
                <a:schemeClr val="dk1"/>
              </a:fillRef>
              <a:effectRef idx="0">
                <a:schemeClr val="dk1"/>
              </a:effectRef>
              <a:fontRef idx="minor">
                <a:schemeClr val="tx1"/>
              </a:fontRef>
            </p:style>
          </p:cxnSp>
        </p:grpSp>
      </p:grpSp>
      <p:grpSp>
        <p:nvGrpSpPr>
          <p:cNvPr id="6" name="Group 20"/>
          <p:cNvGrpSpPr>
            <a:grpSpLocks/>
          </p:cNvGrpSpPr>
          <p:nvPr/>
        </p:nvGrpSpPr>
        <p:grpSpPr bwMode="auto">
          <a:xfrm>
            <a:off x="667316" y="1626393"/>
            <a:ext cx="3473450" cy="2024063"/>
            <a:chOff x="423308" y="1680099"/>
            <a:chExt cx="3473804" cy="2022908"/>
          </a:xfrm>
        </p:grpSpPr>
        <p:grpSp>
          <p:nvGrpSpPr>
            <p:cNvPr id="8" name="Group 17"/>
            <p:cNvGrpSpPr>
              <a:grpSpLocks/>
            </p:cNvGrpSpPr>
            <p:nvPr/>
          </p:nvGrpSpPr>
          <p:grpSpPr bwMode="auto">
            <a:xfrm>
              <a:off x="423308" y="1680099"/>
              <a:ext cx="3473804" cy="2022908"/>
              <a:chOff x="3429000" y="2743200"/>
              <a:chExt cx="2087332" cy="831850"/>
            </a:xfrm>
          </p:grpSpPr>
          <p:sp>
            <p:nvSpPr>
              <p:cNvPr id="12" name="Flowchart: Alternate Process 11"/>
              <p:cNvSpPr>
                <a:spLocks noChangeArrowheads="1"/>
              </p:cNvSpPr>
              <p:nvPr/>
            </p:nvSpPr>
            <p:spPr bwMode="auto">
              <a:xfrm>
                <a:off x="3429000" y="2743200"/>
                <a:ext cx="2087332" cy="831850"/>
              </a:xfrm>
              <a:prstGeom prst="flowChartAlternateProcess">
                <a:avLst/>
              </a:prstGeom>
              <a:gradFill rotWithShape="1">
                <a:gsLst>
                  <a:gs pos="0">
                    <a:srgbClr val="BCBCBC"/>
                  </a:gs>
                  <a:gs pos="35001">
                    <a:srgbClr val="D0D0D0"/>
                  </a:gs>
                  <a:gs pos="100000">
                    <a:srgbClr val="EDEDED"/>
                  </a:gs>
                </a:gsLst>
                <a:lin ang="16200000" scaled="1"/>
              </a:gradFill>
              <a:ln w="9525">
                <a:solidFill>
                  <a:srgbClr val="000000"/>
                </a:solidFill>
                <a:miter lim="800000"/>
                <a:headEnd/>
                <a:tailEnd/>
              </a:ln>
              <a:effectLst>
                <a:outerShdw blurRad="63500" dist="20000" dir="5400000" rotWithShape="0">
                  <a:srgbClr val="000000">
                    <a:alpha val="37999"/>
                  </a:srgbClr>
                </a:outerShdw>
              </a:effectLst>
            </p:spPr>
            <p:txBody>
              <a:bodyPr/>
              <a:lstStyle/>
              <a:p>
                <a:pPr algn="ctr" defTabSz="457200">
                  <a:defRPr/>
                </a:pPr>
                <a:r>
                  <a:rPr lang="en-US" sz="3200" b="1">
                    <a:solidFill>
                      <a:srgbClr val="000000"/>
                    </a:solidFill>
                    <a:latin typeface="Calibri" pitchFamily="-84" charset="0"/>
                    <a:ea typeface="ＭＳ Ｐゴシック" pitchFamily="-84" charset="-128"/>
                  </a:rPr>
                  <a:t>PLS</a:t>
                </a:r>
                <a:endParaRPr lang="en-US" b="1">
                  <a:solidFill>
                    <a:srgbClr val="000000"/>
                  </a:solidFill>
                  <a:latin typeface="Calibri" pitchFamily="-84" charset="0"/>
                  <a:ea typeface="ＭＳ Ｐゴシック" pitchFamily="-84" charset="-128"/>
                </a:endParaRPr>
              </a:p>
            </p:txBody>
          </p:sp>
          <p:graphicFrame>
            <p:nvGraphicFramePr>
              <p:cNvPr id="10364" name="Object 5"/>
              <p:cNvGraphicFramePr>
                <a:graphicFrameLocks noChangeAspect="1"/>
              </p:cNvGraphicFramePr>
              <p:nvPr/>
            </p:nvGraphicFramePr>
            <p:xfrm>
              <a:off x="3500549" y="3154884"/>
              <a:ext cx="2005289" cy="397983"/>
            </p:xfrm>
            <a:graphic>
              <a:graphicData uri="http://schemas.openxmlformats.org/presentationml/2006/ole">
                <p:oleObj spid="_x0000_s5123" name="Equation" r:id="rId4" imgW="2070100" imgH="533400" progId="">
                  <p:embed/>
                </p:oleObj>
              </a:graphicData>
            </a:graphic>
          </p:graphicFrame>
        </p:grpSp>
        <p:grpSp>
          <p:nvGrpSpPr>
            <p:cNvPr id="10" name="Group 70"/>
            <p:cNvGrpSpPr>
              <a:grpSpLocks/>
            </p:cNvGrpSpPr>
            <p:nvPr/>
          </p:nvGrpSpPr>
          <p:grpSpPr bwMode="auto">
            <a:xfrm>
              <a:off x="533400" y="1828800"/>
              <a:ext cx="904162" cy="763669"/>
              <a:chOff x="1981200" y="1121350"/>
              <a:chExt cx="2701401" cy="2665491"/>
            </a:xfrm>
          </p:grpSpPr>
          <p:sp>
            <p:nvSpPr>
              <p:cNvPr id="10342" name="Oval 1"/>
              <p:cNvSpPr>
                <a:spLocks noChangeArrowheads="1"/>
              </p:cNvSpPr>
              <p:nvPr/>
            </p:nvSpPr>
            <p:spPr bwMode="auto">
              <a:xfrm>
                <a:off x="2562727" y="1143000"/>
                <a:ext cx="180957" cy="211389"/>
              </a:xfrm>
              <a:prstGeom prst="ellipse">
                <a:avLst/>
              </a:prstGeom>
              <a:solidFill>
                <a:schemeClr val="accent1"/>
              </a:solidFill>
              <a:ln w="12700">
                <a:solidFill>
                  <a:schemeClr val="tx1"/>
                </a:solidFill>
                <a:round/>
                <a:headEnd/>
                <a:tailEnd type="triangle" w="med" len="med"/>
              </a:ln>
            </p:spPr>
            <p:txBody>
              <a:bodyPr wrap="non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endParaRPr lang="en-US" smtClean="0">
                  <a:solidFill>
                    <a:prstClr val="black"/>
                  </a:solidFill>
                </a:endParaRPr>
              </a:p>
            </p:txBody>
          </p:sp>
          <p:sp>
            <p:nvSpPr>
              <p:cNvPr id="10343" name="Oval 72"/>
              <p:cNvSpPr>
                <a:spLocks noChangeArrowheads="1"/>
              </p:cNvSpPr>
              <p:nvPr/>
            </p:nvSpPr>
            <p:spPr bwMode="auto">
              <a:xfrm>
                <a:off x="3853345" y="1121350"/>
                <a:ext cx="180957" cy="211389"/>
              </a:xfrm>
              <a:prstGeom prst="ellipse">
                <a:avLst/>
              </a:prstGeom>
              <a:solidFill>
                <a:schemeClr val="accent1"/>
              </a:solidFill>
              <a:ln w="12700">
                <a:solidFill>
                  <a:schemeClr val="tx1"/>
                </a:solidFill>
                <a:round/>
                <a:headEnd/>
                <a:tailEnd type="triangle" w="med" len="med"/>
              </a:ln>
            </p:spPr>
            <p:txBody>
              <a:bodyPr wrap="non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endParaRPr lang="en-US" smtClean="0">
                  <a:solidFill>
                    <a:prstClr val="black"/>
                  </a:solidFill>
                </a:endParaRPr>
              </a:p>
            </p:txBody>
          </p:sp>
          <p:sp>
            <p:nvSpPr>
              <p:cNvPr id="10344" name="Oval 73"/>
              <p:cNvSpPr>
                <a:spLocks noChangeArrowheads="1"/>
              </p:cNvSpPr>
              <p:nvPr/>
            </p:nvSpPr>
            <p:spPr bwMode="auto">
              <a:xfrm>
                <a:off x="4501644" y="2382621"/>
                <a:ext cx="180957" cy="211388"/>
              </a:xfrm>
              <a:prstGeom prst="ellipse">
                <a:avLst/>
              </a:prstGeom>
              <a:solidFill>
                <a:schemeClr val="accent1"/>
              </a:solidFill>
              <a:ln w="12700">
                <a:solidFill>
                  <a:schemeClr val="tx1"/>
                </a:solidFill>
                <a:round/>
                <a:headEnd/>
                <a:tailEnd type="triangle" w="med" len="med"/>
              </a:ln>
            </p:spPr>
            <p:txBody>
              <a:bodyPr wrap="non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endParaRPr lang="en-US" smtClean="0">
                  <a:solidFill>
                    <a:prstClr val="black"/>
                  </a:solidFill>
                </a:endParaRPr>
              </a:p>
            </p:txBody>
          </p:sp>
          <p:sp>
            <p:nvSpPr>
              <p:cNvPr id="10345" name="Oval 74"/>
              <p:cNvSpPr>
                <a:spLocks noChangeArrowheads="1"/>
              </p:cNvSpPr>
              <p:nvPr/>
            </p:nvSpPr>
            <p:spPr bwMode="auto">
              <a:xfrm>
                <a:off x="2517488" y="3549918"/>
                <a:ext cx="180957" cy="211388"/>
              </a:xfrm>
              <a:prstGeom prst="ellipse">
                <a:avLst/>
              </a:prstGeom>
              <a:solidFill>
                <a:schemeClr val="accent1"/>
              </a:solidFill>
              <a:ln w="12700">
                <a:solidFill>
                  <a:schemeClr val="tx1"/>
                </a:solidFill>
                <a:round/>
                <a:headEnd/>
                <a:tailEnd type="triangle" w="med" len="med"/>
              </a:ln>
            </p:spPr>
            <p:txBody>
              <a:bodyPr wrap="non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endParaRPr lang="en-US" smtClean="0">
                  <a:solidFill>
                    <a:prstClr val="black"/>
                  </a:solidFill>
                </a:endParaRPr>
              </a:p>
            </p:txBody>
          </p:sp>
          <p:sp>
            <p:nvSpPr>
              <p:cNvPr id="10346" name="Oval 14"/>
              <p:cNvSpPr>
                <a:spLocks noChangeArrowheads="1"/>
              </p:cNvSpPr>
              <p:nvPr/>
            </p:nvSpPr>
            <p:spPr bwMode="auto">
              <a:xfrm>
                <a:off x="1981200" y="2276926"/>
                <a:ext cx="180957" cy="211389"/>
              </a:xfrm>
              <a:prstGeom prst="ellipse">
                <a:avLst/>
              </a:prstGeom>
              <a:solidFill>
                <a:schemeClr val="accent1"/>
              </a:solidFill>
              <a:ln w="12700">
                <a:solidFill>
                  <a:schemeClr val="tx1"/>
                </a:solidFill>
                <a:round/>
                <a:headEnd/>
                <a:tailEnd type="triangle" w="med" len="med"/>
              </a:ln>
            </p:spPr>
            <p:txBody>
              <a:bodyPr wrap="non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endParaRPr lang="en-US" smtClean="0">
                  <a:solidFill>
                    <a:prstClr val="black"/>
                  </a:solidFill>
                </a:endParaRPr>
              </a:p>
            </p:txBody>
          </p:sp>
          <p:sp>
            <p:nvSpPr>
              <p:cNvPr id="10347" name="Oval 76"/>
              <p:cNvSpPr>
                <a:spLocks noChangeArrowheads="1"/>
              </p:cNvSpPr>
              <p:nvPr/>
            </p:nvSpPr>
            <p:spPr bwMode="auto">
              <a:xfrm>
                <a:off x="3861023" y="3575453"/>
                <a:ext cx="180957" cy="211388"/>
              </a:xfrm>
              <a:prstGeom prst="ellipse">
                <a:avLst/>
              </a:prstGeom>
              <a:solidFill>
                <a:schemeClr val="accent1"/>
              </a:solidFill>
              <a:ln w="12700">
                <a:solidFill>
                  <a:schemeClr val="tx1"/>
                </a:solidFill>
                <a:round/>
                <a:headEnd/>
                <a:tailEnd type="triangle" w="med" len="med"/>
              </a:ln>
            </p:spPr>
            <p:txBody>
              <a:bodyPr wrap="non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endParaRPr lang="en-US" smtClean="0">
                  <a:solidFill>
                    <a:prstClr val="black"/>
                  </a:solidFill>
                </a:endParaRPr>
              </a:p>
            </p:txBody>
          </p:sp>
          <p:cxnSp>
            <p:nvCxnSpPr>
              <p:cNvPr id="78" name="Straight Connector 77"/>
              <p:cNvCxnSpPr>
                <a:stCxn id="10343" idx="6"/>
                <a:endCxn id="10344" idx="0"/>
              </p:cNvCxnSpPr>
              <p:nvPr/>
            </p:nvCxnSpPr>
            <p:spPr>
              <a:xfrm>
                <a:off x="4033520" y="1228102"/>
                <a:ext cx="559735" cy="1157400"/>
              </a:xfrm>
              <a:prstGeom prst="line">
                <a:avLst/>
              </a:prstGeom>
            </p:spPr>
            <p:style>
              <a:lnRef idx="1">
                <a:schemeClr val="dk1"/>
              </a:lnRef>
              <a:fillRef idx="0">
                <a:schemeClr val="dk1"/>
              </a:fillRef>
              <a:effectRef idx="0">
                <a:schemeClr val="dk1"/>
              </a:effectRef>
              <a:fontRef idx="minor">
                <a:schemeClr val="tx1"/>
              </a:fontRef>
            </p:style>
          </p:cxnSp>
          <p:cxnSp>
            <p:nvCxnSpPr>
              <p:cNvPr id="79" name="Straight Connector 78"/>
              <p:cNvCxnSpPr>
                <a:stCxn id="10342" idx="6"/>
                <a:endCxn id="10344" idx="1"/>
              </p:cNvCxnSpPr>
              <p:nvPr/>
            </p:nvCxnSpPr>
            <p:spPr>
              <a:xfrm>
                <a:off x="2743283" y="1250253"/>
                <a:ext cx="1783564" cy="1162940"/>
              </a:xfrm>
              <a:prstGeom prst="line">
                <a:avLst/>
              </a:prstGeom>
            </p:spPr>
            <p:style>
              <a:lnRef idx="1">
                <a:schemeClr val="dk1"/>
              </a:lnRef>
              <a:fillRef idx="0">
                <a:schemeClr val="dk1"/>
              </a:fillRef>
              <a:effectRef idx="0">
                <a:schemeClr val="dk1"/>
              </a:effectRef>
              <a:fontRef idx="minor">
                <a:schemeClr val="tx1"/>
              </a:fontRef>
            </p:style>
          </p:cxnSp>
          <p:cxnSp>
            <p:nvCxnSpPr>
              <p:cNvPr id="80" name="Straight Connector 79"/>
              <p:cNvCxnSpPr>
                <a:stCxn id="10342" idx="7"/>
                <a:endCxn id="10343" idx="1"/>
              </p:cNvCxnSpPr>
              <p:nvPr/>
            </p:nvCxnSpPr>
            <p:spPr>
              <a:xfrm flipV="1">
                <a:off x="2714822" y="1156108"/>
                <a:ext cx="1166906" cy="16615"/>
              </a:xfrm>
              <a:prstGeom prst="line">
                <a:avLst/>
              </a:prstGeom>
            </p:spPr>
            <p:style>
              <a:lnRef idx="1">
                <a:schemeClr val="dk1"/>
              </a:lnRef>
              <a:fillRef idx="0">
                <a:schemeClr val="dk1"/>
              </a:fillRef>
              <a:effectRef idx="0">
                <a:schemeClr val="dk1"/>
              </a:effectRef>
              <a:fontRef idx="minor">
                <a:schemeClr val="tx1"/>
              </a:fontRef>
            </p:style>
          </p:cxnSp>
          <p:cxnSp>
            <p:nvCxnSpPr>
              <p:cNvPr id="81" name="Straight Connector 80"/>
              <p:cNvCxnSpPr>
                <a:stCxn id="10344" idx="4"/>
                <a:endCxn id="10347" idx="7"/>
              </p:cNvCxnSpPr>
              <p:nvPr/>
            </p:nvCxnSpPr>
            <p:spPr>
              <a:xfrm flipH="1">
                <a:off x="4014546" y="2595938"/>
                <a:ext cx="578709" cy="1007881"/>
              </a:xfrm>
              <a:prstGeom prst="line">
                <a:avLst/>
              </a:prstGeom>
            </p:spPr>
            <p:style>
              <a:lnRef idx="1">
                <a:schemeClr val="dk1"/>
              </a:lnRef>
              <a:fillRef idx="0">
                <a:schemeClr val="dk1"/>
              </a:fillRef>
              <a:effectRef idx="0">
                <a:schemeClr val="dk1"/>
              </a:effectRef>
              <a:fontRef idx="minor">
                <a:schemeClr val="tx1"/>
              </a:fontRef>
            </p:style>
          </p:cxnSp>
          <p:cxnSp>
            <p:nvCxnSpPr>
              <p:cNvPr id="82" name="Straight Connector 81"/>
              <p:cNvCxnSpPr>
                <a:stCxn id="10347" idx="4"/>
                <a:endCxn id="10345" idx="4"/>
              </p:cNvCxnSpPr>
              <p:nvPr/>
            </p:nvCxnSpPr>
            <p:spPr>
              <a:xfrm flipH="1" flipV="1">
                <a:off x="2605719" y="3758878"/>
                <a:ext cx="1347160" cy="27691"/>
              </a:xfrm>
              <a:prstGeom prst="line">
                <a:avLst/>
              </a:prstGeom>
            </p:spPr>
            <p:style>
              <a:lnRef idx="1">
                <a:schemeClr val="dk1"/>
              </a:lnRef>
              <a:fillRef idx="0">
                <a:schemeClr val="dk1"/>
              </a:fillRef>
              <a:effectRef idx="0">
                <a:schemeClr val="dk1"/>
              </a:effectRef>
              <a:fontRef idx="minor">
                <a:schemeClr val="tx1"/>
              </a:fontRef>
            </p:style>
          </p:cxnSp>
          <p:cxnSp>
            <p:nvCxnSpPr>
              <p:cNvPr id="83" name="Straight Connector 82"/>
              <p:cNvCxnSpPr>
                <a:stCxn id="10346" idx="4"/>
                <a:endCxn id="10345" idx="1"/>
              </p:cNvCxnSpPr>
              <p:nvPr/>
            </p:nvCxnSpPr>
            <p:spPr>
              <a:xfrm>
                <a:off x="2069703" y="2490722"/>
                <a:ext cx="474352" cy="1090946"/>
              </a:xfrm>
              <a:prstGeom prst="line">
                <a:avLst/>
              </a:prstGeom>
            </p:spPr>
            <p:style>
              <a:lnRef idx="1">
                <a:schemeClr val="dk1"/>
              </a:lnRef>
              <a:fillRef idx="0">
                <a:schemeClr val="dk1"/>
              </a:fillRef>
              <a:effectRef idx="0">
                <a:schemeClr val="dk1"/>
              </a:effectRef>
              <a:fontRef idx="minor">
                <a:schemeClr val="tx1"/>
              </a:fontRef>
            </p:style>
          </p:cxnSp>
          <p:cxnSp>
            <p:nvCxnSpPr>
              <p:cNvPr id="84" name="Straight Connector 83"/>
              <p:cNvCxnSpPr>
                <a:stCxn id="10342" idx="3"/>
                <a:endCxn id="10346" idx="0"/>
              </p:cNvCxnSpPr>
              <p:nvPr/>
            </p:nvCxnSpPr>
            <p:spPr>
              <a:xfrm flipH="1">
                <a:off x="2069703" y="1322242"/>
                <a:ext cx="517042" cy="958043"/>
              </a:xfrm>
              <a:prstGeom prst="line">
                <a:avLst/>
              </a:prstGeom>
            </p:spPr>
            <p:style>
              <a:lnRef idx="1">
                <a:schemeClr val="dk1"/>
              </a:lnRef>
              <a:fillRef idx="0">
                <a:schemeClr val="dk1"/>
              </a:fillRef>
              <a:effectRef idx="0">
                <a:schemeClr val="dk1"/>
              </a:effectRef>
              <a:fontRef idx="minor">
                <a:schemeClr val="tx1"/>
              </a:fontRef>
            </p:style>
          </p:cxnSp>
          <p:cxnSp>
            <p:nvCxnSpPr>
              <p:cNvPr id="85" name="Straight Connector 84"/>
              <p:cNvCxnSpPr>
                <a:stCxn id="10343" idx="4"/>
                <a:endCxn id="10347" idx="0"/>
              </p:cNvCxnSpPr>
              <p:nvPr/>
            </p:nvCxnSpPr>
            <p:spPr>
              <a:xfrm>
                <a:off x="3943392" y="1333318"/>
                <a:ext cx="9487" cy="2242814"/>
              </a:xfrm>
              <a:prstGeom prst="line">
                <a:avLst/>
              </a:prstGeom>
            </p:spPr>
            <p:style>
              <a:lnRef idx="1">
                <a:schemeClr val="dk1"/>
              </a:lnRef>
              <a:fillRef idx="0">
                <a:schemeClr val="dk1"/>
              </a:fillRef>
              <a:effectRef idx="0">
                <a:schemeClr val="dk1"/>
              </a:effectRef>
              <a:fontRef idx="minor">
                <a:schemeClr val="tx1"/>
              </a:fontRef>
            </p:style>
          </p:cxnSp>
          <p:cxnSp>
            <p:nvCxnSpPr>
              <p:cNvPr id="86" name="Straight Connector 85"/>
              <p:cNvCxnSpPr>
                <a:stCxn id="10343" idx="3"/>
                <a:endCxn id="10345" idx="7"/>
              </p:cNvCxnSpPr>
              <p:nvPr/>
            </p:nvCxnSpPr>
            <p:spPr>
              <a:xfrm flipH="1">
                <a:off x="2672128" y="1305631"/>
                <a:ext cx="1209599" cy="2276037"/>
              </a:xfrm>
              <a:prstGeom prst="line">
                <a:avLst/>
              </a:prstGeom>
            </p:spPr>
            <p:style>
              <a:lnRef idx="1">
                <a:schemeClr val="dk1"/>
              </a:lnRef>
              <a:fillRef idx="0">
                <a:schemeClr val="dk1"/>
              </a:fillRef>
              <a:effectRef idx="0">
                <a:schemeClr val="dk1"/>
              </a:effectRef>
              <a:fontRef idx="minor">
                <a:schemeClr val="tx1"/>
              </a:fontRef>
            </p:style>
          </p:cxnSp>
          <p:cxnSp>
            <p:nvCxnSpPr>
              <p:cNvPr id="87" name="Straight Connector 86"/>
              <p:cNvCxnSpPr>
                <a:stCxn id="10343" idx="2"/>
                <a:endCxn id="10346" idx="7"/>
              </p:cNvCxnSpPr>
              <p:nvPr/>
            </p:nvCxnSpPr>
            <p:spPr>
              <a:xfrm flipH="1">
                <a:off x="2136112" y="1228102"/>
                <a:ext cx="1717154" cy="1079871"/>
              </a:xfrm>
              <a:prstGeom prst="line">
                <a:avLst/>
              </a:prstGeom>
            </p:spPr>
            <p:style>
              <a:lnRef idx="1">
                <a:schemeClr val="dk1"/>
              </a:lnRef>
              <a:fillRef idx="0">
                <a:schemeClr val="dk1"/>
              </a:fillRef>
              <a:effectRef idx="0">
                <a:schemeClr val="dk1"/>
              </a:effectRef>
              <a:fontRef idx="minor">
                <a:schemeClr val="tx1"/>
              </a:fontRef>
            </p:style>
          </p:cxnSp>
          <p:cxnSp>
            <p:nvCxnSpPr>
              <p:cNvPr id="88" name="Straight Connector 87"/>
              <p:cNvCxnSpPr>
                <a:stCxn id="10344" idx="2"/>
                <a:endCxn id="10346" idx="6"/>
              </p:cNvCxnSpPr>
              <p:nvPr/>
            </p:nvCxnSpPr>
            <p:spPr>
              <a:xfrm flipH="1" flipV="1">
                <a:off x="2159828" y="2385502"/>
                <a:ext cx="2343299" cy="105220"/>
              </a:xfrm>
              <a:prstGeom prst="line">
                <a:avLst/>
              </a:prstGeom>
            </p:spPr>
            <p:style>
              <a:lnRef idx="1">
                <a:schemeClr val="dk1"/>
              </a:lnRef>
              <a:fillRef idx="0">
                <a:schemeClr val="dk1"/>
              </a:fillRef>
              <a:effectRef idx="0">
                <a:schemeClr val="dk1"/>
              </a:effectRef>
              <a:fontRef idx="minor">
                <a:schemeClr val="tx1"/>
              </a:fontRef>
            </p:style>
          </p:cxnSp>
          <p:cxnSp>
            <p:nvCxnSpPr>
              <p:cNvPr id="89" name="Straight Connector 88"/>
              <p:cNvCxnSpPr>
                <a:stCxn id="10344" idx="3"/>
                <a:endCxn id="10345" idx="6"/>
              </p:cNvCxnSpPr>
              <p:nvPr/>
            </p:nvCxnSpPr>
            <p:spPr>
              <a:xfrm flipH="1">
                <a:off x="2695848" y="2562712"/>
                <a:ext cx="1830999" cy="1090950"/>
              </a:xfrm>
              <a:prstGeom prst="line">
                <a:avLst/>
              </a:prstGeom>
            </p:spPr>
            <p:style>
              <a:lnRef idx="1">
                <a:schemeClr val="dk1"/>
              </a:lnRef>
              <a:fillRef idx="0">
                <a:schemeClr val="dk1"/>
              </a:fillRef>
              <a:effectRef idx="0">
                <a:schemeClr val="dk1"/>
              </a:effectRef>
              <a:fontRef idx="minor">
                <a:schemeClr val="tx1"/>
              </a:fontRef>
            </p:style>
          </p:cxnSp>
          <p:cxnSp>
            <p:nvCxnSpPr>
              <p:cNvPr id="90" name="Straight Connector 89"/>
              <p:cNvCxnSpPr>
                <a:stCxn id="10347" idx="2"/>
                <a:endCxn id="10346" idx="5"/>
              </p:cNvCxnSpPr>
              <p:nvPr/>
            </p:nvCxnSpPr>
            <p:spPr>
              <a:xfrm flipH="1" flipV="1">
                <a:off x="2136112" y="2457495"/>
                <a:ext cx="1726641" cy="1223854"/>
              </a:xfrm>
              <a:prstGeom prst="line">
                <a:avLst/>
              </a:prstGeom>
            </p:spPr>
            <p:style>
              <a:lnRef idx="1">
                <a:schemeClr val="dk1"/>
              </a:lnRef>
              <a:fillRef idx="0">
                <a:schemeClr val="dk1"/>
              </a:fillRef>
              <a:effectRef idx="0">
                <a:schemeClr val="dk1"/>
              </a:effectRef>
              <a:fontRef idx="minor">
                <a:schemeClr val="tx1"/>
              </a:fontRef>
            </p:style>
          </p:cxnSp>
          <p:cxnSp>
            <p:nvCxnSpPr>
              <p:cNvPr id="91" name="Straight Connector 90"/>
              <p:cNvCxnSpPr>
                <a:stCxn id="10347" idx="1"/>
                <a:endCxn id="10342" idx="5"/>
              </p:cNvCxnSpPr>
              <p:nvPr/>
            </p:nvCxnSpPr>
            <p:spPr>
              <a:xfrm flipH="1" flipV="1">
                <a:off x="2714822" y="1322242"/>
                <a:ext cx="1171648" cy="2281577"/>
              </a:xfrm>
              <a:prstGeom prst="line">
                <a:avLst/>
              </a:prstGeom>
            </p:spPr>
            <p:style>
              <a:lnRef idx="1">
                <a:schemeClr val="dk1"/>
              </a:lnRef>
              <a:fillRef idx="0">
                <a:schemeClr val="dk1"/>
              </a:fillRef>
              <a:effectRef idx="0">
                <a:schemeClr val="dk1"/>
              </a:effectRef>
              <a:fontRef idx="minor">
                <a:schemeClr val="tx1"/>
              </a:fontRef>
            </p:style>
          </p:cxnSp>
          <p:cxnSp>
            <p:nvCxnSpPr>
              <p:cNvPr id="92" name="Straight Connector 91"/>
              <p:cNvCxnSpPr>
                <a:stCxn id="10345" idx="0"/>
                <a:endCxn id="10342" idx="4"/>
              </p:cNvCxnSpPr>
              <p:nvPr/>
            </p:nvCxnSpPr>
            <p:spPr>
              <a:xfrm flipV="1">
                <a:off x="2605719" y="1355469"/>
                <a:ext cx="47435" cy="2192972"/>
              </a:xfrm>
              <a:prstGeom prst="line">
                <a:avLst/>
              </a:prstGeom>
            </p:spPr>
            <p:style>
              <a:lnRef idx="1">
                <a:schemeClr val="dk1"/>
              </a:lnRef>
              <a:fillRef idx="0">
                <a:schemeClr val="dk1"/>
              </a:fillRef>
              <a:effectRef idx="0">
                <a:schemeClr val="dk1"/>
              </a:effectRef>
              <a:fontRef idx="minor">
                <a:schemeClr val="tx1"/>
              </a:fontRef>
            </p:style>
          </p:cxnSp>
        </p:grpSp>
        <p:grpSp>
          <p:nvGrpSpPr>
            <p:cNvPr id="11" name="Group 132"/>
            <p:cNvGrpSpPr>
              <a:grpSpLocks/>
            </p:cNvGrpSpPr>
            <p:nvPr/>
          </p:nvGrpSpPr>
          <p:grpSpPr bwMode="auto">
            <a:xfrm>
              <a:off x="2885757" y="1843989"/>
              <a:ext cx="924243" cy="794298"/>
              <a:chOff x="1981200" y="1121350"/>
              <a:chExt cx="2701401" cy="2665491"/>
            </a:xfrm>
          </p:grpSpPr>
          <p:sp>
            <p:nvSpPr>
              <p:cNvPr id="10325" name="Oval 1"/>
              <p:cNvSpPr>
                <a:spLocks noChangeArrowheads="1"/>
              </p:cNvSpPr>
              <p:nvPr/>
            </p:nvSpPr>
            <p:spPr bwMode="auto">
              <a:xfrm>
                <a:off x="2562727" y="1143000"/>
                <a:ext cx="180957" cy="211389"/>
              </a:xfrm>
              <a:prstGeom prst="ellipse">
                <a:avLst/>
              </a:prstGeom>
              <a:solidFill>
                <a:schemeClr val="accent1"/>
              </a:solidFill>
              <a:ln w="12700">
                <a:solidFill>
                  <a:schemeClr val="tx1"/>
                </a:solidFill>
                <a:round/>
                <a:headEnd/>
                <a:tailEnd type="triangle" w="med" len="med"/>
              </a:ln>
            </p:spPr>
            <p:txBody>
              <a:bodyPr wrap="non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endParaRPr lang="en-US" smtClean="0">
                  <a:solidFill>
                    <a:prstClr val="black"/>
                  </a:solidFill>
                </a:endParaRPr>
              </a:p>
            </p:txBody>
          </p:sp>
          <p:sp>
            <p:nvSpPr>
              <p:cNvPr id="10326" name="Oval 134"/>
              <p:cNvSpPr>
                <a:spLocks noChangeArrowheads="1"/>
              </p:cNvSpPr>
              <p:nvPr/>
            </p:nvSpPr>
            <p:spPr bwMode="auto">
              <a:xfrm>
                <a:off x="3853345" y="1121350"/>
                <a:ext cx="180957" cy="211389"/>
              </a:xfrm>
              <a:prstGeom prst="ellipse">
                <a:avLst/>
              </a:prstGeom>
              <a:solidFill>
                <a:schemeClr val="accent1"/>
              </a:solidFill>
              <a:ln w="12700">
                <a:solidFill>
                  <a:schemeClr val="tx1"/>
                </a:solidFill>
                <a:round/>
                <a:headEnd/>
                <a:tailEnd type="triangle" w="med" len="med"/>
              </a:ln>
            </p:spPr>
            <p:txBody>
              <a:bodyPr wrap="non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endParaRPr lang="en-US" smtClean="0">
                  <a:solidFill>
                    <a:prstClr val="black"/>
                  </a:solidFill>
                </a:endParaRPr>
              </a:p>
            </p:txBody>
          </p:sp>
          <p:sp>
            <p:nvSpPr>
              <p:cNvPr id="10327" name="Oval 135"/>
              <p:cNvSpPr>
                <a:spLocks noChangeArrowheads="1"/>
              </p:cNvSpPr>
              <p:nvPr/>
            </p:nvSpPr>
            <p:spPr bwMode="auto">
              <a:xfrm>
                <a:off x="4501644" y="2382621"/>
                <a:ext cx="180957" cy="211388"/>
              </a:xfrm>
              <a:prstGeom prst="ellipse">
                <a:avLst/>
              </a:prstGeom>
              <a:solidFill>
                <a:schemeClr val="accent1"/>
              </a:solidFill>
              <a:ln w="12700">
                <a:solidFill>
                  <a:schemeClr val="tx1"/>
                </a:solidFill>
                <a:round/>
                <a:headEnd/>
                <a:tailEnd type="triangle" w="med" len="med"/>
              </a:ln>
            </p:spPr>
            <p:txBody>
              <a:bodyPr wrap="non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endParaRPr lang="en-US" smtClean="0">
                  <a:solidFill>
                    <a:prstClr val="black"/>
                  </a:solidFill>
                </a:endParaRPr>
              </a:p>
            </p:txBody>
          </p:sp>
          <p:sp>
            <p:nvSpPr>
              <p:cNvPr id="10328" name="Oval 136"/>
              <p:cNvSpPr>
                <a:spLocks noChangeArrowheads="1"/>
              </p:cNvSpPr>
              <p:nvPr/>
            </p:nvSpPr>
            <p:spPr bwMode="auto">
              <a:xfrm>
                <a:off x="2517488" y="3549918"/>
                <a:ext cx="180957" cy="211388"/>
              </a:xfrm>
              <a:prstGeom prst="ellipse">
                <a:avLst/>
              </a:prstGeom>
              <a:solidFill>
                <a:schemeClr val="accent1"/>
              </a:solidFill>
              <a:ln w="12700">
                <a:solidFill>
                  <a:schemeClr val="tx1"/>
                </a:solidFill>
                <a:round/>
                <a:headEnd/>
                <a:tailEnd type="triangle" w="med" len="med"/>
              </a:ln>
            </p:spPr>
            <p:txBody>
              <a:bodyPr wrap="non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endParaRPr lang="en-US" smtClean="0">
                  <a:solidFill>
                    <a:prstClr val="black"/>
                  </a:solidFill>
                </a:endParaRPr>
              </a:p>
            </p:txBody>
          </p:sp>
          <p:sp>
            <p:nvSpPr>
              <p:cNvPr id="10329" name="Oval 14"/>
              <p:cNvSpPr>
                <a:spLocks noChangeArrowheads="1"/>
              </p:cNvSpPr>
              <p:nvPr/>
            </p:nvSpPr>
            <p:spPr bwMode="auto">
              <a:xfrm>
                <a:off x="1981200" y="2276926"/>
                <a:ext cx="180957" cy="211389"/>
              </a:xfrm>
              <a:prstGeom prst="ellipse">
                <a:avLst/>
              </a:prstGeom>
              <a:solidFill>
                <a:schemeClr val="accent1"/>
              </a:solidFill>
              <a:ln w="12700">
                <a:solidFill>
                  <a:schemeClr val="tx1"/>
                </a:solidFill>
                <a:round/>
                <a:headEnd/>
                <a:tailEnd type="triangle" w="med" len="med"/>
              </a:ln>
            </p:spPr>
            <p:txBody>
              <a:bodyPr wrap="non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endParaRPr lang="en-US" smtClean="0">
                  <a:solidFill>
                    <a:prstClr val="black"/>
                  </a:solidFill>
                </a:endParaRPr>
              </a:p>
            </p:txBody>
          </p:sp>
          <p:sp>
            <p:nvSpPr>
              <p:cNvPr id="10330" name="Oval 138"/>
              <p:cNvSpPr>
                <a:spLocks noChangeArrowheads="1"/>
              </p:cNvSpPr>
              <p:nvPr/>
            </p:nvSpPr>
            <p:spPr bwMode="auto">
              <a:xfrm>
                <a:off x="3861023" y="3575453"/>
                <a:ext cx="180957" cy="211388"/>
              </a:xfrm>
              <a:prstGeom prst="ellipse">
                <a:avLst/>
              </a:prstGeom>
              <a:solidFill>
                <a:schemeClr val="accent1"/>
              </a:solidFill>
              <a:ln w="12700">
                <a:solidFill>
                  <a:schemeClr val="tx1"/>
                </a:solidFill>
                <a:round/>
                <a:headEnd/>
                <a:tailEnd type="triangle" w="med" len="med"/>
              </a:ln>
            </p:spPr>
            <p:txBody>
              <a:bodyPr wrap="non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endParaRPr lang="en-US" smtClean="0">
                  <a:solidFill>
                    <a:prstClr val="black"/>
                  </a:solidFill>
                </a:endParaRPr>
              </a:p>
            </p:txBody>
          </p:sp>
          <p:cxnSp>
            <p:nvCxnSpPr>
              <p:cNvPr id="140" name="Straight Connector 139"/>
              <p:cNvCxnSpPr>
                <a:stCxn id="10325" idx="6"/>
                <a:endCxn id="10327" idx="1"/>
              </p:cNvCxnSpPr>
              <p:nvPr/>
            </p:nvCxnSpPr>
            <p:spPr>
              <a:xfrm>
                <a:off x="2742276" y="1247553"/>
                <a:ext cx="1786578" cy="1166011"/>
              </a:xfrm>
              <a:prstGeom prst="line">
                <a:avLst/>
              </a:prstGeom>
            </p:spPr>
            <p:style>
              <a:lnRef idx="1">
                <a:schemeClr val="dk1"/>
              </a:lnRef>
              <a:fillRef idx="0">
                <a:schemeClr val="dk1"/>
              </a:fillRef>
              <a:effectRef idx="0">
                <a:schemeClr val="dk1"/>
              </a:effectRef>
              <a:fontRef idx="minor">
                <a:schemeClr val="tx1"/>
              </a:fontRef>
            </p:style>
          </p:cxnSp>
          <p:cxnSp>
            <p:nvCxnSpPr>
              <p:cNvPr id="141" name="Straight Connector 140"/>
              <p:cNvCxnSpPr>
                <a:stCxn id="10325" idx="7"/>
                <a:endCxn id="10326" idx="1"/>
              </p:cNvCxnSpPr>
              <p:nvPr/>
            </p:nvCxnSpPr>
            <p:spPr>
              <a:xfrm flipV="1">
                <a:off x="2719075" y="1151716"/>
                <a:ext cx="1160114" cy="21297"/>
              </a:xfrm>
              <a:prstGeom prst="line">
                <a:avLst/>
              </a:prstGeom>
            </p:spPr>
            <p:style>
              <a:lnRef idx="1">
                <a:schemeClr val="dk1"/>
              </a:lnRef>
              <a:fillRef idx="0">
                <a:schemeClr val="dk1"/>
              </a:fillRef>
              <a:effectRef idx="0">
                <a:schemeClr val="dk1"/>
              </a:effectRef>
              <a:fontRef idx="minor">
                <a:schemeClr val="tx1"/>
              </a:fontRef>
            </p:style>
          </p:cxnSp>
          <p:cxnSp>
            <p:nvCxnSpPr>
              <p:cNvPr id="142" name="Straight Connector 141"/>
              <p:cNvCxnSpPr>
                <a:stCxn id="10327" idx="4"/>
                <a:endCxn id="10330" idx="7"/>
              </p:cNvCxnSpPr>
              <p:nvPr/>
            </p:nvCxnSpPr>
            <p:spPr>
              <a:xfrm flipH="1">
                <a:off x="4013761" y="2594589"/>
                <a:ext cx="580059" cy="1011610"/>
              </a:xfrm>
              <a:prstGeom prst="line">
                <a:avLst/>
              </a:prstGeom>
            </p:spPr>
            <p:style>
              <a:lnRef idx="1">
                <a:schemeClr val="dk1"/>
              </a:lnRef>
              <a:fillRef idx="0">
                <a:schemeClr val="dk1"/>
              </a:fillRef>
              <a:effectRef idx="0">
                <a:schemeClr val="dk1"/>
              </a:effectRef>
              <a:fontRef idx="minor">
                <a:schemeClr val="tx1"/>
              </a:fontRef>
            </p:style>
          </p:cxnSp>
          <p:cxnSp>
            <p:nvCxnSpPr>
              <p:cNvPr id="143" name="Straight Connector 142"/>
              <p:cNvCxnSpPr>
                <a:stCxn id="10330" idx="4"/>
                <a:endCxn id="10328" idx="4"/>
              </p:cNvCxnSpPr>
              <p:nvPr/>
            </p:nvCxnSpPr>
            <p:spPr>
              <a:xfrm flipH="1" flipV="1">
                <a:off x="2607704" y="3760604"/>
                <a:ext cx="1341091" cy="26620"/>
              </a:xfrm>
              <a:prstGeom prst="line">
                <a:avLst/>
              </a:prstGeom>
            </p:spPr>
            <p:style>
              <a:lnRef idx="1">
                <a:schemeClr val="dk1"/>
              </a:lnRef>
              <a:fillRef idx="0">
                <a:schemeClr val="dk1"/>
              </a:fillRef>
              <a:effectRef idx="0">
                <a:schemeClr val="dk1"/>
              </a:effectRef>
              <a:fontRef idx="minor">
                <a:schemeClr val="tx1"/>
              </a:fontRef>
            </p:style>
          </p:cxnSp>
          <p:cxnSp>
            <p:nvCxnSpPr>
              <p:cNvPr id="144" name="Straight Connector 143"/>
              <p:cNvCxnSpPr>
                <a:stCxn id="10325" idx="3"/>
                <a:endCxn id="10329" idx="0"/>
              </p:cNvCxnSpPr>
              <p:nvPr/>
            </p:nvCxnSpPr>
            <p:spPr>
              <a:xfrm flipH="1">
                <a:off x="2069411" y="1322092"/>
                <a:ext cx="519731" cy="953041"/>
              </a:xfrm>
              <a:prstGeom prst="line">
                <a:avLst/>
              </a:prstGeom>
            </p:spPr>
            <p:style>
              <a:lnRef idx="1">
                <a:schemeClr val="dk1"/>
              </a:lnRef>
              <a:fillRef idx="0">
                <a:schemeClr val="dk1"/>
              </a:fillRef>
              <a:effectRef idx="0">
                <a:schemeClr val="dk1"/>
              </a:effectRef>
              <a:fontRef idx="minor">
                <a:schemeClr val="tx1"/>
              </a:fontRef>
            </p:style>
          </p:cxnSp>
          <p:cxnSp>
            <p:nvCxnSpPr>
              <p:cNvPr id="145" name="Straight Connector 144"/>
              <p:cNvCxnSpPr>
                <a:stCxn id="10326" idx="4"/>
                <a:endCxn id="10330" idx="0"/>
              </p:cNvCxnSpPr>
              <p:nvPr/>
            </p:nvCxnSpPr>
            <p:spPr>
              <a:xfrm>
                <a:off x="3944156" y="1332741"/>
                <a:ext cx="4639" cy="2241512"/>
              </a:xfrm>
              <a:prstGeom prst="line">
                <a:avLst/>
              </a:prstGeom>
            </p:spPr>
            <p:style>
              <a:lnRef idx="1">
                <a:schemeClr val="dk1"/>
              </a:lnRef>
              <a:fillRef idx="0">
                <a:schemeClr val="dk1"/>
              </a:fillRef>
              <a:effectRef idx="0">
                <a:schemeClr val="dk1"/>
              </a:effectRef>
              <a:fontRef idx="minor">
                <a:schemeClr val="tx1"/>
              </a:fontRef>
            </p:style>
          </p:cxnSp>
          <p:cxnSp>
            <p:nvCxnSpPr>
              <p:cNvPr id="146" name="Straight Connector 145"/>
              <p:cNvCxnSpPr>
                <a:stCxn id="10326" idx="3"/>
                <a:endCxn id="10328" idx="7"/>
              </p:cNvCxnSpPr>
              <p:nvPr/>
            </p:nvCxnSpPr>
            <p:spPr>
              <a:xfrm flipH="1">
                <a:off x="2672671" y="1300795"/>
                <a:ext cx="1206519" cy="2278784"/>
              </a:xfrm>
              <a:prstGeom prst="line">
                <a:avLst/>
              </a:prstGeom>
            </p:spPr>
            <p:style>
              <a:lnRef idx="1">
                <a:schemeClr val="dk1"/>
              </a:lnRef>
              <a:fillRef idx="0">
                <a:schemeClr val="dk1"/>
              </a:fillRef>
              <a:effectRef idx="0">
                <a:schemeClr val="dk1"/>
              </a:effectRef>
              <a:fontRef idx="minor">
                <a:schemeClr val="tx1"/>
              </a:fontRef>
            </p:style>
          </p:cxnSp>
          <p:cxnSp>
            <p:nvCxnSpPr>
              <p:cNvPr id="147" name="Straight Connector 146"/>
              <p:cNvCxnSpPr>
                <a:stCxn id="10327" idx="2"/>
                <a:endCxn id="10329" idx="6"/>
              </p:cNvCxnSpPr>
              <p:nvPr/>
            </p:nvCxnSpPr>
            <p:spPr>
              <a:xfrm flipH="1" flipV="1">
                <a:off x="2162220" y="2381618"/>
                <a:ext cx="2338791" cy="106485"/>
              </a:xfrm>
              <a:prstGeom prst="line">
                <a:avLst/>
              </a:prstGeom>
            </p:spPr>
            <p:style>
              <a:lnRef idx="1">
                <a:schemeClr val="dk1"/>
              </a:lnRef>
              <a:fillRef idx="0">
                <a:schemeClr val="dk1"/>
              </a:fillRef>
              <a:effectRef idx="0">
                <a:schemeClr val="dk1"/>
              </a:effectRef>
              <a:fontRef idx="minor">
                <a:schemeClr val="tx1"/>
              </a:fontRef>
            </p:style>
          </p:cxnSp>
          <p:cxnSp>
            <p:nvCxnSpPr>
              <p:cNvPr id="148" name="Straight Connector 147"/>
              <p:cNvCxnSpPr>
                <a:stCxn id="10327" idx="3"/>
                <a:endCxn id="10328" idx="6"/>
              </p:cNvCxnSpPr>
              <p:nvPr/>
            </p:nvCxnSpPr>
            <p:spPr>
              <a:xfrm flipH="1">
                <a:off x="2700513" y="2562643"/>
                <a:ext cx="1828340" cy="1091475"/>
              </a:xfrm>
              <a:prstGeom prst="line">
                <a:avLst/>
              </a:prstGeom>
            </p:spPr>
            <p:style>
              <a:lnRef idx="1">
                <a:schemeClr val="dk1"/>
              </a:lnRef>
              <a:fillRef idx="0">
                <a:schemeClr val="dk1"/>
              </a:fillRef>
              <a:effectRef idx="0">
                <a:schemeClr val="dk1"/>
              </a:effectRef>
              <a:fontRef idx="minor">
                <a:schemeClr val="tx1"/>
              </a:fontRef>
            </p:style>
          </p:cxnSp>
          <p:cxnSp>
            <p:nvCxnSpPr>
              <p:cNvPr id="149" name="Straight Connector 148"/>
              <p:cNvCxnSpPr>
                <a:stCxn id="10330" idx="2"/>
                <a:endCxn id="10329" idx="5"/>
              </p:cNvCxnSpPr>
              <p:nvPr/>
            </p:nvCxnSpPr>
            <p:spPr>
              <a:xfrm flipH="1" flipV="1">
                <a:off x="2134377" y="2456158"/>
                <a:ext cx="1726250" cy="1224580"/>
              </a:xfrm>
              <a:prstGeom prst="line">
                <a:avLst/>
              </a:prstGeom>
            </p:spPr>
            <p:style>
              <a:lnRef idx="1">
                <a:schemeClr val="dk1"/>
              </a:lnRef>
              <a:fillRef idx="0">
                <a:schemeClr val="dk1"/>
              </a:fillRef>
              <a:effectRef idx="0">
                <a:schemeClr val="dk1"/>
              </a:effectRef>
              <a:fontRef idx="minor">
                <a:schemeClr val="tx1"/>
              </a:fontRef>
            </p:style>
          </p:cxnSp>
          <p:cxnSp>
            <p:nvCxnSpPr>
              <p:cNvPr id="150" name="Straight Connector 149"/>
              <p:cNvCxnSpPr>
                <a:stCxn id="10328" idx="0"/>
                <a:endCxn id="10325" idx="4"/>
              </p:cNvCxnSpPr>
              <p:nvPr/>
            </p:nvCxnSpPr>
            <p:spPr>
              <a:xfrm flipV="1">
                <a:off x="2607704" y="1354038"/>
                <a:ext cx="46405" cy="2193595"/>
              </a:xfrm>
              <a:prstGeom prst="line">
                <a:avLst/>
              </a:prstGeom>
            </p:spPr>
            <p:style>
              <a:lnRef idx="1">
                <a:schemeClr val="dk1"/>
              </a:lnRef>
              <a:fillRef idx="0">
                <a:schemeClr val="dk1"/>
              </a:fillRef>
              <a:effectRef idx="0">
                <a:schemeClr val="dk1"/>
              </a:effectRef>
              <a:fontRef idx="minor">
                <a:schemeClr val="tx1"/>
              </a:fontRef>
            </p:style>
          </p:cxnSp>
        </p:grpSp>
      </p:grpSp>
      <p:grpSp>
        <p:nvGrpSpPr>
          <p:cNvPr id="13" name="Group 22"/>
          <p:cNvGrpSpPr>
            <a:grpSpLocks/>
          </p:cNvGrpSpPr>
          <p:nvPr/>
        </p:nvGrpSpPr>
        <p:grpSpPr bwMode="auto">
          <a:xfrm>
            <a:off x="700653" y="4388643"/>
            <a:ext cx="3429000" cy="2105025"/>
            <a:chOff x="457196" y="4495800"/>
            <a:chExt cx="3429007" cy="2104347"/>
          </a:xfrm>
        </p:grpSpPr>
        <p:grpSp>
          <p:nvGrpSpPr>
            <p:cNvPr id="14" name="Group 13"/>
            <p:cNvGrpSpPr>
              <a:grpSpLocks/>
            </p:cNvGrpSpPr>
            <p:nvPr/>
          </p:nvGrpSpPr>
          <p:grpSpPr bwMode="auto">
            <a:xfrm>
              <a:off x="457196" y="4495800"/>
              <a:ext cx="3429007" cy="2104347"/>
              <a:chOff x="3810000" y="3962400"/>
              <a:chExt cx="1752600" cy="832213"/>
            </a:xfrm>
          </p:grpSpPr>
          <p:sp>
            <p:nvSpPr>
              <p:cNvPr id="15" name="Flowchart: Alternate Process 14"/>
              <p:cNvSpPr>
                <a:spLocks noChangeArrowheads="1"/>
              </p:cNvSpPr>
              <p:nvPr/>
            </p:nvSpPr>
            <p:spPr bwMode="auto">
              <a:xfrm>
                <a:off x="3810000" y="3962400"/>
                <a:ext cx="1752600" cy="832213"/>
              </a:xfrm>
              <a:prstGeom prst="flowChartAlternateProcess">
                <a:avLst/>
              </a:prstGeom>
              <a:gradFill rotWithShape="1">
                <a:gsLst>
                  <a:gs pos="0">
                    <a:srgbClr val="BCBCBC"/>
                  </a:gs>
                  <a:gs pos="35001">
                    <a:srgbClr val="D0D0D0"/>
                  </a:gs>
                  <a:gs pos="100000">
                    <a:srgbClr val="EDEDED"/>
                  </a:gs>
                </a:gsLst>
                <a:lin ang="16200000" scaled="1"/>
              </a:gradFill>
              <a:ln w="9525">
                <a:solidFill>
                  <a:srgbClr val="000000"/>
                </a:solidFill>
                <a:miter lim="800000"/>
                <a:headEnd/>
                <a:tailEnd/>
              </a:ln>
              <a:effectLst>
                <a:outerShdw blurRad="63500" dist="20000" dir="5400000" rotWithShape="0">
                  <a:srgbClr val="000000">
                    <a:alpha val="37999"/>
                  </a:srgbClr>
                </a:outerShdw>
              </a:effectLst>
            </p:spPr>
            <p:txBody>
              <a:bodyPr/>
              <a:lstStyle/>
              <a:p>
                <a:pPr algn="ctr" defTabSz="457200">
                  <a:defRPr/>
                </a:pPr>
                <a:endParaRPr lang="en-US" sz="1000" b="1">
                  <a:solidFill>
                    <a:srgbClr val="000000"/>
                  </a:solidFill>
                  <a:latin typeface="Calibri" pitchFamily="-84" charset="0"/>
                  <a:ea typeface="ＭＳ Ｐゴシック" pitchFamily="-84" charset="-128"/>
                </a:endParaRPr>
              </a:p>
              <a:p>
                <a:pPr algn="ctr" defTabSz="457200">
                  <a:defRPr/>
                </a:pPr>
                <a:r>
                  <a:rPr lang="en-US" sz="3200" b="1">
                    <a:solidFill>
                      <a:srgbClr val="000000"/>
                    </a:solidFill>
                    <a:latin typeface="Calibri" pitchFamily="-84" charset="0"/>
                    <a:ea typeface="ＭＳ Ｐゴシック" pitchFamily="-84" charset="-128"/>
                  </a:rPr>
                  <a:t>LASSO</a:t>
                </a:r>
                <a:endParaRPr lang="en-US" b="1">
                  <a:solidFill>
                    <a:srgbClr val="000000"/>
                  </a:solidFill>
                  <a:latin typeface="Calibri" pitchFamily="-84" charset="0"/>
                  <a:ea typeface="ＭＳ Ｐゴシック" pitchFamily="-84" charset="-128"/>
                </a:endParaRPr>
              </a:p>
            </p:txBody>
          </p:sp>
          <p:graphicFrame>
            <p:nvGraphicFramePr>
              <p:cNvPr id="10321" name="Object 6"/>
              <p:cNvGraphicFramePr>
                <a:graphicFrameLocks noChangeAspect="1"/>
              </p:cNvGraphicFramePr>
              <p:nvPr/>
            </p:nvGraphicFramePr>
            <p:xfrm>
              <a:off x="3819737" y="4474531"/>
              <a:ext cx="1719333" cy="216526"/>
            </p:xfrm>
            <a:graphic>
              <a:graphicData uri="http://schemas.openxmlformats.org/presentationml/2006/ole">
                <p:oleObj spid="_x0000_s5124" name="Equation" r:id="rId5" imgW="2032000" imgH="279400" progId="">
                  <p:embed/>
                </p:oleObj>
              </a:graphicData>
            </a:graphic>
          </p:graphicFrame>
        </p:grpSp>
        <p:grpSp>
          <p:nvGrpSpPr>
            <p:cNvPr id="16" name="Group 192"/>
            <p:cNvGrpSpPr>
              <a:grpSpLocks/>
            </p:cNvGrpSpPr>
            <p:nvPr/>
          </p:nvGrpSpPr>
          <p:grpSpPr bwMode="auto">
            <a:xfrm>
              <a:off x="483834" y="4786154"/>
              <a:ext cx="893161" cy="761818"/>
              <a:chOff x="1981200" y="1121350"/>
              <a:chExt cx="2701401" cy="2665491"/>
            </a:xfrm>
          </p:grpSpPr>
          <p:sp>
            <p:nvSpPr>
              <p:cNvPr id="10303" name="Oval 1"/>
              <p:cNvSpPr>
                <a:spLocks noChangeArrowheads="1"/>
              </p:cNvSpPr>
              <p:nvPr/>
            </p:nvSpPr>
            <p:spPr bwMode="auto">
              <a:xfrm>
                <a:off x="2562727" y="1143000"/>
                <a:ext cx="180957" cy="211389"/>
              </a:xfrm>
              <a:prstGeom prst="ellipse">
                <a:avLst/>
              </a:prstGeom>
              <a:solidFill>
                <a:schemeClr val="accent1"/>
              </a:solidFill>
              <a:ln w="12700">
                <a:solidFill>
                  <a:schemeClr val="tx1"/>
                </a:solidFill>
                <a:round/>
                <a:headEnd/>
                <a:tailEnd type="triangle" w="med" len="med"/>
              </a:ln>
            </p:spPr>
            <p:txBody>
              <a:bodyPr wrap="non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endParaRPr lang="en-US" smtClean="0">
                  <a:solidFill>
                    <a:prstClr val="black"/>
                  </a:solidFill>
                </a:endParaRPr>
              </a:p>
            </p:txBody>
          </p:sp>
          <p:sp>
            <p:nvSpPr>
              <p:cNvPr id="10304" name="Oval 194"/>
              <p:cNvSpPr>
                <a:spLocks noChangeArrowheads="1"/>
              </p:cNvSpPr>
              <p:nvPr/>
            </p:nvSpPr>
            <p:spPr bwMode="auto">
              <a:xfrm>
                <a:off x="3853345" y="1121350"/>
                <a:ext cx="180957" cy="211389"/>
              </a:xfrm>
              <a:prstGeom prst="ellipse">
                <a:avLst/>
              </a:prstGeom>
              <a:solidFill>
                <a:schemeClr val="accent1"/>
              </a:solidFill>
              <a:ln w="12700">
                <a:solidFill>
                  <a:schemeClr val="tx1"/>
                </a:solidFill>
                <a:round/>
                <a:headEnd/>
                <a:tailEnd type="triangle" w="med" len="med"/>
              </a:ln>
            </p:spPr>
            <p:txBody>
              <a:bodyPr wrap="non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endParaRPr lang="en-US" smtClean="0">
                  <a:solidFill>
                    <a:prstClr val="black"/>
                  </a:solidFill>
                </a:endParaRPr>
              </a:p>
            </p:txBody>
          </p:sp>
          <p:sp>
            <p:nvSpPr>
              <p:cNvPr id="10305" name="Oval 195"/>
              <p:cNvSpPr>
                <a:spLocks noChangeArrowheads="1"/>
              </p:cNvSpPr>
              <p:nvPr/>
            </p:nvSpPr>
            <p:spPr bwMode="auto">
              <a:xfrm>
                <a:off x="4501644" y="2382621"/>
                <a:ext cx="180957" cy="211388"/>
              </a:xfrm>
              <a:prstGeom prst="ellipse">
                <a:avLst/>
              </a:prstGeom>
              <a:solidFill>
                <a:schemeClr val="accent1"/>
              </a:solidFill>
              <a:ln w="12700">
                <a:solidFill>
                  <a:schemeClr val="tx1"/>
                </a:solidFill>
                <a:round/>
                <a:headEnd/>
                <a:tailEnd type="triangle" w="med" len="med"/>
              </a:ln>
            </p:spPr>
            <p:txBody>
              <a:bodyPr wrap="non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endParaRPr lang="en-US" smtClean="0">
                  <a:solidFill>
                    <a:prstClr val="black"/>
                  </a:solidFill>
                </a:endParaRPr>
              </a:p>
            </p:txBody>
          </p:sp>
          <p:sp>
            <p:nvSpPr>
              <p:cNvPr id="10306" name="Oval 196"/>
              <p:cNvSpPr>
                <a:spLocks noChangeArrowheads="1"/>
              </p:cNvSpPr>
              <p:nvPr/>
            </p:nvSpPr>
            <p:spPr bwMode="auto">
              <a:xfrm>
                <a:off x="2517488" y="3549918"/>
                <a:ext cx="180957" cy="211388"/>
              </a:xfrm>
              <a:prstGeom prst="ellipse">
                <a:avLst/>
              </a:prstGeom>
              <a:solidFill>
                <a:schemeClr val="accent1"/>
              </a:solidFill>
              <a:ln w="12700">
                <a:solidFill>
                  <a:schemeClr val="tx1"/>
                </a:solidFill>
                <a:round/>
                <a:headEnd/>
                <a:tailEnd type="triangle" w="med" len="med"/>
              </a:ln>
            </p:spPr>
            <p:txBody>
              <a:bodyPr wrap="non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endParaRPr lang="en-US" smtClean="0">
                  <a:solidFill>
                    <a:prstClr val="black"/>
                  </a:solidFill>
                </a:endParaRPr>
              </a:p>
            </p:txBody>
          </p:sp>
          <p:sp>
            <p:nvSpPr>
              <p:cNvPr id="10307" name="Oval 14"/>
              <p:cNvSpPr>
                <a:spLocks noChangeArrowheads="1"/>
              </p:cNvSpPr>
              <p:nvPr/>
            </p:nvSpPr>
            <p:spPr bwMode="auto">
              <a:xfrm>
                <a:off x="1981200" y="2276926"/>
                <a:ext cx="180957" cy="211389"/>
              </a:xfrm>
              <a:prstGeom prst="ellipse">
                <a:avLst/>
              </a:prstGeom>
              <a:solidFill>
                <a:schemeClr val="accent1"/>
              </a:solidFill>
              <a:ln w="12700">
                <a:solidFill>
                  <a:schemeClr val="tx1"/>
                </a:solidFill>
                <a:round/>
                <a:headEnd/>
                <a:tailEnd type="triangle" w="med" len="med"/>
              </a:ln>
            </p:spPr>
            <p:txBody>
              <a:bodyPr wrap="non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endParaRPr lang="en-US" smtClean="0">
                  <a:solidFill>
                    <a:prstClr val="black"/>
                  </a:solidFill>
                </a:endParaRPr>
              </a:p>
            </p:txBody>
          </p:sp>
          <p:sp>
            <p:nvSpPr>
              <p:cNvPr id="10308" name="Oval 198"/>
              <p:cNvSpPr>
                <a:spLocks noChangeArrowheads="1"/>
              </p:cNvSpPr>
              <p:nvPr/>
            </p:nvSpPr>
            <p:spPr bwMode="auto">
              <a:xfrm>
                <a:off x="3861023" y="3575453"/>
                <a:ext cx="180957" cy="211388"/>
              </a:xfrm>
              <a:prstGeom prst="ellipse">
                <a:avLst/>
              </a:prstGeom>
              <a:solidFill>
                <a:schemeClr val="accent1"/>
              </a:solidFill>
              <a:ln w="12700">
                <a:solidFill>
                  <a:schemeClr val="tx1"/>
                </a:solidFill>
                <a:round/>
                <a:headEnd/>
                <a:tailEnd type="triangle" w="med" len="med"/>
              </a:ln>
            </p:spPr>
            <p:txBody>
              <a:bodyPr wrap="non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endParaRPr lang="en-US" smtClean="0">
                  <a:solidFill>
                    <a:prstClr val="black"/>
                  </a:solidFill>
                </a:endParaRPr>
              </a:p>
            </p:txBody>
          </p:sp>
          <p:cxnSp>
            <p:nvCxnSpPr>
              <p:cNvPr id="200" name="Straight Connector 199"/>
              <p:cNvCxnSpPr>
                <a:stCxn id="10303" idx="6"/>
                <a:endCxn id="10305" idx="1"/>
              </p:cNvCxnSpPr>
              <p:nvPr/>
            </p:nvCxnSpPr>
            <p:spPr>
              <a:xfrm>
                <a:off x="2745690" y="1249286"/>
                <a:ext cx="1781346" cy="1166056"/>
              </a:xfrm>
              <a:prstGeom prst="line">
                <a:avLst/>
              </a:prstGeom>
            </p:spPr>
            <p:style>
              <a:lnRef idx="1">
                <a:schemeClr val="dk1"/>
              </a:lnRef>
              <a:fillRef idx="0">
                <a:schemeClr val="dk1"/>
              </a:fillRef>
              <a:effectRef idx="0">
                <a:schemeClr val="dk1"/>
              </a:effectRef>
              <a:fontRef idx="minor">
                <a:schemeClr val="tx1"/>
              </a:fontRef>
            </p:style>
          </p:cxnSp>
          <p:cxnSp>
            <p:nvCxnSpPr>
              <p:cNvPr id="201" name="Straight Connector 200"/>
              <p:cNvCxnSpPr>
                <a:stCxn id="10303" idx="7"/>
                <a:endCxn id="10304" idx="1"/>
              </p:cNvCxnSpPr>
              <p:nvPr/>
            </p:nvCxnSpPr>
            <p:spPr>
              <a:xfrm flipV="1">
                <a:off x="2716882" y="1154893"/>
                <a:ext cx="1161955" cy="16656"/>
              </a:xfrm>
              <a:prstGeom prst="line">
                <a:avLst/>
              </a:prstGeom>
            </p:spPr>
            <p:style>
              <a:lnRef idx="1">
                <a:schemeClr val="dk1"/>
              </a:lnRef>
              <a:fillRef idx="0">
                <a:schemeClr val="dk1"/>
              </a:fillRef>
              <a:effectRef idx="0">
                <a:schemeClr val="dk1"/>
              </a:effectRef>
              <a:fontRef idx="minor">
                <a:schemeClr val="tx1"/>
              </a:fontRef>
            </p:style>
          </p:cxnSp>
          <p:cxnSp>
            <p:nvCxnSpPr>
              <p:cNvPr id="202" name="Straight Connector 201"/>
              <p:cNvCxnSpPr>
                <a:stCxn id="10305" idx="4"/>
                <a:endCxn id="10308" idx="7"/>
              </p:cNvCxnSpPr>
              <p:nvPr/>
            </p:nvCxnSpPr>
            <p:spPr>
              <a:xfrm flipH="1">
                <a:off x="4013278" y="2593027"/>
                <a:ext cx="576176" cy="1016136"/>
              </a:xfrm>
              <a:prstGeom prst="line">
                <a:avLst/>
              </a:prstGeom>
            </p:spPr>
            <p:style>
              <a:lnRef idx="1">
                <a:schemeClr val="dk1"/>
              </a:lnRef>
              <a:fillRef idx="0">
                <a:schemeClr val="dk1"/>
              </a:fillRef>
              <a:effectRef idx="0">
                <a:schemeClr val="dk1"/>
              </a:effectRef>
              <a:fontRef idx="minor">
                <a:schemeClr val="tx1"/>
              </a:fontRef>
            </p:style>
          </p:cxnSp>
          <p:cxnSp>
            <p:nvCxnSpPr>
              <p:cNvPr id="203" name="Straight Connector 202"/>
              <p:cNvCxnSpPr>
                <a:stCxn id="10308" idx="4"/>
                <a:endCxn id="10306" idx="4"/>
              </p:cNvCxnSpPr>
              <p:nvPr/>
            </p:nvCxnSpPr>
            <p:spPr>
              <a:xfrm flipH="1" flipV="1">
                <a:off x="2606449" y="3759083"/>
                <a:ext cx="1344411" cy="27765"/>
              </a:xfrm>
              <a:prstGeom prst="line">
                <a:avLst/>
              </a:prstGeom>
            </p:spPr>
            <p:style>
              <a:lnRef idx="1">
                <a:schemeClr val="dk1"/>
              </a:lnRef>
              <a:fillRef idx="0">
                <a:schemeClr val="dk1"/>
              </a:fillRef>
              <a:effectRef idx="0">
                <a:schemeClr val="dk1"/>
              </a:effectRef>
              <a:fontRef idx="minor">
                <a:schemeClr val="tx1"/>
              </a:fontRef>
            </p:style>
          </p:cxnSp>
          <p:cxnSp>
            <p:nvCxnSpPr>
              <p:cNvPr id="204" name="Straight Connector 203"/>
              <p:cNvCxnSpPr>
                <a:stCxn id="10303" idx="3"/>
                <a:endCxn id="10307" idx="0"/>
              </p:cNvCxnSpPr>
              <p:nvPr/>
            </p:nvCxnSpPr>
            <p:spPr>
              <a:xfrm flipH="1">
                <a:off x="2073485" y="1321473"/>
                <a:ext cx="513759" cy="955055"/>
              </a:xfrm>
              <a:prstGeom prst="line">
                <a:avLst/>
              </a:prstGeom>
            </p:spPr>
            <p:style>
              <a:lnRef idx="1">
                <a:schemeClr val="dk1"/>
              </a:lnRef>
              <a:fillRef idx="0">
                <a:schemeClr val="dk1"/>
              </a:fillRef>
              <a:effectRef idx="0">
                <a:schemeClr val="dk1"/>
              </a:effectRef>
              <a:fontRef idx="minor">
                <a:schemeClr val="tx1"/>
              </a:fontRef>
            </p:style>
          </p:cxnSp>
          <p:cxnSp>
            <p:nvCxnSpPr>
              <p:cNvPr id="205" name="Straight Connector 204"/>
              <p:cNvCxnSpPr>
                <a:stCxn id="10304" idx="4"/>
                <a:endCxn id="10308" idx="0"/>
              </p:cNvCxnSpPr>
              <p:nvPr/>
            </p:nvCxnSpPr>
            <p:spPr>
              <a:xfrm>
                <a:off x="3941257" y="1332578"/>
                <a:ext cx="9603" cy="2243269"/>
              </a:xfrm>
              <a:prstGeom prst="line">
                <a:avLst/>
              </a:prstGeom>
            </p:spPr>
            <p:style>
              <a:lnRef idx="1">
                <a:schemeClr val="dk1"/>
              </a:lnRef>
              <a:fillRef idx="0">
                <a:schemeClr val="dk1"/>
              </a:fillRef>
              <a:effectRef idx="0">
                <a:schemeClr val="dk1"/>
              </a:effectRef>
              <a:fontRef idx="minor">
                <a:schemeClr val="tx1"/>
              </a:fontRef>
            </p:style>
          </p:cxnSp>
          <p:cxnSp>
            <p:nvCxnSpPr>
              <p:cNvPr id="206" name="Straight Connector 205"/>
              <p:cNvCxnSpPr>
                <a:stCxn id="10304" idx="3"/>
                <a:endCxn id="10306" idx="7"/>
              </p:cNvCxnSpPr>
              <p:nvPr/>
            </p:nvCxnSpPr>
            <p:spPr>
              <a:xfrm flipH="1">
                <a:off x="2673670" y="1299262"/>
                <a:ext cx="1205167" cy="2282136"/>
              </a:xfrm>
              <a:prstGeom prst="line">
                <a:avLst/>
              </a:prstGeom>
            </p:spPr>
            <p:style>
              <a:lnRef idx="1">
                <a:schemeClr val="dk1"/>
              </a:lnRef>
              <a:fillRef idx="0">
                <a:schemeClr val="dk1"/>
              </a:fillRef>
              <a:effectRef idx="0">
                <a:schemeClr val="dk1"/>
              </a:effectRef>
              <a:fontRef idx="minor">
                <a:schemeClr val="tx1"/>
              </a:fontRef>
            </p:style>
          </p:cxnSp>
          <p:cxnSp>
            <p:nvCxnSpPr>
              <p:cNvPr id="207" name="Straight Connector 206"/>
              <p:cNvCxnSpPr>
                <a:stCxn id="10305" idx="2"/>
                <a:endCxn id="10307" idx="6"/>
              </p:cNvCxnSpPr>
              <p:nvPr/>
            </p:nvCxnSpPr>
            <p:spPr>
              <a:xfrm flipH="1" flipV="1">
                <a:off x="2164714" y="2382027"/>
                <a:ext cx="2333513" cy="105502"/>
              </a:xfrm>
              <a:prstGeom prst="line">
                <a:avLst/>
              </a:prstGeom>
            </p:spPr>
            <p:style>
              <a:lnRef idx="1">
                <a:schemeClr val="dk1"/>
              </a:lnRef>
              <a:fillRef idx="0">
                <a:schemeClr val="dk1"/>
              </a:fillRef>
              <a:effectRef idx="0">
                <a:schemeClr val="dk1"/>
              </a:effectRef>
              <a:fontRef idx="minor">
                <a:schemeClr val="tx1"/>
              </a:fontRef>
            </p:style>
          </p:cxnSp>
          <p:cxnSp>
            <p:nvCxnSpPr>
              <p:cNvPr id="208" name="Straight Connector 207"/>
              <p:cNvCxnSpPr>
                <a:stCxn id="10305" idx="3"/>
                <a:endCxn id="10306" idx="6"/>
              </p:cNvCxnSpPr>
              <p:nvPr/>
            </p:nvCxnSpPr>
            <p:spPr>
              <a:xfrm flipH="1">
                <a:off x="2697676" y="2565266"/>
                <a:ext cx="1829361" cy="1088319"/>
              </a:xfrm>
              <a:prstGeom prst="line">
                <a:avLst/>
              </a:prstGeom>
            </p:spPr>
            <p:style>
              <a:lnRef idx="1">
                <a:schemeClr val="dk1"/>
              </a:lnRef>
              <a:fillRef idx="0">
                <a:schemeClr val="dk1"/>
              </a:fillRef>
              <a:effectRef idx="0">
                <a:schemeClr val="dk1"/>
              </a:effectRef>
              <a:fontRef idx="minor">
                <a:schemeClr val="tx1"/>
              </a:fontRef>
            </p:style>
          </p:cxnSp>
          <p:cxnSp>
            <p:nvCxnSpPr>
              <p:cNvPr id="209" name="Straight Connector 208"/>
              <p:cNvCxnSpPr>
                <a:stCxn id="10308" idx="2"/>
                <a:endCxn id="10307" idx="5"/>
              </p:cNvCxnSpPr>
              <p:nvPr/>
            </p:nvCxnSpPr>
            <p:spPr>
              <a:xfrm flipH="1" flipV="1">
                <a:off x="2135906" y="2459764"/>
                <a:ext cx="1723725" cy="1221582"/>
              </a:xfrm>
              <a:prstGeom prst="line">
                <a:avLst/>
              </a:prstGeom>
            </p:spPr>
            <p:style>
              <a:lnRef idx="1">
                <a:schemeClr val="dk1"/>
              </a:lnRef>
              <a:fillRef idx="0">
                <a:schemeClr val="dk1"/>
              </a:fillRef>
              <a:effectRef idx="0">
                <a:schemeClr val="dk1"/>
              </a:effectRef>
              <a:fontRef idx="minor">
                <a:schemeClr val="tx1"/>
              </a:fontRef>
            </p:style>
          </p:cxnSp>
          <p:cxnSp>
            <p:nvCxnSpPr>
              <p:cNvPr id="210" name="Straight Connector 209"/>
              <p:cNvCxnSpPr>
                <a:stCxn id="10306" idx="0"/>
                <a:endCxn id="10303" idx="4"/>
              </p:cNvCxnSpPr>
              <p:nvPr/>
            </p:nvCxnSpPr>
            <p:spPr>
              <a:xfrm flipV="1">
                <a:off x="2606449" y="1354789"/>
                <a:ext cx="48015" cy="2193294"/>
              </a:xfrm>
              <a:prstGeom prst="line">
                <a:avLst/>
              </a:prstGeom>
            </p:spPr>
            <p:style>
              <a:lnRef idx="1">
                <a:schemeClr val="dk1"/>
              </a:lnRef>
              <a:fillRef idx="0">
                <a:schemeClr val="dk1"/>
              </a:fillRef>
              <a:effectRef idx="0">
                <a:schemeClr val="dk1"/>
              </a:effectRef>
              <a:fontRef idx="minor">
                <a:schemeClr val="tx1"/>
              </a:fontRef>
            </p:style>
          </p:cxnSp>
        </p:grpSp>
        <p:grpSp>
          <p:nvGrpSpPr>
            <p:cNvPr id="17" name="Group 210"/>
            <p:cNvGrpSpPr>
              <a:grpSpLocks/>
            </p:cNvGrpSpPr>
            <p:nvPr/>
          </p:nvGrpSpPr>
          <p:grpSpPr bwMode="auto">
            <a:xfrm>
              <a:off x="2987737" y="4802181"/>
              <a:ext cx="795900" cy="790182"/>
              <a:chOff x="1981200" y="1121350"/>
              <a:chExt cx="2701401" cy="2665491"/>
            </a:xfrm>
          </p:grpSpPr>
          <p:sp>
            <p:nvSpPr>
              <p:cNvPr id="10289" name="Oval 1"/>
              <p:cNvSpPr>
                <a:spLocks noChangeArrowheads="1"/>
              </p:cNvSpPr>
              <p:nvPr/>
            </p:nvSpPr>
            <p:spPr bwMode="auto">
              <a:xfrm>
                <a:off x="2562727" y="1143000"/>
                <a:ext cx="180957" cy="211389"/>
              </a:xfrm>
              <a:prstGeom prst="ellipse">
                <a:avLst/>
              </a:prstGeom>
              <a:solidFill>
                <a:schemeClr val="accent1"/>
              </a:solidFill>
              <a:ln w="12700">
                <a:solidFill>
                  <a:schemeClr val="tx1"/>
                </a:solidFill>
                <a:round/>
                <a:headEnd/>
                <a:tailEnd type="triangle" w="med" len="med"/>
              </a:ln>
            </p:spPr>
            <p:txBody>
              <a:bodyPr wrap="non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endParaRPr lang="en-US" smtClean="0">
                  <a:solidFill>
                    <a:prstClr val="black"/>
                  </a:solidFill>
                </a:endParaRPr>
              </a:p>
            </p:txBody>
          </p:sp>
          <p:sp>
            <p:nvSpPr>
              <p:cNvPr id="10290" name="Oval 212"/>
              <p:cNvSpPr>
                <a:spLocks noChangeArrowheads="1"/>
              </p:cNvSpPr>
              <p:nvPr/>
            </p:nvSpPr>
            <p:spPr bwMode="auto">
              <a:xfrm>
                <a:off x="3853345" y="1121350"/>
                <a:ext cx="180957" cy="211389"/>
              </a:xfrm>
              <a:prstGeom prst="ellipse">
                <a:avLst/>
              </a:prstGeom>
              <a:solidFill>
                <a:schemeClr val="accent1"/>
              </a:solidFill>
              <a:ln w="12700">
                <a:solidFill>
                  <a:schemeClr val="tx1"/>
                </a:solidFill>
                <a:round/>
                <a:headEnd/>
                <a:tailEnd type="triangle" w="med" len="med"/>
              </a:ln>
            </p:spPr>
            <p:txBody>
              <a:bodyPr wrap="non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endParaRPr lang="en-US" smtClean="0">
                  <a:solidFill>
                    <a:prstClr val="black"/>
                  </a:solidFill>
                </a:endParaRPr>
              </a:p>
            </p:txBody>
          </p:sp>
          <p:sp>
            <p:nvSpPr>
              <p:cNvPr id="10291" name="Oval 213"/>
              <p:cNvSpPr>
                <a:spLocks noChangeArrowheads="1"/>
              </p:cNvSpPr>
              <p:nvPr/>
            </p:nvSpPr>
            <p:spPr bwMode="auto">
              <a:xfrm>
                <a:off x="4501644" y="2382621"/>
                <a:ext cx="180957" cy="211388"/>
              </a:xfrm>
              <a:prstGeom prst="ellipse">
                <a:avLst/>
              </a:prstGeom>
              <a:solidFill>
                <a:schemeClr val="accent1"/>
              </a:solidFill>
              <a:ln w="12700">
                <a:solidFill>
                  <a:schemeClr val="tx1"/>
                </a:solidFill>
                <a:round/>
                <a:headEnd/>
                <a:tailEnd type="triangle" w="med" len="med"/>
              </a:ln>
            </p:spPr>
            <p:txBody>
              <a:bodyPr wrap="non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endParaRPr lang="en-US" smtClean="0">
                  <a:solidFill>
                    <a:prstClr val="black"/>
                  </a:solidFill>
                </a:endParaRPr>
              </a:p>
            </p:txBody>
          </p:sp>
          <p:sp>
            <p:nvSpPr>
              <p:cNvPr id="10292" name="Oval 214"/>
              <p:cNvSpPr>
                <a:spLocks noChangeArrowheads="1"/>
              </p:cNvSpPr>
              <p:nvPr/>
            </p:nvSpPr>
            <p:spPr bwMode="auto">
              <a:xfrm>
                <a:off x="2517488" y="3549918"/>
                <a:ext cx="180957" cy="211388"/>
              </a:xfrm>
              <a:prstGeom prst="ellipse">
                <a:avLst/>
              </a:prstGeom>
              <a:solidFill>
                <a:schemeClr val="accent1"/>
              </a:solidFill>
              <a:ln w="12700">
                <a:solidFill>
                  <a:schemeClr val="tx1"/>
                </a:solidFill>
                <a:round/>
                <a:headEnd/>
                <a:tailEnd type="triangle" w="med" len="med"/>
              </a:ln>
            </p:spPr>
            <p:txBody>
              <a:bodyPr wrap="non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endParaRPr lang="en-US" smtClean="0">
                  <a:solidFill>
                    <a:prstClr val="black"/>
                  </a:solidFill>
                </a:endParaRPr>
              </a:p>
            </p:txBody>
          </p:sp>
          <p:sp>
            <p:nvSpPr>
              <p:cNvPr id="10293" name="Oval 14"/>
              <p:cNvSpPr>
                <a:spLocks noChangeArrowheads="1"/>
              </p:cNvSpPr>
              <p:nvPr/>
            </p:nvSpPr>
            <p:spPr bwMode="auto">
              <a:xfrm>
                <a:off x="1981200" y="2276926"/>
                <a:ext cx="180957" cy="211389"/>
              </a:xfrm>
              <a:prstGeom prst="ellipse">
                <a:avLst/>
              </a:prstGeom>
              <a:solidFill>
                <a:schemeClr val="accent1"/>
              </a:solidFill>
              <a:ln w="12700">
                <a:solidFill>
                  <a:schemeClr val="tx1"/>
                </a:solidFill>
                <a:round/>
                <a:headEnd/>
                <a:tailEnd type="triangle" w="med" len="med"/>
              </a:ln>
            </p:spPr>
            <p:txBody>
              <a:bodyPr wrap="non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endParaRPr lang="en-US" smtClean="0">
                  <a:solidFill>
                    <a:prstClr val="black"/>
                  </a:solidFill>
                </a:endParaRPr>
              </a:p>
            </p:txBody>
          </p:sp>
          <p:sp>
            <p:nvSpPr>
              <p:cNvPr id="10294" name="Oval 216"/>
              <p:cNvSpPr>
                <a:spLocks noChangeArrowheads="1"/>
              </p:cNvSpPr>
              <p:nvPr/>
            </p:nvSpPr>
            <p:spPr bwMode="auto">
              <a:xfrm>
                <a:off x="3861023" y="3575453"/>
                <a:ext cx="180957" cy="211388"/>
              </a:xfrm>
              <a:prstGeom prst="ellipse">
                <a:avLst/>
              </a:prstGeom>
              <a:solidFill>
                <a:schemeClr val="accent1"/>
              </a:solidFill>
              <a:ln w="12700">
                <a:solidFill>
                  <a:schemeClr val="tx1"/>
                </a:solidFill>
                <a:round/>
                <a:headEnd/>
                <a:tailEnd type="triangle" w="med" len="med"/>
              </a:ln>
            </p:spPr>
            <p:txBody>
              <a:bodyPr wrap="non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endParaRPr lang="en-US" smtClean="0">
                  <a:solidFill>
                    <a:prstClr val="black"/>
                  </a:solidFill>
                </a:endParaRPr>
              </a:p>
            </p:txBody>
          </p:sp>
          <p:cxnSp>
            <p:nvCxnSpPr>
              <p:cNvPr id="218" name="Straight Connector 217"/>
              <p:cNvCxnSpPr>
                <a:stCxn id="10289" idx="7"/>
                <a:endCxn id="10290" idx="1"/>
              </p:cNvCxnSpPr>
              <p:nvPr/>
            </p:nvCxnSpPr>
            <p:spPr>
              <a:xfrm flipV="1">
                <a:off x="2713791" y="1153160"/>
                <a:ext cx="1163856" cy="21413"/>
              </a:xfrm>
              <a:prstGeom prst="line">
                <a:avLst/>
              </a:prstGeom>
            </p:spPr>
            <p:style>
              <a:lnRef idx="1">
                <a:schemeClr val="dk1"/>
              </a:lnRef>
              <a:fillRef idx="0">
                <a:schemeClr val="dk1"/>
              </a:fillRef>
              <a:effectRef idx="0">
                <a:schemeClr val="dk1"/>
              </a:effectRef>
              <a:fontRef idx="minor">
                <a:schemeClr val="tx1"/>
              </a:fontRef>
            </p:style>
          </p:cxnSp>
          <p:cxnSp>
            <p:nvCxnSpPr>
              <p:cNvPr id="219" name="Straight Connector 218"/>
              <p:cNvCxnSpPr>
                <a:stCxn id="10291" idx="4"/>
                <a:endCxn id="10294" idx="7"/>
              </p:cNvCxnSpPr>
              <p:nvPr/>
            </p:nvCxnSpPr>
            <p:spPr>
              <a:xfrm flipH="1">
                <a:off x="4012354" y="2593203"/>
                <a:ext cx="576538" cy="1011780"/>
              </a:xfrm>
              <a:prstGeom prst="line">
                <a:avLst/>
              </a:prstGeom>
            </p:spPr>
            <p:style>
              <a:lnRef idx="1">
                <a:schemeClr val="dk1"/>
              </a:lnRef>
              <a:fillRef idx="0">
                <a:schemeClr val="dk1"/>
              </a:fillRef>
              <a:effectRef idx="0">
                <a:schemeClr val="dk1"/>
              </a:effectRef>
              <a:fontRef idx="minor">
                <a:schemeClr val="tx1"/>
              </a:fontRef>
            </p:style>
          </p:cxnSp>
          <p:cxnSp>
            <p:nvCxnSpPr>
              <p:cNvPr id="220" name="Straight Connector 219"/>
              <p:cNvCxnSpPr>
                <a:stCxn id="10294" idx="4"/>
                <a:endCxn id="10292" idx="4"/>
              </p:cNvCxnSpPr>
              <p:nvPr/>
            </p:nvCxnSpPr>
            <p:spPr>
              <a:xfrm flipH="1" flipV="1">
                <a:off x="2606027" y="3760228"/>
                <a:ext cx="1341669" cy="26768"/>
              </a:xfrm>
              <a:prstGeom prst="line">
                <a:avLst/>
              </a:prstGeom>
            </p:spPr>
            <p:style>
              <a:lnRef idx="1">
                <a:schemeClr val="dk1"/>
              </a:lnRef>
              <a:fillRef idx="0">
                <a:schemeClr val="dk1"/>
              </a:fillRef>
              <a:effectRef idx="0">
                <a:schemeClr val="dk1"/>
              </a:effectRef>
              <a:fontRef idx="minor">
                <a:schemeClr val="tx1"/>
              </a:fontRef>
            </p:style>
          </p:cxnSp>
          <p:cxnSp>
            <p:nvCxnSpPr>
              <p:cNvPr id="221" name="Straight Connector 220"/>
              <p:cNvCxnSpPr>
                <a:stCxn id="10289" idx="3"/>
                <a:endCxn id="10293" idx="0"/>
              </p:cNvCxnSpPr>
              <p:nvPr/>
            </p:nvCxnSpPr>
            <p:spPr>
              <a:xfrm flipH="1">
                <a:off x="2072594" y="1324466"/>
                <a:ext cx="517269" cy="952892"/>
              </a:xfrm>
              <a:prstGeom prst="line">
                <a:avLst/>
              </a:prstGeom>
            </p:spPr>
            <p:style>
              <a:lnRef idx="1">
                <a:schemeClr val="dk1"/>
              </a:lnRef>
              <a:fillRef idx="0">
                <a:schemeClr val="dk1"/>
              </a:fillRef>
              <a:effectRef idx="0">
                <a:schemeClr val="dk1"/>
              </a:effectRef>
              <a:fontRef idx="minor">
                <a:schemeClr val="tx1"/>
              </a:fontRef>
            </p:style>
          </p:cxnSp>
          <p:cxnSp>
            <p:nvCxnSpPr>
              <p:cNvPr id="222" name="Straight Connector 221"/>
              <p:cNvCxnSpPr>
                <a:stCxn id="10290" idx="4"/>
                <a:endCxn id="10294" idx="0"/>
              </p:cNvCxnSpPr>
              <p:nvPr/>
            </p:nvCxnSpPr>
            <p:spPr>
              <a:xfrm>
                <a:off x="3942305" y="1329818"/>
                <a:ext cx="5390" cy="2248397"/>
              </a:xfrm>
              <a:prstGeom prst="line">
                <a:avLst/>
              </a:prstGeom>
            </p:spPr>
            <p:style>
              <a:lnRef idx="1">
                <a:schemeClr val="dk1"/>
              </a:lnRef>
              <a:fillRef idx="0">
                <a:schemeClr val="dk1"/>
              </a:fillRef>
              <a:effectRef idx="0">
                <a:schemeClr val="dk1"/>
              </a:effectRef>
              <a:fontRef idx="minor">
                <a:schemeClr val="tx1"/>
              </a:fontRef>
            </p:style>
          </p:cxnSp>
          <p:cxnSp>
            <p:nvCxnSpPr>
              <p:cNvPr id="223" name="Straight Connector 222"/>
              <p:cNvCxnSpPr>
                <a:stCxn id="10290" idx="3"/>
                <a:endCxn id="10292" idx="7"/>
              </p:cNvCxnSpPr>
              <p:nvPr/>
            </p:nvCxnSpPr>
            <p:spPr>
              <a:xfrm flipH="1">
                <a:off x="2670685" y="1303053"/>
                <a:ext cx="1206961" cy="2280517"/>
              </a:xfrm>
              <a:prstGeom prst="line">
                <a:avLst/>
              </a:prstGeom>
            </p:spPr>
            <p:style>
              <a:lnRef idx="1">
                <a:schemeClr val="dk1"/>
              </a:lnRef>
              <a:fillRef idx="0">
                <a:schemeClr val="dk1"/>
              </a:fillRef>
              <a:effectRef idx="0">
                <a:schemeClr val="dk1"/>
              </a:effectRef>
              <a:fontRef idx="minor">
                <a:schemeClr val="tx1"/>
              </a:fontRef>
            </p:style>
          </p:cxnSp>
          <p:cxnSp>
            <p:nvCxnSpPr>
              <p:cNvPr id="224" name="Straight Connector 223"/>
              <p:cNvCxnSpPr>
                <a:stCxn id="10291" idx="2"/>
                <a:endCxn id="10293" idx="6"/>
              </p:cNvCxnSpPr>
              <p:nvPr/>
            </p:nvCxnSpPr>
            <p:spPr>
              <a:xfrm flipH="1" flipV="1">
                <a:off x="2164192" y="2384425"/>
                <a:ext cx="2333101" cy="101712"/>
              </a:xfrm>
              <a:prstGeom prst="line">
                <a:avLst/>
              </a:prstGeom>
            </p:spPr>
            <p:style>
              <a:lnRef idx="1">
                <a:schemeClr val="dk1"/>
              </a:lnRef>
              <a:fillRef idx="0">
                <a:schemeClr val="dk1"/>
              </a:fillRef>
              <a:effectRef idx="0">
                <a:schemeClr val="dk1"/>
              </a:effectRef>
              <a:fontRef idx="minor">
                <a:schemeClr val="tx1"/>
              </a:fontRef>
            </p:style>
          </p:cxnSp>
          <p:cxnSp>
            <p:nvCxnSpPr>
              <p:cNvPr id="225" name="Straight Connector 224"/>
              <p:cNvCxnSpPr>
                <a:stCxn id="10291" idx="3"/>
                <a:endCxn id="10292" idx="6"/>
              </p:cNvCxnSpPr>
              <p:nvPr/>
            </p:nvCxnSpPr>
            <p:spPr>
              <a:xfrm flipH="1">
                <a:off x="2697628" y="2561083"/>
                <a:ext cx="1826605" cy="1092079"/>
              </a:xfrm>
              <a:prstGeom prst="line">
                <a:avLst/>
              </a:prstGeom>
            </p:spPr>
            <p:style>
              <a:lnRef idx="1">
                <a:schemeClr val="dk1"/>
              </a:lnRef>
              <a:fillRef idx="0">
                <a:schemeClr val="dk1"/>
              </a:fillRef>
              <a:effectRef idx="0">
                <a:schemeClr val="dk1"/>
              </a:effectRef>
              <a:fontRef idx="minor">
                <a:schemeClr val="tx1"/>
              </a:fontRef>
            </p:style>
          </p:cxnSp>
        </p:grpSp>
      </p:grpSp>
      <p:grpSp>
        <p:nvGrpSpPr>
          <p:cNvPr id="18" name="Group 25"/>
          <p:cNvGrpSpPr>
            <a:grpSpLocks/>
          </p:cNvGrpSpPr>
          <p:nvPr/>
        </p:nvGrpSpPr>
        <p:grpSpPr bwMode="auto">
          <a:xfrm>
            <a:off x="5053578" y="1623218"/>
            <a:ext cx="3429000" cy="1970088"/>
            <a:chOff x="4809478" y="1676400"/>
            <a:chExt cx="3429008" cy="1970521"/>
          </a:xfrm>
        </p:grpSpPr>
        <p:grpSp>
          <p:nvGrpSpPr>
            <p:cNvPr id="19" name="Group 18"/>
            <p:cNvGrpSpPr>
              <a:grpSpLocks/>
            </p:cNvGrpSpPr>
            <p:nvPr/>
          </p:nvGrpSpPr>
          <p:grpSpPr bwMode="auto">
            <a:xfrm>
              <a:off x="4809478" y="1676400"/>
              <a:ext cx="3429008" cy="1970521"/>
              <a:chOff x="3810000" y="1428524"/>
              <a:chExt cx="1676400" cy="779689"/>
            </a:xfrm>
          </p:grpSpPr>
          <p:sp>
            <p:nvSpPr>
              <p:cNvPr id="2" name="Flowchart: Alternate Process 1"/>
              <p:cNvSpPr>
                <a:spLocks noChangeArrowheads="1"/>
              </p:cNvSpPr>
              <p:nvPr/>
            </p:nvSpPr>
            <p:spPr bwMode="auto">
              <a:xfrm>
                <a:off x="3810000" y="1428524"/>
                <a:ext cx="1676400" cy="779689"/>
              </a:xfrm>
              <a:prstGeom prst="flowChartAlternateProcess">
                <a:avLst/>
              </a:prstGeom>
              <a:gradFill rotWithShape="1">
                <a:gsLst>
                  <a:gs pos="0">
                    <a:srgbClr val="BCBCBC"/>
                  </a:gs>
                  <a:gs pos="35001">
                    <a:srgbClr val="D0D0D0"/>
                  </a:gs>
                  <a:gs pos="100000">
                    <a:srgbClr val="EDEDED"/>
                  </a:gs>
                </a:gsLst>
                <a:lin ang="16200000" scaled="1"/>
              </a:gradFill>
              <a:ln w="9525">
                <a:solidFill>
                  <a:srgbClr val="000000"/>
                </a:solidFill>
                <a:miter lim="800000"/>
                <a:headEnd/>
                <a:tailEnd/>
              </a:ln>
              <a:effectLst>
                <a:outerShdw blurRad="63500" dist="20000" dir="5400000" rotWithShape="0">
                  <a:srgbClr val="000000">
                    <a:alpha val="37999"/>
                  </a:srgbClr>
                </a:outerShdw>
              </a:effectLst>
            </p:spPr>
            <p:txBody>
              <a:bodyPr/>
              <a:lstStyle/>
              <a:p>
                <a:pPr algn="ctr" defTabSz="457200">
                  <a:defRPr/>
                </a:pPr>
                <a:r>
                  <a:rPr lang="en-US" sz="3200" b="1">
                    <a:solidFill>
                      <a:srgbClr val="000000"/>
                    </a:solidFill>
                    <a:latin typeface="Calibri" pitchFamily="-84" charset="0"/>
                    <a:ea typeface="ＭＳ Ｐゴシック" pitchFamily="-84" charset="-128"/>
                  </a:rPr>
                  <a:t>Mode</a:t>
                </a:r>
                <a:r>
                  <a:rPr lang="en-US" sz="3200">
                    <a:solidFill>
                      <a:srgbClr val="000000"/>
                    </a:solidFill>
                    <a:latin typeface="Calibri" pitchFamily="-84" charset="0"/>
                    <a:ea typeface="ＭＳ Ｐゴシック" pitchFamily="-84" charset="-128"/>
                  </a:rPr>
                  <a:t>l</a:t>
                </a:r>
                <a:endParaRPr lang="en-US" sz="2800">
                  <a:solidFill>
                    <a:srgbClr val="000000"/>
                  </a:solidFill>
                  <a:latin typeface="Calibri" pitchFamily="-84" charset="0"/>
                  <a:ea typeface="ＭＳ Ｐゴシック" pitchFamily="-84" charset="-128"/>
                </a:endParaRPr>
              </a:p>
            </p:txBody>
          </p:sp>
          <p:graphicFrame>
            <p:nvGraphicFramePr>
              <p:cNvPr id="10285" name="Object 4"/>
              <p:cNvGraphicFramePr>
                <a:graphicFrameLocks noChangeAspect="1"/>
              </p:cNvGraphicFramePr>
              <p:nvPr/>
            </p:nvGraphicFramePr>
            <p:xfrm>
              <a:off x="4140626" y="1850725"/>
              <a:ext cx="1043090" cy="273553"/>
            </p:xfrm>
            <a:graphic>
              <a:graphicData uri="http://schemas.openxmlformats.org/presentationml/2006/ole">
                <p:oleObj spid="_x0000_s5125" name="Equation" r:id="rId6" imgW="698500" imgH="241300" progId="">
                  <p:embed/>
                </p:oleObj>
              </a:graphicData>
            </a:graphic>
          </p:graphicFrame>
        </p:grpSp>
        <p:grpSp>
          <p:nvGrpSpPr>
            <p:cNvPr id="20" name="Group 225"/>
            <p:cNvGrpSpPr>
              <a:grpSpLocks/>
            </p:cNvGrpSpPr>
            <p:nvPr/>
          </p:nvGrpSpPr>
          <p:grpSpPr bwMode="auto">
            <a:xfrm>
              <a:off x="7239000" y="1793210"/>
              <a:ext cx="957421" cy="846195"/>
              <a:chOff x="1981200" y="1121350"/>
              <a:chExt cx="2701401" cy="2665491"/>
            </a:xfrm>
          </p:grpSpPr>
          <p:sp>
            <p:nvSpPr>
              <p:cNvPr id="10263" name="Oval 1"/>
              <p:cNvSpPr>
                <a:spLocks noChangeArrowheads="1"/>
              </p:cNvSpPr>
              <p:nvPr/>
            </p:nvSpPr>
            <p:spPr bwMode="auto">
              <a:xfrm>
                <a:off x="2562727" y="1143000"/>
                <a:ext cx="180957" cy="211389"/>
              </a:xfrm>
              <a:prstGeom prst="ellipse">
                <a:avLst/>
              </a:prstGeom>
              <a:solidFill>
                <a:schemeClr val="accent1"/>
              </a:solidFill>
              <a:ln w="12700">
                <a:solidFill>
                  <a:schemeClr val="tx1"/>
                </a:solidFill>
                <a:round/>
                <a:headEnd/>
                <a:tailEnd type="triangle" w="med" len="med"/>
              </a:ln>
            </p:spPr>
            <p:txBody>
              <a:bodyPr wrap="non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endParaRPr lang="en-US" smtClean="0">
                  <a:solidFill>
                    <a:prstClr val="black"/>
                  </a:solidFill>
                </a:endParaRPr>
              </a:p>
            </p:txBody>
          </p:sp>
          <p:sp>
            <p:nvSpPr>
              <p:cNvPr id="10264" name="Oval 227"/>
              <p:cNvSpPr>
                <a:spLocks noChangeArrowheads="1"/>
              </p:cNvSpPr>
              <p:nvPr/>
            </p:nvSpPr>
            <p:spPr bwMode="auto">
              <a:xfrm>
                <a:off x="3853345" y="1121350"/>
                <a:ext cx="180957" cy="211389"/>
              </a:xfrm>
              <a:prstGeom prst="ellipse">
                <a:avLst/>
              </a:prstGeom>
              <a:solidFill>
                <a:schemeClr val="accent1"/>
              </a:solidFill>
              <a:ln w="12700">
                <a:solidFill>
                  <a:schemeClr val="tx1"/>
                </a:solidFill>
                <a:round/>
                <a:headEnd/>
                <a:tailEnd type="triangle" w="med" len="med"/>
              </a:ln>
            </p:spPr>
            <p:txBody>
              <a:bodyPr wrap="non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endParaRPr lang="en-US" smtClean="0">
                  <a:solidFill>
                    <a:prstClr val="black"/>
                  </a:solidFill>
                </a:endParaRPr>
              </a:p>
            </p:txBody>
          </p:sp>
          <p:sp>
            <p:nvSpPr>
              <p:cNvPr id="10265" name="Oval 228"/>
              <p:cNvSpPr>
                <a:spLocks noChangeArrowheads="1"/>
              </p:cNvSpPr>
              <p:nvPr/>
            </p:nvSpPr>
            <p:spPr bwMode="auto">
              <a:xfrm>
                <a:off x="4501644" y="2382621"/>
                <a:ext cx="180957" cy="211388"/>
              </a:xfrm>
              <a:prstGeom prst="ellipse">
                <a:avLst/>
              </a:prstGeom>
              <a:solidFill>
                <a:schemeClr val="accent1"/>
              </a:solidFill>
              <a:ln w="12700">
                <a:solidFill>
                  <a:schemeClr val="tx1"/>
                </a:solidFill>
                <a:round/>
                <a:headEnd/>
                <a:tailEnd type="triangle" w="med" len="med"/>
              </a:ln>
            </p:spPr>
            <p:txBody>
              <a:bodyPr wrap="non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endParaRPr lang="en-US" smtClean="0">
                  <a:solidFill>
                    <a:prstClr val="black"/>
                  </a:solidFill>
                </a:endParaRPr>
              </a:p>
            </p:txBody>
          </p:sp>
          <p:sp>
            <p:nvSpPr>
              <p:cNvPr id="10266" name="Oval 229"/>
              <p:cNvSpPr>
                <a:spLocks noChangeArrowheads="1"/>
              </p:cNvSpPr>
              <p:nvPr/>
            </p:nvSpPr>
            <p:spPr bwMode="auto">
              <a:xfrm>
                <a:off x="2517488" y="3549918"/>
                <a:ext cx="180957" cy="211388"/>
              </a:xfrm>
              <a:prstGeom prst="ellipse">
                <a:avLst/>
              </a:prstGeom>
              <a:solidFill>
                <a:schemeClr val="accent1"/>
              </a:solidFill>
              <a:ln w="12700">
                <a:solidFill>
                  <a:schemeClr val="tx1"/>
                </a:solidFill>
                <a:round/>
                <a:headEnd/>
                <a:tailEnd type="triangle" w="med" len="med"/>
              </a:ln>
            </p:spPr>
            <p:txBody>
              <a:bodyPr wrap="non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endParaRPr lang="en-US" smtClean="0">
                  <a:solidFill>
                    <a:prstClr val="black"/>
                  </a:solidFill>
                </a:endParaRPr>
              </a:p>
            </p:txBody>
          </p:sp>
          <p:sp>
            <p:nvSpPr>
              <p:cNvPr id="10267" name="Oval 14"/>
              <p:cNvSpPr>
                <a:spLocks noChangeArrowheads="1"/>
              </p:cNvSpPr>
              <p:nvPr/>
            </p:nvSpPr>
            <p:spPr bwMode="auto">
              <a:xfrm>
                <a:off x="1981200" y="2276926"/>
                <a:ext cx="180957" cy="211389"/>
              </a:xfrm>
              <a:prstGeom prst="ellipse">
                <a:avLst/>
              </a:prstGeom>
              <a:solidFill>
                <a:schemeClr val="accent1"/>
              </a:solidFill>
              <a:ln w="12700">
                <a:solidFill>
                  <a:schemeClr val="tx1"/>
                </a:solidFill>
                <a:round/>
                <a:headEnd/>
                <a:tailEnd type="triangle" w="med" len="med"/>
              </a:ln>
            </p:spPr>
            <p:txBody>
              <a:bodyPr wrap="non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endParaRPr lang="en-US" smtClean="0">
                  <a:solidFill>
                    <a:prstClr val="black"/>
                  </a:solidFill>
                </a:endParaRPr>
              </a:p>
            </p:txBody>
          </p:sp>
          <p:sp>
            <p:nvSpPr>
              <p:cNvPr id="10268" name="Oval 231"/>
              <p:cNvSpPr>
                <a:spLocks noChangeArrowheads="1"/>
              </p:cNvSpPr>
              <p:nvPr/>
            </p:nvSpPr>
            <p:spPr bwMode="auto">
              <a:xfrm>
                <a:off x="3861023" y="3575453"/>
                <a:ext cx="180957" cy="211388"/>
              </a:xfrm>
              <a:prstGeom prst="ellipse">
                <a:avLst/>
              </a:prstGeom>
              <a:solidFill>
                <a:schemeClr val="accent1"/>
              </a:solidFill>
              <a:ln w="12700">
                <a:solidFill>
                  <a:schemeClr val="tx1"/>
                </a:solidFill>
                <a:round/>
                <a:headEnd/>
                <a:tailEnd type="triangle" w="med" len="med"/>
              </a:ln>
            </p:spPr>
            <p:txBody>
              <a:bodyPr wrap="non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endParaRPr lang="en-US" smtClean="0">
                  <a:solidFill>
                    <a:prstClr val="black"/>
                  </a:solidFill>
                </a:endParaRPr>
              </a:p>
            </p:txBody>
          </p:sp>
          <p:cxnSp>
            <p:nvCxnSpPr>
              <p:cNvPr id="233" name="Straight Connector 232"/>
              <p:cNvCxnSpPr>
                <a:stCxn id="10264" idx="6"/>
                <a:endCxn id="10265" idx="0"/>
              </p:cNvCxnSpPr>
              <p:nvPr/>
            </p:nvCxnSpPr>
            <p:spPr>
              <a:xfrm>
                <a:off x="4035347" y="1228564"/>
                <a:ext cx="559899" cy="1155387"/>
              </a:xfrm>
              <a:prstGeom prst="line">
                <a:avLst/>
              </a:prstGeom>
            </p:spPr>
            <p:style>
              <a:lnRef idx="1">
                <a:schemeClr val="dk1"/>
              </a:lnRef>
              <a:fillRef idx="0">
                <a:schemeClr val="dk1"/>
              </a:fillRef>
              <a:effectRef idx="0">
                <a:schemeClr val="dk1"/>
              </a:effectRef>
              <a:fontRef idx="minor">
                <a:schemeClr val="tx1"/>
              </a:fontRef>
            </p:style>
          </p:cxnSp>
          <p:cxnSp>
            <p:nvCxnSpPr>
              <p:cNvPr id="234" name="Straight Connector 233"/>
              <p:cNvCxnSpPr>
                <a:stCxn id="10263" idx="6"/>
                <a:endCxn id="10265" idx="1"/>
              </p:cNvCxnSpPr>
              <p:nvPr/>
            </p:nvCxnSpPr>
            <p:spPr>
              <a:xfrm>
                <a:off x="2740856" y="1248571"/>
                <a:ext cx="1787203" cy="1165390"/>
              </a:xfrm>
              <a:prstGeom prst="line">
                <a:avLst/>
              </a:prstGeom>
            </p:spPr>
            <p:style>
              <a:lnRef idx="1">
                <a:schemeClr val="dk1"/>
              </a:lnRef>
              <a:fillRef idx="0">
                <a:schemeClr val="dk1"/>
              </a:fillRef>
              <a:effectRef idx="0">
                <a:schemeClr val="dk1"/>
              </a:effectRef>
              <a:fontRef idx="minor">
                <a:schemeClr val="tx1"/>
              </a:fontRef>
            </p:style>
          </p:cxnSp>
          <p:cxnSp>
            <p:nvCxnSpPr>
              <p:cNvPr id="235" name="Straight Connector 234"/>
              <p:cNvCxnSpPr>
                <a:stCxn id="10263" idx="7"/>
                <a:endCxn id="10264" idx="1"/>
              </p:cNvCxnSpPr>
              <p:nvPr/>
            </p:nvCxnSpPr>
            <p:spPr>
              <a:xfrm flipV="1">
                <a:off x="2718461" y="1153537"/>
                <a:ext cx="1164593" cy="20007"/>
              </a:xfrm>
              <a:prstGeom prst="line">
                <a:avLst/>
              </a:prstGeom>
            </p:spPr>
            <p:style>
              <a:lnRef idx="1">
                <a:schemeClr val="dk1"/>
              </a:lnRef>
              <a:fillRef idx="0">
                <a:schemeClr val="dk1"/>
              </a:fillRef>
              <a:effectRef idx="0">
                <a:schemeClr val="dk1"/>
              </a:effectRef>
              <a:fontRef idx="minor">
                <a:schemeClr val="tx1"/>
              </a:fontRef>
            </p:style>
          </p:cxnSp>
          <p:cxnSp>
            <p:nvCxnSpPr>
              <p:cNvPr id="236" name="Straight Connector 235"/>
              <p:cNvCxnSpPr>
                <a:stCxn id="10265" idx="4"/>
                <a:endCxn id="10268" idx="7"/>
              </p:cNvCxnSpPr>
              <p:nvPr/>
            </p:nvCxnSpPr>
            <p:spPr>
              <a:xfrm flipH="1">
                <a:off x="4017430" y="2594021"/>
                <a:ext cx="577816" cy="1010340"/>
              </a:xfrm>
              <a:prstGeom prst="line">
                <a:avLst/>
              </a:prstGeom>
            </p:spPr>
            <p:style>
              <a:lnRef idx="1">
                <a:schemeClr val="dk1"/>
              </a:lnRef>
              <a:fillRef idx="0">
                <a:schemeClr val="dk1"/>
              </a:fillRef>
              <a:effectRef idx="0">
                <a:schemeClr val="dk1"/>
              </a:effectRef>
              <a:fontRef idx="minor">
                <a:schemeClr val="tx1"/>
              </a:fontRef>
            </p:style>
          </p:cxnSp>
          <p:cxnSp>
            <p:nvCxnSpPr>
              <p:cNvPr id="237" name="Straight Connector 236"/>
              <p:cNvCxnSpPr>
                <a:stCxn id="10268" idx="4"/>
                <a:endCxn id="10266" idx="4"/>
              </p:cNvCxnSpPr>
              <p:nvPr/>
            </p:nvCxnSpPr>
            <p:spPr>
              <a:xfrm flipH="1" flipV="1">
                <a:off x="2606480" y="3759414"/>
                <a:ext cx="1348242" cy="25007"/>
              </a:xfrm>
              <a:prstGeom prst="line">
                <a:avLst/>
              </a:prstGeom>
            </p:spPr>
            <p:style>
              <a:lnRef idx="1">
                <a:schemeClr val="dk1"/>
              </a:lnRef>
              <a:fillRef idx="0">
                <a:schemeClr val="dk1"/>
              </a:fillRef>
              <a:effectRef idx="0">
                <a:schemeClr val="dk1"/>
              </a:effectRef>
              <a:fontRef idx="minor">
                <a:schemeClr val="tx1"/>
              </a:fontRef>
            </p:style>
          </p:cxnSp>
          <p:cxnSp>
            <p:nvCxnSpPr>
              <p:cNvPr id="238" name="Straight Connector 237"/>
              <p:cNvCxnSpPr>
                <a:stCxn id="10267" idx="4"/>
                <a:endCxn id="10266" idx="1"/>
              </p:cNvCxnSpPr>
              <p:nvPr/>
            </p:nvCxnSpPr>
            <p:spPr>
              <a:xfrm>
                <a:off x="2068975" y="2488988"/>
                <a:ext cx="474796" cy="1090366"/>
              </a:xfrm>
              <a:prstGeom prst="line">
                <a:avLst/>
              </a:prstGeom>
            </p:spPr>
            <p:style>
              <a:lnRef idx="1">
                <a:schemeClr val="dk1"/>
              </a:lnRef>
              <a:fillRef idx="0">
                <a:schemeClr val="dk1"/>
              </a:fillRef>
              <a:effectRef idx="0">
                <a:schemeClr val="dk1"/>
              </a:effectRef>
              <a:fontRef idx="minor">
                <a:schemeClr val="tx1"/>
              </a:fontRef>
            </p:style>
          </p:cxnSp>
          <p:cxnSp>
            <p:nvCxnSpPr>
              <p:cNvPr id="239" name="Straight Connector 238"/>
              <p:cNvCxnSpPr>
                <a:stCxn id="10263" idx="3"/>
                <a:endCxn id="10267" idx="0"/>
              </p:cNvCxnSpPr>
              <p:nvPr/>
            </p:nvCxnSpPr>
            <p:spPr>
              <a:xfrm flipH="1">
                <a:off x="2068975" y="1323594"/>
                <a:ext cx="519588" cy="955323"/>
              </a:xfrm>
              <a:prstGeom prst="line">
                <a:avLst/>
              </a:prstGeom>
            </p:spPr>
            <p:style>
              <a:lnRef idx="1">
                <a:schemeClr val="dk1"/>
              </a:lnRef>
              <a:fillRef idx="0">
                <a:schemeClr val="dk1"/>
              </a:fillRef>
              <a:effectRef idx="0">
                <a:schemeClr val="dk1"/>
              </a:effectRef>
              <a:fontRef idx="minor">
                <a:schemeClr val="tx1"/>
              </a:fontRef>
            </p:style>
          </p:cxnSp>
          <p:cxnSp>
            <p:nvCxnSpPr>
              <p:cNvPr id="240" name="Straight Connector 239"/>
              <p:cNvCxnSpPr>
                <a:stCxn id="10264" idx="4"/>
                <a:endCxn id="10268" idx="0"/>
              </p:cNvCxnSpPr>
              <p:nvPr/>
            </p:nvCxnSpPr>
            <p:spPr>
              <a:xfrm>
                <a:off x="3945763" y="1333598"/>
                <a:ext cx="8958" cy="2240753"/>
              </a:xfrm>
              <a:prstGeom prst="line">
                <a:avLst/>
              </a:prstGeom>
            </p:spPr>
            <p:style>
              <a:lnRef idx="1">
                <a:schemeClr val="dk1"/>
              </a:lnRef>
              <a:fillRef idx="0">
                <a:schemeClr val="dk1"/>
              </a:fillRef>
              <a:effectRef idx="0">
                <a:schemeClr val="dk1"/>
              </a:effectRef>
              <a:fontRef idx="minor">
                <a:schemeClr val="tx1"/>
              </a:fontRef>
            </p:style>
          </p:cxnSp>
          <p:cxnSp>
            <p:nvCxnSpPr>
              <p:cNvPr id="241" name="Straight Connector 240"/>
              <p:cNvCxnSpPr>
                <a:stCxn id="10264" idx="3"/>
                <a:endCxn id="10266" idx="7"/>
              </p:cNvCxnSpPr>
              <p:nvPr/>
            </p:nvCxnSpPr>
            <p:spPr>
              <a:xfrm flipH="1">
                <a:off x="2669189" y="1303588"/>
                <a:ext cx="1213865" cy="2275766"/>
              </a:xfrm>
              <a:prstGeom prst="line">
                <a:avLst/>
              </a:prstGeom>
            </p:spPr>
            <p:style>
              <a:lnRef idx="1">
                <a:schemeClr val="dk1"/>
              </a:lnRef>
              <a:fillRef idx="0">
                <a:schemeClr val="dk1"/>
              </a:fillRef>
              <a:effectRef idx="0">
                <a:schemeClr val="dk1"/>
              </a:effectRef>
              <a:fontRef idx="minor">
                <a:schemeClr val="tx1"/>
              </a:fontRef>
            </p:style>
          </p:cxnSp>
          <p:cxnSp>
            <p:nvCxnSpPr>
              <p:cNvPr id="242" name="Straight Connector 241"/>
              <p:cNvCxnSpPr>
                <a:stCxn id="10264" idx="2"/>
                <a:endCxn id="10267" idx="7"/>
              </p:cNvCxnSpPr>
              <p:nvPr/>
            </p:nvCxnSpPr>
            <p:spPr>
              <a:xfrm flipH="1">
                <a:off x="2136165" y="1228564"/>
                <a:ext cx="1720014" cy="1080363"/>
              </a:xfrm>
              <a:prstGeom prst="line">
                <a:avLst/>
              </a:prstGeom>
            </p:spPr>
            <p:style>
              <a:lnRef idx="1">
                <a:schemeClr val="dk1"/>
              </a:lnRef>
              <a:fillRef idx="0">
                <a:schemeClr val="dk1"/>
              </a:fillRef>
              <a:effectRef idx="0">
                <a:schemeClr val="dk1"/>
              </a:effectRef>
              <a:fontRef idx="minor">
                <a:schemeClr val="tx1"/>
              </a:fontRef>
            </p:style>
          </p:cxnSp>
          <p:cxnSp>
            <p:nvCxnSpPr>
              <p:cNvPr id="243" name="Straight Connector 242"/>
              <p:cNvCxnSpPr>
                <a:stCxn id="10265" idx="2"/>
                <a:endCxn id="10267" idx="6"/>
              </p:cNvCxnSpPr>
              <p:nvPr/>
            </p:nvCxnSpPr>
            <p:spPr>
              <a:xfrm flipH="1" flipV="1">
                <a:off x="2158560" y="2383951"/>
                <a:ext cx="2347102" cy="105037"/>
              </a:xfrm>
              <a:prstGeom prst="line">
                <a:avLst/>
              </a:prstGeom>
            </p:spPr>
            <p:style>
              <a:lnRef idx="1">
                <a:schemeClr val="dk1"/>
              </a:lnRef>
              <a:fillRef idx="0">
                <a:schemeClr val="dk1"/>
              </a:fillRef>
              <a:effectRef idx="0">
                <a:schemeClr val="dk1"/>
              </a:effectRef>
              <a:fontRef idx="minor">
                <a:schemeClr val="tx1"/>
              </a:fontRef>
            </p:style>
          </p:cxnSp>
          <p:cxnSp>
            <p:nvCxnSpPr>
              <p:cNvPr id="244" name="Straight Connector 243"/>
              <p:cNvCxnSpPr>
                <a:stCxn id="10265" idx="3"/>
                <a:endCxn id="10266" idx="6"/>
              </p:cNvCxnSpPr>
              <p:nvPr/>
            </p:nvCxnSpPr>
            <p:spPr>
              <a:xfrm flipH="1">
                <a:off x="2696064" y="2564011"/>
                <a:ext cx="1831995" cy="1090366"/>
              </a:xfrm>
              <a:prstGeom prst="line">
                <a:avLst/>
              </a:prstGeom>
            </p:spPr>
            <p:style>
              <a:lnRef idx="1">
                <a:schemeClr val="dk1"/>
              </a:lnRef>
              <a:fillRef idx="0">
                <a:schemeClr val="dk1"/>
              </a:fillRef>
              <a:effectRef idx="0">
                <a:schemeClr val="dk1"/>
              </a:effectRef>
              <a:fontRef idx="minor">
                <a:schemeClr val="tx1"/>
              </a:fontRef>
            </p:style>
          </p:cxnSp>
          <p:cxnSp>
            <p:nvCxnSpPr>
              <p:cNvPr id="245" name="Straight Connector 244"/>
              <p:cNvCxnSpPr>
                <a:stCxn id="10268" idx="2"/>
                <a:endCxn id="10267" idx="5"/>
              </p:cNvCxnSpPr>
              <p:nvPr/>
            </p:nvCxnSpPr>
            <p:spPr>
              <a:xfrm flipH="1" flipV="1">
                <a:off x="2136165" y="2458977"/>
                <a:ext cx="1724492" cy="1220410"/>
              </a:xfrm>
              <a:prstGeom prst="line">
                <a:avLst/>
              </a:prstGeom>
            </p:spPr>
            <p:style>
              <a:lnRef idx="1">
                <a:schemeClr val="dk1"/>
              </a:lnRef>
              <a:fillRef idx="0">
                <a:schemeClr val="dk1"/>
              </a:fillRef>
              <a:effectRef idx="0">
                <a:schemeClr val="dk1"/>
              </a:effectRef>
              <a:fontRef idx="minor">
                <a:schemeClr val="tx1"/>
              </a:fontRef>
            </p:style>
          </p:cxnSp>
          <p:cxnSp>
            <p:nvCxnSpPr>
              <p:cNvPr id="246" name="Straight Connector 245"/>
              <p:cNvCxnSpPr>
                <a:stCxn id="10268" idx="1"/>
                <a:endCxn id="10263" idx="5"/>
              </p:cNvCxnSpPr>
              <p:nvPr/>
            </p:nvCxnSpPr>
            <p:spPr>
              <a:xfrm flipH="1" flipV="1">
                <a:off x="2718461" y="1323594"/>
                <a:ext cx="1169071" cy="2280766"/>
              </a:xfrm>
              <a:prstGeom prst="line">
                <a:avLst/>
              </a:prstGeom>
            </p:spPr>
            <p:style>
              <a:lnRef idx="1">
                <a:schemeClr val="dk1"/>
              </a:lnRef>
              <a:fillRef idx="0">
                <a:schemeClr val="dk1"/>
              </a:fillRef>
              <a:effectRef idx="0">
                <a:schemeClr val="dk1"/>
              </a:effectRef>
              <a:fontRef idx="minor">
                <a:schemeClr val="tx1"/>
              </a:fontRef>
            </p:style>
          </p:cxnSp>
          <p:cxnSp>
            <p:nvCxnSpPr>
              <p:cNvPr id="247" name="Straight Connector 246"/>
              <p:cNvCxnSpPr>
                <a:stCxn id="10266" idx="0"/>
                <a:endCxn id="10263" idx="4"/>
              </p:cNvCxnSpPr>
              <p:nvPr/>
            </p:nvCxnSpPr>
            <p:spPr>
              <a:xfrm flipV="1">
                <a:off x="2606480" y="1358608"/>
                <a:ext cx="44792" cy="2190736"/>
              </a:xfrm>
              <a:prstGeom prst="line">
                <a:avLst/>
              </a:prstGeom>
            </p:spPr>
            <p:style>
              <a:lnRef idx="1">
                <a:schemeClr val="dk1"/>
              </a:lnRef>
              <a:fillRef idx="0">
                <a:schemeClr val="dk1"/>
              </a:fillRef>
              <a:effectRef idx="0">
                <a:schemeClr val="dk1"/>
              </a:effectRef>
              <a:fontRef idx="minor">
                <a:schemeClr val="tx1"/>
              </a:fontRef>
            </p:style>
          </p:cxnSp>
        </p:grpSp>
        <p:grpSp>
          <p:nvGrpSpPr>
            <p:cNvPr id="21" name="Group 247"/>
            <p:cNvGrpSpPr>
              <a:grpSpLocks/>
            </p:cNvGrpSpPr>
            <p:nvPr/>
          </p:nvGrpSpPr>
          <p:grpSpPr bwMode="auto">
            <a:xfrm>
              <a:off x="4953000" y="1804950"/>
              <a:ext cx="793944" cy="817150"/>
              <a:chOff x="1981200" y="1121350"/>
              <a:chExt cx="2701401" cy="2665491"/>
            </a:xfrm>
          </p:grpSpPr>
          <p:sp>
            <p:nvSpPr>
              <p:cNvPr id="10257" name="Oval 1"/>
              <p:cNvSpPr>
                <a:spLocks noChangeArrowheads="1"/>
              </p:cNvSpPr>
              <p:nvPr/>
            </p:nvSpPr>
            <p:spPr bwMode="auto">
              <a:xfrm>
                <a:off x="2562727" y="1143000"/>
                <a:ext cx="180957" cy="211389"/>
              </a:xfrm>
              <a:prstGeom prst="ellipse">
                <a:avLst/>
              </a:prstGeom>
              <a:solidFill>
                <a:schemeClr val="accent1"/>
              </a:solidFill>
              <a:ln w="12700">
                <a:solidFill>
                  <a:schemeClr val="tx1"/>
                </a:solidFill>
                <a:round/>
                <a:headEnd/>
                <a:tailEnd type="triangle" w="med" len="med"/>
              </a:ln>
            </p:spPr>
            <p:txBody>
              <a:bodyPr wrap="non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endParaRPr lang="en-US" smtClean="0">
                  <a:solidFill>
                    <a:prstClr val="black"/>
                  </a:solidFill>
                </a:endParaRPr>
              </a:p>
            </p:txBody>
          </p:sp>
          <p:sp>
            <p:nvSpPr>
              <p:cNvPr id="10258" name="Oval 249"/>
              <p:cNvSpPr>
                <a:spLocks noChangeArrowheads="1"/>
              </p:cNvSpPr>
              <p:nvPr/>
            </p:nvSpPr>
            <p:spPr bwMode="auto">
              <a:xfrm>
                <a:off x="3853345" y="1121350"/>
                <a:ext cx="180957" cy="211389"/>
              </a:xfrm>
              <a:prstGeom prst="ellipse">
                <a:avLst/>
              </a:prstGeom>
              <a:solidFill>
                <a:schemeClr val="accent1"/>
              </a:solidFill>
              <a:ln w="12700">
                <a:solidFill>
                  <a:schemeClr val="tx1"/>
                </a:solidFill>
                <a:round/>
                <a:headEnd/>
                <a:tailEnd type="triangle" w="med" len="med"/>
              </a:ln>
            </p:spPr>
            <p:txBody>
              <a:bodyPr wrap="non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endParaRPr lang="en-US" smtClean="0">
                  <a:solidFill>
                    <a:prstClr val="black"/>
                  </a:solidFill>
                </a:endParaRPr>
              </a:p>
            </p:txBody>
          </p:sp>
          <p:sp>
            <p:nvSpPr>
              <p:cNvPr id="10259" name="Oval 250"/>
              <p:cNvSpPr>
                <a:spLocks noChangeArrowheads="1"/>
              </p:cNvSpPr>
              <p:nvPr/>
            </p:nvSpPr>
            <p:spPr bwMode="auto">
              <a:xfrm>
                <a:off x="4501644" y="2382621"/>
                <a:ext cx="180957" cy="211388"/>
              </a:xfrm>
              <a:prstGeom prst="ellipse">
                <a:avLst/>
              </a:prstGeom>
              <a:solidFill>
                <a:schemeClr val="accent1"/>
              </a:solidFill>
              <a:ln w="12700">
                <a:solidFill>
                  <a:schemeClr val="tx1"/>
                </a:solidFill>
                <a:round/>
                <a:headEnd/>
                <a:tailEnd type="triangle" w="med" len="med"/>
              </a:ln>
            </p:spPr>
            <p:txBody>
              <a:bodyPr wrap="non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endParaRPr lang="en-US" smtClean="0">
                  <a:solidFill>
                    <a:prstClr val="black"/>
                  </a:solidFill>
                </a:endParaRPr>
              </a:p>
            </p:txBody>
          </p:sp>
          <p:sp>
            <p:nvSpPr>
              <p:cNvPr id="10260" name="Oval 251"/>
              <p:cNvSpPr>
                <a:spLocks noChangeArrowheads="1"/>
              </p:cNvSpPr>
              <p:nvPr/>
            </p:nvSpPr>
            <p:spPr bwMode="auto">
              <a:xfrm>
                <a:off x="2517488" y="3549918"/>
                <a:ext cx="180957" cy="211388"/>
              </a:xfrm>
              <a:prstGeom prst="ellipse">
                <a:avLst/>
              </a:prstGeom>
              <a:solidFill>
                <a:schemeClr val="accent1"/>
              </a:solidFill>
              <a:ln w="12700">
                <a:solidFill>
                  <a:schemeClr val="tx1"/>
                </a:solidFill>
                <a:round/>
                <a:headEnd/>
                <a:tailEnd type="triangle" w="med" len="med"/>
              </a:ln>
            </p:spPr>
            <p:txBody>
              <a:bodyPr wrap="non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endParaRPr lang="en-US" smtClean="0">
                  <a:solidFill>
                    <a:prstClr val="black"/>
                  </a:solidFill>
                </a:endParaRPr>
              </a:p>
            </p:txBody>
          </p:sp>
          <p:sp>
            <p:nvSpPr>
              <p:cNvPr id="10261" name="Oval 14"/>
              <p:cNvSpPr>
                <a:spLocks noChangeArrowheads="1"/>
              </p:cNvSpPr>
              <p:nvPr/>
            </p:nvSpPr>
            <p:spPr bwMode="auto">
              <a:xfrm>
                <a:off x="1981200" y="2276926"/>
                <a:ext cx="180957" cy="211389"/>
              </a:xfrm>
              <a:prstGeom prst="ellipse">
                <a:avLst/>
              </a:prstGeom>
              <a:solidFill>
                <a:schemeClr val="accent1"/>
              </a:solidFill>
              <a:ln w="12700">
                <a:solidFill>
                  <a:schemeClr val="tx1"/>
                </a:solidFill>
                <a:round/>
                <a:headEnd/>
                <a:tailEnd type="triangle" w="med" len="med"/>
              </a:ln>
            </p:spPr>
            <p:txBody>
              <a:bodyPr wrap="non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endParaRPr lang="en-US" smtClean="0">
                  <a:solidFill>
                    <a:prstClr val="black"/>
                  </a:solidFill>
                </a:endParaRPr>
              </a:p>
            </p:txBody>
          </p:sp>
          <p:sp>
            <p:nvSpPr>
              <p:cNvPr id="10262" name="Oval 253"/>
              <p:cNvSpPr>
                <a:spLocks noChangeArrowheads="1"/>
              </p:cNvSpPr>
              <p:nvPr/>
            </p:nvSpPr>
            <p:spPr bwMode="auto">
              <a:xfrm>
                <a:off x="3861023" y="3575453"/>
                <a:ext cx="180957" cy="211388"/>
              </a:xfrm>
              <a:prstGeom prst="ellipse">
                <a:avLst/>
              </a:prstGeom>
              <a:solidFill>
                <a:schemeClr val="accent1"/>
              </a:solidFill>
              <a:ln w="12700">
                <a:solidFill>
                  <a:schemeClr val="tx1"/>
                </a:solidFill>
                <a:round/>
                <a:headEnd/>
                <a:tailEnd type="triangle" w="med" len="med"/>
              </a:ln>
            </p:spPr>
            <p:txBody>
              <a:bodyPr wrap="non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endParaRPr lang="en-US" smtClean="0">
                  <a:solidFill>
                    <a:prstClr val="black"/>
                  </a:solidFill>
                </a:endParaRPr>
              </a:p>
            </p:txBody>
          </p:sp>
        </p:grpSp>
      </p:grpSp>
    </p:spTree>
    <p:extLst>
      <p:ext uri="{BB962C8B-B14F-4D97-AF65-F5344CB8AC3E}">
        <p14:creationId xmlns="" xmlns:p14="http://schemas.microsoft.com/office/powerpoint/2010/main" val="36648818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nodeType="afterGroup">
                            <p:stCondLst>
                              <p:cond delay="500"/>
                            </p:stCondLst>
                            <p:childTnLst>
                              <p:par>
                                <p:cTn id="14" presetID="10"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par>
                          <p:cTn id="22" fill="hold" nodeType="afterGroup">
                            <p:stCondLst>
                              <p:cond delay="500"/>
                            </p:stCondLst>
                            <p:childTnLst>
                              <p:par>
                                <p:cTn id="23" presetID="10" presetClass="entr" presetSubtype="0"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childTnLst>
                                </p:cTn>
                              </p:par>
                            </p:childTnLst>
                          </p:cTn>
                        </p:par>
                        <p:par>
                          <p:cTn id="31" fill="hold" nodeType="afterGroup">
                            <p:stCondLst>
                              <p:cond delay="500"/>
                            </p:stCondLst>
                            <p:childTnLst>
                              <p:par>
                                <p:cTn id="32" presetID="10" presetClass="entr" presetSubtype="0" fill="hold" nodeType="after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7"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idx="4294967295"/>
          </p:nvPr>
        </p:nvSpPr>
        <p:spPr>
          <a:xfrm>
            <a:off x="457200" y="778263"/>
            <a:ext cx="8229600" cy="655637"/>
          </a:xfrm>
        </p:spPr>
        <p:txBody>
          <a:bodyPr>
            <a:normAutofit/>
          </a:bodyPr>
          <a:lstStyle/>
          <a:p>
            <a:pPr eaLnBrk="1" hangingPunct="1"/>
            <a:r>
              <a:rPr lang="en-US" sz="2800" dirty="0" smtClean="0">
                <a:ea typeface="ＭＳ Ｐゴシック" panose="020B0600070205080204" pitchFamily="34" charset="-128"/>
              </a:rPr>
              <a:t>YEAST CELL DIVISION</a:t>
            </a:r>
          </a:p>
        </p:txBody>
      </p:sp>
      <p:sp>
        <p:nvSpPr>
          <p:cNvPr id="15363" name="Content Placeholder 2"/>
          <p:cNvSpPr>
            <a:spLocks noGrp="1"/>
          </p:cNvSpPr>
          <p:nvPr>
            <p:ph idx="4294967295"/>
          </p:nvPr>
        </p:nvSpPr>
        <p:spPr>
          <a:xfrm>
            <a:off x="0" y="1398588"/>
            <a:ext cx="8610600" cy="1295400"/>
          </a:xfrm>
        </p:spPr>
        <p:txBody>
          <a:bodyPr/>
          <a:lstStyle/>
          <a:p>
            <a:pPr marL="400050" lvl="1" indent="0" eaLnBrk="1" hangingPunct="1">
              <a:lnSpc>
                <a:spcPct val="120000"/>
              </a:lnSpc>
              <a:buFont typeface="Arial" panose="020B0604020202020204" pitchFamily="34" charset="0"/>
              <a:buNone/>
            </a:pPr>
            <a:r>
              <a:rPr lang="en-US" sz="2000" dirty="0" smtClean="0">
                <a:latin typeface="Arial" panose="020B0604020202020204" pitchFamily="34" charset="0"/>
                <a:ea typeface="ＭＳ Ｐゴシック" panose="020B0600070205080204" pitchFamily="34" charset="-128"/>
                <a:cs typeface="Arial" panose="020B0604020202020204" pitchFamily="34" charset="0"/>
              </a:rPr>
              <a:t>Experimental dataset generated via well-known nonlinear model of a cell division cycle of fission yeast. The model is dynamic with 9 state variables. </a:t>
            </a:r>
            <a:endParaRPr lang="en-US" sz="2000" b="1" dirty="0" smtClean="0">
              <a:latin typeface="Arial" panose="020B0604020202020204" pitchFamily="34" charset="0"/>
              <a:ea typeface="ＭＳ Ｐゴシック" panose="020B0600070205080204" pitchFamily="34" charset="-128"/>
              <a:cs typeface="Arial" panose="020B0604020202020204" pitchFamily="34" charset="0"/>
            </a:endParaRPr>
          </a:p>
          <a:p>
            <a:pPr marL="400050" lvl="1" indent="0" eaLnBrk="1" hangingPunct="1">
              <a:lnSpc>
                <a:spcPct val="120000"/>
              </a:lnSpc>
              <a:buFont typeface="Arial" panose="020B0604020202020204" pitchFamily="34" charset="0"/>
              <a:buAutoNum type="arabicPeriod" startAt="2"/>
            </a:pPr>
            <a:endParaRPr lang="en-US" sz="2000" dirty="0" smtClean="0">
              <a:latin typeface="Arial" panose="020B0604020202020204" pitchFamily="34" charset="0"/>
              <a:ea typeface="ＭＳ Ｐゴシック" panose="020B0600070205080204" pitchFamily="34" charset="-128"/>
              <a:cs typeface="Arial" panose="020B0604020202020204" pitchFamily="34" charset="0"/>
            </a:endParaRPr>
          </a:p>
          <a:p>
            <a:pPr marL="400050" lvl="1" indent="0" eaLnBrk="1" hangingPunct="1">
              <a:lnSpc>
                <a:spcPct val="120000"/>
              </a:lnSpc>
              <a:buFont typeface="Calibri" panose="020F0502020204030204" pitchFamily="34" charset="0"/>
              <a:buAutoNum type="arabicPeriod"/>
            </a:pPr>
            <a:endParaRPr lang="en-US" sz="2000" dirty="0" smtClean="0">
              <a:latin typeface="Arial" panose="020B0604020202020204" pitchFamily="34" charset="0"/>
              <a:ea typeface="ＭＳ Ｐゴシック" panose="020B0600070205080204" pitchFamily="34" charset="-128"/>
              <a:cs typeface="Arial" panose="020B0604020202020204" pitchFamily="34" charset="0"/>
            </a:endParaRPr>
          </a:p>
        </p:txBody>
      </p:sp>
      <p:pic>
        <p:nvPicPr>
          <p:cNvPr id="15364" name="Picture 2" descr="http://models.cellml.org/exposure/721be1b343ff57288eed6d4da490bfa1/novak_2001.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932488" y="4508500"/>
            <a:ext cx="2830512" cy="2282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65" name="Picture 331"/>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878513" y="2209800"/>
            <a:ext cx="2884487" cy="210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66" name="Picture 5"/>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381000" y="3049588"/>
            <a:ext cx="2895600" cy="3046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67" name="Picture 6"/>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3429000" y="3067050"/>
            <a:ext cx="2438400" cy="2065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368" name="Rectangle 1"/>
          <p:cNvSpPr>
            <a:spLocks noChangeArrowheads="1"/>
          </p:cNvSpPr>
          <p:nvPr/>
        </p:nvSpPr>
        <p:spPr bwMode="auto">
          <a:xfrm>
            <a:off x="381000" y="6324600"/>
            <a:ext cx="5715000" cy="430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r>
              <a:rPr lang="en-US" sz="1100" smtClean="0">
                <a:solidFill>
                  <a:prstClr val="black"/>
                </a:solidFill>
              </a:rPr>
              <a:t>* Novak, Bela, et al. "Mathematical model of the cell division cycle of fission yeast." </a:t>
            </a:r>
            <a:r>
              <a:rPr lang="en-US" sz="1100" i="1" smtClean="0">
                <a:solidFill>
                  <a:prstClr val="black"/>
                </a:solidFill>
              </a:rPr>
              <a:t>Chaos: An Interdisciplinary Journal of Nonlinear Science</a:t>
            </a:r>
            <a:r>
              <a:rPr lang="en-US" sz="1100" smtClean="0">
                <a:solidFill>
                  <a:prstClr val="black"/>
                </a:solidFill>
              </a:rPr>
              <a:t> 11.1 (2001): 277-286.</a:t>
            </a:r>
          </a:p>
        </p:txBody>
      </p:sp>
    </p:spTree>
    <p:extLst>
      <p:ext uri="{BB962C8B-B14F-4D97-AF65-F5344CB8AC3E}">
        <p14:creationId xmlns="" xmlns:p14="http://schemas.microsoft.com/office/powerpoint/2010/main" val="350482646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5602" name="Picture 331"/>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82550" y="76200"/>
            <a:ext cx="8958263" cy="6548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603" name="Title 1"/>
          <p:cNvSpPr>
            <a:spLocks noGrp="1"/>
          </p:cNvSpPr>
          <p:nvPr>
            <p:ph type="title" idx="4294967295"/>
          </p:nvPr>
        </p:nvSpPr>
        <p:spPr>
          <a:xfrm>
            <a:off x="0" y="350838"/>
            <a:ext cx="8229600" cy="563562"/>
          </a:xfrm>
        </p:spPr>
        <p:txBody>
          <a:bodyPr>
            <a:normAutofit fontScale="90000"/>
          </a:bodyPr>
          <a:lstStyle/>
          <a:p>
            <a:pPr eaLnBrk="1" hangingPunct="1"/>
            <a:r>
              <a:rPr lang="en-US" sz="4000" smtClean="0">
                <a:ea typeface="ＭＳ Ｐゴシック" panose="020B0600070205080204" pitchFamily="34" charset="-128"/>
              </a:rPr>
              <a:t>CELL DIVISION CYCLE</a:t>
            </a:r>
          </a:p>
        </p:txBody>
      </p:sp>
      <p:sp>
        <p:nvSpPr>
          <p:cNvPr id="25604" name="TextBox 11"/>
          <p:cNvSpPr txBox="1">
            <a:spLocks noChangeArrowheads="1"/>
          </p:cNvSpPr>
          <p:nvPr/>
        </p:nvSpPr>
        <p:spPr bwMode="auto">
          <a:xfrm>
            <a:off x="2895600" y="1176338"/>
            <a:ext cx="3276600" cy="33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r>
              <a:rPr lang="en-US" sz="1600" smtClean="0">
                <a:solidFill>
                  <a:prstClr val="black"/>
                </a:solidFill>
              </a:rPr>
              <a:t>True Network (Cell Division Cycle)</a:t>
            </a:r>
          </a:p>
        </p:txBody>
      </p:sp>
      <p:sp>
        <p:nvSpPr>
          <p:cNvPr id="25605" name="TextBox 11"/>
          <p:cNvSpPr txBox="1">
            <a:spLocks noChangeArrowheads="1"/>
          </p:cNvSpPr>
          <p:nvPr/>
        </p:nvSpPr>
        <p:spPr bwMode="auto">
          <a:xfrm>
            <a:off x="1535113" y="3700463"/>
            <a:ext cx="652462"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r>
              <a:rPr lang="en-US" sz="1600" smtClean="0">
                <a:solidFill>
                  <a:prstClr val="black"/>
                </a:solidFill>
              </a:rPr>
              <a:t>PLS</a:t>
            </a:r>
          </a:p>
        </p:txBody>
      </p:sp>
      <p:sp>
        <p:nvSpPr>
          <p:cNvPr id="25606" name="TextBox 11"/>
          <p:cNvSpPr txBox="1">
            <a:spLocks noChangeArrowheads="1"/>
          </p:cNvSpPr>
          <p:nvPr/>
        </p:nvSpPr>
        <p:spPr bwMode="auto">
          <a:xfrm>
            <a:off x="3816350" y="3733800"/>
            <a:ext cx="125095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r>
              <a:rPr lang="en-US" sz="1600" smtClean="0">
                <a:solidFill>
                  <a:prstClr val="black"/>
                </a:solidFill>
              </a:rPr>
              <a:t>DPLASSO</a:t>
            </a:r>
          </a:p>
        </p:txBody>
      </p:sp>
      <p:sp>
        <p:nvSpPr>
          <p:cNvPr id="25607" name="TextBox 11"/>
          <p:cNvSpPr txBox="1">
            <a:spLocks noChangeArrowheads="1"/>
          </p:cNvSpPr>
          <p:nvPr/>
        </p:nvSpPr>
        <p:spPr bwMode="auto">
          <a:xfrm>
            <a:off x="6448425" y="3683000"/>
            <a:ext cx="1250950" cy="33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r>
              <a:rPr lang="en-US" sz="1600" smtClean="0">
                <a:solidFill>
                  <a:prstClr val="black"/>
                </a:solidFill>
              </a:rPr>
              <a:t>LASSO</a:t>
            </a:r>
          </a:p>
        </p:txBody>
      </p:sp>
      <p:pic>
        <p:nvPicPr>
          <p:cNvPr id="25608" name="Picture 7"/>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321050" y="1501775"/>
            <a:ext cx="2165350" cy="2181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609" name="Picture 8"/>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62000" y="4000500"/>
            <a:ext cx="2305050" cy="2239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610" name="Picture 9"/>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3219450" y="3995738"/>
            <a:ext cx="2386013" cy="2300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611" name="Picture 10"/>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5688013" y="4029075"/>
            <a:ext cx="2346325" cy="2220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14"/>
          <p:cNvGrpSpPr>
            <a:grpSpLocks/>
          </p:cNvGrpSpPr>
          <p:nvPr/>
        </p:nvGrpSpPr>
        <p:grpSpPr bwMode="auto">
          <a:xfrm>
            <a:off x="4789488" y="1905000"/>
            <a:ext cx="2935287" cy="611188"/>
            <a:chOff x="4789947" y="1905000"/>
            <a:chExt cx="2934827" cy="611187"/>
          </a:xfrm>
        </p:grpSpPr>
        <p:cxnSp>
          <p:nvCxnSpPr>
            <p:cNvPr id="3" name="Straight Arrow Connector 2"/>
            <p:cNvCxnSpPr/>
            <p:nvPr/>
          </p:nvCxnSpPr>
          <p:spPr>
            <a:xfrm flipH="1">
              <a:off x="4789947" y="2209800"/>
              <a:ext cx="1230119" cy="0"/>
            </a:xfrm>
            <a:prstGeom prst="straightConnector1">
              <a:avLst/>
            </a:prstGeom>
            <a:ln w="19050">
              <a:solidFill>
                <a:schemeClr val="tx1">
                  <a:lumMod val="50000"/>
                  <a:lumOff val="50000"/>
                </a:schemeClr>
              </a:solidFill>
              <a:headEnd type="none" w="med" len="med"/>
              <a:tailEnd type="triangle" w="lg" len="med"/>
            </a:ln>
          </p:spPr>
          <p:style>
            <a:lnRef idx="1">
              <a:schemeClr val="accent3"/>
            </a:lnRef>
            <a:fillRef idx="0">
              <a:schemeClr val="accent3"/>
            </a:fillRef>
            <a:effectRef idx="0">
              <a:schemeClr val="accent3"/>
            </a:effectRef>
            <a:fontRef idx="minor">
              <a:schemeClr val="tx1"/>
            </a:fontRef>
          </p:style>
        </p:cxnSp>
        <p:grpSp>
          <p:nvGrpSpPr>
            <p:cNvPr id="4" name="Group 13"/>
            <p:cNvGrpSpPr>
              <a:grpSpLocks/>
            </p:cNvGrpSpPr>
            <p:nvPr/>
          </p:nvGrpSpPr>
          <p:grpSpPr bwMode="auto">
            <a:xfrm>
              <a:off x="6036128" y="1905000"/>
              <a:ext cx="1688646" cy="611187"/>
              <a:chOff x="6079672" y="1905000"/>
              <a:chExt cx="1688646" cy="611187"/>
            </a:xfrm>
          </p:grpSpPr>
          <p:sp>
            <p:nvSpPr>
              <p:cNvPr id="13" name="Oval 12"/>
              <p:cNvSpPr>
                <a:spLocks noChangeArrowheads="1"/>
              </p:cNvSpPr>
              <p:nvPr/>
            </p:nvSpPr>
            <p:spPr bwMode="auto">
              <a:xfrm>
                <a:off x="6079483" y="1905000"/>
                <a:ext cx="1672962" cy="611187"/>
              </a:xfrm>
              <a:prstGeom prst="ellipse">
                <a:avLst/>
              </a:prstGeom>
              <a:gradFill rotWithShape="1">
                <a:gsLst>
                  <a:gs pos="0">
                    <a:srgbClr val="BCBCBC"/>
                  </a:gs>
                  <a:gs pos="35001">
                    <a:srgbClr val="D0D0D0"/>
                  </a:gs>
                  <a:gs pos="100000">
                    <a:srgbClr val="EDEDED"/>
                  </a:gs>
                </a:gsLst>
                <a:lin ang="16200000" scaled="1"/>
              </a:gradFill>
              <a:ln w="9525">
                <a:solidFill>
                  <a:srgbClr val="000000"/>
                </a:solidFill>
                <a:round/>
                <a:headEnd/>
                <a:tailEnd/>
              </a:ln>
              <a:effectLst>
                <a:outerShdw blurRad="63500" dist="20000" dir="5400000" rotWithShape="0">
                  <a:srgbClr val="000000">
                    <a:alpha val="37999"/>
                  </a:srgbClr>
                </a:outerShdw>
              </a:effectLst>
            </p:spPr>
            <p:txBody>
              <a:bodyPr anchor="ctr"/>
              <a:lstStyle/>
              <a:p>
                <a:pPr algn="ctr" defTabSz="457200">
                  <a:defRPr/>
                </a:pPr>
                <a:endParaRPr lang="en-US">
                  <a:solidFill>
                    <a:srgbClr val="000000"/>
                  </a:solidFill>
                  <a:latin typeface="Calibri" pitchFamily="-84" charset="0"/>
                  <a:ea typeface="ＭＳ Ｐゴシック" pitchFamily="-84" charset="-128"/>
                </a:endParaRPr>
              </a:p>
            </p:txBody>
          </p:sp>
          <p:sp>
            <p:nvSpPr>
              <p:cNvPr id="25616" name="TextBox 11"/>
              <p:cNvSpPr txBox="1">
                <a:spLocks noChangeArrowheads="1"/>
              </p:cNvSpPr>
              <p:nvPr/>
            </p:nvSpPr>
            <p:spPr bwMode="auto">
              <a:xfrm>
                <a:off x="6096000" y="2072093"/>
                <a:ext cx="167231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eaLnBrk="1" hangingPunct="1"/>
                <a:r>
                  <a:rPr lang="en-US" sz="1200" smtClean="0">
                    <a:solidFill>
                      <a:prstClr val="black"/>
                    </a:solidFill>
                  </a:rPr>
                  <a:t>Missing in DPLASSO!</a:t>
                </a:r>
              </a:p>
            </p:txBody>
          </p:sp>
        </p:grpSp>
      </p:grpSp>
    </p:spTree>
    <p:extLst>
      <p:ext uri="{BB962C8B-B14F-4D97-AF65-F5344CB8AC3E}">
        <p14:creationId xmlns="" xmlns:p14="http://schemas.microsoft.com/office/powerpoint/2010/main" val="246847011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idx="4294967295"/>
          </p:nvPr>
        </p:nvSpPr>
        <p:spPr>
          <a:xfrm>
            <a:off x="304800" y="838200"/>
            <a:ext cx="8229600" cy="655637"/>
          </a:xfrm>
        </p:spPr>
        <p:txBody>
          <a:bodyPr>
            <a:normAutofit/>
          </a:bodyPr>
          <a:lstStyle/>
          <a:p>
            <a:r>
              <a:rPr lang="en-US" altLang="en-US" sz="2800" dirty="0" smtClean="0"/>
              <a:t>NONLINEARITY IN A BIOSYSTEM</a:t>
            </a:r>
          </a:p>
        </p:txBody>
      </p:sp>
      <p:pic>
        <p:nvPicPr>
          <p:cNvPr id="6147" name="Picture 2" descr="http://models.cellml.org/exposure/cdc4e3dee94cd5a9c1ae827eca9681c2/spiro_1997.pn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011363" y="1368426"/>
            <a:ext cx="5075237" cy="4002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6148" name="Object 1"/>
          <p:cNvGraphicFramePr>
            <a:graphicFrameLocks noChangeAspect="1"/>
          </p:cNvGraphicFramePr>
          <p:nvPr/>
        </p:nvGraphicFramePr>
        <p:xfrm>
          <a:off x="398462" y="5370513"/>
          <a:ext cx="8301037" cy="1066800"/>
        </p:xfrm>
        <a:graphic>
          <a:graphicData uri="http://schemas.openxmlformats.org/presentationml/2006/ole">
            <p:oleObj spid="_x0000_s6146" name="Equation" r:id="rId5" imgW="6324600" imgH="812800" progId="Equation.3">
              <p:embed/>
            </p:oleObj>
          </a:graphicData>
        </a:graphic>
      </p:graphicFrame>
    </p:spTree>
    <p:extLst>
      <p:ext uri="{BB962C8B-B14F-4D97-AF65-F5344CB8AC3E}">
        <p14:creationId xmlns="" xmlns:p14="http://schemas.microsoft.com/office/powerpoint/2010/main" val="28640337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FA35A37-7CC2-4DF3-98C4-D1D4F37B8E03}" type="slidenum">
              <a:rPr lang="en-US" smtClean="0"/>
              <a:pPr>
                <a:defRPr/>
              </a:pPr>
              <a:t>3</a:t>
            </a:fld>
            <a:endParaRPr lang="en-US"/>
          </a:p>
        </p:txBody>
      </p:sp>
      <p:sp>
        <p:nvSpPr>
          <p:cNvPr id="5" name="TextBox 4"/>
          <p:cNvSpPr txBox="1"/>
          <p:nvPr/>
        </p:nvSpPr>
        <p:spPr>
          <a:xfrm>
            <a:off x="398718" y="1642714"/>
            <a:ext cx="9219733" cy="907941"/>
          </a:xfrm>
          <a:prstGeom prst="rect">
            <a:avLst/>
          </a:prstGeom>
          <a:noFill/>
        </p:spPr>
        <p:txBody>
          <a:bodyPr wrap="square" rtlCol="0">
            <a:spAutoFit/>
          </a:bodyPr>
          <a:lstStyle/>
          <a:p>
            <a:pPr marL="285750" indent="-285750">
              <a:spcAft>
                <a:spcPts val="600"/>
              </a:spcAft>
              <a:buClr>
                <a:schemeClr val="accent5">
                  <a:lumMod val="75000"/>
                </a:schemeClr>
              </a:buClr>
              <a:buFont typeface="Wingdings" panose="05000000000000000000" pitchFamily="2" charset="2"/>
              <a:buChar char="§"/>
            </a:pPr>
            <a:r>
              <a:rPr lang="en-US" sz="2400" dirty="0" smtClean="0"/>
              <a:t>Extend </a:t>
            </a:r>
            <a:r>
              <a:rPr lang="en-US" sz="2400" dirty="0" smtClean="0">
                <a:solidFill>
                  <a:schemeClr val="accent5">
                    <a:lumMod val="75000"/>
                  </a:schemeClr>
                </a:solidFill>
              </a:rPr>
              <a:t>Information Theory </a:t>
            </a:r>
            <a:r>
              <a:rPr lang="en-US" sz="2400" dirty="0" smtClean="0"/>
              <a:t>to meet new challenges  in</a:t>
            </a:r>
          </a:p>
          <a:p>
            <a:pPr>
              <a:buClr>
                <a:schemeClr val="accent5">
                  <a:lumMod val="75000"/>
                </a:schemeClr>
              </a:buClr>
              <a:tabLst>
                <a:tab pos="284163" algn="l"/>
              </a:tabLst>
            </a:pPr>
            <a:r>
              <a:rPr lang="en-US" sz="2400" b="1" i="1" dirty="0" smtClean="0">
                <a:solidFill>
                  <a:srgbClr val="0000CC"/>
                </a:solidFill>
              </a:rPr>
              <a:t>	</a:t>
            </a:r>
            <a:r>
              <a:rPr lang="en-US" sz="2000" b="1" i="1" dirty="0" smtClean="0">
                <a:solidFill>
                  <a:srgbClr val="0000CC"/>
                </a:solidFill>
              </a:rPr>
              <a:t>biology, economics, data &amp; social sciences, and distributed systems.</a:t>
            </a:r>
            <a:endParaRPr lang="en-US" sz="2000" dirty="0"/>
          </a:p>
        </p:txBody>
      </p:sp>
      <p:sp>
        <p:nvSpPr>
          <p:cNvPr id="6" name="TextBox 5"/>
          <p:cNvSpPr txBox="1"/>
          <p:nvPr/>
        </p:nvSpPr>
        <p:spPr>
          <a:xfrm>
            <a:off x="398717" y="2807291"/>
            <a:ext cx="8564527" cy="1985159"/>
          </a:xfrm>
          <a:prstGeom prst="rect">
            <a:avLst/>
          </a:prstGeom>
          <a:noFill/>
        </p:spPr>
        <p:txBody>
          <a:bodyPr wrap="square" rtlCol="0">
            <a:spAutoFit/>
          </a:bodyPr>
          <a:lstStyle/>
          <a:p>
            <a:pPr marL="285750" indent="-285750">
              <a:spcAft>
                <a:spcPts val="1200"/>
              </a:spcAft>
              <a:buClr>
                <a:schemeClr val="accent5">
                  <a:lumMod val="75000"/>
                </a:schemeClr>
              </a:buClr>
              <a:buFont typeface="Wingdings" panose="05000000000000000000" pitchFamily="2" charset="2"/>
              <a:buChar char="§"/>
            </a:pPr>
            <a:r>
              <a:rPr lang="en-US" sz="2400" dirty="0"/>
              <a:t>U</a:t>
            </a:r>
            <a:r>
              <a:rPr lang="en-US" sz="2400" dirty="0" smtClean="0"/>
              <a:t>nderstand new aspects of </a:t>
            </a:r>
            <a:r>
              <a:rPr lang="en-US" sz="2400" dirty="0" smtClean="0">
                <a:solidFill>
                  <a:schemeClr val="accent5">
                    <a:lumMod val="75000"/>
                  </a:schemeClr>
                </a:solidFill>
              </a:rPr>
              <a:t>information</a:t>
            </a:r>
            <a:r>
              <a:rPr lang="en-US" sz="2400" dirty="0" smtClean="0"/>
              <a:t> (embedded) in </a:t>
            </a:r>
          </a:p>
          <a:p>
            <a:pPr>
              <a:spcAft>
                <a:spcPts val="600"/>
              </a:spcAft>
              <a:buClr>
                <a:schemeClr val="accent5">
                  <a:lumMod val="75000"/>
                </a:schemeClr>
              </a:buClr>
              <a:tabLst>
                <a:tab pos="344488" algn="l"/>
              </a:tabLst>
            </a:pPr>
            <a:r>
              <a:rPr lang="en-US" sz="2000" b="1" i="1" dirty="0" smtClean="0">
                <a:solidFill>
                  <a:srgbClr val="0000CC"/>
                </a:solidFill>
              </a:rPr>
              <a:t>	               </a:t>
            </a:r>
            <a:r>
              <a:rPr lang="en-US" sz="2400" b="1" i="1" dirty="0" smtClean="0">
                <a:solidFill>
                  <a:srgbClr val="0000CC"/>
                </a:solidFill>
              </a:rPr>
              <a:t>structure</a:t>
            </a:r>
            <a:r>
              <a:rPr lang="en-US" sz="2400" b="1" i="1" dirty="0" smtClean="0"/>
              <a:t>, </a:t>
            </a:r>
            <a:r>
              <a:rPr lang="en-US" sz="2400" b="1" i="1" dirty="0" smtClean="0">
                <a:solidFill>
                  <a:srgbClr val="0000CC"/>
                </a:solidFill>
              </a:rPr>
              <a:t>time</a:t>
            </a:r>
            <a:r>
              <a:rPr lang="en-US" sz="2400" b="1" i="1" dirty="0" smtClean="0"/>
              <a:t>, </a:t>
            </a:r>
            <a:r>
              <a:rPr lang="en-US" sz="2400" b="1" i="1" dirty="0" smtClean="0">
                <a:solidFill>
                  <a:srgbClr val="0000CC"/>
                </a:solidFill>
              </a:rPr>
              <a:t>space</a:t>
            </a:r>
            <a:r>
              <a:rPr lang="en-US" sz="2400" b="1" i="1" dirty="0" smtClean="0"/>
              <a:t>, </a:t>
            </a:r>
            <a:r>
              <a:rPr lang="en-US" sz="2400" b="1" i="1" dirty="0" smtClean="0">
                <a:solidFill>
                  <a:srgbClr val="0000CC"/>
                </a:solidFill>
              </a:rPr>
              <a:t>semantics</a:t>
            </a:r>
            <a:r>
              <a:rPr lang="en-US" sz="2400" b="1" i="1" dirty="0" smtClean="0"/>
              <a:t>, </a:t>
            </a:r>
            <a:endParaRPr lang="en-US" dirty="0" smtClean="0">
              <a:solidFill>
                <a:srgbClr val="0000CC"/>
              </a:solidFill>
            </a:endParaRPr>
          </a:p>
          <a:p>
            <a:pPr marL="914400">
              <a:spcAft>
                <a:spcPts val="600"/>
              </a:spcAft>
              <a:buClr>
                <a:schemeClr val="accent5">
                  <a:lumMod val="75000"/>
                </a:schemeClr>
              </a:buClr>
              <a:tabLst>
                <a:tab pos="344488" algn="l"/>
              </a:tabLst>
            </a:pPr>
            <a:r>
              <a:rPr lang="en-US" sz="2000" dirty="0" smtClean="0">
                <a:solidFill>
                  <a:srgbClr val="0000CC"/>
                </a:solidFill>
              </a:rPr>
              <a:t>dynamic information, limited resources, complexity, representation-invariant information, and cooperation &amp; dependency.</a:t>
            </a:r>
            <a:endParaRPr lang="en-US" sz="2000" dirty="0">
              <a:solidFill>
                <a:srgbClr val="0000CC"/>
              </a:solidFill>
            </a:endParaRPr>
          </a:p>
        </p:txBody>
      </p:sp>
      <p:sp>
        <p:nvSpPr>
          <p:cNvPr id="7" name="TextBox 6"/>
          <p:cNvSpPr txBox="1"/>
          <p:nvPr/>
        </p:nvSpPr>
        <p:spPr>
          <a:xfrm>
            <a:off x="303028" y="823829"/>
            <a:ext cx="8660217" cy="646331"/>
          </a:xfrm>
          <a:prstGeom prst="rect">
            <a:avLst/>
          </a:prstGeom>
          <a:noFill/>
        </p:spPr>
        <p:txBody>
          <a:bodyPr wrap="square" rtlCol="0">
            <a:spAutoFit/>
          </a:bodyPr>
          <a:lstStyle/>
          <a:p>
            <a:pPr algn="ctr"/>
            <a:r>
              <a:rPr lang="en-US" sz="3600" b="1" dirty="0" smtClean="0">
                <a:solidFill>
                  <a:srgbClr val="00B050"/>
                </a:solidFill>
                <a:effectLst>
                  <a:innerShdw blurRad="63500" dist="50800" dir="18900000">
                    <a:prstClr val="black">
                      <a:alpha val="50000"/>
                    </a:prstClr>
                  </a:innerShdw>
                </a:effectLst>
                <a:latin typeface="Continuum Medium" pitchFamily="2" charset="0"/>
                <a:ea typeface="+mj-ea"/>
                <a:cs typeface="Arial" pitchFamily="34" charset="0"/>
              </a:rPr>
              <a:t>Center’s Goals</a:t>
            </a:r>
            <a:endParaRPr lang="en-US" sz="1600" b="1" dirty="0"/>
          </a:p>
        </p:txBody>
      </p:sp>
      <p:sp>
        <p:nvSpPr>
          <p:cNvPr id="8" name="TextBox 7"/>
          <p:cNvSpPr txBox="1"/>
          <p:nvPr/>
        </p:nvSpPr>
        <p:spPr>
          <a:xfrm>
            <a:off x="319467" y="4942799"/>
            <a:ext cx="8824533" cy="984885"/>
          </a:xfrm>
          <a:prstGeom prst="rect">
            <a:avLst/>
          </a:prstGeom>
          <a:solidFill>
            <a:schemeClr val="bg1"/>
          </a:solidFill>
          <a:ln>
            <a:gradFill>
              <a:gsLst>
                <a:gs pos="0">
                  <a:schemeClr val="accent1">
                    <a:tint val="66000"/>
                    <a:satMod val="160000"/>
                    <a:alpha val="65000"/>
                  </a:schemeClr>
                </a:gs>
                <a:gs pos="50000">
                  <a:schemeClr val="accent1">
                    <a:tint val="44500"/>
                    <a:satMod val="160000"/>
                    <a:alpha val="61000"/>
                  </a:schemeClr>
                </a:gs>
                <a:gs pos="100000">
                  <a:schemeClr val="accent1">
                    <a:tint val="23500"/>
                    <a:satMod val="160000"/>
                  </a:schemeClr>
                </a:gs>
              </a:gsLst>
              <a:lin ang="5400000" scaled="0"/>
            </a:gradFill>
          </a:ln>
          <a:effectLst>
            <a:outerShdw blurRad="127000" dist="76200" dir="2400000" algn="tl" rotWithShape="0">
              <a:schemeClr val="accent1">
                <a:lumMod val="75000"/>
                <a:alpha val="40000"/>
              </a:schemeClr>
            </a:outerShdw>
          </a:effectLst>
        </p:spPr>
        <p:txBody>
          <a:bodyPr wrap="square" rtlCol="0">
            <a:spAutoFit/>
          </a:bodyPr>
          <a:lstStyle/>
          <a:p>
            <a:r>
              <a:rPr lang="it-IT" sz="2000" b="1" dirty="0">
                <a:solidFill>
                  <a:srgbClr val="0070C0"/>
                </a:solidFill>
              </a:rPr>
              <a:t>Georg Cantor </a:t>
            </a:r>
            <a:r>
              <a:rPr lang="it-IT" dirty="0" smtClean="0"/>
              <a:t>(1845-1918):</a:t>
            </a:r>
          </a:p>
          <a:p>
            <a:pPr marL="0" indent="0">
              <a:buNone/>
            </a:pPr>
            <a:r>
              <a:rPr lang="en-US" dirty="0" smtClean="0"/>
              <a:t>“</a:t>
            </a:r>
            <a:r>
              <a:rPr lang="it-IT" i="1" dirty="0" smtClean="0">
                <a:solidFill>
                  <a:srgbClr val="0070C0"/>
                </a:solidFill>
              </a:rPr>
              <a:t>In </a:t>
            </a:r>
            <a:r>
              <a:rPr lang="it-IT" i="1" dirty="0">
                <a:solidFill>
                  <a:srgbClr val="0070C0"/>
                </a:solidFill>
              </a:rPr>
              <a:t>re mathematica ars proponendi questionem pluris </a:t>
            </a:r>
            <a:r>
              <a:rPr lang="it-IT" i="1" dirty="0" smtClean="0">
                <a:solidFill>
                  <a:srgbClr val="0070C0"/>
                </a:solidFill>
              </a:rPr>
              <a:t>facienda est </a:t>
            </a:r>
            <a:r>
              <a:rPr lang="it-IT" i="1" dirty="0">
                <a:solidFill>
                  <a:srgbClr val="0070C0"/>
                </a:solidFill>
              </a:rPr>
              <a:t>quam </a:t>
            </a:r>
            <a:r>
              <a:rPr lang="it-IT" i="1" dirty="0" smtClean="0">
                <a:solidFill>
                  <a:srgbClr val="0070C0"/>
                </a:solidFill>
              </a:rPr>
              <a:t>solvendi</a:t>
            </a:r>
            <a:r>
              <a:rPr lang="it-IT" sz="400" dirty="0" smtClean="0"/>
              <a:t> </a:t>
            </a:r>
            <a:r>
              <a:rPr lang="en-US" dirty="0"/>
              <a:t>”</a:t>
            </a:r>
          </a:p>
          <a:p>
            <a:r>
              <a:rPr lang="it-IT" dirty="0" smtClean="0"/>
              <a:t>(</a:t>
            </a:r>
            <a:r>
              <a:rPr lang="en-US" sz="1600" dirty="0"/>
              <a:t>In mathematics the art of proposing a question must be held of </a:t>
            </a:r>
            <a:r>
              <a:rPr lang="en-US" sz="1600" dirty="0" smtClean="0"/>
              <a:t>higher value </a:t>
            </a:r>
            <a:r>
              <a:rPr lang="en-US" sz="1600" dirty="0"/>
              <a:t>than solving </a:t>
            </a:r>
            <a:r>
              <a:rPr lang="en-US" sz="1600" dirty="0" smtClean="0"/>
              <a:t>it.)</a:t>
            </a:r>
            <a:endParaRPr lang="en-US" sz="1600" dirty="0"/>
          </a:p>
        </p:txBody>
      </p:sp>
    </p:spTree>
    <p:extLst>
      <p:ext uri="{BB962C8B-B14F-4D97-AF65-F5344CB8AC3E}">
        <p14:creationId xmlns="" xmlns:p14="http://schemas.microsoft.com/office/powerpoint/2010/main" val="175003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0" name="Title 1"/>
          <p:cNvSpPr>
            <a:spLocks noGrp="1"/>
          </p:cNvSpPr>
          <p:nvPr>
            <p:ph type="title" idx="4294967295"/>
          </p:nvPr>
        </p:nvSpPr>
        <p:spPr>
          <a:xfrm>
            <a:off x="442332" y="847493"/>
            <a:ext cx="8686800" cy="792162"/>
          </a:xfrm>
        </p:spPr>
        <p:txBody>
          <a:bodyPr>
            <a:normAutofit fontScale="90000"/>
          </a:bodyPr>
          <a:lstStyle/>
          <a:p>
            <a:pPr eaLnBrk="1" hangingPunct="1"/>
            <a:r>
              <a:rPr lang="en-US" altLang="en-US" sz="2800" dirty="0" smtClean="0"/>
              <a:t>PERFORMANCE COMPARISON: </a:t>
            </a:r>
            <a:br>
              <a:rPr lang="en-US" altLang="en-US" sz="2800" dirty="0" smtClean="0"/>
            </a:br>
            <a:r>
              <a:rPr lang="en-US" altLang="en-US" sz="2800" dirty="0" smtClean="0"/>
              <a:t>SENSITIVITY, ACCURACY, SPECIFICITY, PRECISION</a:t>
            </a:r>
          </a:p>
        </p:txBody>
      </p:sp>
      <p:sp>
        <p:nvSpPr>
          <p:cNvPr id="2" name="TextBox 1"/>
          <p:cNvSpPr txBox="1"/>
          <p:nvPr/>
        </p:nvSpPr>
        <p:spPr>
          <a:xfrm>
            <a:off x="76200" y="1706562"/>
            <a:ext cx="4114800" cy="1754188"/>
          </a:xfrm>
          <a:prstGeom prst="rect">
            <a:avLst/>
          </a:prstGeom>
          <a:noFill/>
        </p:spPr>
        <p:txBody>
          <a:bodyPr>
            <a:spAutoFit/>
          </a:bodyPr>
          <a:lstStyle/>
          <a:p>
            <a:pPr marL="285750" indent="-285750" defTabSz="457200">
              <a:buFont typeface="Arial" panose="020B0604020202020204" pitchFamily="34" charset="0"/>
              <a:buChar char="•"/>
              <a:defRPr/>
            </a:pPr>
            <a:r>
              <a:rPr lang="en-US" dirty="0">
                <a:solidFill>
                  <a:prstClr val="black"/>
                </a:solidFill>
                <a:ea typeface="ＭＳ Ｐゴシック" pitchFamily="-84" charset="-128"/>
              </a:rPr>
              <a:t>Metrics have been evaluated compared for 3 different models:</a:t>
            </a:r>
          </a:p>
          <a:p>
            <a:pPr defTabSz="457200">
              <a:defRPr/>
            </a:pPr>
            <a:endParaRPr lang="en-US" dirty="0">
              <a:solidFill>
                <a:prstClr val="black"/>
              </a:solidFill>
              <a:ea typeface="ＭＳ Ｐゴシック" pitchFamily="-84" charset="-128"/>
            </a:endParaRPr>
          </a:p>
          <a:p>
            <a:pPr marL="800100" lvl="1" indent="-342900" defTabSz="457200">
              <a:buFont typeface="+mj-lt"/>
              <a:buAutoNum type="arabicPeriod"/>
              <a:defRPr/>
            </a:pPr>
            <a:r>
              <a:rPr lang="en-US" dirty="0">
                <a:solidFill>
                  <a:prstClr val="black"/>
                </a:solidFill>
                <a:ea typeface="ＭＳ Ｐゴシック" pitchFamily="-84" charset="-128"/>
              </a:rPr>
              <a:t>Pure Linear</a:t>
            </a:r>
          </a:p>
          <a:p>
            <a:pPr marL="800100" lvl="1" indent="-342900" defTabSz="457200">
              <a:buFont typeface="+mj-lt"/>
              <a:buAutoNum type="arabicPeriod"/>
              <a:defRPr/>
            </a:pPr>
            <a:r>
              <a:rPr lang="en-US" dirty="0">
                <a:solidFill>
                  <a:prstClr val="black"/>
                </a:solidFill>
                <a:ea typeface="ＭＳ Ｐゴシック" pitchFamily="-84" charset="-128"/>
              </a:rPr>
              <a:t>Pure Nonlinear</a:t>
            </a:r>
          </a:p>
          <a:p>
            <a:pPr marL="800100" lvl="1" indent="-342900" defTabSz="457200">
              <a:buFont typeface="+mj-lt"/>
              <a:buAutoNum type="arabicPeriod"/>
              <a:defRPr/>
            </a:pPr>
            <a:r>
              <a:rPr lang="en-US" dirty="0">
                <a:solidFill>
                  <a:prstClr val="black"/>
                </a:solidFill>
                <a:ea typeface="ＭＳ Ｐゴシック" pitchFamily="-84" charset="-128"/>
              </a:rPr>
              <a:t>Hybrid (Linear + Nonlinear)</a:t>
            </a:r>
          </a:p>
        </p:txBody>
      </p:sp>
      <p:sp>
        <p:nvSpPr>
          <p:cNvPr id="27652" name="TextBox 6"/>
          <p:cNvSpPr txBox="1">
            <a:spLocks noChangeArrowheads="1"/>
          </p:cNvSpPr>
          <p:nvPr/>
        </p:nvSpPr>
        <p:spPr bwMode="auto">
          <a:xfrm>
            <a:off x="5181600" y="1676400"/>
            <a:ext cx="3810000" cy="1754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defTabSz="457200" eaLnBrk="1" hangingPunct="1">
              <a:spcBef>
                <a:spcPct val="0"/>
              </a:spcBef>
            </a:pPr>
            <a:r>
              <a:rPr lang="en-US" altLang="en-US" sz="1800" smtClean="0">
                <a:solidFill>
                  <a:prstClr val="black"/>
                </a:solidFill>
                <a:latin typeface="Arial" panose="020B0604020202020204" pitchFamily="34" charset="0"/>
              </a:rPr>
              <a:t>Network size: 22</a:t>
            </a:r>
          </a:p>
          <a:p>
            <a:pPr defTabSz="457200" eaLnBrk="1" hangingPunct="1">
              <a:spcBef>
                <a:spcPct val="0"/>
              </a:spcBef>
            </a:pPr>
            <a:r>
              <a:rPr lang="en-US" altLang="en-US" sz="1800" smtClean="0">
                <a:solidFill>
                  <a:prstClr val="black"/>
                </a:solidFill>
                <a:latin typeface="Arial" panose="020B0604020202020204" pitchFamily="34" charset="0"/>
              </a:rPr>
              <a:t>Noise: 5%</a:t>
            </a:r>
          </a:p>
          <a:p>
            <a:pPr defTabSz="457200" eaLnBrk="1" hangingPunct="1">
              <a:spcBef>
                <a:spcPct val="0"/>
              </a:spcBef>
            </a:pPr>
            <a:r>
              <a:rPr lang="en-US" altLang="en-US" sz="1800" smtClean="0">
                <a:solidFill>
                  <a:prstClr val="black"/>
                </a:solidFill>
                <a:latin typeface="Arial" panose="020B0604020202020204" pitchFamily="34" charset="0"/>
              </a:rPr>
              <a:t>Significance level: 0.6</a:t>
            </a:r>
          </a:p>
          <a:p>
            <a:pPr defTabSz="457200" eaLnBrk="1" hangingPunct="1">
              <a:spcBef>
                <a:spcPct val="0"/>
              </a:spcBef>
            </a:pPr>
            <a:r>
              <a:rPr lang="en-US" altLang="en-US" sz="1800" smtClean="0">
                <a:solidFill>
                  <a:prstClr val="black"/>
                </a:solidFill>
                <a:latin typeface="Arial" panose="020B0604020202020204" pitchFamily="34" charset="0"/>
              </a:rPr>
              <a:t># linear connections</a:t>
            </a:r>
          </a:p>
          <a:p>
            <a:pPr defTabSz="457200" eaLnBrk="1" hangingPunct="1">
              <a:spcBef>
                <a:spcPct val="0"/>
              </a:spcBef>
            </a:pPr>
            <a:r>
              <a:rPr lang="en-US" altLang="en-US" sz="1800" smtClean="0">
                <a:solidFill>
                  <a:prstClr val="black"/>
                </a:solidFill>
                <a:latin typeface="Arial" panose="020B0604020202020204" pitchFamily="34" charset="0"/>
              </a:rPr>
              <a:t># nonlinear connections</a:t>
            </a:r>
          </a:p>
          <a:p>
            <a:pPr defTabSz="457200" eaLnBrk="1" hangingPunct="1">
              <a:spcBef>
                <a:spcPct val="0"/>
              </a:spcBef>
            </a:pPr>
            <a:r>
              <a:rPr lang="en-US" altLang="en-US" sz="1800" smtClean="0">
                <a:solidFill>
                  <a:prstClr val="black"/>
                </a:solidFill>
                <a:latin typeface="Arial" panose="020B0604020202020204" pitchFamily="34" charset="0"/>
              </a:rPr>
              <a:t>Which output is it?</a:t>
            </a:r>
          </a:p>
        </p:txBody>
      </p:sp>
      <p:sp>
        <p:nvSpPr>
          <p:cNvPr id="27653" name="TextBox 7"/>
          <p:cNvSpPr txBox="1">
            <a:spLocks noChangeArrowheads="1"/>
          </p:cNvSpPr>
          <p:nvPr/>
        </p:nvSpPr>
        <p:spPr bwMode="auto">
          <a:xfrm>
            <a:off x="611459" y="3858418"/>
            <a:ext cx="80772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defTabSz="457200" eaLnBrk="1" hangingPunct="1">
              <a:spcBef>
                <a:spcPct val="0"/>
              </a:spcBef>
              <a:buFontTx/>
              <a:buNone/>
            </a:pPr>
            <a:r>
              <a:rPr lang="en-US" altLang="en-US" sz="1600" dirty="0" smtClean="0">
                <a:solidFill>
                  <a:prstClr val="black"/>
                </a:solidFill>
                <a:latin typeface="Arial" panose="020B0604020202020204" pitchFamily="34" charset="0"/>
              </a:rPr>
              <a:t>Comparison of performance of the methods on different models for sample output. </a:t>
            </a:r>
          </a:p>
        </p:txBody>
      </p:sp>
      <p:graphicFrame>
        <p:nvGraphicFramePr>
          <p:cNvPr id="8" name="Table 7"/>
          <p:cNvGraphicFramePr>
            <a:graphicFrameLocks noGrp="1"/>
          </p:cNvGraphicFramePr>
          <p:nvPr/>
        </p:nvGraphicFramePr>
        <p:xfrm>
          <a:off x="1295672" y="4234656"/>
          <a:ext cx="5972176" cy="2171985"/>
        </p:xfrm>
        <a:graphic>
          <a:graphicData uri="http://schemas.openxmlformats.org/drawingml/2006/table">
            <a:tbl>
              <a:tblPr>
                <a:tableStyleId>{5C22544A-7EE6-4342-B048-85BDC9FD1C3A}</a:tableStyleId>
              </a:tblPr>
              <a:tblGrid>
                <a:gridCol w="1493044"/>
                <a:gridCol w="1493044"/>
                <a:gridCol w="1493044"/>
                <a:gridCol w="1493044"/>
              </a:tblGrid>
              <a:tr h="236251">
                <a:tc>
                  <a:txBody>
                    <a:bodyPr/>
                    <a:lstStyle/>
                    <a:p>
                      <a:pPr algn="ctr" fontAlgn="b"/>
                      <a:r>
                        <a:rPr lang="en-US" sz="1400" b="1" u="none" strike="noStrike" dirty="0">
                          <a:effectLst/>
                        </a:rPr>
                        <a:t> </a:t>
                      </a:r>
                      <a:r>
                        <a:rPr lang="en-US" sz="1400" b="1" u="none" strike="noStrike" dirty="0" smtClean="0">
                          <a:effectLst/>
                        </a:rPr>
                        <a:t>Model/Metric</a:t>
                      </a:r>
                      <a:endParaRPr lang="en-US" sz="1400" b="1" i="0" u="none" strike="noStrike" dirty="0">
                        <a:solidFill>
                          <a:srgbClr val="000000"/>
                        </a:solidFill>
                        <a:effectLst/>
                        <a:latin typeface="Calibri"/>
                      </a:endParaRPr>
                    </a:p>
                  </a:txBody>
                  <a:tcPr marL="7621" marR="7621" marT="7621" marB="0" anchor="b"/>
                </a:tc>
                <a:tc>
                  <a:txBody>
                    <a:bodyPr/>
                    <a:lstStyle/>
                    <a:p>
                      <a:pPr algn="ctr" fontAlgn="b"/>
                      <a:r>
                        <a:rPr lang="en-US" sz="1400" b="1" u="none" strike="noStrike" dirty="0" smtClean="0">
                          <a:effectLst/>
                        </a:rPr>
                        <a:t>Hybrid</a:t>
                      </a:r>
                      <a:endParaRPr lang="en-US" sz="1400" b="1" i="0" u="none" strike="noStrike" dirty="0">
                        <a:solidFill>
                          <a:srgbClr val="000000"/>
                        </a:solidFill>
                        <a:effectLst/>
                        <a:latin typeface="Calibri"/>
                      </a:endParaRPr>
                    </a:p>
                  </a:txBody>
                  <a:tcPr marL="7621" marR="7621" marT="7621" marB="0" anchor="b"/>
                </a:tc>
                <a:tc>
                  <a:txBody>
                    <a:bodyPr/>
                    <a:lstStyle/>
                    <a:p>
                      <a:pPr algn="ctr" fontAlgn="b"/>
                      <a:r>
                        <a:rPr lang="en-US" sz="1400" b="1" u="none" strike="noStrike" dirty="0" smtClean="0">
                          <a:effectLst/>
                        </a:rPr>
                        <a:t>Linear</a:t>
                      </a:r>
                      <a:endParaRPr lang="en-US" sz="1400" b="1" i="0" u="none" strike="noStrike" dirty="0">
                        <a:solidFill>
                          <a:srgbClr val="000000"/>
                        </a:solidFill>
                        <a:effectLst/>
                        <a:latin typeface="Calibri"/>
                      </a:endParaRPr>
                    </a:p>
                  </a:txBody>
                  <a:tcPr marL="7621" marR="7621" marT="7621" marB="0" anchor="b"/>
                </a:tc>
                <a:tc>
                  <a:txBody>
                    <a:bodyPr/>
                    <a:lstStyle/>
                    <a:p>
                      <a:pPr algn="ctr" fontAlgn="b"/>
                      <a:r>
                        <a:rPr lang="en-US" sz="1400" b="1" u="none" strike="noStrike" dirty="0" smtClean="0">
                          <a:effectLst/>
                        </a:rPr>
                        <a:t>Nonlinear</a:t>
                      </a:r>
                      <a:endParaRPr lang="en-US" sz="1400" b="1" i="0" u="none" strike="noStrike" dirty="0">
                        <a:solidFill>
                          <a:srgbClr val="000000"/>
                        </a:solidFill>
                        <a:effectLst/>
                        <a:latin typeface="Calibri"/>
                      </a:endParaRPr>
                    </a:p>
                  </a:txBody>
                  <a:tcPr marL="7621" marR="7621" marT="7621" marB="0" anchor="b"/>
                </a:tc>
              </a:tr>
              <a:tr h="236251">
                <a:tc>
                  <a:txBody>
                    <a:bodyPr/>
                    <a:lstStyle/>
                    <a:p>
                      <a:pPr algn="ctr" fontAlgn="b"/>
                      <a:r>
                        <a:rPr lang="en-US" sz="1400" b="1" u="none" strike="noStrike" dirty="0">
                          <a:effectLst/>
                        </a:rPr>
                        <a:t>TP</a:t>
                      </a:r>
                      <a:endParaRPr lang="en-US" sz="1400" b="1" i="0" u="none" strike="noStrike" dirty="0">
                        <a:solidFill>
                          <a:srgbClr val="000000"/>
                        </a:solidFill>
                        <a:effectLst/>
                        <a:latin typeface="Calibri"/>
                      </a:endParaRPr>
                    </a:p>
                  </a:txBody>
                  <a:tcPr marL="7621" marR="7621" marT="7621" marB="0" anchor="b"/>
                </a:tc>
                <a:tc>
                  <a:txBody>
                    <a:bodyPr/>
                    <a:lstStyle/>
                    <a:p>
                      <a:pPr algn="ctr" fontAlgn="b"/>
                      <a:r>
                        <a:rPr lang="en-US" sz="1200" b="0" i="0" u="none" strike="noStrike" dirty="0">
                          <a:solidFill>
                            <a:srgbClr val="000000"/>
                          </a:solidFill>
                          <a:effectLst/>
                          <a:latin typeface="Calibri"/>
                        </a:rPr>
                        <a:t>4</a:t>
                      </a:r>
                    </a:p>
                  </a:txBody>
                  <a:tcPr marL="7620" marR="7620" marT="7619" marB="0" anchor="b">
                    <a:solidFill>
                      <a:schemeClr val="accent1">
                        <a:lumMod val="20000"/>
                        <a:lumOff val="80000"/>
                      </a:schemeClr>
                    </a:solidFill>
                  </a:tcPr>
                </a:tc>
                <a:tc>
                  <a:txBody>
                    <a:bodyPr/>
                    <a:lstStyle/>
                    <a:p>
                      <a:pPr algn="ctr" fontAlgn="b"/>
                      <a:r>
                        <a:rPr lang="en-US" sz="1200" b="0" i="0" u="none" strike="noStrike">
                          <a:solidFill>
                            <a:srgbClr val="000000"/>
                          </a:solidFill>
                          <a:effectLst/>
                          <a:latin typeface="Calibri"/>
                        </a:rPr>
                        <a:t>1</a:t>
                      </a:r>
                    </a:p>
                  </a:txBody>
                  <a:tcPr marL="7620" marR="7620" marT="7619" marB="0" anchor="b">
                    <a:solidFill>
                      <a:schemeClr val="accent1">
                        <a:lumMod val="20000"/>
                        <a:lumOff val="80000"/>
                      </a:schemeClr>
                    </a:solidFill>
                  </a:tcPr>
                </a:tc>
                <a:tc>
                  <a:txBody>
                    <a:bodyPr/>
                    <a:lstStyle/>
                    <a:p>
                      <a:pPr algn="ctr" fontAlgn="b"/>
                      <a:r>
                        <a:rPr lang="en-US" sz="1200" b="0" i="0" u="none" strike="noStrike" dirty="0">
                          <a:solidFill>
                            <a:srgbClr val="000000"/>
                          </a:solidFill>
                          <a:effectLst/>
                          <a:latin typeface="Calibri"/>
                        </a:rPr>
                        <a:t>3</a:t>
                      </a:r>
                    </a:p>
                  </a:txBody>
                  <a:tcPr marL="7620" marR="7620" marT="7619" marB="0" anchor="b">
                    <a:solidFill>
                      <a:schemeClr val="accent1">
                        <a:lumMod val="20000"/>
                        <a:lumOff val="80000"/>
                      </a:schemeClr>
                    </a:solidFill>
                  </a:tcPr>
                </a:tc>
              </a:tr>
              <a:tr h="236251">
                <a:tc>
                  <a:txBody>
                    <a:bodyPr/>
                    <a:lstStyle/>
                    <a:p>
                      <a:pPr algn="ctr" fontAlgn="b"/>
                      <a:r>
                        <a:rPr lang="en-US" sz="1400" b="1" u="none" strike="noStrike" dirty="0">
                          <a:effectLst/>
                        </a:rPr>
                        <a:t>TN</a:t>
                      </a:r>
                      <a:endParaRPr lang="en-US" sz="1400" b="1" i="0" u="none" strike="noStrike" dirty="0">
                        <a:solidFill>
                          <a:srgbClr val="000000"/>
                        </a:solidFill>
                        <a:effectLst/>
                        <a:latin typeface="Calibri"/>
                      </a:endParaRPr>
                    </a:p>
                  </a:txBody>
                  <a:tcPr marL="7621" marR="7621" marT="7621" marB="0" anchor="b"/>
                </a:tc>
                <a:tc>
                  <a:txBody>
                    <a:bodyPr/>
                    <a:lstStyle/>
                    <a:p>
                      <a:pPr algn="ctr" fontAlgn="b"/>
                      <a:r>
                        <a:rPr lang="en-US" sz="1200" b="0" i="0" u="none" strike="noStrike" dirty="0">
                          <a:solidFill>
                            <a:srgbClr val="000000"/>
                          </a:solidFill>
                          <a:effectLst/>
                          <a:latin typeface="Calibri"/>
                        </a:rPr>
                        <a:t>249</a:t>
                      </a:r>
                    </a:p>
                  </a:txBody>
                  <a:tcPr marL="7620" marR="7620" marT="7619" marB="0" anchor="b">
                    <a:solidFill>
                      <a:schemeClr val="accent1">
                        <a:lumMod val="20000"/>
                        <a:lumOff val="80000"/>
                      </a:schemeClr>
                    </a:solidFill>
                  </a:tcPr>
                </a:tc>
                <a:tc>
                  <a:txBody>
                    <a:bodyPr/>
                    <a:lstStyle/>
                    <a:p>
                      <a:pPr algn="ctr" fontAlgn="b"/>
                      <a:r>
                        <a:rPr lang="en-US" sz="1200" b="0" i="0" u="none" strike="noStrike" dirty="0">
                          <a:solidFill>
                            <a:srgbClr val="000000"/>
                          </a:solidFill>
                          <a:effectLst/>
                          <a:latin typeface="Calibri"/>
                        </a:rPr>
                        <a:t>15</a:t>
                      </a:r>
                    </a:p>
                  </a:txBody>
                  <a:tcPr marL="7620" marR="7620" marT="7619" marB="0" anchor="b">
                    <a:solidFill>
                      <a:schemeClr val="accent1">
                        <a:lumMod val="20000"/>
                        <a:lumOff val="80000"/>
                      </a:schemeClr>
                    </a:solidFill>
                  </a:tcPr>
                </a:tc>
                <a:tc>
                  <a:txBody>
                    <a:bodyPr/>
                    <a:lstStyle/>
                    <a:p>
                      <a:pPr algn="ctr" fontAlgn="b"/>
                      <a:r>
                        <a:rPr lang="en-US" sz="1200" b="0" i="0" u="none" strike="noStrike">
                          <a:solidFill>
                            <a:srgbClr val="000000"/>
                          </a:solidFill>
                          <a:effectLst/>
                          <a:latin typeface="Calibri"/>
                        </a:rPr>
                        <a:t>225</a:t>
                      </a:r>
                    </a:p>
                  </a:txBody>
                  <a:tcPr marL="7620" marR="7620" marT="7619" marB="0" anchor="b">
                    <a:solidFill>
                      <a:schemeClr val="accent1">
                        <a:lumMod val="20000"/>
                        <a:lumOff val="80000"/>
                      </a:schemeClr>
                    </a:solidFill>
                  </a:tcPr>
                </a:tc>
              </a:tr>
              <a:tr h="236251">
                <a:tc>
                  <a:txBody>
                    <a:bodyPr/>
                    <a:lstStyle/>
                    <a:p>
                      <a:pPr algn="ctr" fontAlgn="b"/>
                      <a:r>
                        <a:rPr lang="en-US" sz="1400" b="1" u="none" strike="noStrike" dirty="0">
                          <a:effectLst/>
                        </a:rPr>
                        <a:t>FP</a:t>
                      </a:r>
                      <a:endParaRPr lang="en-US" sz="1400" b="1" i="0" u="none" strike="noStrike" dirty="0">
                        <a:solidFill>
                          <a:srgbClr val="000000"/>
                        </a:solidFill>
                        <a:effectLst/>
                        <a:latin typeface="Calibri"/>
                      </a:endParaRPr>
                    </a:p>
                  </a:txBody>
                  <a:tcPr marL="7621" marR="7621" marT="7621" marB="0" anchor="b"/>
                </a:tc>
                <a:tc>
                  <a:txBody>
                    <a:bodyPr/>
                    <a:lstStyle/>
                    <a:p>
                      <a:pPr algn="ctr" fontAlgn="b"/>
                      <a:r>
                        <a:rPr lang="en-US" sz="1200" b="0" i="0" u="none" strike="noStrike" dirty="0">
                          <a:solidFill>
                            <a:srgbClr val="000000"/>
                          </a:solidFill>
                          <a:effectLst/>
                          <a:latin typeface="Calibri"/>
                        </a:rPr>
                        <a:t>20</a:t>
                      </a:r>
                    </a:p>
                  </a:txBody>
                  <a:tcPr marL="7620" marR="7620" marT="7619" marB="0" anchor="b">
                    <a:solidFill>
                      <a:schemeClr val="accent1">
                        <a:lumMod val="20000"/>
                        <a:lumOff val="80000"/>
                      </a:schemeClr>
                    </a:solidFill>
                  </a:tcPr>
                </a:tc>
                <a:tc>
                  <a:txBody>
                    <a:bodyPr/>
                    <a:lstStyle/>
                    <a:p>
                      <a:pPr algn="ctr" fontAlgn="b"/>
                      <a:r>
                        <a:rPr lang="en-US" sz="1200" b="0" i="0" u="none" strike="noStrike" dirty="0">
                          <a:solidFill>
                            <a:srgbClr val="000000"/>
                          </a:solidFill>
                          <a:effectLst/>
                          <a:latin typeface="Calibri"/>
                        </a:rPr>
                        <a:t>5</a:t>
                      </a:r>
                    </a:p>
                  </a:txBody>
                  <a:tcPr marL="7620" marR="7620" marT="7619" marB="0" anchor="b">
                    <a:solidFill>
                      <a:schemeClr val="accent1">
                        <a:lumMod val="20000"/>
                        <a:lumOff val="80000"/>
                      </a:schemeClr>
                    </a:solidFill>
                  </a:tcPr>
                </a:tc>
                <a:tc>
                  <a:txBody>
                    <a:bodyPr/>
                    <a:lstStyle/>
                    <a:p>
                      <a:pPr algn="ctr" fontAlgn="b"/>
                      <a:r>
                        <a:rPr lang="en-US" sz="1200" b="0" i="0" u="none" strike="noStrike" dirty="0">
                          <a:solidFill>
                            <a:srgbClr val="000000"/>
                          </a:solidFill>
                          <a:effectLst/>
                          <a:latin typeface="Calibri"/>
                        </a:rPr>
                        <a:t>21</a:t>
                      </a:r>
                    </a:p>
                  </a:txBody>
                  <a:tcPr marL="7620" marR="7620" marT="7619" marB="0" anchor="b">
                    <a:solidFill>
                      <a:schemeClr val="accent1">
                        <a:lumMod val="20000"/>
                        <a:lumOff val="80000"/>
                      </a:schemeClr>
                    </a:solidFill>
                  </a:tcPr>
                </a:tc>
              </a:tr>
              <a:tr h="236251">
                <a:tc>
                  <a:txBody>
                    <a:bodyPr/>
                    <a:lstStyle/>
                    <a:p>
                      <a:pPr algn="ctr" fontAlgn="b"/>
                      <a:r>
                        <a:rPr lang="en-US" sz="1400" b="1" u="none" strike="noStrike" dirty="0">
                          <a:effectLst/>
                        </a:rPr>
                        <a:t>FN</a:t>
                      </a:r>
                      <a:endParaRPr lang="en-US" sz="1400" b="1" i="0" u="none" strike="noStrike" dirty="0">
                        <a:solidFill>
                          <a:srgbClr val="000000"/>
                        </a:solidFill>
                        <a:effectLst/>
                        <a:latin typeface="Calibri"/>
                      </a:endParaRPr>
                    </a:p>
                  </a:txBody>
                  <a:tcPr marL="7621" marR="7621" marT="7621" marB="0" anchor="b"/>
                </a:tc>
                <a:tc>
                  <a:txBody>
                    <a:bodyPr/>
                    <a:lstStyle/>
                    <a:p>
                      <a:pPr algn="ctr" fontAlgn="b"/>
                      <a:r>
                        <a:rPr lang="en-US" sz="1200" b="0" i="0" u="none" strike="noStrike">
                          <a:solidFill>
                            <a:srgbClr val="000000"/>
                          </a:solidFill>
                          <a:effectLst/>
                          <a:latin typeface="Calibri"/>
                        </a:rPr>
                        <a:t>2</a:t>
                      </a:r>
                    </a:p>
                  </a:txBody>
                  <a:tcPr marL="7620" marR="7620" marT="7619" marB="0" anchor="b">
                    <a:solidFill>
                      <a:schemeClr val="accent1">
                        <a:lumMod val="20000"/>
                        <a:lumOff val="80000"/>
                      </a:schemeClr>
                    </a:solidFill>
                  </a:tcPr>
                </a:tc>
                <a:tc>
                  <a:txBody>
                    <a:bodyPr/>
                    <a:lstStyle/>
                    <a:p>
                      <a:pPr algn="ctr" fontAlgn="b"/>
                      <a:r>
                        <a:rPr lang="en-US" sz="1200" b="0" i="0" u="none" strike="noStrike" dirty="0">
                          <a:solidFill>
                            <a:srgbClr val="000000"/>
                          </a:solidFill>
                          <a:effectLst/>
                          <a:latin typeface="Calibri"/>
                        </a:rPr>
                        <a:t>5</a:t>
                      </a:r>
                    </a:p>
                  </a:txBody>
                  <a:tcPr marL="7620" marR="7620" marT="7619" marB="0" anchor="b">
                    <a:solidFill>
                      <a:schemeClr val="accent1">
                        <a:lumMod val="20000"/>
                        <a:lumOff val="80000"/>
                      </a:schemeClr>
                    </a:solidFill>
                  </a:tcPr>
                </a:tc>
                <a:tc>
                  <a:txBody>
                    <a:bodyPr/>
                    <a:lstStyle/>
                    <a:p>
                      <a:pPr algn="ctr" fontAlgn="b"/>
                      <a:r>
                        <a:rPr lang="en-US" sz="1200" b="0" i="0" u="none" strike="noStrike" dirty="0">
                          <a:solidFill>
                            <a:srgbClr val="000000"/>
                          </a:solidFill>
                          <a:effectLst/>
                          <a:latin typeface="Calibri"/>
                        </a:rPr>
                        <a:t>3</a:t>
                      </a:r>
                    </a:p>
                  </a:txBody>
                  <a:tcPr marL="7620" marR="7620" marT="7619" marB="0" anchor="b">
                    <a:solidFill>
                      <a:schemeClr val="accent1">
                        <a:lumMod val="20000"/>
                        <a:lumOff val="80000"/>
                      </a:schemeClr>
                    </a:solidFill>
                  </a:tcPr>
                </a:tc>
              </a:tr>
              <a:tr h="281977">
                <a:tc>
                  <a:txBody>
                    <a:bodyPr/>
                    <a:lstStyle/>
                    <a:p>
                      <a:pPr algn="ctr" fontAlgn="b"/>
                      <a:endParaRPr lang="en-US" sz="1400" b="1" i="0" u="none" strike="noStrike" dirty="0">
                        <a:solidFill>
                          <a:srgbClr val="000000"/>
                        </a:solidFill>
                        <a:effectLst/>
                        <a:latin typeface="Calibri"/>
                      </a:endParaRPr>
                    </a:p>
                  </a:txBody>
                  <a:tcPr marL="7621" marR="7621" marT="7621" marB="0" anchor="b"/>
                </a:tc>
                <a:tc>
                  <a:txBody>
                    <a:bodyPr/>
                    <a:lstStyle/>
                    <a:p>
                      <a:pPr algn="ctr"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7621" marR="7621" marT="7621" marB="0" anchor="b">
                    <a:solidFill>
                      <a:schemeClr val="accent1">
                        <a:lumMod val="20000"/>
                        <a:lumOff val="80000"/>
                      </a:schemeClr>
                    </a:solidFill>
                  </a:tcPr>
                </a:tc>
                <a:tc>
                  <a:txBody>
                    <a:bodyPr/>
                    <a:lstStyle/>
                    <a:p>
                      <a:pPr algn="ctr"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7621" marR="7621" marT="7621" marB="0" anchor="b">
                    <a:solidFill>
                      <a:schemeClr val="accent1">
                        <a:lumMod val="20000"/>
                        <a:lumOff val="80000"/>
                      </a:schemeClr>
                    </a:solidFill>
                  </a:tcPr>
                </a:tc>
                <a:tc>
                  <a:txBody>
                    <a:bodyPr/>
                    <a:lstStyle/>
                    <a:p>
                      <a:pPr algn="ctr"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7621" marR="7621" marT="7621" marB="0" anchor="b">
                    <a:solidFill>
                      <a:schemeClr val="accent1">
                        <a:lumMod val="20000"/>
                        <a:lumOff val="80000"/>
                      </a:schemeClr>
                    </a:solidFill>
                  </a:tcPr>
                </a:tc>
              </a:tr>
              <a:tr h="236251">
                <a:tc>
                  <a:txBody>
                    <a:bodyPr/>
                    <a:lstStyle/>
                    <a:p>
                      <a:pPr algn="ctr" fontAlgn="b"/>
                      <a:r>
                        <a:rPr lang="en-US" sz="1400" b="1" u="none" strike="noStrike" dirty="0">
                          <a:effectLst/>
                        </a:rPr>
                        <a:t>Sensitivity</a:t>
                      </a:r>
                      <a:endParaRPr lang="en-US" sz="1400" b="1" i="0" u="none" strike="noStrike" dirty="0">
                        <a:solidFill>
                          <a:srgbClr val="000000"/>
                        </a:solidFill>
                        <a:effectLst/>
                        <a:latin typeface="Calibri"/>
                      </a:endParaRPr>
                    </a:p>
                  </a:txBody>
                  <a:tcPr marL="7621" marR="7621" marT="7621" marB="0" anchor="b"/>
                </a:tc>
                <a:tc>
                  <a:txBody>
                    <a:bodyPr/>
                    <a:lstStyle/>
                    <a:p>
                      <a:pPr algn="ctr" fontAlgn="b"/>
                      <a:r>
                        <a:rPr lang="en-US" sz="1200" b="0" i="0" u="none" strike="noStrike" dirty="0">
                          <a:solidFill>
                            <a:srgbClr val="000000"/>
                          </a:solidFill>
                          <a:effectLst/>
                          <a:latin typeface="Calibri"/>
                        </a:rPr>
                        <a:t>0.67</a:t>
                      </a:r>
                    </a:p>
                  </a:txBody>
                  <a:tcPr marL="7620" marR="7620" marT="7619" marB="0" anchor="b">
                    <a:solidFill>
                      <a:srgbClr val="92D050"/>
                    </a:solidFill>
                  </a:tcPr>
                </a:tc>
                <a:tc>
                  <a:txBody>
                    <a:bodyPr/>
                    <a:lstStyle/>
                    <a:p>
                      <a:pPr algn="ctr" fontAlgn="b"/>
                      <a:r>
                        <a:rPr lang="en-US" sz="1200" b="0" i="0" u="none" strike="noStrike" dirty="0">
                          <a:solidFill>
                            <a:schemeClr val="tx1"/>
                          </a:solidFill>
                          <a:effectLst/>
                          <a:latin typeface="Calibri"/>
                        </a:rPr>
                        <a:t>0.17</a:t>
                      </a:r>
                    </a:p>
                  </a:txBody>
                  <a:tcPr marL="7620" marR="7620" marT="7619" marB="0" anchor="b">
                    <a:solidFill>
                      <a:srgbClr val="FF0000"/>
                    </a:solidFill>
                  </a:tcPr>
                </a:tc>
                <a:tc>
                  <a:txBody>
                    <a:bodyPr/>
                    <a:lstStyle/>
                    <a:p>
                      <a:pPr algn="ctr" fontAlgn="b"/>
                      <a:r>
                        <a:rPr lang="en-US" sz="1200" b="0" i="0" u="none" strike="noStrike" dirty="0">
                          <a:solidFill>
                            <a:srgbClr val="000000"/>
                          </a:solidFill>
                          <a:effectLst/>
                          <a:latin typeface="Calibri"/>
                        </a:rPr>
                        <a:t>0.50</a:t>
                      </a:r>
                    </a:p>
                  </a:txBody>
                  <a:tcPr marL="7620" marR="7620" marT="7619" marB="0" anchor="b">
                    <a:solidFill>
                      <a:schemeClr val="accent1">
                        <a:lumMod val="20000"/>
                        <a:lumOff val="80000"/>
                      </a:schemeClr>
                    </a:solidFill>
                  </a:tcPr>
                </a:tc>
              </a:tr>
              <a:tr h="236251">
                <a:tc>
                  <a:txBody>
                    <a:bodyPr/>
                    <a:lstStyle/>
                    <a:p>
                      <a:pPr algn="ctr" fontAlgn="b"/>
                      <a:r>
                        <a:rPr lang="en-US" sz="1400" b="1" u="none" strike="noStrike" dirty="0">
                          <a:effectLst/>
                        </a:rPr>
                        <a:t>Specificity</a:t>
                      </a:r>
                      <a:endParaRPr lang="en-US" sz="1400" b="1" i="0" u="none" strike="noStrike" dirty="0">
                        <a:solidFill>
                          <a:srgbClr val="000000"/>
                        </a:solidFill>
                        <a:effectLst/>
                        <a:latin typeface="Calibri"/>
                      </a:endParaRPr>
                    </a:p>
                  </a:txBody>
                  <a:tcPr marL="7621" marR="7621" marT="7621" marB="0" anchor="b"/>
                </a:tc>
                <a:tc>
                  <a:txBody>
                    <a:bodyPr/>
                    <a:lstStyle/>
                    <a:p>
                      <a:pPr algn="ctr" fontAlgn="b"/>
                      <a:r>
                        <a:rPr lang="en-US" sz="1200" b="0" i="0" u="none" strike="noStrike" dirty="0">
                          <a:solidFill>
                            <a:srgbClr val="000000"/>
                          </a:solidFill>
                          <a:effectLst/>
                          <a:latin typeface="Calibri"/>
                        </a:rPr>
                        <a:t>0.93</a:t>
                      </a:r>
                    </a:p>
                  </a:txBody>
                  <a:tcPr marL="7620" marR="7620" marT="7619" marB="0" anchor="b">
                    <a:solidFill>
                      <a:srgbClr val="92D050"/>
                    </a:solidFill>
                  </a:tcPr>
                </a:tc>
                <a:tc>
                  <a:txBody>
                    <a:bodyPr/>
                    <a:lstStyle/>
                    <a:p>
                      <a:pPr algn="ctr" fontAlgn="b"/>
                      <a:r>
                        <a:rPr lang="en-US" sz="1200" b="0" i="0" u="none" strike="noStrike">
                          <a:solidFill>
                            <a:srgbClr val="000000"/>
                          </a:solidFill>
                          <a:effectLst/>
                          <a:latin typeface="Calibri"/>
                        </a:rPr>
                        <a:t>0.75</a:t>
                      </a:r>
                    </a:p>
                  </a:txBody>
                  <a:tcPr marL="7620" marR="7620" marT="7619" marB="0" anchor="b">
                    <a:solidFill>
                      <a:schemeClr val="accent1">
                        <a:lumMod val="20000"/>
                        <a:lumOff val="80000"/>
                      </a:schemeClr>
                    </a:solidFill>
                  </a:tcPr>
                </a:tc>
                <a:tc>
                  <a:txBody>
                    <a:bodyPr/>
                    <a:lstStyle/>
                    <a:p>
                      <a:pPr algn="ctr" fontAlgn="b"/>
                      <a:r>
                        <a:rPr lang="en-US" sz="1200" b="0" i="0" u="none" strike="noStrike" dirty="0">
                          <a:solidFill>
                            <a:srgbClr val="000000"/>
                          </a:solidFill>
                          <a:effectLst/>
                          <a:latin typeface="Calibri"/>
                        </a:rPr>
                        <a:t>0.91</a:t>
                      </a:r>
                    </a:p>
                  </a:txBody>
                  <a:tcPr marL="7620" marR="7620" marT="7619" marB="0" anchor="b">
                    <a:solidFill>
                      <a:schemeClr val="accent1">
                        <a:lumMod val="20000"/>
                        <a:lumOff val="80000"/>
                      </a:schemeClr>
                    </a:solidFill>
                  </a:tcPr>
                </a:tc>
              </a:tr>
              <a:tr h="236251">
                <a:tc>
                  <a:txBody>
                    <a:bodyPr/>
                    <a:lstStyle/>
                    <a:p>
                      <a:pPr algn="ctr" fontAlgn="b"/>
                      <a:r>
                        <a:rPr lang="en-US" sz="1400" b="1" u="none" strike="noStrike" dirty="0">
                          <a:effectLst/>
                        </a:rPr>
                        <a:t>Accuracy</a:t>
                      </a:r>
                      <a:endParaRPr lang="en-US" sz="1400" b="1" i="0" u="none" strike="noStrike" dirty="0">
                        <a:solidFill>
                          <a:srgbClr val="000000"/>
                        </a:solidFill>
                        <a:effectLst/>
                        <a:latin typeface="Calibri"/>
                      </a:endParaRPr>
                    </a:p>
                  </a:txBody>
                  <a:tcPr marL="7621" marR="7621" marT="7621" marB="0" anchor="b"/>
                </a:tc>
                <a:tc>
                  <a:txBody>
                    <a:bodyPr/>
                    <a:lstStyle/>
                    <a:p>
                      <a:pPr algn="ctr" fontAlgn="b"/>
                      <a:r>
                        <a:rPr lang="en-US" sz="1200" b="0" i="0" u="none" strike="noStrike" dirty="0">
                          <a:solidFill>
                            <a:srgbClr val="000000"/>
                          </a:solidFill>
                          <a:effectLst/>
                          <a:latin typeface="Calibri"/>
                        </a:rPr>
                        <a:t>0.92</a:t>
                      </a:r>
                    </a:p>
                  </a:txBody>
                  <a:tcPr marL="7620" marR="7620" marT="7619" marB="0" anchor="b">
                    <a:solidFill>
                      <a:srgbClr val="92D050"/>
                    </a:solidFill>
                  </a:tcPr>
                </a:tc>
                <a:tc>
                  <a:txBody>
                    <a:bodyPr/>
                    <a:lstStyle/>
                    <a:p>
                      <a:pPr algn="ctr" fontAlgn="b"/>
                      <a:r>
                        <a:rPr lang="en-US" sz="1200" b="0" i="0" u="none" strike="noStrike" dirty="0">
                          <a:solidFill>
                            <a:srgbClr val="000000"/>
                          </a:solidFill>
                          <a:effectLst/>
                          <a:latin typeface="Calibri"/>
                        </a:rPr>
                        <a:t>0.62</a:t>
                      </a:r>
                    </a:p>
                  </a:txBody>
                  <a:tcPr marL="7620" marR="7620" marT="7619" marB="0" anchor="b">
                    <a:solidFill>
                      <a:schemeClr val="accent1">
                        <a:lumMod val="20000"/>
                        <a:lumOff val="80000"/>
                      </a:schemeClr>
                    </a:solidFill>
                  </a:tcPr>
                </a:tc>
                <a:tc>
                  <a:txBody>
                    <a:bodyPr/>
                    <a:lstStyle/>
                    <a:p>
                      <a:pPr algn="ctr" fontAlgn="b"/>
                      <a:r>
                        <a:rPr lang="en-US" sz="1200" b="0" i="0" u="none" strike="noStrike" dirty="0">
                          <a:solidFill>
                            <a:srgbClr val="000000"/>
                          </a:solidFill>
                          <a:effectLst/>
                          <a:latin typeface="Calibri"/>
                        </a:rPr>
                        <a:t>0.90</a:t>
                      </a:r>
                    </a:p>
                  </a:txBody>
                  <a:tcPr marL="7620" marR="7620" marT="7619" marB="0" anchor="b">
                    <a:solidFill>
                      <a:schemeClr val="accent1">
                        <a:lumMod val="20000"/>
                        <a:lumOff val="80000"/>
                      </a:schemeClr>
                    </a:solidFill>
                  </a:tcPr>
                </a:tc>
              </a:tr>
            </a:tbl>
          </a:graphicData>
        </a:graphic>
      </p:graphicFrame>
    </p:spTree>
    <p:extLst>
      <p:ext uri="{BB962C8B-B14F-4D97-AF65-F5344CB8AC3E}">
        <p14:creationId xmlns="" xmlns:p14="http://schemas.microsoft.com/office/powerpoint/2010/main" val="1174712484"/>
      </p:ext>
    </p:extLst>
  </p:cSld>
  <p:clrMapOvr>
    <a:masterClrMapping/>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331200" cy="1244600"/>
          </a:xfrm>
        </p:spPr>
        <p:txBody>
          <a:bodyPr>
            <a:normAutofit/>
          </a:bodyPr>
          <a:lstStyle/>
          <a:p>
            <a:r>
              <a:rPr lang="en-US" sz="2400" dirty="0">
                <a:latin typeface="+mj-lt"/>
                <a:cs typeface="Times New Roman" panose="02020603050405020304" pitchFamily="18" charset="0"/>
              </a:rPr>
              <a:t>Time-Varying Causal </a:t>
            </a:r>
            <a:r>
              <a:rPr lang="en-US" sz="2400" dirty="0" smtClean="0">
                <a:latin typeface="+mj-lt"/>
                <a:cs typeface="Times New Roman" panose="02020603050405020304" pitchFamily="18" charset="0"/>
              </a:rPr>
              <a:t>Inference</a:t>
            </a:r>
            <a:endParaRPr lang="en-US" sz="2400" dirty="0">
              <a:latin typeface="+mj-lt"/>
              <a:cs typeface="Times New Roman" panose="02020603050405020304" pitchFamily="18" charset="0"/>
            </a:endParaRPr>
          </a:p>
        </p:txBody>
      </p:sp>
      <p:pic>
        <p:nvPicPr>
          <p:cNvPr id="16" name="Picture 15"/>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8302890" y="5736023"/>
            <a:ext cx="826315" cy="826315"/>
          </a:xfrm>
          <a:prstGeom prst="rect">
            <a:avLst/>
          </a:prstGeom>
        </p:spPr>
      </p:pic>
      <p:pic>
        <p:nvPicPr>
          <p:cNvPr id="6" name="Picture 2"/>
          <p:cNvPicPr>
            <a:picLocks noChangeAspect="1" noChangeArrowheads="1"/>
          </p:cNvPicPr>
          <p:nvPr/>
        </p:nvPicPr>
        <p:blipFill>
          <a:blip r:embed="rId3" cstate="print"/>
          <a:srcRect/>
          <a:stretch>
            <a:fillRect/>
          </a:stretch>
        </p:blipFill>
        <p:spPr bwMode="auto">
          <a:xfrm>
            <a:off x="1979145" y="1995913"/>
            <a:ext cx="5646605" cy="4372768"/>
          </a:xfrm>
          <a:prstGeom prst="rect">
            <a:avLst/>
          </a:prstGeom>
          <a:noFill/>
          <a:ln w="9525">
            <a:noFill/>
            <a:miter lim="800000"/>
            <a:headEnd/>
            <a:tailEnd/>
          </a:ln>
        </p:spPr>
      </p:pic>
    </p:spTree>
    <p:extLst>
      <p:ext uri="{BB962C8B-B14F-4D97-AF65-F5344CB8AC3E}">
        <p14:creationId xmlns="" xmlns:p14="http://schemas.microsoft.com/office/powerpoint/2010/main" val="399407041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600200" y="1028700"/>
            <a:ext cx="6172200" cy="857250"/>
          </a:xfrm>
          <a:prstGeom prst="rect">
            <a:avLst/>
          </a:prstGeom>
        </p:spPr>
        <p:txBody>
          <a:bodyPr vert="horz" lIns="68580" tIns="34290" rIns="68580" bIns="34290" rtlCol="0" anchor="ctr">
            <a:normAutofit/>
          </a:bodyPr>
          <a:lstStyle/>
          <a:p>
            <a:pPr algn="ctr" fontAlgn="auto">
              <a:spcAft>
                <a:spcPts val="0"/>
              </a:spcAft>
              <a:defRPr/>
            </a:pPr>
            <a:r>
              <a:rPr lang="en-US" sz="3300" b="1" dirty="0">
                <a:solidFill>
                  <a:prstClr val="black"/>
                </a:solidFill>
                <a:latin typeface="+mj-lt"/>
                <a:ea typeface="+mj-ea"/>
                <a:cs typeface="Times New Roman" panose="02020603050405020304" pitchFamily="18" charset="0"/>
              </a:rPr>
              <a:t>Granger’s Notion of Causality</a:t>
            </a:r>
          </a:p>
        </p:txBody>
      </p:sp>
      <p:sp>
        <p:nvSpPr>
          <p:cNvPr id="5" name="Rectangle 7"/>
          <p:cNvSpPr>
            <a:spLocks noChangeArrowheads="1"/>
          </p:cNvSpPr>
          <p:nvPr/>
        </p:nvSpPr>
        <p:spPr bwMode="auto">
          <a:xfrm>
            <a:off x="1851444" y="4857750"/>
            <a:ext cx="5715000" cy="1131079"/>
          </a:xfrm>
          <a:prstGeom prst="rect">
            <a:avLst/>
          </a:prstGeom>
          <a:noFill/>
          <a:ln w="9525">
            <a:noFill/>
            <a:miter lim="800000"/>
            <a:headEnd/>
            <a:tailEnd/>
          </a:ln>
        </p:spPr>
        <p:txBody>
          <a:bodyPr>
            <a:spAutoFit/>
          </a:bodyPr>
          <a:lstStyle/>
          <a:p>
            <a:pPr fontAlgn="auto">
              <a:spcBef>
                <a:spcPts val="0"/>
              </a:spcBef>
              <a:spcAft>
                <a:spcPts val="0"/>
              </a:spcAft>
            </a:pPr>
            <a:r>
              <a:rPr lang="en-US" sz="1350" dirty="0">
                <a:solidFill>
                  <a:prstClr val="black"/>
                </a:solidFill>
                <a:latin typeface="Times New Roman" panose="02020603050405020304" pitchFamily="18" charset="0"/>
                <a:cs typeface="Times New Roman" panose="02020603050405020304" pitchFamily="18" charset="0"/>
              </a:rPr>
              <a:t>Granger (Granger, 1969) was first introduced in econometric research to analyze the relationships and influences among macroeconomic time series (e.g. income, exchange rate, etc). It is based on the assumption that a cause cannot ever occur after its effect. Therefore, temporal relationships as delay or precedence may contain information about causality.</a:t>
            </a:r>
          </a:p>
        </p:txBody>
      </p:sp>
      <p:sp>
        <p:nvSpPr>
          <p:cNvPr id="6" name="Rectangle 7"/>
          <p:cNvSpPr>
            <a:spLocks noChangeArrowheads="1"/>
          </p:cNvSpPr>
          <p:nvPr/>
        </p:nvSpPr>
        <p:spPr bwMode="auto">
          <a:xfrm>
            <a:off x="1423359" y="4250847"/>
            <a:ext cx="6400800" cy="507831"/>
          </a:xfrm>
          <a:prstGeom prst="rect">
            <a:avLst/>
          </a:prstGeom>
          <a:noFill/>
          <a:ln w="9525">
            <a:solidFill>
              <a:schemeClr val="tx1"/>
            </a:solidFill>
            <a:miter lim="800000"/>
            <a:headEnd/>
            <a:tailEnd/>
          </a:ln>
        </p:spPr>
        <p:txBody>
          <a:bodyPr wrap="square">
            <a:spAutoFit/>
          </a:bodyPr>
          <a:lstStyle/>
          <a:p>
            <a:pPr algn="ctr" fontAlgn="auto">
              <a:spcBef>
                <a:spcPts val="0"/>
              </a:spcBef>
              <a:spcAft>
                <a:spcPts val="0"/>
              </a:spcAft>
            </a:pPr>
            <a:r>
              <a:rPr lang="en-US" sz="1350" dirty="0">
                <a:solidFill>
                  <a:prstClr val="black"/>
                </a:solidFill>
                <a:latin typeface="Times New Roman" panose="02020603050405020304" pitchFamily="18" charset="0"/>
                <a:cs typeface="Times New Roman" panose="02020603050405020304" pitchFamily="18" charset="0"/>
              </a:rPr>
              <a:t>We say that X is causing Y if we are </a:t>
            </a:r>
            <a:r>
              <a:rPr lang="en-US" sz="1350" b="1" dirty="0">
                <a:solidFill>
                  <a:prstClr val="black"/>
                </a:solidFill>
                <a:latin typeface="Times New Roman" panose="02020603050405020304" pitchFamily="18" charset="0"/>
                <a:cs typeface="Times New Roman" panose="02020603050405020304" pitchFamily="18" charset="0"/>
              </a:rPr>
              <a:t>better</a:t>
            </a:r>
            <a:r>
              <a:rPr lang="en-US" sz="1350" dirty="0">
                <a:solidFill>
                  <a:prstClr val="black"/>
                </a:solidFill>
                <a:latin typeface="Times New Roman" panose="02020603050405020304" pitchFamily="18" charset="0"/>
                <a:cs typeface="Times New Roman" panose="02020603050405020304" pitchFamily="18" charset="0"/>
              </a:rPr>
              <a:t> able to </a:t>
            </a:r>
            <a:r>
              <a:rPr lang="en-US" sz="1350" b="1" dirty="0">
                <a:solidFill>
                  <a:prstClr val="black"/>
                </a:solidFill>
                <a:latin typeface="Times New Roman" panose="02020603050405020304" pitchFamily="18" charset="0"/>
                <a:cs typeface="Times New Roman" panose="02020603050405020304" pitchFamily="18" charset="0"/>
              </a:rPr>
              <a:t>predict</a:t>
            </a:r>
            <a:r>
              <a:rPr lang="en-US" sz="1350" dirty="0">
                <a:solidFill>
                  <a:prstClr val="black"/>
                </a:solidFill>
                <a:latin typeface="Times New Roman" panose="02020603050405020304" pitchFamily="18" charset="0"/>
                <a:cs typeface="Times New Roman" panose="02020603050405020304" pitchFamily="18" charset="0"/>
              </a:rPr>
              <a:t> the </a:t>
            </a:r>
            <a:r>
              <a:rPr lang="en-US" sz="1350" b="1" dirty="0">
                <a:solidFill>
                  <a:prstClr val="black"/>
                </a:solidFill>
                <a:latin typeface="Times New Roman" panose="02020603050405020304" pitchFamily="18" charset="0"/>
                <a:cs typeface="Times New Roman" panose="02020603050405020304" pitchFamily="18" charset="0"/>
              </a:rPr>
              <a:t>future</a:t>
            </a:r>
            <a:r>
              <a:rPr lang="en-US" sz="1350" dirty="0">
                <a:solidFill>
                  <a:prstClr val="black"/>
                </a:solidFill>
                <a:latin typeface="Times New Roman" panose="02020603050405020304" pitchFamily="18" charset="0"/>
                <a:cs typeface="Times New Roman" panose="02020603050405020304" pitchFamily="18" charset="0"/>
              </a:rPr>
              <a:t> of Y using all available information than if the information apart from the </a:t>
            </a:r>
            <a:r>
              <a:rPr lang="en-US" sz="1350" b="1" dirty="0">
                <a:solidFill>
                  <a:prstClr val="black"/>
                </a:solidFill>
                <a:latin typeface="Times New Roman" panose="02020603050405020304" pitchFamily="18" charset="0"/>
                <a:cs typeface="Times New Roman" panose="02020603050405020304" pitchFamily="18" charset="0"/>
              </a:rPr>
              <a:t>past</a:t>
            </a:r>
            <a:r>
              <a:rPr lang="en-US" sz="1350" dirty="0">
                <a:solidFill>
                  <a:prstClr val="black"/>
                </a:solidFill>
                <a:latin typeface="Times New Roman" panose="02020603050405020304" pitchFamily="18" charset="0"/>
                <a:cs typeface="Times New Roman" panose="02020603050405020304" pitchFamily="18" charset="0"/>
              </a:rPr>
              <a:t> of X had been used</a:t>
            </a:r>
            <a:endParaRPr lang="en-US" sz="1350" u="sng" dirty="0">
              <a:solidFill>
                <a:prstClr val="black"/>
              </a:solidFill>
              <a:latin typeface="Times New Roman" panose="02020603050405020304" pitchFamily="18" charset="0"/>
              <a:cs typeface="Times New Roman" panose="02020603050405020304" pitchFamily="18" charset="0"/>
            </a:endParaRPr>
          </a:p>
        </p:txBody>
      </p:sp>
      <p:pic>
        <p:nvPicPr>
          <p:cNvPr id="7" name="Picture 5"/>
          <p:cNvPicPr>
            <a:picLocks noChangeAspect="1" noChangeArrowheads="1"/>
          </p:cNvPicPr>
          <p:nvPr/>
        </p:nvPicPr>
        <p:blipFill>
          <a:blip r:embed="rId2" cstate="print"/>
          <a:srcRect/>
          <a:stretch>
            <a:fillRect/>
          </a:stretch>
        </p:blipFill>
        <p:spPr bwMode="auto">
          <a:xfrm>
            <a:off x="1578634" y="2027633"/>
            <a:ext cx="2479016" cy="2065847"/>
          </a:xfrm>
          <a:prstGeom prst="rect">
            <a:avLst/>
          </a:prstGeom>
          <a:noFill/>
          <a:ln w="9525">
            <a:noFill/>
            <a:miter lim="800000"/>
            <a:headEnd/>
            <a:tailEnd/>
          </a:ln>
        </p:spPr>
      </p:pic>
      <p:pic>
        <p:nvPicPr>
          <p:cNvPr id="8" name="Picture 59" descr="brain_with_question_marks.png"/>
          <p:cNvPicPr>
            <a:picLocks noChangeAspect="1"/>
          </p:cNvPicPr>
          <p:nvPr/>
        </p:nvPicPr>
        <p:blipFill>
          <a:blip r:embed="rId3" cstate="print"/>
          <a:stretch>
            <a:fillRect/>
          </a:stretch>
        </p:blipFill>
        <p:spPr>
          <a:xfrm>
            <a:off x="4655054" y="2084784"/>
            <a:ext cx="2488008" cy="1978258"/>
          </a:xfrm>
          <a:prstGeom prst="rect">
            <a:avLst/>
          </a:prstGeom>
          <a:noFill/>
          <a:ln>
            <a:noFill/>
          </a:ln>
        </p:spPr>
      </p:pic>
    </p:spTree>
    <p:extLst>
      <p:ext uri="{BB962C8B-B14F-4D97-AF65-F5344CB8AC3E}">
        <p14:creationId xmlns="" xmlns:p14="http://schemas.microsoft.com/office/powerpoint/2010/main" val="46029056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latin typeface="+mj-lt"/>
                <a:cs typeface="Times New Roman" panose="02020603050405020304" pitchFamily="18" charset="0"/>
              </a:rPr>
              <a:t>Approach: Granger Causality</a:t>
            </a:r>
            <a:endParaRPr lang="en-US" sz="3200" dirty="0">
              <a:latin typeface="+mj-lt"/>
              <a:cs typeface="Times New Roman" panose="02020603050405020304" pitchFamily="18" charset="0"/>
            </a:endParaRPr>
          </a:p>
        </p:txBody>
      </p:sp>
      <mc:AlternateContent xmlns:mc="http://schemas.openxmlformats.org/markup-compatibility/2006">
        <mc:Choice xmlns="" xmlns:a14="http://schemas.microsoft.com/office/drawing/2010/main" Requires="a14">
          <p:sp>
            <p:nvSpPr>
              <p:cNvPr id="3" name="Content Placeholder 2"/>
              <p:cNvSpPr>
                <a:spLocks noGrp="1"/>
              </p:cNvSpPr>
              <p:nvPr>
                <p:ph idx="4294967295"/>
              </p:nvPr>
            </p:nvSpPr>
            <p:spPr>
              <a:xfrm>
                <a:off x="547007" y="1835378"/>
                <a:ext cx="7886700" cy="4440237"/>
              </a:xfrm>
            </p:spPr>
            <p:txBody>
              <a:bodyPr>
                <a:normAutofit fontScale="70000" lnSpcReduction="20000"/>
              </a:bodyPr>
              <a:lstStyle/>
              <a:p>
                <a:pPr>
                  <a:lnSpc>
                    <a:spcPct val="120000"/>
                  </a:lnSpc>
                </a:pPr>
                <a:r>
                  <a:rPr lang="en-US" sz="2550" dirty="0">
                    <a:latin typeface="Times New Roman" panose="02020603050405020304" pitchFamily="18" charset="0"/>
                    <a:cs typeface="Times New Roman" panose="02020603050405020304" pitchFamily="18" charset="0"/>
                  </a:rPr>
                  <a:t>Formally, a time series </a:t>
                </a:r>
                <a14:m>
                  <m:oMath xmlns:m="http://schemas.openxmlformats.org/officeDocument/2006/math">
                    <m:sSub>
                      <m:sSubPr>
                        <m:ctrlPr>
                          <a:rPr lang="en-US" sz="2550" i="1">
                            <a:latin typeface="Cambria Math" panose="02040503050406030204" pitchFamily="18" charset="0"/>
                          </a:rPr>
                        </m:ctrlPr>
                      </m:sSubPr>
                      <m:e>
                        <m:r>
                          <a:rPr lang="en-US" sz="2550" i="1">
                            <a:latin typeface="Cambria Math" panose="02040503050406030204" pitchFamily="18" charset="0"/>
                          </a:rPr>
                          <m:t>𝑥</m:t>
                        </m:r>
                      </m:e>
                      <m:sub>
                        <m:r>
                          <a:rPr lang="en-US" sz="2550" i="1">
                            <a:latin typeface="Cambria Math" panose="02040503050406030204" pitchFamily="18" charset="0"/>
                          </a:rPr>
                          <m:t>𝑡</m:t>
                        </m:r>
                      </m:sub>
                    </m:sSub>
                  </m:oMath>
                </a14:m>
                <a:r>
                  <a:rPr lang="en-US" sz="2550" dirty="0">
                    <a:latin typeface="Times New Roman" panose="02020603050405020304" pitchFamily="18" charset="0"/>
                    <a:cs typeface="Times New Roman" panose="02020603050405020304" pitchFamily="18" charset="0"/>
                  </a:rPr>
                  <a:t> is said to Granger-cause a time series</a:t>
                </a:r>
                <a14:m>
                  <m:oMath xmlns:m="http://schemas.openxmlformats.org/officeDocument/2006/math">
                    <m:r>
                      <a:rPr lang="en-US" sz="2550" i="1">
                        <a:latin typeface="Cambria Math" panose="02040503050406030204" pitchFamily="18" charset="0"/>
                      </a:rPr>
                      <m:t> </m:t>
                    </m:r>
                    <m:sSub>
                      <m:sSubPr>
                        <m:ctrlPr>
                          <a:rPr lang="en-US" sz="2550" i="1">
                            <a:latin typeface="Cambria Math" panose="02040503050406030204" pitchFamily="18" charset="0"/>
                          </a:rPr>
                        </m:ctrlPr>
                      </m:sSubPr>
                      <m:e>
                        <m:r>
                          <a:rPr lang="en-US" sz="2550" i="1">
                            <a:latin typeface="Cambria Math" panose="02040503050406030204" pitchFamily="18" charset="0"/>
                          </a:rPr>
                          <m:t>𝑦</m:t>
                        </m:r>
                      </m:e>
                      <m:sub>
                        <m:r>
                          <a:rPr lang="en-US" sz="2550" i="1">
                            <a:latin typeface="Cambria Math" panose="02040503050406030204" pitchFamily="18" charset="0"/>
                          </a:rPr>
                          <m:t>𝑡</m:t>
                        </m:r>
                      </m:sub>
                    </m:sSub>
                  </m:oMath>
                </a14:m>
                <a:r>
                  <a:rPr lang="en-US" sz="2550" dirty="0">
                    <a:latin typeface="Times New Roman" panose="02020603050405020304" pitchFamily="18" charset="0"/>
                    <a:cs typeface="Times New Roman" panose="02020603050405020304" pitchFamily="18" charset="0"/>
                  </a:rPr>
                  <a:t>, if the future value of  </a:t>
                </a:r>
                <a14:m>
                  <m:oMath xmlns:m="http://schemas.openxmlformats.org/officeDocument/2006/math">
                    <m:sSub>
                      <m:sSubPr>
                        <m:ctrlPr>
                          <a:rPr lang="en-US" sz="2550" i="1">
                            <a:latin typeface="Cambria Math" panose="02040503050406030204" pitchFamily="18" charset="0"/>
                          </a:rPr>
                        </m:ctrlPr>
                      </m:sSubPr>
                      <m:e>
                        <m:r>
                          <a:rPr lang="en-US" sz="2550" i="1">
                            <a:latin typeface="Cambria Math" panose="02040503050406030204" pitchFamily="18" charset="0"/>
                          </a:rPr>
                          <m:t>𝑦</m:t>
                        </m:r>
                      </m:e>
                      <m:sub>
                        <m:r>
                          <a:rPr lang="en-US" sz="2550" i="1">
                            <a:latin typeface="Cambria Math" panose="02040503050406030204" pitchFamily="18" charset="0"/>
                          </a:rPr>
                          <m:t>𝑡</m:t>
                        </m:r>
                      </m:sub>
                    </m:sSub>
                  </m:oMath>
                </a14:m>
                <a:r>
                  <a:rPr lang="en-US" sz="2550" dirty="0">
                    <a:latin typeface="Times New Roman" panose="02020603050405020304" pitchFamily="18" charset="0"/>
                    <a:cs typeface="Times New Roman" panose="02020603050405020304" pitchFamily="18" charset="0"/>
                  </a:rPr>
                  <a:t> can be predicted given the past values of </a:t>
                </a:r>
                <a14:m>
                  <m:oMath xmlns:m="http://schemas.openxmlformats.org/officeDocument/2006/math">
                    <m:sSub>
                      <m:sSubPr>
                        <m:ctrlPr>
                          <a:rPr lang="en-US" sz="2550" i="1">
                            <a:latin typeface="Cambria Math" panose="02040503050406030204" pitchFamily="18" charset="0"/>
                          </a:rPr>
                        </m:ctrlPr>
                      </m:sSubPr>
                      <m:e>
                        <m:r>
                          <a:rPr lang="en-US" sz="2550" i="1">
                            <a:latin typeface="Cambria Math" panose="02040503050406030204" pitchFamily="18" charset="0"/>
                          </a:rPr>
                          <m:t>𝑦</m:t>
                        </m:r>
                      </m:e>
                      <m:sub>
                        <m:r>
                          <a:rPr lang="en-US" sz="2550" i="1">
                            <a:latin typeface="Cambria Math" panose="02040503050406030204" pitchFamily="18" charset="0"/>
                          </a:rPr>
                          <m:t>𝑡</m:t>
                        </m:r>
                      </m:sub>
                    </m:sSub>
                  </m:oMath>
                </a14:m>
                <a:r>
                  <a:rPr lang="en-US" sz="2550" dirty="0">
                    <a:latin typeface="Times New Roman" panose="02020603050405020304" pitchFamily="18" charset="0"/>
                    <a:cs typeface="Times New Roman" panose="02020603050405020304" pitchFamily="18" charset="0"/>
                  </a:rPr>
                  <a:t> and </a:t>
                </a:r>
                <a14:m>
                  <m:oMath xmlns:m="http://schemas.openxmlformats.org/officeDocument/2006/math">
                    <m:sSub>
                      <m:sSubPr>
                        <m:ctrlPr>
                          <a:rPr lang="en-US" sz="2550" i="1">
                            <a:latin typeface="Cambria Math" panose="02040503050406030204" pitchFamily="18" charset="0"/>
                          </a:rPr>
                        </m:ctrlPr>
                      </m:sSubPr>
                      <m:e>
                        <m:r>
                          <a:rPr lang="en-US" sz="2550" i="1">
                            <a:latin typeface="Cambria Math" panose="02040503050406030204" pitchFamily="18" charset="0"/>
                          </a:rPr>
                          <m:t>𝑥</m:t>
                        </m:r>
                      </m:e>
                      <m:sub>
                        <m:r>
                          <a:rPr lang="en-US" sz="2550" i="1">
                            <a:latin typeface="Cambria Math" panose="02040503050406030204" pitchFamily="18" charset="0"/>
                          </a:rPr>
                          <m:t>𝑡</m:t>
                        </m:r>
                      </m:sub>
                    </m:sSub>
                  </m:oMath>
                </a14:m>
                <a:r>
                  <a:rPr lang="en-US" sz="2550" dirty="0">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550" i="1">
                            <a:latin typeface="Cambria Math" panose="02040503050406030204" pitchFamily="18" charset="0"/>
                          </a:rPr>
                        </m:ctrlPr>
                      </m:sSubPr>
                      <m:e>
                        <m:r>
                          <a:rPr lang="en-US" sz="2550" i="1">
                            <a:latin typeface="Cambria Math" panose="02040503050406030204" pitchFamily="18" charset="0"/>
                          </a:rPr>
                          <m:t>𝑦</m:t>
                        </m:r>
                      </m:e>
                      <m:sub>
                        <m:r>
                          <a:rPr lang="en-US" sz="2550" i="1">
                            <a:latin typeface="Cambria Math" panose="02040503050406030204" pitchFamily="18" charset="0"/>
                          </a:rPr>
                          <m:t>𝑡</m:t>
                        </m:r>
                        <m:r>
                          <a:rPr lang="en-US" sz="2550" i="1">
                            <a:latin typeface="Cambria Math" panose="02040503050406030204" pitchFamily="18" charset="0"/>
                          </a:rPr>
                          <m:t>−1</m:t>
                        </m:r>
                      </m:sub>
                    </m:sSub>
                    <m:r>
                      <a:rPr lang="en-US" sz="2550" i="1">
                        <a:latin typeface="Cambria Math" panose="02040503050406030204" pitchFamily="18" charset="0"/>
                      </a:rPr>
                      <m:t>,</m:t>
                    </m:r>
                    <m:sSub>
                      <m:sSubPr>
                        <m:ctrlPr>
                          <a:rPr lang="en-US" sz="2550" i="1">
                            <a:latin typeface="Cambria Math" panose="02040503050406030204" pitchFamily="18" charset="0"/>
                          </a:rPr>
                        </m:ctrlPr>
                      </m:sSubPr>
                      <m:e>
                        <m:r>
                          <a:rPr lang="en-US" sz="2550" i="1">
                            <a:latin typeface="Cambria Math" panose="02040503050406030204" pitchFamily="18" charset="0"/>
                          </a:rPr>
                          <m:t>𝑦</m:t>
                        </m:r>
                      </m:e>
                      <m:sub>
                        <m:r>
                          <a:rPr lang="en-US" sz="2550" i="1">
                            <a:latin typeface="Cambria Math" panose="02040503050406030204" pitchFamily="18" charset="0"/>
                          </a:rPr>
                          <m:t>𝑡</m:t>
                        </m:r>
                        <m:r>
                          <a:rPr lang="en-US" sz="2550" i="1">
                            <a:latin typeface="Cambria Math" panose="02040503050406030204" pitchFamily="18" charset="0"/>
                          </a:rPr>
                          <m:t>−2</m:t>
                        </m:r>
                      </m:sub>
                    </m:sSub>
                    <m:r>
                      <a:rPr lang="en-US" sz="2550" i="1">
                        <a:latin typeface="Cambria Math" panose="02040503050406030204" pitchFamily="18" charset="0"/>
                      </a:rPr>
                      <m:t>,…, </m:t>
                    </m:r>
                    <m:sSub>
                      <m:sSubPr>
                        <m:ctrlPr>
                          <a:rPr lang="en-US" sz="2550" i="1">
                            <a:latin typeface="Cambria Math" panose="02040503050406030204" pitchFamily="18" charset="0"/>
                          </a:rPr>
                        </m:ctrlPr>
                      </m:sSubPr>
                      <m:e>
                        <m:r>
                          <a:rPr lang="en-US" sz="2550" i="1">
                            <a:latin typeface="Cambria Math" panose="02040503050406030204" pitchFamily="18" charset="0"/>
                          </a:rPr>
                          <m:t>𝑥</m:t>
                        </m:r>
                      </m:e>
                      <m:sub>
                        <m:r>
                          <a:rPr lang="en-US" sz="2550" i="1">
                            <a:latin typeface="Cambria Math" panose="02040503050406030204" pitchFamily="18" charset="0"/>
                          </a:rPr>
                          <m:t>𝑡</m:t>
                        </m:r>
                        <m:r>
                          <a:rPr lang="en-US" sz="2550" i="1">
                            <a:latin typeface="Cambria Math" panose="02040503050406030204" pitchFamily="18" charset="0"/>
                          </a:rPr>
                          <m:t>−1</m:t>
                        </m:r>
                      </m:sub>
                    </m:sSub>
                    <m:r>
                      <a:rPr lang="en-US" sz="2550" i="1">
                        <a:latin typeface="Cambria Math" panose="02040503050406030204" pitchFamily="18" charset="0"/>
                      </a:rPr>
                      <m:t>,</m:t>
                    </m:r>
                    <m:sSub>
                      <m:sSubPr>
                        <m:ctrlPr>
                          <a:rPr lang="en-US" sz="2550" i="1">
                            <a:latin typeface="Cambria Math" panose="02040503050406030204" pitchFamily="18" charset="0"/>
                          </a:rPr>
                        </m:ctrlPr>
                      </m:sSubPr>
                      <m:e>
                        <m:r>
                          <a:rPr lang="en-US" sz="2550" i="1">
                            <a:latin typeface="Cambria Math" panose="02040503050406030204" pitchFamily="18" charset="0"/>
                          </a:rPr>
                          <m:t>𝑥</m:t>
                        </m:r>
                      </m:e>
                      <m:sub>
                        <m:r>
                          <a:rPr lang="en-US" sz="2550" i="1">
                            <a:latin typeface="Cambria Math" panose="02040503050406030204" pitchFamily="18" charset="0"/>
                          </a:rPr>
                          <m:t>𝑡</m:t>
                        </m:r>
                        <m:r>
                          <a:rPr lang="en-US" sz="2550" i="1">
                            <a:latin typeface="Cambria Math" panose="02040503050406030204" pitchFamily="18" charset="0"/>
                          </a:rPr>
                          <m:t>−2</m:t>
                        </m:r>
                      </m:sub>
                    </m:sSub>
                    <m:r>
                      <a:rPr lang="en-US" sz="2550" i="1">
                        <a:latin typeface="Cambria Math" panose="02040503050406030204" pitchFamily="18" charset="0"/>
                      </a:rPr>
                      <m:t>,…</m:t>
                    </m:r>
                  </m:oMath>
                </a14:m>
                <a:r>
                  <a:rPr lang="en-US" sz="2550" dirty="0">
                    <a:latin typeface="Times New Roman" panose="02020603050405020304" pitchFamily="18" charset="0"/>
                    <a:cs typeface="Times New Roman" panose="02020603050405020304" pitchFamily="18" charset="0"/>
                  </a:rPr>
                  <a:t>), better than predicting the future of </a:t>
                </a:r>
                <a14:m>
                  <m:oMath xmlns:m="http://schemas.openxmlformats.org/officeDocument/2006/math">
                    <m:sSub>
                      <m:sSubPr>
                        <m:ctrlPr>
                          <a:rPr lang="en-US" sz="2550" i="1">
                            <a:latin typeface="Cambria Math" panose="02040503050406030204" pitchFamily="18" charset="0"/>
                          </a:rPr>
                        </m:ctrlPr>
                      </m:sSubPr>
                      <m:e>
                        <m:r>
                          <a:rPr lang="en-US" sz="2550" i="1">
                            <a:latin typeface="Cambria Math" panose="02040503050406030204" pitchFamily="18" charset="0"/>
                          </a:rPr>
                          <m:t>𝑦</m:t>
                        </m:r>
                      </m:e>
                      <m:sub>
                        <m:r>
                          <a:rPr lang="en-US" sz="2550" i="1">
                            <a:latin typeface="Cambria Math" panose="02040503050406030204" pitchFamily="18" charset="0"/>
                          </a:rPr>
                          <m:t>𝑡</m:t>
                        </m:r>
                      </m:sub>
                    </m:sSub>
                  </m:oMath>
                </a14:m>
                <a:r>
                  <a:rPr lang="en-US" sz="2550" dirty="0">
                    <a:latin typeface="Times New Roman" panose="02020603050405020304" pitchFamily="18" charset="0"/>
                    <a:cs typeface="Times New Roman" panose="02020603050405020304" pitchFamily="18" charset="0"/>
                  </a:rPr>
                  <a:t> given only the past values of </a:t>
                </a:r>
                <a14:m>
                  <m:oMath xmlns:m="http://schemas.openxmlformats.org/officeDocument/2006/math">
                    <m:sSub>
                      <m:sSubPr>
                        <m:ctrlPr>
                          <a:rPr lang="en-US" sz="2550" i="1">
                            <a:latin typeface="Cambria Math" panose="02040503050406030204" pitchFamily="18" charset="0"/>
                          </a:rPr>
                        </m:ctrlPr>
                      </m:sSubPr>
                      <m:e>
                        <m:r>
                          <a:rPr lang="en-US" sz="2550" i="1">
                            <a:latin typeface="Cambria Math" panose="02040503050406030204" pitchFamily="18" charset="0"/>
                          </a:rPr>
                          <m:t>𝑦</m:t>
                        </m:r>
                      </m:e>
                      <m:sub>
                        <m:r>
                          <a:rPr lang="en-US" sz="2550" i="1">
                            <a:latin typeface="Cambria Math" panose="02040503050406030204" pitchFamily="18" charset="0"/>
                          </a:rPr>
                          <m:t>𝑡</m:t>
                        </m:r>
                      </m:sub>
                    </m:sSub>
                  </m:oMath>
                </a14:m>
                <a:r>
                  <a:rPr lang="en-US" sz="2550" dirty="0">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550" i="1">
                            <a:latin typeface="Cambria Math" panose="02040503050406030204" pitchFamily="18" charset="0"/>
                          </a:rPr>
                        </m:ctrlPr>
                      </m:sSubPr>
                      <m:e>
                        <m:r>
                          <a:rPr lang="en-US" sz="2550" i="1">
                            <a:latin typeface="Cambria Math" panose="02040503050406030204" pitchFamily="18" charset="0"/>
                          </a:rPr>
                          <m:t>𝑦</m:t>
                        </m:r>
                      </m:e>
                      <m:sub>
                        <m:r>
                          <a:rPr lang="en-US" sz="2550" i="1">
                            <a:latin typeface="Cambria Math" panose="02040503050406030204" pitchFamily="18" charset="0"/>
                          </a:rPr>
                          <m:t>𝑡</m:t>
                        </m:r>
                        <m:r>
                          <a:rPr lang="en-US" sz="2550" i="1">
                            <a:latin typeface="Cambria Math" panose="02040503050406030204" pitchFamily="18" charset="0"/>
                          </a:rPr>
                          <m:t>−1</m:t>
                        </m:r>
                      </m:sub>
                    </m:sSub>
                    <m:r>
                      <a:rPr lang="en-US" sz="2550" i="1">
                        <a:latin typeface="Cambria Math" panose="02040503050406030204" pitchFamily="18" charset="0"/>
                      </a:rPr>
                      <m:t>,</m:t>
                    </m:r>
                    <m:sSub>
                      <m:sSubPr>
                        <m:ctrlPr>
                          <a:rPr lang="en-US" sz="2550" i="1">
                            <a:latin typeface="Cambria Math" panose="02040503050406030204" pitchFamily="18" charset="0"/>
                          </a:rPr>
                        </m:ctrlPr>
                      </m:sSubPr>
                      <m:e>
                        <m:r>
                          <a:rPr lang="en-US" sz="2550" i="1">
                            <a:latin typeface="Cambria Math" panose="02040503050406030204" pitchFamily="18" charset="0"/>
                          </a:rPr>
                          <m:t>𝑦</m:t>
                        </m:r>
                      </m:e>
                      <m:sub>
                        <m:r>
                          <a:rPr lang="en-US" sz="2550" i="1">
                            <a:latin typeface="Cambria Math" panose="02040503050406030204" pitchFamily="18" charset="0"/>
                          </a:rPr>
                          <m:t>𝑡</m:t>
                        </m:r>
                        <m:r>
                          <a:rPr lang="en-US" sz="2550" i="1">
                            <a:latin typeface="Cambria Math" panose="02040503050406030204" pitchFamily="18" charset="0"/>
                          </a:rPr>
                          <m:t>−2</m:t>
                        </m:r>
                      </m:sub>
                    </m:sSub>
                    <m:r>
                      <a:rPr lang="en-US" sz="2550" i="1">
                        <a:latin typeface="Cambria Math" panose="02040503050406030204" pitchFamily="18" charset="0"/>
                      </a:rPr>
                      <m:t>,…</m:t>
                    </m:r>
                  </m:oMath>
                </a14:m>
                <a:r>
                  <a:rPr lang="en-US" sz="2550" dirty="0">
                    <a:latin typeface="Times New Roman" panose="02020603050405020304" pitchFamily="18" charset="0"/>
                    <a:cs typeface="Times New Roman" panose="02020603050405020304" pitchFamily="18" charset="0"/>
                  </a:rPr>
                  <a:t>).</a:t>
                </a:r>
              </a:p>
              <a:p>
                <a:pPr marL="0" indent="0">
                  <a:buNone/>
                </a:pPr>
                <a:r>
                  <a:rPr lang="en-US" sz="2550" dirty="0">
                    <a:latin typeface="Times New Roman" panose="02020603050405020304" pitchFamily="18" charset="0"/>
                    <a:cs typeface="Times New Roman" panose="02020603050405020304" pitchFamily="18" charset="0"/>
                  </a:rPr>
                  <a:t> </a:t>
                </a:r>
              </a:p>
              <a:p>
                <a:r>
                  <a:rPr lang="en-US" sz="2550" dirty="0">
                    <a:latin typeface="Times New Roman" panose="02020603050405020304" pitchFamily="18" charset="0"/>
                    <a:cs typeface="Times New Roman" panose="02020603050405020304" pitchFamily="18" charset="0"/>
                  </a:rPr>
                  <a:t>We note that Granger causality is not meant to be equivalent to the true causality, but is intended to provide useful information regarding causation and the direction of information flow.</a:t>
                </a:r>
              </a:p>
              <a:p>
                <a:endParaRPr lang="en-US" sz="2550" dirty="0">
                  <a:latin typeface="Times New Roman" panose="02020603050405020304" pitchFamily="18" charset="0"/>
                  <a:cs typeface="Times New Roman" panose="02020603050405020304" pitchFamily="18" charset="0"/>
                </a:endParaRPr>
              </a:p>
              <a:p>
                <a:r>
                  <a:rPr lang="en-US" sz="2550" dirty="0">
                    <a:latin typeface="Times New Roman" panose="02020603050405020304" pitchFamily="18" charset="0"/>
                    <a:cs typeface="Times New Roman" panose="02020603050405020304" pitchFamily="18" charset="0"/>
                  </a:rPr>
                  <a:t>Commonly, Granger causality is identified by VAR models. A VAR model of order </a:t>
                </a:r>
                <a:r>
                  <a:rPr lang="en-US" sz="2550" i="1" dirty="0">
                    <a:latin typeface="Times New Roman" panose="02020603050405020304" pitchFamily="18" charset="0"/>
                    <a:cs typeface="Times New Roman" panose="02020603050405020304" pitchFamily="18" charset="0"/>
                  </a:rPr>
                  <a:t>p </a:t>
                </a:r>
                <a:r>
                  <a:rPr lang="en-US" sz="2550" dirty="0">
                    <a:latin typeface="Times New Roman" panose="02020603050405020304" pitchFamily="18" charset="0"/>
                    <a:cs typeface="Times New Roman" panose="02020603050405020304" pitchFamily="18" charset="0"/>
                  </a:rPr>
                  <a:t>is as follows:</a:t>
                </a:r>
              </a:p>
              <a:p>
                <a:pPr marL="0" indent="0">
                  <a:buNone/>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𝑡</m:t>
                          </m:r>
                        </m:sub>
                      </m:sSub>
                      <m:r>
                        <a:rPr lang="en-US" i="1">
                          <a:latin typeface="Cambria Math" panose="02040503050406030204" pitchFamily="18" charset="0"/>
                        </a:rPr>
                        <m:t>=</m:t>
                      </m:r>
                      <m:r>
                        <a:rPr lang="en-US" i="1">
                          <a:latin typeface="Cambria Math" panose="02040503050406030204" pitchFamily="18" charset="0"/>
                        </a:rPr>
                        <m:t>𝑣</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𝐴</m:t>
                          </m:r>
                        </m:e>
                        <m:sub>
                          <m:r>
                            <a:rPr lang="en-US" i="1">
                              <a:latin typeface="Cambria Math" panose="02040503050406030204" pitchFamily="18" charset="0"/>
                            </a:rPr>
                            <m:t>1</m:t>
                          </m:r>
                        </m:sub>
                      </m:sSub>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𝑡</m:t>
                          </m:r>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𝐴</m:t>
                          </m:r>
                        </m:e>
                        <m:sub>
                          <m:r>
                            <a:rPr lang="en-US" i="1">
                              <a:latin typeface="Cambria Math" panose="02040503050406030204" pitchFamily="18" charset="0"/>
                            </a:rPr>
                            <m:t>2</m:t>
                          </m:r>
                        </m:sub>
                      </m:sSub>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𝑡</m:t>
                          </m:r>
                          <m:r>
                            <a:rPr lang="en-US" i="1">
                              <a:latin typeface="Cambria Math" panose="02040503050406030204" pitchFamily="18" charset="0"/>
                            </a:rPr>
                            <m:t>−2</m:t>
                          </m:r>
                        </m:sub>
                      </m:sSub>
                      <m:r>
                        <a:rPr lang="en-US">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𝐴</m:t>
                          </m:r>
                        </m:e>
                        <m:sub>
                          <m:r>
                            <a:rPr lang="en-US" i="1">
                              <a:latin typeface="Cambria Math" panose="02040503050406030204" pitchFamily="18" charset="0"/>
                            </a:rPr>
                            <m:t>3</m:t>
                          </m:r>
                        </m:sub>
                      </m:sSub>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𝑡</m:t>
                          </m:r>
                          <m:r>
                            <a:rPr lang="en-US" i="1">
                              <a:latin typeface="Cambria Math" panose="02040503050406030204" pitchFamily="18" charset="0"/>
                            </a:rPr>
                            <m:t>−3</m:t>
                          </m:r>
                        </m:sub>
                      </m:sSub>
                      <m:r>
                        <a:rPr lang="en-US" i="1">
                          <a:latin typeface="Cambria Math" panose="02040503050406030204" pitchFamily="18" charset="0"/>
                        </a:rPr>
                        <m:t>+ . . . +</m:t>
                      </m:r>
                      <m:sSub>
                        <m:sSubPr>
                          <m:ctrlPr>
                            <a:rPr lang="en-US" i="1">
                              <a:latin typeface="Cambria Math" panose="02040503050406030204" pitchFamily="18" charset="0"/>
                            </a:rPr>
                          </m:ctrlPr>
                        </m:sSubPr>
                        <m:e>
                          <m:r>
                            <a:rPr lang="en-US" i="1">
                              <a:latin typeface="Cambria Math" panose="02040503050406030204" pitchFamily="18" charset="0"/>
                            </a:rPr>
                            <m:t>𝐴</m:t>
                          </m:r>
                        </m:e>
                        <m:sub>
                          <m:r>
                            <a:rPr lang="en-US" i="1">
                              <a:latin typeface="Cambria Math" panose="02040503050406030204" pitchFamily="18" charset="0"/>
                            </a:rPr>
                            <m:t>𝑝</m:t>
                          </m:r>
                        </m:sub>
                      </m:sSub>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𝑡</m:t>
                          </m:r>
                          <m:r>
                            <a:rPr lang="en-US" i="1">
                              <a:latin typeface="Cambria Math" panose="02040503050406030204" pitchFamily="18" charset="0"/>
                            </a:rPr>
                            <m:t>−</m:t>
                          </m:r>
                          <m:r>
                            <a:rPr lang="en-US" i="1">
                              <a:latin typeface="Cambria Math" panose="02040503050406030204" pitchFamily="18" charset="0"/>
                            </a:rPr>
                            <m:t>𝑝</m:t>
                          </m:r>
                        </m:sub>
                      </m:sSub>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𝜀</m:t>
                          </m:r>
                        </m:e>
                        <m:sub>
                          <m:r>
                            <a:rPr lang="en-US" i="1">
                              <a:latin typeface="Cambria Math" panose="02040503050406030204" pitchFamily="18" charset="0"/>
                            </a:rPr>
                            <m:t>𝑡</m:t>
                          </m:r>
                        </m:sub>
                      </m:sSub>
                    </m:oMath>
                  </m:oMathPara>
                </a14:m>
                <a:endParaRPr lang="en-US" dirty="0" smtClean="0">
                  <a:latin typeface="Times New Roman" panose="02020603050405020304" pitchFamily="18" charset="0"/>
                  <a:cs typeface="Times New Roman" panose="02020603050405020304" pitchFamily="18" charset="0"/>
                </a:endParaRPr>
              </a:p>
              <a:p>
                <a:pPr marL="0" indent="0">
                  <a:buNone/>
                </a:pPr>
                <a:endParaRPr lang="en-US" sz="1200" i="1" dirty="0">
                  <a:latin typeface="Times New Roman" panose="02020603050405020304" pitchFamily="18" charset="0"/>
                  <a:cs typeface="Times New Roman" panose="02020603050405020304" pitchFamily="18" charset="0"/>
                </a:endParaRPr>
              </a:p>
              <a:p>
                <a:pPr marL="0" indent="0">
                  <a:buNone/>
                </a:pPr>
                <a14:m>
                  <m:oMath xmlns:m="http://schemas.openxmlformats.org/officeDocument/2006/math">
                    <m:sSub>
                      <m:sSubPr>
                        <m:ctrlPr>
                          <a:rPr lang="en-US" sz="1950" i="1">
                            <a:latin typeface="Cambria Math" panose="02040503050406030204" pitchFamily="18" charset="0"/>
                          </a:rPr>
                        </m:ctrlPr>
                      </m:sSubPr>
                      <m:e>
                        <m:r>
                          <a:rPr lang="en-US" sz="1950" i="1">
                            <a:latin typeface="Cambria Math" panose="02040503050406030204" pitchFamily="18" charset="0"/>
                          </a:rPr>
                          <m:t>𝑦</m:t>
                        </m:r>
                      </m:e>
                      <m:sub>
                        <m:r>
                          <a:rPr lang="en-US" sz="1950" i="1">
                            <a:latin typeface="Cambria Math" panose="02040503050406030204" pitchFamily="18" charset="0"/>
                          </a:rPr>
                          <m:t>𝑡</m:t>
                        </m:r>
                      </m:sub>
                    </m:sSub>
                    <m:r>
                      <a:rPr lang="en-US" sz="1950" i="1">
                        <a:latin typeface="Cambria Math" panose="02040503050406030204" pitchFamily="18" charset="0"/>
                      </a:rPr>
                      <m:t>=</m:t>
                    </m:r>
                    <m:sSup>
                      <m:sSupPr>
                        <m:ctrlPr>
                          <a:rPr lang="en-US" sz="1950" i="1">
                            <a:latin typeface="Cambria Math" panose="02040503050406030204" pitchFamily="18" charset="0"/>
                          </a:rPr>
                        </m:ctrlPr>
                      </m:sSupPr>
                      <m:e>
                        <m:d>
                          <m:dPr>
                            <m:ctrlPr>
                              <a:rPr lang="en-US" sz="1950" i="1">
                                <a:latin typeface="Cambria Math" panose="02040503050406030204" pitchFamily="18" charset="0"/>
                              </a:rPr>
                            </m:ctrlPr>
                          </m:dPr>
                          <m:e>
                            <m:sSub>
                              <m:sSubPr>
                                <m:ctrlPr>
                                  <a:rPr lang="en-US" sz="1950" i="1">
                                    <a:latin typeface="Cambria Math" panose="02040503050406030204" pitchFamily="18" charset="0"/>
                                  </a:rPr>
                                </m:ctrlPr>
                              </m:sSubPr>
                              <m:e>
                                <m:r>
                                  <a:rPr lang="en-US" sz="1950" i="1">
                                    <a:latin typeface="Cambria Math" panose="02040503050406030204" pitchFamily="18" charset="0"/>
                                  </a:rPr>
                                  <m:t>𝑦</m:t>
                                </m:r>
                              </m:e>
                              <m:sub>
                                <m:r>
                                  <a:rPr lang="en-US" sz="1950" i="1">
                                    <a:latin typeface="Cambria Math" panose="02040503050406030204" pitchFamily="18" charset="0"/>
                                  </a:rPr>
                                  <m:t>1</m:t>
                                </m:r>
                                <m:r>
                                  <a:rPr lang="en-US" sz="1950" i="1">
                                    <a:latin typeface="Cambria Math" panose="02040503050406030204" pitchFamily="18" charset="0"/>
                                  </a:rPr>
                                  <m:t>𝑡</m:t>
                                </m:r>
                              </m:sub>
                            </m:sSub>
                            <m:r>
                              <a:rPr lang="en-US" sz="1950" i="1">
                                <a:latin typeface="Cambria Math" panose="02040503050406030204" pitchFamily="18" charset="0"/>
                              </a:rPr>
                              <m:t>,</m:t>
                            </m:r>
                            <m:sSub>
                              <m:sSubPr>
                                <m:ctrlPr>
                                  <a:rPr lang="en-US" sz="1950" i="1">
                                    <a:latin typeface="Cambria Math" panose="02040503050406030204" pitchFamily="18" charset="0"/>
                                  </a:rPr>
                                </m:ctrlPr>
                              </m:sSubPr>
                              <m:e>
                                <m:r>
                                  <a:rPr lang="en-US" sz="1950" i="1">
                                    <a:latin typeface="Cambria Math" panose="02040503050406030204" pitchFamily="18" charset="0"/>
                                  </a:rPr>
                                  <m:t>𝑦</m:t>
                                </m:r>
                              </m:e>
                              <m:sub>
                                <m:r>
                                  <a:rPr lang="en-US" sz="1950" i="1">
                                    <a:latin typeface="Cambria Math" panose="02040503050406030204" pitchFamily="18" charset="0"/>
                                  </a:rPr>
                                  <m:t>2</m:t>
                                </m:r>
                                <m:r>
                                  <a:rPr lang="en-US" sz="1950" i="1">
                                    <a:latin typeface="Cambria Math" panose="02040503050406030204" pitchFamily="18" charset="0"/>
                                  </a:rPr>
                                  <m:t>𝑡</m:t>
                                </m:r>
                              </m:sub>
                            </m:sSub>
                            <m:r>
                              <a:rPr lang="en-US" sz="1950" i="1">
                                <a:latin typeface="Cambria Math" panose="02040503050406030204" pitchFamily="18" charset="0"/>
                              </a:rPr>
                              <m:t>,…,</m:t>
                            </m:r>
                            <m:sSub>
                              <m:sSubPr>
                                <m:ctrlPr>
                                  <a:rPr lang="en-US" sz="1950" i="1">
                                    <a:latin typeface="Cambria Math" panose="02040503050406030204" pitchFamily="18" charset="0"/>
                                  </a:rPr>
                                </m:ctrlPr>
                              </m:sSubPr>
                              <m:e>
                                <m:r>
                                  <a:rPr lang="en-US" sz="1950" i="1">
                                    <a:latin typeface="Cambria Math" panose="02040503050406030204" pitchFamily="18" charset="0"/>
                                  </a:rPr>
                                  <m:t>𝑦</m:t>
                                </m:r>
                              </m:e>
                              <m:sub>
                                <m:r>
                                  <a:rPr lang="en-US" sz="1950" i="1">
                                    <a:latin typeface="Cambria Math" panose="02040503050406030204" pitchFamily="18" charset="0"/>
                                  </a:rPr>
                                  <m:t>𝑘𝑡</m:t>
                                </m:r>
                              </m:sub>
                            </m:sSub>
                          </m:e>
                        </m:d>
                      </m:e>
                      <m:sup>
                        <m:r>
                          <a:rPr lang="en-US" sz="1950" i="1">
                            <a:latin typeface="Cambria Math" panose="02040503050406030204" pitchFamily="18" charset="0"/>
                          </a:rPr>
                          <m:t>′</m:t>
                        </m:r>
                      </m:sup>
                    </m:sSup>
                  </m:oMath>
                </a14:m>
                <a:r>
                  <a:rPr lang="en-US" sz="1950" dirty="0">
                    <a:latin typeface="Times New Roman" panose="02020603050405020304" pitchFamily="18" charset="0"/>
                    <a:cs typeface="Times New Roman" panose="02020603050405020304" pitchFamily="18" charset="0"/>
                  </a:rPr>
                  <a:t> is a (</a:t>
                </a:r>
                <a14:m>
                  <m:oMath xmlns:m="http://schemas.openxmlformats.org/officeDocument/2006/math">
                    <m:r>
                      <a:rPr lang="en-US" sz="1950" i="1">
                        <a:latin typeface="Cambria Math" panose="02040503050406030204" pitchFamily="18" charset="0"/>
                      </a:rPr>
                      <m:t>𝑘</m:t>
                    </m:r>
                    <m:r>
                      <a:rPr lang="en-US" sz="1950" i="1">
                        <a:latin typeface="Cambria Math" panose="02040503050406030204" pitchFamily="18" charset="0"/>
                      </a:rPr>
                      <m:t>×1</m:t>
                    </m:r>
                  </m:oMath>
                </a14:m>
                <a:r>
                  <a:rPr lang="en-US" sz="1950" dirty="0">
                    <a:latin typeface="Times New Roman" panose="02020603050405020304" pitchFamily="18" charset="0"/>
                    <a:cs typeface="Times New Roman" panose="02020603050405020304" pitchFamily="18" charset="0"/>
                  </a:rPr>
                  <a:t>) random vector</a:t>
                </a:r>
              </a:p>
              <a:p>
                <a:pPr marL="0" indent="0">
                  <a:buNone/>
                </a:pPr>
                <a14:m>
                  <m:oMath xmlns:m="http://schemas.openxmlformats.org/officeDocument/2006/math">
                    <m:sSub>
                      <m:sSubPr>
                        <m:ctrlPr>
                          <a:rPr lang="en-US" sz="1950" i="1">
                            <a:latin typeface="Cambria Math" panose="02040503050406030204" pitchFamily="18" charset="0"/>
                          </a:rPr>
                        </m:ctrlPr>
                      </m:sSubPr>
                      <m:e>
                        <m:r>
                          <a:rPr lang="en-US" sz="1950" i="1">
                            <a:latin typeface="Cambria Math" panose="02040503050406030204" pitchFamily="18" charset="0"/>
                          </a:rPr>
                          <m:t>𝐴</m:t>
                        </m:r>
                      </m:e>
                      <m:sub>
                        <m:r>
                          <a:rPr lang="en-US" sz="1950" i="1">
                            <a:latin typeface="Cambria Math" panose="02040503050406030204" pitchFamily="18" charset="0"/>
                          </a:rPr>
                          <m:t>𝑙</m:t>
                        </m:r>
                      </m:sub>
                    </m:sSub>
                  </m:oMath>
                </a14:m>
                <a:r>
                  <a:rPr lang="en-US" sz="1950" dirty="0">
                    <a:latin typeface="Times New Roman" panose="02020603050405020304" pitchFamily="18" charset="0"/>
                    <a:cs typeface="Times New Roman" panose="02020603050405020304" pitchFamily="18" charset="0"/>
                  </a:rPr>
                  <a:t> is a (</a:t>
                </a:r>
                <a14:m>
                  <m:oMath xmlns:m="http://schemas.openxmlformats.org/officeDocument/2006/math">
                    <m:r>
                      <a:rPr lang="en-US" sz="1950" i="1">
                        <a:latin typeface="Cambria Math" panose="02040503050406030204" pitchFamily="18" charset="0"/>
                      </a:rPr>
                      <m:t>𝑘</m:t>
                    </m:r>
                    <m:r>
                      <a:rPr lang="en-US" sz="1950" i="1">
                        <a:latin typeface="Cambria Math" panose="02040503050406030204" pitchFamily="18" charset="0"/>
                      </a:rPr>
                      <m:t>×</m:t>
                    </m:r>
                    <m:r>
                      <a:rPr lang="en-US" sz="1950" i="1">
                        <a:latin typeface="Cambria Math" panose="02040503050406030204" pitchFamily="18" charset="0"/>
                      </a:rPr>
                      <m:t>𝑘</m:t>
                    </m:r>
                  </m:oMath>
                </a14:m>
                <a:r>
                  <a:rPr lang="en-US" sz="1950" dirty="0">
                    <a:latin typeface="Times New Roman" panose="02020603050405020304" pitchFamily="18" charset="0"/>
                    <a:cs typeface="Times New Roman" panose="02020603050405020304" pitchFamily="18" charset="0"/>
                  </a:rPr>
                  <a:t>) autoregressive coefficient matrix  </a:t>
                </a:r>
              </a:p>
              <a:p>
                <a:pPr marL="0" indent="0">
                  <a:buNone/>
                </a:pPr>
                <a14:m>
                  <m:oMath xmlns:m="http://schemas.openxmlformats.org/officeDocument/2006/math">
                    <m:r>
                      <a:rPr lang="en-US" sz="1950" b="1" i="1">
                        <a:latin typeface="Cambria Math" panose="02040503050406030204" pitchFamily="18" charset="0"/>
                      </a:rPr>
                      <m:t>𝒗</m:t>
                    </m:r>
                  </m:oMath>
                </a14:m>
                <a:r>
                  <a:rPr lang="en-US" sz="1950" dirty="0">
                    <a:latin typeface="Times New Roman" panose="02020603050405020304" pitchFamily="18" charset="0"/>
                    <a:cs typeface="Times New Roman" panose="02020603050405020304" pitchFamily="18" charset="0"/>
                  </a:rPr>
                  <a:t> is a (</a:t>
                </a:r>
                <a14:m>
                  <m:oMath xmlns:m="http://schemas.openxmlformats.org/officeDocument/2006/math">
                    <m:r>
                      <a:rPr lang="en-US" sz="1950" i="1">
                        <a:latin typeface="Cambria Math" panose="02040503050406030204" pitchFamily="18" charset="0"/>
                      </a:rPr>
                      <m:t>𝑘</m:t>
                    </m:r>
                    <m:r>
                      <a:rPr lang="en-US" sz="1950" i="1">
                        <a:latin typeface="Cambria Math" panose="02040503050406030204" pitchFamily="18" charset="0"/>
                      </a:rPr>
                      <m:t>×1</m:t>
                    </m:r>
                  </m:oMath>
                </a14:m>
                <a:r>
                  <a:rPr lang="en-US" sz="1950" dirty="0">
                    <a:latin typeface="Times New Roman" panose="02020603050405020304" pitchFamily="18" charset="0"/>
                    <a:cs typeface="Times New Roman" panose="02020603050405020304" pitchFamily="18" charset="0"/>
                  </a:rPr>
                  <a:t>) vector of intercepts </a:t>
                </a:r>
              </a:p>
              <a:p>
                <a:pPr marL="0" indent="0">
                  <a:buNone/>
                </a:pPr>
                <a14:m>
                  <m:oMath xmlns:m="http://schemas.openxmlformats.org/officeDocument/2006/math">
                    <m:sSub>
                      <m:sSubPr>
                        <m:ctrlPr>
                          <a:rPr lang="en-US" sz="1950" i="1">
                            <a:latin typeface="Cambria Math" panose="02040503050406030204" pitchFamily="18" charset="0"/>
                          </a:rPr>
                        </m:ctrlPr>
                      </m:sSubPr>
                      <m:e>
                        <m:r>
                          <a:rPr lang="en-US" sz="1950" i="1">
                            <a:latin typeface="Cambria Math" panose="02040503050406030204" pitchFamily="18" charset="0"/>
                          </a:rPr>
                          <m:t>𝜀</m:t>
                        </m:r>
                      </m:e>
                      <m:sub>
                        <m:r>
                          <a:rPr lang="en-US" sz="1950" i="1">
                            <a:latin typeface="Cambria Math" panose="02040503050406030204" pitchFamily="18" charset="0"/>
                          </a:rPr>
                          <m:t>𝑡</m:t>
                        </m:r>
                      </m:sub>
                    </m:sSub>
                    <m:r>
                      <a:rPr lang="en-US" sz="1950" i="1">
                        <a:latin typeface="Cambria Math" panose="02040503050406030204" pitchFamily="18" charset="0"/>
                      </a:rPr>
                      <m:t>=(</m:t>
                    </m:r>
                    <m:sSub>
                      <m:sSubPr>
                        <m:ctrlPr>
                          <a:rPr lang="en-US" sz="1950" i="1">
                            <a:latin typeface="Cambria Math" panose="02040503050406030204" pitchFamily="18" charset="0"/>
                          </a:rPr>
                        </m:ctrlPr>
                      </m:sSubPr>
                      <m:e>
                        <m:r>
                          <a:rPr lang="en-US" sz="1950" i="1">
                            <a:latin typeface="Cambria Math" panose="02040503050406030204" pitchFamily="18" charset="0"/>
                          </a:rPr>
                          <m:t>𝜀</m:t>
                        </m:r>
                      </m:e>
                      <m:sub>
                        <m:r>
                          <a:rPr lang="en-US" sz="1950" i="1">
                            <a:latin typeface="Cambria Math" panose="02040503050406030204" pitchFamily="18" charset="0"/>
                          </a:rPr>
                          <m:t>1</m:t>
                        </m:r>
                        <m:r>
                          <a:rPr lang="en-US" sz="1950" i="1">
                            <a:latin typeface="Cambria Math" panose="02040503050406030204" pitchFamily="18" charset="0"/>
                          </a:rPr>
                          <m:t>𝑡</m:t>
                        </m:r>
                      </m:sub>
                    </m:sSub>
                    <m:r>
                      <a:rPr lang="en-US" sz="1950" i="1">
                        <a:latin typeface="Cambria Math" panose="02040503050406030204" pitchFamily="18" charset="0"/>
                      </a:rPr>
                      <m:t>,</m:t>
                    </m:r>
                    <m:sSub>
                      <m:sSubPr>
                        <m:ctrlPr>
                          <a:rPr lang="en-US" sz="1950" i="1">
                            <a:latin typeface="Cambria Math" panose="02040503050406030204" pitchFamily="18" charset="0"/>
                          </a:rPr>
                        </m:ctrlPr>
                      </m:sSubPr>
                      <m:e>
                        <m:r>
                          <a:rPr lang="en-US" sz="1950" i="1">
                            <a:latin typeface="Cambria Math" panose="02040503050406030204" pitchFamily="18" charset="0"/>
                          </a:rPr>
                          <m:t>𝜀</m:t>
                        </m:r>
                      </m:e>
                      <m:sub>
                        <m:r>
                          <a:rPr lang="en-US" sz="1950" i="1">
                            <a:latin typeface="Cambria Math" panose="02040503050406030204" pitchFamily="18" charset="0"/>
                          </a:rPr>
                          <m:t>2</m:t>
                        </m:r>
                        <m:r>
                          <a:rPr lang="en-US" sz="1950" i="1">
                            <a:latin typeface="Cambria Math" panose="02040503050406030204" pitchFamily="18" charset="0"/>
                          </a:rPr>
                          <m:t>𝑡</m:t>
                        </m:r>
                      </m:sub>
                    </m:sSub>
                    <m:r>
                      <a:rPr lang="en-US" sz="1950" i="1">
                        <a:latin typeface="Cambria Math" panose="02040503050406030204" pitchFamily="18" charset="0"/>
                      </a:rPr>
                      <m:t>,…,</m:t>
                    </m:r>
                    <m:sSub>
                      <m:sSubPr>
                        <m:ctrlPr>
                          <a:rPr lang="en-US" sz="1950" i="1">
                            <a:latin typeface="Cambria Math" panose="02040503050406030204" pitchFamily="18" charset="0"/>
                          </a:rPr>
                        </m:ctrlPr>
                      </m:sSubPr>
                      <m:e>
                        <m:r>
                          <a:rPr lang="en-US" sz="1950" i="1">
                            <a:latin typeface="Cambria Math" panose="02040503050406030204" pitchFamily="18" charset="0"/>
                          </a:rPr>
                          <m:t>𝜀</m:t>
                        </m:r>
                      </m:e>
                      <m:sub>
                        <m:r>
                          <a:rPr lang="en-US" sz="1950" i="1">
                            <a:latin typeface="Cambria Math" panose="02040503050406030204" pitchFamily="18" charset="0"/>
                          </a:rPr>
                          <m:t>𝑘𝑡</m:t>
                        </m:r>
                      </m:sub>
                    </m:sSub>
                    <m:r>
                      <a:rPr lang="en-US" sz="1950" i="1">
                        <a:latin typeface="Cambria Math" panose="02040503050406030204" pitchFamily="18" charset="0"/>
                      </a:rPr>
                      <m:t>)′</m:t>
                    </m:r>
                  </m:oMath>
                </a14:m>
                <a:r>
                  <a:rPr lang="en-US" sz="1950" dirty="0">
                    <a:latin typeface="Times New Roman" panose="02020603050405020304" pitchFamily="18" charset="0"/>
                    <a:cs typeface="Times New Roman" panose="02020603050405020304" pitchFamily="18" charset="0"/>
                  </a:rPr>
                  <a:t> is a </a:t>
                </a:r>
                <a14:m>
                  <m:oMath xmlns:m="http://schemas.openxmlformats.org/officeDocument/2006/math">
                    <m:r>
                      <a:rPr lang="en-US" sz="1950" i="1">
                        <a:latin typeface="Cambria Math" panose="02040503050406030204" pitchFamily="18" charset="0"/>
                      </a:rPr>
                      <m:t>𝑘</m:t>
                    </m:r>
                  </m:oMath>
                </a14:m>
                <a:r>
                  <a:rPr lang="en-US" sz="1950" dirty="0">
                    <a:latin typeface="Times New Roman" panose="02020603050405020304" pitchFamily="18" charset="0"/>
                    <a:cs typeface="Times New Roman" panose="02020603050405020304" pitchFamily="18" charset="0"/>
                  </a:rPr>
                  <a:t>-dimensional error vector, </a:t>
                </a:r>
                <a14:m>
                  <m:oMath xmlns:m="http://schemas.openxmlformats.org/officeDocument/2006/math">
                    <m:sSub>
                      <m:sSubPr>
                        <m:ctrlPr>
                          <a:rPr lang="en-US" sz="1950" i="1">
                            <a:latin typeface="Cambria Math" panose="02040503050406030204" pitchFamily="18" charset="0"/>
                          </a:rPr>
                        </m:ctrlPr>
                      </m:sSubPr>
                      <m:e>
                        <m:r>
                          <a:rPr lang="en-US" sz="1950" i="1">
                            <a:latin typeface="Cambria Math" panose="02040503050406030204" pitchFamily="18" charset="0"/>
                          </a:rPr>
                          <m:t>𝜀</m:t>
                        </m:r>
                      </m:e>
                      <m:sub>
                        <m:r>
                          <a:rPr lang="en-US" sz="1950" i="1">
                            <a:latin typeface="Cambria Math" panose="02040503050406030204" pitchFamily="18" charset="0"/>
                          </a:rPr>
                          <m:t>𝑡</m:t>
                        </m:r>
                      </m:sub>
                    </m:sSub>
                    <m:r>
                      <a:rPr lang="en-US" sz="1950" i="1">
                        <a:latin typeface="Cambria Math" panose="02040503050406030204" pitchFamily="18" charset="0"/>
                        <a:ea typeface="Cambria Math" panose="02040503050406030204" pitchFamily="18" charset="0"/>
                      </a:rPr>
                      <m:t>~</m:t>
                    </m:r>
                    <m:r>
                      <a:rPr lang="en-US" sz="1950" i="1">
                        <a:latin typeface="Cambria Math" panose="02040503050406030204" pitchFamily="18" charset="0"/>
                        <a:ea typeface="Cambria Math" panose="02040503050406030204" pitchFamily="18" charset="0"/>
                      </a:rPr>
                      <m:t>𝑁</m:t>
                    </m:r>
                    <m:r>
                      <a:rPr lang="en-US" sz="1950" i="1">
                        <a:latin typeface="Cambria Math" panose="02040503050406030204" pitchFamily="18" charset="0"/>
                        <a:ea typeface="Cambria Math" panose="02040503050406030204" pitchFamily="18" charset="0"/>
                      </a:rPr>
                      <m:t>(0,</m:t>
                    </m:r>
                    <m:r>
                      <m:rPr>
                        <m:nor/>
                      </m:rPr>
                      <a:rPr lang="en-US" sz="1950" dirty="0">
                        <a:latin typeface="Times New Roman" panose="02020603050405020304" pitchFamily="18" charset="0"/>
                        <a:cs typeface="Times New Roman" panose="02020603050405020304" pitchFamily="18" charset="0"/>
                      </a:rPr>
                      <m:t>∑)</m:t>
                    </m:r>
                  </m:oMath>
                </a14:m>
                <a:endParaRPr lang="en-US" sz="1950" b="1" dirty="0">
                  <a:latin typeface="Times New Roman" panose="02020603050405020304" pitchFamily="18" charset="0"/>
                  <a:cs typeface="Times New Roman" panose="02020603050405020304" pitchFamily="18" charset="0"/>
                </a:endParaRPr>
              </a:p>
            </p:txBody>
          </p:sp>
        </mc:Choice>
        <mc:Fallback>
          <p:sp>
            <p:nvSpPr>
              <p:cNvPr id="3" name="Content Placeholder 2"/>
              <p:cNvSpPr>
                <a:spLocks noGrp="1" noRot="1" noChangeAspect="1" noMove="1" noResize="1" noEditPoints="1" noAdjustHandles="1" noChangeArrowheads="1" noChangeShapeType="1" noTextEdit="1"/>
              </p:cNvSpPr>
              <p:nvPr>
                <p:ph idx="4294967295"/>
              </p:nvPr>
            </p:nvSpPr>
            <p:spPr>
              <a:xfrm>
                <a:off x="547007" y="1835378"/>
                <a:ext cx="7886700" cy="4440237"/>
              </a:xfrm>
              <a:blipFill rotWithShape="0">
                <a:blip r:embed="rId2" cstate="print"/>
                <a:stretch>
                  <a:fillRect l="-541" t="-687" r="-77"/>
                </a:stretch>
              </a:blipFill>
            </p:spPr>
            <p:txBody>
              <a:bodyPr/>
              <a:lstStyle/>
              <a:p>
                <a:r>
                  <a:rPr lang="en-US">
                    <a:noFill/>
                  </a:rPr>
                  <a:t> </a:t>
                </a:r>
              </a:p>
            </p:txBody>
          </p:sp>
        </mc:Fallback>
      </mc:AlternateContent>
    </p:spTree>
    <p:extLst>
      <p:ext uri="{BB962C8B-B14F-4D97-AF65-F5344CB8AC3E}">
        <p14:creationId xmlns="" xmlns:p14="http://schemas.microsoft.com/office/powerpoint/2010/main" val="147108781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1" algn="l" rtl="0">
              <a:lnSpc>
                <a:spcPct val="90000"/>
              </a:lnSpc>
              <a:spcBef>
                <a:spcPct val="0"/>
              </a:spcBef>
            </a:pPr>
            <a:r>
              <a:rPr lang="en-US" sz="2400" dirty="0">
                <a:latin typeface="+mj-lt"/>
                <a:cs typeface="Times New Roman" panose="02020603050405020304" pitchFamily="18" charset="0"/>
              </a:rPr>
              <a:t>Application of VAR Model to </a:t>
            </a:r>
            <a:r>
              <a:rPr lang="en-US" sz="2400" dirty="0" err="1">
                <a:latin typeface="+mj-lt"/>
                <a:cs typeface="Times New Roman" panose="02020603050405020304" pitchFamily="18" charset="0"/>
              </a:rPr>
              <a:t>Phosphoproteomic</a:t>
            </a:r>
            <a:r>
              <a:rPr lang="en-US" sz="2400" dirty="0">
                <a:latin typeface="+mj-lt"/>
                <a:cs typeface="Times New Roman" panose="02020603050405020304" pitchFamily="18" charset="0"/>
              </a:rPr>
              <a:t> Data</a:t>
            </a:r>
          </a:p>
        </p:txBody>
      </p:sp>
      <p:sp>
        <p:nvSpPr>
          <p:cNvPr id="3" name="Content Placeholder 2"/>
          <p:cNvSpPr>
            <a:spLocks noGrp="1"/>
          </p:cNvSpPr>
          <p:nvPr>
            <p:ph idx="4294967295"/>
          </p:nvPr>
        </p:nvSpPr>
        <p:spPr>
          <a:xfrm>
            <a:off x="759125" y="1627907"/>
            <a:ext cx="7886700" cy="4129087"/>
          </a:xfrm>
        </p:spPr>
        <p:txBody>
          <a:bodyPr>
            <a:normAutofit fontScale="70000" lnSpcReduction="20000"/>
          </a:bodyPr>
          <a:lstStyle/>
          <a:p>
            <a:pPr marL="0" indent="0">
              <a:buNone/>
            </a:pPr>
            <a:r>
              <a:rPr lang="en-US" b="1" i="1" dirty="0" smtClean="0">
                <a:latin typeface="Times New Roman" panose="02020603050405020304" pitchFamily="18" charset="0"/>
                <a:cs typeface="Times New Roman" panose="02020603050405020304" pitchFamily="18" charset="0"/>
              </a:rPr>
              <a:t>   </a:t>
            </a:r>
            <a:r>
              <a:rPr lang="en-US" b="1" dirty="0" smtClean="0">
                <a:latin typeface="+mn-lt"/>
                <a:cs typeface="Times New Roman" panose="02020603050405020304" pitchFamily="18" charset="0"/>
              </a:rPr>
              <a:t>Data</a:t>
            </a:r>
            <a:r>
              <a:rPr lang="en-US" dirty="0" smtClean="0">
                <a:latin typeface="+mn-lt"/>
                <a:cs typeface="Times New Roman" panose="02020603050405020304" pitchFamily="18" charset="0"/>
              </a:rPr>
              <a:t>:</a:t>
            </a:r>
          </a:p>
          <a:p>
            <a:r>
              <a:rPr lang="en-US" dirty="0" smtClean="0">
                <a:latin typeface="+mn-lt"/>
                <a:cs typeface="Times New Roman" panose="02020603050405020304" pitchFamily="18" charset="0"/>
              </a:rPr>
              <a:t>Time-course </a:t>
            </a:r>
            <a:r>
              <a:rPr lang="en-US" dirty="0">
                <a:latin typeface="+mn-lt"/>
                <a:cs typeface="Times New Roman" panose="02020603050405020304" pitchFamily="18" charset="0"/>
              </a:rPr>
              <a:t>data on the level of phosphorylation of proteins in RAW 264.7 macrophages in response to stimuli, provided by the Alliance for Cellular Signaling (</a:t>
            </a:r>
            <a:r>
              <a:rPr lang="en-US" dirty="0" err="1">
                <a:latin typeface="+mn-lt"/>
                <a:cs typeface="Times New Roman" panose="02020603050405020304" pitchFamily="18" charset="0"/>
              </a:rPr>
              <a:t>AfCS</a:t>
            </a:r>
            <a:r>
              <a:rPr lang="en-US" dirty="0" smtClean="0">
                <a:latin typeface="+mn-lt"/>
                <a:cs typeface="Times New Roman" panose="02020603050405020304" pitchFamily="18" charset="0"/>
              </a:rPr>
              <a:t>).</a:t>
            </a:r>
          </a:p>
          <a:p>
            <a:r>
              <a:rPr lang="en-US" dirty="0" smtClean="0">
                <a:latin typeface="+mn-lt"/>
                <a:cs typeface="Times New Roman" panose="02020603050405020304" pitchFamily="18" charset="0"/>
              </a:rPr>
              <a:t>Fold change measurements of 17 </a:t>
            </a:r>
            <a:r>
              <a:rPr lang="en-US" dirty="0" err="1" smtClean="0">
                <a:latin typeface="+mn-lt"/>
                <a:cs typeface="Times New Roman" panose="02020603050405020304" pitchFamily="18" charset="0"/>
              </a:rPr>
              <a:t>phosphoproteins</a:t>
            </a:r>
            <a:r>
              <a:rPr lang="en-US" dirty="0" smtClean="0">
                <a:latin typeface="+mn-lt"/>
                <a:cs typeface="Times New Roman" panose="02020603050405020304" pitchFamily="18" charset="0"/>
              </a:rPr>
              <a:t> </a:t>
            </a:r>
            <a:r>
              <a:rPr lang="en-US" dirty="0">
                <a:latin typeface="+mn-lt"/>
                <a:cs typeface="Times New Roman" panose="02020603050405020304" pitchFamily="18" charset="0"/>
              </a:rPr>
              <a:t>at 1,3,10 and 30 minutes, in response to treatments with 22 single ligands and their double ligand combinations </a:t>
            </a:r>
            <a:r>
              <a:rPr lang="en-US" dirty="0" smtClean="0">
                <a:latin typeface="+mn-lt"/>
                <a:cs typeface="Times New Roman" panose="02020603050405020304" pitchFamily="18" charset="0"/>
              </a:rPr>
              <a:t>(western </a:t>
            </a:r>
            <a:r>
              <a:rPr lang="en-US" dirty="0">
                <a:latin typeface="+mn-lt"/>
                <a:cs typeface="Times New Roman" panose="02020603050405020304" pitchFamily="18" charset="0"/>
              </a:rPr>
              <a:t>blot </a:t>
            </a:r>
            <a:r>
              <a:rPr lang="en-US" dirty="0" smtClean="0">
                <a:latin typeface="+mn-lt"/>
                <a:cs typeface="Times New Roman" panose="02020603050405020304" pitchFamily="18" charset="0"/>
              </a:rPr>
              <a:t>method)</a:t>
            </a:r>
          </a:p>
          <a:p>
            <a:endParaRPr lang="en-US" dirty="0">
              <a:latin typeface="+mn-lt"/>
              <a:cs typeface="Times New Roman" panose="02020603050405020304" pitchFamily="18" charset="0"/>
            </a:endParaRPr>
          </a:p>
          <a:p>
            <a:pPr marL="0" indent="0">
              <a:buNone/>
            </a:pPr>
            <a:r>
              <a:rPr lang="en-US" b="1" dirty="0" smtClean="0">
                <a:latin typeface="+mn-lt"/>
                <a:cs typeface="Times New Roman" panose="02020603050405020304" pitchFamily="18" charset="0"/>
              </a:rPr>
              <a:t>   Data Processing:</a:t>
            </a:r>
          </a:p>
          <a:p>
            <a:r>
              <a:rPr lang="en-US" dirty="0" smtClean="0">
                <a:latin typeface="+mn-lt"/>
                <a:cs typeface="Times New Roman" panose="02020603050405020304" pitchFamily="18" charset="0"/>
              </a:rPr>
              <a:t>Interpolated </a:t>
            </a:r>
            <a:r>
              <a:rPr lang="en-US" dirty="0">
                <a:latin typeface="+mn-lt"/>
                <a:cs typeface="Times New Roman" panose="02020603050405020304" pitchFamily="18" charset="0"/>
              </a:rPr>
              <a:t>data using linear interpolation with steps of one </a:t>
            </a:r>
            <a:r>
              <a:rPr lang="en-US" dirty="0" smtClean="0">
                <a:latin typeface="+mn-lt"/>
                <a:cs typeface="Times New Roman" panose="02020603050405020304" pitchFamily="18" charset="0"/>
              </a:rPr>
              <a:t>minute.</a:t>
            </a:r>
          </a:p>
          <a:p>
            <a:r>
              <a:rPr lang="en-US" dirty="0">
                <a:latin typeface="+mn-lt"/>
                <a:cs typeface="Times New Roman" panose="02020603050405020304" pitchFamily="18" charset="0"/>
              </a:rPr>
              <a:t>E</a:t>
            </a:r>
            <a:r>
              <a:rPr lang="en-US" dirty="0" smtClean="0">
                <a:latin typeface="+mn-lt"/>
                <a:cs typeface="Times New Roman" panose="02020603050405020304" pitchFamily="18" charset="0"/>
              </a:rPr>
              <a:t>xcluded </a:t>
            </a:r>
            <a:r>
              <a:rPr lang="en-US" dirty="0">
                <a:latin typeface="+mn-lt"/>
                <a:cs typeface="Times New Roman" panose="02020603050405020304" pitchFamily="18" charset="0"/>
              </a:rPr>
              <a:t>the last sample </a:t>
            </a:r>
            <a:r>
              <a:rPr lang="en-US" dirty="0" smtClean="0">
                <a:latin typeface="+mn-lt"/>
                <a:cs typeface="Times New Roman" panose="02020603050405020304" pitchFamily="18" charset="0"/>
              </a:rPr>
              <a:t>(at 30 min) in </a:t>
            </a:r>
            <a:r>
              <a:rPr lang="en-US" dirty="0">
                <a:latin typeface="+mn-lt"/>
                <a:cs typeface="Times New Roman" panose="02020603050405020304" pitchFamily="18" charset="0"/>
              </a:rPr>
              <a:t>the original </a:t>
            </a:r>
            <a:r>
              <a:rPr lang="en-US" dirty="0" smtClean="0">
                <a:latin typeface="+mn-lt"/>
                <a:cs typeface="Times New Roman" panose="02020603050405020304" pitchFamily="18" charset="0"/>
              </a:rPr>
              <a:t>data</a:t>
            </a:r>
            <a:endParaRPr lang="en-US" dirty="0">
              <a:latin typeface="+mn-lt"/>
              <a:cs typeface="Times New Roman" panose="02020603050405020304" pitchFamily="18" charset="0"/>
            </a:endParaRPr>
          </a:p>
        </p:txBody>
      </p:sp>
    </p:spTree>
    <p:extLst>
      <p:ext uri="{BB962C8B-B14F-4D97-AF65-F5344CB8AC3E}">
        <p14:creationId xmlns="" xmlns:p14="http://schemas.microsoft.com/office/powerpoint/2010/main" val="21304969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627" y="1861456"/>
            <a:ext cx="2191659" cy="1825173"/>
          </a:xfrm>
        </p:spPr>
        <p:txBody>
          <a:bodyPr>
            <a:normAutofit fontScale="90000"/>
          </a:bodyPr>
          <a:lstStyle/>
          <a:p>
            <a:r>
              <a:rPr lang="en-US" sz="2700" i="1" dirty="0">
                <a:latin typeface="Times New Roman" panose="02020603050405020304" pitchFamily="18" charset="0"/>
                <a:cs typeface="Times New Roman" panose="02020603050405020304" pitchFamily="18" charset="0"/>
              </a:rPr>
              <a:t>Temporal Evolution of the </a:t>
            </a:r>
            <a:r>
              <a:rPr lang="en-US" sz="2700" i="1" dirty="0" err="1">
                <a:latin typeface="Times New Roman" panose="02020603050405020304" pitchFamily="18" charset="0"/>
                <a:cs typeface="Times New Roman" panose="02020603050405020304" pitchFamily="18" charset="0"/>
              </a:rPr>
              <a:t>Phosphoprotein</a:t>
            </a:r>
            <a:r>
              <a:rPr lang="en-US" sz="2700" i="1" dirty="0">
                <a:latin typeface="Times New Roman" panose="02020603050405020304" pitchFamily="18" charset="0"/>
                <a:cs typeface="Times New Roman" panose="02020603050405020304" pitchFamily="18" charset="0"/>
              </a:rPr>
              <a:t> Network</a:t>
            </a:r>
          </a:p>
        </p:txBody>
      </p:sp>
      <p:pic>
        <p:nvPicPr>
          <p:cNvPr id="4" name="Content Placeholder 3"/>
          <p:cNvPicPr>
            <a:picLocks noGrp="1" noChangeAspect="1"/>
          </p:cNvPicPr>
          <p:nvPr>
            <p:ph idx="4294967295"/>
          </p:nvPr>
        </p:nvPicPr>
        <p:blipFill>
          <a:blip r:embed="rId2" cstate="print">
            <a:extLst>
              <a:ext uri="{28A0092B-C50C-407E-A947-70E740481C1C}">
                <a14:useLocalDpi xmlns="" xmlns:a14="http://schemas.microsoft.com/office/drawing/2010/main" val="0"/>
              </a:ext>
            </a:extLst>
          </a:blip>
          <a:stretch>
            <a:fillRect/>
          </a:stretch>
        </p:blipFill>
        <p:spPr>
          <a:xfrm>
            <a:off x="2211388" y="833438"/>
            <a:ext cx="6932612" cy="4835525"/>
          </a:xfrm>
          <a:prstGeom prst="rect">
            <a:avLst/>
          </a:prstGeom>
        </p:spPr>
      </p:pic>
      <p:sp>
        <p:nvSpPr>
          <p:cNvPr id="5" name="TextBox 4"/>
          <p:cNvSpPr txBox="1"/>
          <p:nvPr/>
        </p:nvSpPr>
        <p:spPr>
          <a:xfrm>
            <a:off x="412594" y="5729123"/>
            <a:ext cx="8586439" cy="738664"/>
          </a:xfrm>
          <a:prstGeom prst="rect">
            <a:avLst/>
          </a:prstGeom>
          <a:noFill/>
        </p:spPr>
        <p:txBody>
          <a:bodyPr wrap="square" rtlCol="0">
            <a:spAutoFit/>
          </a:bodyPr>
          <a:lstStyle/>
          <a:p>
            <a:pPr algn="ctr" fontAlgn="auto">
              <a:spcBef>
                <a:spcPts val="0"/>
              </a:spcBef>
              <a:spcAft>
                <a:spcPts val="0"/>
              </a:spcAft>
            </a:pPr>
            <a:r>
              <a:rPr lang="en-US" sz="1400" dirty="0">
                <a:solidFill>
                  <a:prstClr val="black"/>
                </a:solidFill>
                <a:latin typeface="Times New Roman" panose="02020603050405020304" pitchFamily="18" charset="0"/>
                <a:cs typeface="Times New Roman" panose="02020603050405020304" pitchFamily="18" charset="0"/>
              </a:rPr>
              <a:t>Fig. 5. Time-dependent cascade of the </a:t>
            </a:r>
            <a:r>
              <a:rPr lang="en-US" sz="1400" dirty="0" err="1">
                <a:solidFill>
                  <a:prstClr val="black"/>
                </a:solidFill>
                <a:latin typeface="Times New Roman" panose="02020603050405020304" pitchFamily="18" charset="0"/>
                <a:cs typeface="Times New Roman" panose="02020603050405020304" pitchFamily="18" charset="0"/>
              </a:rPr>
              <a:t>phosphoprotein</a:t>
            </a:r>
            <a:r>
              <a:rPr lang="en-US" sz="1400" dirty="0">
                <a:solidFill>
                  <a:prstClr val="black"/>
                </a:solidFill>
                <a:latin typeface="Times New Roman" panose="02020603050405020304" pitchFamily="18" charset="0"/>
                <a:cs typeface="Times New Roman" panose="02020603050405020304" pitchFamily="18" charset="0"/>
              </a:rPr>
              <a:t> signaling network in RAW 264.7 macrophages in three stages. (a) Reconstructed network in stage 1 related to [1-4] minute interval. (b)</a:t>
            </a:r>
            <a:r>
              <a:rPr lang="en-US" sz="1400" b="1" dirty="0">
                <a:solidFill>
                  <a:prstClr val="black"/>
                </a:solidFill>
                <a:latin typeface="Times New Roman" panose="02020603050405020304" pitchFamily="18" charset="0"/>
                <a:cs typeface="Times New Roman" panose="02020603050405020304" pitchFamily="18" charset="0"/>
              </a:rPr>
              <a:t> </a:t>
            </a:r>
            <a:r>
              <a:rPr lang="en-US" sz="1400" dirty="0">
                <a:solidFill>
                  <a:prstClr val="black"/>
                </a:solidFill>
                <a:latin typeface="Times New Roman" panose="02020603050405020304" pitchFamily="18" charset="0"/>
                <a:cs typeface="Times New Roman" panose="02020603050405020304" pitchFamily="18" charset="0"/>
              </a:rPr>
              <a:t>Reconstructed network in stage 2 related to [3-7] minute interval. (c) Reconstructed network in stage 3 related to [6-10] minute interval.</a:t>
            </a:r>
          </a:p>
        </p:txBody>
      </p:sp>
    </p:spTree>
    <p:extLst>
      <p:ext uri="{BB962C8B-B14F-4D97-AF65-F5344CB8AC3E}">
        <p14:creationId xmlns="" xmlns:p14="http://schemas.microsoft.com/office/powerpoint/2010/main" val="132428655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2694" y="3270849"/>
            <a:ext cx="8229600" cy="762000"/>
          </a:xfrm>
        </p:spPr>
        <p:txBody>
          <a:bodyPr/>
          <a:lstStyle/>
          <a:p>
            <a:r>
              <a:rPr lang="en-US" dirty="0" smtClean="0"/>
              <a:t>From Networks to Phenotype</a:t>
            </a:r>
            <a:endParaRPr lang="en-US" dirty="0"/>
          </a:p>
        </p:txBody>
      </p:sp>
      <p:sp>
        <p:nvSpPr>
          <p:cNvPr id="3" name="Slide Number Placeholder 2"/>
          <p:cNvSpPr>
            <a:spLocks noGrp="1"/>
          </p:cNvSpPr>
          <p:nvPr>
            <p:ph type="sldNum" sz="quarter" idx="12"/>
          </p:nvPr>
        </p:nvSpPr>
        <p:spPr/>
        <p:txBody>
          <a:bodyPr/>
          <a:lstStyle/>
          <a:p>
            <a:pPr>
              <a:defRPr/>
            </a:pPr>
            <a:fld id="{63B7DF7C-889B-4DFA-A9E5-E3BCAEA7C2EB}" type="slidenum">
              <a:rPr lang="en-US" smtClean="0"/>
              <a:pPr>
                <a:defRPr/>
              </a:pPr>
              <a:t>36</a:t>
            </a:fld>
            <a:endParaRPr 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63B7DF7C-889B-4DFA-A9E5-E3BCAEA7C2EB}" type="slidenum">
              <a:rPr lang="en-US" smtClean="0"/>
              <a:pPr>
                <a:defRPr/>
              </a:pPr>
              <a:t>37</a:t>
            </a:fld>
            <a:endParaRPr lang="en-US"/>
          </a:p>
        </p:txBody>
      </p:sp>
      <p:pic>
        <p:nvPicPr>
          <p:cNvPr id="11266" name="Picture 2"/>
          <p:cNvPicPr>
            <a:picLocks noChangeAspect="1" noChangeArrowheads="1"/>
          </p:cNvPicPr>
          <p:nvPr/>
        </p:nvPicPr>
        <p:blipFill>
          <a:blip r:embed="rId2" cstate="print"/>
          <a:srcRect l="14811" t="22642" r="14576" b="10038"/>
          <a:stretch>
            <a:fillRect/>
          </a:stretch>
        </p:blipFill>
        <p:spPr bwMode="auto">
          <a:xfrm>
            <a:off x="455554" y="1354348"/>
            <a:ext cx="8231245" cy="4904656"/>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63B7DF7C-889B-4DFA-A9E5-E3BCAEA7C2EB}" type="slidenum">
              <a:rPr lang="en-US" smtClean="0"/>
              <a:pPr>
                <a:defRPr/>
              </a:pPr>
              <a:t>38</a:t>
            </a:fld>
            <a:endParaRPr lang="en-US"/>
          </a:p>
        </p:txBody>
      </p:sp>
      <p:pic>
        <p:nvPicPr>
          <p:cNvPr id="12291" name="Picture 3"/>
          <p:cNvPicPr>
            <a:picLocks noChangeAspect="1" noChangeArrowheads="1"/>
          </p:cNvPicPr>
          <p:nvPr/>
        </p:nvPicPr>
        <p:blipFill>
          <a:blip r:embed="rId2" cstate="print"/>
          <a:srcRect l="14528" t="22264" r="14245" b="8151"/>
          <a:stretch>
            <a:fillRect/>
          </a:stretch>
        </p:blipFill>
        <p:spPr bwMode="auto">
          <a:xfrm>
            <a:off x="294592" y="1000665"/>
            <a:ext cx="8702761" cy="5313871"/>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63B7DF7C-889B-4DFA-A9E5-E3BCAEA7C2EB}" type="slidenum">
              <a:rPr lang="en-US" smtClean="0"/>
              <a:pPr>
                <a:defRPr/>
              </a:pPr>
              <a:t>39</a:t>
            </a:fld>
            <a:endParaRPr lang="en-US"/>
          </a:p>
        </p:txBody>
      </p:sp>
      <p:pic>
        <p:nvPicPr>
          <p:cNvPr id="13314" name="Picture 2"/>
          <p:cNvPicPr>
            <a:picLocks noChangeAspect="1" noChangeArrowheads="1"/>
          </p:cNvPicPr>
          <p:nvPr/>
        </p:nvPicPr>
        <p:blipFill>
          <a:blip r:embed="rId2" cstate="print"/>
          <a:srcRect l="14764" t="22566" r="14387" b="9208"/>
          <a:stretch>
            <a:fillRect/>
          </a:stretch>
        </p:blipFill>
        <p:spPr bwMode="auto">
          <a:xfrm>
            <a:off x="245832" y="957532"/>
            <a:ext cx="8786025" cy="5287994"/>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Big Data in Life Sciences</a:t>
            </a:r>
            <a:endParaRPr lang="en-US" dirty="0"/>
          </a:p>
        </p:txBody>
      </p:sp>
      <p:sp>
        <p:nvSpPr>
          <p:cNvPr id="4" name="Content Placeholder 3"/>
          <p:cNvSpPr>
            <a:spLocks noGrp="1"/>
          </p:cNvSpPr>
          <p:nvPr>
            <p:ph idx="1"/>
          </p:nvPr>
        </p:nvSpPr>
        <p:spPr/>
        <p:txBody>
          <a:bodyPr/>
          <a:lstStyle/>
          <a:p>
            <a:r>
              <a:rPr lang="en-US" sz="2400" dirty="0" smtClean="0"/>
              <a:t>Clinical Data</a:t>
            </a:r>
          </a:p>
          <a:p>
            <a:pPr lvl="1"/>
            <a:r>
              <a:rPr lang="en-US" sz="2400" dirty="0" smtClean="0"/>
              <a:t>Sequences, Expression/ Transcriptional data</a:t>
            </a:r>
          </a:p>
          <a:p>
            <a:pPr lvl="1"/>
            <a:r>
              <a:rPr lang="en-US" sz="2400" dirty="0" smtClean="0"/>
              <a:t>Phenotypic Screens</a:t>
            </a:r>
          </a:p>
          <a:p>
            <a:pPr lvl="1"/>
            <a:r>
              <a:rPr lang="en-US" sz="2400" dirty="0" smtClean="0"/>
              <a:t>Imaging Data (3D+time)</a:t>
            </a:r>
          </a:p>
          <a:p>
            <a:r>
              <a:rPr lang="en-US" sz="2400" dirty="0" smtClean="0"/>
              <a:t>Organism-, Individual-, </a:t>
            </a:r>
            <a:r>
              <a:rPr lang="en-US" sz="2400" dirty="0" smtClean="0"/>
              <a:t>and Pathology-Specific Data</a:t>
            </a:r>
          </a:p>
          <a:p>
            <a:pPr lvl="1"/>
            <a:r>
              <a:rPr lang="en-US" sz="2400" dirty="0" smtClean="0"/>
              <a:t>Structures, Genomes, </a:t>
            </a:r>
            <a:r>
              <a:rPr lang="en-US" sz="2400" dirty="0" err="1" smtClean="0"/>
              <a:t>Interactomes</a:t>
            </a:r>
            <a:endParaRPr lang="en-US" sz="2400" dirty="0" smtClean="0"/>
          </a:p>
          <a:p>
            <a:pPr lvl="1"/>
            <a:r>
              <a:rPr lang="en-US" sz="2400" dirty="0" smtClean="0"/>
              <a:t>Tissue- and Phenotype Specific Data</a:t>
            </a:r>
          </a:p>
          <a:p>
            <a:r>
              <a:rPr lang="en-US" sz="2400" dirty="0" err="1" smtClean="0"/>
              <a:t>Pharmaco</a:t>
            </a:r>
            <a:r>
              <a:rPr lang="en-US" sz="2400" dirty="0" smtClean="0"/>
              <a:t>-Genomic Data</a:t>
            </a:r>
          </a:p>
          <a:p>
            <a:pPr lvl="1"/>
            <a:r>
              <a:rPr lang="en-US" sz="2400" dirty="0" smtClean="0"/>
              <a:t>Drug Molecule Databases</a:t>
            </a:r>
          </a:p>
          <a:p>
            <a:pPr lvl="1"/>
            <a:r>
              <a:rPr lang="en-US" sz="2400" dirty="0" smtClean="0"/>
              <a:t>Drug-</a:t>
            </a:r>
            <a:r>
              <a:rPr lang="en-US" sz="2400" dirty="0" err="1" smtClean="0"/>
              <a:t>Biomolecule</a:t>
            </a:r>
            <a:r>
              <a:rPr lang="en-US" sz="2400" dirty="0" smtClean="0"/>
              <a:t> Interaction Screens</a:t>
            </a:r>
          </a:p>
          <a:p>
            <a:pPr lvl="1">
              <a:buNone/>
            </a:pPr>
            <a:endParaRPr lang="en-US" dirty="0"/>
          </a:p>
        </p:txBody>
      </p:sp>
      <p:sp>
        <p:nvSpPr>
          <p:cNvPr id="2" name="Slide Number Placeholder 1"/>
          <p:cNvSpPr>
            <a:spLocks noGrp="1"/>
          </p:cNvSpPr>
          <p:nvPr>
            <p:ph type="sldNum" sz="quarter" idx="12"/>
          </p:nvPr>
        </p:nvSpPr>
        <p:spPr/>
        <p:txBody>
          <a:bodyPr/>
          <a:lstStyle/>
          <a:p>
            <a:pPr>
              <a:defRPr/>
            </a:pPr>
            <a:fld id="{1FA35A37-7CC2-4DF3-98C4-D1D4F37B8E03}" type="slidenum">
              <a:rPr lang="en-US" smtClean="0"/>
              <a:pPr>
                <a:defRPr/>
              </a:pPr>
              <a:t>4</a:t>
            </a:fld>
            <a:endParaRPr 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63B7DF7C-889B-4DFA-A9E5-E3BCAEA7C2EB}" type="slidenum">
              <a:rPr lang="en-US" smtClean="0"/>
              <a:pPr>
                <a:defRPr/>
              </a:pPr>
              <a:t>40</a:t>
            </a:fld>
            <a:endParaRPr lang="en-US"/>
          </a:p>
        </p:txBody>
      </p:sp>
      <p:pic>
        <p:nvPicPr>
          <p:cNvPr id="14338" name="Picture 2"/>
          <p:cNvPicPr>
            <a:picLocks noChangeAspect="1" noChangeArrowheads="1"/>
          </p:cNvPicPr>
          <p:nvPr/>
        </p:nvPicPr>
        <p:blipFill>
          <a:blip r:embed="rId2" cstate="print"/>
          <a:srcRect l="14340" t="22264" r="14481" b="9811"/>
          <a:stretch>
            <a:fillRect/>
          </a:stretch>
        </p:blipFill>
        <p:spPr bwMode="auto">
          <a:xfrm>
            <a:off x="272108" y="992038"/>
            <a:ext cx="8293924" cy="4946674"/>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63B7DF7C-889B-4DFA-A9E5-E3BCAEA7C2EB}" type="slidenum">
              <a:rPr lang="en-US" smtClean="0"/>
              <a:pPr>
                <a:defRPr/>
              </a:pPr>
              <a:t>41</a:t>
            </a:fld>
            <a:endParaRPr lang="en-US"/>
          </a:p>
        </p:txBody>
      </p:sp>
      <p:pic>
        <p:nvPicPr>
          <p:cNvPr id="15362" name="Picture 2"/>
          <p:cNvPicPr>
            <a:picLocks noChangeAspect="1" noChangeArrowheads="1"/>
          </p:cNvPicPr>
          <p:nvPr/>
        </p:nvPicPr>
        <p:blipFill>
          <a:blip r:embed="rId2" cstate="print"/>
          <a:srcRect l="14481" t="22642" r="14340" b="9660"/>
          <a:stretch>
            <a:fillRect/>
          </a:stretch>
        </p:blipFill>
        <p:spPr bwMode="auto">
          <a:xfrm>
            <a:off x="254983" y="1009291"/>
            <a:ext cx="8405938" cy="4996770"/>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63B7DF7C-889B-4DFA-A9E5-E3BCAEA7C2EB}" type="slidenum">
              <a:rPr lang="en-US" smtClean="0"/>
              <a:pPr>
                <a:defRPr/>
              </a:pPr>
              <a:t>42</a:t>
            </a:fld>
            <a:endParaRPr lang="en-US"/>
          </a:p>
        </p:txBody>
      </p:sp>
      <p:pic>
        <p:nvPicPr>
          <p:cNvPr id="16386" name="Picture 2"/>
          <p:cNvPicPr>
            <a:picLocks noChangeAspect="1" noChangeArrowheads="1"/>
          </p:cNvPicPr>
          <p:nvPr/>
        </p:nvPicPr>
        <p:blipFill>
          <a:blip r:embed="rId2" cstate="print"/>
          <a:srcRect l="14434" t="22264" r="14481" b="8302"/>
          <a:stretch>
            <a:fillRect/>
          </a:stretch>
        </p:blipFill>
        <p:spPr bwMode="auto">
          <a:xfrm>
            <a:off x="312472" y="931653"/>
            <a:ext cx="8831528" cy="5391510"/>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63B7DF7C-889B-4DFA-A9E5-E3BCAEA7C2EB}" type="slidenum">
              <a:rPr lang="en-US" smtClean="0"/>
              <a:pPr>
                <a:defRPr/>
              </a:pPr>
              <a:t>43</a:t>
            </a:fld>
            <a:endParaRPr lang="en-US"/>
          </a:p>
        </p:txBody>
      </p:sp>
      <p:pic>
        <p:nvPicPr>
          <p:cNvPr id="17410" name="Picture 2"/>
          <p:cNvPicPr>
            <a:picLocks noChangeAspect="1" noChangeArrowheads="1"/>
          </p:cNvPicPr>
          <p:nvPr/>
        </p:nvPicPr>
        <p:blipFill>
          <a:blip r:embed="rId2" cstate="print"/>
          <a:srcRect l="14764" t="22491" r="14340" b="8981"/>
          <a:stretch>
            <a:fillRect/>
          </a:stretch>
        </p:blipFill>
        <p:spPr bwMode="auto">
          <a:xfrm>
            <a:off x="260208" y="992038"/>
            <a:ext cx="8453276" cy="5106837"/>
          </a:xfrm>
          <a:prstGeom prst="rect">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63B7DF7C-889B-4DFA-A9E5-E3BCAEA7C2EB}" type="slidenum">
              <a:rPr lang="en-US" smtClean="0"/>
              <a:pPr>
                <a:defRPr/>
              </a:pPr>
              <a:t>44</a:t>
            </a:fld>
            <a:endParaRPr lang="en-US"/>
          </a:p>
        </p:txBody>
      </p:sp>
      <p:pic>
        <p:nvPicPr>
          <p:cNvPr id="18434" name="Picture 2"/>
          <p:cNvPicPr>
            <a:picLocks noChangeAspect="1" noChangeArrowheads="1"/>
          </p:cNvPicPr>
          <p:nvPr/>
        </p:nvPicPr>
        <p:blipFill>
          <a:blip r:embed="rId2" cstate="print"/>
          <a:srcRect l="14623" t="22264" r="14387" b="9811"/>
          <a:stretch>
            <a:fillRect/>
          </a:stretch>
        </p:blipFill>
        <p:spPr bwMode="auto">
          <a:xfrm>
            <a:off x="250117" y="974784"/>
            <a:ext cx="8695475" cy="5199952"/>
          </a:xfrm>
          <a:prstGeom prst="rect">
            <a:avLst/>
          </a:prstGeom>
          <a:noFill/>
          <a:ln w="9525">
            <a:noFill/>
            <a:miter lim="800000"/>
            <a:headEnd/>
            <a:tailEnd/>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63B7DF7C-889B-4DFA-A9E5-E3BCAEA7C2EB}" type="slidenum">
              <a:rPr lang="en-US" smtClean="0"/>
              <a:pPr>
                <a:defRPr/>
              </a:pPr>
              <a:t>45</a:t>
            </a:fld>
            <a:endParaRPr lang="en-US"/>
          </a:p>
        </p:txBody>
      </p:sp>
      <p:pic>
        <p:nvPicPr>
          <p:cNvPr id="19458" name="Picture 2"/>
          <p:cNvPicPr>
            <a:picLocks noChangeAspect="1" noChangeArrowheads="1"/>
          </p:cNvPicPr>
          <p:nvPr/>
        </p:nvPicPr>
        <p:blipFill>
          <a:blip r:embed="rId2" cstate="print"/>
          <a:srcRect l="13293" t="22264" r="14481" b="9172"/>
          <a:stretch>
            <a:fillRect/>
          </a:stretch>
        </p:blipFill>
        <p:spPr bwMode="auto">
          <a:xfrm>
            <a:off x="333398" y="1026544"/>
            <a:ext cx="8534556" cy="5063705"/>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63B7DF7C-889B-4DFA-A9E5-E3BCAEA7C2EB}" type="slidenum">
              <a:rPr lang="en-US" smtClean="0"/>
              <a:pPr>
                <a:defRPr/>
              </a:pPr>
              <a:t>46</a:t>
            </a:fld>
            <a:endParaRPr lang="en-US"/>
          </a:p>
        </p:txBody>
      </p:sp>
      <p:pic>
        <p:nvPicPr>
          <p:cNvPr id="20482" name="Picture 2"/>
          <p:cNvPicPr>
            <a:picLocks noChangeAspect="1" noChangeArrowheads="1"/>
          </p:cNvPicPr>
          <p:nvPr/>
        </p:nvPicPr>
        <p:blipFill>
          <a:blip r:embed="rId2" cstate="print"/>
          <a:srcRect l="14104" t="22264" r="14292" b="9434"/>
          <a:stretch>
            <a:fillRect/>
          </a:stretch>
        </p:blipFill>
        <p:spPr bwMode="auto">
          <a:xfrm>
            <a:off x="240516" y="966159"/>
            <a:ext cx="8739581" cy="5210356"/>
          </a:xfrm>
          <a:prstGeom prst="rect">
            <a:avLst/>
          </a:prstGeom>
          <a:noFill/>
          <a:ln w="9525">
            <a:noFill/>
            <a:miter lim="800000"/>
            <a:headEnd/>
            <a:tailEn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63B7DF7C-889B-4DFA-A9E5-E3BCAEA7C2EB}" type="slidenum">
              <a:rPr lang="en-US" smtClean="0"/>
              <a:pPr>
                <a:defRPr/>
              </a:pPr>
              <a:t>47</a:t>
            </a:fld>
            <a:endParaRPr lang="en-US"/>
          </a:p>
        </p:txBody>
      </p:sp>
      <p:pic>
        <p:nvPicPr>
          <p:cNvPr id="21506" name="Picture 2"/>
          <p:cNvPicPr>
            <a:picLocks noChangeAspect="1" noChangeArrowheads="1"/>
          </p:cNvPicPr>
          <p:nvPr/>
        </p:nvPicPr>
        <p:blipFill>
          <a:blip r:embed="rId2" cstate="print"/>
          <a:srcRect l="14717" t="22340" r="14434" b="9509"/>
          <a:stretch>
            <a:fillRect/>
          </a:stretch>
        </p:blipFill>
        <p:spPr bwMode="auto">
          <a:xfrm>
            <a:off x="327135" y="1026544"/>
            <a:ext cx="8282027" cy="4979142"/>
          </a:xfrm>
          <a:prstGeom prst="rect">
            <a:avLst/>
          </a:prstGeom>
          <a:noFill/>
          <a:ln w="9525">
            <a:no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63B7DF7C-889B-4DFA-A9E5-E3BCAEA7C2EB}" type="slidenum">
              <a:rPr lang="en-US" smtClean="0"/>
              <a:pPr>
                <a:defRPr/>
              </a:pPr>
              <a:t>48</a:t>
            </a:fld>
            <a:endParaRPr lang="en-US"/>
          </a:p>
        </p:txBody>
      </p:sp>
      <p:pic>
        <p:nvPicPr>
          <p:cNvPr id="22530" name="Picture 2"/>
          <p:cNvPicPr>
            <a:picLocks noChangeAspect="1" noChangeArrowheads="1"/>
          </p:cNvPicPr>
          <p:nvPr/>
        </p:nvPicPr>
        <p:blipFill>
          <a:blip r:embed="rId2" cstate="print"/>
          <a:srcRect l="14434" t="22264" r="14528" b="9208"/>
          <a:stretch>
            <a:fillRect/>
          </a:stretch>
        </p:blipFill>
        <p:spPr bwMode="auto">
          <a:xfrm>
            <a:off x="252465" y="1017918"/>
            <a:ext cx="8770765" cy="5288084"/>
          </a:xfrm>
          <a:prstGeom prst="rect">
            <a:avLst/>
          </a:prstGeom>
          <a:noFill/>
          <a:ln w="9525">
            <a:noFill/>
            <a:miter lim="800000"/>
            <a:headEnd/>
            <a:tailEnd/>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63B7DF7C-889B-4DFA-A9E5-E3BCAEA7C2EB}" type="slidenum">
              <a:rPr lang="en-US" smtClean="0"/>
              <a:pPr>
                <a:defRPr/>
              </a:pPr>
              <a:t>49</a:t>
            </a:fld>
            <a:endParaRPr lang="en-US"/>
          </a:p>
        </p:txBody>
      </p:sp>
      <p:pic>
        <p:nvPicPr>
          <p:cNvPr id="23554" name="Picture 2"/>
          <p:cNvPicPr>
            <a:picLocks noChangeAspect="1" noChangeArrowheads="1"/>
          </p:cNvPicPr>
          <p:nvPr/>
        </p:nvPicPr>
        <p:blipFill>
          <a:blip r:embed="rId2" cstate="print"/>
          <a:srcRect l="14623" t="22491" r="14528" b="9660"/>
          <a:stretch>
            <a:fillRect/>
          </a:stretch>
        </p:blipFill>
        <p:spPr bwMode="auto">
          <a:xfrm>
            <a:off x="294699" y="1026543"/>
            <a:ext cx="8849301" cy="5296619"/>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33887"/>
            <a:ext cx="8945592" cy="762000"/>
          </a:xfrm>
        </p:spPr>
        <p:txBody>
          <a:bodyPr/>
          <a:lstStyle/>
          <a:p>
            <a:r>
              <a:rPr lang="en-US" dirty="0" smtClean="0"/>
              <a:t>High throughput sequencing revolution</a:t>
            </a:r>
            <a:endParaRPr lang="en-US" dirty="0"/>
          </a:p>
        </p:txBody>
      </p:sp>
      <p:pic>
        <p:nvPicPr>
          <p:cNvPr id="4" name="Content Placeholder 3" descr="cost_per_genome_apr.jpg"/>
          <p:cNvPicPr>
            <a:picLocks noGrp="1" noChangeAspect="1"/>
          </p:cNvPicPr>
          <p:nvPr>
            <p:ph idx="1"/>
          </p:nvPr>
        </p:nvPicPr>
        <p:blipFill>
          <a:blip r:embed="rId3" cstate="print">
            <a:extLst>
              <a:ext uri="{28A0092B-C50C-407E-A947-70E740481C1C}">
                <a14:useLocalDpi xmlns="" xmlns:a14="http://schemas.microsoft.com/office/drawing/2010/main" val="0"/>
              </a:ext>
            </a:extLst>
          </a:blip>
          <a:srcRect t="4902" b="4902"/>
          <a:stretch>
            <a:fillRect/>
          </a:stretch>
        </p:blipFill>
        <p:spPr/>
      </p:pic>
    </p:spTree>
    <p:extLst>
      <p:ext uri="{BB962C8B-B14F-4D97-AF65-F5344CB8AC3E}">
        <p14:creationId xmlns="" xmlns:p14="http://schemas.microsoft.com/office/powerpoint/2010/main" val="3401923644"/>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63B7DF7C-889B-4DFA-A9E5-E3BCAEA7C2EB}" type="slidenum">
              <a:rPr lang="en-US" smtClean="0"/>
              <a:pPr>
                <a:defRPr/>
              </a:pPr>
              <a:t>50</a:t>
            </a:fld>
            <a:endParaRPr lang="en-US"/>
          </a:p>
        </p:txBody>
      </p:sp>
      <p:pic>
        <p:nvPicPr>
          <p:cNvPr id="24578" name="Picture 2"/>
          <p:cNvPicPr>
            <a:picLocks noChangeAspect="1" noChangeArrowheads="1"/>
          </p:cNvPicPr>
          <p:nvPr/>
        </p:nvPicPr>
        <p:blipFill>
          <a:blip r:embed="rId2" cstate="print"/>
          <a:srcRect l="14198" t="22491" r="14434" b="9434"/>
          <a:stretch>
            <a:fillRect/>
          </a:stretch>
        </p:blipFill>
        <p:spPr bwMode="auto">
          <a:xfrm>
            <a:off x="290140" y="1069676"/>
            <a:ext cx="8595067" cy="5124091"/>
          </a:xfrm>
          <a:prstGeom prst="rect">
            <a:avLst/>
          </a:prstGeom>
          <a:noFill/>
          <a:ln w="9525">
            <a:noFill/>
            <a:miter lim="800000"/>
            <a:headEnd/>
            <a:tailEnd/>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63B7DF7C-889B-4DFA-A9E5-E3BCAEA7C2EB}" type="slidenum">
              <a:rPr lang="en-US" smtClean="0"/>
              <a:pPr>
                <a:defRPr/>
              </a:pPr>
              <a:t>51</a:t>
            </a:fld>
            <a:endParaRPr lang="en-US"/>
          </a:p>
        </p:txBody>
      </p:sp>
      <p:pic>
        <p:nvPicPr>
          <p:cNvPr id="25602" name="Picture 2"/>
          <p:cNvPicPr>
            <a:picLocks noChangeAspect="1" noChangeArrowheads="1"/>
          </p:cNvPicPr>
          <p:nvPr/>
        </p:nvPicPr>
        <p:blipFill>
          <a:blip r:embed="rId2" cstate="print"/>
          <a:srcRect l="14811" t="22566" r="14340" b="9887"/>
          <a:stretch>
            <a:fillRect/>
          </a:stretch>
        </p:blipFill>
        <p:spPr bwMode="auto">
          <a:xfrm>
            <a:off x="271418" y="974787"/>
            <a:ext cx="8613790" cy="5132718"/>
          </a:xfrm>
          <a:prstGeom prst="rect">
            <a:avLst/>
          </a:prstGeom>
          <a:noFill/>
          <a:ln w="9525">
            <a:noFill/>
            <a:miter lim="800000"/>
            <a:headEnd/>
            <a:tailEnd/>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63B7DF7C-889B-4DFA-A9E5-E3BCAEA7C2EB}" type="slidenum">
              <a:rPr lang="en-US" smtClean="0"/>
              <a:pPr>
                <a:defRPr/>
              </a:pPr>
              <a:t>52</a:t>
            </a:fld>
            <a:endParaRPr lang="en-US"/>
          </a:p>
        </p:txBody>
      </p:sp>
      <p:pic>
        <p:nvPicPr>
          <p:cNvPr id="26626" name="Picture 2"/>
          <p:cNvPicPr>
            <a:picLocks noChangeAspect="1" noChangeArrowheads="1"/>
          </p:cNvPicPr>
          <p:nvPr/>
        </p:nvPicPr>
        <p:blipFill>
          <a:blip r:embed="rId2" cstate="print"/>
          <a:srcRect l="14198" t="22189" r="14528" b="9887"/>
          <a:stretch>
            <a:fillRect/>
          </a:stretch>
        </p:blipFill>
        <p:spPr bwMode="auto">
          <a:xfrm>
            <a:off x="260298" y="1026544"/>
            <a:ext cx="8693921" cy="5178378"/>
          </a:xfrm>
          <a:prstGeom prst="rect">
            <a:avLst/>
          </a:prstGeom>
          <a:noFill/>
          <a:ln w="9525">
            <a:noFill/>
            <a:miter lim="800000"/>
            <a:headEnd/>
            <a:tailEnd/>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63B7DF7C-889B-4DFA-A9E5-E3BCAEA7C2EB}" type="slidenum">
              <a:rPr lang="en-US" smtClean="0"/>
              <a:pPr>
                <a:defRPr/>
              </a:pPr>
              <a:t>53</a:t>
            </a:fld>
            <a:endParaRPr lang="en-US"/>
          </a:p>
        </p:txBody>
      </p:sp>
      <p:pic>
        <p:nvPicPr>
          <p:cNvPr id="27650" name="Picture 2"/>
          <p:cNvPicPr>
            <a:picLocks noChangeAspect="1" noChangeArrowheads="1"/>
          </p:cNvPicPr>
          <p:nvPr/>
        </p:nvPicPr>
        <p:blipFill>
          <a:blip r:embed="rId2" cstate="print"/>
          <a:srcRect l="14434" t="22189" r="14434" b="9736"/>
          <a:stretch>
            <a:fillRect/>
          </a:stretch>
        </p:blipFill>
        <p:spPr bwMode="auto">
          <a:xfrm>
            <a:off x="272048" y="1026543"/>
            <a:ext cx="8725303" cy="5218981"/>
          </a:xfrm>
          <a:prstGeom prst="rect">
            <a:avLst/>
          </a:prstGeom>
          <a:noFill/>
          <a:ln w="9525">
            <a:noFill/>
            <a:miter lim="800000"/>
            <a:headEnd/>
            <a:tailEnd/>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63B7DF7C-889B-4DFA-A9E5-E3BCAEA7C2EB}" type="slidenum">
              <a:rPr lang="en-US" smtClean="0"/>
              <a:pPr>
                <a:defRPr/>
              </a:pPr>
              <a:t>54</a:t>
            </a:fld>
            <a:endParaRPr lang="en-US"/>
          </a:p>
        </p:txBody>
      </p:sp>
      <p:pic>
        <p:nvPicPr>
          <p:cNvPr id="28674" name="Picture 2"/>
          <p:cNvPicPr>
            <a:picLocks noChangeAspect="1" noChangeArrowheads="1"/>
          </p:cNvPicPr>
          <p:nvPr/>
        </p:nvPicPr>
        <p:blipFill>
          <a:blip r:embed="rId2" cstate="print"/>
          <a:srcRect l="14575" t="22340" r="14293" b="10038"/>
          <a:stretch>
            <a:fillRect/>
          </a:stretch>
        </p:blipFill>
        <p:spPr bwMode="auto">
          <a:xfrm>
            <a:off x="282861" y="1052424"/>
            <a:ext cx="8464324" cy="5029200"/>
          </a:xfrm>
          <a:prstGeom prst="rect">
            <a:avLst/>
          </a:prstGeom>
          <a:noFill/>
          <a:ln w="9525">
            <a:noFill/>
            <a:miter lim="800000"/>
            <a:headEnd/>
            <a:tailEnd/>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63B7DF7C-889B-4DFA-A9E5-E3BCAEA7C2EB}" type="slidenum">
              <a:rPr lang="en-US" smtClean="0"/>
              <a:pPr>
                <a:defRPr/>
              </a:pPr>
              <a:t>55</a:t>
            </a:fld>
            <a:endParaRPr lang="en-US"/>
          </a:p>
        </p:txBody>
      </p:sp>
      <p:pic>
        <p:nvPicPr>
          <p:cNvPr id="29698" name="Picture 2"/>
          <p:cNvPicPr>
            <a:picLocks noChangeAspect="1" noChangeArrowheads="1"/>
          </p:cNvPicPr>
          <p:nvPr/>
        </p:nvPicPr>
        <p:blipFill>
          <a:blip r:embed="rId2" cstate="print"/>
          <a:srcRect l="14623" t="22415" r="14434" b="9962"/>
          <a:stretch>
            <a:fillRect/>
          </a:stretch>
        </p:blipFill>
        <p:spPr bwMode="auto">
          <a:xfrm>
            <a:off x="246469" y="1017918"/>
            <a:ext cx="8440331" cy="5028282"/>
          </a:xfrm>
          <a:prstGeom prst="rect">
            <a:avLst/>
          </a:prstGeom>
          <a:noFill/>
          <a:ln w="9525">
            <a:noFill/>
            <a:miter lim="800000"/>
            <a:headEnd/>
            <a:tailEnd/>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959" y="3408871"/>
            <a:ext cx="8229600" cy="762000"/>
          </a:xfrm>
        </p:spPr>
        <p:txBody>
          <a:bodyPr/>
          <a:lstStyle/>
          <a:p>
            <a:r>
              <a:rPr lang="en-US" dirty="0" smtClean="0"/>
              <a:t>From Pathology to Drugs</a:t>
            </a:r>
            <a:endParaRPr lang="en-US" dirty="0"/>
          </a:p>
        </p:txBody>
      </p:sp>
      <p:sp>
        <p:nvSpPr>
          <p:cNvPr id="3" name="Slide Number Placeholder 2"/>
          <p:cNvSpPr>
            <a:spLocks noGrp="1"/>
          </p:cNvSpPr>
          <p:nvPr>
            <p:ph type="sldNum" sz="quarter" idx="12"/>
          </p:nvPr>
        </p:nvSpPr>
        <p:spPr/>
        <p:txBody>
          <a:bodyPr/>
          <a:lstStyle/>
          <a:p>
            <a:pPr>
              <a:defRPr/>
            </a:pPr>
            <a:fld id="{63B7DF7C-889B-4DFA-A9E5-E3BCAEA7C2EB}" type="slidenum">
              <a:rPr lang="en-US" smtClean="0"/>
              <a:pPr>
                <a:defRPr/>
              </a:pPr>
              <a:t>56</a:t>
            </a:fld>
            <a:endParaRPr lang="en-US"/>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r>
              <a:rPr lang="en-US" sz="3200" dirty="0" smtClean="0"/>
              <a:t>Predicting Targets Through Network Analysis</a:t>
            </a:r>
            <a:endParaRPr lang="en-US" sz="3200" dirty="0"/>
          </a:p>
        </p:txBody>
      </p:sp>
      <p:sp>
        <p:nvSpPr>
          <p:cNvPr id="3" name="Content Placeholder 2"/>
          <p:cNvSpPr>
            <a:spLocks noGrp="1"/>
          </p:cNvSpPr>
          <p:nvPr>
            <p:ph idx="1"/>
          </p:nvPr>
        </p:nvSpPr>
        <p:spPr>
          <a:xfrm>
            <a:off x="609600" y="6324600"/>
            <a:ext cx="8229600" cy="258763"/>
          </a:xfrm>
        </p:spPr>
        <p:txBody>
          <a:bodyPr>
            <a:normAutofit fontScale="40000" lnSpcReduction="20000"/>
          </a:bodyPr>
          <a:lstStyle/>
          <a:p>
            <a:pPr algn="ctr">
              <a:buNone/>
            </a:pPr>
            <a:r>
              <a:rPr lang="en-US" dirty="0"/>
              <a:t>Breast-specific, protein-protein interaction network of predicted breast cancer genes</a:t>
            </a:r>
          </a:p>
        </p:txBody>
      </p:sp>
      <p:pic>
        <p:nvPicPr>
          <p:cNvPr id="1026" name="Picture 2" descr="https://www.cs.purdue.edu/homes/mohammas/proposal/output/brca_edges.png"/>
          <p:cNvPicPr>
            <a:picLocks noChangeAspect="1" noChangeArrowheads="1"/>
          </p:cNvPicPr>
          <p:nvPr/>
        </p:nvPicPr>
        <p:blipFill>
          <a:blip r:embed="rId2" cstate="print"/>
          <a:srcRect l="18627" r="30150" b="3000"/>
          <a:stretch>
            <a:fillRect/>
          </a:stretch>
        </p:blipFill>
        <p:spPr bwMode="auto">
          <a:xfrm>
            <a:off x="2133600" y="914400"/>
            <a:ext cx="5334000" cy="5226242"/>
          </a:xfrm>
          <a:prstGeom prst="rect">
            <a:avLst/>
          </a:prstGeom>
          <a:noFill/>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Drug-Protein Interactions in Breast Cancer</a:t>
            </a:r>
            <a:endParaRPr lang="en-US" sz="3200" dirty="0"/>
          </a:p>
        </p:txBody>
      </p:sp>
      <p:sp>
        <p:nvSpPr>
          <p:cNvPr id="3" name="Content Placeholder 2"/>
          <p:cNvSpPr>
            <a:spLocks noGrp="1"/>
          </p:cNvSpPr>
          <p:nvPr>
            <p:ph idx="1"/>
          </p:nvPr>
        </p:nvSpPr>
        <p:spPr>
          <a:xfrm>
            <a:off x="457200" y="6172200"/>
            <a:ext cx="8229600" cy="258763"/>
          </a:xfrm>
        </p:spPr>
        <p:txBody>
          <a:bodyPr>
            <a:normAutofit fontScale="40000" lnSpcReduction="20000"/>
          </a:bodyPr>
          <a:lstStyle/>
          <a:p>
            <a:pPr algn="ctr">
              <a:buNone/>
            </a:pPr>
            <a:r>
              <a:rPr lang="en-US" dirty="0"/>
              <a:t>Drug-gene and protein-protein interactions for the most promising drugs in breast cancer</a:t>
            </a:r>
          </a:p>
        </p:txBody>
      </p:sp>
      <p:pic>
        <p:nvPicPr>
          <p:cNvPr id="6146" name="Picture 2" descr="https://www.cs.purdue.edu/homes/mohammas/proposal/output/brca_combinedEdges.png"/>
          <p:cNvPicPr>
            <a:picLocks noChangeAspect="1" noChangeArrowheads="1"/>
          </p:cNvPicPr>
          <p:nvPr/>
        </p:nvPicPr>
        <p:blipFill>
          <a:blip r:embed="rId2" cstate="print"/>
          <a:srcRect l="15826" r="21749" b="58"/>
          <a:stretch>
            <a:fillRect/>
          </a:stretch>
        </p:blipFill>
        <p:spPr bwMode="auto">
          <a:xfrm>
            <a:off x="1524000" y="1371600"/>
            <a:ext cx="5703280" cy="4724400"/>
          </a:xfrm>
          <a:prstGeom prst="rect">
            <a:avLst/>
          </a:prstGeom>
          <a:noFill/>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p:txBody>
          <a:bodyPr/>
          <a:lstStyle/>
          <a:p>
            <a:r>
              <a:rPr lang="en-US" dirty="0" smtClean="0"/>
              <a:t>This is just the very beginning</a:t>
            </a:r>
          </a:p>
          <a:p>
            <a:r>
              <a:rPr lang="en-US" dirty="0" smtClean="0"/>
              <a:t>There are tremendous challenges and opportunities that await.</a:t>
            </a:r>
          </a:p>
          <a:p>
            <a:endParaRPr lang="en-US" dirty="0" smtClean="0"/>
          </a:p>
          <a:p>
            <a:endParaRPr lang="en-US" dirty="0" smtClean="0"/>
          </a:p>
          <a:p>
            <a:pPr algn="ctr">
              <a:buNone/>
            </a:pPr>
            <a:r>
              <a:rPr lang="en-US" dirty="0" smtClean="0"/>
              <a:t>Thank You!</a:t>
            </a:r>
            <a:endParaRPr lang="en-US" dirty="0"/>
          </a:p>
        </p:txBody>
      </p:sp>
      <p:sp>
        <p:nvSpPr>
          <p:cNvPr id="4" name="Slide Number Placeholder 3"/>
          <p:cNvSpPr>
            <a:spLocks noGrp="1"/>
          </p:cNvSpPr>
          <p:nvPr>
            <p:ph type="sldNum" sz="quarter" idx="12"/>
          </p:nvPr>
        </p:nvSpPr>
        <p:spPr/>
        <p:txBody>
          <a:bodyPr/>
          <a:lstStyle/>
          <a:p>
            <a:pPr>
              <a:defRPr/>
            </a:pPr>
            <a:fld id="{E500417F-D8B2-4CCF-B626-8C25AD657054}" type="slidenum">
              <a:rPr lang="en-US" smtClean="0"/>
              <a:pPr>
                <a:defRPr/>
              </a:pPr>
              <a:t>59</a:t>
            </a:fld>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Sensors and Measurements</a:t>
            </a:r>
            <a:endParaRPr lang="en-US" dirty="0"/>
          </a:p>
        </p:txBody>
      </p:sp>
      <p:sp>
        <p:nvSpPr>
          <p:cNvPr id="4" name="Slide Number Placeholder 3"/>
          <p:cNvSpPr>
            <a:spLocks noGrp="1"/>
          </p:cNvSpPr>
          <p:nvPr>
            <p:ph type="sldNum" sz="quarter" idx="12"/>
          </p:nvPr>
        </p:nvSpPr>
        <p:spPr/>
        <p:txBody>
          <a:bodyPr/>
          <a:lstStyle/>
          <a:p>
            <a:pPr>
              <a:defRPr/>
            </a:pPr>
            <a:fld id="{E500417F-D8B2-4CCF-B626-8C25AD657054}" type="slidenum">
              <a:rPr lang="en-US" smtClean="0"/>
              <a:pPr>
                <a:defRPr/>
              </a:pPr>
              <a:t>6</a:t>
            </a:fld>
            <a:endParaRPr lang="en-US"/>
          </a:p>
        </p:txBody>
      </p:sp>
      <p:pic>
        <p:nvPicPr>
          <p:cNvPr id="5" name="Picture 2" descr="http://t2.gstatic.com/images?q=tbn:ANd9GcRkRWWK8vTcn-QsdhRmugHDw0ZhktMqMP2L2EIQ4jyecMR4Oq0Y"/>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55742" y="2347687"/>
            <a:ext cx="2600325" cy="1762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2" descr="http://t3.gstatic.com/images?q=tbn:ANd9GcSD-QAARZ7C_SeWEAcjrxzs_r0z_0cZk5MqM8ChY2xsnC1bTyuE"/>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925683" y="2311879"/>
            <a:ext cx="2924354" cy="18265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6"/>
          <p:cNvSpPr txBox="1"/>
          <p:nvPr/>
        </p:nvSpPr>
        <p:spPr>
          <a:xfrm>
            <a:off x="1500996" y="4934309"/>
            <a:ext cx="2199736" cy="369332"/>
          </a:xfrm>
          <a:prstGeom prst="rect">
            <a:avLst/>
          </a:prstGeom>
          <a:noFill/>
        </p:spPr>
        <p:txBody>
          <a:bodyPr wrap="square" rtlCol="0">
            <a:spAutoFit/>
          </a:bodyPr>
          <a:lstStyle/>
          <a:p>
            <a:r>
              <a:rPr lang="en-US" dirty="0" smtClean="0"/>
              <a:t>The Digital Human</a:t>
            </a:r>
            <a:endParaRPr lang="en-US" dirty="0"/>
          </a:p>
        </p:txBody>
      </p:sp>
      <p:sp>
        <p:nvSpPr>
          <p:cNvPr id="9" name="TextBox 8"/>
          <p:cNvSpPr txBox="1"/>
          <p:nvPr/>
        </p:nvSpPr>
        <p:spPr>
          <a:xfrm>
            <a:off x="4925683" y="4917057"/>
            <a:ext cx="2915728" cy="369332"/>
          </a:xfrm>
          <a:prstGeom prst="rect">
            <a:avLst/>
          </a:prstGeom>
          <a:noFill/>
        </p:spPr>
        <p:txBody>
          <a:bodyPr wrap="square" rtlCol="0">
            <a:spAutoFit/>
          </a:bodyPr>
          <a:lstStyle/>
          <a:p>
            <a:pPr algn="ctr"/>
            <a:r>
              <a:rPr lang="en-US" dirty="0" smtClean="0"/>
              <a:t>Phenotypic Readout</a:t>
            </a: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Imaging Databases</a:t>
            </a:r>
            <a:endParaRPr lang="en-US" dirty="0"/>
          </a:p>
        </p:txBody>
      </p:sp>
      <p:sp>
        <p:nvSpPr>
          <p:cNvPr id="4" name="Slide Number Placeholder 3"/>
          <p:cNvSpPr>
            <a:spLocks noGrp="1"/>
          </p:cNvSpPr>
          <p:nvPr>
            <p:ph type="sldNum" sz="quarter" idx="12"/>
          </p:nvPr>
        </p:nvSpPr>
        <p:spPr/>
        <p:txBody>
          <a:bodyPr/>
          <a:lstStyle/>
          <a:p>
            <a:pPr>
              <a:defRPr/>
            </a:pPr>
            <a:fld id="{E500417F-D8B2-4CCF-B626-8C25AD657054}" type="slidenum">
              <a:rPr lang="en-US" smtClean="0"/>
              <a:pPr>
                <a:defRPr/>
              </a:pPr>
              <a:t>7</a:t>
            </a:fld>
            <a:endParaRPr lang="en-US"/>
          </a:p>
        </p:txBody>
      </p:sp>
      <p:pic>
        <p:nvPicPr>
          <p:cNvPr id="87042" name="Picture 2"/>
          <p:cNvPicPr>
            <a:picLocks noChangeAspect="1" noChangeArrowheads="1"/>
          </p:cNvPicPr>
          <p:nvPr/>
        </p:nvPicPr>
        <p:blipFill>
          <a:blip r:embed="rId2" cstate="print"/>
          <a:srcRect l="24764" t="11019" r="25141" b="18792"/>
          <a:stretch>
            <a:fillRect/>
          </a:stretch>
        </p:blipFill>
        <p:spPr bwMode="auto">
          <a:xfrm>
            <a:off x="1760345" y="1561382"/>
            <a:ext cx="5787767" cy="5068384"/>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Key Results</a:t>
            </a:r>
            <a:endParaRPr lang="en-US" dirty="0"/>
          </a:p>
        </p:txBody>
      </p:sp>
      <p:sp>
        <p:nvSpPr>
          <p:cNvPr id="3" name="Content Placeholder 2"/>
          <p:cNvSpPr>
            <a:spLocks noGrp="1"/>
          </p:cNvSpPr>
          <p:nvPr>
            <p:ph idx="1"/>
          </p:nvPr>
        </p:nvSpPr>
        <p:spPr>
          <a:xfrm>
            <a:off x="468351" y="1794294"/>
            <a:ext cx="8229600" cy="4114420"/>
          </a:xfrm>
        </p:spPr>
        <p:txBody>
          <a:bodyPr/>
          <a:lstStyle/>
          <a:p>
            <a:r>
              <a:rPr lang="en-US" dirty="0" smtClean="0"/>
              <a:t>Limits of Sequencing</a:t>
            </a:r>
          </a:p>
          <a:p>
            <a:r>
              <a:rPr lang="en-US" dirty="0" smtClean="0"/>
              <a:t>From Sequences to Structures</a:t>
            </a:r>
          </a:p>
          <a:p>
            <a:r>
              <a:rPr lang="en-US" dirty="0" smtClean="0"/>
              <a:t>From Structure/ Expression to Networks</a:t>
            </a:r>
          </a:p>
          <a:p>
            <a:r>
              <a:rPr lang="en-US" dirty="0" smtClean="0"/>
              <a:t>From Networks to Function</a:t>
            </a:r>
          </a:p>
          <a:p>
            <a:r>
              <a:rPr lang="en-US" dirty="0" smtClean="0"/>
              <a:t>From Function to Pathology</a:t>
            </a:r>
          </a:p>
          <a:p>
            <a:r>
              <a:rPr lang="en-US" dirty="0" smtClean="0"/>
              <a:t>From Pathology to Drugs</a:t>
            </a:r>
            <a:endParaRPr lang="en-US" dirty="0"/>
          </a:p>
        </p:txBody>
      </p:sp>
      <p:sp>
        <p:nvSpPr>
          <p:cNvPr id="4" name="Slide Number Placeholder 3"/>
          <p:cNvSpPr>
            <a:spLocks noGrp="1"/>
          </p:cNvSpPr>
          <p:nvPr>
            <p:ph type="sldNum" sz="quarter" idx="12"/>
          </p:nvPr>
        </p:nvSpPr>
        <p:spPr/>
        <p:txBody>
          <a:bodyPr/>
          <a:lstStyle/>
          <a:p>
            <a:pPr>
              <a:defRPr/>
            </a:pPr>
            <a:fld id="{E500417F-D8B2-4CCF-B626-8C25AD657054}" type="slidenum">
              <a:rPr lang="en-US" smtClean="0"/>
              <a:pPr>
                <a:defRPr/>
              </a:pPr>
              <a:t>8</a:t>
            </a:fld>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p:cNvSpPr>
          <p:nvPr>
            <p:ph type="title"/>
          </p:nvPr>
        </p:nvSpPr>
        <p:spPr/>
        <p:txBody>
          <a:bodyPr/>
          <a:lstStyle/>
          <a:p>
            <a:pPr eaLnBrk="1" hangingPunct="1"/>
            <a:r>
              <a:rPr lang="en-US" dirty="0"/>
              <a:t>S</a:t>
            </a:r>
            <a:r>
              <a:rPr lang="en-US" dirty="0" smtClean="0"/>
              <a:t>hotgun </a:t>
            </a:r>
            <a:r>
              <a:rPr lang="en-US" dirty="0"/>
              <a:t>s</a:t>
            </a:r>
            <a:r>
              <a:rPr lang="en-US" dirty="0" smtClean="0"/>
              <a:t>equencing</a:t>
            </a:r>
          </a:p>
        </p:txBody>
      </p:sp>
      <p:pic>
        <p:nvPicPr>
          <p:cNvPr id="31746" name="Content Placeholder 71" descr="fig_setup.eps"/>
          <p:cNvPicPr>
            <a:picLocks noGrp="1" noChangeAspect="1"/>
          </p:cNvPicPr>
          <p:nvPr>
            <p:ph idx="1"/>
          </p:nvPr>
        </p:nvPicPr>
        <p:blipFill>
          <a:blip r:embed="rId2" cstate="print"/>
          <a:srcRect/>
          <a:stretch>
            <a:fillRect/>
          </a:stretch>
        </p:blipFill>
        <p:spPr>
          <a:xfrm>
            <a:off x="815196" y="1515733"/>
            <a:ext cx="7772400" cy="3171825"/>
          </a:xfrm>
        </p:spPr>
      </p:pic>
      <p:pic>
        <p:nvPicPr>
          <p:cNvPr id="5" name="Picture 2" descr="C:\Users\Andreas\Documents\Career\Stanford PhD\Quals\Solexa sequencing.jpg"/>
          <p:cNvPicPr>
            <a:picLocks noChangeAspect="1" noChangeArrowheads="1"/>
          </p:cNvPicPr>
          <p:nvPr/>
        </p:nvPicPr>
        <p:blipFill>
          <a:blip r:embed="rId3" cstate="print"/>
          <a:srcRect/>
          <a:stretch>
            <a:fillRect/>
          </a:stretch>
        </p:blipFill>
        <p:spPr bwMode="auto">
          <a:xfrm>
            <a:off x="4682182" y="4683838"/>
            <a:ext cx="2711937" cy="1762100"/>
          </a:xfrm>
          <a:prstGeom prst="rect">
            <a:avLst/>
          </a:prstGeom>
          <a:ln>
            <a:noFill/>
          </a:ln>
          <a:effectLst>
            <a:outerShdw blurRad="292100" dist="139700" dir="2700000" algn="tl" rotWithShape="0">
              <a:srgbClr val="333333">
                <a:alpha val="65000"/>
              </a:srgbClr>
            </a:outerShdw>
            <a:softEdge rad="63500"/>
          </a:effectLst>
        </p:spPr>
      </p:pic>
      <p:sp>
        <p:nvSpPr>
          <p:cNvPr id="2" name="TextBox 1"/>
          <p:cNvSpPr txBox="1"/>
          <p:nvPr/>
        </p:nvSpPr>
        <p:spPr>
          <a:xfrm>
            <a:off x="4614333" y="1490133"/>
            <a:ext cx="3649134" cy="461665"/>
          </a:xfrm>
          <a:prstGeom prst="rect">
            <a:avLst/>
          </a:prstGeom>
          <a:noFill/>
        </p:spPr>
        <p:txBody>
          <a:bodyPr wrap="square" rtlCol="0">
            <a:spAutoFit/>
          </a:bodyPr>
          <a:lstStyle/>
          <a:p>
            <a:endParaRPr lang="en-US" dirty="0"/>
          </a:p>
        </p:txBody>
      </p:sp>
    </p:spTree>
    <p:extLst>
      <p:ext uri="{BB962C8B-B14F-4D97-AF65-F5344CB8AC3E}">
        <p14:creationId xmlns="" xmlns:p14="http://schemas.microsoft.com/office/powerpoint/2010/main" val="424061960"/>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FIRSTSPA@WDEPQMNFUVWYY5L6" val="4596"/>
</p:tagLst>
</file>

<file path=ppt/tags/tag10.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C$&#10;\end{document}&#10;"/>
  <p:tag name="FILENAME" val="TP_tmp"/>
  <p:tag name="FORMAT" val="bmpmono"/>
  <p:tag name="RES" val="600"/>
  <p:tag name="BLEND" val="0"/>
  <p:tag name="TRANSPARENT" val="0"/>
  <p:tag name="TBUG" val="0"/>
  <p:tag name="ALLOWFS" val="0"/>
  <p:tag name="ORIGWIDTH" val="8"/>
  <p:tag name="PICTUREFILESIZE" val="866"/>
</p:tagLst>
</file>

<file path=ppt/tags/tag2.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C = \max_{p(s)} I(S;F)$&#10;\end{document}&#10;"/>
  <p:tag name="FILENAME" val="TP_tmp"/>
  <p:tag name="FORMAT" val="bmpmono"/>
  <p:tag name="RES" val="600"/>
  <p:tag name="BLEND" val="0"/>
  <p:tag name="TRANSPARENT" val="0"/>
  <p:tag name="TBUG" val="0"/>
  <p:tag name="ALLOWFS" val="0"/>
  <p:tag name="ORIGWIDTH" val="87"/>
  <p:tag name="PICTUREFILESIZE" val="9262"/>
</p:tagLst>
</file>

<file path=ppt/tags/tag3.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sim$&#10;\end{document}&#10;"/>
  <p:tag name="FILENAME" val="TP_tmp"/>
  <p:tag name="FORMAT" val="bmpmono"/>
  <p:tag name="RES" val="600"/>
  <p:tag name="BLEND" val="0"/>
  <p:tag name="TRANSPARENT" val="0"/>
  <p:tag name="TBUG" val="0"/>
  <p:tag name="ALLOWFS" val="0"/>
  <p:tag name="ORIGWIDTH" val="7"/>
  <p:tag name="PICTUREFILESIZE" val="262"/>
</p:tagLst>
</file>

<file path=ppt/tags/tag4.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log |F_N| - \min_{p(s)}$&#10;\end{document}&#10;"/>
  <p:tag name="FILENAME" val="TP_tmp"/>
  <p:tag name="FORMAT" val="bmpmono"/>
  <p:tag name="RES" val="600"/>
  <p:tag name="BLEND" val="0"/>
  <p:tag name="TRANSPARENT" val="0"/>
  <p:tag name="TBUG" val="0"/>
  <p:tag name="ALLOWFS" val="0"/>
  <p:tag name="ORIGWIDTH" val="77"/>
  <p:tag name="PICTUREFILESIZE" val="8462"/>
</p:tagLst>
</file>

<file path=ppt/tags/tag5.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H(F|S)$&#10;\end{document}&#10;"/>
  <p:tag name="FILENAME" val="TP_tmp"/>
  <p:tag name="FORMAT" val="bmpmono"/>
  <p:tag name="RES" val="600"/>
  <p:tag name="BLEND" val="0"/>
  <p:tag name="TRANSPARENT" val="0"/>
  <p:tag name="TBUG" val="0"/>
  <p:tag name="ALLOWFS" val="0"/>
  <p:tag name="ORIGWIDTH" val="33"/>
  <p:tag name="PICTUREFILESIZE" val="3374"/>
</p:tagLst>
</file>

<file path=ppt/tags/tag6.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F_N$&#10;\end{document}&#10;"/>
  <p:tag name="FILENAME" val="TP_tmp"/>
  <p:tag name="FORMAT" val="bmpmono"/>
  <p:tag name="RES" val="600"/>
  <p:tag name="BLEND" val="0"/>
  <p:tag name="TRANSPARENT" val="0"/>
  <p:tag name="TBUG" val="0"/>
  <p:tag name="ALLOWFS" val="0"/>
  <p:tag name="ORIGWIDTH" val="13"/>
  <p:tag name="PICTUREFILESIZE" val="1390"/>
</p:tagLst>
</file>

<file path=ppt/tags/tag7.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N$&#10;\end{document}&#10;"/>
  <p:tag name="FILENAME" val="TP_tmp"/>
  <p:tag name="FORMAT" val="bmpmono"/>
  <p:tag name="RES" val="600"/>
  <p:tag name="BLEND" val="0"/>
  <p:tag name="TRANSPARENT" val="0"/>
  <p:tag name="TBUG" val="0"/>
  <p:tag name="ALLOWFS" val="0"/>
  <p:tag name="ORIGWIDTH" val="9"/>
  <p:tag name="PICTUREFILESIZE" val="866"/>
</p:tagLst>
</file>

<file path=ppt/tags/tag8.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F$&#10;\end{document}&#10;"/>
  <p:tag name="FILENAME" val="TP_tmp"/>
  <p:tag name="FORMAT" val="bmpmono"/>
  <p:tag name="RES" val="600"/>
  <p:tag name="BLEND" val="0"/>
  <p:tag name="TRANSPARENT" val="0"/>
  <p:tag name="TBUG" val="0"/>
  <p:tag name="ALLOWFS" val="0"/>
  <p:tag name="ORIGWIDTH" val="8"/>
  <p:tag name="PICTUREFILESIZE" val="866"/>
</p:tagLst>
</file>

<file path=ppt/tags/tag9.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S$&#10;\end{document}&#10;"/>
  <p:tag name="FILENAME" val="TP_tmp"/>
  <p:tag name="FORMAT" val="bmpmono"/>
  <p:tag name="RES" val="600"/>
  <p:tag name="BLEND" val="0"/>
  <p:tag name="TRANSPARENT" val="0"/>
  <p:tag name="TBUG" val="0"/>
  <p:tag name="ALLOWFS" val="0"/>
  <p:tag name="ORIGWIDTH" val="7"/>
  <p:tag name="PICTUREFILESIZE" val="598"/>
</p:tagLst>
</file>

<file path=ppt/theme/theme1.xml><?xml version="1.0" encoding="utf-8"?>
<a:theme xmlns:a="http://schemas.openxmlformats.org/drawingml/2006/main" name="CTR-Science-Information-TEMPLATE">
  <a:themeElements>
    <a:clrScheme name="Ctr-Sci-Info">
      <a:dk1>
        <a:sysClr val="windowText" lastClr="000000"/>
      </a:dk1>
      <a:lt1>
        <a:sysClr val="window" lastClr="FFFFFF"/>
      </a:lt1>
      <a:dk2>
        <a:srgbClr val="007434"/>
      </a:dk2>
      <a:lt2>
        <a:srgbClr val="FFFFFF"/>
      </a:lt2>
      <a:accent1>
        <a:srgbClr val="00B050"/>
      </a:accent1>
      <a:accent2>
        <a:srgbClr val="A3FFCD"/>
      </a:accent2>
      <a:accent3>
        <a:srgbClr val="7FC9FF"/>
      </a:accent3>
      <a:accent4>
        <a:srgbClr val="40AFFF"/>
      </a:accent4>
      <a:accent5>
        <a:srgbClr val="00D15F"/>
      </a:accent5>
      <a:accent6>
        <a:srgbClr val="C4BD97"/>
      </a:accent6>
      <a:hlink>
        <a:srgbClr val="1FA0FF"/>
      </a:hlink>
      <a:folHlink>
        <a:srgbClr val="00528F"/>
      </a:folHlink>
    </a:clrScheme>
    <a:fontScheme name="CtrSciInfo">
      <a:majorFont>
        <a:latin typeface="Continuum Bol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OI-STC-2011">
  <a:themeElements>
    <a:clrScheme name="Ctr-Sci-Info">
      <a:dk1>
        <a:sysClr val="windowText" lastClr="000000"/>
      </a:dk1>
      <a:lt1>
        <a:sysClr val="window" lastClr="FFFFFF"/>
      </a:lt1>
      <a:dk2>
        <a:srgbClr val="007434"/>
      </a:dk2>
      <a:lt2>
        <a:srgbClr val="FFFFFF"/>
      </a:lt2>
      <a:accent1>
        <a:srgbClr val="00B050"/>
      </a:accent1>
      <a:accent2>
        <a:srgbClr val="A3FFCD"/>
      </a:accent2>
      <a:accent3>
        <a:srgbClr val="7FC9FF"/>
      </a:accent3>
      <a:accent4>
        <a:srgbClr val="40AFFF"/>
      </a:accent4>
      <a:accent5>
        <a:srgbClr val="00D15F"/>
      </a:accent5>
      <a:accent6>
        <a:srgbClr val="C4BD97"/>
      </a:accent6>
      <a:hlink>
        <a:srgbClr val="1FA0FF"/>
      </a:hlink>
      <a:folHlink>
        <a:srgbClr val="00528F"/>
      </a:folHlink>
    </a:clrScheme>
    <a:fontScheme name="CtrSciInfo">
      <a:majorFont>
        <a:latin typeface="Continuum Bol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CTR-Science-Information-TEMPLATE</Template>
  <TotalTime>15074</TotalTime>
  <Words>1362</Words>
  <Application>Microsoft Office PowerPoint</Application>
  <PresentationFormat>On-screen Show (4:3)</PresentationFormat>
  <Paragraphs>293</Paragraphs>
  <Slides>59</Slides>
  <Notes>10</Notes>
  <HiddenSlides>0</HiddenSlides>
  <MMClips>0</MMClips>
  <ScaleCrop>false</ScaleCrop>
  <HeadingPairs>
    <vt:vector size="8" baseType="variant">
      <vt:variant>
        <vt:lpstr>Fonts Used</vt:lpstr>
      </vt:variant>
      <vt:variant>
        <vt:i4>9</vt:i4>
      </vt:variant>
      <vt:variant>
        <vt:lpstr>Theme</vt:lpstr>
      </vt:variant>
      <vt:variant>
        <vt:i4>2</vt:i4>
      </vt:variant>
      <vt:variant>
        <vt:lpstr>Embedded OLE Servers</vt:lpstr>
      </vt:variant>
      <vt:variant>
        <vt:i4>1</vt:i4>
      </vt:variant>
      <vt:variant>
        <vt:lpstr>Slide Titles</vt:lpstr>
      </vt:variant>
      <vt:variant>
        <vt:i4>59</vt:i4>
      </vt:variant>
    </vt:vector>
  </HeadingPairs>
  <TitlesOfParts>
    <vt:vector size="71" baseType="lpstr">
      <vt:lpstr>Arial</vt:lpstr>
      <vt:lpstr>Continuum Medium</vt:lpstr>
      <vt:lpstr>Wingdings</vt:lpstr>
      <vt:lpstr>CMU Bright Roman</vt:lpstr>
      <vt:lpstr>Calibri</vt:lpstr>
      <vt:lpstr>ＭＳ Ｐゴシック</vt:lpstr>
      <vt:lpstr>Continuum Bold</vt:lpstr>
      <vt:lpstr>Times New Roman</vt:lpstr>
      <vt:lpstr>맑은 고딕</vt:lpstr>
      <vt:lpstr>CTR-Science-Information-TEMPLATE</vt:lpstr>
      <vt:lpstr>SOI-STC-2011</vt:lpstr>
      <vt:lpstr>Equation</vt:lpstr>
      <vt:lpstr>Center for Science of Information</vt:lpstr>
      <vt:lpstr>Slide 2</vt:lpstr>
      <vt:lpstr>Slide 3</vt:lpstr>
      <vt:lpstr>Big Data in Life Sciences</vt:lpstr>
      <vt:lpstr>High throughput sequencing revolution</vt:lpstr>
      <vt:lpstr>Sensors and Measurements</vt:lpstr>
      <vt:lpstr>Imaging Databases</vt:lpstr>
      <vt:lpstr>Some Key Results</vt:lpstr>
      <vt:lpstr>Shotgun sequencing</vt:lpstr>
      <vt:lpstr>Assembly as a Software Engineering Problem</vt:lpstr>
      <vt:lpstr>Repeats Make Jigsaw Puzzles Difficult </vt:lpstr>
      <vt:lpstr>Critical Read Length Lcritical </vt:lpstr>
      <vt:lpstr>Fundamental limits and algorithms</vt:lpstr>
      <vt:lpstr>GAGE Benchmark Datasets</vt:lpstr>
      <vt:lpstr>ShannonRNA: Real Data</vt:lpstr>
      <vt:lpstr>ShannonRNA: Real Data</vt:lpstr>
      <vt:lpstr>Slide 17</vt:lpstr>
      <vt:lpstr>From Sequences to Structures:  The Protein Folding Channel</vt:lpstr>
      <vt:lpstr>Why So Few Protein Folds?</vt:lpstr>
      <vt:lpstr>Slide 20</vt:lpstr>
      <vt:lpstr>Protein-Protein Channel</vt:lpstr>
      <vt:lpstr>From Structure/ Expression to Networks</vt:lpstr>
      <vt:lpstr>Slide 23</vt:lpstr>
      <vt:lpstr>LINEAR REGRESSION</vt:lpstr>
      <vt:lpstr>STATISTICAL SIGNIFICANCE TESTING</vt:lpstr>
      <vt:lpstr>OUR APPROACH: DPLASSO</vt:lpstr>
      <vt:lpstr>YEAST CELL DIVISION</vt:lpstr>
      <vt:lpstr>CELL DIVISION CYCLE</vt:lpstr>
      <vt:lpstr>NONLINEARITY IN A BIOSYSTEM</vt:lpstr>
      <vt:lpstr>PERFORMANCE COMPARISON:  SENSITIVITY, ACCURACY, SPECIFICITY, PRECISION</vt:lpstr>
      <vt:lpstr>Time-Varying Causal Inference</vt:lpstr>
      <vt:lpstr>Slide 32</vt:lpstr>
      <vt:lpstr>Approach: Granger Causality</vt:lpstr>
      <vt:lpstr>Application of VAR Model to Phosphoproteomic Data</vt:lpstr>
      <vt:lpstr>Temporal Evolution of the Phosphoprotein Network</vt:lpstr>
      <vt:lpstr>From Networks to Phenotype</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From Pathology to Drugs</vt:lpstr>
      <vt:lpstr>Predicting Targets Through Network Analysis</vt:lpstr>
      <vt:lpstr>Drug-Protein Interactions in Breast Cancer</vt:lpstr>
      <vt:lpstr>Conclusion</vt:lpstr>
    </vt:vector>
  </TitlesOfParts>
  <Company>Engineering Computer Network</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Emerging Frontiers of  Science of Information</dc:title>
  <dc:creator>lahowell</dc:creator>
  <cp:lastModifiedBy>csuser</cp:lastModifiedBy>
  <cp:revision>1327</cp:revision>
  <cp:lastPrinted>2014-12-03T19:15:32Z</cp:lastPrinted>
  <dcterms:created xsi:type="dcterms:W3CDTF">2009-09-11T21:07:35Z</dcterms:created>
  <dcterms:modified xsi:type="dcterms:W3CDTF">2015-08-24T02:48:36Z</dcterms:modified>
</cp:coreProperties>
</file>