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9" r:id="rId2"/>
    <p:sldId id="272" r:id="rId3"/>
    <p:sldId id="300" r:id="rId4"/>
    <p:sldId id="274" r:id="rId5"/>
    <p:sldId id="301" r:id="rId6"/>
    <p:sldId id="276" r:id="rId7"/>
    <p:sldId id="302" r:id="rId8"/>
    <p:sldId id="30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/>
    <p:restoredTop sz="94627"/>
  </p:normalViewPr>
  <p:slideViewPr>
    <p:cSldViewPr snapToGrid="0" snapToObjects="1">
      <p:cViewPr varScale="1">
        <p:scale>
          <a:sx n="89" d="100"/>
          <a:sy n="89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04F6-C945-1740-8393-3CCFBEB6A71B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11BC-5332-4147-BE29-F6FA7C2C0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1A63-8275-914D-9C50-ADEAD8563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E86EC-3935-A943-8D46-49DAF8F0E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9467-1F83-314A-8DCC-ACBCD8FE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4634-497D-3540-8A3D-30DF113B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E63E-1716-164C-AB22-501FBE1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BEC0-60F8-A34D-A282-4AD3156B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DD3BF-F6EA-6B4C-BD4D-CE7E0311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7E92-12B8-E544-A3FC-285AA21C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DB22-CCFB-8047-9D90-EFDCB725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DDE3-7FAD-604E-B022-9AEDC4AE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9AD8B-55CE-BB48-9D83-5BE37BE82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3A7F6-5E8E-C94A-9246-3E273E249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8867-4847-6B49-8B0F-C6DABE3B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BF542-FABB-244A-A4AB-A66C35C7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8B98-D6F8-EA45-BB7C-7EAB4CD6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C630-7080-1C46-AF26-B94207D1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B2A2-9CE1-BA42-B90A-66BBD844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BC50-4361-9541-92AC-DFA6F52C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0D6F-C5DA-3743-B903-EE30C5CD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DF629-5483-7D4A-A857-B1C01249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220B-DBC6-F64F-B11F-3BE14C20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0AA1-5DDD-A34C-8F4E-684E744E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4219-1C90-5745-85DA-16276DB5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D6EB-06DD-5644-BC9F-03AB7E1D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6744-A197-BD41-BF64-FC74682F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1995-E19A-E94E-8003-D5C12CED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2AA3-2D4F-8A42-B07F-0575D22B9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E6D84-BF84-524F-A8B0-67C339987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9982F-0536-F74B-81FF-9C7B88AC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BDB87-B6AF-7449-8A2C-D651B746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797C-C475-F145-AD52-BC1A960B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0509-D687-4B4E-9F78-46919ED1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2C708-F2E3-9449-A9FA-9B289D1C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E9578-1867-F545-B6B5-B8108FA60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7A66E-D298-C240-A8C4-41E0AC413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56515-4AB8-1144-840D-1E1CB9A23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C7D36-F256-BE48-8509-B4616434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1DA5B-75ED-CC41-9F35-46D2324D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E2F08-1EE4-794F-B112-077EE6B2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78F0-1EB4-EF49-A9D3-3125A189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08CC5-961C-DD4F-96E2-D92D332A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A8280-8CD0-9541-BD77-D4618308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586CD-54C8-A84F-BE2B-FDEBBDB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AAC56-EE18-A348-8326-831D2FED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4039D-B767-4B48-ADE6-658E3757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6286-9F6F-5B44-B1D1-A4513BE7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E497-F2B8-C145-A296-59E27A2D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A0DD-3622-CF4D-8296-31DBA4F9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B5AD2-ABBA-C447-835F-10AEDEA31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7E8C3-B76A-A948-BF9C-DE9410FD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4A42D-1286-4B47-83A4-65AE25EE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66D65-4944-A244-BD04-9B7127F1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2495-4B32-4440-BD67-7804B3D4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842FC-8D85-A84B-B705-8F2440758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AB3A4-4B40-874D-BC20-C79FC21E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06EDB-AE57-3244-92AD-95BC6F78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BC2A1-A05F-2E4D-98F3-0BB9C949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7C3BD-E9DF-EA45-B030-52F604B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85DD4-1D81-8444-ACAB-68C1D3F8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84B34-51AA-B042-84F1-C56BC716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567F-D518-FB4D-85CC-62347D9EE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08C2-7171-0E47-8443-D55B9B2F5CA8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526B9-5886-004B-8386-81E73BB0A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1E49-EE3E-8B4D-9ABD-6B085EFA9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27B37-076B-454E-8AA7-503A546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05B5-EE33-204F-900E-93E14006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Theme E: Actionable Analytics &amp; Phenotyping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48E1-6E7B-2B44-A4F6-DB82EBCD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Goal.</a:t>
            </a:r>
            <a:r>
              <a:rPr lang="en-US" sz="2400" dirty="0"/>
              <a:t> To build scalable data </a:t>
            </a:r>
            <a:r>
              <a:rPr lang="en-US" sz="2400" dirty="0" err="1"/>
              <a:t>anlaysis</a:t>
            </a:r>
            <a:r>
              <a:rPr lang="en-US" sz="2400" dirty="0"/>
              <a:t> pipelines to address simple and complex questions about what impacts end-product phenotypes.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Challenges. 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/>
              <a:t>Field management data is a sparse, high dimensional space with strong spatiotemporal effects (weather). 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/>
              <a:t>Food quality phenotypes – taste and nutrition – is a result of an extremely complex system spanning seed-to-store.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/>
              <a:t>Food safety and microbial contamination is missing large quantities of data to legal &amp; privacy issues.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/>
              <a:t>The community wants </a:t>
            </a:r>
            <a:r>
              <a:rPr lang="en-US" sz="2000" i="1" dirty="0"/>
              <a:t>data and information to support </a:t>
            </a:r>
            <a:r>
              <a:rPr lang="en-US" sz="2000" dirty="0"/>
              <a:t>and not black box </a:t>
            </a:r>
            <a:r>
              <a:rPr lang="en-US" sz="2000" i="1" dirty="0"/>
              <a:t>solutions</a:t>
            </a:r>
            <a:r>
              <a:rPr lang="en-US" sz="2000" dirty="0"/>
              <a:t>. 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/>
              <a:t>The data itself is tremendously heterogeneous and multimodal and we need to analyze mixtures and more complex large-scale data integrations.</a:t>
            </a:r>
          </a:p>
        </p:txBody>
      </p:sp>
    </p:spTree>
    <p:extLst>
      <p:ext uri="{BB962C8B-B14F-4D97-AF65-F5344CB8AC3E}">
        <p14:creationId xmlns:p14="http://schemas.microsoft.com/office/powerpoint/2010/main" val="73495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C8B5-182A-2A4C-A3AC-04E03B95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Data Sources for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D561-641B-4E48-9247-E2A71681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USAID sources make their data available to the public</a:t>
            </a:r>
          </a:p>
          <a:p>
            <a:pPr marL="342900" indent="-342900"/>
            <a:r>
              <a:rPr lang="en-US" sz="2400" dirty="0"/>
              <a:t>Partnership with WHIN will make sensor &amp; field data available</a:t>
            </a:r>
          </a:p>
          <a:p>
            <a:pPr marL="342900" indent="-342900"/>
            <a:r>
              <a:rPr lang="en-US" sz="2400" dirty="0"/>
              <a:t>Co-PI Rainey performs experiments and will provide data</a:t>
            </a:r>
          </a:p>
          <a:p>
            <a:pPr marL="342900" indent="-342900"/>
            <a:endParaRPr lang="en-US" sz="2400" dirty="0"/>
          </a:p>
          <a:p>
            <a:endParaRPr lang="en-US" sz="2400" dirty="0"/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80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EB70-D324-4344-B96A-90DD734C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“Explainable AI”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CF2B-285E-8F46-AC81-91251821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The goal is not AI or decision making. We want explicit algorithms to reveal and refine useful relationships, akin to how GIS tools are used today.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goal in </a:t>
            </a:r>
            <a:r>
              <a:rPr lang="en-US" sz="2400" dirty="0" err="1"/>
              <a:t>FarmGrep</a:t>
            </a:r>
            <a:r>
              <a:rPr lang="en-US" sz="2400" dirty="0"/>
              <a:t> is surfacing raw information to a decision maker.</a:t>
            </a:r>
          </a:p>
          <a:p>
            <a:pPr marL="0" indent="0">
              <a:buNone/>
            </a:pPr>
            <a:r>
              <a:rPr lang="en-US" sz="2400" dirty="0"/>
              <a:t>The goal of our advanced analytic studies are to probe specific phenotype questions.</a:t>
            </a:r>
          </a:p>
          <a:p>
            <a:r>
              <a:rPr lang="en-US" sz="1800" dirty="0"/>
              <a:t>Does pollution impact micronutrient </a:t>
            </a:r>
            <a:r>
              <a:rPr lang="en-US" sz="1800" dirty="0" err="1"/>
              <a:t>contient</a:t>
            </a:r>
            <a:r>
              <a:rPr lang="en-US" sz="1800" dirty="0"/>
              <a:t>? This requires a more complex setting where we view the result as a computation as an simulation or experiment.</a:t>
            </a:r>
          </a:p>
          <a:p>
            <a:r>
              <a:rPr lang="en-US" sz="1800" dirty="0"/>
              <a:t>A phenotype is any observable feature, so this framework is general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Our view is that these analytics will generate hypotheses that would need to be tested with either a designed experiments or a natural experiment. </a:t>
            </a:r>
          </a:p>
        </p:txBody>
      </p:sp>
    </p:spTree>
    <p:extLst>
      <p:ext uri="{BB962C8B-B14F-4D97-AF65-F5344CB8AC3E}">
        <p14:creationId xmlns:p14="http://schemas.microsoft.com/office/powerpoint/2010/main" val="25958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608A-4D7C-774D-9227-F7992D5E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 for large scale integrated data analytics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E9104-90AC-5C4E-B04F-0BE6384E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goal is to formulate hypothesis generation frameworks. These are techniques that identify useful pieces of raw data and potential relationships</a:t>
            </a:r>
          </a:p>
          <a:p>
            <a:pPr marL="0" indent="0">
              <a:buNone/>
            </a:pPr>
            <a:r>
              <a:rPr lang="en-US" sz="2400" dirty="0"/>
              <a:t>We try and infer the relevance of information to an extremely general idea of a query.</a:t>
            </a:r>
          </a:p>
          <a:p>
            <a:pPr marL="0" indent="0">
              <a:buNone/>
            </a:pPr>
            <a:r>
              <a:rPr lang="en-US" sz="2400" dirty="0"/>
              <a:t>These approaches are commonly used for protein function discovery in bioinformatics, where they are sometimes called “guilt by association” </a:t>
            </a:r>
          </a:p>
          <a:p>
            <a:pPr marL="0" indent="0">
              <a:buNone/>
            </a:pPr>
            <a:r>
              <a:rPr lang="en-US" sz="2400" dirty="0"/>
              <a:t>As CS problems, they involve solving large systems of linear equations, eigenvectors, and increasingly for higher-order scenarios, nonlinear systems of equations and tensor eigenvectors. </a:t>
            </a:r>
          </a:p>
        </p:txBody>
      </p:sp>
    </p:spTree>
    <p:extLst>
      <p:ext uri="{BB962C8B-B14F-4D97-AF65-F5344CB8AC3E}">
        <p14:creationId xmlns:p14="http://schemas.microsoft.com/office/powerpoint/2010/main" val="280379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F92E-2030-6F4B-A41D-E4257986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Motiving example based on current state of the art. What are similar agricultural regions to West Lafayette?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6E79-FFDA-9948-9D4D-AE80998E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078"/>
            <a:ext cx="4641926" cy="4141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MAPSPAM is a spatial production allocation model based on a fusion of satellite data and simple model.</a:t>
            </a:r>
          </a:p>
          <a:p>
            <a:pPr marL="0" indent="0">
              <a:buNone/>
            </a:pPr>
            <a:r>
              <a:rPr lang="en-US" sz="2400" dirty="0"/>
              <a:t>For each of 800k “pixels” on a world-grid, we get various quantities on 48 standard crops.</a:t>
            </a:r>
          </a:p>
          <a:p>
            <a:r>
              <a:rPr lang="en-US" sz="1800" dirty="0"/>
              <a:t>Two regions are similar if they produce similar crops. </a:t>
            </a:r>
          </a:p>
          <a:p>
            <a:r>
              <a:rPr lang="en-US" sz="1800" dirty="0"/>
              <a:t>Applying a k-NN threshold gives us a simple undirected graph. </a:t>
            </a:r>
          </a:p>
          <a:p>
            <a:pPr marL="0" indent="0">
              <a:buNone/>
            </a:pPr>
            <a:r>
              <a:rPr lang="en-US" sz="2400" dirty="0"/>
              <a:t>We focus on the US-48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1635D-2189-AA41-8FF4-BA4BCA1B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347" y="2357886"/>
            <a:ext cx="5466901" cy="3921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BE28F-C997-AC4E-AF2F-39F9F20B156E}"/>
              </a:ext>
            </a:extLst>
          </p:cNvPr>
          <p:cNvSpPr txBox="1"/>
          <p:nvPr/>
        </p:nvSpPr>
        <p:spPr>
          <a:xfrm>
            <a:off x="6581984" y="1986412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there are many bananas grown. </a:t>
            </a:r>
          </a:p>
        </p:txBody>
      </p:sp>
    </p:spTree>
    <p:extLst>
      <p:ext uri="{BB962C8B-B14F-4D97-AF65-F5344CB8AC3E}">
        <p14:creationId xmlns:p14="http://schemas.microsoft.com/office/powerpoint/2010/main" val="73232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F9E1-6949-8749-BF49-7FE77A2C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Edges of an 80k-by-80k graph that show similar regions based on harvested area.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341016-AFB4-FA43-A0DE-D6DC1C69F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54" b="31113"/>
          <a:stretch/>
        </p:blipFill>
        <p:spPr>
          <a:xfrm>
            <a:off x="75045" y="1118943"/>
            <a:ext cx="12062012" cy="5287166"/>
          </a:xfrm>
        </p:spPr>
      </p:pic>
    </p:spTree>
    <p:extLst>
      <p:ext uri="{BB962C8B-B14F-4D97-AF65-F5344CB8AC3E}">
        <p14:creationId xmlns:p14="http://schemas.microsoft.com/office/powerpoint/2010/main" val="172587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A23E13-7B7F-C343-8104-B65E29BD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274" y="1393280"/>
            <a:ext cx="10821930" cy="4878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E8778-6B50-424C-A0B1-5A06FC6E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90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use a diffusion and PageRank-style similarity to find other regions similar based on harvested crops. </a:t>
            </a:r>
          </a:p>
        </p:txBody>
      </p:sp>
    </p:spTree>
    <p:extLst>
      <p:ext uri="{BB962C8B-B14F-4D97-AF65-F5344CB8AC3E}">
        <p14:creationId xmlns:p14="http://schemas.microsoft.com/office/powerpoint/2010/main" val="406460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4427-5620-BD4D-86BF-10E174CC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motivates our approach in this section for integrating large scale data for finding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E8ED-D60E-F64D-9A91-181589B9F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043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A hypothesis is a new relationship that is not explicit in the raw data. </a:t>
            </a:r>
          </a:p>
          <a:p>
            <a:pPr marL="0" indent="0">
              <a:buNone/>
            </a:pPr>
            <a:r>
              <a:rPr lang="en-US" sz="2400" dirty="0"/>
              <a:t>Graphs and local search on graphs, mixtures of graphs, higher-order relationships on networks, hypergraphs, and nonlinear processes on graphs are extremely fruitful ways to identify latent, or hypothetical, relationships. </a:t>
            </a:r>
          </a:p>
          <a:p>
            <a:pPr marL="0" indent="0">
              <a:buNone/>
            </a:pPr>
            <a:r>
              <a:rPr lang="en-US" sz="2400" dirty="0"/>
              <a:t>Classical CS uses in link prediction, ranking, semi-supervised learning, image segmentation, etc.</a:t>
            </a:r>
          </a:p>
          <a:p>
            <a:pPr marL="0" indent="0">
              <a:buNone/>
            </a:pPr>
            <a:r>
              <a:rPr lang="en-US" sz="2400" dirty="0"/>
              <a:t>The starting point of our technical approach will be to use these to design a large scale integrated analytics framework. </a:t>
            </a:r>
          </a:p>
          <a:p>
            <a:pPr marL="0" indent="0">
              <a:buNone/>
            </a:pPr>
            <a:r>
              <a:rPr lang="en-US" sz="2400" dirty="0"/>
              <a:t>A related class of work seeks explainable decompositions of low-rank matrices (PCA-like) and tensors, which gives another strategy to put in multiple types of data.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23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D241-345C-C849-9987-8CCA12D1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state of 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EE75-0AA8-DD41-81F7-5A9DFD0E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6863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There are no large scale integrated data analyses of seed-to-store data.</a:t>
            </a:r>
          </a:p>
          <a:p>
            <a:r>
              <a:rPr lang="en-US" sz="1800" dirty="0"/>
              <a:t>The current state of the art for localized graph search methods all require explicit neighborhood access, which will not be possible in many of our scenarios. </a:t>
            </a:r>
          </a:p>
          <a:p>
            <a:r>
              <a:rPr lang="en-US" sz="1800" dirty="0"/>
              <a:t>Mixtures of diffusions have traditionally been done either on a multimodal graph representation or on some type of combined graph; we view these nonlinearly and wish to study processes that diffuse multimodally.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73D0-1217-294F-92C7-EED81563E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"/>
          <a:stretch/>
        </p:blipFill>
        <p:spPr>
          <a:xfrm>
            <a:off x="6536928" y="1227861"/>
            <a:ext cx="5191125" cy="2915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682CB-27B0-A046-A098-5EDACB4412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70" y="4143376"/>
            <a:ext cx="5355783" cy="241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B6A72-26DE-AC45-8233-E80D323D1660}"/>
              </a:ext>
            </a:extLst>
          </p:cNvPr>
          <p:cNvSpPr txBox="1"/>
          <p:nvPr/>
        </p:nvSpPr>
        <p:spPr>
          <a:xfrm>
            <a:off x="6536928" y="3497045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County level food flows from Lin et al. </a:t>
            </a:r>
            <a:br>
              <a:rPr lang="en-US" dirty="0"/>
            </a:br>
            <a:r>
              <a:rPr lang="en-US" dirty="0"/>
              <a:t>doi:10.1088/1748-9326/ab29ae</a:t>
            </a:r>
          </a:p>
        </p:txBody>
      </p:sp>
    </p:spTree>
    <p:extLst>
      <p:ext uri="{BB962C8B-B14F-4D97-AF65-F5344CB8AC3E}">
        <p14:creationId xmlns:p14="http://schemas.microsoft.com/office/powerpoint/2010/main" val="135757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D6F6-2275-D04C-9A3B-B1B8C015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instances of challenges we anticipate with this type of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D4FA-B452-2048-A795-001ECBDF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wish to compute localized-PageRank-like eigenvectors but on mixtures of data where direct neighbor access is not available. </a:t>
            </a:r>
          </a:p>
          <a:p>
            <a:r>
              <a:rPr lang="en-US" sz="1800" dirty="0"/>
              <a:t>e.g. the entries of the matrix are given by a mixture of low-rank and sparse</a:t>
            </a:r>
          </a:p>
          <a:p>
            <a:pPr marL="0" indent="0">
              <a:buNone/>
            </a:pPr>
            <a:r>
              <a:rPr lang="en-US" sz="2400" dirty="0"/>
              <a:t>We wish to find vectors that are simultaneously near </a:t>
            </a:r>
            <a:r>
              <a:rPr lang="en-US" sz="2400" dirty="0" err="1"/>
              <a:t>eigenvetors</a:t>
            </a:r>
            <a:r>
              <a:rPr lang="en-US" sz="2400" dirty="0"/>
              <a:t> of multiple sets of data. </a:t>
            </a:r>
          </a:p>
          <a:p>
            <a:pPr marL="0" indent="0">
              <a:buNone/>
            </a:pPr>
            <a:r>
              <a:rPr lang="en-US" sz="2400" dirty="0"/>
              <a:t>We can relate PageRank to optimization problems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ties into Laplacian solvers and a host of other active areas.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2E4F7-B93A-C14F-BEA3-D993C1C5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31" y="4426418"/>
            <a:ext cx="21844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680101-5AC8-7344-90CC-E31C03248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31" y="5080235"/>
            <a:ext cx="3594100" cy="34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5179D-C4C0-6945-9154-EAF4078D6236}"/>
              </a:ext>
            </a:extLst>
          </p:cNvPr>
          <p:cNvSpPr txBox="1"/>
          <p:nvPr/>
        </p:nvSpPr>
        <p:spPr>
          <a:xfrm>
            <a:off x="5634564" y="5066556"/>
            <a:ext cx="527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multiple datasets, we want the best worst-case</a:t>
            </a:r>
          </a:p>
        </p:txBody>
      </p:sp>
    </p:spTree>
    <p:extLst>
      <p:ext uri="{BB962C8B-B14F-4D97-AF65-F5344CB8AC3E}">
        <p14:creationId xmlns:p14="http://schemas.microsoft.com/office/powerpoint/2010/main" val="336918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4A59-1823-9F4A-A1FA-9A5600DD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Data Analysis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6B31-3576-BF40-87E8-ADE5F4C3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85963"/>
            <a:ext cx="10748963" cy="3916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FarmGrep</a:t>
            </a:r>
            <a:r>
              <a:rPr lang="en-US" sz="2400" b="1" dirty="0"/>
              <a:t>. A 21</a:t>
            </a:r>
            <a:r>
              <a:rPr lang="en-US" sz="2400" b="1" baseline="30000" dirty="0"/>
              <a:t>st</a:t>
            </a:r>
            <a:r>
              <a:rPr lang="en-US" sz="2400" b="1" dirty="0"/>
              <a:t> century farmer’s almanac.</a:t>
            </a:r>
          </a:p>
          <a:p>
            <a:pPr marL="0" indent="0">
              <a:buNone/>
            </a:pPr>
            <a:r>
              <a:rPr lang="en-US" sz="2400" dirty="0"/>
              <a:t>Field management data will become as </a:t>
            </a:r>
            <a:r>
              <a:rPr lang="en-US" sz="2400" dirty="0" err="1"/>
              <a:t>ubuituiqous</a:t>
            </a:r>
            <a:r>
              <a:rPr lang="en-US" sz="2400" dirty="0"/>
              <a:t> as sequencing and expression data are in bioinformatics. </a:t>
            </a:r>
          </a:p>
          <a:p>
            <a:pPr marL="0" indent="0">
              <a:buNone/>
            </a:pPr>
            <a:r>
              <a:rPr lang="en-US" sz="2400" dirty="0"/>
              <a:t>Key CS Challenge: Making vast databases of raw information useful.</a:t>
            </a:r>
          </a:p>
          <a:p>
            <a:r>
              <a:rPr lang="en-US" sz="1800" dirty="0"/>
              <a:t>“Google-like” input to identify field management data relevant to a query.</a:t>
            </a:r>
          </a:p>
          <a:p>
            <a:r>
              <a:rPr lang="en-US" sz="1800" dirty="0"/>
              <a:t>Tell me what happened in a situation like …</a:t>
            </a:r>
          </a:p>
          <a:p>
            <a:r>
              <a:rPr lang="en-US" sz="1800" dirty="0" err="1"/>
              <a:t>Spatio</a:t>
            </a:r>
            <a:r>
              <a:rPr lang="en-US" sz="1800" dirty="0"/>
              <a:t>-temporal queries and sparse, high dimensional, structured search</a:t>
            </a:r>
          </a:p>
          <a:p>
            <a:r>
              <a:rPr lang="en-US" sz="1800" dirty="0"/>
              <a:t>Surface information useful to make decisions, the data sources, etc.</a:t>
            </a:r>
          </a:p>
          <a:p>
            <a:pPr marL="0" indent="0">
              <a:buNone/>
            </a:pPr>
            <a:r>
              <a:rPr lang="en-US" sz="2400" dirty="0"/>
              <a:t>For many of these, we can encode them as vectors over our database and use local search to find answers. </a:t>
            </a:r>
          </a:p>
        </p:txBody>
      </p:sp>
    </p:spTree>
    <p:extLst>
      <p:ext uri="{BB962C8B-B14F-4D97-AF65-F5344CB8AC3E}">
        <p14:creationId xmlns:p14="http://schemas.microsoft.com/office/powerpoint/2010/main" val="105681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">
      <a:majorFont>
        <a:latin typeface="Arial Narrow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916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Arial Narrow Bold</vt:lpstr>
      <vt:lpstr>Calibri</vt:lpstr>
      <vt:lpstr>Office Theme</vt:lpstr>
      <vt:lpstr>Theme E: Actionable Analytics &amp; Phenotyping</vt:lpstr>
      <vt:lpstr>Technical approach for large scale integrated data analytics</vt:lpstr>
      <vt:lpstr>Motiving example based on current state of the art. What are similar agricultural regions to West Lafayette?</vt:lpstr>
      <vt:lpstr>Edges of an 80k-by-80k graph that show similar regions based on harvested area. </vt:lpstr>
      <vt:lpstr>We can use a diffusion and PageRank-style similarity to find other regions similar based on harvested crops. </vt:lpstr>
      <vt:lpstr>This motivates our approach in this section for integrating large scale data for finding hypotheses</vt:lpstr>
      <vt:lpstr>Existing state of the art</vt:lpstr>
      <vt:lpstr>Specific instances of challenges we anticipate with this type of approach </vt:lpstr>
      <vt:lpstr>Specific Data Analysis Problems </vt:lpstr>
      <vt:lpstr>Initial Data Sources for Analytics</vt:lpstr>
      <vt:lpstr>Differences from “Explainable AI”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 Gleich</dc:creator>
  <cp:lastModifiedBy>David F Gleich</cp:lastModifiedBy>
  <cp:revision>88</cp:revision>
  <dcterms:created xsi:type="dcterms:W3CDTF">2019-11-22T18:17:03Z</dcterms:created>
  <dcterms:modified xsi:type="dcterms:W3CDTF">2019-11-27T18:52:06Z</dcterms:modified>
</cp:coreProperties>
</file>