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04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05"/>
    <p:restoredTop sz="94599"/>
  </p:normalViewPr>
  <p:slideViewPr>
    <p:cSldViewPr snapToGrid="0" snapToObjects="1">
      <p:cViewPr varScale="1">
        <p:scale>
          <a:sx n="85" d="100"/>
          <a:sy n="85" d="100"/>
        </p:scale>
        <p:origin x="3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304F6-C945-1740-8393-3CCFBEB6A71B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411BC-5332-4147-BE29-F6FA7C2C0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26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11A63-8275-914D-9C50-ADEAD8563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6E86EC-3935-A943-8D46-49DAF8F0E6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19467-1F83-314A-8DCC-ACBCD8FE1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84634-497D-3540-8A3D-30DF113B7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2E63E-1716-164C-AB22-501FBE106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BEC0-60F8-A34D-A282-4AD3156B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1DD3BF-F6EA-6B4C-BD4D-CE7E03119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A7E92-12B8-E544-A3FC-285AA21CF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EDB22-CCFB-8047-9D90-EFDCB725C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2DDE3-7FAD-604E-B022-9AEDC4AE2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6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A9AD8B-55CE-BB48-9D83-5BE37BE82B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93A7F6-5E8E-C94A-9246-3E273E249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A8867-4847-6B49-8B0F-C6DABE3B1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BF542-FABB-244A-A4AB-A66C35C71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A8B98-D6F8-EA45-BB7C-7EAB4CD6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6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EC630-7080-1C46-AF26-B94207D1F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DB2A2-9CE1-BA42-B90A-66BBD8445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EBC50-4361-9541-92AC-DFA6F52C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50D6F-C5DA-3743-B903-EE30C5CD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DF629-5483-7D4A-A857-B1C01249E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54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E220B-DBC6-F64F-B11F-3BE14C201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A0AA1-5DDD-A34C-8F4E-684E744E9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24219-1C90-5745-85DA-16276DB56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CD6EB-06DD-5644-BC9F-03AB7E1D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D6744-A197-BD41-BF64-FC74682F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4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21995-E19A-E94E-8003-D5C12CED3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92AA3-2D4F-8A42-B07F-0575D22B9A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1E6D84-BF84-524F-A8B0-67C339987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9982F-0536-F74B-81FF-9C7B88AC8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BDB87-B6AF-7449-8A2C-D651B746E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2797C-C475-F145-AD52-BC1A960B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5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00509-D687-4B4E-9F78-46919ED1E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2C708-F2E3-9449-A9FA-9B289D1C1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E9578-1867-F545-B6B5-B8108FA60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F7A66E-D298-C240-A8C4-41E0AC413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F56515-4AB8-1144-840D-1E1CB9A230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5C7D36-F256-BE48-8509-B46164341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41DA5B-75ED-CC41-9F35-46D2324DA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3E2F08-1EE4-794F-B112-077EE6B2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5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078F0-1EB4-EF49-A9D3-3125A189A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B08CC5-961C-DD4F-96E2-D92D332A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A8280-8CD0-9541-BD77-D4618308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F586CD-54C8-A84F-BE2B-FDEBBDB0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8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5AAC56-EE18-A348-8326-831D2FEDA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04039D-B767-4B48-ADE6-658E37575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86286-9F6F-5B44-B1D1-A4513BE7D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75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BE497-F2B8-C145-A296-59E27A2D3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5A0DD-3622-CF4D-8296-31DBA4F96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B5AD2-ABBA-C447-835F-10AEDEA31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7E8C3-B76A-A948-BF9C-DE9410FD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4A42D-1286-4B47-83A4-65AE25EEB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A66D65-4944-A244-BD04-9B7127F1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9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B2495-4B32-4440-BD67-7804B3D46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5842FC-8D85-A84B-B705-8F24407585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BAB3A4-4B40-874D-BC20-C79FC21E4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106EDB-AE57-3244-92AD-95BC6F788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BC2A1-A05F-2E4D-98F3-0BB9C949B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A7C3BD-E9DF-EA45-B030-52F604B50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6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85DD4-1D81-8444-ACAB-68C1D3F80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84B34-51AA-B042-84F1-C56BC716F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F567F-D518-FB4D-85CC-62347D9EE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B08C2-7171-0E47-8443-D55B9B2F5CA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526B9-5886-004B-8386-81E73BB0AF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91E49-EE3E-8B4D-9ABD-6B085EFA99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27B37-076B-454E-8AA7-503A5467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38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1D963-473E-DD45-85AB-F92EF86CB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Theme D: Systems Infrastructure for Open Markets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DC5D6-F0EA-2A4B-B649-A5472BCF1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18025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Goal: to enhance food traceability and to deter counterfeiting</a:t>
            </a:r>
          </a:p>
          <a:p>
            <a:pPr lvl="1" fontAlgn="base"/>
            <a:r>
              <a:rPr lang="en-US" dirty="0"/>
              <a:t>Coupling DNA profiling and densely instrumented food supply chains with a distributed ledger (or blockchain) framework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Challenge: the current commercial inclinations towards building blockchains inside and at the periphery of organizational boundaries have inherent limitations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We aim to design and develop an open multi-vendor permissioned blockchain platform offering a powerful trade-off between privacy, traceability, and performance</a:t>
            </a:r>
          </a:p>
        </p:txBody>
      </p:sp>
    </p:spTree>
    <p:extLst>
      <p:ext uri="{BB962C8B-B14F-4D97-AF65-F5344CB8AC3E}">
        <p14:creationId xmlns:p14="http://schemas.microsoft.com/office/powerpoint/2010/main" val="1082895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CBBCE-6A80-464B-97F7-5E545D11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Novelty of Proposed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997BC-1D26-8542-B54B-0F7BDADA9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Innovation in the MPC space</a:t>
            </a:r>
            <a:br>
              <a:rPr lang="en-US" dirty="0"/>
            </a:br>
            <a:endParaRPr lang="en-US" dirty="0"/>
          </a:p>
          <a:p>
            <a:pPr lvl="1" fontAlgn="base"/>
            <a:r>
              <a:rPr lang="en-US" dirty="0"/>
              <a:t>Asynchronous MPC systems with linear communication complexity</a:t>
            </a:r>
          </a:p>
          <a:p>
            <a:pPr lvl="1" fontAlgn="base"/>
            <a:r>
              <a:rPr lang="en-US" dirty="0"/>
              <a:t>Optimizing MPC pre-processing towards making computation constant round</a:t>
            </a:r>
          </a:p>
          <a:p>
            <a:pPr lvl="1" fontAlgn="base"/>
            <a:r>
              <a:rPr lang="en-US" dirty="0"/>
              <a:t>Developing combinations of NIZK and MPC operations towards optimizing performance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Innovations in the meta-data hiding space</a:t>
            </a:r>
            <a:br>
              <a:rPr lang="en-US" dirty="0"/>
            </a:br>
            <a:endParaRPr lang="en-US" dirty="0"/>
          </a:p>
          <a:p>
            <a:pPr lvl="1" fontAlgn="base"/>
            <a:r>
              <a:rPr lang="en-US" dirty="0"/>
              <a:t>Meta-data hiding solutions for the permissioned setting</a:t>
            </a:r>
          </a:p>
        </p:txBody>
      </p:sp>
    </p:spTree>
    <p:extLst>
      <p:ext uri="{BB962C8B-B14F-4D97-AF65-F5344CB8AC3E}">
        <p14:creationId xmlns:p14="http://schemas.microsoft.com/office/powerpoint/2010/main" val="1496373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7591C-9B93-F44E-9B99-779697DE3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Theme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AAA0D-76B8-0443-96A6-C27C5AF20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Privacy-preserving Multi-supply-chain Blockchain with applicability beyond food supply-chain</a:t>
            </a:r>
            <a:r>
              <a:rPr lang="en-US" i="1" dirty="0"/>
              <a:t/>
            </a:r>
            <a:br>
              <a:rPr lang="en-US" i="1" dirty="0"/>
            </a:br>
            <a:endParaRPr lang="en-US" dirty="0"/>
          </a:p>
          <a:p>
            <a:pPr fontAlgn="base"/>
            <a:r>
              <a:rPr lang="en-US" dirty="0"/>
              <a:t>Robust, Efficient MPC Protocols and Systems with applicability to secure computation in general </a:t>
            </a:r>
            <a:br>
              <a:rPr lang="en-US" dirty="0"/>
            </a:br>
            <a:endParaRPr lang="en-US" dirty="0"/>
          </a:p>
          <a:p>
            <a:r>
              <a:rPr lang="en-US" dirty="0"/>
              <a:t>Meta-data hiding communication protocols tailored for the consortium scenarios</a:t>
            </a:r>
          </a:p>
        </p:txBody>
      </p:sp>
    </p:spTree>
    <p:extLst>
      <p:ext uri="{BB962C8B-B14F-4D97-AF65-F5344CB8AC3E}">
        <p14:creationId xmlns:p14="http://schemas.microsoft.com/office/powerpoint/2010/main" val="1179577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E6477-D924-8A4C-8100-B2846027E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Interaction With Other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815F6-9108-304A-A482-8F93A3554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Theme A: Utilizing DNA profiling</a:t>
            </a:r>
          </a:p>
          <a:p>
            <a:pPr lvl="1" fontAlgn="base"/>
            <a:r>
              <a:rPr lang="en-US" dirty="0"/>
              <a:t>When available, our system will utilize DNA watermarks as stronger IDs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Theme B: Supply-chain Optimizations</a:t>
            </a:r>
          </a:p>
          <a:p>
            <a:pPr lvl="1" fontAlgn="base"/>
            <a:r>
              <a:rPr lang="en-US" dirty="0"/>
              <a:t>End-to-end traceability, Forward/backward Historical Queries can be highly beneficial towards optimizing supply-chains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Theme C: Realizing the virtual payment/incentive system</a:t>
            </a:r>
          </a:p>
          <a:p>
            <a:pPr lvl="1" fontAlgn="base"/>
            <a:r>
              <a:rPr lang="en-US" dirty="0"/>
              <a:t>Our blockchain solution will be ideally suited for realizing and experimenting with the incentive mechanism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43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3151B-3351-D346-B6CE-DE2B8755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Technical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AC6AC-1F8C-6E40-8D68-07F59E88F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The key technical challenges in accomplishing overall goal are:</a:t>
            </a:r>
            <a:br>
              <a:rPr lang="en-US" dirty="0"/>
            </a:br>
            <a:r>
              <a:rPr lang="en-US" dirty="0"/>
              <a:t> </a:t>
            </a:r>
          </a:p>
          <a:p>
            <a:pPr lvl="1" fontAlgn="base"/>
            <a:r>
              <a:rPr lang="en-US" dirty="0"/>
              <a:t>Blockchains can mitigate, but do not entirely solve the problem of uniquely associating identities to assets</a:t>
            </a:r>
            <a:br>
              <a:rPr lang="en-US" dirty="0"/>
            </a:br>
            <a:endParaRPr lang="en-US" dirty="0"/>
          </a:p>
          <a:p>
            <a:pPr lvl="1" fontAlgn="base"/>
            <a:r>
              <a:rPr lang="en-US" dirty="0"/>
              <a:t>Multi-vendor blockchain information should not be ubiquitously accessible across the platforms and should be protected from competitors</a:t>
            </a:r>
            <a:br>
              <a:rPr lang="en-US" dirty="0"/>
            </a:br>
            <a:endParaRPr lang="en-US" sz="1600" dirty="0"/>
          </a:p>
          <a:p>
            <a:pPr lvl="1" fontAlgn="base"/>
            <a:r>
              <a:rPr lang="en-US" dirty="0"/>
              <a:t>Employing generic privacy solutions can be prohibitively expensive</a:t>
            </a:r>
            <a:br>
              <a:rPr lang="en-US" dirty="0"/>
            </a:br>
            <a:endParaRPr lang="en-US" dirty="0"/>
          </a:p>
          <a:p>
            <a:pPr lvl="1" fontAlgn="base"/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C0F4F72-095F-CC43-B672-4D097EC66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1940" y="2017305"/>
            <a:ext cx="12192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29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9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9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1C191-417C-B54D-83E2-6BFFD36F6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459C2-AC68-3F4D-8E47-174E66CD7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s://lh4.googleusercontent.com/Ur2tCOX2ZoKTXjwlc5jDVEAHzHmEo_E7vIDXbyZFvIVGcZY8kgJ0M2H9tG5bIs6ISscdRhahuQ4Rg1b4Z1--baQMsBxWVDSM6yuI0DD9BQEyUDccJJaowMNUdT3doyG2evl2vAD0i2o">
            <a:extLst>
              <a:ext uri="{FF2B5EF4-FFF2-40B4-BE49-F238E27FC236}">
                <a16:creationId xmlns:a16="http://schemas.microsoft.com/office/drawing/2014/main" id="{F6D42744-0499-9442-8944-94C57F4EA9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233" y="1452562"/>
            <a:ext cx="7518400" cy="472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91030B5D-4500-8E4F-8BC6-8B41B98F0ED1}"/>
              </a:ext>
            </a:extLst>
          </p:cNvPr>
          <p:cNvSpPr/>
          <p:nvPr/>
        </p:nvSpPr>
        <p:spPr>
          <a:xfrm>
            <a:off x="6331527" y="5514110"/>
            <a:ext cx="1454727" cy="831273"/>
          </a:xfrm>
          <a:prstGeom prst="wedgeRoundRectCallout">
            <a:avLst>
              <a:gd name="adj1" fmla="val -61786"/>
              <a:gd name="adj2" fmla="val -139167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Possible Counterfeit Opportunity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00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26E74-515E-F54E-8AA8-069957424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Technical Approach 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9E11A-03A6-6C4F-947F-A8B711735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Our approach to these problems is:</a:t>
            </a:r>
          </a:p>
          <a:p>
            <a:pPr lvl="1"/>
            <a:r>
              <a:rPr lang="en-US" dirty="0"/>
              <a:t>multi-vendor permissioned blockchain platform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D2573C-859E-D54C-875A-F61B14E59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551846"/>
              </p:ext>
            </p:extLst>
          </p:nvPr>
        </p:nvGraphicFramePr>
        <p:xfrm>
          <a:off x="2476500" y="3029051"/>
          <a:ext cx="7239000" cy="2720340"/>
        </p:xfrm>
        <a:graphic>
          <a:graphicData uri="http://schemas.openxmlformats.org/drawingml/2006/table">
            <a:tbl>
              <a:tblPr/>
              <a:tblGrid>
                <a:gridCol w="3619500">
                  <a:extLst>
                    <a:ext uri="{9D8B030D-6E8A-4147-A177-3AD203B41FA5}">
                      <a16:colId xmlns:a16="http://schemas.microsoft.com/office/drawing/2014/main" val="39664801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82797264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Permissionless Blockchain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Permissioned Blockchain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26791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Anyone can join, read, write, and govern (validate, commit, and regulate)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Only authorized participant can join, read, and write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20188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Functions as an overlay network over the Internet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Only a selected few govern (validate)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59708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Proof of work, stake, etc. to deal with Sybil attacks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Employ strong identity and requires n-party consensus protocols (BFT, Libra)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755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Slow, Low Scalability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Fast, High Scalability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92471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111B63B-EAF5-9643-9B3A-FA9DE2DB1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0" y="302952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4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7BBFD-D9EA-0B4D-A176-7EFDB62B8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Technical Approach 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FE802-26B3-A64A-B3CC-C9C1DBC53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Execute-Order-Validate approach + Endorsement policies of Hyperledger Fabric is ideally suited for the problem</a:t>
            </a:r>
          </a:p>
          <a:p>
            <a:pPr lvl="1" fontAlgn="base"/>
            <a:r>
              <a:rPr lang="en-US" dirty="0"/>
              <a:t>Scalability</a:t>
            </a:r>
          </a:p>
          <a:p>
            <a:pPr lvl="1" fontAlgn="base"/>
            <a:r>
              <a:rPr lang="en-US" dirty="0"/>
              <a:t>Control over</a:t>
            </a:r>
            <a:br>
              <a:rPr lang="en-US" dirty="0"/>
            </a:br>
            <a:r>
              <a:rPr lang="en-US" dirty="0"/>
              <a:t>the write ops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pic>
        <p:nvPicPr>
          <p:cNvPr id="4098" name="Picture 2" descr="https://lh6.googleusercontent.com/HQTX3Jqw-IZAMJvDx7a_Kw0Q9BvMnfMf5bVGqxK2i62N3ysv10jVNGXoYu-vDjSJLANPED3L43nEklUoL7EPWlwaSdZ1XzY7NDsru2LCBIowok8hMXleAwq_hRuFKUL0J1nlYtfWB5g">
            <a:extLst>
              <a:ext uri="{FF2B5EF4-FFF2-40B4-BE49-F238E27FC236}">
                <a16:creationId xmlns:a16="http://schemas.microsoft.com/office/drawing/2014/main" id="{5643565B-674C-A045-A232-2684D0F4E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291" y="2791609"/>
            <a:ext cx="5638365" cy="3855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808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EAE14-5BD6-B347-A3FC-7628B45E6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Technical Approach (2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06E69-AAF2-4845-9F49-2B52C33CE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Understanding privacy, </a:t>
            </a:r>
            <a:br>
              <a:rPr lang="en-US" dirty="0"/>
            </a:br>
            <a:r>
              <a:rPr lang="en-US" dirty="0"/>
              <a:t>access control </a:t>
            </a:r>
            <a:br>
              <a:rPr lang="en-US" dirty="0"/>
            </a:br>
            <a:r>
              <a:rPr lang="en-US" dirty="0"/>
              <a:t>requirements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2" descr="https://lh4.googleusercontent.com/Ur2tCOX2ZoKTXjwlc5jDVEAHzHmEo_E7vIDXbyZFvIVGcZY8kgJ0M2H9tG5bIs6ISscdRhahuQ4Rg1b4Z1--baQMsBxWVDSM6yuI0DD9BQEyUDccJJaowMNUdT3doyG2evl2vAD0i2o">
            <a:extLst>
              <a:ext uri="{FF2B5EF4-FFF2-40B4-BE49-F238E27FC236}">
                <a16:creationId xmlns:a16="http://schemas.microsoft.com/office/drawing/2014/main" id="{2A912CC4-A22B-734D-98A8-2402801FCF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900" y="1999312"/>
            <a:ext cx="6371900" cy="4003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C8DEBD70-9D3E-5F49-B4C5-BCEB5F5EAD16}"/>
              </a:ext>
            </a:extLst>
          </p:cNvPr>
          <p:cNvSpPr/>
          <p:nvPr/>
        </p:nvSpPr>
        <p:spPr>
          <a:xfrm>
            <a:off x="6331528" y="5638799"/>
            <a:ext cx="3186546" cy="900545"/>
          </a:xfrm>
          <a:prstGeom prst="wedgeRoundRectCallout">
            <a:avLst>
              <a:gd name="adj1" fmla="val -2676"/>
              <a:gd name="adj2" fmla="val -128782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600" dirty="0">
                <a:solidFill>
                  <a:schemeClr val="tx1"/>
                </a:solidFill>
              </a:rPr>
              <a:t>Kroger will like to make sure that an item with same id was </a:t>
            </a:r>
            <a:r>
              <a:rPr lang="en-US" altLang="en-US" sz="1600" u="sng" dirty="0">
                <a:solidFill>
                  <a:schemeClr val="tx1"/>
                </a:solidFill>
              </a:rPr>
              <a:t>not</a:t>
            </a:r>
            <a:r>
              <a:rPr lang="en-US" altLang="en-US" sz="1600" dirty="0">
                <a:solidFill>
                  <a:schemeClr val="tx1"/>
                </a:solidFill>
              </a:rPr>
              <a:t> transferred to Walmart</a:t>
            </a:r>
          </a:p>
        </p:txBody>
      </p:sp>
    </p:spTree>
    <p:extLst>
      <p:ext uri="{BB962C8B-B14F-4D97-AF65-F5344CB8AC3E}">
        <p14:creationId xmlns:p14="http://schemas.microsoft.com/office/powerpoint/2010/main" val="1484645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097E1-F077-F846-BB2B-DD9FEA790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Technical Approach (3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49E91-AC80-5147-AF92-8374DBE17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Realizing achieve those using cryptographic </a:t>
            </a:r>
            <a:br>
              <a:rPr lang="en-US" dirty="0"/>
            </a:br>
            <a:r>
              <a:rPr lang="en-US" dirty="0"/>
              <a:t>and distributed computing techniques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Secure Multi-party Computation (MPC)</a:t>
            </a:r>
          </a:p>
          <a:p>
            <a:pPr lvl="2"/>
            <a:r>
              <a:rPr lang="en-US" dirty="0"/>
              <a:t>Non-collusion assumption</a:t>
            </a:r>
          </a:p>
          <a:p>
            <a:pPr lvl="2"/>
            <a:r>
              <a:rPr lang="en-US" dirty="0"/>
              <a:t>Covert adversary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Non-interactive Zero-knowledge proofs (of knowledge) (NIZK)</a:t>
            </a:r>
          </a:p>
          <a:p>
            <a:pPr lvl="2"/>
            <a:r>
              <a:rPr lang="en-US" dirty="0"/>
              <a:t>One-</a:t>
            </a:r>
            <a:r>
              <a:rPr lang="en-US" dirty="0" err="1"/>
              <a:t>wayness</a:t>
            </a:r>
            <a:r>
              <a:rPr lang="en-US" dirty="0"/>
              <a:t>, trapdoor permutation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Meta-data hiding communication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865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E73B9-D78A-C24C-AD52-D7844F63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Technical Approach (3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DD9A4-19A8-2C47-9F6C-45FAA99BD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Endorsing nodes performs MPC to validate transactions </a:t>
            </a:r>
            <a:br>
              <a:rPr lang="en-US" dirty="0"/>
            </a:br>
            <a:r>
              <a:rPr lang="en-US" dirty="0"/>
              <a:t>and create private blockchain writes</a:t>
            </a:r>
          </a:p>
        </p:txBody>
      </p:sp>
      <p:pic>
        <p:nvPicPr>
          <p:cNvPr id="6146" name="Picture 2" descr="https://lh4.googleusercontent.com/nrF4qYXBhEPG1JCJR6j04sc6q455rcHqUlGlhH2JVfZwScJJ-eAyZm4fOhu-V2o4-pKL5Oh25MicneIGgcT8XBvRHcBB4pekHHUDJ3PTTAbFNSf6mPJUfMna6fcwdhrDpTrVI5vqB5E">
            <a:extLst>
              <a:ext uri="{FF2B5EF4-FFF2-40B4-BE49-F238E27FC236}">
                <a16:creationId xmlns:a16="http://schemas.microsoft.com/office/drawing/2014/main" id="{C107CA6A-BF8B-CB47-AF77-C65321D3F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704" y="3009900"/>
            <a:ext cx="6819900" cy="330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305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804-311A-9242-9CDD-BF005DBAA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Related Research and Novelty of Proposed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7AB11-FD43-904A-B63A-FF0D7E9E3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3831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Federated blockchains / Blockchain for Supply-chains</a:t>
            </a:r>
          </a:p>
          <a:p>
            <a:pPr lvl="1" fontAlgn="base"/>
            <a:r>
              <a:rPr lang="en-US" dirty="0"/>
              <a:t>Privacy problems are ignored assuming that </a:t>
            </a:r>
            <a:r>
              <a:rPr lang="en-US" dirty="0" err="1"/>
              <a:t>blockchainsare</a:t>
            </a:r>
            <a:r>
              <a:rPr lang="en-US" dirty="0"/>
              <a:t> not ‘public’</a:t>
            </a:r>
            <a:endParaRPr lang="en-US" sz="1600" dirty="0"/>
          </a:p>
          <a:p>
            <a:pPr lvl="2" fontAlgn="base"/>
            <a:r>
              <a:rPr lang="en-US" dirty="0"/>
              <a:t>Privacy issues against competitors/insiders are ignored</a:t>
            </a:r>
          </a:p>
          <a:p>
            <a:pPr lvl="1" fontAlgn="base"/>
            <a:r>
              <a:rPr lang="en-US" dirty="0"/>
              <a:t>With all nodes inhouse, the chain manipulations can be possible</a:t>
            </a:r>
            <a:br>
              <a:rPr lang="en-US" dirty="0"/>
            </a:br>
            <a:endParaRPr lang="en-US" sz="2000" dirty="0"/>
          </a:p>
          <a:p>
            <a:pPr fontAlgn="base"/>
            <a:r>
              <a:rPr lang="en-US" dirty="0"/>
              <a:t>Current NIZK-based solutions are cryptocurrencies are not suitable for supply-chains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Robustness guarantees are not available for the current MPC systems</a:t>
            </a:r>
            <a:br>
              <a:rPr lang="en-US" dirty="0"/>
            </a:br>
            <a:endParaRPr lang="en-US" dirty="0"/>
          </a:p>
          <a:p>
            <a:pPr fontAlgn="base"/>
            <a:r>
              <a:rPr lang="en-US" dirty="0"/>
              <a:t>Current meta-data hiding communication solutions such as Tor are not acceptable to the industrial settings</a:t>
            </a:r>
          </a:p>
        </p:txBody>
      </p:sp>
    </p:spTree>
    <p:extLst>
      <p:ext uri="{BB962C8B-B14F-4D97-AF65-F5344CB8AC3E}">
        <p14:creationId xmlns:p14="http://schemas.microsoft.com/office/powerpoint/2010/main" val="745259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Arial Narrow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314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Narrow Bold</vt:lpstr>
      <vt:lpstr>Calibri</vt:lpstr>
      <vt:lpstr>Office Theme</vt:lpstr>
      <vt:lpstr>Theme D: Systems Infrastructure for Open Markets </vt:lpstr>
      <vt:lpstr>Technical Challenges</vt:lpstr>
      <vt:lpstr>Technical Challenges</vt:lpstr>
      <vt:lpstr>Technical Approach (1 of 3)</vt:lpstr>
      <vt:lpstr>Technical Approach (1 of 3)</vt:lpstr>
      <vt:lpstr>Technical Approach (2 of 3)</vt:lpstr>
      <vt:lpstr>Technical Approach (3 of 3)</vt:lpstr>
      <vt:lpstr>Technical Approach (3 of 3)</vt:lpstr>
      <vt:lpstr>Related Research and Novelty of Proposed Approach</vt:lpstr>
      <vt:lpstr>Novelty of Proposed Approach</vt:lpstr>
      <vt:lpstr>Theme Outcomes</vt:lpstr>
      <vt:lpstr>Interaction With Other Themes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F Gleich</dc:creator>
  <cp:lastModifiedBy>CSUser</cp:lastModifiedBy>
  <cp:revision>88</cp:revision>
  <dcterms:created xsi:type="dcterms:W3CDTF">2019-11-22T18:17:03Z</dcterms:created>
  <dcterms:modified xsi:type="dcterms:W3CDTF">2019-12-01T03:47:58Z</dcterms:modified>
</cp:coreProperties>
</file>