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99" r:id="rId2"/>
    <p:sldId id="300" r:id="rId3"/>
    <p:sldId id="301" r:id="rId4"/>
    <p:sldId id="302" r:id="rId5"/>
    <p:sldId id="303" r:id="rId6"/>
    <p:sldId id="306" r:id="rId7"/>
    <p:sldId id="304" r:id="rId8"/>
    <p:sldId id="30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10"/>
    <p:restoredTop sz="82496"/>
  </p:normalViewPr>
  <p:slideViewPr>
    <p:cSldViewPr snapToGrid="0" snapToObjects="1">
      <p:cViewPr varScale="1">
        <p:scale>
          <a:sx n="76" d="100"/>
          <a:sy n="76" d="100"/>
        </p:scale>
        <p:origin x="138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1304F6-C945-1740-8393-3CCFBEB6A71B}" type="datetimeFigureOut">
              <a:rPr lang="en-US" smtClean="0"/>
              <a:t>11/27/19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6411BC-5332-4147-BE29-F6FA7C2C05F3}" type="slidenum">
              <a:rPr lang="en-US" smtClean="0"/>
              <a:t>‹#›</a:t>
            </a:fld>
            <a:endParaRPr lang="en-US"/>
          </a:p>
        </p:txBody>
      </p:sp>
    </p:spTree>
    <p:extLst>
      <p:ext uri="{BB962C8B-B14F-4D97-AF65-F5344CB8AC3E}">
        <p14:creationId xmlns:p14="http://schemas.microsoft.com/office/powerpoint/2010/main" val="2582526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 mechanisms are complex… the results are brittle to assumptions … </a:t>
            </a:r>
          </a:p>
        </p:txBody>
      </p:sp>
      <p:sp>
        <p:nvSpPr>
          <p:cNvPr id="4" name="Slide Number Placeholder 3"/>
          <p:cNvSpPr>
            <a:spLocks noGrp="1"/>
          </p:cNvSpPr>
          <p:nvPr>
            <p:ph type="sldNum" sz="quarter" idx="5"/>
          </p:nvPr>
        </p:nvSpPr>
        <p:spPr/>
        <p:txBody>
          <a:bodyPr/>
          <a:lstStyle/>
          <a:p>
            <a:fld id="{C46411BC-5332-4147-BE29-F6FA7C2C05F3}" type="slidenum">
              <a:rPr lang="en-US" smtClean="0"/>
              <a:t>1</a:t>
            </a:fld>
            <a:endParaRPr lang="en-US"/>
          </a:p>
        </p:txBody>
      </p:sp>
    </p:spTree>
    <p:extLst>
      <p:ext uri="{BB962C8B-B14F-4D97-AF65-F5344CB8AC3E}">
        <p14:creationId xmlns:p14="http://schemas.microsoft.com/office/powerpoint/2010/main" val="2953043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challenge appears when you can’t control everything. Why not use a centralized solution? We can’t do that </a:t>
            </a:r>
            <a:r>
              <a:rPr lang="en-US" dirty="0">
                <a:sym typeface="Wingdings" pitchFamily="2" charset="2"/>
              </a:rPr>
              <a:t> -- Even if you are Walmart and could make a market, you still can’t get all information. </a:t>
            </a:r>
            <a:endParaRPr lang="en-US" dirty="0"/>
          </a:p>
        </p:txBody>
      </p:sp>
      <p:sp>
        <p:nvSpPr>
          <p:cNvPr id="4" name="Slide Number Placeholder 3"/>
          <p:cNvSpPr>
            <a:spLocks noGrp="1"/>
          </p:cNvSpPr>
          <p:nvPr>
            <p:ph type="sldNum" sz="quarter" idx="5"/>
          </p:nvPr>
        </p:nvSpPr>
        <p:spPr/>
        <p:txBody>
          <a:bodyPr/>
          <a:lstStyle/>
          <a:p>
            <a:fld id="{C46411BC-5332-4147-BE29-F6FA7C2C05F3}" type="slidenum">
              <a:rPr lang="en-US" smtClean="0"/>
              <a:t>2</a:t>
            </a:fld>
            <a:endParaRPr lang="en-US"/>
          </a:p>
        </p:txBody>
      </p:sp>
    </p:spTree>
    <p:extLst>
      <p:ext uri="{BB962C8B-B14F-4D97-AF65-F5344CB8AC3E}">
        <p14:creationId xmlns:p14="http://schemas.microsoft.com/office/powerpoint/2010/main" val="3223121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model assumes each player makes one good and cannot switch. </a:t>
            </a:r>
          </a:p>
          <a:p>
            <a:r>
              <a:rPr lang="en-US" dirty="0"/>
              <a:t>David: Slide Maker</a:t>
            </a:r>
          </a:p>
          <a:p>
            <a:r>
              <a:rPr lang="en-US" dirty="0"/>
              <a:t>Players split money into bids. These are investments, this is the Shapley-</a:t>
            </a:r>
            <a:r>
              <a:rPr lang="en-US" dirty="0" err="1"/>
              <a:t>Shubic</a:t>
            </a:r>
            <a:r>
              <a:rPr lang="en-US" dirty="0"/>
              <a:t> (trading posts); players purchase goods, they invest based on how well investments based on how well the last round went. </a:t>
            </a:r>
          </a:p>
          <a:p>
            <a:r>
              <a:rPr lang="en-US" dirty="0"/>
              <a:t>Open questions – how to update bids. Concave production. Diminishing returns, etc. Digital goods… related to </a:t>
            </a:r>
            <a:r>
              <a:rPr lang="en-US" dirty="0" err="1"/>
              <a:t>Lotka-Voltera</a:t>
            </a:r>
            <a:r>
              <a:rPr lang="en-US" dirty="0"/>
              <a:t> model. </a:t>
            </a:r>
          </a:p>
        </p:txBody>
      </p:sp>
      <p:sp>
        <p:nvSpPr>
          <p:cNvPr id="4" name="Slide Number Placeholder 3"/>
          <p:cNvSpPr>
            <a:spLocks noGrp="1"/>
          </p:cNvSpPr>
          <p:nvPr>
            <p:ph type="sldNum" sz="quarter" idx="5"/>
          </p:nvPr>
        </p:nvSpPr>
        <p:spPr/>
        <p:txBody>
          <a:bodyPr/>
          <a:lstStyle/>
          <a:p>
            <a:fld id="{C46411BC-5332-4147-BE29-F6FA7C2C05F3}" type="slidenum">
              <a:rPr lang="en-US" smtClean="0"/>
              <a:t>3</a:t>
            </a:fld>
            <a:endParaRPr lang="en-US"/>
          </a:p>
        </p:txBody>
      </p:sp>
    </p:spTree>
    <p:extLst>
      <p:ext uri="{BB962C8B-B14F-4D97-AF65-F5344CB8AC3E}">
        <p14:creationId xmlns:p14="http://schemas.microsoft.com/office/powerpoint/2010/main" val="2332421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Resource allocation -&gt; Rent division, </a:t>
            </a:r>
          </a:p>
        </p:txBody>
      </p:sp>
      <p:sp>
        <p:nvSpPr>
          <p:cNvPr id="4" name="Slide Number Placeholder 3"/>
          <p:cNvSpPr>
            <a:spLocks noGrp="1"/>
          </p:cNvSpPr>
          <p:nvPr>
            <p:ph type="sldNum" sz="quarter" idx="5"/>
          </p:nvPr>
        </p:nvSpPr>
        <p:spPr/>
        <p:txBody>
          <a:bodyPr/>
          <a:lstStyle/>
          <a:p>
            <a:fld id="{C46411BC-5332-4147-BE29-F6FA7C2C05F3}" type="slidenum">
              <a:rPr lang="en-US" smtClean="0"/>
              <a:t>4</a:t>
            </a:fld>
            <a:endParaRPr lang="en-US"/>
          </a:p>
        </p:txBody>
      </p:sp>
    </p:spTree>
    <p:extLst>
      <p:ext uri="{BB962C8B-B14F-4D97-AF65-F5344CB8AC3E}">
        <p14:creationId xmlns:p14="http://schemas.microsoft.com/office/powerpoint/2010/main" val="261320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Still a lot of work on bandit algorithms; in these scenarios, there are questions about algorithms people should use. We want poly-time algorithms. </a:t>
            </a:r>
          </a:p>
          <a:p>
            <a:r>
              <a:rPr lang="en-US" dirty="0"/>
              <a:t>- Food we need to predictable. </a:t>
            </a:r>
          </a:p>
        </p:txBody>
      </p:sp>
      <p:sp>
        <p:nvSpPr>
          <p:cNvPr id="4" name="Slide Number Placeholder 3"/>
          <p:cNvSpPr>
            <a:spLocks noGrp="1"/>
          </p:cNvSpPr>
          <p:nvPr>
            <p:ph type="sldNum" sz="quarter" idx="5"/>
          </p:nvPr>
        </p:nvSpPr>
        <p:spPr/>
        <p:txBody>
          <a:bodyPr/>
          <a:lstStyle/>
          <a:p>
            <a:fld id="{C46411BC-5332-4147-BE29-F6FA7C2C05F3}" type="slidenum">
              <a:rPr lang="en-US" smtClean="0"/>
              <a:t>5</a:t>
            </a:fld>
            <a:endParaRPr lang="en-US"/>
          </a:p>
        </p:txBody>
      </p:sp>
    </p:spTree>
    <p:extLst>
      <p:ext uri="{BB962C8B-B14F-4D97-AF65-F5344CB8AC3E}">
        <p14:creationId xmlns:p14="http://schemas.microsoft.com/office/powerpoint/2010/main" val="2107650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Setting 1: This would look at limits of various scenarios that might influence future policy. </a:t>
            </a:r>
          </a:p>
        </p:txBody>
      </p:sp>
      <p:sp>
        <p:nvSpPr>
          <p:cNvPr id="4" name="Slide Number Placeholder 3"/>
          <p:cNvSpPr>
            <a:spLocks noGrp="1"/>
          </p:cNvSpPr>
          <p:nvPr>
            <p:ph type="sldNum" sz="quarter" idx="5"/>
          </p:nvPr>
        </p:nvSpPr>
        <p:spPr/>
        <p:txBody>
          <a:bodyPr/>
          <a:lstStyle/>
          <a:p>
            <a:fld id="{C46411BC-5332-4147-BE29-F6FA7C2C05F3}" type="slidenum">
              <a:rPr lang="en-US" smtClean="0"/>
              <a:t>6</a:t>
            </a:fld>
            <a:endParaRPr lang="en-US"/>
          </a:p>
        </p:txBody>
      </p:sp>
    </p:spTree>
    <p:extLst>
      <p:ext uri="{BB962C8B-B14F-4D97-AF65-F5344CB8AC3E}">
        <p14:creationId xmlns:p14="http://schemas.microsoft.com/office/powerpoint/2010/main" val="1943421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11A63-8275-914D-9C50-ADEAD85635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6E86EC-3935-A943-8D46-49DAF8F0E6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219467-1F83-314A-8DCC-ACBCD8FE1EBF}"/>
              </a:ext>
            </a:extLst>
          </p:cNvPr>
          <p:cNvSpPr>
            <a:spLocks noGrp="1"/>
          </p:cNvSpPr>
          <p:nvPr>
            <p:ph type="dt" sz="half" idx="10"/>
          </p:nvPr>
        </p:nvSpPr>
        <p:spPr/>
        <p:txBody>
          <a:bodyPr/>
          <a:lstStyle/>
          <a:p>
            <a:fld id="{1F6B08C2-7171-0E47-8443-D55B9B2F5CA8}" type="datetimeFigureOut">
              <a:rPr lang="en-US" smtClean="0"/>
              <a:t>11/27/19</a:t>
            </a:fld>
            <a:endParaRPr lang="en-US"/>
          </a:p>
        </p:txBody>
      </p:sp>
      <p:sp>
        <p:nvSpPr>
          <p:cNvPr id="5" name="Footer Placeholder 4">
            <a:extLst>
              <a:ext uri="{FF2B5EF4-FFF2-40B4-BE49-F238E27FC236}">
                <a16:creationId xmlns:a16="http://schemas.microsoft.com/office/drawing/2014/main" id="{18C84634-497D-3540-8A3D-30DF113B74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22E63E-1716-164C-AB22-501FBE1061BB}"/>
              </a:ext>
            </a:extLst>
          </p:cNvPr>
          <p:cNvSpPr>
            <a:spLocks noGrp="1"/>
          </p:cNvSpPr>
          <p:nvPr>
            <p:ph type="sldNum" sz="quarter" idx="12"/>
          </p:nvPr>
        </p:nvSpPr>
        <p:spPr/>
        <p:txBody>
          <a:bodyPr/>
          <a:lstStyle/>
          <a:p>
            <a:fld id="{5B627B37-076B-454E-8AA7-503A5467B4EF}" type="slidenum">
              <a:rPr lang="en-US" smtClean="0"/>
              <a:t>‹#›</a:t>
            </a:fld>
            <a:endParaRPr lang="en-US"/>
          </a:p>
        </p:txBody>
      </p:sp>
    </p:spTree>
    <p:extLst>
      <p:ext uri="{BB962C8B-B14F-4D97-AF65-F5344CB8AC3E}">
        <p14:creationId xmlns:p14="http://schemas.microsoft.com/office/powerpoint/2010/main" val="330367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5BEC0-60F8-A34D-A282-4AD3156B3C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1DD3BF-F6EA-6B4C-BD4D-CE7E03119F3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6A7E92-12B8-E544-A3FC-285AA21CF5DD}"/>
              </a:ext>
            </a:extLst>
          </p:cNvPr>
          <p:cNvSpPr>
            <a:spLocks noGrp="1"/>
          </p:cNvSpPr>
          <p:nvPr>
            <p:ph type="dt" sz="half" idx="10"/>
          </p:nvPr>
        </p:nvSpPr>
        <p:spPr/>
        <p:txBody>
          <a:bodyPr/>
          <a:lstStyle/>
          <a:p>
            <a:fld id="{1F6B08C2-7171-0E47-8443-D55B9B2F5CA8}" type="datetimeFigureOut">
              <a:rPr lang="en-US" smtClean="0"/>
              <a:t>11/27/19</a:t>
            </a:fld>
            <a:endParaRPr lang="en-US"/>
          </a:p>
        </p:txBody>
      </p:sp>
      <p:sp>
        <p:nvSpPr>
          <p:cNvPr id="5" name="Footer Placeholder 4">
            <a:extLst>
              <a:ext uri="{FF2B5EF4-FFF2-40B4-BE49-F238E27FC236}">
                <a16:creationId xmlns:a16="http://schemas.microsoft.com/office/drawing/2014/main" id="{603EDB22-CCFB-8047-9D90-EFDCB725CC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42DDE3-7FAD-604E-B022-9AEDC4AE2500}"/>
              </a:ext>
            </a:extLst>
          </p:cNvPr>
          <p:cNvSpPr>
            <a:spLocks noGrp="1"/>
          </p:cNvSpPr>
          <p:nvPr>
            <p:ph type="sldNum" sz="quarter" idx="12"/>
          </p:nvPr>
        </p:nvSpPr>
        <p:spPr/>
        <p:txBody>
          <a:bodyPr/>
          <a:lstStyle/>
          <a:p>
            <a:fld id="{5B627B37-076B-454E-8AA7-503A5467B4EF}" type="slidenum">
              <a:rPr lang="en-US" smtClean="0"/>
              <a:t>‹#›</a:t>
            </a:fld>
            <a:endParaRPr lang="en-US"/>
          </a:p>
        </p:txBody>
      </p:sp>
    </p:spTree>
    <p:extLst>
      <p:ext uri="{BB962C8B-B14F-4D97-AF65-F5344CB8AC3E}">
        <p14:creationId xmlns:p14="http://schemas.microsoft.com/office/powerpoint/2010/main" val="3848169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A9AD8B-55CE-BB48-9D83-5BE37BE82B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93A7F6-5E8E-C94A-9246-3E273E24928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CA8867-4847-6B49-8B0F-C6DABE3B1DF0}"/>
              </a:ext>
            </a:extLst>
          </p:cNvPr>
          <p:cNvSpPr>
            <a:spLocks noGrp="1"/>
          </p:cNvSpPr>
          <p:nvPr>
            <p:ph type="dt" sz="half" idx="10"/>
          </p:nvPr>
        </p:nvSpPr>
        <p:spPr/>
        <p:txBody>
          <a:bodyPr/>
          <a:lstStyle/>
          <a:p>
            <a:fld id="{1F6B08C2-7171-0E47-8443-D55B9B2F5CA8}" type="datetimeFigureOut">
              <a:rPr lang="en-US" smtClean="0"/>
              <a:t>11/27/19</a:t>
            </a:fld>
            <a:endParaRPr lang="en-US"/>
          </a:p>
        </p:txBody>
      </p:sp>
      <p:sp>
        <p:nvSpPr>
          <p:cNvPr id="5" name="Footer Placeholder 4">
            <a:extLst>
              <a:ext uri="{FF2B5EF4-FFF2-40B4-BE49-F238E27FC236}">
                <a16:creationId xmlns:a16="http://schemas.microsoft.com/office/drawing/2014/main" id="{ABDBF542-FABB-244A-A4AB-A66C35C71B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A8B98-D6F8-EA45-BB7C-7EAB4CD650F8}"/>
              </a:ext>
            </a:extLst>
          </p:cNvPr>
          <p:cNvSpPr>
            <a:spLocks noGrp="1"/>
          </p:cNvSpPr>
          <p:nvPr>
            <p:ph type="sldNum" sz="quarter" idx="12"/>
          </p:nvPr>
        </p:nvSpPr>
        <p:spPr/>
        <p:txBody>
          <a:bodyPr/>
          <a:lstStyle/>
          <a:p>
            <a:fld id="{5B627B37-076B-454E-8AA7-503A5467B4EF}" type="slidenum">
              <a:rPr lang="en-US" smtClean="0"/>
              <a:t>‹#›</a:t>
            </a:fld>
            <a:endParaRPr lang="en-US"/>
          </a:p>
        </p:txBody>
      </p:sp>
    </p:spTree>
    <p:extLst>
      <p:ext uri="{BB962C8B-B14F-4D97-AF65-F5344CB8AC3E}">
        <p14:creationId xmlns:p14="http://schemas.microsoft.com/office/powerpoint/2010/main" val="2389361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EC630-7080-1C46-AF26-B94207D1F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ADB2A2-9CE1-BA42-B90A-66BBD84458A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1EBC50-4361-9541-92AC-DFA6F52CBBD6}"/>
              </a:ext>
            </a:extLst>
          </p:cNvPr>
          <p:cNvSpPr>
            <a:spLocks noGrp="1"/>
          </p:cNvSpPr>
          <p:nvPr>
            <p:ph type="dt" sz="half" idx="10"/>
          </p:nvPr>
        </p:nvSpPr>
        <p:spPr/>
        <p:txBody>
          <a:bodyPr/>
          <a:lstStyle/>
          <a:p>
            <a:fld id="{1F6B08C2-7171-0E47-8443-D55B9B2F5CA8}" type="datetimeFigureOut">
              <a:rPr lang="en-US" smtClean="0"/>
              <a:t>11/27/19</a:t>
            </a:fld>
            <a:endParaRPr lang="en-US"/>
          </a:p>
        </p:txBody>
      </p:sp>
      <p:sp>
        <p:nvSpPr>
          <p:cNvPr id="5" name="Footer Placeholder 4">
            <a:extLst>
              <a:ext uri="{FF2B5EF4-FFF2-40B4-BE49-F238E27FC236}">
                <a16:creationId xmlns:a16="http://schemas.microsoft.com/office/drawing/2014/main" id="{4E850D6F-C5DA-3743-B903-EE30C5CDE8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4DF629-5483-7D4A-A857-B1C01249E4BB}"/>
              </a:ext>
            </a:extLst>
          </p:cNvPr>
          <p:cNvSpPr>
            <a:spLocks noGrp="1"/>
          </p:cNvSpPr>
          <p:nvPr>
            <p:ph type="sldNum" sz="quarter" idx="12"/>
          </p:nvPr>
        </p:nvSpPr>
        <p:spPr/>
        <p:txBody>
          <a:bodyPr/>
          <a:lstStyle/>
          <a:p>
            <a:fld id="{5B627B37-076B-454E-8AA7-503A5467B4EF}" type="slidenum">
              <a:rPr lang="en-US" smtClean="0"/>
              <a:t>‹#›</a:t>
            </a:fld>
            <a:endParaRPr lang="en-US"/>
          </a:p>
        </p:txBody>
      </p:sp>
    </p:spTree>
    <p:extLst>
      <p:ext uri="{BB962C8B-B14F-4D97-AF65-F5344CB8AC3E}">
        <p14:creationId xmlns:p14="http://schemas.microsoft.com/office/powerpoint/2010/main" val="2155454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E220B-DBC6-F64F-B11F-3BE14C201D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2A0AA1-5DDD-A34C-8F4E-684E744E95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E024219-1C90-5745-85DA-16276DB56AFE}"/>
              </a:ext>
            </a:extLst>
          </p:cNvPr>
          <p:cNvSpPr>
            <a:spLocks noGrp="1"/>
          </p:cNvSpPr>
          <p:nvPr>
            <p:ph type="dt" sz="half" idx="10"/>
          </p:nvPr>
        </p:nvSpPr>
        <p:spPr/>
        <p:txBody>
          <a:bodyPr/>
          <a:lstStyle/>
          <a:p>
            <a:fld id="{1F6B08C2-7171-0E47-8443-D55B9B2F5CA8}" type="datetimeFigureOut">
              <a:rPr lang="en-US" smtClean="0"/>
              <a:t>11/27/19</a:t>
            </a:fld>
            <a:endParaRPr lang="en-US"/>
          </a:p>
        </p:txBody>
      </p:sp>
      <p:sp>
        <p:nvSpPr>
          <p:cNvPr id="5" name="Footer Placeholder 4">
            <a:extLst>
              <a:ext uri="{FF2B5EF4-FFF2-40B4-BE49-F238E27FC236}">
                <a16:creationId xmlns:a16="http://schemas.microsoft.com/office/drawing/2014/main" id="{4A5CD6EB-06DD-5644-BC9F-03AB7E1DCF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2D6744-A197-BD41-BF64-FC74682F447A}"/>
              </a:ext>
            </a:extLst>
          </p:cNvPr>
          <p:cNvSpPr>
            <a:spLocks noGrp="1"/>
          </p:cNvSpPr>
          <p:nvPr>
            <p:ph type="sldNum" sz="quarter" idx="12"/>
          </p:nvPr>
        </p:nvSpPr>
        <p:spPr/>
        <p:txBody>
          <a:bodyPr/>
          <a:lstStyle/>
          <a:p>
            <a:fld id="{5B627B37-076B-454E-8AA7-503A5467B4EF}" type="slidenum">
              <a:rPr lang="en-US" smtClean="0"/>
              <a:t>‹#›</a:t>
            </a:fld>
            <a:endParaRPr lang="en-US"/>
          </a:p>
        </p:txBody>
      </p:sp>
    </p:spTree>
    <p:extLst>
      <p:ext uri="{BB962C8B-B14F-4D97-AF65-F5344CB8AC3E}">
        <p14:creationId xmlns:p14="http://schemas.microsoft.com/office/powerpoint/2010/main" val="1475944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21995-E19A-E94E-8003-D5C12CED37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292AA3-2D4F-8A42-B07F-0575D22B9AE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1E6D84-BF84-524F-A8B0-67C33998743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C9982F-0536-F74B-81FF-9C7B88AC878D}"/>
              </a:ext>
            </a:extLst>
          </p:cNvPr>
          <p:cNvSpPr>
            <a:spLocks noGrp="1"/>
          </p:cNvSpPr>
          <p:nvPr>
            <p:ph type="dt" sz="half" idx="10"/>
          </p:nvPr>
        </p:nvSpPr>
        <p:spPr/>
        <p:txBody>
          <a:bodyPr/>
          <a:lstStyle/>
          <a:p>
            <a:fld id="{1F6B08C2-7171-0E47-8443-D55B9B2F5CA8}" type="datetimeFigureOut">
              <a:rPr lang="en-US" smtClean="0"/>
              <a:t>11/27/19</a:t>
            </a:fld>
            <a:endParaRPr lang="en-US"/>
          </a:p>
        </p:txBody>
      </p:sp>
      <p:sp>
        <p:nvSpPr>
          <p:cNvPr id="6" name="Footer Placeholder 5">
            <a:extLst>
              <a:ext uri="{FF2B5EF4-FFF2-40B4-BE49-F238E27FC236}">
                <a16:creationId xmlns:a16="http://schemas.microsoft.com/office/drawing/2014/main" id="{C11BDB87-B6AF-7449-8A2C-D651B746E3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92797C-C475-F145-AD52-BC1A960BDF60}"/>
              </a:ext>
            </a:extLst>
          </p:cNvPr>
          <p:cNvSpPr>
            <a:spLocks noGrp="1"/>
          </p:cNvSpPr>
          <p:nvPr>
            <p:ph type="sldNum" sz="quarter" idx="12"/>
          </p:nvPr>
        </p:nvSpPr>
        <p:spPr/>
        <p:txBody>
          <a:bodyPr/>
          <a:lstStyle/>
          <a:p>
            <a:fld id="{5B627B37-076B-454E-8AA7-503A5467B4EF}" type="slidenum">
              <a:rPr lang="en-US" smtClean="0"/>
              <a:t>‹#›</a:t>
            </a:fld>
            <a:endParaRPr lang="en-US"/>
          </a:p>
        </p:txBody>
      </p:sp>
    </p:spTree>
    <p:extLst>
      <p:ext uri="{BB962C8B-B14F-4D97-AF65-F5344CB8AC3E}">
        <p14:creationId xmlns:p14="http://schemas.microsoft.com/office/powerpoint/2010/main" val="643356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00509-D687-4B4E-9F78-46919ED1E6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22C708-F2E3-9449-A9FA-9B289D1C1E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E8E9578-1867-F545-B6B5-B8108FA60D4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F7A66E-D298-C240-A8C4-41E0AC413A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1F56515-4AB8-1144-840D-1E1CB9A230E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5C7D36-F256-BE48-8509-B461643412DA}"/>
              </a:ext>
            </a:extLst>
          </p:cNvPr>
          <p:cNvSpPr>
            <a:spLocks noGrp="1"/>
          </p:cNvSpPr>
          <p:nvPr>
            <p:ph type="dt" sz="half" idx="10"/>
          </p:nvPr>
        </p:nvSpPr>
        <p:spPr/>
        <p:txBody>
          <a:bodyPr/>
          <a:lstStyle/>
          <a:p>
            <a:fld id="{1F6B08C2-7171-0E47-8443-D55B9B2F5CA8}" type="datetimeFigureOut">
              <a:rPr lang="en-US" smtClean="0"/>
              <a:t>11/27/19</a:t>
            </a:fld>
            <a:endParaRPr lang="en-US"/>
          </a:p>
        </p:txBody>
      </p:sp>
      <p:sp>
        <p:nvSpPr>
          <p:cNvPr id="8" name="Footer Placeholder 7">
            <a:extLst>
              <a:ext uri="{FF2B5EF4-FFF2-40B4-BE49-F238E27FC236}">
                <a16:creationId xmlns:a16="http://schemas.microsoft.com/office/drawing/2014/main" id="{2941DA5B-75ED-CC41-9F35-46D2324DA1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3E2F08-1EE4-794F-B112-077EE6B212DB}"/>
              </a:ext>
            </a:extLst>
          </p:cNvPr>
          <p:cNvSpPr>
            <a:spLocks noGrp="1"/>
          </p:cNvSpPr>
          <p:nvPr>
            <p:ph type="sldNum" sz="quarter" idx="12"/>
          </p:nvPr>
        </p:nvSpPr>
        <p:spPr/>
        <p:txBody>
          <a:bodyPr/>
          <a:lstStyle/>
          <a:p>
            <a:fld id="{5B627B37-076B-454E-8AA7-503A5467B4EF}" type="slidenum">
              <a:rPr lang="en-US" smtClean="0"/>
              <a:t>‹#›</a:t>
            </a:fld>
            <a:endParaRPr lang="en-US"/>
          </a:p>
        </p:txBody>
      </p:sp>
    </p:spTree>
    <p:extLst>
      <p:ext uri="{BB962C8B-B14F-4D97-AF65-F5344CB8AC3E}">
        <p14:creationId xmlns:p14="http://schemas.microsoft.com/office/powerpoint/2010/main" val="3743251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078F0-1EB4-EF49-A9D3-3125A189A1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AB08CC5-961C-DD4F-96E2-D92D332A131C}"/>
              </a:ext>
            </a:extLst>
          </p:cNvPr>
          <p:cNvSpPr>
            <a:spLocks noGrp="1"/>
          </p:cNvSpPr>
          <p:nvPr>
            <p:ph type="dt" sz="half" idx="10"/>
          </p:nvPr>
        </p:nvSpPr>
        <p:spPr/>
        <p:txBody>
          <a:bodyPr/>
          <a:lstStyle/>
          <a:p>
            <a:fld id="{1F6B08C2-7171-0E47-8443-D55B9B2F5CA8}" type="datetimeFigureOut">
              <a:rPr lang="en-US" smtClean="0"/>
              <a:t>11/27/19</a:t>
            </a:fld>
            <a:endParaRPr lang="en-US"/>
          </a:p>
        </p:txBody>
      </p:sp>
      <p:sp>
        <p:nvSpPr>
          <p:cNvPr id="4" name="Footer Placeholder 3">
            <a:extLst>
              <a:ext uri="{FF2B5EF4-FFF2-40B4-BE49-F238E27FC236}">
                <a16:creationId xmlns:a16="http://schemas.microsoft.com/office/drawing/2014/main" id="{BA4A8280-8CD0-9541-BD77-D461830832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F586CD-54C8-A84F-BE2B-FDEBBDB0A45D}"/>
              </a:ext>
            </a:extLst>
          </p:cNvPr>
          <p:cNvSpPr>
            <a:spLocks noGrp="1"/>
          </p:cNvSpPr>
          <p:nvPr>
            <p:ph type="sldNum" sz="quarter" idx="12"/>
          </p:nvPr>
        </p:nvSpPr>
        <p:spPr/>
        <p:txBody>
          <a:bodyPr/>
          <a:lstStyle/>
          <a:p>
            <a:fld id="{5B627B37-076B-454E-8AA7-503A5467B4EF}" type="slidenum">
              <a:rPr lang="en-US" smtClean="0"/>
              <a:t>‹#›</a:t>
            </a:fld>
            <a:endParaRPr lang="en-US"/>
          </a:p>
        </p:txBody>
      </p:sp>
    </p:spTree>
    <p:extLst>
      <p:ext uri="{BB962C8B-B14F-4D97-AF65-F5344CB8AC3E}">
        <p14:creationId xmlns:p14="http://schemas.microsoft.com/office/powerpoint/2010/main" val="2855889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5AAC56-EE18-A348-8326-831D2FEDAD76}"/>
              </a:ext>
            </a:extLst>
          </p:cNvPr>
          <p:cNvSpPr>
            <a:spLocks noGrp="1"/>
          </p:cNvSpPr>
          <p:nvPr>
            <p:ph type="dt" sz="half" idx="10"/>
          </p:nvPr>
        </p:nvSpPr>
        <p:spPr/>
        <p:txBody>
          <a:bodyPr/>
          <a:lstStyle/>
          <a:p>
            <a:fld id="{1F6B08C2-7171-0E47-8443-D55B9B2F5CA8}" type="datetimeFigureOut">
              <a:rPr lang="en-US" smtClean="0"/>
              <a:t>11/27/19</a:t>
            </a:fld>
            <a:endParaRPr lang="en-US"/>
          </a:p>
        </p:txBody>
      </p:sp>
      <p:sp>
        <p:nvSpPr>
          <p:cNvPr id="3" name="Footer Placeholder 2">
            <a:extLst>
              <a:ext uri="{FF2B5EF4-FFF2-40B4-BE49-F238E27FC236}">
                <a16:creationId xmlns:a16="http://schemas.microsoft.com/office/drawing/2014/main" id="{BF04039D-B767-4B48-ADE6-658E375753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786286-9F6F-5B44-B1D1-A4513BE7D1AE}"/>
              </a:ext>
            </a:extLst>
          </p:cNvPr>
          <p:cNvSpPr>
            <a:spLocks noGrp="1"/>
          </p:cNvSpPr>
          <p:nvPr>
            <p:ph type="sldNum" sz="quarter" idx="12"/>
          </p:nvPr>
        </p:nvSpPr>
        <p:spPr/>
        <p:txBody>
          <a:bodyPr/>
          <a:lstStyle/>
          <a:p>
            <a:fld id="{5B627B37-076B-454E-8AA7-503A5467B4EF}" type="slidenum">
              <a:rPr lang="en-US" smtClean="0"/>
              <a:t>‹#›</a:t>
            </a:fld>
            <a:endParaRPr lang="en-US"/>
          </a:p>
        </p:txBody>
      </p:sp>
    </p:spTree>
    <p:extLst>
      <p:ext uri="{BB962C8B-B14F-4D97-AF65-F5344CB8AC3E}">
        <p14:creationId xmlns:p14="http://schemas.microsoft.com/office/powerpoint/2010/main" val="929775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BE497-F2B8-C145-A296-59E27A2D3F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35A0DD-3622-CF4D-8296-31DBA4F965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6B5AD2-ABBA-C447-835F-10AEDEA315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A7E8C3-B76A-A948-BF9C-DE9410FDDF1D}"/>
              </a:ext>
            </a:extLst>
          </p:cNvPr>
          <p:cNvSpPr>
            <a:spLocks noGrp="1"/>
          </p:cNvSpPr>
          <p:nvPr>
            <p:ph type="dt" sz="half" idx="10"/>
          </p:nvPr>
        </p:nvSpPr>
        <p:spPr/>
        <p:txBody>
          <a:bodyPr/>
          <a:lstStyle/>
          <a:p>
            <a:fld id="{1F6B08C2-7171-0E47-8443-D55B9B2F5CA8}" type="datetimeFigureOut">
              <a:rPr lang="en-US" smtClean="0"/>
              <a:t>11/27/19</a:t>
            </a:fld>
            <a:endParaRPr lang="en-US"/>
          </a:p>
        </p:txBody>
      </p:sp>
      <p:sp>
        <p:nvSpPr>
          <p:cNvPr id="6" name="Footer Placeholder 5">
            <a:extLst>
              <a:ext uri="{FF2B5EF4-FFF2-40B4-BE49-F238E27FC236}">
                <a16:creationId xmlns:a16="http://schemas.microsoft.com/office/drawing/2014/main" id="{0524A42D-1286-4B47-83A4-65AE25EEB7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A66D65-4944-A244-BD04-9B7127F1237F}"/>
              </a:ext>
            </a:extLst>
          </p:cNvPr>
          <p:cNvSpPr>
            <a:spLocks noGrp="1"/>
          </p:cNvSpPr>
          <p:nvPr>
            <p:ph type="sldNum" sz="quarter" idx="12"/>
          </p:nvPr>
        </p:nvSpPr>
        <p:spPr/>
        <p:txBody>
          <a:bodyPr/>
          <a:lstStyle/>
          <a:p>
            <a:fld id="{5B627B37-076B-454E-8AA7-503A5467B4EF}" type="slidenum">
              <a:rPr lang="en-US" smtClean="0"/>
              <a:t>‹#›</a:t>
            </a:fld>
            <a:endParaRPr lang="en-US"/>
          </a:p>
        </p:txBody>
      </p:sp>
    </p:spTree>
    <p:extLst>
      <p:ext uri="{BB962C8B-B14F-4D97-AF65-F5344CB8AC3E}">
        <p14:creationId xmlns:p14="http://schemas.microsoft.com/office/powerpoint/2010/main" val="1317696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2495-4B32-4440-BD67-7804B3D465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5842FC-8D85-A84B-B705-8F24407585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BAB3A4-4B40-874D-BC20-C79FC21E4F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2106EDB-AE57-3244-92AD-95BC6F788251}"/>
              </a:ext>
            </a:extLst>
          </p:cNvPr>
          <p:cNvSpPr>
            <a:spLocks noGrp="1"/>
          </p:cNvSpPr>
          <p:nvPr>
            <p:ph type="dt" sz="half" idx="10"/>
          </p:nvPr>
        </p:nvSpPr>
        <p:spPr/>
        <p:txBody>
          <a:bodyPr/>
          <a:lstStyle/>
          <a:p>
            <a:fld id="{1F6B08C2-7171-0E47-8443-D55B9B2F5CA8}" type="datetimeFigureOut">
              <a:rPr lang="en-US" smtClean="0"/>
              <a:t>11/27/19</a:t>
            </a:fld>
            <a:endParaRPr lang="en-US"/>
          </a:p>
        </p:txBody>
      </p:sp>
      <p:sp>
        <p:nvSpPr>
          <p:cNvPr id="6" name="Footer Placeholder 5">
            <a:extLst>
              <a:ext uri="{FF2B5EF4-FFF2-40B4-BE49-F238E27FC236}">
                <a16:creationId xmlns:a16="http://schemas.microsoft.com/office/drawing/2014/main" id="{A01BC2A1-A05F-2E4D-98F3-0BB9C949BE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A7C3BD-E9DF-EA45-B030-52F604B50B58}"/>
              </a:ext>
            </a:extLst>
          </p:cNvPr>
          <p:cNvSpPr>
            <a:spLocks noGrp="1"/>
          </p:cNvSpPr>
          <p:nvPr>
            <p:ph type="sldNum" sz="quarter" idx="12"/>
          </p:nvPr>
        </p:nvSpPr>
        <p:spPr/>
        <p:txBody>
          <a:bodyPr/>
          <a:lstStyle/>
          <a:p>
            <a:fld id="{5B627B37-076B-454E-8AA7-503A5467B4EF}" type="slidenum">
              <a:rPr lang="en-US" smtClean="0"/>
              <a:t>‹#›</a:t>
            </a:fld>
            <a:endParaRPr lang="en-US"/>
          </a:p>
        </p:txBody>
      </p:sp>
    </p:spTree>
    <p:extLst>
      <p:ext uri="{BB962C8B-B14F-4D97-AF65-F5344CB8AC3E}">
        <p14:creationId xmlns:p14="http://schemas.microsoft.com/office/powerpoint/2010/main" val="1092161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B85DD4-1D81-8444-ACAB-68C1D3F806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E84B34-51AA-B042-84F1-C56BC716FE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7F567F-D518-FB4D-85CC-62347D9EED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B08C2-7171-0E47-8443-D55B9B2F5CA8}" type="datetimeFigureOut">
              <a:rPr lang="en-US" smtClean="0"/>
              <a:t>11/27/19</a:t>
            </a:fld>
            <a:endParaRPr lang="en-US"/>
          </a:p>
        </p:txBody>
      </p:sp>
      <p:sp>
        <p:nvSpPr>
          <p:cNvPr id="5" name="Footer Placeholder 4">
            <a:extLst>
              <a:ext uri="{FF2B5EF4-FFF2-40B4-BE49-F238E27FC236}">
                <a16:creationId xmlns:a16="http://schemas.microsoft.com/office/drawing/2014/main" id="{D15526B9-5886-004B-8386-81E73BB0AF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D91E49-EE3E-8B4D-9ABD-6B085EFA99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627B37-076B-454E-8AA7-503A5467B4EF}" type="slidenum">
              <a:rPr lang="en-US" smtClean="0"/>
              <a:t>‹#›</a:t>
            </a:fld>
            <a:endParaRPr lang="en-US"/>
          </a:p>
        </p:txBody>
      </p:sp>
    </p:spTree>
    <p:extLst>
      <p:ext uri="{BB962C8B-B14F-4D97-AF65-F5344CB8AC3E}">
        <p14:creationId xmlns:p14="http://schemas.microsoft.com/office/powerpoint/2010/main" val="3319838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tiff"/><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05B5-EE33-204F-900E-93E140068753}"/>
              </a:ext>
            </a:extLst>
          </p:cNvPr>
          <p:cNvSpPr>
            <a:spLocks noGrp="1"/>
          </p:cNvSpPr>
          <p:nvPr>
            <p:ph type="title"/>
          </p:nvPr>
        </p:nvSpPr>
        <p:spPr/>
        <p:txBody>
          <a:bodyPr/>
          <a:lstStyle/>
          <a:p>
            <a:r>
              <a:rPr lang="en-US" b="1" dirty="0">
                <a:latin typeface="Arial Narrow" panose="020B0604020202020204" pitchFamily="34" charset="0"/>
                <a:cs typeface="Arial Narrow" panose="020B0604020202020204" pitchFamily="34" charset="0"/>
              </a:rPr>
              <a:t>Theme C: Incentive Mechanisms for Participation</a:t>
            </a:r>
          </a:p>
        </p:txBody>
      </p:sp>
      <p:sp>
        <p:nvSpPr>
          <p:cNvPr id="3" name="Content Placeholder 2">
            <a:extLst>
              <a:ext uri="{FF2B5EF4-FFF2-40B4-BE49-F238E27FC236}">
                <a16:creationId xmlns:a16="http://schemas.microsoft.com/office/drawing/2014/main" id="{C7C248E1-6E7B-2B44-A4F6-DB82EBCD11F5}"/>
              </a:ext>
            </a:extLst>
          </p:cNvPr>
          <p:cNvSpPr>
            <a:spLocks noGrp="1"/>
          </p:cNvSpPr>
          <p:nvPr>
            <p:ph idx="1"/>
          </p:nvPr>
        </p:nvSpPr>
        <p:spPr>
          <a:xfrm>
            <a:off x="838200" y="1825625"/>
            <a:ext cx="10515600" cy="4351338"/>
          </a:xfrm>
        </p:spPr>
        <p:txBody>
          <a:bodyPr>
            <a:noAutofit/>
          </a:bodyPr>
          <a:lstStyle/>
          <a:p>
            <a:pPr marL="0" indent="0">
              <a:buNone/>
            </a:pPr>
            <a:r>
              <a:rPr lang="en-US" sz="2400" b="1" dirty="0"/>
              <a:t>Overall Goals</a:t>
            </a:r>
            <a:endParaRPr lang="en-US" sz="1800" b="1" dirty="0"/>
          </a:p>
          <a:p>
            <a:r>
              <a:rPr lang="en-US" sz="1800" dirty="0"/>
              <a:t>Design </a:t>
            </a:r>
            <a:r>
              <a:rPr lang="en-US" sz="1800" i="1" dirty="0"/>
              <a:t>simple</a:t>
            </a:r>
            <a:r>
              <a:rPr lang="en-US" sz="1800" dirty="0"/>
              <a:t> algorithms (e.g. auctions, multi-round games), where the inputs are provided by correlated strategic agents (e.g. by a network of supply chains), and the result is truthful, max. welfare, etc. </a:t>
            </a:r>
          </a:p>
          <a:p>
            <a:r>
              <a:rPr lang="en-US" sz="1800" dirty="0"/>
              <a:t>Design mechanisms for dynamic environments, where the actors are myopic and have asymmetric, limited information, and are subject to external forces (weather)</a:t>
            </a:r>
          </a:p>
          <a:p>
            <a:r>
              <a:rPr lang="en-US" sz="1800" dirty="0"/>
              <a:t>Incentivize players to strategically experiment &amp; learn from data generated by players with incentives.  </a:t>
            </a:r>
            <a:endParaRPr lang="en-US" sz="2400" b="1" dirty="0"/>
          </a:p>
          <a:p>
            <a:pPr marL="0" indent="0">
              <a:buNone/>
            </a:pPr>
            <a:r>
              <a:rPr lang="en-US" sz="2400" b="1" dirty="0"/>
              <a:t>Challenges</a:t>
            </a:r>
          </a:p>
          <a:p>
            <a:r>
              <a:rPr lang="en-US" sz="1800" dirty="0"/>
              <a:t>Policies and mechanisms are highly dynamic and must adapt to intrinsic and extrinsic factors to the network, such as changes in weather, prices.</a:t>
            </a:r>
          </a:p>
          <a:p>
            <a:r>
              <a:rPr lang="en-US" sz="1800" dirty="0"/>
              <a:t>Small versus big players: big players (e.g. companies) are consortia of small players; their interests are correlated but not identical</a:t>
            </a:r>
          </a:p>
          <a:p>
            <a:r>
              <a:rPr lang="en-US" sz="1800" dirty="0"/>
              <a:t>In general, incentive compatible mechanisms do not compose well.</a:t>
            </a:r>
            <a:endParaRPr lang="en-US" sz="2400" b="1" dirty="0"/>
          </a:p>
        </p:txBody>
      </p:sp>
    </p:spTree>
    <p:extLst>
      <p:ext uri="{BB962C8B-B14F-4D97-AF65-F5344CB8AC3E}">
        <p14:creationId xmlns:p14="http://schemas.microsoft.com/office/powerpoint/2010/main" val="734952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9872-F906-984C-953A-778A856396FF}"/>
              </a:ext>
            </a:extLst>
          </p:cNvPr>
          <p:cNvSpPr>
            <a:spLocks noGrp="1"/>
          </p:cNvSpPr>
          <p:nvPr>
            <p:ph type="title"/>
          </p:nvPr>
        </p:nvSpPr>
        <p:spPr/>
        <p:txBody>
          <a:bodyPr/>
          <a:lstStyle/>
          <a:p>
            <a:r>
              <a:rPr lang="en-US" dirty="0"/>
              <a:t>Problem setup for dynamics on networks</a:t>
            </a:r>
          </a:p>
        </p:txBody>
      </p:sp>
      <p:sp>
        <p:nvSpPr>
          <p:cNvPr id="3" name="Content Placeholder 2">
            <a:extLst>
              <a:ext uri="{FF2B5EF4-FFF2-40B4-BE49-F238E27FC236}">
                <a16:creationId xmlns:a16="http://schemas.microsoft.com/office/drawing/2014/main" id="{2B329178-F6FE-D444-A32E-C6C6E33AC2B8}"/>
              </a:ext>
            </a:extLst>
          </p:cNvPr>
          <p:cNvSpPr>
            <a:spLocks noGrp="1"/>
          </p:cNvSpPr>
          <p:nvPr>
            <p:ph idx="1"/>
          </p:nvPr>
        </p:nvSpPr>
        <p:spPr/>
        <p:txBody>
          <a:bodyPr>
            <a:noAutofit/>
          </a:bodyPr>
          <a:lstStyle/>
          <a:p>
            <a:pPr marL="0" indent="0">
              <a:buNone/>
            </a:pPr>
            <a:r>
              <a:rPr lang="en-US" sz="2400" b="1" dirty="0"/>
              <a:t>Goal.</a:t>
            </a:r>
            <a:r>
              <a:rPr lang="en-US" sz="2400" dirty="0"/>
              <a:t> Study dynamics on networks, where agents repeatedly adapt to the previous state of the world.</a:t>
            </a:r>
          </a:p>
          <a:p>
            <a:pPr marL="0" indent="0">
              <a:buNone/>
            </a:pPr>
            <a:r>
              <a:rPr lang="en-US" sz="2400" b="1" dirty="0"/>
              <a:t>Challenge.</a:t>
            </a:r>
          </a:p>
          <a:p>
            <a:r>
              <a:rPr lang="en-US" sz="1800" dirty="0"/>
              <a:t>Players may take repeated myopic decisions that are in their best interest in the short term, but not the long term (e.g. each agent acts based on local information from its neighborhood). </a:t>
            </a:r>
          </a:p>
          <a:p>
            <a:r>
              <a:rPr lang="en-US" sz="1800" dirty="0"/>
              <a:t>Some myopic actions – e.g. cutting production costs in places difficult to observe – can lead to suboptimal products or the market unraveling completely over time</a:t>
            </a:r>
            <a:r>
              <a:rPr lang="en-US" sz="1600" dirty="0"/>
              <a:t>.</a:t>
            </a:r>
          </a:p>
          <a:p>
            <a:pPr marL="0" indent="0">
              <a:buNone/>
            </a:pPr>
            <a:r>
              <a:rPr lang="en-US" sz="2400" b="1" dirty="0"/>
              <a:t>Approaches.</a:t>
            </a:r>
            <a:r>
              <a:rPr lang="en-US" sz="2400" dirty="0"/>
              <a:t> </a:t>
            </a:r>
          </a:p>
          <a:p>
            <a:r>
              <a:rPr lang="en-US" sz="1800" dirty="0"/>
              <a:t>Model production markets where players are connected, design and study classes of mechanisms that lead to growth of the market in the long run under different types of behavior of the players (e.g. regret minimization, multiplicative weight updates, proportional updates).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5903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D2B73-7201-C546-A81E-B49688536B84}"/>
              </a:ext>
            </a:extLst>
          </p:cNvPr>
          <p:cNvSpPr>
            <a:spLocks noGrp="1"/>
          </p:cNvSpPr>
          <p:nvPr>
            <p:ph type="title"/>
          </p:nvPr>
        </p:nvSpPr>
        <p:spPr/>
        <p:txBody>
          <a:bodyPr/>
          <a:lstStyle/>
          <a:p>
            <a:r>
              <a:rPr lang="en-US" dirty="0"/>
              <a:t>Our prior work on production markets</a:t>
            </a:r>
          </a:p>
        </p:txBody>
      </p:sp>
      <p:sp>
        <p:nvSpPr>
          <p:cNvPr id="3" name="Content Placeholder 2">
            <a:extLst>
              <a:ext uri="{FF2B5EF4-FFF2-40B4-BE49-F238E27FC236}">
                <a16:creationId xmlns:a16="http://schemas.microsoft.com/office/drawing/2014/main" id="{6C2DA74F-81E9-3C4D-8EA4-BCF49566C4D5}"/>
              </a:ext>
            </a:extLst>
          </p:cNvPr>
          <p:cNvSpPr>
            <a:spLocks noGrp="1"/>
          </p:cNvSpPr>
          <p:nvPr>
            <p:ph idx="1"/>
          </p:nvPr>
        </p:nvSpPr>
        <p:spPr/>
        <p:txBody>
          <a:bodyPr>
            <a:noAutofit/>
          </a:bodyPr>
          <a:lstStyle/>
          <a:p>
            <a:pPr marL="0" indent="0">
              <a:buNone/>
            </a:pPr>
            <a:r>
              <a:rPr lang="en-US" sz="2400" b="1" dirty="0"/>
              <a:t>Setup</a:t>
            </a:r>
          </a:p>
          <a:p>
            <a:r>
              <a:rPr lang="en-US" sz="1800" dirty="0"/>
              <a:t>Set of n producers, each makes good according to their production function</a:t>
            </a:r>
          </a:p>
          <a:p>
            <a:r>
              <a:rPr lang="en-US" sz="1800" dirty="0"/>
              <a:t>The players bid on the goods at the market, exchange their goods for other goods they need, then use the bundles acquired for the next production. </a:t>
            </a:r>
          </a:p>
          <a:p>
            <a:r>
              <a:rPr lang="en-US" sz="1800" dirty="0"/>
              <a:t>A simple dynamic is proportional response, where players update their bids proportionally to how useful the investments were in the past round. </a:t>
            </a:r>
            <a:endParaRPr lang="en-US" dirty="0"/>
          </a:p>
          <a:p>
            <a:pPr marL="0" indent="0">
              <a:buNone/>
            </a:pPr>
            <a:r>
              <a:rPr lang="en-US" sz="2400" b="1" dirty="0"/>
              <a:t>Main result.</a:t>
            </a:r>
            <a:r>
              <a:rPr lang="en-US" sz="2400" dirty="0"/>
              <a:t> </a:t>
            </a:r>
          </a:p>
          <a:p>
            <a:r>
              <a:rPr lang="en-US" sz="1800" dirty="0"/>
              <a:t>This dynamic leads to growth of the market in the </a:t>
            </a:r>
            <a:br>
              <a:rPr lang="en-US" sz="1800" dirty="0"/>
            </a:br>
            <a:r>
              <a:rPr lang="en-US" sz="1800" dirty="0"/>
              <a:t>long term (whenever growth is possible) but also </a:t>
            </a:r>
            <a:br>
              <a:rPr lang="en-US" sz="1800" dirty="0"/>
            </a:br>
            <a:r>
              <a:rPr lang="en-US" sz="1800" dirty="0"/>
              <a:t>creates unbounded inequality, i.e. very rich and </a:t>
            </a:r>
            <a:br>
              <a:rPr lang="en-US" sz="1800" dirty="0"/>
            </a:br>
            <a:r>
              <a:rPr lang="en-US" sz="1800" dirty="0"/>
              <a:t>very poor players emerge over time. </a:t>
            </a:r>
          </a:p>
          <a:p>
            <a:pPr marL="0" indent="0">
              <a:buNone/>
            </a:pPr>
            <a:endParaRPr lang="en-US" dirty="0"/>
          </a:p>
        </p:txBody>
      </p:sp>
      <p:pic>
        <p:nvPicPr>
          <p:cNvPr id="4" name="Picture 3">
            <a:extLst>
              <a:ext uri="{FF2B5EF4-FFF2-40B4-BE49-F238E27FC236}">
                <a16:creationId xmlns:a16="http://schemas.microsoft.com/office/drawing/2014/main" id="{CBACE0B3-1DA8-F542-91F2-EF017F972909}"/>
              </a:ext>
            </a:extLst>
          </p:cNvPr>
          <p:cNvPicPr>
            <a:picLocks noChangeAspect="1"/>
          </p:cNvPicPr>
          <p:nvPr/>
        </p:nvPicPr>
        <p:blipFill>
          <a:blip r:embed="rId3"/>
          <a:stretch>
            <a:fillRect/>
          </a:stretch>
        </p:blipFill>
        <p:spPr>
          <a:xfrm>
            <a:off x="6407101" y="3686175"/>
            <a:ext cx="4712495" cy="2841044"/>
          </a:xfrm>
          <a:prstGeom prst="rect">
            <a:avLst/>
          </a:prstGeom>
        </p:spPr>
      </p:pic>
    </p:spTree>
    <p:extLst>
      <p:ext uri="{BB962C8B-B14F-4D97-AF65-F5344CB8AC3E}">
        <p14:creationId xmlns:p14="http://schemas.microsoft.com/office/powerpoint/2010/main" val="3347289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7CEB8-1C8F-C74E-8527-A7FF0D72EC52}"/>
              </a:ext>
            </a:extLst>
          </p:cNvPr>
          <p:cNvSpPr>
            <a:spLocks noGrp="1"/>
          </p:cNvSpPr>
          <p:nvPr>
            <p:ph type="title"/>
          </p:nvPr>
        </p:nvSpPr>
        <p:spPr/>
        <p:txBody>
          <a:bodyPr/>
          <a:lstStyle/>
          <a:p>
            <a:r>
              <a:rPr lang="en-US" dirty="0"/>
              <a:t>Oceanic markets with big and small players are challenging</a:t>
            </a:r>
          </a:p>
        </p:txBody>
      </p:sp>
      <p:sp>
        <p:nvSpPr>
          <p:cNvPr id="3" name="Content Placeholder 2">
            <a:extLst>
              <a:ext uri="{FF2B5EF4-FFF2-40B4-BE49-F238E27FC236}">
                <a16:creationId xmlns:a16="http://schemas.microsoft.com/office/drawing/2014/main" id="{5644C4C7-E5E9-904C-8E91-11AA5CECF224}"/>
              </a:ext>
            </a:extLst>
          </p:cNvPr>
          <p:cNvSpPr>
            <a:spLocks noGrp="1"/>
          </p:cNvSpPr>
          <p:nvPr>
            <p:ph idx="1"/>
          </p:nvPr>
        </p:nvSpPr>
        <p:spPr/>
        <p:txBody>
          <a:bodyPr>
            <a:noAutofit/>
          </a:bodyPr>
          <a:lstStyle/>
          <a:p>
            <a:pPr marL="0" indent="0">
              <a:buNone/>
            </a:pPr>
            <a:r>
              <a:rPr lang="en-US" sz="2400" b="1" dirty="0"/>
              <a:t>Goal. </a:t>
            </a:r>
          </a:p>
          <a:p>
            <a:r>
              <a:rPr lang="en-US" sz="1800" dirty="0"/>
              <a:t>Study market games with small versus big players: big players (e.g. companies) are consortia of small players; their interests are correlated but not identical.</a:t>
            </a:r>
          </a:p>
          <a:p>
            <a:r>
              <a:rPr lang="en-US" sz="1800" dirty="0"/>
              <a:t>Related literature on theory of “oceanic games” (starting with Milnor and Shapley ‘77)</a:t>
            </a:r>
          </a:p>
          <a:p>
            <a:pPr marL="0" indent="0">
              <a:buNone/>
            </a:pPr>
            <a:r>
              <a:rPr lang="en-US" sz="2400" b="1" dirty="0"/>
              <a:t>Example. </a:t>
            </a:r>
            <a:r>
              <a:rPr lang="en-US" sz="2400" dirty="0"/>
              <a:t>Parametric cooperation</a:t>
            </a:r>
          </a:p>
          <a:p>
            <a:r>
              <a:rPr lang="en-US" sz="1800" dirty="0"/>
              <a:t>Let cooperation parameter </a:t>
            </a:r>
            <a:r>
              <a:rPr lang="el-GR" sz="1800" dirty="0"/>
              <a:t>λ </a:t>
            </a:r>
            <a:r>
              <a:rPr lang="en-US" sz="1800" dirty="0"/>
              <a:t>can model how aligned the interests of two small players are. </a:t>
            </a:r>
          </a:p>
          <a:p>
            <a:r>
              <a:rPr lang="en-US" sz="1800" dirty="0"/>
              <a:t>Say Alice and Bob are dividing some land. Alice has value </a:t>
            </a:r>
            <a:r>
              <a:rPr lang="en-US" sz="1800" i="1" dirty="0" err="1"/>
              <a:t>v</a:t>
            </a:r>
            <a:r>
              <a:rPr lang="en-US" sz="1800" i="1" baseline="-25000" dirty="0" err="1"/>
              <a:t>A</a:t>
            </a:r>
            <a:r>
              <a:rPr lang="en-US" sz="1800" dirty="0"/>
              <a:t> for her piece and Bob has </a:t>
            </a:r>
            <a:r>
              <a:rPr lang="en-US" sz="1800" i="1" dirty="0" err="1"/>
              <a:t>v</a:t>
            </a:r>
            <a:r>
              <a:rPr lang="en-US" sz="1800" i="1" baseline="-25000" dirty="0" err="1"/>
              <a:t>B</a:t>
            </a:r>
            <a:r>
              <a:rPr lang="en-US" sz="1800" dirty="0"/>
              <a:t> for his, then Alice’s utility for this allocation is </a:t>
            </a:r>
            <a:r>
              <a:rPr lang="en-US" sz="1800" i="1" dirty="0" err="1"/>
              <a:t>u</a:t>
            </a:r>
            <a:r>
              <a:rPr lang="en-US" sz="1800" i="1" baseline="-25000" dirty="0" err="1"/>
              <a:t>A</a:t>
            </a:r>
            <a:r>
              <a:rPr lang="en-US" sz="1800" dirty="0"/>
              <a:t> = </a:t>
            </a:r>
            <a:r>
              <a:rPr lang="en-US" sz="1800" i="1" dirty="0" err="1"/>
              <a:t>v</a:t>
            </a:r>
            <a:r>
              <a:rPr lang="en-US" sz="1800" i="1" baseline="-25000" dirty="0" err="1"/>
              <a:t>A</a:t>
            </a:r>
            <a:r>
              <a:rPr lang="en-US" sz="1800" dirty="0"/>
              <a:t> + </a:t>
            </a:r>
            <a:r>
              <a:rPr lang="el-GR" sz="1800" dirty="0"/>
              <a:t>λ </a:t>
            </a:r>
            <a:r>
              <a:rPr lang="en-US" sz="1800" i="1" dirty="0" err="1"/>
              <a:t>v</a:t>
            </a:r>
            <a:r>
              <a:rPr lang="en-US" sz="1800" i="1" baseline="-25000" dirty="0" err="1"/>
              <a:t>B.</a:t>
            </a:r>
            <a:endParaRPr lang="en-US" sz="1800" dirty="0"/>
          </a:p>
          <a:p>
            <a:r>
              <a:rPr lang="en-US" sz="1800" dirty="0"/>
              <a:t>If Alice and Bob have partially aligned interests (e.g. form a community), this could be modeled by </a:t>
            </a:r>
            <a:r>
              <a:rPr lang="el-GR" sz="1800" dirty="0"/>
              <a:t>λ=½, </a:t>
            </a:r>
            <a:r>
              <a:rPr lang="en-US" sz="1800" dirty="0"/>
              <a:t>so Alice’s utility is </a:t>
            </a:r>
            <a:r>
              <a:rPr lang="en-US" sz="1800" i="1" dirty="0" err="1"/>
              <a:t>u</a:t>
            </a:r>
            <a:r>
              <a:rPr lang="en-US" sz="1800" i="1" baseline="-25000" dirty="0" err="1"/>
              <a:t>A</a:t>
            </a:r>
            <a:r>
              <a:rPr lang="en-US" sz="1800" dirty="0"/>
              <a:t> = </a:t>
            </a:r>
            <a:r>
              <a:rPr lang="en-US" sz="1800" i="1" dirty="0" err="1"/>
              <a:t>v</a:t>
            </a:r>
            <a:r>
              <a:rPr lang="en-US" sz="1800" i="1" baseline="-25000" dirty="0" err="1"/>
              <a:t>A</a:t>
            </a:r>
            <a:r>
              <a:rPr lang="en-US" sz="1800" dirty="0"/>
              <a:t> + ½ </a:t>
            </a:r>
            <a:r>
              <a:rPr lang="en-US" sz="1800" i="1" dirty="0" err="1"/>
              <a:t>v</a:t>
            </a:r>
            <a:r>
              <a:rPr lang="en-US" sz="1800" i="1" baseline="-25000" dirty="0" err="1"/>
              <a:t>B</a:t>
            </a:r>
            <a:r>
              <a:rPr lang="en-US" sz="1800" dirty="0" err="1"/>
              <a:t>.</a:t>
            </a:r>
            <a:endParaRPr lang="en-US" sz="1800" dirty="0"/>
          </a:p>
          <a:p>
            <a:r>
              <a:rPr lang="en-US" sz="1800" dirty="0"/>
              <a:t>In auction allocations and rent division, these are unexplored dimensions of the problem. (</a:t>
            </a:r>
            <a:r>
              <a:rPr lang="el-GR" sz="1800" dirty="0"/>
              <a:t>λ</a:t>
            </a:r>
            <a:r>
              <a:rPr lang="en-US" sz="1800" dirty="0"/>
              <a:t> = 0 is independent, </a:t>
            </a:r>
            <a:r>
              <a:rPr lang="el-GR" sz="1800" dirty="0"/>
              <a:t>λ</a:t>
            </a:r>
            <a:r>
              <a:rPr lang="en-US" sz="1800" dirty="0"/>
              <a:t> = 1 is fully cooperative, </a:t>
            </a:r>
            <a:r>
              <a:rPr lang="el-GR" sz="1800" dirty="0"/>
              <a:t>λ</a:t>
            </a:r>
            <a:r>
              <a:rPr lang="en-US" sz="1800" dirty="0"/>
              <a:t> = -1 is zero-sum)</a:t>
            </a:r>
            <a:endParaRPr lang="en-US" dirty="0"/>
          </a:p>
          <a:p>
            <a:pPr marL="0" indent="0">
              <a:buNone/>
            </a:pPr>
            <a:r>
              <a:rPr lang="en-US" sz="2400" b="1" dirty="0"/>
              <a:t>Research directions</a:t>
            </a:r>
          </a:p>
          <a:p>
            <a:r>
              <a:rPr lang="en-US" sz="1800" dirty="0"/>
              <a:t>Resource allocation (auctions, markets) and learning problems where players are not independent of each other (e.g. have correlated utilities, are big vs small).</a:t>
            </a:r>
          </a:p>
        </p:txBody>
      </p:sp>
    </p:spTree>
    <p:extLst>
      <p:ext uri="{BB962C8B-B14F-4D97-AF65-F5344CB8AC3E}">
        <p14:creationId xmlns:p14="http://schemas.microsoft.com/office/powerpoint/2010/main" val="827201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18A5F-34CF-0744-ABC5-1E796C048CDD}"/>
              </a:ext>
            </a:extLst>
          </p:cNvPr>
          <p:cNvSpPr>
            <a:spLocks noGrp="1"/>
          </p:cNvSpPr>
          <p:nvPr>
            <p:ph type="title"/>
          </p:nvPr>
        </p:nvSpPr>
        <p:spPr/>
        <p:txBody>
          <a:bodyPr/>
          <a:lstStyle/>
          <a:p>
            <a:r>
              <a:rPr lang="en-US" dirty="0"/>
              <a:t>Cooperation can have tremendously beneficial effects, which need to be encouraged</a:t>
            </a:r>
          </a:p>
        </p:txBody>
      </p:sp>
      <p:sp>
        <p:nvSpPr>
          <p:cNvPr id="3" name="Content Placeholder 2">
            <a:extLst>
              <a:ext uri="{FF2B5EF4-FFF2-40B4-BE49-F238E27FC236}">
                <a16:creationId xmlns:a16="http://schemas.microsoft.com/office/drawing/2014/main" id="{971CE000-37EB-5E4A-A499-35B4CB745B9F}"/>
              </a:ext>
            </a:extLst>
          </p:cNvPr>
          <p:cNvSpPr>
            <a:spLocks noGrp="1"/>
          </p:cNvSpPr>
          <p:nvPr>
            <p:ph idx="1"/>
          </p:nvPr>
        </p:nvSpPr>
        <p:spPr/>
        <p:txBody>
          <a:bodyPr>
            <a:noAutofit/>
          </a:bodyPr>
          <a:lstStyle/>
          <a:p>
            <a:pPr marL="0" indent="0">
              <a:buNone/>
            </a:pPr>
            <a:r>
              <a:rPr lang="en-US" sz="2400" b="1" dirty="0"/>
              <a:t>Goal.</a:t>
            </a:r>
            <a:r>
              <a:rPr lang="en-US" sz="2400" dirty="0"/>
              <a:t> </a:t>
            </a:r>
          </a:p>
          <a:p>
            <a:r>
              <a:rPr lang="en-US" sz="1800" dirty="0"/>
              <a:t>Design mechanisms that incentivize players to experiment – too much competition between players can reduce risk tolerance. </a:t>
            </a:r>
            <a:endParaRPr lang="en-US" dirty="0"/>
          </a:p>
          <a:p>
            <a:pPr marL="0" indent="0">
              <a:buNone/>
            </a:pPr>
            <a:r>
              <a:rPr lang="en-US" sz="2400" b="1" dirty="0"/>
              <a:t>Example and our prior work.</a:t>
            </a:r>
            <a:r>
              <a:rPr lang="en-US" sz="2400" dirty="0"/>
              <a:t> </a:t>
            </a:r>
          </a:p>
          <a:p>
            <a:r>
              <a:rPr lang="en-US" sz="1800" dirty="0"/>
              <a:t>Companies acquiring data and experimenting with different strategies for their products, too much competition makes players risk-adverse as failure is heavily penalized.</a:t>
            </a:r>
          </a:p>
          <a:p>
            <a:r>
              <a:rPr lang="en-US" sz="1800" dirty="0"/>
              <a:t>Formalized as multiple players learning at the same time in the bandit model. </a:t>
            </a:r>
          </a:p>
          <a:p>
            <a:r>
              <a:rPr lang="en-US" sz="1800" dirty="0"/>
              <a:t>When the decision is between a risky action and a predictable one, competing players (playing a zero sum game) explore less than a single player, while cooperating players explore more.</a:t>
            </a:r>
          </a:p>
          <a:p>
            <a:pPr marL="0" indent="0">
              <a:buNone/>
            </a:pPr>
            <a:r>
              <a:rPr lang="en-US" sz="2400" b="1" dirty="0"/>
              <a:t>Research directions</a:t>
            </a:r>
          </a:p>
          <a:p>
            <a:r>
              <a:rPr lang="en-US" sz="1800" dirty="0"/>
              <a:t>How should market mechanisms be set up so that players explore at the correct rate? What learning algorithms should the players use? (e.g. poly-time problems vs. NP-hard) </a:t>
            </a:r>
          </a:p>
          <a:p>
            <a:r>
              <a:rPr lang="en-US" sz="1800" dirty="0"/>
              <a:t>What happens when people hide information from competitors?</a:t>
            </a:r>
          </a:p>
          <a:p>
            <a:endParaRPr lang="en-US" sz="1800" dirty="0"/>
          </a:p>
        </p:txBody>
      </p:sp>
    </p:spTree>
    <p:extLst>
      <p:ext uri="{BB962C8B-B14F-4D97-AF65-F5344CB8AC3E}">
        <p14:creationId xmlns:p14="http://schemas.microsoft.com/office/powerpoint/2010/main" val="4232956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BD1B1-63EF-324F-AF4A-4DB84BBAFD18}"/>
              </a:ext>
            </a:extLst>
          </p:cNvPr>
          <p:cNvSpPr>
            <a:spLocks noGrp="1"/>
          </p:cNvSpPr>
          <p:nvPr>
            <p:ph type="title"/>
          </p:nvPr>
        </p:nvSpPr>
        <p:spPr/>
        <p:txBody>
          <a:bodyPr>
            <a:noAutofit/>
          </a:bodyPr>
          <a:lstStyle/>
          <a:p>
            <a:r>
              <a:rPr lang="en-US" dirty="0"/>
              <a:t>Incentives to share rewards and move distributions require innovative mechanisms</a:t>
            </a:r>
          </a:p>
        </p:txBody>
      </p:sp>
      <p:sp>
        <p:nvSpPr>
          <p:cNvPr id="3" name="Content Placeholder 2">
            <a:extLst>
              <a:ext uri="{FF2B5EF4-FFF2-40B4-BE49-F238E27FC236}">
                <a16:creationId xmlns:a16="http://schemas.microsoft.com/office/drawing/2014/main" id="{3F9974FD-8D55-1442-9267-2C5699FB3629}"/>
              </a:ext>
            </a:extLst>
          </p:cNvPr>
          <p:cNvSpPr>
            <a:spLocks noGrp="1"/>
          </p:cNvSpPr>
          <p:nvPr>
            <p:ph idx="1"/>
          </p:nvPr>
        </p:nvSpPr>
        <p:spPr/>
        <p:txBody>
          <a:bodyPr>
            <a:noAutofit/>
          </a:bodyPr>
          <a:lstStyle/>
          <a:p>
            <a:pPr marL="0" indent="0">
              <a:buNone/>
            </a:pPr>
            <a:r>
              <a:rPr lang="en-US" sz="2400" dirty="0"/>
              <a:t>Given a complex supply chain or distribution system, who should pay for a contamination scenario? </a:t>
            </a:r>
          </a:p>
          <a:p>
            <a:pPr marL="0" indent="0">
              <a:buNone/>
            </a:pPr>
            <a:endParaRPr lang="en-US" sz="2400" dirty="0"/>
          </a:p>
          <a:p>
            <a:endParaRPr lang="en-US" sz="1800" dirty="0"/>
          </a:p>
          <a:p>
            <a:endParaRPr lang="en-US" sz="1800" dirty="0"/>
          </a:p>
          <a:p>
            <a:endParaRPr lang="en-US" sz="1800" dirty="0"/>
          </a:p>
          <a:p>
            <a:r>
              <a:rPr lang="en-US" sz="1800" dirty="0"/>
              <a:t>Extensive local testing at each node may be too expensive.</a:t>
            </a:r>
          </a:p>
          <a:p>
            <a:r>
              <a:rPr lang="en-US" altLang="en-US" sz="1800" dirty="0">
                <a:latin typeface="Arial" panose="020B0604020202020204" pitchFamily="34" charset="0"/>
                <a:cs typeface="Arial" panose="020B0604020202020204" pitchFamily="34" charset="0"/>
              </a:rPr>
              <a:t>Idea: limited local testing and group testing</a:t>
            </a:r>
            <a:endParaRPr lang="en-US" sz="1800" dirty="0"/>
          </a:p>
          <a:p>
            <a:r>
              <a:rPr lang="en-US" altLang="en-US" sz="1800" dirty="0">
                <a:latin typeface="Arial" panose="020B0604020202020204" pitchFamily="34" charset="0"/>
                <a:cs typeface="Arial" panose="020B0604020202020204" pitchFamily="34" charset="0"/>
              </a:rPr>
              <a:t>Desiderata: low sample complexity, low interaction, the testing preserves the incentives. </a:t>
            </a:r>
            <a:endParaRPr lang="en-US" sz="1800" dirty="0"/>
          </a:p>
          <a:p>
            <a:pPr marL="0" indent="0">
              <a:buNone/>
            </a:pPr>
            <a:r>
              <a:rPr lang="en-US" sz="2400" dirty="0"/>
              <a:t>Mechanisms that influence global distribution</a:t>
            </a:r>
          </a:p>
          <a:p>
            <a:r>
              <a:rPr lang="en-US" sz="1800" dirty="0">
                <a:latin typeface="Arial" panose="020B0604020202020204" pitchFamily="34" charset="0"/>
                <a:cs typeface="Arial" panose="020B0604020202020204" pitchFamily="34" charset="0"/>
              </a:rPr>
              <a:t>How can one design a mechanism M (e.g. a system of prices, rewards, fines), so that by repeatedly applying M the population moves from the initial distribution to the desired distribution?</a:t>
            </a:r>
            <a:endParaRPr lang="en-US" sz="1800" dirty="0"/>
          </a:p>
          <a:p>
            <a:r>
              <a:rPr lang="en-US" sz="1800" dirty="0"/>
              <a:t>This problem requires modelling the feedback of participants to a mechanism, (e.g. networks of </a:t>
            </a:r>
            <a:r>
              <a:rPr lang="en-US" sz="1800" dirty="0" err="1"/>
              <a:t>polya</a:t>
            </a:r>
            <a:r>
              <a:rPr lang="en-US" sz="1800" dirty="0"/>
              <a:t> urn-like processes).</a:t>
            </a:r>
          </a:p>
          <a:p>
            <a:endParaRPr lang="en-US" sz="1800" dirty="0"/>
          </a:p>
        </p:txBody>
      </p:sp>
      <p:grpSp>
        <p:nvGrpSpPr>
          <p:cNvPr id="4" name="Group 3">
            <a:extLst>
              <a:ext uri="{FF2B5EF4-FFF2-40B4-BE49-F238E27FC236}">
                <a16:creationId xmlns:a16="http://schemas.microsoft.com/office/drawing/2014/main" id="{8FB56CC3-F2C3-BE45-AD69-6B41C5A1BF6F}"/>
              </a:ext>
            </a:extLst>
          </p:cNvPr>
          <p:cNvGrpSpPr/>
          <p:nvPr/>
        </p:nvGrpSpPr>
        <p:grpSpPr>
          <a:xfrm>
            <a:off x="1829125" y="2629694"/>
            <a:ext cx="8533749" cy="1371600"/>
            <a:chOff x="1195074" y="3569201"/>
            <a:chExt cx="8533749" cy="1371600"/>
          </a:xfrm>
        </p:grpSpPr>
        <p:pic>
          <p:nvPicPr>
            <p:cNvPr id="5" name="Picture 4" descr="Image result for farms">
              <a:extLst>
                <a:ext uri="{FF2B5EF4-FFF2-40B4-BE49-F238E27FC236}">
                  <a16:creationId xmlns:a16="http://schemas.microsoft.com/office/drawing/2014/main" id="{15B19C93-818B-764F-812F-FF175757E904}"/>
                </a:ext>
              </a:extLst>
            </p:cNvPr>
            <p:cNvPicPr>
              <a:picLocks noChangeAspect="1" noChangeArrowheads="1"/>
            </p:cNvPicPr>
            <p:nvPr/>
          </p:nvPicPr>
          <p:blipFill rotWithShape="1">
            <a:blip r:embed="rId3" cstate="print">
              <a:extLst>
                <a:ext uri="{28A0092B-C50C-407E-A947-70E740481C1C}">
                  <a14:useLocalDpi xmlns:a14="http://schemas.microsoft.com/office/drawing/2010/main"/>
                </a:ext>
              </a:extLst>
            </a:blip>
            <a:srcRect/>
            <a:stretch/>
          </p:blipFill>
          <p:spPr bwMode="auto">
            <a:xfrm>
              <a:off x="1195074" y="3569201"/>
              <a:ext cx="2252424" cy="13716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D972CC7C-8442-C047-A98D-8E42F7F5C8F6}"/>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4922031" y="3569201"/>
              <a:ext cx="2678166" cy="1371600"/>
            </a:xfrm>
            <a:prstGeom prst="rect">
              <a:avLst/>
            </a:prstGeom>
          </p:spPr>
        </p:pic>
        <p:pic>
          <p:nvPicPr>
            <p:cNvPr id="7" name="Picture 6">
              <a:extLst>
                <a:ext uri="{FF2B5EF4-FFF2-40B4-BE49-F238E27FC236}">
                  <a16:creationId xmlns:a16="http://schemas.microsoft.com/office/drawing/2014/main" id="{A545968C-CE6A-BD40-8113-CE70047BEE86}"/>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7447797" y="3569201"/>
              <a:ext cx="2281026" cy="1371600"/>
            </a:xfrm>
            <a:prstGeom prst="rect">
              <a:avLst/>
            </a:prstGeom>
          </p:spPr>
        </p:pic>
        <p:pic>
          <p:nvPicPr>
            <p:cNvPr id="8" name="Picture 7">
              <a:extLst>
                <a:ext uri="{FF2B5EF4-FFF2-40B4-BE49-F238E27FC236}">
                  <a16:creationId xmlns:a16="http://schemas.microsoft.com/office/drawing/2014/main" id="{38B00DFA-2F0D-8545-9C3F-EC84188476F0}"/>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3272638" y="3569201"/>
              <a:ext cx="2113967" cy="1371600"/>
            </a:xfrm>
            <a:prstGeom prst="rect">
              <a:avLst/>
            </a:prstGeom>
          </p:spPr>
        </p:pic>
      </p:grpSp>
    </p:spTree>
    <p:extLst>
      <p:ext uri="{BB962C8B-B14F-4D97-AF65-F5344CB8AC3E}">
        <p14:creationId xmlns:p14="http://schemas.microsoft.com/office/powerpoint/2010/main" val="1334643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F5D92-5E82-8544-8888-1B64AA9E93AB}"/>
              </a:ext>
            </a:extLst>
          </p:cNvPr>
          <p:cNvSpPr>
            <a:spLocks noGrp="1"/>
          </p:cNvSpPr>
          <p:nvPr>
            <p:ph type="title"/>
          </p:nvPr>
        </p:nvSpPr>
        <p:spPr/>
        <p:txBody>
          <a:bodyPr/>
          <a:lstStyle/>
          <a:p>
            <a:r>
              <a:rPr lang="en-US" dirty="0"/>
              <a:t>Auctions in the wild </a:t>
            </a:r>
          </a:p>
        </p:txBody>
      </p:sp>
      <p:sp>
        <p:nvSpPr>
          <p:cNvPr id="3" name="Content Placeholder 2">
            <a:extLst>
              <a:ext uri="{FF2B5EF4-FFF2-40B4-BE49-F238E27FC236}">
                <a16:creationId xmlns:a16="http://schemas.microsoft.com/office/drawing/2014/main" id="{A8EF631C-5307-BA45-AB4F-EEADA56D5CA3}"/>
              </a:ext>
            </a:extLst>
          </p:cNvPr>
          <p:cNvSpPr>
            <a:spLocks noGrp="1"/>
          </p:cNvSpPr>
          <p:nvPr>
            <p:ph idx="1"/>
          </p:nvPr>
        </p:nvSpPr>
        <p:spPr/>
        <p:txBody>
          <a:bodyPr>
            <a:noAutofit/>
          </a:bodyPr>
          <a:lstStyle/>
          <a:p>
            <a:pPr marL="0" indent="0">
              <a:buNone/>
            </a:pPr>
            <a:r>
              <a:rPr lang="en-US" sz="2400" dirty="0"/>
              <a:t>This setting requires auctions and markets for selling products, but optimal auction theory cannot always be used to allocate resources:</a:t>
            </a:r>
          </a:p>
          <a:p>
            <a:r>
              <a:rPr lang="en-US" sz="1800" dirty="0"/>
              <a:t>Sellers don’t have entire distributions of valuations as is assumed in optimal auction theory, but can use information from past sales (e.g. prices at which corn was sold). Mechanisms must be designed from samples.</a:t>
            </a:r>
          </a:p>
          <a:p>
            <a:r>
              <a:rPr lang="en-US" sz="1800" dirty="0"/>
              <a:t>The market is inherently dynamic -- e.g. a participant may be unable to deliver the target production due to extrinsic factors (weather). This can require designing contracts between buyers and sellers. How should auctions be designed with contracts? </a:t>
            </a:r>
          </a:p>
          <a:p>
            <a:r>
              <a:rPr lang="en-US" sz="1800" dirty="0"/>
              <a:t>We want polynomial time, economic efficiency, revenue and welfare guarantees.</a:t>
            </a:r>
          </a:p>
          <a:p>
            <a:r>
              <a:rPr lang="en-US" sz="1800" dirty="0"/>
              <a:t>Optimal mechanisms can be very complex and hard to use – which will inhibit adoption. Addressing this will require us to understand tradeoffs between efficiency and “simplicity” (or complexity – computational, communication, posted prices versus auctions). </a:t>
            </a:r>
          </a:p>
        </p:txBody>
      </p:sp>
    </p:spTree>
    <p:extLst>
      <p:ext uri="{BB962C8B-B14F-4D97-AF65-F5344CB8AC3E}">
        <p14:creationId xmlns:p14="http://schemas.microsoft.com/office/powerpoint/2010/main" val="1460214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73A11-FB0F-EB41-BCFE-B3F2B827E606}"/>
              </a:ext>
            </a:extLst>
          </p:cNvPr>
          <p:cNvSpPr>
            <a:spLocks noGrp="1"/>
          </p:cNvSpPr>
          <p:nvPr>
            <p:ph type="title"/>
          </p:nvPr>
        </p:nvSpPr>
        <p:spPr/>
        <p:txBody>
          <a:bodyPr/>
          <a:lstStyle/>
          <a:p>
            <a:r>
              <a:rPr lang="en-US" dirty="0"/>
              <a:t>Measuring properties in networks of strategic agents from samples.  </a:t>
            </a:r>
          </a:p>
        </p:txBody>
      </p:sp>
      <p:sp>
        <p:nvSpPr>
          <p:cNvPr id="3" name="Content Placeholder 2">
            <a:extLst>
              <a:ext uri="{FF2B5EF4-FFF2-40B4-BE49-F238E27FC236}">
                <a16:creationId xmlns:a16="http://schemas.microsoft.com/office/drawing/2014/main" id="{5308E259-4015-B746-AD2A-C17CFDDC98DF}"/>
              </a:ext>
            </a:extLst>
          </p:cNvPr>
          <p:cNvSpPr>
            <a:spLocks noGrp="1"/>
          </p:cNvSpPr>
          <p:nvPr>
            <p:ph idx="1"/>
          </p:nvPr>
        </p:nvSpPr>
        <p:spPr/>
        <p:txBody>
          <a:bodyPr>
            <a:noAutofit/>
          </a:bodyPr>
          <a:lstStyle/>
          <a:p>
            <a:pPr marL="0" indent="0">
              <a:buNone/>
            </a:pPr>
            <a:r>
              <a:rPr lang="en-US" sz="2400" b="1" dirty="0"/>
              <a:t>Application-based example.</a:t>
            </a:r>
            <a:r>
              <a:rPr lang="en-US" sz="2400" dirty="0"/>
              <a:t> </a:t>
            </a:r>
          </a:p>
          <a:p>
            <a:r>
              <a:rPr lang="en-US" sz="1800" dirty="0"/>
              <a:t>Based on resources allocated to them, farmers adjust their production or level of effort made. Would like to learn their incentives and valuations.</a:t>
            </a:r>
          </a:p>
          <a:p>
            <a:r>
              <a:rPr lang="en-US" sz="1800" dirty="0"/>
              <a:t>Put simply, what is possible to infer from a reluctant supply chain based on the samples we observe.</a:t>
            </a:r>
          </a:p>
          <a:p>
            <a:pPr marL="0" indent="0">
              <a:buNone/>
            </a:pPr>
            <a:r>
              <a:rPr lang="en-US" sz="2400" b="1" dirty="0"/>
              <a:t>CS Formalism.</a:t>
            </a:r>
          </a:p>
          <a:p>
            <a:r>
              <a:rPr lang="en-US" sz="1800" dirty="0"/>
              <a:t>Infer valuations of the players from their responses (actions) to a mechanism. We will start by assuming players are Bayesian or learning from data and minimizing regret over time.</a:t>
            </a:r>
          </a:p>
          <a:p>
            <a:r>
              <a:rPr lang="en-US" sz="1800" dirty="0"/>
              <a:t>When the agents form a network, infer properties of a network from samples, such as the edge weights (this is typically studied when the nodes are not strategic).</a:t>
            </a:r>
            <a:br>
              <a:rPr lang="en-US" dirty="0"/>
            </a:br>
            <a:r>
              <a:rPr lang="en-US" dirty="0"/>
              <a:t> </a:t>
            </a:r>
          </a:p>
          <a:p>
            <a:endParaRPr lang="en-US" dirty="0"/>
          </a:p>
        </p:txBody>
      </p:sp>
    </p:spTree>
    <p:extLst>
      <p:ext uri="{BB962C8B-B14F-4D97-AF65-F5344CB8AC3E}">
        <p14:creationId xmlns:p14="http://schemas.microsoft.com/office/powerpoint/2010/main" val="1604322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
      <a:majorFont>
        <a:latin typeface="Arial Narrow Bold"/>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Arial"/>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1081</TotalTime>
  <Words>1390</Words>
  <Application>Microsoft Macintosh PowerPoint</Application>
  <PresentationFormat>Widescreen</PresentationFormat>
  <Paragraphs>85</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Narrow</vt:lpstr>
      <vt:lpstr>Arial Narrow Bold</vt:lpstr>
      <vt:lpstr>Calibri</vt:lpstr>
      <vt:lpstr>Wingdings</vt:lpstr>
      <vt:lpstr>Office Theme</vt:lpstr>
      <vt:lpstr>Theme C: Incentive Mechanisms for Participation</vt:lpstr>
      <vt:lpstr>Problem setup for dynamics on networks</vt:lpstr>
      <vt:lpstr>Our prior work on production markets</vt:lpstr>
      <vt:lpstr>Oceanic markets with big and small players are challenging</vt:lpstr>
      <vt:lpstr>Cooperation can have tremendously beneficial effects, which need to be encouraged</vt:lpstr>
      <vt:lpstr>Incentives to share rewards and move distributions require innovative mechanisms</vt:lpstr>
      <vt:lpstr>Auctions in the wild </vt:lpstr>
      <vt:lpstr>Measuring properties in networks of strategic agents from samples.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F Gleich</dc:creator>
  <cp:lastModifiedBy>David F Gleich</cp:lastModifiedBy>
  <cp:revision>105</cp:revision>
  <dcterms:created xsi:type="dcterms:W3CDTF">2019-11-22T18:17:03Z</dcterms:created>
  <dcterms:modified xsi:type="dcterms:W3CDTF">2019-11-27T20:16:54Z</dcterms:modified>
</cp:coreProperties>
</file>