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1" r:id="rId3"/>
    <p:sldId id="258" r:id="rId4"/>
    <p:sldId id="268" r:id="rId5"/>
    <p:sldId id="269" r:id="rId6"/>
    <p:sldId id="272" r:id="rId7"/>
    <p:sldId id="273" r:id="rId8"/>
    <p:sldId id="274" r:id="rId9"/>
    <p:sldId id="262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27"/>
  </p:normalViewPr>
  <p:slideViewPr>
    <p:cSldViewPr>
      <p:cViewPr varScale="1">
        <p:scale>
          <a:sx n="119" d="100"/>
          <a:sy n="119" d="100"/>
        </p:scale>
        <p:origin x="808" y="1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11C49-E833-4E99-BE97-2A8F75B0A053}" type="datetimeFigureOut">
              <a:rPr lang="en-US" smtClean="0"/>
              <a:t>11/27/19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2E72A-DC2F-4E14-9F42-FB995BDC9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080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11C49-E833-4E99-BE97-2A8F75B0A053}" type="datetimeFigureOut">
              <a:rPr lang="en-US" smtClean="0"/>
              <a:t>11/27/19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2E72A-DC2F-4E14-9F42-FB995BDC9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174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11C49-E833-4E99-BE97-2A8F75B0A053}" type="datetimeFigureOut">
              <a:rPr lang="en-US" smtClean="0"/>
              <a:t>11/27/19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2E72A-DC2F-4E14-9F42-FB995BDC9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162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11C49-E833-4E99-BE97-2A8F75B0A053}" type="datetimeFigureOut">
              <a:rPr lang="en-US" smtClean="0"/>
              <a:t>11/27/19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2E72A-DC2F-4E14-9F42-FB995BDC9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648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11C49-E833-4E99-BE97-2A8F75B0A053}" type="datetimeFigureOut">
              <a:rPr lang="en-US" smtClean="0"/>
              <a:t>11/27/19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2E72A-DC2F-4E14-9F42-FB995BDC9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020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11C49-E833-4E99-BE97-2A8F75B0A053}" type="datetimeFigureOut">
              <a:rPr lang="en-US" smtClean="0"/>
              <a:t>11/27/19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2E72A-DC2F-4E14-9F42-FB995BDC9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624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11C49-E833-4E99-BE97-2A8F75B0A053}" type="datetimeFigureOut">
              <a:rPr lang="en-US" smtClean="0"/>
              <a:t>11/27/19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2E72A-DC2F-4E14-9F42-FB995BDC9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547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11C49-E833-4E99-BE97-2A8F75B0A053}" type="datetimeFigureOut">
              <a:rPr lang="en-US" smtClean="0"/>
              <a:t>11/27/19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2E72A-DC2F-4E14-9F42-FB995BDC9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537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11C49-E833-4E99-BE97-2A8F75B0A053}" type="datetimeFigureOut">
              <a:rPr lang="en-US" smtClean="0"/>
              <a:t>11/27/19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2E72A-DC2F-4E14-9F42-FB995BDC9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786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11C49-E833-4E99-BE97-2A8F75B0A053}" type="datetimeFigureOut">
              <a:rPr lang="en-US" smtClean="0"/>
              <a:t>11/27/19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2E72A-DC2F-4E14-9F42-FB995BDC9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838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11C49-E833-4E99-BE97-2A8F75B0A053}" type="datetimeFigureOut">
              <a:rPr lang="en-US" smtClean="0"/>
              <a:t>11/27/19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2E72A-DC2F-4E14-9F42-FB995BDC9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649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11C49-E833-4E99-BE97-2A8F75B0A053}" type="datetimeFigureOut">
              <a:rPr lang="en-US" smtClean="0"/>
              <a:t>11/27/19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C2E72A-DC2F-4E14-9F42-FB995BDC9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023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Theme B: Optimization Techniques for Food Systems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60045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Develop mathematical programming models to:</a:t>
            </a:r>
          </a:p>
          <a:p>
            <a:pPr lvl="1"/>
            <a:r>
              <a:rPr lang="en-US" dirty="0"/>
              <a:t>optimize supply chain architecture;</a:t>
            </a:r>
          </a:p>
          <a:p>
            <a:pPr lvl="1"/>
            <a:r>
              <a:rPr lang="en-US" dirty="0"/>
              <a:t>determine location of tracking devices; and </a:t>
            </a:r>
          </a:p>
          <a:p>
            <a:pPr lvl="1"/>
            <a:r>
              <a:rPr lang="en-US" dirty="0"/>
              <a:t>determine optimal responses to contamination events.</a:t>
            </a:r>
          </a:p>
          <a:p>
            <a:endParaRPr lang="en-US" dirty="0"/>
          </a:p>
          <a:p>
            <a:r>
              <a:rPr lang="en-US" b="1" dirty="0"/>
              <a:t>Major challenge:</a:t>
            </a:r>
            <a:r>
              <a:rPr lang="en-US" dirty="0"/>
              <a:t> the mathematical programming models might only be able to represent a “partial, distorted view” of the system.</a:t>
            </a:r>
          </a:p>
          <a:p>
            <a:pPr lvl="1"/>
            <a:r>
              <a:rPr lang="en-US" dirty="0"/>
              <a:t>E.g., constraints/variables might be missing; and</a:t>
            </a:r>
          </a:p>
          <a:p>
            <a:pPr lvl="1"/>
            <a:r>
              <a:rPr lang="en-US" dirty="0"/>
              <a:t>the objective function might be difficult or impossible to formulate.</a:t>
            </a:r>
          </a:p>
          <a:p>
            <a:endParaRPr lang="en-US" dirty="0"/>
          </a:p>
          <a:p>
            <a:r>
              <a:rPr lang="en-US" dirty="0"/>
              <a:t>Our approach, </a:t>
            </a:r>
            <a:r>
              <a:rPr lang="en-US" b="1" dirty="0"/>
              <a:t>from a CS perspective</a:t>
            </a:r>
            <a:r>
              <a:rPr lang="en-US" dirty="0"/>
              <a:t>, will focus on understanding  whether approximately optimal solutions can still be reached.</a:t>
            </a:r>
          </a:p>
          <a:p>
            <a:pPr lvl="1"/>
            <a:r>
              <a:rPr lang="en-US" dirty="0"/>
              <a:t>Theme C explores the design and analysis of mechanisms to incentivize the actors of the supply chain to reveal additional information about the system.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820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setup: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Input:</a:t>
            </a:r>
            <a:r>
              <a:rPr lang="en-US" dirty="0"/>
              <a:t> network models (graphs). </a:t>
            </a:r>
          </a:p>
          <a:p>
            <a:pPr lvl="1"/>
            <a:r>
              <a:rPr lang="en-US" i="1" dirty="0"/>
              <a:t>Nodes</a:t>
            </a:r>
            <a:r>
              <a:rPr lang="en-US" dirty="0"/>
              <a:t> correspond to producers, distributors, and retailers.</a:t>
            </a:r>
          </a:p>
          <a:p>
            <a:pPr lvl="1"/>
            <a:r>
              <a:rPr lang="en-US" i="1" dirty="0"/>
              <a:t>Edges</a:t>
            </a:r>
            <a:r>
              <a:rPr lang="en-US" dirty="0"/>
              <a:t> correspond to costs, capacities, and flows.</a:t>
            </a:r>
          </a:p>
          <a:p>
            <a:endParaRPr lang="en-US" b="1" dirty="0"/>
          </a:p>
          <a:p>
            <a:r>
              <a:rPr lang="en-US" b="1" dirty="0"/>
              <a:t>Output:</a:t>
            </a:r>
            <a:r>
              <a:rPr lang="en-US" dirty="0"/>
              <a:t> supply chain designs. </a:t>
            </a:r>
          </a:p>
          <a:p>
            <a:pPr lvl="1"/>
            <a:r>
              <a:rPr lang="en-US" dirty="0"/>
              <a:t>Must support accurate traceback.</a:t>
            </a:r>
          </a:p>
          <a:p>
            <a:pPr lvl="1"/>
            <a:r>
              <a:rPr lang="en-US" dirty="0"/>
              <a:t>Must include sensor localization to optimize data collection.</a:t>
            </a:r>
          </a:p>
          <a:p>
            <a:pPr lvl="1"/>
            <a:r>
              <a:rPr lang="en-US" dirty="0"/>
              <a:t>Must be able to identify contamination and its spread.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6431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Formulation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28702"/>
            <a:ext cx="8229600" cy="339447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Existing mathematical programming formulations of such supply chain problems result in </a:t>
            </a:r>
            <a:r>
              <a:rPr lang="en-US" i="1" dirty="0"/>
              <a:t>optimization problems</a:t>
            </a:r>
            <a:r>
              <a:rPr lang="en-US" dirty="0"/>
              <a:t> that:</a:t>
            </a:r>
          </a:p>
          <a:p>
            <a:pPr lvl="1"/>
            <a:r>
              <a:rPr lang="en-US" b="1" dirty="0"/>
              <a:t>Take as input</a:t>
            </a:r>
            <a:r>
              <a:rPr lang="en-US" dirty="0"/>
              <a:t> the supply chain network structure; its capacity and other costs; a range of contamination </a:t>
            </a:r>
            <a:r>
              <a:rPr lang="en-US" dirty="0" err="1"/>
              <a:t>scenaria</a:t>
            </a:r>
            <a:r>
              <a:rPr lang="en-US" dirty="0"/>
              <a:t>; and network constraints.</a:t>
            </a:r>
          </a:p>
          <a:p>
            <a:pPr lvl="1"/>
            <a:r>
              <a:rPr lang="en-US" b="1" dirty="0"/>
              <a:t>Return as output</a:t>
            </a:r>
            <a:r>
              <a:rPr lang="en-US" dirty="0"/>
              <a:t> the location of tracking devices and the traceback flow under each contamination scenario.</a:t>
            </a:r>
          </a:p>
          <a:p>
            <a:r>
              <a:rPr lang="en-US" dirty="0"/>
              <a:t>The above modelling process results in massive optimization problems, often convex.</a:t>
            </a:r>
          </a:p>
          <a:p>
            <a:r>
              <a:rPr lang="en-US" dirty="0"/>
              <a:t>The “wastage” problem also has mathematical programming formulations, modelling total waste, cost of waste, and cost of supply chain.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477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7300" y="205979"/>
            <a:ext cx="6629400" cy="857250"/>
          </a:xfrm>
        </p:spPr>
        <p:txBody>
          <a:bodyPr>
            <a:normAutofit fontScale="90000"/>
          </a:bodyPr>
          <a:lstStyle/>
          <a:p>
            <a:r>
              <a:rPr lang="en-US" dirty="0"/>
              <a:t>Technical Challenge: Partial System 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The </a:t>
            </a:r>
            <a:r>
              <a:rPr lang="en-US" i="1" dirty="0"/>
              <a:t>constraint set</a:t>
            </a:r>
            <a:r>
              <a:rPr lang="en-US" dirty="0"/>
              <a:t> is partially specified:</a:t>
            </a:r>
          </a:p>
          <a:p>
            <a:pPr lvl="1"/>
            <a:r>
              <a:rPr lang="en-US" dirty="0"/>
              <a:t>The various actors might not reveal their constraints at all, or</a:t>
            </a:r>
          </a:p>
          <a:p>
            <a:pPr lvl="1"/>
            <a:r>
              <a:rPr lang="en-US" dirty="0"/>
              <a:t>they might reveal “sanitized” constraints, to preserve their privacy.</a:t>
            </a:r>
          </a:p>
          <a:p>
            <a:r>
              <a:rPr lang="en-US" dirty="0"/>
              <a:t>The </a:t>
            </a:r>
            <a:r>
              <a:rPr lang="en-US" i="1" dirty="0"/>
              <a:t>objective function</a:t>
            </a:r>
            <a:r>
              <a:rPr lang="en-US" dirty="0"/>
              <a:t> might be hard to write down explicitly: </a:t>
            </a:r>
          </a:p>
          <a:p>
            <a:pPr lvl="1"/>
            <a:r>
              <a:rPr lang="en-US" dirty="0"/>
              <a:t>Costs in the supply chain might interact in complicated ways; and</a:t>
            </a:r>
          </a:p>
          <a:p>
            <a:pPr lvl="1"/>
            <a:r>
              <a:rPr lang="en-US" dirty="0"/>
              <a:t>privacy considerations could result in an incomplete objective function.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53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Technical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The </a:t>
            </a:r>
            <a:r>
              <a:rPr lang="en-US" b="1" dirty="0"/>
              <a:t>Computer Science</a:t>
            </a:r>
            <a:r>
              <a:rPr lang="en-US" dirty="0"/>
              <a:t> perspective: sensitivity theory for optimization.</a:t>
            </a:r>
          </a:p>
          <a:p>
            <a:pPr lvl="1"/>
            <a:r>
              <a:rPr lang="en-US" dirty="0"/>
              <a:t>Understand how noise/missing/partial constraints and/or an approximate objective function affect the quality of the solution.</a:t>
            </a:r>
          </a:p>
          <a:p>
            <a:r>
              <a:rPr lang="en-US" b="1" dirty="0"/>
              <a:t>Our approach: </a:t>
            </a:r>
            <a:r>
              <a:rPr lang="en-US" dirty="0"/>
              <a:t>look at the “dual” perspective, e.g., analyze sampling approaches to solve optimization problems. </a:t>
            </a:r>
          </a:p>
          <a:p>
            <a:pPr lvl="1"/>
            <a:r>
              <a:rPr lang="en-US" b="1" dirty="0"/>
              <a:t>Starting point:</a:t>
            </a:r>
            <a:r>
              <a:rPr lang="en-US" dirty="0"/>
              <a:t> assume that the underlying optimization problem is simple, e.g., a Linear Program (LP: linear objective function and linear constraints).</a:t>
            </a:r>
          </a:p>
          <a:p>
            <a:pPr lvl="1"/>
            <a:r>
              <a:rPr lang="en-US" dirty="0"/>
              <a:t>We will seek to understand the effect of sub-sampling or adding noise to the variable and/or the constraint space to the set of feasible solutions.</a:t>
            </a:r>
          </a:p>
          <a:p>
            <a:pPr lvl="1"/>
            <a:r>
              <a:rPr lang="en-US" dirty="0"/>
              <a:t>We will seek to characterize settings where approximately optimal solutions can be identified.</a:t>
            </a:r>
          </a:p>
          <a:p>
            <a:pPr lvl="1"/>
            <a:r>
              <a:rPr lang="en-US" dirty="0"/>
              <a:t>Moving from LPs to convex programming and addressing similar questions is a major open problem.</a:t>
            </a:r>
          </a:p>
          <a:p>
            <a:r>
              <a:rPr lang="en-US" dirty="0"/>
              <a:t>Our work will go well-beyond classical sensitivity theory, which typically deals with very small noise in the input.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26055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Technical Approach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028700"/>
                <a:ext cx="8229600" cy="3908822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1600" dirty="0"/>
                  <a:t>To make this more concrete, consider the following simple LP (packing) setting: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𝐴𝑥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, 0≤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≤1</m:t>
                      </m:r>
                    </m:oMath>
                  </m:oMathPara>
                </a14:m>
                <a:endParaRPr lang="en-US" sz="1600" b="0" dirty="0"/>
              </a:p>
              <a:p>
                <a:pPr marL="0" indent="0">
                  <a:buNone/>
                </a:pPr>
                <a:r>
                  <a:rPr lang="en-US" sz="1600" dirty="0"/>
                  <a:t>Here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600" dirty="0"/>
                  <a:t> is an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1600" dirty="0"/>
                  <a:t> matrix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600" dirty="0"/>
                  <a:t> (and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1600" dirty="0"/>
                  <a:t>) are vectors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1600" dirty="0"/>
                  <a:t> (and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p>
                  </m:oMath>
                </a14:m>
                <a:r>
                  <a:rPr lang="en-US" sz="1600" dirty="0"/>
                  <a:t>).</a:t>
                </a:r>
              </a:p>
              <a:p>
                <a:pPr marL="0" indent="0">
                  <a:buNone/>
                </a:pPr>
                <a:endParaRPr lang="en-US" sz="1600" dirty="0"/>
              </a:p>
              <a:p>
                <a:r>
                  <a:rPr lang="en-US" sz="1600" dirty="0"/>
                  <a:t>Assume that the above LP is feasible, e.g., has a solution vector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600" dirty="0"/>
                  <a:t> that satisfies all the constraints.</a:t>
                </a:r>
              </a:p>
              <a:p>
                <a:r>
                  <a:rPr lang="en-US" sz="1600" dirty="0"/>
                  <a:t>Assume that some constraints are perturbed, e.g., for some or all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=1…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sz="16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sz="1600" b="0" i="0" smtClean="0">
                                <a:latin typeface="Cambria Math" panose="02040503050406030204" pitchFamily="18" charset="0"/>
                              </a:rPr>
                              <m:t>A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1600" b="0" dirty="0"/>
                  <a:t> is replaced by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acc>
                              <m:accPr>
                                <m:chr m:val="̃"/>
                                <m:ctrl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𝐴𝑥</m:t>
                                </m:r>
                              </m:e>
                            </m:acc>
                          </m:e>
                        </m:d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1600" b="0" dirty="0"/>
                  <a:t>. </a:t>
                </a:r>
              </a:p>
              <a:p>
                <a:pPr lvl="1"/>
                <a:r>
                  <a:rPr lang="en-US" sz="1600" b="0" dirty="0"/>
                  <a:t>This could be the result of missing variables, noise, privacy preservation, etc.</a:t>
                </a:r>
              </a:p>
              <a:p>
                <a:r>
                  <a:rPr lang="en-US" sz="1600" b="0" dirty="0"/>
                  <a:t>Can we guarantee that the perturbed system still has a feasible solution? We would like the answer to depend on the structure of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600" b="0" dirty="0"/>
                  <a:t>; we are willing to relax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1600" b="0" dirty="0"/>
                  <a:t>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𝛿</m:t>
                    </m:r>
                    <m:sSub>
                      <m:sSub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600" b="0" i="0" smtClean="0">
                            <a:latin typeface="Cambria Math" panose="02040503050406030204" pitchFamily="18" charset="0"/>
                          </a:rPr>
                          <m:t>i</m:t>
                        </m:r>
                      </m:sub>
                    </m:sSub>
                    <m:r>
                      <a:rPr lang="en-US" sz="1600" b="0" i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1600" b="0" dirty="0"/>
              </a:p>
              <a:p>
                <a:pPr lvl="1"/>
                <a:r>
                  <a:rPr lang="en-US" sz="1600" dirty="0"/>
                  <a:t>We would like to minimize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𝛿</m:t>
                    </m:r>
                    <m:sSub>
                      <m:sSub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1600" b="0" dirty="0"/>
                  <a:t> depending on the structure of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600" b="0" dirty="0"/>
                  <a:t>. </a:t>
                </a:r>
                <a:endParaRPr lang="en-US" sz="1600" dirty="0"/>
              </a:p>
              <a:p>
                <a:pPr marL="0" indent="0">
                  <a:buNone/>
                </a:pPr>
                <a:endParaRPr lang="en-US" sz="1600" dirty="0"/>
              </a:p>
              <a:p>
                <a:pPr marL="0" indent="0">
                  <a:buNone/>
                </a:pPr>
                <a:r>
                  <a:rPr lang="en-US" sz="1600" dirty="0"/>
                  <a:t>Even this very simple setting is non-trivial to formally investigate (prior work does exist). 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028700"/>
                <a:ext cx="8229600" cy="3908822"/>
              </a:xfrm>
              <a:blipFill>
                <a:blip r:embed="rId2"/>
                <a:stretch>
                  <a:fillRect l="-463" t="-324" r="-309" b="-45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011104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>
            <a:extLst>
              <a:ext uri="{FF2B5EF4-FFF2-40B4-BE49-F238E27FC236}">
                <a16:creationId xmlns:a16="http://schemas.microsoft.com/office/drawing/2014/main" id="{91E55145-EEA6-4CCD-8859-0E02BC59A5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1267" y="1494235"/>
            <a:ext cx="4165601" cy="205018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Technical Approach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126E96-F37E-414E-8903-B5D0FFA85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229350" y="4743450"/>
            <a:ext cx="1428750" cy="342900"/>
          </a:xfrm>
        </p:spPr>
        <p:txBody>
          <a:bodyPr/>
          <a:lstStyle/>
          <a:p>
            <a:fld id="{55C5A5CB-A17C-4C9A-821E-4A51DFCB2049}" type="slidenum">
              <a:rPr lang="en-US" altLang="en-US"/>
              <a:pPr/>
              <a:t>7</a:t>
            </a:fld>
            <a:endParaRPr lang="en-US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 Box 13">
                <a:extLst>
                  <a:ext uri="{FF2B5EF4-FFF2-40B4-BE49-F238E27FC236}">
                    <a16:creationId xmlns:a16="http://schemas.microsoft.com/office/drawing/2014/main" id="{58B7DB95-C986-4EFF-8D6E-2282ED3679F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54508" y="1157004"/>
                <a:ext cx="1861206" cy="5847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en-US" sz="1600" dirty="0"/>
                  <a:t>The </a:t>
                </a:r>
                <a14:m>
                  <m:oMath xmlns:m="http://schemas.openxmlformats.org/officeDocument/2006/math">
                    <m:r>
                      <a:rPr lang="en-US" altLang="en-US" sz="1600" i="1"/>
                      <m:t>𝑖</m:t>
                    </m:r>
                  </m:oMath>
                </a14:m>
                <a:r>
                  <a:rPr lang="en-US" altLang="en-US" sz="1600" dirty="0"/>
                  <a:t>-</a:t>
                </a:r>
                <a:r>
                  <a:rPr lang="en-US" altLang="en-US" sz="1600" dirty="0" err="1"/>
                  <a:t>th</a:t>
                </a:r>
                <a:r>
                  <a:rPr lang="en-US" altLang="en-US" sz="1600" dirty="0"/>
                  <a:t> constraint is feasible</a:t>
                </a:r>
              </a:p>
            </p:txBody>
          </p:sp>
        </mc:Choice>
        <mc:Fallback>
          <p:sp>
            <p:nvSpPr>
              <p:cNvPr id="9" name="Text Box 13">
                <a:extLst>
                  <a:ext uri="{FF2B5EF4-FFF2-40B4-BE49-F238E27FC236}">
                    <a16:creationId xmlns:a16="http://schemas.microsoft.com/office/drawing/2014/main" id="{58B7DB95-C986-4EFF-8D6E-2282ED3679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54508" y="1157004"/>
                <a:ext cx="1861206" cy="584775"/>
              </a:xfrm>
              <a:prstGeom prst="rect">
                <a:avLst/>
              </a:prstGeom>
              <a:blipFill>
                <a:blip r:embed="rId3"/>
                <a:stretch>
                  <a:fillRect l="-676" t="-2128" r="-4054" b="-1276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 Box 15">
            <a:extLst>
              <a:ext uri="{FF2B5EF4-FFF2-40B4-BE49-F238E27FC236}">
                <a16:creationId xmlns:a16="http://schemas.microsoft.com/office/drawing/2014/main" id="{FC2C8F97-8075-43A3-BF23-9B87CEF3BA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8971" y="3617952"/>
            <a:ext cx="433162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600" dirty="0"/>
              <a:t>The constraint is perturbed by noise, privacy considerations, missing variables, etc. </a:t>
            </a:r>
          </a:p>
        </p:txBody>
      </p:sp>
      <p:sp>
        <p:nvSpPr>
          <p:cNvPr id="15" name="Text Box 17">
            <a:extLst>
              <a:ext uri="{FF2B5EF4-FFF2-40B4-BE49-F238E27FC236}">
                <a16:creationId xmlns:a16="http://schemas.microsoft.com/office/drawing/2014/main" id="{6C6E086A-3066-4DF5-8238-DB941A65A2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2366" y="1841616"/>
            <a:ext cx="25094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600" dirty="0"/>
              <a:t>Relaxing the constraint guarantees feasibility</a:t>
            </a:r>
          </a:p>
        </p:txBody>
      </p:sp>
      <p:sp>
        <p:nvSpPr>
          <p:cNvPr id="16" name="Line 19">
            <a:extLst>
              <a:ext uri="{FF2B5EF4-FFF2-40B4-BE49-F238E27FC236}">
                <a16:creationId xmlns:a16="http://schemas.microsoft.com/office/drawing/2014/main" id="{C1C971D4-C363-4949-8ECB-593C1103DC8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20969" y="2234521"/>
            <a:ext cx="640723" cy="44499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 sz="135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8F4A325-D503-4AE9-BE48-863DB945A4CC}"/>
              </a:ext>
            </a:extLst>
          </p:cNvPr>
          <p:cNvSpPr/>
          <p:nvPr/>
        </p:nvSpPr>
        <p:spPr>
          <a:xfrm>
            <a:off x="3432740" y="1494235"/>
            <a:ext cx="759420" cy="3881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63B358B-A7E0-4B28-9593-32C06506CA17}"/>
              </a:ext>
            </a:extLst>
          </p:cNvPr>
          <p:cNvSpPr/>
          <p:nvPr/>
        </p:nvSpPr>
        <p:spPr>
          <a:xfrm>
            <a:off x="3410240" y="3187305"/>
            <a:ext cx="759420" cy="3881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56CE4874-426D-4C43-BE0A-3EC3B331BB25}"/>
                  </a:ext>
                </a:extLst>
              </p:cNvPr>
              <p:cNvSpPr/>
              <p:nvPr/>
            </p:nvSpPr>
            <p:spPr>
              <a:xfrm>
                <a:off x="3298101" y="1555551"/>
                <a:ext cx="1028701" cy="4385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25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sz="225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sz="2250">
                                  <a:latin typeface="Cambria Math" panose="02040503050406030204" pitchFamily="18" charset="0"/>
                                </a:rPr>
                                <m:t>A</m:t>
                              </m:r>
                              <m:r>
                                <a:rPr lang="en-US" sz="225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b>
                          <m:r>
                            <a:rPr lang="en-US" sz="225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2250" dirty="0"/>
              </a:p>
            </p:txBody>
          </p:sp>
        </mc:Choice>
        <mc:Fallback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56CE4874-426D-4C43-BE0A-3EC3B331BB2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8101" y="1555551"/>
                <a:ext cx="1028701" cy="438582"/>
              </a:xfrm>
              <a:prstGeom prst="rect">
                <a:avLst/>
              </a:prstGeom>
              <a:blipFill>
                <a:blip r:embed="rId4"/>
                <a:stretch>
                  <a:fillRect b="-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2A6EF6DE-36DA-40DC-B236-D156A6DBA9FD}"/>
                  </a:ext>
                </a:extLst>
              </p:cNvPr>
              <p:cNvSpPr/>
              <p:nvPr/>
            </p:nvSpPr>
            <p:spPr>
              <a:xfrm>
                <a:off x="3322664" y="3127844"/>
                <a:ext cx="962251" cy="5300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25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sz="225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̃"/>
                                  <m:ctrlPr>
                                    <a:rPr lang="en-US" sz="225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250" i="1">
                                      <a:latin typeface="Cambria Math" panose="02040503050406030204" pitchFamily="18" charset="0"/>
                                    </a:rPr>
                                    <m:t>𝐴𝑥</m:t>
                                  </m:r>
                                </m:e>
                              </m:acc>
                            </m:e>
                          </m:d>
                        </m:e>
                        <m:sub>
                          <m:r>
                            <a:rPr lang="en-US" sz="225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2250" dirty="0"/>
              </a:p>
            </p:txBody>
          </p:sp>
        </mc:Choice>
        <mc:Fallback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2A6EF6DE-36DA-40DC-B236-D156A6DBA9F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2664" y="3127844"/>
                <a:ext cx="962251" cy="530082"/>
              </a:xfrm>
              <a:prstGeom prst="rect">
                <a:avLst/>
              </a:prstGeom>
              <a:blipFill>
                <a:blip r:embed="rId5"/>
                <a:stretch>
                  <a:fillRect b="-23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Rectangle 21">
            <a:extLst>
              <a:ext uri="{FF2B5EF4-FFF2-40B4-BE49-F238E27FC236}">
                <a16:creationId xmlns:a16="http://schemas.microsoft.com/office/drawing/2014/main" id="{0011DE30-0327-4330-9736-A905685A50E7}"/>
              </a:ext>
            </a:extLst>
          </p:cNvPr>
          <p:cNvSpPr/>
          <p:nvPr/>
        </p:nvSpPr>
        <p:spPr>
          <a:xfrm>
            <a:off x="500275" y="4276263"/>
            <a:ext cx="8229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Thoroughly understanding such questions for convex programming is an important objective of the proposed research. </a:t>
            </a:r>
          </a:p>
        </p:txBody>
      </p:sp>
      <p:sp>
        <p:nvSpPr>
          <p:cNvPr id="10" name="Line 14">
            <a:extLst>
              <a:ext uri="{FF2B5EF4-FFF2-40B4-BE49-F238E27FC236}">
                <a16:creationId xmlns:a16="http://schemas.microsoft.com/office/drawing/2014/main" id="{4A9F1D87-C3FE-4A0B-9B98-F48F8A8630F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43350" y="1362982"/>
            <a:ext cx="320696" cy="192569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 sz="135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9E2D199-3D29-409E-A508-E066B9D67923}"/>
              </a:ext>
            </a:extLst>
          </p:cNvPr>
          <p:cNvSpPr/>
          <p:nvPr/>
        </p:nvSpPr>
        <p:spPr>
          <a:xfrm>
            <a:off x="5344808" y="2844403"/>
            <a:ext cx="742950" cy="3429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78DDBF6-85DF-40AA-9B1A-D57EF36A8CF0}"/>
              </a:ext>
            </a:extLst>
          </p:cNvPr>
          <p:cNvSpPr/>
          <p:nvPr/>
        </p:nvSpPr>
        <p:spPr>
          <a:xfrm>
            <a:off x="4359509" y="2005947"/>
            <a:ext cx="400050" cy="2647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2ECF88B2-70CB-49A8-8BF7-92A6035E6F45}"/>
                  </a:ext>
                </a:extLst>
              </p:cNvPr>
              <p:cNvSpPr/>
              <p:nvPr/>
            </p:nvSpPr>
            <p:spPr>
              <a:xfrm>
                <a:off x="4130909" y="1872263"/>
                <a:ext cx="857250" cy="4385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25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50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sz="225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2250" dirty="0"/>
              </a:p>
            </p:txBody>
          </p:sp>
        </mc:Choice>
        <mc:Fallback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2ECF88B2-70CB-49A8-8BF7-92A6035E6F4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0909" y="1872263"/>
                <a:ext cx="857250" cy="438582"/>
              </a:xfrm>
              <a:prstGeom prst="rect">
                <a:avLst/>
              </a:prstGeom>
              <a:blipFill>
                <a:blip r:embed="rId6"/>
                <a:stretch>
                  <a:fillRect b="-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AED9EE4C-1C1F-47A9-A865-A6CE26770F54}"/>
                  </a:ext>
                </a:extLst>
              </p:cNvPr>
              <p:cNvSpPr/>
              <p:nvPr/>
            </p:nvSpPr>
            <p:spPr>
              <a:xfrm>
                <a:off x="5234946" y="2665525"/>
                <a:ext cx="857250" cy="4385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25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sz="225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5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sz="225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sz="225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250" i="1">
                              <a:latin typeface="Cambria Math" panose="02040503050406030204" pitchFamily="18" charset="0"/>
                            </a:rPr>
                            <m:t>𝛿</m:t>
                          </m:r>
                          <m:r>
                            <a:rPr lang="en-US" sz="2250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sz="225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2250" dirty="0"/>
              </a:p>
            </p:txBody>
          </p:sp>
        </mc:Choice>
        <mc:Fallback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AED9EE4C-1C1F-47A9-A865-A6CE26770F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4946" y="2665525"/>
                <a:ext cx="857250" cy="438582"/>
              </a:xfrm>
              <a:prstGeom prst="rect">
                <a:avLst/>
              </a:prstGeom>
              <a:blipFill>
                <a:blip r:embed="rId7"/>
                <a:stretch>
                  <a:fillRect r="-28986" b="-8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Line 16">
            <a:extLst>
              <a:ext uri="{FF2B5EF4-FFF2-40B4-BE49-F238E27FC236}">
                <a16:creationId xmlns:a16="http://schemas.microsoft.com/office/drawing/2014/main" id="{F4E00193-FE38-4D24-8E99-6F6B6510935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044920" y="3353188"/>
            <a:ext cx="759421" cy="222259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1526992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Technical Approach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036678"/>
                <a:ext cx="8229600" cy="3794522"/>
              </a:xfrm>
            </p:spPr>
            <p:txBody>
              <a:bodyPr>
                <a:noAutofit/>
              </a:bodyPr>
              <a:lstStyle/>
              <a:p>
                <a:r>
                  <a:rPr lang="en-US" sz="1800" b="1" dirty="0"/>
                  <a:t>Complementary aspect:</a:t>
                </a:r>
                <a:r>
                  <a:rPr lang="en-US" sz="1800" dirty="0"/>
                  <a:t> Each actor solves an optimization problem on his constraints and variables and optimization function, </a:t>
                </a:r>
                <a:r>
                  <a:rPr lang="en-US" sz="1800" b="1" dirty="0"/>
                  <a:t>but </a:t>
                </a:r>
                <a:r>
                  <a:rPr lang="en-US" sz="1800" dirty="0"/>
                  <a:t>the actor is unwilling to reveal his local optimization problem (at least to its entirety) to the other actors in order to solve the global optimization problem.</a:t>
                </a:r>
                <a:endParaRPr lang="en-US" sz="1800" b="1" u="sng" dirty="0"/>
              </a:p>
              <a:p>
                <a:r>
                  <a:rPr lang="en-US" sz="1800" b="1" dirty="0"/>
                  <a:t>Simplified model:</a:t>
                </a:r>
                <a:r>
                  <a:rPr lang="en-US" sz="1800" dirty="0"/>
                  <a:t> Let the underlying optimization problem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800" dirty="0"/>
                  <a:t>be broken up into smaller problems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</m:oMath>
                </a14:m>
                <a:r>
                  <a:rPr lang="en-US" sz="1800" dirty="0"/>
                  <a:t> (one problem for each of the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sz="1800" dirty="0"/>
                  <a:t> actors).  </a:t>
                </a:r>
                <a:endParaRPr lang="en-US" sz="1800" b="1" u="sng" dirty="0"/>
              </a:p>
              <a:p>
                <a:r>
                  <a:rPr lang="en-US" sz="1800" b="1" dirty="0"/>
                  <a:t>The Computer Science perspective:</a:t>
                </a:r>
                <a:r>
                  <a:rPr lang="en-US" sz="1800" dirty="0"/>
                  <a:t> assuming that each actor can solve its respective optimization problem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8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1800" i="1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</m:oMath>
                </a14:m>
                <a:r>
                  <a:rPr lang="en-US" sz="1800" dirty="0"/>
                  <a:t>, what is the minimal amount of information that each actor should exchange with other actors in order to (at least approximately) solve the overall problem?</a:t>
                </a:r>
              </a:p>
              <a:p>
                <a:pPr lvl="1"/>
                <a:r>
                  <a:rPr lang="en-US" sz="1800" dirty="0"/>
                  <a:t>That could include partially revealing the local optimization problem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1800" dirty="0"/>
                  <a:t>, a sketch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sz="1800" dirty="0"/>
                  <a:t> the local optimal solution, etc.  </a:t>
                </a:r>
              </a:p>
              <a:p>
                <a:r>
                  <a:rPr lang="en-US" sz="1800" dirty="0"/>
                  <a:t>Connections with distributed LP solvers; little is known for convex opt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036678"/>
                <a:ext cx="8229600" cy="3794522"/>
              </a:xfrm>
              <a:blipFill>
                <a:blip r:embed="rId2"/>
                <a:stretch>
                  <a:fillRect l="-463" t="-669" r="-463" b="-56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867555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Novelty of Proposed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657600"/>
          </a:xfrm>
        </p:spPr>
        <p:txBody>
          <a:bodyPr>
            <a:normAutofit/>
          </a:bodyPr>
          <a:lstStyle/>
          <a:p>
            <a:r>
              <a:rPr lang="en-US" sz="1800" dirty="0"/>
              <a:t>Sensitivity analysis of LPs: fundamental research area.</a:t>
            </a:r>
          </a:p>
          <a:p>
            <a:pPr marL="342900" lvl="1" indent="0">
              <a:buNone/>
            </a:pPr>
            <a:endParaRPr lang="en-US" sz="1800" dirty="0"/>
          </a:p>
          <a:p>
            <a:r>
              <a:rPr lang="en-US" sz="1800" dirty="0"/>
              <a:t>Many important questions are still open: </a:t>
            </a:r>
          </a:p>
          <a:p>
            <a:pPr lvl="1"/>
            <a:r>
              <a:rPr lang="en-US" sz="1500" dirty="0"/>
              <a:t>Impact of missing variables/constraints on feasibility.</a:t>
            </a:r>
          </a:p>
          <a:p>
            <a:pPr lvl="1"/>
            <a:r>
              <a:rPr lang="en-US" sz="1500" dirty="0"/>
              <a:t>Impact of missing variables/constraints on optimal solution.</a:t>
            </a:r>
          </a:p>
          <a:p>
            <a:pPr lvl="1"/>
            <a:r>
              <a:rPr lang="en-US" sz="1500" dirty="0"/>
              <a:t>Early stopping for iterative algorithms in the presence of noise: overfitting to noisy inputs wastes computational time and leads to poor generalization performance.</a:t>
            </a:r>
          </a:p>
          <a:p>
            <a:pPr marL="342900" lvl="1" indent="0">
              <a:buNone/>
            </a:pPr>
            <a:endParaRPr lang="en-US" sz="1800" dirty="0"/>
          </a:p>
          <a:p>
            <a:r>
              <a:rPr lang="en-US" sz="1800" b="1" dirty="0"/>
              <a:t>Our approach:</a:t>
            </a:r>
            <a:r>
              <a:rPr lang="en-US" sz="1800" dirty="0"/>
              <a:t> we will use Randomized Linear Algebra to understand the behavior of the optimization problems in the presence of noise.</a:t>
            </a:r>
          </a:p>
          <a:p>
            <a:pPr marL="42863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7193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2">
      <a:majorFont>
        <a:latin typeface="Arial Narrow Bold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Arial"/>
        <a:ea typeface=""/>
        <a:cs typeface=""/>
        <a:font script="Jpan" typeface="ＭＳ Ｐ明朝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1002</Words>
  <Application>Microsoft Macintosh PowerPoint</Application>
  <PresentationFormat>On-screen Show (16:9)</PresentationFormat>
  <Paragraphs>80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Arial Narrow Bold</vt:lpstr>
      <vt:lpstr>Cambria Math</vt:lpstr>
      <vt:lpstr>Office Theme</vt:lpstr>
      <vt:lpstr>Theme B: Optimization Techniques for Food Systems </vt:lpstr>
      <vt:lpstr>Problem setup:</vt:lpstr>
      <vt:lpstr>Formulation</vt:lpstr>
      <vt:lpstr>Technical Challenge: Partial System View</vt:lpstr>
      <vt:lpstr>Technical Approach</vt:lpstr>
      <vt:lpstr>Technical Approach</vt:lpstr>
      <vt:lpstr>Technical Approach</vt:lpstr>
      <vt:lpstr>Technical Approach</vt:lpstr>
      <vt:lpstr>Novelty of Proposed Approach</vt:lpstr>
    </vt:vector>
  </TitlesOfParts>
  <Company>Department of Computer Sciences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Thrust:</dc:title>
  <dc:creator>Ananth Grama</dc:creator>
  <cp:lastModifiedBy>David F Gleich</cp:lastModifiedBy>
  <cp:revision>16</cp:revision>
  <dcterms:created xsi:type="dcterms:W3CDTF">2019-11-01T14:44:59Z</dcterms:created>
  <dcterms:modified xsi:type="dcterms:W3CDTF">2019-11-27T18:32:42Z</dcterms:modified>
</cp:coreProperties>
</file>