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60" r:id="rId4"/>
    <p:sldId id="270" r:id="rId5"/>
    <p:sldId id="271" r:id="rId6"/>
    <p:sldId id="273" r:id="rId7"/>
    <p:sldId id="275" r:id="rId8"/>
    <p:sldId id="288" r:id="rId9"/>
    <p:sldId id="289" r:id="rId10"/>
    <p:sldId id="286" r:id="rId11"/>
    <p:sldId id="287" r:id="rId12"/>
    <p:sldId id="298" r:id="rId13"/>
    <p:sldId id="299" r:id="rId14"/>
    <p:sldId id="296" r:id="rId15"/>
    <p:sldId id="297" r:id="rId16"/>
    <p:sldId id="284" r:id="rId17"/>
    <p:sldId id="285" r:id="rId18"/>
    <p:sldId id="290" r:id="rId19"/>
    <p:sldId id="277" r:id="rId20"/>
    <p:sldId id="278" r:id="rId21"/>
    <p:sldId id="279" r:id="rId22"/>
    <p:sldId id="280" r:id="rId23"/>
    <p:sldId id="282" r:id="rId24"/>
    <p:sldId id="281"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1E4"/>
    <a:srgbClr val="4B7FB1"/>
    <a:srgbClr val="A6AAAD"/>
    <a:srgbClr val="A1B3BF"/>
    <a:srgbClr val="9C2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149"/>
  </p:normalViewPr>
  <p:slideViewPr>
    <p:cSldViewPr snapToGrid="0" snapToObjects="1">
      <p:cViewPr varScale="1">
        <p:scale>
          <a:sx n="73" d="100"/>
          <a:sy n="7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304F6-C945-1740-8393-3CCFBEB6A71B}" type="datetimeFigureOut">
              <a:rPr lang="en-US" smtClean="0"/>
              <a:t>11/29/2019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411BC-5332-4147-BE29-F6FA7C2C05F3}" type="slidenum">
              <a:rPr lang="en-US" smtClean="0"/>
              <a:t>‹#›</a:t>
            </a:fld>
            <a:endParaRPr lang="en-US"/>
          </a:p>
        </p:txBody>
      </p:sp>
    </p:spTree>
    <p:extLst>
      <p:ext uri="{BB962C8B-B14F-4D97-AF65-F5344CB8AC3E}">
        <p14:creationId xmlns:p14="http://schemas.microsoft.com/office/powerpoint/2010/main" val="258252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and study the complexity of algorithms on networks, the dynamics obtained when agents repeatedly interact, and the learning problems in this context (e.g. how to  backpropagate errors so that agents learn to behave well in the long term, or the sample complexity of learning network properties).</a:t>
            </a:r>
          </a:p>
        </p:txBody>
      </p:sp>
      <p:sp>
        <p:nvSpPr>
          <p:cNvPr id="4" name="Slide Number Placeholder 3"/>
          <p:cNvSpPr>
            <a:spLocks noGrp="1"/>
          </p:cNvSpPr>
          <p:nvPr>
            <p:ph type="sldNum" sz="quarter" idx="5"/>
          </p:nvPr>
        </p:nvSpPr>
        <p:spPr/>
        <p:txBody>
          <a:bodyPr/>
          <a:lstStyle/>
          <a:p>
            <a:fld id="{C46411BC-5332-4147-BE29-F6FA7C2C05F3}" type="slidenum">
              <a:rPr lang="en-US" smtClean="0"/>
              <a:t>12</a:t>
            </a:fld>
            <a:endParaRPr lang="en-US"/>
          </a:p>
        </p:txBody>
      </p:sp>
    </p:spTree>
    <p:extLst>
      <p:ext uri="{BB962C8B-B14F-4D97-AF65-F5344CB8AC3E}">
        <p14:creationId xmlns:p14="http://schemas.microsoft.com/office/powerpoint/2010/main" val="226286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new intersections of areas within computing</a:t>
            </a:r>
          </a:p>
          <a:p>
            <a:r>
              <a:rPr lang="en-US" dirty="0"/>
              <a:t>New connections at the interface between computing and food systems</a:t>
            </a:r>
          </a:p>
          <a:p>
            <a:r>
              <a:rPr lang="en-US" dirty="0"/>
              <a:t>New possibilities for how computation can be a </a:t>
            </a:r>
            <a:r>
              <a:rPr lang="en-US" dirty="0" err="1"/>
              <a:t>subtrate</a:t>
            </a:r>
            <a:r>
              <a:rPr lang="en-US" dirty="0"/>
              <a:t> to improve our food systems </a:t>
            </a:r>
          </a:p>
        </p:txBody>
      </p:sp>
      <p:sp>
        <p:nvSpPr>
          <p:cNvPr id="4" name="Slide Number Placeholder 3"/>
          <p:cNvSpPr>
            <a:spLocks noGrp="1"/>
          </p:cNvSpPr>
          <p:nvPr>
            <p:ph type="sldNum" sz="quarter" idx="5"/>
          </p:nvPr>
        </p:nvSpPr>
        <p:spPr/>
        <p:txBody>
          <a:bodyPr/>
          <a:lstStyle/>
          <a:p>
            <a:fld id="{C46411BC-5332-4147-BE29-F6FA7C2C05F3}" type="slidenum">
              <a:rPr lang="en-US" smtClean="0"/>
              <a:t>18</a:t>
            </a:fld>
            <a:endParaRPr lang="en-US"/>
          </a:p>
        </p:txBody>
      </p:sp>
    </p:spTree>
    <p:extLst>
      <p:ext uri="{BB962C8B-B14F-4D97-AF65-F5344CB8AC3E}">
        <p14:creationId xmlns:p14="http://schemas.microsoft.com/office/powerpoint/2010/main" val="68991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1A63-8275-914D-9C50-ADEAD8563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6E86EC-3935-A943-8D46-49DAF8F0E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19467-1F83-314A-8DCC-ACBCD8FE1EBF}"/>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5" name="Footer Placeholder 4">
            <a:extLst>
              <a:ext uri="{FF2B5EF4-FFF2-40B4-BE49-F238E27FC236}">
                <a16:creationId xmlns:a16="http://schemas.microsoft.com/office/drawing/2014/main" id="{18C84634-497D-3540-8A3D-30DF113B7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2E63E-1716-164C-AB22-501FBE1061BB}"/>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33036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BEC0-60F8-A34D-A282-4AD3156B3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DD3BF-F6EA-6B4C-BD4D-CE7E03119F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A7E92-12B8-E544-A3FC-285AA21CF5DD}"/>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5" name="Footer Placeholder 4">
            <a:extLst>
              <a:ext uri="{FF2B5EF4-FFF2-40B4-BE49-F238E27FC236}">
                <a16:creationId xmlns:a16="http://schemas.microsoft.com/office/drawing/2014/main" id="{603EDB22-CCFB-8047-9D90-EFDCB725C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2DDE3-7FAD-604E-B022-9AEDC4AE2500}"/>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384816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9AD8B-55CE-BB48-9D83-5BE37BE82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3A7F6-5E8E-C94A-9246-3E273E2492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A8867-4847-6B49-8B0F-C6DABE3B1DF0}"/>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5" name="Footer Placeholder 4">
            <a:extLst>
              <a:ext uri="{FF2B5EF4-FFF2-40B4-BE49-F238E27FC236}">
                <a16:creationId xmlns:a16="http://schemas.microsoft.com/office/drawing/2014/main" id="{ABDBF542-FABB-244A-A4AB-A66C35C71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A8B98-D6F8-EA45-BB7C-7EAB4CD650F8}"/>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238936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C630-7080-1C46-AF26-B94207D1F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DB2A2-9CE1-BA42-B90A-66BBD8445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EBC50-4361-9541-92AC-DFA6F52CBBD6}"/>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5" name="Footer Placeholder 4">
            <a:extLst>
              <a:ext uri="{FF2B5EF4-FFF2-40B4-BE49-F238E27FC236}">
                <a16:creationId xmlns:a16="http://schemas.microsoft.com/office/drawing/2014/main" id="{4E850D6F-C5DA-3743-B903-EE30C5CDE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DF629-5483-7D4A-A857-B1C01249E4BB}"/>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215545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220B-DBC6-F64F-B11F-3BE14C201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A0AA1-5DDD-A34C-8F4E-684E744E9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024219-1C90-5745-85DA-16276DB56AFE}"/>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5" name="Footer Placeholder 4">
            <a:extLst>
              <a:ext uri="{FF2B5EF4-FFF2-40B4-BE49-F238E27FC236}">
                <a16:creationId xmlns:a16="http://schemas.microsoft.com/office/drawing/2014/main" id="{4A5CD6EB-06DD-5644-BC9F-03AB7E1DC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D6744-A197-BD41-BF64-FC74682F447A}"/>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147594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1995-E19A-E94E-8003-D5C12CED3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92AA3-2D4F-8A42-B07F-0575D22B9A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1E6D84-BF84-524F-A8B0-67C339987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9982F-0536-F74B-81FF-9C7B88AC878D}"/>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6" name="Footer Placeholder 5">
            <a:extLst>
              <a:ext uri="{FF2B5EF4-FFF2-40B4-BE49-F238E27FC236}">
                <a16:creationId xmlns:a16="http://schemas.microsoft.com/office/drawing/2014/main" id="{C11BDB87-B6AF-7449-8A2C-D651B746E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2797C-C475-F145-AD52-BC1A960BDF60}"/>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643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0509-D687-4B4E-9F78-46919ED1E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22C708-F2E3-9449-A9FA-9B289D1C1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8E9578-1867-F545-B6B5-B8108FA60D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7A66E-D298-C240-A8C4-41E0AC413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F56515-4AB8-1144-840D-1E1CB9A230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C7D36-F256-BE48-8509-B461643412DA}"/>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8" name="Footer Placeholder 7">
            <a:extLst>
              <a:ext uri="{FF2B5EF4-FFF2-40B4-BE49-F238E27FC236}">
                <a16:creationId xmlns:a16="http://schemas.microsoft.com/office/drawing/2014/main" id="{2941DA5B-75ED-CC41-9F35-46D2324DA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3E2F08-1EE4-794F-B112-077EE6B212DB}"/>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37432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78F0-1EB4-EF49-A9D3-3125A189A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08CC5-961C-DD4F-96E2-D92D332A131C}"/>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4" name="Footer Placeholder 3">
            <a:extLst>
              <a:ext uri="{FF2B5EF4-FFF2-40B4-BE49-F238E27FC236}">
                <a16:creationId xmlns:a16="http://schemas.microsoft.com/office/drawing/2014/main" id="{BA4A8280-8CD0-9541-BD77-D461830832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586CD-54C8-A84F-BE2B-FDEBBDB0A45D}"/>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285588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5AAC56-EE18-A348-8326-831D2FEDAD76}"/>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3" name="Footer Placeholder 2">
            <a:extLst>
              <a:ext uri="{FF2B5EF4-FFF2-40B4-BE49-F238E27FC236}">
                <a16:creationId xmlns:a16="http://schemas.microsoft.com/office/drawing/2014/main" id="{BF04039D-B767-4B48-ADE6-658E375753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786286-9F6F-5B44-B1D1-A4513BE7D1AE}"/>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92977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E497-F2B8-C145-A296-59E27A2D3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35A0DD-3622-CF4D-8296-31DBA4F96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6B5AD2-ABBA-C447-835F-10AEDEA31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7E8C3-B76A-A948-BF9C-DE9410FDDF1D}"/>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6" name="Footer Placeholder 5">
            <a:extLst>
              <a:ext uri="{FF2B5EF4-FFF2-40B4-BE49-F238E27FC236}">
                <a16:creationId xmlns:a16="http://schemas.microsoft.com/office/drawing/2014/main" id="{0524A42D-1286-4B47-83A4-65AE25EEB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66D65-4944-A244-BD04-9B7127F1237F}"/>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131769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2495-4B32-4440-BD67-7804B3D46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842FC-8D85-A84B-B705-8F2440758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BAB3A4-4B40-874D-BC20-C79FC21E4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106EDB-AE57-3244-92AD-95BC6F788251}"/>
              </a:ext>
            </a:extLst>
          </p:cNvPr>
          <p:cNvSpPr>
            <a:spLocks noGrp="1"/>
          </p:cNvSpPr>
          <p:nvPr>
            <p:ph type="dt" sz="half" idx="10"/>
          </p:nvPr>
        </p:nvSpPr>
        <p:spPr/>
        <p:txBody>
          <a:bodyPr/>
          <a:lstStyle/>
          <a:p>
            <a:fld id="{1F6B08C2-7171-0E47-8443-D55B9B2F5CA8}" type="datetimeFigureOut">
              <a:rPr lang="en-US" smtClean="0"/>
              <a:t>11/29/2019</a:t>
            </a:fld>
            <a:endParaRPr lang="en-US"/>
          </a:p>
        </p:txBody>
      </p:sp>
      <p:sp>
        <p:nvSpPr>
          <p:cNvPr id="6" name="Footer Placeholder 5">
            <a:extLst>
              <a:ext uri="{FF2B5EF4-FFF2-40B4-BE49-F238E27FC236}">
                <a16:creationId xmlns:a16="http://schemas.microsoft.com/office/drawing/2014/main" id="{A01BC2A1-A05F-2E4D-98F3-0BB9C949B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7C3BD-E9DF-EA45-B030-52F604B50B58}"/>
              </a:ext>
            </a:extLst>
          </p:cNvPr>
          <p:cNvSpPr>
            <a:spLocks noGrp="1"/>
          </p:cNvSpPr>
          <p:nvPr>
            <p:ph type="sldNum" sz="quarter" idx="12"/>
          </p:nvPr>
        </p:nvSpPr>
        <p:spPr/>
        <p:txBody>
          <a:bodyPr/>
          <a:lstStyle/>
          <a:p>
            <a:fld id="{5B627B37-076B-454E-8AA7-503A5467B4EF}" type="slidenum">
              <a:rPr lang="en-US" smtClean="0"/>
              <a:t>‹#›</a:t>
            </a:fld>
            <a:endParaRPr lang="en-US"/>
          </a:p>
        </p:txBody>
      </p:sp>
    </p:spTree>
    <p:extLst>
      <p:ext uri="{BB962C8B-B14F-4D97-AF65-F5344CB8AC3E}">
        <p14:creationId xmlns:p14="http://schemas.microsoft.com/office/powerpoint/2010/main" val="109216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85DD4-1D81-8444-ACAB-68C1D3F80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84B34-51AA-B042-84F1-C56BC716F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F567F-D518-FB4D-85CC-62347D9EE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B08C2-7171-0E47-8443-D55B9B2F5CA8}" type="datetimeFigureOut">
              <a:rPr lang="en-US" smtClean="0"/>
              <a:t>11/29/2019</a:t>
            </a:fld>
            <a:endParaRPr lang="en-US"/>
          </a:p>
        </p:txBody>
      </p:sp>
      <p:sp>
        <p:nvSpPr>
          <p:cNvPr id="5" name="Footer Placeholder 4">
            <a:extLst>
              <a:ext uri="{FF2B5EF4-FFF2-40B4-BE49-F238E27FC236}">
                <a16:creationId xmlns:a16="http://schemas.microsoft.com/office/drawing/2014/main" id="{D15526B9-5886-004B-8386-81E73BB0A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D91E49-EE3E-8B4D-9ABD-6B085EFA9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27B37-076B-454E-8AA7-503A5467B4EF}" type="slidenum">
              <a:rPr lang="en-US" smtClean="0"/>
              <a:t>‹#›</a:t>
            </a:fld>
            <a:endParaRPr lang="en-US"/>
          </a:p>
        </p:txBody>
      </p:sp>
    </p:spTree>
    <p:extLst>
      <p:ext uri="{BB962C8B-B14F-4D97-AF65-F5344CB8AC3E}">
        <p14:creationId xmlns:p14="http://schemas.microsoft.com/office/powerpoint/2010/main" val="331983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anohub.org/" TargetMode="External"/><Relationship Id="rId2" Type="http://schemas.openxmlformats.org/officeDocument/2006/relationships/hyperlink" Target="https://soihub.or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hubzero.or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tiff"/><Relationship Id="rId13" Type="http://schemas.openxmlformats.org/officeDocument/2006/relationships/image" Target="../media/image9.tiff"/><Relationship Id="rId3" Type="http://schemas.openxmlformats.org/officeDocument/2006/relationships/image" Target="../media/image11.png"/><Relationship Id="rId7" Type="http://schemas.openxmlformats.org/officeDocument/2006/relationships/image" Target="../media/image1.tiff"/><Relationship Id="rId12" Type="http://schemas.openxmlformats.org/officeDocument/2006/relationships/image" Target="../media/image8.tif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1.tiff"/><Relationship Id="rId11" Type="http://schemas.openxmlformats.org/officeDocument/2006/relationships/image" Target="../media/image34.tiff"/><Relationship Id="rId5" Type="http://schemas.openxmlformats.org/officeDocument/2006/relationships/image" Target="../media/image13.png"/><Relationship Id="rId15" Type="http://schemas.openxmlformats.org/officeDocument/2006/relationships/image" Target="../media/image4.jpeg"/><Relationship Id="rId10" Type="http://schemas.openxmlformats.org/officeDocument/2006/relationships/image" Target="../media/image5.tiff"/><Relationship Id="rId4" Type="http://schemas.openxmlformats.org/officeDocument/2006/relationships/image" Target="../media/image12.png"/><Relationship Id="rId9" Type="http://schemas.openxmlformats.org/officeDocument/2006/relationships/image" Target="../media/image33.tiff"/><Relationship Id="rId1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362E-2032-ED47-AF24-09FADB28CC1D}"/>
              </a:ext>
            </a:extLst>
          </p:cNvPr>
          <p:cNvSpPr>
            <a:spLocks noGrp="1"/>
          </p:cNvSpPr>
          <p:nvPr>
            <p:ph type="ctrTitle"/>
          </p:nvPr>
        </p:nvSpPr>
        <p:spPr>
          <a:xfrm>
            <a:off x="961575" y="1122363"/>
            <a:ext cx="11075254" cy="2387600"/>
          </a:xfrm>
        </p:spPr>
        <p:txBody>
          <a:bodyPr>
            <a:normAutofit fontScale="90000"/>
          </a:bodyPr>
          <a:lstStyle/>
          <a:p>
            <a:pPr algn="l"/>
            <a:r>
              <a:rPr lang="en-US" b="1" dirty="0">
                <a:latin typeface="Arial Narrow" panose="020B0604020202020204" pitchFamily="34" charset="0"/>
                <a:cs typeface="Arial Narrow" panose="020B0604020202020204" pitchFamily="34" charset="0"/>
              </a:rPr>
              <a:t/>
            </a:r>
            <a:br>
              <a:rPr lang="en-US" b="1" dirty="0">
                <a:latin typeface="Arial Narrow" panose="020B0604020202020204" pitchFamily="34" charset="0"/>
                <a:cs typeface="Arial Narrow" panose="020B0604020202020204" pitchFamily="34" charset="0"/>
              </a:rPr>
            </a:br>
            <a:r>
              <a:rPr lang="en-US" b="1" dirty="0">
                <a:latin typeface="Arial Narrow" panose="020B0604020202020204" pitchFamily="34" charset="0"/>
                <a:cs typeface="Arial Narrow" panose="020B0604020202020204" pitchFamily="34" charset="0"/>
              </a:rPr>
              <a:t>A Computational Approach to Provenance, Efficiency, Effectiveness, and Quality of Food Systems</a:t>
            </a:r>
          </a:p>
        </p:txBody>
      </p:sp>
      <p:grpSp>
        <p:nvGrpSpPr>
          <p:cNvPr id="19" name="Group 18">
            <a:extLst>
              <a:ext uri="{FF2B5EF4-FFF2-40B4-BE49-F238E27FC236}">
                <a16:creationId xmlns:a16="http://schemas.microsoft.com/office/drawing/2014/main" id="{A810106D-877B-A840-B93A-C04A7686B188}"/>
              </a:ext>
            </a:extLst>
          </p:cNvPr>
          <p:cNvGrpSpPr/>
          <p:nvPr/>
        </p:nvGrpSpPr>
        <p:grpSpPr>
          <a:xfrm>
            <a:off x="-35537" y="4994175"/>
            <a:ext cx="12227822" cy="1280160"/>
            <a:chOff x="-35537" y="4994175"/>
            <a:chExt cx="12227822" cy="1280160"/>
          </a:xfrm>
        </p:grpSpPr>
        <p:pic>
          <p:nvPicPr>
            <p:cNvPr id="20" name="Picture 19">
              <a:extLst>
                <a:ext uri="{FF2B5EF4-FFF2-40B4-BE49-F238E27FC236}">
                  <a16:creationId xmlns:a16="http://schemas.microsoft.com/office/drawing/2014/main" id="{9400BD10-7DBA-7A4D-AE37-10269A3928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77712" y="4994175"/>
              <a:ext cx="996411" cy="1280160"/>
            </a:xfrm>
            <a:prstGeom prst="rect">
              <a:avLst/>
            </a:prstGeom>
          </p:spPr>
        </p:pic>
        <p:pic>
          <p:nvPicPr>
            <p:cNvPr id="21" name="Picture 20">
              <a:extLst>
                <a:ext uri="{FF2B5EF4-FFF2-40B4-BE49-F238E27FC236}">
                  <a16:creationId xmlns:a16="http://schemas.microsoft.com/office/drawing/2014/main" id="{7684833E-3AA1-6743-99C3-AF7511D3DE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2155" y="4994175"/>
              <a:ext cx="994133" cy="1280160"/>
            </a:xfrm>
            <a:prstGeom prst="rect">
              <a:avLst/>
            </a:prstGeom>
          </p:spPr>
        </p:pic>
        <p:pic>
          <p:nvPicPr>
            <p:cNvPr id="22" name="Picture 21">
              <a:extLst>
                <a:ext uri="{FF2B5EF4-FFF2-40B4-BE49-F238E27FC236}">
                  <a16:creationId xmlns:a16="http://schemas.microsoft.com/office/drawing/2014/main" id="{82EA5A79-776A-2B43-AA6C-D06E70CB59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2741" y="4994175"/>
              <a:ext cx="996939" cy="1280160"/>
            </a:xfrm>
            <a:prstGeom prst="rect">
              <a:avLst/>
            </a:prstGeom>
          </p:spPr>
        </p:pic>
        <p:pic>
          <p:nvPicPr>
            <p:cNvPr id="23" name="Picture 22">
              <a:extLst>
                <a:ext uri="{FF2B5EF4-FFF2-40B4-BE49-F238E27FC236}">
                  <a16:creationId xmlns:a16="http://schemas.microsoft.com/office/drawing/2014/main" id="{7A91E4E0-27E0-194E-B234-F5505C5A6E1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50378" y="4994175"/>
              <a:ext cx="996939" cy="1280160"/>
            </a:xfrm>
            <a:prstGeom prst="rect">
              <a:avLst/>
            </a:prstGeom>
          </p:spPr>
        </p:pic>
        <p:pic>
          <p:nvPicPr>
            <p:cNvPr id="24" name="Picture 23">
              <a:extLst>
                <a:ext uri="{FF2B5EF4-FFF2-40B4-BE49-F238E27FC236}">
                  <a16:creationId xmlns:a16="http://schemas.microsoft.com/office/drawing/2014/main" id="{7C992C18-34CE-5C43-BFA8-DD463BABCE9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668"/>
            <a:stretch/>
          </p:blipFill>
          <p:spPr>
            <a:xfrm>
              <a:off x="9305407" y="4994175"/>
              <a:ext cx="996939" cy="1280160"/>
            </a:xfrm>
            <a:prstGeom prst="rect">
              <a:avLst/>
            </a:prstGeom>
          </p:spPr>
        </p:pic>
        <p:pic>
          <p:nvPicPr>
            <p:cNvPr id="25" name="Picture 24">
              <a:extLst>
                <a:ext uri="{FF2B5EF4-FFF2-40B4-BE49-F238E27FC236}">
                  <a16:creationId xmlns:a16="http://schemas.microsoft.com/office/drawing/2014/main" id="{0BDC8844-A276-6F4B-B9E9-BEE613A3FC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88106" y="4994175"/>
              <a:ext cx="969269" cy="1280160"/>
            </a:xfrm>
            <a:prstGeom prst="rect">
              <a:avLst/>
            </a:prstGeom>
          </p:spPr>
        </p:pic>
        <p:pic>
          <p:nvPicPr>
            <p:cNvPr id="26" name="Picture 25">
              <a:extLst>
                <a:ext uri="{FF2B5EF4-FFF2-40B4-BE49-F238E27FC236}">
                  <a16:creationId xmlns:a16="http://schemas.microsoft.com/office/drawing/2014/main" id="{ABDC20E8-33F7-7743-85EC-386BC989030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195346" y="4994175"/>
              <a:ext cx="996939" cy="1280160"/>
            </a:xfrm>
            <a:prstGeom prst="rect">
              <a:avLst/>
            </a:prstGeom>
          </p:spPr>
        </p:pic>
        <p:pic>
          <p:nvPicPr>
            <p:cNvPr id="27" name="Picture 26">
              <a:extLst>
                <a:ext uri="{FF2B5EF4-FFF2-40B4-BE49-F238E27FC236}">
                  <a16:creationId xmlns:a16="http://schemas.microsoft.com/office/drawing/2014/main" id="{3F10F5F4-685E-E443-8E21-6DE4B79AEEC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89144" y="4994175"/>
              <a:ext cx="995565" cy="1280160"/>
            </a:xfrm>
            <a:prstGeom prst="rect">
              <a:avLst/>
            </a:prstGeom>
          </p:spPr>
        </p:pic>
        <p:pic>
          <p:nvPicPr>
            <p:cNvPr id="28" name="Picture 27">
              <a:extLst>
                <a:ext uri="{FF2B5EF4-FFF2-40B4-BE49-F238E27FC236}">
                  <a16:creationId xmlns:a16="http://schemas.microsoft.com/office/drawing/2014/main" id="{2A3A2527-FA76-C345-9897-6944B93EC56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5537" y="4994175"/>
              <a:ext cx="997111" cy="1280160"/>
            </a:xfrm>
            <a:prstGeom prst="rect">
              <a:avLst/>
            </a:prstGeom>
          </p:spPr>
        </p:pic>
        <p:pic>
          <p:nvPicPr>
            <p:cNvPr id="29" name="Picture 28">
              <a:extLst>
                <a:ext uri="{FF2B5EF4-FFF2-40B4-BE49-F238E27FC236}">
                  <a16:creationId xmlns:a16="http://schemas.microsoft.com/office/drawing/2014/main" id="{0F3248BB-185E-DA4F-BDFB-34043432295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1"/>
            <a:stretch/>
          </p:blipFill>
          <p:spPr>
            <a:xfrm>
              <a:off x="2761674" y="4994175"/>
              <a:ext cx="979438" cy="1280160"/>
            </a:xfrm>
            <a:prstGeom prst="rect">
              <a:avLst/>
            </a:prstGeom>
          </p:spPr>
        </p:pic>
        <p:pic>
          <p:nvPicPr>
            <p:cNvPr id="30" name="Picture 29">
              <a:extLst>
                <a:ext uri="{FF2B5EF4-FFF2-40B4-BE49-F238E27FC236}">
                  <a16:creationId xmlns:a16="http://schemas.microsoft.com/office/drawing/2014/main" id="{C40A293D-3CD9-5E41-BB51-AE73A360367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836046" y="4994175"/>
              <a:ext cx="977596" cy="1280160"/>
            </a:xfrm>
            <a:prstGeom prst="rect">
              <a:avLst/>
            </a:prstGeom>
          </p:spPr>
        </p:pic>
        <p:pic>
          <p:nvPicPr>
            <p:cNvPr id="31" name="Picture 30">
              <a:extLst>
                <a:ext uri="{FF2B5EF4-FFF2-40B4-BE49-F238E27FC236}">
                  <a16:creationId xmlns:a16="http://schemas.microsoft.com/office/drawing/2014/main" id="{36A9573F-2F3C-1E41-8EA3-B4402879960D}"/>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09606" y="4994175"/>
              <a:ext cx="978408" cy="1280160"/>
            </a:xfrm>
            <a:prstGeom prst="rect">
              <a:avLst/>
            </a:prstGeom>
          </p:spPr>
        </p:pic>
        <p:pic>
          <p:nvPicPr>
            <p:cNvPr id="32" name="Picture 31">
              <a:extLst>
                <a:ext uri="{FF2B5EF4-FFF2-40B4-BE49-F238E27FC236}">
                  <a16:creationId xmlns:a16="http://schemas.microsoft.com/office/drawing/2014/main" id="{F45D92AB-E104-F74D-868A-C9A860EB2C79}"/>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464320" y="4994175"/>
              <a:ext cx="975754" cy="1280160"/>
            </a:xfrm>
            <a:prstGeom prst="rect">
              <a:avLst/>
            </a:prstGeom>
          </p:spPr>
        </p:pic>
      </p:grpSp>
    </p:spTree>
    <p:extLst>
      <p:ext uri="{BB962C8B-B14F-4D97-AF65-F5344CB8AC3E}">
        <p14:creationId xmlns:p14="http://schemas.microsoft.com/office/powerpoint/2010/main" val="8399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B: Food Supply Chain Modeling and Optimization</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Develop mathematical programming models to: (</a:t>
            </a:r>
            <a:r>
              <a:rPr lang="en-US"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optimize supply chain architecture; (ii) determine location of tracking devices; and (iii) determine optimal responses to contamination events.</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The mathematical programming models are a natural approach to model such systems, but might only be able to represent a </a:t>
            </a:r>
            <a:r>
              <a:rPr lang="en-US" sz="1800" i="1" dirty="0">
                <a:latin typeface="Arial" panose="020B0604020202020204" pitchFamily="34" charset="0"/>
                <a:cs typeface="Arial" panose="020B0604020202020204" pitchFamily="34" charset="0"/>
              </a:rPr>
              <a:t>partial, distorted view</a:t>
            </a:r>
            <a:r>
              <a:rPr lang="en-US" sz="1800" dirty="0">
                <a:latin typeface="Arial" panose="020B0604020202020204" pitchFamily="34" charset="0"/>
                <a:cs typeface="Arial" panose="020B0604020202020204" pitchFamily="34" charset="0"/>
              </a:rPr>
              <a:t> of the system.</a:t>
            </a:r>
          </a:p>
          <a:p>
            <a:r>
              <a:rPr lang="en-US" sz="1800" dirty="0">
                <a:latin typeface="Arial" panose="020B0604020202020204" pitchFamily="34" charset="0"/>
                <a:cs typeface="Arial" panose="020B0604020202020204" pitchFamily="34" charset="0"/>
              </a:rPr>
              <a:t>Understanding whether approximately optimal solutions can still be reached in such settings is a major open problem.</a:t>
            </a:r>
          </a:p>
          <a:p>
            <a:r>
              <a:rPr lang="en-US" sz="1800" dirty="0">
                <a:latin typeface="Arial" panose="020B0604020202020204" pitchFamily="34" charset="0"/>
                <a:cs typeface="Arial" panose="020B0604020202020204" pitchFamily="34" charset="0"/>
              </a:rPr>
              <a:t>Understanding how to approximate the optimal solution in a distributed setting, where each actor optimizes over his own set of constraints is also a major challenge.</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C. Design mechanisms to incentivize the actors of the supply chain to reveal information about the system.</a:t>
            </a:r>
          </a:p>
        </p:txBody>
      </p:sp>
    </p:spTree>
    <p:extLst>
      <p:ext uri="{BB962C8B-B14F-4D97-AF65-F5344CB8AC3E}">
        <p14:creationId xmlns:p14="http://schemas.microsoft.com/office/powerpoint/2010/main" val="9295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B: Food Supply Chain Modeling and Optimization</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780600" y="1849088"/>
            <a:ext cx="1051560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Solve optimization problems with missing or noisy variables or constraints or objective function in a distributed manner.</a:t>
            </a:r>
          </a:p>
          <a:p>
            <a:r>
              <a:rPr lang="en-US" sz="1800" dirty="0">
                <a:latin typeface="Arial" panose="020B0604020202020204" pitchFamily="34" charset="0"/>
                <a:cs typeface="Arial" panose="020B0604020202020204" pitchFamily="34" charset="0"/>
              </a:rPr>
              <a:t>Let G be the underlying (unknown) optimization problem and G’ be the observed, severely perturbed, one. Characterize (</a:t>
            </a:r>
            <a:r>
              <a:rPr lang="en-US"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whether the feasible sets of G and G’ significantly overlap, and (ii) whether the optimal solutions of G and G’ are close. </a:t>
            </a:r>
          </a:p>
          <a:p>
            <a:r>
              <a:rPr lang="en-US" sz="1800" dirty="0">
                <a:latin typeface="Arial" panose="020B0604020202020204" pitchFamily="34" charset="0"/>
                <a:cs typeface="Arial" panose="020B0604020202020204" pitchFamily="34" charset="0"/>
              </a:rPr>
              <a:t>Difficult even for Linear Programs; related work goes under the name sensitivity analysis. Very open for convex optimization.</a:t>
            </a: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Related problem.</a:t>
            </a:r>
            <a:r>
              <a:rPr lang="en-US" sz="1800" dirty="0">
                <a:latin typeface="Arial" panose="020B0604020202020204" pitchFamily="34" charset="0"/>
                <a:cs typeface="Arial" panose="020B0604020202020204" pitchFamily="34" charset="0"/>
              </a:rPr>
              <a:t> In the presence of noise, early stopping of iterative optimization algorithms might lead to better generalization via implicit regularization.</a:t>
            </a: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Related problem. </a:t>
            </a:r>
            <a:r>
              <a:rPr lang="en-US" sz="1800" dirty="0">
                <a:latin typeface="Arial" panose="020B0604020202020204" pitchFamily="34" charset="0"/>
                <a:cs typeface="Arial" panose="020B0604020202020204" pitchFamily="34" charset="0"/>
              </a:rPr>
              <a:t>In the distributed version of the problem, each actor might be able to locally solve an optimization problem with access to all his constraints/variables. What is the minimal information that each actor should globally reveal in order to (at least approximately) solve the overall optimization problem?</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50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C: Incentive Mechanisms for Participation</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Design </a:t>
            </a:r>
            <a:r>
              <a:rPr lang="en-US" sz="1800" dirty="0" smtClean="0">
                <a:latin typeface="Arial" panose="020B0604020202020204" pitchFamily="34" charset="0"/>
                <a:cs typeface="Arial" panose="020B0604020202020204" pitchFamily="34" charset="0"/>
              </a:rPr>
              <a:t>algorithms </a:t>
            </a:r>
            <a:r>
              <a:rPr lang="en-US" sz="1800" dirty="0">
                <a:latin typeface="Arial" panose="020B0604020202020204" pitchFamily="34" charset="0"/>
                <a:cs typeface="Arial" panose="020B0604020202020204" pitchFamily="34" charset="0"/>
              </a:rPr>
              <a:t>(e.g. auctions, multi-round games), where the inputs are provided by correlated strategic agents (e.g. by a network of supply chains), and the result is truthful, max. welfare, etc. </a:t>
            </a:r>
          </a:p>
          <a:p>
            <a:r>
              <a:rPr lang="en-US" sz="1800" dirty="0">
                <a:latin typeface="Arial" panose="020B0604020202020204" pitchFamily="34" charset="0"/>
                <a:cs typeface="Arial" panose="020B0604020202020204" pitchFamily="34" charset="0"/>
              </a:rPr>
              <a:t>Design mechanisms for dynamic environments, where the actors are myopic and have asymmetric, limited information, and are subject to external forces (</a:t>
            </a:r>
            <a:r>
              <a:rPr lang="en-US" sz="1800" dirty="0" smtClean="0">
                <a:latin typeface="Arial" panose="020B0604020202020204" pitchFamily="34" charset="0"/>
                <a:cs typeface="Arial" panose="020B0604020202020204" pitchFamily="34" charset="0"/>
              </a:rPr>
              <a:t>weather, pricing, trade)</a:t>
            </a:r>
            <a:endParaRPr lang="en-US" sz="18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In general, incentive compatible </a:t>
            </a:r>
            <a:r>
              <a:rPr lang="en-US" sz="1800" dirty="0" smtClean="0">
                <a:latin typeface="Arial" panose="020B0604020202020204" pitchFamily="34" charset="0"/>
                <a:cs typeface="Arial" panose="020B0604020202020204" pitchFamily="34" charset="0"/>
              </a:rPr>
              <a:t>mechanisms </a:t>
            </a:r>
            <a:r>
              <a:rPr lang="en-US" sz="1800" dirty="0">
                <a:latin typeface="Arial" panose="020B0604020202020204" pitchFamily="34" charset="0"/>
                <a:cs typeface="Arial" panose="020B0604020202020204" pitchFamily="34" charset="0"/>
              </a:rPr>
              <a:t>do not compose. </a:t>
            </a:r>
          </a:p>
          <a:p>
            <a:r>
              <a:rPr lang="en-US" sz="1800" dirty="0">
                <a:latin typeface="Arial" panose="020B0604020202020204" pitchFamily="34" charset="0"/>
                <a:cs typeface="Arial" panose="020B0604020202020204" pitchFamily="34" charset="0"/>
              </a:rPr>
              <a:t>Myopic actors and limited, asymmetric information environments complicate mechanisms to achieve a desirable global solution.</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B. Supply chain models and sensing mechanisms will influence modeling assumptions in this theme. </a:t>
            </a:r>
          </a:p>
          <a:p>
            <a:r>
              <a:rPr lang="en-US" sz="1800" dirty="0">
                <a:latin typeface="Arial" panose="020B0604020202020204" pitchFamily="34" charset="0"/>
                <a:cs typeface="Arial" panose="020B0604020202020204" pitchFamily="34" charset="0"/>
              </a:rPr>
              <a:t>Theme D. Blockchain models can be used to ensure privacy. </a:t>
            </a:r>
          </a:p>
        </p:txBody>
      </p:sp>
    </p:spTree>
    <p:extLst>
      <p:ext uri="{BB962C8B-B14F-4D97-AF65-F5344CB8AC3E}">
        <p14:creationId xmlns:p14="http://schemas.microsoft.com/office/powerpoint/2010/main" val="195054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C: Incentive Mechanisms for Participation</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780599" y="1849088"/>
            <a:ext cx="10124468"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Dynamics on networks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interacting agents, where agents </a:t>
            </a:r>
            <a:r>
              <a:rPr lang="en-US" sz="2400" dirty="0" smtClean="0">
                <a:latin typeface="Arial" panose="020B0604020202020204" pitchFamily="34" charset="0"/>
                <a:cs typeface="Arial" panose="020B0604020202020204" pitchFamily="34" charset="0"/>
              </a:rPr>
              <a:t>continually </a:t>
            </a:r>
            <a:r>
              <a:rPr lang="en-US" sz="2400" dirty="0">
                <a:latin typeface="Arial" panose="020B0604020202020204" pitchFamily="34" charset="0"/>
                <a:cs typeface="Arial" panose="020B0604020202020204" pitchFamily="34" charset="0"/>
              </a:rPr>
              <a:t>adapt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the </a:t>
            </a:r>
            <a:r>
              <a:rPr lang="en-US" sz="2400" dirty="0" smtClean="0">
                <a:latin typeface="Arial" panose="020B0604020202020204" pitchFamily="34" charset="0"/>
                <a:cs typeface="Arial" panose="020B0604020202020204" pitchFamily="34" charset="0"/>
              </a:rPr>
              <a:t>observed </a:t>
            </a:r>
            <a:r>
              <a:rPr lang="en-US" sz="2400" dirty="0">
                <a:latin typeface="Arial" panose="020B0604020202020204" pitchFamily="34" charset="0"/>
                <a:cs typeface="Arial" panose="020B0604020202020204" pitchFamily="34" charset="0"/>
              </a:rPr>
              <a:t>state of the world</a:t>
            </a:r>
          </a:p>
          <a:p>
            <a:r>
              <a:rPr lang="en-US" sz="1800" dirty="0">
                <a:latin typeface="Arial" panose="020B0604020202020204" pitchFamily="34" charset="0"/>
                <a:cs typeface="Arial" panose="020B0604020202020204" pitchFamily="34" charset="0"/>
              </a:rPr>
              <a:t>Myopic actions – e.g. cutting production costs in places difficult to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observe – can lead to suboptimal products or the market unraveling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completely over time.</a:t>
            </a:r>
          </a:p>
          <a:p>
            <a:r>
              <a:rPr lang="en-US" sz="1800" dirty="0">
                <a:latin typeface="Arial" panose="020B0604020202020204" pitchFamily="34" charset="0"/>
                <a:cs typeface="Arial" panose="020B0604020202020204" pitchFamily="34" charset="0"/>
              </a:rPr>
              <a:t>Results are highly dependent on information assimilation methods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including regret minimization, multiplicative weight updates,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proportional updates.</a:t>
            </a:r>
          </a:p>
          <a:p>
            <a:r>
              <a:rPr lang="en-US" sz="1800" dirty="0">
                <a:latin typeface="Arial" panose="020B0604020202020204" pitchFamily="34" charset="0"/>
                <a:cs typeface="Arial" panose="020B0604020202020204" pitchFamily="34" charset="0"/>
              </a:rPr>
              <a:t>How to measure properties of these networks when we assume entities are </a:t>
            </a:r>
            <a:r>
              <a:rPr lang="en-US" sz="1800" dirty="0" smtClean="0">
                <a:latin typeface="Arial" panose="020B0604020202020204" pitchFamily="34" charset="0"/>
                <a:cs typeface="Arial" panose="020B0604020202020204" pitchFamily="34" charset="0"/>
              </a:rPr>
              <a:t>strategic.</a:t>
            </a:r>
            <a:endParaRPr lang="en-US" sz="1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Oceanic games model scenarios where there are big and small players. </a:t>
            </a:r>
          </a:p>
          <a:p>
            <a:r>
              <a:rPr lang="en-US" sz="1800" dirty="0">
                <a:latin typeface="Arial" panose="020B0604020202020204" pitchFamily="34" charset="0"/>
                <a:cs typeface="Arial" panose="020B0604020202020204" pitchFamily="34" charset="0"/>
              </a:rPr>
              <a:t>This results in complex market games and learning problems where players are not independent of each other (e.g. have correlated utilities, are big vs small).</a:t>
            </a:r>
            <a:endParaRPr lang="en-US" alt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E3C5A21-D9C2-C340-91E9-94CA25645A8E}"/>
              </a:ext>
            </a:extLst>
          </p:cNvPr>
          <p:cNvPicPr>
            <a:picLocks noChangeAspect="1"/>
          </p:cNvPicPr>
          <p:nvPr/>
        </p:nvPicPr>
        <p:blipFill rotWithShape="1">
          <a:blip r:embed="rId2"/>
          <a:srcRect t="12025"/>
          <a:stretch/>
        </p:blipFill>
        <p:spPr>
          <a:xfrm>
            <a:off x="7941732" y="2046288"/>
            <a:ext cx="4754240" cy="2521544"/>
          </a:xfrm>
          <a:prstGeom prst="rect">
            <a:avLst/>
          </a:prstGeom>
        </p:spPr>
      </p:pic>
    </p:spTree>
    <p:extLst>
      <p:ext uri="{BB962C8B-B14F-4D97-AF65-F5344CB8AC3E}">
        <p14:creationId xmlns:p14="http://schemas.microsoft.com/office/powerpoint/2010/main" val="142098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Narrow" panose="020B0604020202020204" pitchFamily="34" charset="0"/>
                <a:cs typeface="Arial Narrow" panose="020B0604020202020204" pitchFamily="34" charset="0"/>
              </a:rPr>
              <a:t>Theme D: Systems Infrastructure for Open Markets</a:t>
            </a:r>
          </a:p>
        </p:txBody>
      </p:sp>
      <p:sp>
        <p:nvSpPr>
          <p:cNvPr id="3" name="Content Placeholder 2"/>
          <p:cNvSpPr>
            <a:spLocks noGrp="1"/>
          </p:cNvSpPr>
          <p:nvPr>
            <p:ph idx="1"/>
          </p:nvPr>
        </p:nvSpPr>
        <p:spPr>
          <a:xfrm>
            <a:off x="838200" y="1690688"/>
            <a:ext cx="1051560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To design and develop an open multi-vendor blockchain platform offering a powerful trade-off between privacy, traceability, and performance.</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Current vertically integrated provenance solutions cannot account for cross-vendor transactions by players without a trusted facilitator (such as IBM) and remain vulnerable to cross-vendor counterfeiting.</a:t>
            </a:r>
          </a:p>
          <a:p>
            <a:r>
              <a:rPr lang="en-US" sz="1800" dirty="0">
                <a:latin typeface="Arial" panose="020B0604020202020204" pitchFamily="34" charset="0"/>
                <a:cs typeface="Arial" panose="020B0604020202020204" pitchFamily="34" charset="0"/>
              </a:rPr>
              <a:t>Multi-vendor blockchain information should not be ubiquitously accessible across the platforms and should be protected from competitors.</a:t>
            </a:r>
          </a:p>
          <a:p>
            <a:r>
              <a:rPr lang="en-US" sz="1800" dirty="0">
                <a:latin typeface="Arial" panose="020B0604020202020204" pitchFamily="34" charset="0"/>
                <a:cs typeface="Arial" panose="020B0604020202020204" pitchFamily="34" charset="0"/>
              </a:rPr>
              <a:t>Incentive mechanism for supply-chain players to join and participate in the distributed ledger needs to be combined with the provenance ledger.</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A. DNA profiles provide strong identities.</a:t>
            </a:r>
          </a:p>
          <a:p>
            <a:r>
              <a:rPr lang="en-US" sz="1800" dirty="0">
                <a:latin typeface="Arial" panose="020B0604020202020204" pitchFamily="34" charset="0"/>
                <a:cs typeface="Arial" panose="020B0604020202020204" pitchFamily="34" charset="0"/>
              </a:rPr>
              <a:t>Theme C. Incentive system for fair participation.</a:t>
            </a:r>
          </a:p>
        </p:txBody>
      </p:sp>
    </p:spTree>
    <p:extLst>
      <p:ext uri="{BB962C8B-B14F-4D97-AF65-F5344CB8AC3E}">
        <p14:creationId xmlns:p14="http://schemas.microsoft.com/office/powerpoint/2010/main" val="5887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D: Systems Infrastructure for Open Markets</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780600" y="1849088"/>
            <a:ext cx="712896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p>
          <a:p>
            <a:pPr marL="0" indent="0">
              <a:buNone/>
            </a:pPr>
            <a:r>
              <a:rPr lang="en-US" sz="2400" dirty="0">
                <a:latin typeface="Arial" panose="020B0604020202020204" pitchFamily="34" charset="0"/>
                <a:cs typeface="Arial" panose="020B0604020202020204" pitchFamily="34" charset="0"/>
              </a:rPr>
              <a:t>In multi-vendor environments, it may not be acceptable to supply-chain processes that their business processes are visible across the platform.</a:t>
            </a:r>
          </a:p>
          <a:p>
            <a:r>
              <a:rPr lang="en-US" sz="1800" dirty="0">
                <a:latin typeface="Arial" panose="020B0604020202020204" pitchFamily="34" charset="0"/>
                <a:cs typeface="Arial" panose="020B0604020202020204" pitchFamily="34" charset="0"/>
              </a:rPr>
              <a:t>This suggests a secure distributed validation architecture that offers acceptable agreement between processes using execute-order-validate (EOV) processing of Hyperledger.</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Most multi-vendor distributed ledger information should not be ubiquitously accessible across the platform and should be protected from competitors.</a:t>
            </a:r>
          </a:p>
          <a:p>
            <a:r>
              <a:rPr lang="en-US" sz="1800" dirty="0">
                <a:latin typeface="Arial" panose="020B0604020202020204" pitchFamily="34" charset="0"/>
                <a:cs typeface="Arial" panose="020B0604020202020204" pitchFamily="34" charset="0"/>
              </a:rPr>
              <a:t>This type of privacy is novel and has not been formalized. </a:t>
            </a:r>
          </a:p>
          <a:p>
            <a:r>
              <a:rPr lang="en-US" sz="1800" dirty="0">
                <a:latin typeface="Arial" panose="020B0604020202020204" pitchFamily="34" charset="0"/>
                <a:cs typeface="Arial" panose="020B0604020202020204" pitchFamily="34" charset="0"/>
              </a:rPr>
              <a:t>Beyond EOV, we will achieve it using innovative solutions based combinations of secure multi-party computation (MPC) and non-interactive zero-knowledge proofs (NIZK).</a:t>
            </a:r>
          </a:p>
        </p:txBody>
      </p:sp>
      <p:pic>
        <p:nvPicPr>
          <p:cNvPr id="7" name="Picture 6">
            <a:extLst>
              <a:ext uri="{FF2B5EF4-FFF2-40B4-BE49-F238E27FC236}">
                <a16:creationId xmlns:a16="http://schemas.microsoft.com/office/drawing/2014/main" id="{E6ECB8E1-CABB-FE4F-B07E-24790FFA70F0}"/>
              </a:ext>
            </a:extLst>
          </p:cNvPr>
          <p:cNvPicPr>
            <a:picLocks noChangeAspect="1"/>
          </p:cNvPicPr>
          <p:nvPr/>
        </p:nvPicPr>
        <p:blipFill rotWithShape="1">
          <a:blip r:embed="rId2"/>
          <a:srcRect r="52644" b="5410"/>
          <a:stretch/>
        </p:blipFill>
        <p:spPr>
          <a:xfrm>
            <a:off x="7838308" y="1995055"/>
            <a:ext cx="4550961" cy="2390791"/>
          </a:xfrm>
          <a:prstGeom prst="rect">
            <a:avLst/>
          </a:prstGeom>
        </p:spPr>
      </p:pic>
      <p:pic>
        <p:nvPicPr>
          <p:cNvPr id="11" name="Picture 10">
            <a:extLst>
              <a:ext uri="{FF2B5EF4-FFF2-40B4-BE49-F238E27FC236}">
                <a16:creationId xmlns:a16="http://schemas.microsoft.com/office/drawing/2014/main" id="{F8D45919-62E0-7F4B-8063-4C4AD17DDD35}"/>
              </a:ext>
            </a:extLst>
          </p:cNvPr>
          <p:cNvPicPr>
            <a:picLocks noChangeAspect="1"/>
          </p:cNvPicPr>
          <p:nvPr/>
        </p:nvPicPr>
        <p:blipFill rotWithShape="1">
          <a:blip r:embed="rId2"/>
          <a:srcRect l="45957" b="5353"/>
          <a:stretch/>
        </p:blipFill>
        <p:spPr>
          <a:xfrm>
            <a:off x="7648302" y="4549182"/>
            <a:ext cx="4484323" cy="2065513"/>
          </a:xfrm>
          <a:prstGeom prst="rect">
            <a:avLst/>
          </a:prstGeom>
        </p:spPr>
      </p:pic>
    </p:spTree>
    <p:extLst>
      <p:ext uri="{BB962C8B-B14F-4D97-AF65-F5344CB8AC3E}">
        <p14:creationId xmlns:p14="http://schemas.microsoft.com/office/powerpoint/2010/main" val="7504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Narrow" panose="020B0604020202020204" pitchFamily="34" charset="0"/>
                <a:cs typeface="Arial Narrow" panose="020B0604020202020204" pitchFamily="34" charset="0"/>
              </a:rPr>
              <a:t>Theme E: Scalable Phenotyping Through Large-Scale Data Integration</a:t>
            </a:r>
          </a:p>
        </p:txBody>
      </p:sp>
      <p:sp>
        <p:nvSpPr>
          <p:cNvPr id="3" name="Content Placeholder 2"/>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To build scalable data analysis pipelines to address simple and complex questions about what impacts end-product phenotypes.</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Field management data is sparse &amp; high dimensional with strong spatiotemporal effects (weather). </a:t>
            </a:r>
          </a:p>
          <a:p>
            <a:r>
              <a:rPr lang="en-US" sz="1800" dirty="0">
                <a:latin typeface="Arial" panose="020B0604020202020204" pitchFamily="34" charset="0"/>
                <a:cs typeface="Arial" panose="020B0604020202020204" pitchFamily="34" charset="0"/>
              </a:rPr>
              <a:t>Food quality phenotypes – taste and nutrition – </a:t>
            </a:r>
            <a:r>
              <a:rPr lang="en-US" sz="1800" dirty="0" smtClean="0">
                <a:latin typeface="Arial" panose="020B0604020202020204" pitchFamily="34" charset="0"/>
                <a:cs typeface="Arial" panose="020B0604020202020204" pitchFamily="34" charset="0"/>
              </a:rPr>
              <a:t>are results of </a:t>
            </a:r>
            <a:r>
              <a:rPr lang="en-US" sz="1800" dirty="0">
                <a:latin typeface="Arial" panose="020B0604020202020204" pitchFamily="34" charset="0"/>
                <a:cs typeface="Arial" panose="020B0604020202020204" pitchFamily="34" charset="0"/>
              </a:rPr>
              <a:t>extremely complex </a:t>
            </a:r>
            <a:r>
              <a:rPr lang="en-US" sz="1800" dirty="0" smtClean="0">
                <a:latin typeface="Arial" panose="020B0604020202020204" pitchFamily="34" charset="0"/>
                <a:cs typeface="Arial" panose="020B0604020202020204" pitchFamily="34" charset="0"/>
              </a:rPr>
              <a:t>systems </a:t>
            </a:r>
            <a:r>
              <a:rPr lang="en-US" sz="1800" dirty="0">
                <a:latin typeface="Arial" panose="020B0604020202020204" pitchFamily="34" charset="0"/>
                <a:cs typeface="Arial" panose="020B0604020202020204" pitchFamily="34" charset="0"/>
              </a:rPr>
              <a:t>spanning seed-to-store.</a:t>
            </a:r>
          </a:p>
          <a:p>
            <a:r>
              <a:rPr lang="en-US" sz="1800" dirty="0" smtClean="0">
                <a:latin typeface="Arial" panose="020B0604020202020204" pitchFamily="34" charset="0"/>
                <a:cs typeface="Arial" panose="020B0604020202020204" pitchFamily="34" charset="0"/>
              </a:rPr>
              <a:t>Data on food </a:t>
            </a:r>
            <a:r>
              <a:rPr lang="en-US" sz="1800" dirty="0">
                <a:latin typeface="Arial" panose="020B0604020202020204" pitchFamily="34" charset="0"/>
                <a:cs typeface="Arial" panose="020B0604020202020204" pitchFamily="34" charset="0"/>
              </a:rPr>
              <a:t>safety and microbial contamination </a:t>
            </a:r>
            <a:r>
              <a:rPr lang="en-US" sz="1800" dirty="0" smtClean="0">
                <a:latin typeface="Arial" panose="020B0604020202020204" pitchFamily="34" charset="0"/>
                <a:cs typeface="Arial" panose="020B0604020202020204" pitchFamily="34" charset="0"/>
              </a:rPr>
              <a:t>is </a:t>
            </a:r>
            <a:r>
              <a:rPr lang="en-US" sz="1800" dirty="0" smtClean="0">
                <a:latin typeface="Arial" panose="020B0604020202020204" pitchFamily="34" charset="0"/>
                <a:cs typeface="Arial" panose="020B0604020202020204" pitchFamily="34" charset="0"/>
              </a:rPr>
              <a:t>typically</a:t>
            </a:r>
            <a:r>
              <a:rPr lang="en-US" sz="1800" dirty="0" smtClean="0">
                <a:latin typeface="Arial" panose="020B0604020202020204" pitchFamily="34" charset="0"/>
                <a:cs typeface="Arial" panose="020B0604020202020204" pitchFamily="34" charset="0"/>
              </a:rPr>
              <a:t> very incomplete due </a:t>
            </a:r>
            <a:r>
              <a:rPr lang="en-US" sz="1800" dirty="0">
                <a:latin typeface="Arial" panose="020B0604020202020204" pitchFamily="34" charset="0"/>
                <a:cs typeface="Arial" panose="020B0604020202020204" pitchFamily="34" charset="0"/>
              </a:rPr>
              <a:t>to legal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privacy issues.</a:t>
            </a:r>
          </a:p>
          <a:p>
            <a:r>
              <a:rPr lang="en-US" sz="1800" dirty="0">
                <a:latin typeface="Arial" panose="020B0604020202020204" pitchFamily="34" charset="0"/>
                <a:cs typeface="Arial" panose="020B0604020202020204" pitchFamily="34" charset="0"/>
              </a:rPr>
              <a:t>The community </a:t>
            </a:r>
            <a:r>
              <a:rPr lang="en-US" sz="1800" dirty="0" smtClean="0">
                <a:latin typeface="Arial" panose="020B0604020202020204" pitchFamily="34" charset="0"/>
                <a:cs typeface="Arial" panose="020B0604020202020204" pitchFamily="34" charset="0"/>
              </a:rPr>
              <a:t>needs </a:t>
            </a:r>
            <a:r>
              <a:rPr lang="en-US" sz="1800" i="1" dirty="0">
                <a:latin typeface="Arial" panose="020B0604020202020204" pitchFamily="34" charset="0"/>
                <a:cs typeface="Arial" panose="020B0604020202020204" pitchFamily="34" charset="0"/>
              </a:rPr>
              <a:t>data and information to support </a:t>
            </a:r>
            <a:r>
              <a:rPr lang="en-US" sz="1800" i="1" dirty="0" smtClean="0">
                <a:latin typeface="Arial" panose="020B0604020202020204" pitchFamily="34" charset="0"/>
                <a:cs typeface="Arial" panose="020B0604020202020204" pitchFamily="34" charset="0"/>
              </a:rPr>
              <a:t>possible hypotheses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not black box </a:t>
            </a:r>
            <a:r>
              <a:rPr lang="en-US" sz="1800" i="1" dirty="0">
                <a:latin typeface="Arial" panose="020B0604020202020204" pitchFamily="34" charset="0"/>
                <a:cs typeface="Arial" panose="020B0604020202020204" pitchFamily="34" charset="0"/>
              </a:rPr>
              <a:t>solutions</a:t>
            </a:r>
            <a:r>
              <a:rPr lang="en-US" sz="1800" dirty="0">
                <a:latin typeface="Arial" panose="020B0604020202020204" pitchFamily="34" charset="0"/>
                <a:cs typeface="Arial" panose="020B0604020202020204" pitchFamily="34" charset="0"/>
              </a:rPr>
              <a:t>. </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A. Provenance data provided by watermarking</a:t>
            </a:r>
          </a:p>
          <a:p>
            <a:r>
              <a:rPr lang="en-US" sz="1800" dirty="0">
                <a:latin typeface="Arial" panose="020B0604020202020204" pitchFamily="34" charset="0"/>
                <a:cs typeface="Arial" panose="020B0604020202020204" pitchFamily="34" charset="0"/>
              </a:rPr>
              <a:t>Theme B. Supply chain flows influence quality</a:t>
            </a:r>
          </a:p>
        </p:txBody>
      </p:sp>
    </p:spTree>
    <p:extLst>
      <p:ext uri="{BB962C8B-B14F-4D97-AF65-F5344CB8AC3E}">
        <p14:creationId xmlns:p14="http://schemas.microsoft.com/office/powerpoint/2010/main" val="17101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76F-EE2C-9442-9D06-B0C733F3E0B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Theme E: Scalable Phenotyping Through Large-Scale Data Integration</a:t>
            </a:r>
          </a:p>
        </p:txBody>
      </p:sp>
      <p:sp>
        <p:nvSpPr>
          <p:cNvPr id="3" name="Content Placeholder 2">
            <a:extLst>
              <a:ext uri="{FF2B5EF4-FFF2-40B4-BE49-F238E27FC236}">
                <a16:creationId xmlns:a16="http://schemas.microsoft.com/office/drawing/2014/main" id="{25A64DAB-845F-6642-AF2A-EF2A2FF3308B}"/>
              </a:ext>
            </a:extLst>
          </p:cNvPr>
          <p:cNvSpPr>
            <a:spLocks noGrp="1"/>
          </p:cNvSpPr>
          <p:nvPr>
            <p:ph idx="1"/>
          </p:nvPr>
        </p:nvSpPr>
        <p:spPr>
          <a:xfrm>
            <a:off x="838200" y="1825625"/>
            <a:ext cx="7205420" cy="4351338"/>
          </a:xfrm>
        </p:spPr>
        <p:txBody>
          <a:bodyPr>
            <a:no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Hypothesis generation </a:t>
            </a:r>
          </a:p>
          <a:p>
            <a:r>
              <a:rPr lang="en-US" sz="1800" dirty="0">
                <a:latin typeface="Arial" panose="020B0604020202020204" pitchFamily="34" charset="0"/>
                <a:cs typeface="Arial" panose="020B0604020202020204" pitchFamily="34" charset="0"/>
              </a:rPr>
              <a:t>Graph and tensor-based local search (random-walk / PageRank / eigenvector) approaches will be used to generate non-trivial hypotheses for future experiments.</a:t>
            </a:r>
          </a:p>
          <a:p>
            <a:r>
              <a:rPr lang="en-US" sz="1800" dirty="0">
                <a:latin typeface="Arial" panose="020B0604020202020204" pitchFamily="34" charset="0"/>
                <a:cs typeface="Arial" panose="020B0604020202020204" pitchFamily="34" charset="0"/>
              </a:rPr>
              <a:t>There is no state of the art on using these with the types of complex mixtures (low-rank + sparse) models of data we need. </a:t>
            </a:r>
          </a:p>
          <a:p>
            <a:r>
              <a:rPr lang="en-US" sz="1800" dirty="0">
                <a:latin typeface="Arial" panose="020B0604020202020204" pitchFamily="34" charset="0"/>
                <a:cs typeface="Arial" panose="020B0604020202020204" pitchFamily="34" charset="0"/>
              </a:rPr>
              <a:t>Higher-order expansions of data are extremely useful to find subtle and tunable insights into the data and in terms of new hypotheses</a:t>
            </a:r>
          </a:p>
          <a:p>
            <a:r>
              <a:rPr lang="en-US" sz="1800" dirty="0">
                <a:latin typeface="Arial" panose="020B0604020202020204" pitchFamily="34" charset="0"/>
                <a:cs typeface="Arial" panose="020B0604020202020204" pitchFamily="34" charset="0"/>
              </a:rPr>
              <a:t>Matrix completion and imputation are needed to missing data and outliers</a:t>
            </a:r>
          </a:p>
          <a:p>
            <a:r>
              <a:rPr lang="en-US" sz="1800" dirty="0">
                <a:latin typeface="Arial" panose="020B0604020202020204" pitchFamily="34" charset="0"/>
                <a:cs typeface="Arial" panose="020B0604020202020204" pitchFamily="34" charset="0"/>
              </a:rPr>
              <a:t>Our goal is to build algorithms that work </a:t>
            </a:r>
            <a:r>
              <a:rPr lang="en-US" sz="1800" dirty="0" smtClean="0">
                <a:latin typeface="Arial" panose="020B0604020202020204" pitchFamily="34" charset="0"/>
                <a:cs typeface="Arial" panose="020B0604020202020204" pitchFamily="34" charset="0"/>
              </a:rPr>
              <a:t>in order of </a:t>
            </a:r>
            <a:r>
              <a:rPr lang="en-US" sz="1800" dirty="0">
                <a:latin typeface="Arial" panose="020B0604020202020204" pitchFamily="34" charset="0"/>
                <a:cs typeface="Arial" panose="020B0604020202020204" pitchFamily="34" charset="0"/>
              </a:rPr>
              <a:t>the size of the input dataset, not the intermediate (expanded) graph. </a:t>
            </a:r>
          </a:p>
          <a:p>
            <a:r>
              <a:rPr lang="en-US" sz="1800" dirty="0" err="1">
                <a:latin typeface="Arial" panose="020B0604020202020204" pitchFamily="34" charset="0"/>
                <a:cs typeface="Arial" panose="020B0604020202020204" pitchFamily="34" charset="0"/>
              </a:rPr>
              <a:t>RandNLA</a:t>
            </a:r>
            <a:r>
              <a:rPr lang="en-US" sz="1800" dirty="0">
                <a:latin typeface="Arial" panose="020B0604020202020204" pitchFamily="34" charset="0"/>
                <a:cs typeface="Arial" panose="020B0604020202020204" pitchFamily="34" charset="0"/>
              </a:rPr>
              <a:t> and tensors will be an enabling technique.</a:t>
            </a:r>
            <a:endParaRPr lang="en-US"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All of the analysis and results must be explainable in terms of raw data (fully reified).</a:t>
            </a: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CF41A91-3FC4-1940-B846-8A261C236759}"/>
              </a:ext>
            </a:extLst>
          </p:cNvPr>
          <p:cNvPicPr>
            <a:picLocks noChangeAspect="1"/>
          </p:cNvPicPr>
          <p:nvPr/>
        </p:nvPicPr>
        <p:blipFill>
          <a:blip r:embed="rId2"/>
          <a:stretch>
            <a:fillRect/>
          </a:stretch>
        </p:blipFill>
        <p:spPr>
          <a:xfrm>
            <a:off x="8043620" y="2306073"/>
            <a:ext cx="4356315" cy="1999526"/>
          </a:xfrm>
          <a:prstGeom prst="rect">
            <a:avLst/>
          </a:prstGeom>
        </p:spPr>
      </p:pic>
      <p:sp>
        <p:nvSpPr>
          <p:cNvPr id="5" name="TextBox 4">
            <a:extLst>
              <a:ext uri="{FF2B5EF4-FFF2-40B4-BE49-F238E27FC236}">
                <a16:creationId xmlns:a16="http://schemas.microsoft.com/office/drawing/2014/main" id="{2AFEE923-6774-2C44-9732-9183807CBBA3}"/>
              </a:ext>
            </a:extLst>
          </p:cNvPr>
          <p:cNvSpPr txBox="1"/>
          <p:nvPr/>
        </p:nvSpPr>
        <p:spPr>
          <a:xfrm>
            <a:off x="8369084" y="4255870"/>
            <a:ext cx="3518115" cy="923330"/>
          </a:xfrm>
          <a:prstGeom prst="rect">
            <a:avLst/>
          </a:prstGeom>
          <a:noFill/>
        </p:spPr>
        <p:txBody>
          <a:bodyPr wrap="square" rtlCol="0">
            <a:spAutoFit/>
          </a:bodyPr>
          <a:lstStyle/>
          <a:p>
            <a:pPr algn="r"/>
            <a:r>
              <a:rPr lang="en-US" i="1" dirty="0">
                <a:latin typeface="Arial" panose="020B0604020202020204" pitchFamily="34" charset="0"/>
                <a:cs typeface="Arial" panose="020B0604020202020204" pitchFamily="34" charset="0"/>
              </a:rPr>
              <a:t>Graph-based local search for agricultural regions similar to West Lafayette</a:t>
            </a:r>
          </a:p>
        </p:txBody>
      </p:sp>
    </p:spTree>
    <p:extLst>
      <p:ext uri="{BB962C8B-B14F-4D97-AF65-F5344CB8AC3E}">
        <p14:creationId xmlns:p14="http://schemas.microsoft.com/office/powerpoint/2010/main" val="155428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D1B7F-FFA0-9245-A2B1-319F4A83F517}"/>
              </a:ext>
            </a:extLst>
          </p:cNvPr>
          <p:cNvSpPr>
            <a:spLocks noGrp="1"/>
          </p:cNvSpPr>
          <p:nvPr>
            <p:ph idx="1"/>
          </p:nvPr>
        </p:nvSpPr>
        <p:spPr>
          <a:xfrm>
            <a:off x="838199" y="296440"/>
            <a:ext cx="11006960" cy="4351338"/>
          </a:xfrm>
        </p:spPr>
        <p:txBody>
          <a:bodyPr>
            <a:normAutofit/>
          </a:bodyPr>
          <a:lstStyle/>
          <a:p>
            <a:pPr marL="0" indent="0">
              <a:buNone/>
            </a:pPr>
            <a:r>
              <a:rPr lang="en-US" sz="3600" b="1" dirty="0">
                <a:latin typeface="Arial" panose="020B0604020202020204" pitchFamily="34" charset="0"/>
                <a:cs typeface="Arial" panose="020B0604020202020204" pitchFamily="34" charset="0"/>
              </a:rPr>
              <a:t>Our research themes are decoupled in failure and intertwined in success and help make the whole greater than the sum of the parts. </a:t>
            </a:r>
          </a:p>
        </p:txBody>
      </p:sp>
      <p:grpSp>
        <p:nvGrpSpPr>
          <p:cNvPr id="4" name="Group 3">
            <a:extLst>
              <a:ext uri="{FF2B5EF4-FFF2-40B4-BE49-F238E27FC236}">
                <a16:creationId xmlns:a16="http://schemas.microsoft.com/office/drawing/2014/main" id="{44A37C08-6335-E940-AA1C-11F980B8915F}"/>
              </a:ext>
            </a:extLst>
          </p:cNvPr>
          <p:cNvGrpSpPr/>
          <p:nvPr/>
        </p:nvGrpSpPr>
        <p:grpSpPr>
          <a:xfrm>
            <a:off x="2040475" y="1873893"/>
            <a:ext cx="6970099" cy="3710185"/>
            <a:chOff x="1518770" y="1374829"/>
            <a:chExt cx="6970099" cy="3710185"/>
          </a:xfrm>
        </p:grpSpPr>
        <p:sp>
          <p:nvSpPr>
            <p:cNvPr id="5" name="Oval 4">
              <a:extLst>
                <a:ext uri="{FF2B5EF4-FFF2-40B4-BE49-F238E27FC236}">
                  <a16:creationId xmlns:a16="http://schemas.microsoft.com/office/drawing/2014/main" id="{F2FC365B-A959-9B4E-8907-A35E282CB6D0}"/>
                </a:ext>
              </a:extLst>
            </p:cNvPr>
            <p:cNvSpPr/>
            <p:nvPr/>
          </p:nvSpPr>
          <p:spPr>
            <a:xfrm>
              <a:off x="3188805" y="1374829"/>
              <a:ext cx="3710185" cy="371018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tx1"/>
                  </a:solidFill>
                  <a:latin typeface="Arial" panose="020B0604020202020204" pitchFamily="34" charset="0"/>
                  <a:cs typeface="Arial" panose="020B0604020202020204" pitchFamily="34" charset="0"/>
                </a:rPr>
                <a:t>Computing Challenges</a:t>
              </a:r>
            </a:p>
          </p:txBody>
        </p:sp>
        <p:sp>
          <p:nvSpPr>
            <p:cNvPr id="7" name="Rounded Rectangle 6">
              <a:extLst>
                <a:ext uri="{FF2B5EF4-FFF2-40B4-BE49-F238E27FC236}">
                  <a16:creationId xmlns:a16="http://schemas.microsoft.com/office/drawing/2014/main" id="{4ACA9B4F-CD79-6647-B321-70E982CB4323}"/>
                </a:ext>
              </a:extLst>
            </p:cNvPr>
            <p:cNvSpPr/>
            <p:nvPr/>
          </p:nvSpPr>
          <p:spPr>
            <a:xfrm>
              <a:off x="3545152" y="2075223"/>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Optimization</a:t>
              </a:r>
            </a:p>
          </p:txBody>
        </p:sp>
        <p:sp>
          <p:nvSpPr>
            <p:cNvPr id="8" name="Rounded Rectangle 7">
              <a:extLst>
                <a:ext uri="{FF2B5EF4-FFF2-40B4-BE49-F238E27FC236}">
                  <a16:creationId xmlns:a16="http://schemas.microsoft.com/office/drawing/2014/main" id="{CF32EB50-D3F4-1A40-814E-0A783571E984}"/>
                </a:ext>
              </a:extLst>
            </p:cNvPr>
            <p:cNvSpPr/>
            <p:nvPr/>
          </p:nvSpPr>
          <p:spPr>
            <a:xfrm>
              <a:off x="4967610" y="3175129"/>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Mechanism Design</a:t>
              </a:r>
            </a:p>
          </p:txBody>
        </p:sp>
        <p:sp>
          <p:nvSpPr>
            <p:cNvPr id="9" name="Rounded Rectangle 8">
              <a:extLst>
                <a:ext uri="{FF2B5EF4-FFF2-40B4-BE49-F238E27FC236}">
                  <a16:creationId xmlns:a16="http://schemas.microsoft.com/office/drawing/2014/main" id="{6C7B66C1-7CE6-504E-AEF2-B496168990FD}"/>
                </a:ext>
              </a:extLst>
            </p:cNvPr>
            <p:cNvSpPr/>
            <p:nvPr/>
          </p:nvSpPr>
          <p:spPr>
            <a:xfrm>
              <a:off x="4937821" y="2495357"/>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Blockchain</a:t>
              </a:r>
            </a:p>
          </p:txBody>
        </p:sp>
        <p:sp>
          <p:nvSpPr>
            <p:cNvPr id="10" name="Rounded Rectangle 9">
              <a:extLst>
                <a:ext uri="{FF2B5EF4-FFF2-40B4-BE49-F238E27FC236}">
                  <a16:creationId xmlns:a16="http://schemas.microsoft.com/office/drawing/2014/main" id="{233BFF08-1585-AD4C-BA45-FB65DA6126C9}"/>
                </a:ext>
              </a:extLst>
            </p:cNvPr>
            <p:cNvSpPr/>
            <p:nvPr/>
          </p:nvSpPr>
          <p:spPr>
            <a:xfrm>
              <a:off x="3455971" y="3529266"/>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Watermarking</a:t>
              </a:r>
            </a:p>
          </p:txBody>
        </p:sp>
        <p:sp>
          <p:nvSpPr>
            <p:cNvPr id="12" name="Rounded Rectangle 11">
              <a:extLst>
                <a:ext uri="{FF2B5EF4-FFF2-40B4-BE49-F238E27FC236}">
                  <a16:creationId xmlns:a16="http://schemas.microsoft.com/office/drawing/2014/main" id="{CDBB8D69-F230-5D48-A1A4-0A5514063604}"/>
                </a:ext>
              </a:extLst>
            </p:cNvPr>
            <p:cNvSpPr/>
            <p:nvPr/>
          </p:nvSpPr>
          <p:spPr>
            <a:xfrm>
              <a:off x="1740252" y="3795065"/>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Provenance</a:t>
              </a:r>
            </a:p>
          </p:txBody>
        </p:sp>
        <p:sp>
          <p:nvSpPr>
            <p:cNvPr id="13" name="Rounded Rectangle 12">
              <a:extLst>
                <a:ext uri="{FF2B5EF4-FFF2-40B4-BE49-F238E27FC236}">
                  <a16:creationId xmlns:a16="http://schemas.microsoft.com/office/drawing/2014/main" id="{715B87A3-9835-544F-A212-624786284BA7}"/>
                </a:ext>
              </a:extLst>
            </p:cNvPr>
            <p:cNvSpPr/>
            <p:nvPr/>
          </p:nvSpPr>
          <p:spPr>
            <a:xfrm>
              <a:off x="6449652" y="2030641"/>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Supply Chains</a:t>
              </a:r>
            </a:p>
          </p:txBody>
        </p:sp>
        <p:sp>
          <p:nvSpPr>
            <p:cNvPr id="14" name="Rounded Rectangle 13">
              <a:extLst>
                <a:ext uri="{FF2B5EF4-FFF2-40B4-BE49-F238E27FC236}">
                  <a16:creationId xmlns:a16="http://schemas.microsoft.com/office/drawing/2014/main" id="{9FAE9A7C-0713-3443-8234-08E7828DB0EE}"/>
                </a:ext>
              </a:extLst>
            </p:cNvPr>
            <p:cNvSpPr/>
            <p:nvPr/>
          </p:nvSpPr>
          <p:spPr>
            <a:xfrm>
              <a:off x="6449652" y="3434598"/>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Safety</a:t>
              </a:r>
            </a:p>
          </p:txBody>
        </p:sp>
        <p:sp>
          <p:nvSpPr>
            <p:cNvPr id="15" name="Rounded Rectangle 14">
              <a:extLst>
                <a:ext uri="{FF2B5EF4-FFF2-40B4-BE49-F238E27FC236}">
                  <a16:creationId xmlns:a16="http://schemas.microsoft.com/office/drawing/2014/main" id="{7B276CD3-B14A-6C4A-9C7B-6EE358DF33B8}"/>
                </a:ext>
              </a:extLst>
            </p:cNvPr>
            <p:cNvSpPr/>
            <p:nvPr/>
          </p:nvSpPr>
          <p:spPr>
            <a:xfrm>
              <a:off x="1780514" y="1634694"/>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Food Waste</a:t>
              </a:r>
            </a:p>
          </p:txBody>
        </p:sp>
        <p:sp>
          <p:nvSpPr>
            <p:cNvPr id="6" name="Rounded Rectangle 5">
              <a:extLst>
                <a:ext uri="{FF2B5EF4-FFF2-40B4-BE49-F238E27FC236}">
                  <a16:creationId xmlns:a16="http://schemas.microsoft.com/office/drawing/2014/main" id="{FB59F2A5-F4AF-2C41-9E1C-168FCF0904C9}"/>
                </a:ext>
              </a:extLst>
            </p:cNvPr>
            <p:cNvSpPr/>
            <p:nvPr/>
          </p:nvSpPr>
          <p:spPr>
            <a:xfrm>
              <a:off x="3400434" y="2805915"/>
              <a:ext cx="1920145"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Actionable Analytics</a:t>
              </a:r>
            </a:p>
          </p:txBody>
        </p:sp>
        <p:sp>
          <p:nvSpPr>
            <p:cNvPr id="11" name="Rounded Rectangle 10">
              <a:extLst>
                <a:ext uri="{FF2B5EF4-FFF2-40B4-BE49-F238E27FC236}">
                  <a16:creationId xmlns:a16="http://schemas.microsoft.com/office/drawing/2014/main" id="{AE0EBA6E-E99E-6841-AB02-A72AC489BDC4}"/>
                </a:ext>
              </a:extLst>
            </p:cNvPr>
            <p:cNvSpPr/>
            <p:nvPr/>
          </p:nvSpPr>
          <p:spPr>
            <a:xfrm>
              <a:off x="1518770" y="2714879"/>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Phenotyping</a:t>
              </a:r>
            </a:p>
          </p:txBody>
        </p:sp>
      </p:grpSp>
      <p:grpSp>
        <p:nvGrpSpPr>
          <p:cNvPr id="42" name="Group 41">
            <a:extLst>
              <a:ext uri="{FF2B5EF4-FFF2-40B4-BE49-F238E27FC236}">
                <a16:creationId xmlns:a16="http://schemas.microsoft.com/office/drawing/2014/main" id="{C91CF720-47E1-274B-AE6C-89155E4682B6}"/>
              </a:ext>
            </a:extLst>
          </p:cNvPr>
          <p:cNvGrpSpPr/>
          <p:nvPr/>
        </p:nvGrpSpPr>
        <p:grpSpPr>
          <a:xfrm>
            <a:off x="5501410" y="2733248"/>
            <a:ext cx="281806" cy="1793081"/>
            <a:chOff x="2189329" y="2594814"/>
            <a:chExt cx="6970100" cy="2908517"/>
          </a:xfrm>
          <a:effectLst>
            <a:outerShdw blurRad="50800" dist="38100" dir="2700000" algn="tl" rotWithShape="0">
              <a:prstClr val="black">
                <a:alpha val="40000"/>
              </a:prstClr>
            </a:outerShdw>
          </a:effectLst>
        </p:grpSpPr>
        <p:cxnSp>
          <p:nvCxnSpPr>
            <p:cNvPr id="43" name="Straight Connector 42">
              <a:extLst>
                <a:ext uri="{FF2B5EF4-FFF2-40B4-BE49-F238E27FC236}">
                  <a16:creationId xmlns:a16="http://schemas.microsoft.com/office/drawing/2014/main" id="{E34BBAD1-34F1-1542-8B86-5068C2BEB791}"/>
                </a:ext>
              </a:extLst>
            </p:cNvPr>
            <p:cNvCxnSpPr>
              <a:cxnSpLocks/>
            </p:cNvCxnSpPr>
            <p:nvPr/>
          </p:nvCxnSpPr>
          <p:spPr>
            <a:xfrm>
              <a:off x="2684531" y="2594814"/>
              <a:ext cx="6474898" cy="217397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B29B35-0069-5E43-9E5C-E119ABDC497D}"/>
                </a:ext>
              </a:extLst>
            </p:cNvPr>
            <p:cNvCxnSpPr>
              <a:cxnSpLocks/>
            </p:cNvCxnSpPr>
            <p:nvPr/>
          </p:nvCxnSpPr>
          <p:spPr>
            <a:xfrm>
              <a:off x="2684531" y="2594814"/>
              <a:ext cx="6474898" cy="77002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AD282B-A339-9F46-922A-B2623B06C8C5}"/>
                </a:ext>
              </a:extLst>
            </p:cNvPr>
            <p:cNvCxnSpPr>
              <a:cxnSpLocks/>
            </p:cNvCxnSpPr>
            <p:nvPr/>
          </p:nvCxnSpPr>
          <p:spPr>
            <a:xfrm flipV="1">
              <a:off x="2733759" y="3364834"/>
              <a:ext cx="6425670" cy="213849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4BE83C-67D8-DA4F-8191-1C1AD3D5EC96}"/>
                </a:ext>
              </a:extLst>
            </p:cNvPr>
            <p:cNvCxnSpPr>
              <a:cxnSpLocks/>
            </p:cNvCxnSpPr>
            <p:nvPr/>
          </p:nvCxnSpPr>
          <p:spPr>
            <a:xfrm flipH="1" flipV="1">
              <a:off x="2189330" y="4049072"/>
              <a:ext cx="544430" cy="145425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9FCC1B-BBBD-0D4E-BEF7-F47CC4E10B96}"/>
                </a:ext>
              </a:extLst>
            </p:cNvPr>
            <p:cNvCxnSpPr>
              <a:cxnSpLocks/>
            </p:cNvCxnSpPr>
            <p:nvPr/>
          </p:nvCxnSpPr>
          <p:spPr>
            <a:xfrm flipH="1" flipV="1">
              <a:off x="2684533" y="2610463"/>
              <a:ext cx="49225" cy="289286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ED435EB-C580-2641-B4A4-BD369CE52C1D}"/>
                </a:ext>
              </a:extLst>
            </p:cNvPr>
            <p:cNvCxnSpPr>
              <a:cxnSpLocks/>
            </p:cNvCxnSpPr>
            <p:nvPr/>
          </p:nvCxnSpPr>
          <p:spPr>
            <a:xfrm flipH="1">
              <a:off x="2189330" y="2594814"/>
              <a:ext cx="495202" cy="145425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8DFBE8-76EA-3A4D-A126-A58567F9EF41}"/>
                </a:ext>
              </a:extLst>
            </p:cNvPr>
            <p:cNvCxnSpPr>
              <a:cxnSpLocks/>
            </p:cNvCxnSpPr>
            <p:nvPr/>
          </p:nvCxnSpPr>
          <p:spPr>
            <a:xfrm flipV="1">
              <a:off x="9159429" y="3364834"/>
              <a:ext cx="0" cy="140395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50482A-B4C1-2143-8FEF-0FA1F198CA30}"/>
                </a:ext>
              </a:extLst>
            </p:cNvPr>
            <p:cNvCxnSpPr>
              <a:cxnSpLocks/>
            </p:cNvCxnSpPr>
            <p:nvPr/>
          </p:nvCxnSpPr>
          <p:spPr>
            <a:xfrm flipV="1">
              <a:off x="2733759" y="4768791"/>
              <a:ext cx="6425670" cy="7345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4C26B0-DC06-C04A-8070-F329FD0228CA}"/>
                </a:ext>
              </a:extLst>
            </p:cNvPr>
            <p:cNvCxnSpPr>
              <a:cxnSpLocks/>
            </p:cNvCxnSpPr>
            <p:nvPr/>
          </p:nvCxnSpPr>
          <p:spPr>
            <a:xfrm>
              <a:off x="2189330" y="4049072"/>
              <a:ext cx="6970099" cy="71971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D5B04C-9169-A64A-B875-92B93D4E710B}"/>
                </a:ext>
              </a:extLst>
            </p:cNvPr>
            <p:cNvCxnSpPr>
              <a:cxnSpLocks/>
            </p:cNvCxnSpPr>
            <p:nvPr/>
          </p:nvCxnSpPr>
          <p:spPr>
            <a:xfrm flipV="1">
              <a:off x="2189329" y="3364834"/>
              <a:ext cx="6970100" cy="68060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A3F6C3C6-FCDE-A942-804C-8F5AB2026191}"/>
              </a:ext>
            </a:extLst>
          </p:cNvPr>
          <p:cNvSpPr/>
          <p:nvPr/>
        </p:nvSpPr>
        <p:spPr>
          <a:xfrm>
            <a:off x="1045124" y="5774931"/>
            <a:ext cx="9548037" cy="92333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Important new intersections of areas within computing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 connections at the interface between computing and food systems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 possibilities for how computation can be a </a:t>
            </a:r>
            <a:r>
              <a:rPr lang="en-US" dirty="0" err="1">
                <a:latin typeface="Arial" panose="020B0604020202020204" pitchFamily="34" charset="0"/>
                <a:cs typeface="Arial" panose="020B0604020202020204" pitchFamily="34" charset="0"/>
              </a:rPr>
              <a:t>subtrate</a:t>
            </a:r>
            <a:r>
              <a:rPr lang="en-US" dirty="0">
                <a:latin typeface="Arial" panose="020B0604020202020204" pitchFamily="34" charset="0"/>
                <a:cs typeface="Arial" panose="020B0604020202020204" pitchFamily="34" charset="0"/>
              </a:rPr>
              <a:t> to improve our food systems </a:t>
            </a:r>
          </a:p>
        </p:txBody>
      </p:sp>
      <p:grpSp>
        <p:nvGrpSpPr>
          <p:cNvPr id="64" name="Group 63">
            <a:extLst>
              <a:ext uri="{FF2B5EF4-FFF2-40B4-BE49-F238E27FC236}">
                <a16:creationId xmlns:a16="http://schemas.microsoft.com/office/drawing/2014/main" id="{FF6A2BF0-5C2C-D84D-B5F0-11ECE992B4D9}"/>
              </a:ext>
            </a:extLst>
          </p:cNvPr>
          <p:cNvGrpSpPr/>
          <p:nvPr/>
        </p:nvGrpSpPr>
        <p:grpSpPr>
          <a:xfrm>
            <a:off x="3791169" y="2742896"/>
            <a:ext cx="3409779" cy="1847802"/>
            <a:chOff x="2189329" y="2594814"/>
            <a:chExt cx="6970100" cy="2908517"/>
          </a:xfrm>
          <a:effectLst>
            <a:outerShdw blurRad="50800" dist="38100" dir="2700000" algn="tl" rotWithShape="0">
              <a:prstClr val="black">
                <a:alpha val="40000"/>
              </a:prstClr>
            </a:outerShdw>
          </a:effectLst>
        </p:grpSpPr>
        <p:cxnSp>
          <p:nvCxnSpPr>
            <p:cNvPr id="65" name="Straight Connector 64">
              <a:extLst>
                <a:ext uri="{FF2B5EF4-FFF2-40B4-BE49-F238E27FC236}">
                  <a16:creationId xmlns:a16="http://schemas.microsoft.com/office/drawing/2014/main" id="{1E469556-EE4E-E940-B1AF-B020370BB3A4}"/>
                </a:ext>
              </a:extLst>
            </p:cNvPr>
            <p:cNvCxnSpPr>
              <a:cxnSpLocks/>
            </p:cNvCxnSpPr>
            <p:nvPr/>
          </p:nvCxnSpPr>
          <p:spPr>
            <a:xfrm>
              <a:off x="2684531" y="2594814"/>
              <a:ext cx="6474898" cy="2173977"/>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C3E6D7C-5247-FB4A-A2E9-D48945AC734C}"/>
                </a:ext>
              </a:extLst>
            </p:cNvPr>
            <p:cNvCxnSpPr>
              <a:cxnSpLocks/>
            </p:cNvCxnSpPr>
            <p:nvPr/>
          </p:nvCxnSpPr>
          <p:spPr>
            <a:xfrm>
              <a:off x="2684531" y="2594814"/>
              <a:ext cx="6474898" cy="77002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549CCF7-80E4-3C47-BAF3-52860C2EB7D8}"/>
                </a:ext>
              </a:extLst>
            </p:cNvPr>
            <p:cNvCxnSpPr>
              <a:cxnSpLocks/>
            </p:cNvCxnSpPr>
            <p:nvPr/>
          </p:nvCxnSpPr>
          <p:spPr>
            <a:xfrm flipV="1">
              <a:off x="2733759" y="3364834"/>
              <a:ext cx="6425670" cy="2138496"/>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41AAD42-8B78-6641-8CDF-08FCB0E70656}"/>
                </a:ext>
              </a:extLst>
            </p:cNvPr>
            <p:cNvCxnSpPr>
              <a:cxnSpLocks/>
            </p:cNvCxnSpPr>
            <p:nvPr/>
          </p:nvCxnSpPr>
          <p:spPr>
            <a:xfrm flipH="1" flipV="1">
              <a:off x="2189330" y="4049072"/>
              <a:ext cx="544430" cy="1454258"/>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71C4382-EFCF-DA46-BF64-457B7C3BBB67}"/>
                </a:ext>
              </a:extLst>
            </p:cNvPr>
            <p:cNvCxnSpPr>
              <a:cxnSpLocks/>
            </p:cNvCxnSpPr>
            <p:nvPr/>
          </p:nvCxnSpPr>
          <p:spPr>
            <a:xfrm flipH="1" flipV="1">
              <a:off x="2684533" y="2610463"/>
              <a:ext cx="49225" cy="2892867"/>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6F44DBB-0915-AD48-8E1E-52C33E483726}"/>
                </a:ext>
              </a:extLst>
            </p:cNvPr>
            <p:cNvCxnSpPr>
              <a:cxnSpLocks/>
            </p:cNvCxnSpPr>
            <p:nvPr/>
          </p:nvCxnSpPr>
          <p:spPr>
            <a:xfrm flipH="1">
              <a:off x="2189330" y="2594814"/>
              <a:ext cx="495202" cy="1454258"/>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118D73-FF42-E24F-B3AD-5E440AD149D6}"/>
                </a:ext>
              </a:extLst>
            </p:cNvPr>
            <p:cNvCxnSpPr>
              <a:cxnSpLocks/>
            </p:cNvCxnSpPr>
            <p:nvPr/>
          </p:nvCxnSpPr>
          <p:spPr>
            <a:xfrm flipV="1">
              <a:off x="9159429" y="3364834"/>
              <a:ext cx="0" cy="1403957"/>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491452-2CEF-464A-856E-34D4C6FFE7DB}"/>
                </a:ext>
              </a:extLst>
            </p:cNvPr>
            <p:cNvCxnSpPr>
              <a:cxnSpLocks/>
            </p:cNvCxnSpPr>
            <p:nvPr/>
          </p:nvCxnSpPr>
          <p:spPr>
            <a:xfrm flipV="1">
              <a:off x="2733759" y="4768791"/>
              <a:ext cx="6425670" cy="73454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6D57D58-339A-E647-BE62-41C04999E66A}"/>
                </a:ext>
              </a:extLst>
            </p:cNvPr>
            <p:cNvCxnSpPr>
              <a:cxnSpLocks/>
            </p:cNvCxnSpPr>
            <p:nvPr/>
          </p:nvCxnSpPr>
          <p:spPr>
            <a:xfrm>
              <a:off x="2189330" y="4049072"/>
              <a:ext cx="6970099" cy="719719"/>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C2E77F1-2123-A948-8EFA-3317C9606ED0}"/>
                </a:ext>
              </a:extLst>
            </p:cNvPr>
            <p:cNvCxnSpPr>
              <a:cxnSpLocks/>
            </p:cNvCxnSpPr>
            <p:nvPr/>
          </p:nvCxnSpPr>
          <p:spPr>
            <a:xfrm flipV="1">
              <a:off x="2189329" y="3364834"/>
              <a:ext cx="6970100" cy="680606"/>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F3B37B3-306E-344A-8984-E674F0D400D1}"/>
              </a:ext>
            </a:extLst>
          </p:cNvPr>
          <p:cNvGrpSpPr/>
          <p:nvPr/>
        </p:nvGrpSpPr>
        <p:grpSpPr>
          <a:xfrm>
            <a:off x="2261957" y="2265211"/>
            <a:ext cx="6529988" cy="2655202"/>
            <a:chOff x="2189329" y="2594814"/>
            <a:chExt cx="6970100" cy="2908517"/>
          </a:xfrm>
          <a:effectLst>
            <a:outerShdw blurRad="50800" dist="38100" dir="2700000" algn="tl" rotWithShape="0">
              <a:prstClr val="black">
                <a:alpha val="40000"/>
              </a:prstClr>
            </a:outerShdw>
          </a:effectLst>
        </p:grpSpPr>
        <p:cxnSp>
          <p:nvCxnSpPr>
            <p:cNvPr id="27" name="Straight Connector 26">
              <a:extLst>
                <a:ext uri="{FF2B5EF4-FFF2-40B4-BE49-F238E27FC236}">
                  <a16:creationId xmlns:a16="http://schemas.microsoft.com/office/drawing/2014/main" id="{58F13391-D3FD-EC45-9BB2-01E489DDF2BA}"/>
                </a:ext>
              </a:extLst>
            </p:cNvPr>
            <p:cNvCxnSpPr>
              <a:cxnSpLocks/>
            </p:cNvCxnSpPr>
            <p:nvPr/>
          </p:nvCxnSpPr>
          <p:spPr>
            <a:xfrm>
              <a:off x="2684531" y="2594814"/>
              <a:ext cx="6474898" cy="2173977"/>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2B1E65-C2DA-E74C-A1EE-D2A35E4E1972}"/>
                </a:ext>
              </a:extLst>
            </p:cNvPr>
            <p:cNvCxnSpPr>
              <a:cxnSpLocks/>
            </p:cNvCxnSpPr>
            <p:nvPr/>
          </p:nvCxnSpPr>
          <p:spPr>
            <a:xfrm>
              <a:off x="2684531" y="2594814"/>
              <a:ext cx="6474898" cy="770020"/>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60589F1-A50D-1D45-8714-08246BA38658}"/>
                </a:ext>
              </a:extLst>
            </p:cNvPr>
            <p:cNvCxnSpPr>
              <a:cxnSpLocks/>
            </p:cNvCxnSpPr>
            <p:nvPr/>
          </p:nvCxnSpPr>
          <p:spPr>
            <a:xfrm flipV="1">
              <a:off x="2733759" y="3364834"/>
              <a:ext cx="6425670" cy="2138496"/>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13015D-615D-474B-9053-E49A226FA86A}"/>
                </a:ext>
              </a:extLst>
            </p:cNvPr>
            <p:cNvCxnSpPr>
              <a:cxnSpLocks/>
            </p:cNvCxnSpPr>
            <p:nvPr/>
          </p:nvCxnSpPr>
          <p:spPr>
            <a:xfrm flipH="1" flipV="1">
              <a:off x="2189330" y="4049072"/>
              <a:ext cx="544430" cy="1454258"/>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8FA040-DFBE-B14B-9820-2BB3CD459FD5}"/>
                </a:ext>
              </a:extLst>
            </p:cNvPr>
            <p:cNvCxnSpPr>
              <a:cxnSpLocks/>
            </p:cNvCxnSpPr>
            <p:nvPr/>
          </p:nvCxnSpPr>
          <p:spPr>
            <a:xfrm flipH="1" flipV="1">
              <a:off x="2684533" y="2610463"/>
              <a:ext cx="49225" cy="2892867"/>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AFAC809-F83E-1143-A2ED-B249A1559B54}"/>
                </a:ext>
              </a:extLst>
            </p:cNvPr>
            <p:cNvCxnSpPr>
              <a:cxnSpLocks/>
            </p:cNvCxnSpPr>
            <p:nvPr/>
          </p:nvCxnSpPr>
          <p:spPr>
            <a:xfrm flipH="1">
              <a:off x="2189330" y="2594814"/>
              <a:ext cx="495202" cy="1454258"/>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DE11EF-BC2E-CD4D-92DB-9DF622575C02}"/>
                </a:ext>
              </a:extLst>
            </p:cNvPr>
            <p:cNvCxnSpPr>
              <a:cxnSpLocks/>
            </p:cNvCxnSpPr>
            <p:nvPr/>
          </p:nvCxnSpPr>
          <p:spPr>
            <a:xfrm flipV="1">
              <a:off x="9159429" y="3364834"/>
              <a:ext cx="0" cy="1403957"/>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7D3324-2E69-5643-8B16-D463A27D4850}"/>
                </a:ext>
              </a:extLst>
            </p:cNvPr>
            <p:cNvCxnSpPr>
              <a:cxnSpLocks/>
            </p:cNvCxnSpPr>
            <p:nvPr/>
          </p:nvCxnSpPr>
          <p:spPr>
            <a:xfrm flipV="1">
              <a:off x="2733759" y="4768791"/>
              <a:ext cx="6425670" cy="734540"/>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A6EB47-91FB-0B44-94D8-A3840DFE9565}"/>
                </a:ext>
              </a:extLst>
            </p:cNvPr>
            <p:cNvCxnSpPr>
              <a:cxnSpLocks/>
            </p:cNvCxnSpPr>
            <p:nvPr/>
          </p:nvCxnSpPr>
          <p:spPr>
            <a:xfrm>
              <a:off x="2189330" y="4049072"/>
              <a:ext cx="6970099" cy="719719"/>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F130AC-F877-B749-89D5-C7B18837F953}"/>
                </a:ext>
              </a:extLst>
            </p:cNvPr>
            <p:cNvCxnSpPr>
              <a:cxnSpLocks/>
            </p:cNvCxnSpPr>
            <p:nvPr/>
          </p:nvCxnSpPr>
          <p:spPr>
            <a:xfrm flipV="1">
              <a:off x="2189329" y="3364834"/>
              <a:ext cx="6970100" cy="680606"/>
            </a:xfrm>
            <a:prstGeom prst="line">
              <a:avLst/>
            </a:prstGeom>
            <a:ln w="381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723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CD787-BF51-9F46-8F4E-5284972926FC}"/>
              </a:ext>
            </a:extLst>
          </p:cNvPr>
          <p:cNvPicPr>
            <a:picLocks noChangeAspect="1"/>
          </p:cNvPicPr>
          <p:nvPr/>
        </p:nvPicPr>
        <p:blipFill>
          <a:blip r:embed="rId2"/>
          <a:stretch>
            <a:fillRect/>
          </a:stretch>
        </p:blipFill>
        <p:spPr>
          <a:xfrm>
            <a:off x="484094" y="1690688"/>
            <a:ext cx="11504714" cy="4643158"/>
          </a:xfrm>
          <a:prstGeom prst="rect">
            <a:avLst/>
          </a:prstGeom>
        </p:spPr>
      </p:pic>
      <p:sp>
        <p:nvSpPr>
          <p:cNvPr id="2" name="Title 1">
            <a:extLst>
              <a:ext uri="{FF2B5EF4-FFF2-40B4-BE49-F238E27FC236}">
                <a16:creationId xmlns:a16="http://schemas.microsoft.com/office/drawing/2014/main" id="{ED9F4855-74B6-B145-B834-33BD6108B237}"/>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Educational Programs</a:t>
            </a:r>
          </a:p>
        </p:txBody>
      </p:sp>
    </p:spTree>
    <p:extLst>
      <p:ext uri="{BB962C8B-B14F-4D97-AF65-F5344CB8AC3E}">
        <p14:creationId xmlns:p14="http://schemas.microsoft.com/office/powerpoint/2010/main" val="398118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Overview</a:t>
            </a:r>
          </a:p>
        </p:txBody>
      </p:sp>
      <p:sp>
        <p:nvSpPr>
          <p:cNvPr id="6" name="Content Placeholder 5"/>
          <p:cNvSpPr>
            <a:spLocks noGrp="1"/>
          </p:cNvSpPr>
          <p:nvPr>
            <p:ph idx="1"/>
          </p:nvPr>
        </p:nvSpPr>
        <p:spPr/>
        <p:txBody>
          <a:bodyPr/>
          <a:lstStyle/>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Project Motivation</a:t>
            </a:r>
          </a:p>
          <a:p>
            <a:pPr marL="514350" indent="-514350">
              <a:buFont typeface="+mj-lt"/>
              <a:buAutoNum type="arabicPeriod"/>
            </a:pPr>
            <a:r>
              <a:rPr lang="en-US" dirty="0">
                <a:latin typeface="Arial" panose="020B0604020202020204" pitchFamily="34" charset="0"/>
                <a:cs typeface="Arial" panose="020B0604020202020204" pitchFamily="34" charset="0"/>
              </a:rPr>
              <a:t>Computational Challenges and Project Themes</a:t>
            </a:r>
          </a:p>
          <a:p>
            <a:pPr marL="514350" indent="-514350">
              <a:buFont typeface="+mj-lt"/>
              <a:buAutoNum type="arabicPeriod"/>
            </a:pPr>
            <a:r>
              <a:rPr lang="en-US" dirty="0">
                <a:latin typeface="Arial" panose="020B0604020202020204" pitchFamily="34" charset="0"/>
                <a:cs typeface="Arial" panose="020B0604020202020204" pitchFamily="34" charset="0"/>
              </a:rPr>
              <a:t>Education, Broadening Participation and Broader Impacts</a:t>
            </a:r>
          </a:p>
          <a:p>
            <a:pPr marL="514350" indent="-514350">
              <a:buFont typeface="+mj-lt"/>
              <a:buAutoNum type="arabicPeriod"/>
            </a:pPr>
            <a:r>
              <a:rPr lang="en-US" dirty="0">
                <a:latin typeface="Arial" panose="020B0604020202020204" pitchFamily="34" charset="0"/>
                <a:cs typeface="Arial" panose="020B0604020202020204" pitchFamily="34" charset="0"/>
              </a:rPr>
              <a:t>Management Structure</a:t>
            </a:r>
          </a:p>
        </p:txBody>
      </p:sp>
    </p:spTree>
    <p:extLst>
      <p:ext uri="{BB962C8B-B14F-4D97-AF65-F5344CB8AC3E}">
        <p14:creationId xmlns:p14="http://schemas.microsoft.com/office/powerpoint/2010/main" val="164890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EA2F-00E9-9948-A51C-DD1558F1E3E0}"/>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Broadening Participation</a:t>
            </a:r>
          </a:p>
        </p:txBody>
      </p:sp>
      <p:pic>
        <p:nvPicPr>
          <p:cNvPr id="7" name="Picture 6">
            <a:extLst>
              <a:ext uri="{FF2B5EF4-FFF2-40B4-BE49-F238E27FC236}">
                <a16:creationId xmlns:a16="http://schemas.microsoft.com/office/drawing/2014/main" id="{06517CAC-54A6-1A4A-B5D3-DA6087C38397}"/>
              </a:ext>
            </a:extLst>
          </p:cNvPr>
          <p:cNvPicPr>
            <a:picLocks noChangeAspect="1"/>
          </p:cNvPicPr>
          <p:nvPr/>
        </p:nvPicPr>
        <p:blipFill>
          <a:blip r:embed="rId2"/>
          <a:stretch>
            <a:fillRect/>
          </a:stretch>
        </p:blipFill>
        <p:spPr>
          <a:xfrm>
            <a:off x="284433" y="1690688"/>
            <a:ext cx="11623134" cy="4004609"/>
          </a:xfrm>
          <a:prstGeom prst="rect">
            <a:avLst/>
          </a:prstGeom>
        </p:spPr>
      </p:pic>
    </p:spTree>
    <p:extLst>
      <p:ext uri="{BB962C8B-B14F-4D97-AF65-F5344CB8AC3E}">
        <p14:creationId xmlns:p14="http://schemas.microsoft.com/office/powerpoint/2010/main" val="7620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F766-DB4A-E443-A55A-589E9E7D59B8}"/>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Broader Impacts of the Proposed Work</a:t>
            </a:r>
          </a:p>
        </p:txBody>
      </p:sp>
      <p:sp>
        <p:nvSpPr>
          <p:cNvPr id="3" name="Content Placeholder 2">
            <a:extLst>
              <a:ext uri="{FF2B5EF4-FFF2-40B4-BE49-F238E27FC236}">
                <a16:creationId xmlns:a16="http://schemas.microsoft.com/office/drawing/2014/main" id="{D1C36E9C-9143-9040-8B6D-45128F4C7C10}"/>
              </a:ext>
            </a:extLst>
          </p:cNvPr>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Local Farm Communities</a:t>
            </a:r>
          </a:p>
          <a:p>
            <a:r>
              <a:rPr lang="en-US" sz="1800" dirty="0">
                <a:latin typeface="Arial" panose="020B0604020202020204" pitchFamily="34" charset="0"/>
                <a:cs typeface="Arial" panose="020B0604020202020204" pitchFamily="34" charset="0"/>
              </a:rPr>
              <a:t>Education programs, training programs, and computational resources</a:t>
            </a:r>
          </a:p>
          <a:p>
            <a:pPr marL="0" indent="0">
              <a:buNone/>
            </a:pPr>
            <a:r>
              <a:rPr lang="en-US" sz="2400" b="1" dirty="0">
                <a:latin typeface="Arial" panose="020B0604020202020204" pitchFamily="34" charset="0"/>
                <a:cs typeface="Arial" panose="020B0604020202020204" pitchFamily="34" charset="0"/>
              </a:rPr>
              <a:t>Farming, Food Processing, Supply Chain, and Retail Communities</a:t>
            </a:r>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Exchange of data, models, tools, and optimization techniques</a:t>
            </a:r>
          </a:p>
          <a:p>
            <a:pPr marL="0" indent="0">
              <a:buNone/>
            </a:pPr>
            <a:r>
              <a:rPr lang="en-US" sz="2400" b="1" dirty="0">
                <a:latin typeface="Arial" panose="020B0604020202020204" pitchFamily="34" charset="0"/>
                <a:cs typeface="Arial" panose="020B0604020202020204" pitchFamily="34" charset="0"/>
              </a:rPr>
              <a:t>Policymakers and NGOs</a:t>
            </a:r>
            <a:endParaRPr lang="en-US" sz="24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Guiding policy and informed regulation</a:t>
            </a:r>
          </a:p>
          <a:p>
            <a:pPr marL="0" indent="0">
              <a:buNone/>
            </a:pPr>
            <a:r>
              <a:rPr lang="en-US" sz="2400" b="1" dirty="0">
                <a:latin typeface="Arial" panose="020B0604020202020204" pitchFamily="34" charset="0"/>
                <a:cs typeface="Arial" panose="020B0604020202020204" pitchFamily="34" charset="0"/>
              </a:rPr>
              <a:t>International Partners</a:t>
            </a:r>
          </a:p>
          <a:p>
            <a:r>
              <a:rPr lang="en-US" sz="1800" dirty="0">
                <a:latin typeface="Arial" panose="020B0604020202020204" pitchFamily="34" charset="0"/>
                <a:cs typeface="Arial" panose="020B0604020202020204" pitchFamily="34" charset="0"/>
              </a:rPr>
              <a:t>Collaborations with stakeholders in India, Kenya, Bangladesh, Cambodia on best practices in data collection and use</a:t>
            </a:r>
          </a:p>
          <a:p>
            <a:pPr marL="0" indent="0">
              <a:buNone/>
            </a:pPr>
            <a:r>
              <a:rPr lang="en-US" sz="2400" b="1" dirty="0">
                <a:latin typeface="Arial" panose="020B0604020202020204" pitchFamily="34" charset="0"/>
                <a:cs typeface="Arial" panose="020B0604020202020204" pitchFamily="34" charset="0"/>
              </a:rPr>
              <a:t>Broader Scientific Community</a:t>
            </a:r>
            <a:endParaRPr lang="en-US" sz="2400"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Computer Science communities to motivate new modeling paradigms, problems, and solutions. </a:t>
            </a:r>
          </a:p>
          <a:p>
            <a:r>
              <a:rPr lang="en-US" sz="1800" dirty="0">
                <a:latin typeface="Arial" panose="020B0604020202020204" pitchFamily="34" charset="0"/>
                <a:cs typeface="Arial" panose="020B0604020202020204" pitchFamily="34" charset="0"/>
              </a:rPr>
              <a:t>Food science communities to motivate new problems and solutions.</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7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F766-DB4A-E443-A55A-589E9E7D59B8}"/>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Broader Impacts of the Proposed Work</a:t>
            </a:r>
          </a:p>
        </p:txBody>
      </p:sp>
      <p:sp>
        <p:nvSpPr>
          <p:cNvPr id="3" name="Content Placeholder 2">
            <a:extLst>
              <a:ext uri="{FF2B5EF4-FFF2-40B4-BE49-F238E27FC236}">
                <a16:creationId xmlns:a16="http://schemas.microsoft.com/office/drawing/2014/main" id="{D1C36E9C-9143-9040-8B6D-45128F4C7C10}"/>
              </a:ext>
            </a:extLst>
          </p:cNvPr>
          <p:cNvSpPr>
            <a:spLocks noGrp="1"/>
          </p:cNvSpPr>
          <p:nvPr>
            <p:ph idx="1"/>
          </p:nvPr>
        </p:nvSpPr>
        <p:spPr/>
        <p:txBody>
          <a:bodyPr>
            <a:noAutofit/>
          </a:bodyPr>
          <a:lstStyle/>
          <a:p>
            <a:pPr marL="0" indent="0">
              <a:buNone/>
            </a:pPr>
            <a:r>
              <a:rPr lang="en-US" sz="2400" b="1" dirty="0" err="1">
                <a:latin typeface="Arial" panose="020B0604020202020204" pitchFamily="34" charset="0"/>
                <a:cs typeface="Arial" panose="020B0604020202020204" pitchFamily="34" charset="0"/>
              </a:rPr>
              <a:t>CropHub</a:t>
            </a:r>
            <a:r>
              <a:rPr lang="en-US" sz="2400" b="1" dirty="0">
                <a:latin typeface="Arial" panose="020B0604020202020204" pitchFamily="34" charset="0"/>
                <a:cs typeface="Arial" panose="020B0604020202020204" pitchFamily="34" charset="0"/>
              </a:rPr>
              <a:t>. Repository for all technical and educational material.</a:t>
            </a:r>
          </a:p>
          <a:p>
            <a:r>
              <a:rPr lang="en-US" sz="1800" dirty="0">
                <a:latin typeface="Arial" panose="020B0604020202020204" pitchFamily="34" charset="0"/>
                <a:cs typeface="Arial" panose="020B0604020202020204" pitchFamily="34" charset="0"/>
              </a:rPr>
              <a:t>The research platform focusing on datasets, software tools, and research artifacts</a:t>
            </a:r>
          </a:p>
          <a:p>
            <a:r>
              <a:rPr lang="en-US" sz="1800" dirty="0">
                <a:latin typeface="Arial" panose="020B0604020202020204" pitchFamily="34" charset="0"/>
                <a:cs typeface="Arial" panose="020B0604020202020204" pitchFamily="34" charset="0"/>
              </a:rPr>
              <a:t>The education platform, focusing on modules and instructional material; </a:t>
            </a:r>
          </a:p>
          <a:p>
            <a:r>
              <a:rPr lang="en-US" sz="1800" dirty="0">
                <a:latin typeface="Arial" panose="020B0604020202020204" pitchFamily="34" charset="0"/>
                <a:cs typeface="Arial" panose="020B0604020202020204" pitchFamily="34" charset="0"/>
              </a:rPr>
              <a:t>Outreach platform, focusing on workshops, tutorials, and meetings aimed at professionals, policy-makers, and NGOs; and </a:t>
            </a:r>
          </a:p>
          <a:p>
            <a:r>
              <a:rPr lang="en-US" sz="1800" dirty="0">
                <a:latin typeface="Arial" panose="020B0604020202020204" pitchFamily="34" charset="0"/>
                <a:cs typeface="Arial" panose="020B0604020202020204" pitchFamily="34" charset="0"/>
              </a:rPr>
              <a:t>Broadening participation platform, for recruitment, mentoring, and assessment of BPC programs.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Built using Purdue’s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unique </a:t>
            </a:r>
            <a:r>
              <a:rPr lang="en-US" sz="2400" dirty="0" err="1">
                <a:latin typeface="Arial" panose="020B0604020202020204" pitchFamily="34" charset="0"/>
                <a:cs typeface="Arial" panose="020B0604020202020204" pitchFamily="34" charset="0"/>
              </a:rPr>
              <a:t>HubZero</a:t>
            </a:r>
            <a:r>
              <a:rPr lang="en-US" sz="2400" dirty="0">
                <a:latin typeface="Arial" panose="020B0604020202020204" pitchFamily="34" charset="0"/>
                <a:cs typeface="Arial" panose="020B0604020202020204" pitchFamily="34" charset="0"/>
              </a:rPr>
              <a:t> platform.</a:t>
            </a:r>
          </a:p>
          <a:p>
            <a:r>
              <a:rPr lang="en-US" sz="1800" dirty="0">
                <a:latin typeface="Arial" panose="020B0604020202020204" pitchFamily="34" charset="0"/>
                <a:cs typeface="Arial" panose="020B0604020202020204" pitchFamily="34" charset="0"/>
                <a:hlinkClick r:id="rId2"/>
              </a:rPr>
              <a:t>https://soihub.org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3"/>
              </a:rPr>
              <a:t>https://nanohub.org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4"/>
              </a:rPr>
              <a:t>https://hubzero.org</a:t>
            </a:r>
            <a:endParaRPr lang="en-US" sz="1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157D13-6F18-CB48-9642-045DEB7DC3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51393" y="4217330"/>
            <a:ext cx="5400073" cy="2404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30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58E7FB8B-DE7A-9F4C-BBCB-FC3DC2AC30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10942998" y="4935958"/>
            <a:ext cx="979438" cy="1280160"/>
          </a:xfrm>
          <a:prstGeom prst="rect">
            <a:avLst/>
          </a:prstGeom>
        </p:spPr>
      </p:pic>
      <p:pic>
        <p:nvPicPr>
          <p:cNvPr id="49" name="Picture 48">
            <a:extLst>
              <a:ext uri="{FF2B5EF4-FFF2-40B4-BE49-F238E27FC236}">
                <a16:creationId xmlns:a16="http://schemas.microsoft.com/office/drawing/2014/main" id="{0029675B-AD2C-E14D-ABE2-EABDE7E7F3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17370" y="4935958"/>
            <a:ext cx="977596" cy="1280160"/>
          </a:xfrm>
          <a:prstGeom prst="rect">
            <a:avLst/>
          </a:prstGeom>
        </p:spPr>
      </p:pic>
      <p:pic>
        <p:nvPicPr>
          <p:cNvPr id="51" name="Picture 50">
            <a:extLst>
              <a:ext uri="{FF2B5EF4-FFF2-40B4-BE49-F238E27FC236}">
                <a16:creationId xmlns:a16="http://schemas.microsoft.com/office/drawing/2014/main" id="{A24BA23C-A4A5-8F45-9070-2DB279FAE5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27082" y="4935958"/>
            <a:ext cx="978408" cy="1280160"/>
          </a:xfrm>
          <a:prstGeom prst="rect">
            <a:avLst/>
          </a:prstGeom>
        </p:spPr>
      </p:pic>
      <p:pic>
        <p:nvPicPr>
          <p:cNvPr id="53" name="Picture 52">
            <a:extLst>
              <a:ext uri="{FF2B5EF4-FFF2-40B4-BE49-F238E27FC236}">
                <a16:creationId xmlns:a16="http://schemas.microsoft.com/office/drawing/2014/main" id="{D7EA0873-61B0-A143-81B3-6CC03411B1B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0238" y="4935958"/>
            <a:ext cx="975754" cy="1280160"/>
          </a:xfrm>
          <a:prstGeom prst="rect">
            <a:avLst/>
          </a:prstGeom>
        </p:spPr>
      </p:pic>
      <p:sp>
        <p:nvSpPr>
          <p:cNvPr id="45" name="Rounded Rectangle 44">
            <a:extLst>
              <a:ext uri="{FF2B5EF4-FFF2-40B4-BE49-F238E27FC236}">
                <a16:creationId xmlns:a16="http://schemas.microsoft.com/office/drawing/2014/main" id="{12322A71-BD9C-1849-BCD6-1FA54E387190}"/>
              </a:ext>
            </a:extLst>
          </p:cNvPr>
          <p:cNvSpPr/>
          <p:nvPr/>
        </p:nvSpPr>
        <p:spPr>
          <a:xfrm>
            <a:off x="8941458" y="334519"/>
            <a:ext cx="2248997"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Broadening Part.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David </a:t>
            </a:r>
            <a:r>
              <a:rPr lang="en-US" dirty="0" err="1">
                <a:solidFill>
                  <a:schemeClr val="tx1"/>
                </a:solidFill>
                <a:latin typeface="Arial" panose="020B0604020202020204" pitchFamily="34" charset="0"/>
                <a:cs typeface="Arial" panose="020B0604020202020204" pitchFamily="34" charset="0"/>
              </a:rPr>
              <a:t>Gleich</a:t>
            </a:r>
            <a:endParaRPr lang="en-US" dirty="0">
              <a:solidFill>
                <a:schemeClr val="tx1"/>
              </a:solidFill>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1D81428B-B7AF-FB4F-9545-DF4344FF4814}"/>
              </a:ext>
            </a:extLst>
          </p:cNvPr>
          <p:cNvSpPr/>
          <p:nvPr/>
        </p:nvSpPr>
        <p:spPr>
          <a:xfrm>
            <a:off x="8941458" y="1714031"/>
            <a:ext cx="2248997"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Education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Lisa Mauer</a:t>
            </a:r>
          </a:p>
        </p:txBody>
      </p:sp>
      <p:sp>
        <p:nvSpPr>
          <p:cNvPr id="47" name="Rounded Rectangle 46">
            <a:extLst>
              <a:ext uri="{FF2B5EF4-FFF2-40B4-BE49-F238E27FC236}">
                <a16:creationId xmlns:a16="http://schemas.microsoft.com/office/drawing/2014/main" id="{D78A2AFC-D500-9D4A-990A-FF81540B55D5}"/>
              </a:ext>
            </a:extLst>
          </p:cNvPr>
          <p:cNvSpPr/>
          <p:nvPr/>
        </p:nvSpPr>
        <p:spPr>
          <a:xfrm>
            <a:off x="8941458" y="3093543"/>
            <a:ext cx="2248997"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Broader Impacts </a:t>
            </a:r>
            <a:r>
              <a:rPr lang="en-US" dirty="0">
                <a:solidFill>
                  <a:schemeClr val="tx1"/>
                </a:solidFill>
                <a:latin typeface="Arial" panose="020B0604020202020204" pitchFamily="34" charset="0"/>
                <a:cs typeface="Arial" panose="020B0604020202020204" pitchFamily="34" charset="0"/>
              </a:rPr>
              <a:t>Amanda Deering</a:t>
            </a:r>
          </a:p>
        </p:txBody>
      </p:sp>
      <p:pic>
        <p:nvPicPr>
          <p:cNvPr id="14" name="Picture 13">
            <a:extLst>
              <a:ext uri="{FF2B5EF4-FFF2-40B4-BE49-F238E27FC236}">
                <a16:creationId xmlns:a16="http://schemas.microsoft.com/office/drawing/2014/main" id="{5B89D656-D619-0B44-B9DA-EE70FC26DB8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10518" y="4935958"/>
            <a:ext cx="969269" cy="1280160"/>
          </a:xfrm>
          <a:prstGeom prst="rect">
            <a:avLst/>
          </a:prstGeom>
        </p:spPr>
      </p:pic>
      <p:pic>
        <p:nvPicPr>
          <p:cNvPr id="37" name="Picture 36">
            <a:extLst>
              <a:ext uri="{FF2B5EF4-FFF2-40B4-BE49-F238E27FC236}">
                <a16:creationId xmlns:a16="http://schemas.microsoft.com/office/drawing/2014/main" id="{CAA5E257-4024-B046-A9BE-913C8D13F70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485308" y="4935958"/>
            <a:ext cx="996411" cy="1280160"/>
          </a:xfrm>
          <a:prstGeom prst="rect">
            <a:avLst/>
          </a:prstGeom>
        </p:spPr>
      </p:pic>
      <p:pic>
        <p:nvPicPr>
          <p:cNvPr id="5" name="Picture 4">
            <a:extLst>
              <a:ext uri="{FF2B5EF4-FFF2-40B4-BE49-F238E27FC236}">
                <a16:creationId xmlns:a16="http://schemas.microsoft.com/office/drawing/2014/main" id="{2F6467C8-1A99-3D4D-B9ED-3E530645BAE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692390" y="1882743"/>
            <a:ext cx="996411" cy="1280160"/>
          </a:xfrm>
          <a:prstGeom prst="rect">
            <a:avLst/>
          </a:prstGeom>
        </p:spPr>
      </p:pic>
      <p:pic>
        <p:nvPicPr>
          <p:cNvPr id="10" name="Picture 9">
            <a:extLst>
              <a:ext uri="{FF2B5EF4-FFF2-40B4-BE49-F238E27FC236}">
                <a16:creationId xmlns:a16="http://schemas.microsoft.com/office/drawing/2014/main" id="{3A846FEE-9118-8048-9429-E1F0B5ABF52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867556" y="4935958"/>
            <a:ext cx="994133" cy="1280160"/>
          </a:xfrm>
          <a:prstGeom prst="rect">
            <a:avLst/>
          </a:prstGeom>
        </p:spPr>
      </p:pic>
      <p:pic>
        <p:nvPicPr>
          <p:cNvPr id="11" name="Picture 10">
            <a:extLst>
              <a:ext uri="{FF2B5EF4-FFF2-40B4-BE49-F238E27FC236}">
                <a16:creationId xmlns:a16="http://schemas.microsoft.com/office/drawing/2014/main" id="{C2178E8A-C3CC-B34B-93EF-E8EE6B6D11F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0259" y="4935958"/>
            <a:ext cx="996939" cy="1280160"/>
          </a:xfrm>
          <a:prstGeom prst="rect">
            <a:avLst/>
          </a:prstGeom>
        </p:spPr>
      </p:pic>
      <p:pic>
        <p:nvPicPr>
          <p:cNvPr id="13" name="Picture 12">
            <a:extLst>
              <a:ext uri="{FF2B5EF4-FFF2-40B4-BE49-F238E27FC236}">
                <a16:creationId xmlns:a16="http://schemas.microsoft.com/office/drawing/2014/main" id="{5588D93D-CDF6-8C47-ACC3-BAF92A8DD22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668"/>
          <a:stretch/>
        </p:blipFill>
        <p:spPr>
          <a:xfrm>
            <a:off x="4072537" y="4935958"/>
            <a:ext cx="996939" cy="1280160"/>
          </a:xfrm>
          <a:prstGeom prst="rect">
            <a:avLst/>
          </a:prstGeom>
        </p:spPr>
      </p:pic>
      <p:pic>
        <p:nvPicPr>
          <p:cNvPr id="15" name="Picture 14">
            <a:extLst>
              <a:ext uri="{FF2B5EF4-FFF2-40B4-BE49-F238E27FC236}">
                <a16:creationId xmlns:a16="http://schemas.microsoft.com/office/drawing/2014/main" id="{27779053-2F78-9244-BB1E-2EF2249D12F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968542" y="2767660"/>
            <a:ext cx="996939" cy="1280160"/>
          </a:xfrm>
          <a:prstGeom prst="rect">
            <a:avLst/>
          </a:prstGeom>
        </p:spPr>
      </p:pic>
      <p:pic>
        <p:nvPicPr>
          <p:cNvPr id="16" name="Picture 15">
            <a:extLst>
              <a:ext uri="{FF2B5EF4-FFF2-40B4-BE49-F238E27FC236}">
                <a16:creationId xmlns:a16="http://schemas.microsoft.com/office/drawing/2014/main" id="{C7142C79-75F2-3940-9BC6-16855323D0A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968542" y="1371058"/>
            <a:ext cx="995565" cy="1280160"/>
          </a:xfrm>
          <a:prstGeom prst="rect">
            <a:avLst/>
          </a:prstGeom>
        </p:spPr>
      </p:pic>
      <p:pic>
        <p:nvPicPr>
          <p:cNvPr id="17" name="Picture 16">
            <a:extLst>
              <a:ext uri="{FF2B5EF4-FFF2-40B4-BE49-F238E27FC236}">
                <a16:creationId xmlns:a16="http://schemas.microsoft.com/office/drawing/2014/main" id="{7F70A3FE-B5DB-9B4F-88FA-0F231AE3717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803868" y="4935958"/>
            <a:ext cx="997111" cy="1280160"/>
          </a:xfrm>
          <a:prstGeom prst="rect">
            <a:avLst/>
          </a:prstGeom>
        </p:spPr>
      </p:pic>
      <p:pic>
        <p:nvPicPr>
          <p:cNvPr id="19" name="Content Placeholder 7">
            <a:extLst>
              <a:ext uri="{FF2B5EF4-FFF2-40B4-BE49-F238E27FC236}">
                <a16:creationId xmlns:a16="http://schemas.microsoft.com/office/drawing/2014/main" id="{DAB8DAFE-F238-5747-852C-699E6C89CC0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8611" y="7365588"/>
            <a:ext cx="11963400" cy="2760782"/>
          </a:xfrm>
          <a:prstGeom prst="rect">
            <a:avLst/>
          </a:prstGeom>
        </p:spPr>
      </p:pic>
      <p:sp>
        <p:nvSpPr>
          <p:cNvPr id="20" name="Rounded Rectangle 19">
            <a:extLst>
              <a:ext uri="{FF2B5EF4-FFF2-40B4-BE49-F238E27FC236}">
                <a16:creationId xmlns:a16="http://schemas.microsoft.com/office/drawing/2014/main" id="{F1BB7FF4-3E4F-E247-A94F-14981F6FC08C}"/>
              </a:ext>
            </a:extLst>
          </p:cNvPr>
          <p:cNvSpPr/>
          <p:nvPr/>
        </p:nvSpPr>
        <p:spPr>
          <a:xfrm>
            <a:off x="3708675" y="-36307"/>
            <a:ext cx="4987853"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Institutional Oversight Board</a:t>
            </a:r>
          </a:p>
          <a:p>
            <a:pPr algn="ctr"/>
            <a:r>
              <a:rPr lang="en-US" dirty="0">
                <a:solidFill>
                  <a:schemeClr val="tx1"/>
                </a:solidFill>
                <a:latin typeface="Arial" panose="020B0604020202020204" pitchFamily="34" charset="0"/>
                <a:cs typeface="Arial" panose="020B0604020202020204" pitchFamily="34" charset="0"/>
              </a:rPr>
              <a:t>Senior Officials from Purdue &amp; UCR</a:t>
            </a:r>
          </a:p>
        </p:txBody>
      </p:sp>
      <p:sp>
        <p:nvSpPr>
          <p:cNvPr id="21" name="Rounded Rectangle 20">
            <a:extLst>
              <a:ext uri="{FF2B5EF4-FFF2-40B4-BE49-F238E27FC236}">
                <a16:creationId xmlns:a16="http://schemas.microsoft.com/office/drawing/2014/main" id="{9C68D97A-D67F-CC44-963F-BA22918B8657}"/>
              </a:ext>
            </a:extLst>
          </p:cNvPr>
          <p:cNvSpPr/>
          <p:nvPr/>
        </p:nvSpPr>
        <p:spPr>
          <a:xfrm>
            <a:off x="3708675" y="1256993"/>
            <a:ext cx="4987853"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Project Director</a:t>
            </a:r>
            <a:r>
              <a:rPr lang="en-US" dirty="0">
                <a:solidFill>
                  <a:schemeClr val="tx1"/>
                </a:solidFill>
                <a:latin typeface="Arial" panose="020B0604020202020204" pitchFamily="34" charset="0"/>
                <a:cs typeface="Arial" panose="020B0604020202020204" pitchFamily="34" charset="0"/>
              </a:rPr>
              <a:t> - Ananth </a:t>
            </a:r>
            <a:r>
              <a:rPr lang="en-US" dirty="0" err="1">
                <a:solidFill>
                  <a:schemeClr val="tx1"/>
                </a:solidFill>
                <a:latin typeface="Arial" panose="020B0604020202020204" pitchFamily="34" charset="0"/>
                <a:cs typeface="Arial" panose="020B0604020202020204" pitchFamily="34" charset="0"/>
              </a:rPr>
              <a:t>Grama</a:t>
            </a:r>
            <a:endParaRPr lang="en-US" dirty="0">
              <a:solidFill>
                <a:schemeClr val="tx1"/>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9EDB83F2-A342-2446-A482-91DDED52AC6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3131185" y="4935958"/>
            <a:ext cx="996939" cy="1280160"/>
          </a:xfrm>
          <a:prstGeom prst="rect">
            <a:avLst/>
          </a:prstGeom>
        </p:spPr>
      </p:pic>
      <p:cxnSp>
        <p:nvCxnSpPr>
          <p:cNvPr id="26" name="Straight Arrow Connector 25">
            <a:extLst>
              <a:ext uri="{FF2B5EF4-FFF2-40B4-BE49-F238E27FC236}">
                <a16:creationId xmlns:a16="http://schemas.microsoft.com/office/drawing/2014/main" id="{AEA80859-B814-AD4F-B839-7B7A9CD83DE0}"/>
              </a:ext>
            </a:extLst>
          </p:cNvPr>
          <p:cNvCxnSpPr>
            <a:stCxn id="21" idx="0"/>
            <a:endCxn id="20" idx="2"/>
          </p:cNvCxnSpPr>
          <p:nvPr/>
        </p:nvCxnSpPr>
        <p:spPr>
          <a:xfrm flipV="1">
            <a:off x="6202602" y="605719"/>
            <a:ext cx="0" cy="651274"/>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79A8EBB-228D-9A43-87E1-1E8A61125629}"/>
              </a:ext>
            </a:extLst>
          </p:cNvPr>
          <p:cNvCxnSpPr>
            <a:cxnSpLocks/>
          </p:cNvCxnSpPr>
          <p:nvPr/>
        </p:nvCxnSpPr>
        <p:spPr>
          <a:xfrm flipH="1">
            <a:off x="8653930" y="922486"/>
            <a:ext cx="329583" cy="347824"/>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FE1762A-7160-1140-9BDE-A8C747930EE4}"/>
              </a:ext>
            </a:extLst>
          </p:cNvPr>
          <p:cNvCxnSpPr>
            <a:cxnSpLocks/>
          </p:cNvCxnSpPr>
          <p:nvPr/>
        </p:nvCxnSpPr>
        <p:spPr>
          <a:xfrm flipH="1" flipV="1">
            <a:off x="8753771" y="1738424"/>
            <a:ext cx="229742" cy="11985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D69BB44-5F3F-1143-B29D-B0624A8FB3B0}"/>
              </a:ext>
            </a:extLst>
          </p:cNvPr>
          <p:cNvCxnSpPr>
            <a:cxnSpLocks/>
          </p:cNvCxnSpPr>
          <p:nvPr/>
        </p:nvCxnSpPr>
        <p:spPr>
          <a:xfrm flipH="1" flipV="1">
            <a:off x="8609234" y="2035044"/>
            <a:ext cx="374280" cy="972721"/>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FDDF292B-E1CD-3446-A7B2-4A9E4D3B1A5F}"/>
              </a:ext>
            </a:extLst>
          </p:cNvPr>
          <p:cNvSpPr/>
          <p:nvPr/>
        </p:nvSpPr>
        <p:spPr>
          <a:xfrm>
            <a:off x="87532" y="722190"/>
            <a:ext cx="3251926"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External Advisory Board</a:t>
            </a:r>
            <a:endParaRPr lang="en-US" dirty="0">
              <a:solidFill>
                <a:schemeClr val="tx1"/>
              </a:solidFill>
              <a:latin typeface="Arial" panose="020B0604020202020204" pitchFamily="34" charset="0"/>
              <a:cs typeface="Arial" panose="020B0604020202020204" pitchFamily="34" charset="0"/>
            </a:endParaRPr>
          </a:p>
        </p:txBody>
      </p:sp>
      <p:cxnSp>
        <p:nvCxnSpPr>
          <p:cNvPr id="59" name="Straight Arrow Connector 58">
            <a:extLst>
              <a:ext uri="{FF2B5EF4-FFF2-40B4-BE49-F238E27FC236}">
                <a16:creationId xmlns:a16="http://schemas.microsoft.com/office/drawing/2014/main" id="{1831E8B3-103B-6843-86AB-381074CC8B65}"/>
              </a:ext>
            </a:extLst>
          </p:cNvPr>
          <p:cNvCxnSpPr>
            <a:cxnSpLocks/>
          </p:cNvCxnSpPr>
          <p:nvPr/>
        </p:nvCxnSpPr>
        <p:spPr>
          <a:xfrm flipV="1">
            <a:off x="3406505" y="1794461"/>
            <a:ext cx="300856" cy="248653"/>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2207320-8A0C-BD48-88D5-F064CF20D5BB}"/>
              </a:ext>
            </a:extLst>
          </p:cNvPr>
          <p:cNvCxnSpPr>
            <a:cxnSpLocks/>
          </p:cNvCxnSpPr>
          <p:nvPr/>
        </p:nvCxnSpPr>
        <p:spPr>
          <a:xfrm>
            <a:off x="3421690" y="1154894"/>
            <a:ext cx="285671" cy="209322"/>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B94E87F7-85AD-9C4B-9B6E-E6422E94EA0E}"/>
              </a:ext>
            </a:extLst>
          </p:cNvPr>
          <p:cNvSpPr/>
          <p:nvPr/>
        </p:nvSpPr>
        <p:spPr>
          <a:xfrm>
            <a:off x="188785"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Genomic Profiling </a:t>
            </a:r>
            <a:r>
              <a:rPr lang="en-US" dirty="0">
                <a:solidFill>
                  <a:schemeClr val="tx1"/>
                </a:solidFill>
                <a:latin typeface="Arial" panose="020B0604020202020204" pitchFamily="34" charset="0"/>
                <a:cs typeface="Arial" panose="020B0604020202020204" pitchFamily="34" charset="0"/>
              </a:rPr>
              <a:t>Stefano </a:t>
            </a:r>
            <a:r>
              <a:rPr lang="en-US" dirty="0" err="1">
                <a:solidFill>
                  <a:schemeClr val="tx1"/>
                </a:solidFill>
                <a:latin typeface="Arial" panose="020B0604020202020204" pitchFamily="34" charset="0"/>
                <a:cs typeface="Arial" panose="020B0604020202020204" pitchFamily="34" charset="0"/>
              </a:rPr>
              <a:t>Lonardi</a:t>
            </a:r>
            <a:endParaRPr lang="en-US" dirty="0">
              <a:solidFill>
                <a:schemeClr val="tx1"/>
              </a:solidFill>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31EB5871-550E-9C4C-A86A-D7326A9BA41B}"/>
              </a:ext>
            </a:extLst>
          </p:cNvPr>
          <p:cNvSpPr/>
          <p:nvPr/>
        </p:nvSpPr>
        <p:spPr>
          <a:xfrm>
            <a:off x="9828181"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Phenotyping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Petros Drineas</a:t>
            </a:r>
          </a:p>
        </p:txBody>
      </p:sp>
      <p:sp>
        <p:nvSpPr>
          <p:cNvPr id="34" name="Rounded Rectangle 33">
            <a:extLst>
              <a:ext uri="{FF2B5EF4-FFF2-40B4-BE49-F238E27FC236}">
                <a16:creationId xmlns:a16="http://schemas.microsoft.com/office/drawing/2014/main" id="{1C8A0CC2-E07F-114E-B5BB-5555CF54E779}"/>
              </a:ext>
            </a:extLst>
          </p:cNvPr>
          <p:cNvSpPr/>
          <p:nvPr/>
        </p:nvSpPr>
        <p:spPr>
          <a:xfrm>
            <a:off x="4943752"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Incentive Mech. </a:t>
            </a:r>
            <a:r>
              <a:rPr lang="en-US" dirty="0" err="1">
                <a:solidFill>
                  <a:schemeClr val="tx1"/>
                </a:solidFill>
                <a:latin typeface="Arial" panose="020B0604020202020204" pitchFamily="34" charset="0"/>
                <a:cs typeface="Arial" panose="020B0604020202020204" pitchFamily="34" charset="0"/>
              </a:rPr>
              <a:t>Simina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Brânzei</a:t>
            </a:r>
            <a:endParaRPr lang="en-US" dirty="0">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F4B7DAF5-06DC-BF46-BE35-9E118F67B934}"/>
              </a:ext>
            </a:extLst>
          </p:cNvPr>
          <p:cNvSpPr/>
          <p:nvPr/>
        </p:nvSpPr>
        <p:spPr>
          <a:xfrm>
            <a:off x="2707253"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Supply Chain Opt. </a:t>
            </a:r>
            <a:r>
              <a:rPr lang="en-US" dirty="0">
                <a:solidFill>
                  <a:schemeClr val="tx1"/>
                </a:solidFill>
                <a:latin typeface="Arial" panose="020B0604020202020204" pitchFamily="34" charset="0"/>
                <a:cs typeface="Arial" panose="020B0604020202020204" pitchFamily="34" charset="0"/>
              </a:rPr>
              <a:t>Ananth </a:t>
            </a:r>
            <a:r>
              <a:rPr lang="en-US" dirty="0" err="1">
                <a:solidFill>
                  <a:schemeClr val="tx1"/>
                </a:solidFill>
                <a:latin typeface="Arial" panose="020B0604020202020204" pitchFamily="34" charset="0"/>
                <a:cs typeface="Arial" panose="020B0604020202020204" pitchFamily="34" charset="0"/>
              </a:rPr>
              <a:t>Iyer</a:t>
            </a:r>
            <a:endParaRPr lang="en-US" dirty="0">
              <a:solidFill>
                <a:schemeClr val="tx1"/>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6160840C-AF94-B04A-BBC8-274721D7A521}"/>
              </a:ext>
            </a:extLst>
          </p:cNvPr>
          <p:cNvSpPr/>
          <p:nvPr/>
        </p:nvSpPr>
        <p:spPr>
          <a:xfrm>
            <a:off x="7445279" y="4341978"/>
            <a:ext cx="2363819" cy="642026"/>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Blockchain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Aniket Kate</a:t>
            </a:r>
          </a:p>
        </p:txBody>
      </p:sp>
      <p:sp>
        <p:nvSpPr>
          <p:cNvPr id="67" name="TextBox 66">
            <a:extLst>
              <a:ext uri="{FF2B5EF4-FFF2-40B4-BE49-F238E27FC236}">
                <a16:creationId xmlns:a16="http://schemas.microsoft.com/office/drawing/2014/main" id="{C2BC3143-618B-A845-97D7-AA7973B1303D}"/>
              </a:ext>
            </a:extLst>
          </p:cNvPr>
          <p:cNvSpPr txBox="1"/>
          <p:nvPr/>
        </p:nvSpPr>
        <p:spPr>
          <a:xfrm>
            <a:off x="3227953" y="6318217"/>
            <a:ext cx="5399235"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Project Management Structure</a:t>
            </a:r>
          </a:p>
        </p:txBody>
      </p:sp>
      <p:cxnSp>
        <p:nvCxnSpPr>
          <p:cNvPr id="69" name="Straight Connector 68">
            <a:extLst>
              <a:ext uri="{FF2B5EF4-FFF2-40B4-BE49-F238E27FC236}">
                <a16:creationId xmlns:a16="http://schemas.microsoft.com/office/drawing/2014/main" id="{945CCC72-D9FA-C544-BE15-5F2C593F5570}"/>
              </a:ext>
            </a:extLst>
          </p:cNvPr>
          <p:cNvCxnSpPr/>
          <p:nvPr/>
        </p:nvCxnSpPr>
        <p:spPr>
          <a:xfrm>
            <a:off x="-201477" y="6318217"/>
            <a:ext cx="13049573" cy="0"/>
          </a:xfrm>
          <a:prstGeom prst="line">
            <a:avLst/>
          </a:prstGeom>
          <a:ln/>
        </p:spPr>
        <p:style>
          <a:lnRef idx="3">
            <a:schemeClr val="dk1"/>
          </a:lnRef>
          <a:fillRef idx="0">
            <a:schemeClr val="dk1"/>
          </a:fillRef>
          <a:effectRef idx="2">
            <a:schemeClr val="dk1"/>
          </a:effectRef>
          <a:fontRef idx="minor">
            <a:schemeClr val="tx1"/>
          </a:fontRef>
        </p:style>
      </p:cxnSp>
      <p:pic>
        <p:nvPicPr>
          <p:cNvPr id="55" name="Picture 54">
            <a:extLst>
              <a:ext uri="{FF2B5EF4-FFF2-40B4-BE49-F238E27FC236}">
                <a16:creationId xmlns:a16="http://schemas.microsoft.com/office/drawing/2014/main" id="{1A4AA409-1EE7-454B-80E9-1386904EEE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10988264" y="0"/>
            <a:ext cx="979438" cy="1280160"/>
          </a:xfrm>
          <a:prstGeom prst="rect">
            <a:avLst/>
          </a:prstGeom>
        </p:spPr>
      </p:pic>
      <p:sp>
        <p:nvSpPr>
          <p:cNvPr id="58" name="Rounded Rectangle 57">
            <a:extLst>
              <a:ext uri="{FF2B5EF4-FFF2-40B4-BE49-F238E27FC236}">
                <a16:creationId xmlns:a16="http://schemas.microsoft.com/office/drawing/2014/main" id="{618B4B45-47CB-0F46-8A4C-404182E9C73A}"/>
              </a:ext>
            </a:extLst>
          </p:cNvPr>
          <p:cNvSpPr/>
          <p:nvPr/>
        </p:nvSpPr>
        <p:spPr>
          <a:xfrm>
            <a:off x="97336" y="2016175"/>
            <a:ext cx="3251926" cy="6420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Executive Committee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00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7958-65CE-FB41-81ED-5D570D3A68E5}"/>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Project Contingencies</a:t>
            </a:r>
          </a:p>
        </p:txBody>
      </p:sp>
      <p:sp>
        <p:nvSpPr>
          <p:cNvPr id="3" name="Content Placeholder 2">
            <a:extLst>
              <a:ext uri="{FF2B5EF4-FFF2-40B4-BE49-F238E27FC236}">
                <a16:creationId xmlns:a16="http://schemas.microsoft.com/office/drawing/2014/main" id="{A394B5AF-396E-6B49-BEC0-FA3E0B79D9E3}"/>
              </a:ext>
            </a:extLst>
          </p:cNvPr>
          <p:cNvSpPr>
            <a:spLocks noGrp="1"/>
          </p:cNvSpPr>
          <p:nvPr>
            <p:ph idx="1"/>
          </p:nvPr>
        </p:nvSpPr>
        <p:spPr/>
        <p:txBody>
          <a:bodyPr>
            <a:noAutofit/>
          </a:bodyPr>
          <a:lstStyle/>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Personnel contingencies</a:t>
            </a:r>
          </a:p>
          <a:p>
            <a:r>
              <a:rPr lang="en-US" sz="1800" dirty="0">
                <a:latin typeface="Arial" panose="020B0604020202020204" pitchFamily="34" charset="0"/>
                <a:cs typeface="Arial" panose="020B0604020202020204" pitchFamily="34" charset="0"/>
              </a:rPr>
              <a:t>The project is led by Ananth </a:t>
            </a:r>
            <a:r>
              <a:rPr lang="en-US" sz="1800" dirty="0" err="1">
                <a:latin typeface="Arial" panose="020B0604020202020204" pitchFamily="34" charset="0"/>
                <a:cs typeface="Arial" panose="020B0604020202020204" pitchFamily="34" charset="0"/>
              </a:rPr>
              <a:t>Grama</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David </a:t>
            </a:r>
            <a:r>
              <a:rPr lang="en-US" sz="1800" dirty="0" err="1">
                <a:latin typeface="Arial" panose="020B0604020202020204" pitchFamily="34" charset="0"/>
                <a:cs typeface="Arial" panose="020B0604020202020204" pitchFamily="34" charset="0"/>
              </a:rPr>
              <a:t>Gleich</a:t>
            </a:r>
            <a:r>
              <a:rPr lang="en-US" sz="1800" dirty="0">
                <a:latin typeface="Arial" panose="020B0604020202020204" pitchFamily="34" charset="0"/>
                <a:cs typeface="Arial" panose="020B0604020202020204" pitchFamily="34" charset="0"/>
              </a:rPr>
              <a:t> and Petros </a:t>
            </a:r>
            <a:r>
              <a:rPr lang="en-US" sz="1800" dirty="0" err="1">
                <a:latin typeface="Arial" panose="020B0604020202020204" pitchFamily="34" charset="0"/>
                <a:cs typeface="Arial" panose="020B0604020202020204" pitchFamily="34" charset="0"/>
              </a:rPr>
              <a:t>Drineas</a:t>
            </a:r>
            <a:r>
              <a:rPr lang="en-US" sz="1800" dirty="0">
                <a:latin typeface="Arial" panose="020B0604020202020204" pitchFamily="34" charset="0"/>
                <a:cs typeface="Arial" panose="020B0604020202020204" pitchFamily="34" charset="0"/>
              </a:rPr>
              <a:t> serve as Associate Directors of the project. </a:t>
            </a:r>
          </a:p>
          <a:p>
            <a:r>
              <a:rPr lang="en-US" sz="1800" dirty="0">
                <a:latin typeface="Arial" panose="020B0604020202020204" pitchFamily="34" charset="0"/>
                <a:cs typeface="Arial" panose="020B0604020202020204" pitchFamily="34" charset="0"/>
              </a:rPr>
              <a:t>All other project teams have sufficient extra personnel to handle unforeseen contingencies.</a:t>
            </a:r>
          </a:p>
          <a:p>
            <a:pPr marL="0" indent="0">
              <a:buNone/>
            </a:pPr>
            <a:r>
              <a:rPr lang="en-US" sz="2400" b="1" dirty="0">
                <a:latin typeface="Arial" panose="020B0604020202020204" pitchFamily="34" charset="0"/>
                <a:cs typeface="Arial" panose="020B0604020202020204" pitchFamily="34" charset="0"/>
              </a:rPr>
              <a:t>Technical contingencies</a:t>
            </a:r>
          </a:p>
          <a:p>
            <a:r>
              <a:rPr lang="en-US" sz="1800" dirty="0">
                <a:latin typeface="Arial" panose="020B0604020202020204" pitchFamily="34" charset="0"/>
                <a:cs typeface="Arial" panose="020B0604020202020204" pitchFamily="34" charset="0"/>
              </a:rPr>
              <a:t>Each of the thrusts has formulated technical contingency plans (see proposal).</a:t>
            </a:r>
          </a:p>
          <a:p>
            <a:pPr marL="0" indent="0">
              <a:buNone/>
            </a:pPr>
            <a:r>
              <a:rPr lang="en-US" sz="2400" b="1" dirty="0">
                <a:latin typeface="Arial" panose="020B0604020202020204" pitchFamily="34" charset="0"/>
                <a:cs typeface="Arial" panose="020B0604020202020204" pitchFamily="34" charset="0"/>
              </a:rPr>
              <a:t>Institutional contingencies</a:t>
            </a:r>
            <a:endParaRPr lang="en-US" sz="24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project is primarily housed at Purdue, thus largely minimizing contingencies due to partnerships and collaborations across institutions.</a:t>
            </a:r>
          </a:p>
        </p:txBody>
      </p:sp>
    </p:spTree>
    <p:extLst>
      <p:ext uri="{BB962C8B-B14F-4D97-AF65-F5344CB8AC3E}">
        <p14:creationId xmlns:p14="http://schemas.microsoft.com/office/powerpoint/2010/main" val="38445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828E22C-A286-2948-9C59-B929076FFB9D}"/>
              </a:ext>
            </a:extLst>
          </p:cNvPr>
          <p:cNvGrpSpPr/>
          <p:nvPr/>
        </p:nvGrpSpPr>
        <p:grpSpPr>
          <a:xfrm>
            <a:off x="2560808" y="1520554"/>
            <a:ext cx="6970099" cy="3710185"/>
            <a:chOff x="1518770" y="1374829"/>
            <a:chExt cx="6970099" cy="3710185"/>
          </a:xfrm>
        </p:grpSpPr>
        <p:sp>
          <p:nvSpPr>
            <p:cNvPr id="61" name="Oval 60">
              <a:extLst>
                <a:ext uri="{FF2B5EF4-FFF2-40B4-BE49-F238E27FC236}">
                  <a16:creationId xmlns:a16="http://schemas.microsoft.com/office/drawing/2014/main" id="{FAC11E4A-CF8E-6945-8102-703CC3559988}"/>
                </a:ext>
              </a:extLst>
            </p:cNvPr>
            <p:cNvSpPr/>
            <p:nvPr/>
          </p:nvSpPr>
          <p:spPr>
            <a:xfrm>
              <a:off x="3188805" y="1374829"/>
              <a:ext cx="3710185" cy="371018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tx1"/>
                  </a:solidFill>
                  <a:latin typeface="Arial" panose="020B0604020202020204" pitchFamily="34" charset="0"/>
                  <a:cs typeface="Arial" panose="020B0604020202020204" pitchFamily="34" charset="0"/>
                </a:rPr>
                <a:t>Computing Challenges</a:t>
              </a:r>
            </a:p>
          </p:txBody>
        </p:sp>
        <p:sp>
          <p:nvSpPr>
            <p:cNvPr id="62" name="Rounded Rectangle 61">
              <a:extLst>
                <a:ext uri="{FF2B5EF4-FFF2-40B4-BE49-F238E27FC236}">
                  <a16:creationId xmlns:a16="http://schemas.microsoft.com/office/drawing/2014/main" id="{2C76D631-04ED-AF48-8542-4A0CEC71E1B3}"/>
                </a:ext>
              </a:extLst>
            </p:cNvPr>
            <p:cNvSpPr/>
            <p:nvPr/>
          </p:nvSpPr>
          <p:spPr>
            <a:xfrm>
              <a:off x="3545152" y="2075223"/>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Optimization</a:t>
              </a:r>
            </a:p>
          </p:txBody>
        </p:sp>
        <p:sp>
          <p:nvSpPr>
            <p:cNvPr id="63" name="Rounded Rectangle 62">
              <a:extLst>
                <a:ext uri="{FF2B5EF4-FFF2-40B4-BE49-F238E27FC236}">
                  <a16:creationId xmlns:a16="http://schemas.microsoft.com/office/drawing/2014/main" id="{A28F9D51-063E-3947-9C8D-B204526A3434}"/>
                </a:ext>
              </a:extLst>
            </p:cNvPr>
            <p:cNvSpPr/>
            <p:nvPr/>
          </p:nvSpPr>
          <p:spPr>
            <a:xfrm>
              <a:off x="4967610" y="3175129"/>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Mechanism Design</a:t>
              </a:r>
            </a:p>
          </p:txBody>
        </p:sp>
        <p:sp>
          <p:nvSpPr>
            <p:cNvPr id="64" name="Rounded Rectangle 63">
              <a:extLst>
                <a:ext uri="{FF2B5EF4-FFF2-40B4-BE49-F238E27FC236}">
                  <a16:creationId xmlns:a16="http://schemas.microsoft.com/office/drawing/2014/main" id="{F2174DA9-8513-424A-AE27-4681D80BE022}"/>
                </a:ext>
              </a:extLst>
            </p:cNvPr>
            <p:cNvSpPr/>
            <p:nvPr/>
          </p:nvSpPr>
          <p:spPr>
            <a:xfrm>
              <a:off x="4937821" y="2495357"/>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Blockchain</a:t>
              </a:r>
            </a:p>
          </p:txBody>
        </p:sp>
        <p:sp>
          <p:nvSpPr>
            <p:cNvPr id="65" name="Rounded Rectangle 64">
              <a:extLst>
                <a:ext uri="{FF2B5EF4-FFF2-40B4-BE49-F238E27FC236}">
                  <a16:creationId xmlns:a16="http://schemas.microsoft.com/office/drawing/2014/main" id="{A1BA3336-DF31-BA48-9DCE-EED731B2C0CD}"/>
                </a:ext>
              </a:extLst>
            </p:cNvPr>
            <p:cNvSpPr/>
            <p:nvPr/>
          </p:nvSpPr>
          <p:spPr>
            <a:xfrm>
              <a:off x="3455971" y="3529266"/>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Watermarking</a:t>
              </a:r>
            </a:p>
          </p:txBody>
        </p:sp>
        <p:sp>
          <p:nvSpPr>
            <p:cNvPr id="66" name="Rounded Rectangle 65">
              <a:extLst>
                <a:ext uri="{FF2B5EF4-FFF2-40B4-BE49-F238E27FC236}">
                  <a16:creationId xmlns:a16="http://schemas.microsoft.com/office/drawing/2014/main" id="{0A884351-6658-C043-BC62-10CBE7B81AB0}"/>
                </a:ext>
              </a:extLst>
            </p:cNvPr>
            <p:cNvSpPr/>
            <p:nvPr/>
          </p:nvSpPr>
          <p:spPr>
            <a:xfrm>
              <a:off x="1740252" y="3795065"/>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Provenance</a:t>
              </a:r>
            </a:p>
          </p:txBody>
        </p:sp>
        <p:sp>
          <p:nvSpPr>
            <p:cNvPr id="67" name="Rounded Rectangle 66">
              <a:extLst>
                <a:ext uri="{FF2B5EF4-FFF2-40B4-BE49-F238E27FC236}">
                  <a16:creationId xmlns:a16="http://schemas.microsoft.com/office/drawing/2014/main" id="{316707EE-3EEF-A145-B755-DCDAD54EA2ED}"/>
                </a:ext>
              </a:extLst>
            </p:cNvPr>
            <p:cNvSpPr/>
            <p:nvPr/>
          </p:nvSpPr>
          <p:spPr>
            <a:xfrm>
              <a:off x="6449652" y="2030641"/>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Supply Chains</a:t>
              </a:r>
            </a:p>
          </p:txBody>
        </p:sp>
        <p:sp>
          <p:nvSpPr>
            <p:cNvPr id="68" name="Rounded Rectangle 67">
              <a:extLst>
                <a:ext uri="{FF2B5EF4-FFF2-40B4-BE49-F238E27FC236}">
                  <a16:creationId xmlns:a16="http://schemas.microsoft.com/office/drawing/2014/main" id="{5E9C210B-D382-9240-9198-584C599DABC5}"/>
                </a:ext>
              </a:extLst>
            </p:cNvPr>
            <p:cNvSpPr/>
            <p:nvPr/>
          </p:nvSpPr>
          <p:spPr>
            <a:xfrm>
              <a:off x="6449652" y="3434598"/>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Safety</a:t>
              </a:r>
            </a:p>
          </p:txBody>
        </p:sp>
        <p:sp>
          <p:nvSpPr>
            <p:cNvPr id="69" name="Rounded Rectangle 68">
              <a:extLst>
                <a:ext uri="{FF2B5EF4-FFF2-40B4-BE49-F238E27FC236}">
                  <a16:creationId xmlns:a16="http://schemas.microsoft.com/office/drawing/2014/main" id="{70C97B20-ED93-3845-8F71-99CC06B26567}"/>
                </a:ext>
              </a:extLst>
            </p:cNvPr>
            <p:cNvSpPr/>
            <p:nvPr/>
          </p:nvSpPr>
          <p:spPr>
            <a:xfrm>
              <a:off x="1780514" y="1634694"/>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Food Waste</a:t>
              </a:r>
            </a:p>
          </p:txBody>
        </p:sp>
        <p:sp>
          <p:nvSpPr>
            <p:cNvPr id="70" name="Rounded Rectangle 69">
              <a:extLst>
                <a:ext uri="{FF2B5EF4-FFF2-40B4-BE49-F238E27FC236}">
                  <a16:creationId xmlns:a16="http://schemas.microsoft.com/office/drawing/2014/main" id="{F8E5DBD3-E81C-BF44-B985-AF5536A5F403}"/>
                </a:ext>
              </a:extLst>
            </p:cNvPr>
            <p:cNvSpPr/>
            <p:nvPr/>
          </p:nvSpPr>
          <p:spPr>
            <a:xfrm>
              <a:off x="3400434" y="2805915"/>
              <a:ext cx="1920145"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Actionable Analytics</a:t>
              </a:r>
            </a:p>
          </p:txBody>
        </p:sp>
        <p:sp>
          <p:nvSpPr>
            <p:cNvPr id="71" name="Rounded Rectangle 70">
              <a:extLst>
                <a:ext uri="{FF2B5EF4-FFF2-40B4-BE49-F238E27FC236}">
                  <a16:creationId xmlns:a16="http://schemas.microsoft.com/office/drawing/2014/main" id="{A64FFC58-48D4-A649-A962-35582777A1DD}"/>
                </a:ext>
              </a:extLst>
            </p:cNvPr>
            <p:cNvSpPr/>
            <p:nvPr/>
          </p:nvSpPr>
          <p:spPr>
            <a:xfrm>
              <a:off x="1518770" y="2714879"/>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Phenotyping</a:t>
              </a:r>
            </a:p>
          </p:txBody>
        </p:sp>
      </p:grpSp>
      <p:sp>
        <p:nvSpPr>
          <p:cNvPr id="32" name="Rectangle 31">
            <a:extLst>
              <a:ext uri="{FF2B5EF4-FFF2-40B4-BE49-F238E27FC236}">
                <a16:creationId xmlns:a16="http://schemas.microsoft.com/office/drawing/2014/main" id="{9714508B-C532-D94B-877A-ADCD4A19C687}"/>
              </a:ext>
            </a:extLst>
          </p:cNvPr>
          <p:cNvSpPr/>
          <p:nvPr/>
        </p:nvSpPr>
        <p:spPr>
          <a:xfrm>
            <a:off x="664948" y="526536"/>
            <a:ext cx="10850879"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A Computational Approach to Provenance, Efficiency, Effectiveness, and Quality of Food Systems</a:t>
            </a:r>
          </a:p>
        </p:txBody>
      </p:sp>
      <p:grpSp>
        <p:nvGrpSpPr>
          <p:cNvPr id="86" name="Group 85">
            <a:extLst>
              <a:ext uri="{FF2B5EF4-FFF2-40B4-BE49-F238E27FC236}">
                <a16:creationId xmlns:a16="http://schemas.microsoft.com/office/drawing/2014/main" id="{04A58478-C360-9341-9DE0-DE46BFB85808}"/>
              </a:ext>
            </a:extLst>
          </p:cNvPr>
          <p:cNvGrpSpPr/>
          <p:nvPr/>
        </p:nvGrpSpPr>
        <p:grpSpPr>
          <a:xfrm>
            <a:off x="-35537" y="4994175"/>
            <a:ext cx="12227822" cy="1280160"/>
            <a:chOff x="-35537" y="4994175"/>
            <a:chExt cx="12227822" cy="1280160"/>
          </a:xfrm>
        </p:grpSpPr>
        <p:pic>
          <p:nvPicPr>
            <p:cNvPr id="87" name="Picture 86">
              <a:extLst>
                <a:ext uri="{FF2B5EF4-FFF2-40B4-BE49-F238E27FC236}">
                  <a16:creationId xmlns:a16="http://schemas.microsoft.com/office/drawing/2014/main" id="{BA7C0FE4-51AD-6743-B806-766F6B38FB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77712" y="4994175"/>
              <a:ext cx="996411" cy="1280160"/>
            </a:xfrm>
            <a:prstGeom prst="rect">
              <a:avLst/>
            </a:prstGeom>
          </p:spPr>
        </p:pic>
        <p:pic>
          <p:nvPicPr>
            <p:cNvPr id="88" name="Picture 87">
              <a:extLst>
                <a:ext uri="{FF2B5EF4-FFF2-40B4-BE49-F238E27FC236}">
                  <a16:creationId xmlns:a16="http://schemas.microsoft.com/office/drawing/2014/main" id="{C5B3997E-D0D5-9247-8302-D899A6D1DB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2155" y="4994175"/>
              <a:ext cx="994133" cy="1280160"/>
            </a:xfrm>
            <a:prstGeom prst="rect">
              <a:avLst/>
            </a:prstGeom>
          </p:spPr>
        </p:pic>
        <p:pic>
          <p:nvPicPr>
            <p:cNvPr id="89" name="Picture 88">
              <a:extLst>
                <a:ext uri="{FF2B5EF4-FFF2-40B4-BE49-F238E27FC236}">
                  <a16:creationId xmlns:a16="http://schemas.microsoft.com/office/drawing/2014/main" id="{B87F6BF3-71F8-D840-B73A-C48A84ACA8B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2741" y="4994175"/>
              <a:ext cx="996939" cy="1280160"/>
            </a:xfrm>
            <a:prstGeom prst="rect">
              <a:avLst/>
            </a:prstGeom>
          </p:spPr>
        </p:pic>
        <p:pic>
          <p:nvPicPr>
            <p:cNvPr id="90" name="Picture 89">
              <a:extLst>
                <a:ext uri="{FF2B5EF4-FFF2-40B4-BE49-F238E27FC236}">
                  <a16:creationId xmlns:a16="http://schemas.microsoft.com/office/drawing/2014/main" id="{B6BEBF55-8AA3-C34C-878B-266CB387B98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50378" y="4994175"/>
              <a:ext cx="996939" cy="1280160"/>
            </a:xfrm>
            <a:prstGeom prst="rect">
              <a:avLst/>
            </a:prstGeom>
          </p:spPr>
        </p:pic>
        <p:pic>
          <p:nvPicPr>
            <p:cNvPr id="91" name="Picture 90">
              <a:extLst>
                <a:ext uri="{FF2B5EF4-FFF2-40B4-BE49-F238E27FC236}">
                  <a16:creationId xmlns:a16="http://schemas.microsoft.com/office/drawing/2014/main" id="{D7A8245F-242C-034E-B434-FE272B8A53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668"/>
            <a:stretch/>
          </p:blipFill>
          <p:spPr>
            <a:xfrm>
              <a:off x="9305407" y="4994175"/>
              <a:ext cx="996939" cy="1280160"/>
            </a:xfrm>
            <a:prstGeom prst="rect">
              <a:avLst/>
            </a:prstGeom>
          </p:spPr>
        </p:pic>
        <p:pic>
          <p:nvPicPr>
            <p:cNvPr id="92" name="Picture 91">
              <a:extLst>
                <a:ext uri="{FF2B5EF4-FFF2-40B4-BE49-F238E27FC236}">
                  <a16:creationId xmlns:a16="http://schemas.microsoft.com/office/drawing/2014/main" id="{82B57099-91A0-3349-B763-C4DDB6EC8B1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88106" y="4994175"/>
              <a:ext cx="969269" cy="1280160"/>
            </a:xfrm>
            <a:prstGeom prst="rect">
              <a:avLst/>
            </a:prstGeom>
          </p:spPr>
        </p:pic>
        <p:pic>
          <p:nvPicPr>
            <p:cNvPr id="93" name="Picture 92">
              <a:extLst>
                <a:ext uri="{FF2B5EF4-FFF2-40B4-BE49-F238E27FC236}">
                  <a16:creationId xmlns:a16="http://schemas.microsoft.com/office/drawing/2014/main" id="{7A9A8443-C90A-8145-8572-DFA67CB459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195346" y="4994175"/>
              <a:ext cx="996939" cy="1280160"/>
            </a:xfrm>
            <a:prstGeom prst="rect">
              <a:avLst/>
            </a:prstGeom>
          </p:spPr>
        </p:pic>
        <p:pic>
          <p:nvPicPr>
            <p:cNvPr id="94" name="Picture 93">
              <a:extLst>
                <a:ext uri="{FF2B5EF4-FFF2-40B4-BE49-F238E27FC236}">
                  <a16:creationId xmlns:a16="http://schemas.microsoft.com/office/drawing/2014/main" id="{CA9C45B2-A057-5242-9776-102FC838058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89144" y="4994175"/>
              <a:ext cx="995565" cy="1280160"/>
            </a:xfrm>
            <a:prstGeom prst="rect">
              <a:avLst/>
            </a:prstGeom>
          </p:spPr>
        </p:pic>
        <p:pic>
          <p:nvPicPr>
            <p:cNvPr id="95" name="Picture 94">
              <a:extLst>
                <a:ext uri="{FF2B5EF4-FFF2-40B4-BE49-F238E27FC236}">
                  <a16:creationId xmlns:a16="http://schemas.microsoft.com/office/drawing/2014/main" id="{072136B5-4F7D-394A-8F9C-713CE192F76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5537" y="4994175"/>
              <a:ext cx="997111" cy="1280160"/>
            </a:xfrm>
            <a:prstGeom prst="rect">
              <a:avLst/>
            </a:prstGeom>
          </p:spPr>
        </p:pic>
        <p:pic>
          <p:nvPicPr>
            <p:cNvPr id="96" name="Picture 95">
              <a:extLst>
                <a:ext uri="{FF2B5EF4-FFF2-40B4-BE49-F238E27FC236}">
                  <a16:creationId xmlns:a16="http://schemas.microsoft.com/office/drawing/2014/main" id="{E4E18A90-5281-8E43-8CE5-1C541138843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1"/>
            <a:stretch/>
          </p:blipFill>
          <p:spPr>
            <a:xfrm>
              <a:off x="2761674" y="4994175"/>
              <a:ext cx="979438" cy="1280160"/>
            </a:xfrm>
            <a:prstGeom prst="rect">
              <a:avLst/>
            </a:prstGeom>
          </p:spPr>
        </p:pic>
        <p:pic>
          <p:nvPicPr>
            <p:cNvPr id="97" name="Picture 96">
              <a:extLst>
                <a:ext uri="{FF2B5EF4-FFF2-40B4-BE49-F238E27FC236}">
                  <a16:creationId xmlns:a16="http://schemas.microsoft.com/office/drawing/2014/main" id="{1B1467C2-15C7-9947-82E3-373A83E8C3C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836046" y="4994175"/>
              <a:ext cx="977596" cy="1280160"/>
            </a:xfrm>
            <a:prstGeom prst="rect">
              <a:avLst/>
            </a:prstGeom>
          </p:spPr>
        </p:pic>
        <p:pic>
          <p:nvPicPr>
            <p:cNvPr id="98" name="Picture 97">
              <a:extLst>
                <a:ext uri="{FF2B5EF4-FFF2-40B4-BE49-F238E27FC236}">
                  <a16:creationId xmlns:a16="http://schemas.microsoft.com/office/drawing/2014/main" id="{C06607F8-4050-C542-BF64-B8FB172D215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09606" y="4994175"/>
              <a:ext cx="978408" cy="1280160"/>
            </a:xfrm>
            <a:prstGeom prst="rect">
              <a:avLst/>
            </a:prstGeom>
          </p:spPr>
        </p:pic>
        <p:pic>
          <p:nvPicPr>
            <p:cNvPr id="99" name="Picture 98">
              <a:extLst>
                <a:ext uri="{FF2B5EF4-FFF2-40B4-BE49-F238E27FC236}">
                  <a16:creationId xmlns:a16="http://schemas.microsoft.com/office/drawing/2014/main" id="{ABFD1320-B2AF-8F4C-82FA-0D3BAE7CED0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464320" y="4994175"/>
              <a:ext cx="975754" cy="1280160"/>
            </a:xfrm>
            <a:prstGeom prst="rect">
              <a:avLst/>
            </a:prstGeom>
          </p:spPr>
        </p:pic>
      </p:grpSp>
    </p:spTree>
    <p:extLst>
      <p:ext uri="{BB962C8B-B14F-4D97-AF65-F5344CB8AC3E}">
        <p14:creationId xmlns:p14="http://schemas.microsoft.com/office/powerpoint/2010/main" val="11639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DBA6-69DE-E54E-8755-1E17B423FDC1}"/>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Motivation: Safety of Food Systems is a Massive Problem</a:t>
            </a:r>
          </a:p>
        </p:txBody>
      </p:sp>
      <p:pic>
        <p:nvPicPr>
          <p:cNvPr id="4" name="Picture 3">
            <a:extLst>
              <a:ext uri="{FF2B5EF4-FFF2-40B4-BE49-F238E27FC236}">
                <a16:creationId xmlns:a16="http://schemas.microsoft.com/office/drawing/2014/main" id="{231F247E-C21A-5446-ACC3-6C0FC9D872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06577" y="5663593"/>
            <a:ext cx="4375208" cy="1556952"/>
          </a:xfrm>
          <a:prstGeom prst="rect">
            <a:avLst/>
          </a:prstGeom>
        </p:spPr>
      </p:pic>
      <p:pic>
        <p:nvPicPr>
          <p:cNvPr id="5" name="Picture 4">
            <a:extLst>
              <a:ext uri="{FF2B5EF4-FFF2-40B4-BE49-F238E27FC236}">
                <a16:creationId xmlns:a16="http://schemas.microsoft.com/office/drawing/2014/main" id="{DD3BAB4B-8D81-C347-90D3-88C1AF19C4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39936" y="4762908"/>
            <a:ext cx="4375208" cy="1680520"/>
          </a:xfrm>
          <a:prstGeom prst="rect">
            <a:avLst/>
          </a:prstGeom>
        </p:spPr>
      </p:pic>
      <p:pic>
        <p:nvPicPr>
          <p:cNvPr id="6" name="Picture 5">
            <a:extLst>
              <a:ext uri="{FF2B5EF4-FFF2-40B4-BE49-F238E27FC236}">
                <a16:creationId xmlns:a16="http://schemas.microsoft.com/office/drawing/2014/main" id="{97DE3EF9-0FD3-9444-8502-EFB1F009D3D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39936" y="1911178"/>
            <a:ext cx="4375208" cy="1653625"/>
          </a:xfrm>
          <a:prstGeom prst="rect">
            <a:avLst/>
          </a:prstGeom>
        </p:spPr>
      </p:pic>
      <p:pic>
        <p:nvPicPr>
          <p:cNvPr id="7" name="Picture 6">
            <a:extLst>
              <a:ext uri="{FF2B5EF4-FFF2-40B4-BE49-F238E27FC236}">
                <a16:creationId xmlns:a16="http://schemas.microsoft.com/office/drawing/2014/main" id="{299C8E2C-A9B9-AD40-88D1-72702C0F1BA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3153" b="50000"/>
          <a:stretch/>
        </p:blipFill>
        <p:spPr>
          <a:xfrm>
            <a:off x="455612" y="1911178"/>
            <a:ext cx="4375208" cy="1684638"/>
          </a:xfrm>
          <a:prstGeom prst="rect">
            <a:avLst/>
          </a:prstGeom>
        </p:spPr>
      </p:pic>
      <p:pic>
        <p:nvPicPr>
          <p:cNvPr id="8" name="Picture 7">
            <a:extLst>
              <a:ext uri="{FF2B5EF4-FFF2-40B4-BE49-F238E27FC236}">
                <a16:creationId xmlns:a16="http://schemas.microsoft.com/office/drawing/2014/main" id="{8E3735E1-8409-774C-80B5-1C70AFDA6FB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3218" y="4748142"/>
            <a:ext cx="4375208" cy="1556951"/>
          </a:xfrm>
          <a:prstGeom prst="rect">
            <a:avLst/>
          </a:prstGeom>
        </p:spPr>
      </p:pic>
      <p:sp>
        <p:nvSpPr>
          <p:cNvPr id="9" name="TextBox 8">
            <a:extLst>
              <a:ext uri="{FF2B5EF4-FFF2-40B4-BE49-F238E27FC236}">
                <a16:creationId xmlns:a16="http://schemas.microsoft.com/office/drawing/2014/main" id="{9FD82AA1-FC79-0745-836C-07F7B534B28E}"/>
              </a:ext>
            </a:extLst>
          </p:cNvPr>
          <p:cNvSpPr txBox="1"/>
          <p:nvPr/>
        </p:nvSpPr>
        <p:spPr>
          <a:xfrm>
            <a:off x="1047404" y="3078270"/>
            <a:ext cx="9626138" cy="2585323"/>
          </a:xfrm>
          <a:prstGeom prst="rect">
            <a:avLst/>
          </a:prstGeom>
          <a:solidFill>
            <a:schemeClr val="accent4"/>
          </a:solidFill>
          <a:ln>
            <a:noFill/>
          </a:ln>
        </p:spPr>
        <p:txBody>
          <a:bodyPr wrap="square" lIns="365760" tIns="365760" rIns="365760" bIns="365760" rtlCol="0">
            <a:spAutoFit/>
          </a:bodyPr>
          <a:lstStyle/>
          <a:p>
            <a:r>
              <a:rPr lang="en-US" sz="2000" b="1" i="1" dirty="0">
                <a:latin typeface="Arial" panose="020B0604020202020204" pitchFamily="34" charset="0"/>
                <a:cs typeface="Arial" panose="020B0604020202020204" pitchFamily="34" charset="0"/>
              </a:rPr>
              <a:t>In the US,</a:t>
            </a:r>
            <a:r>
              <a:rPr lang="en-US" sz="2000" i="1" dirty="0">
                <a:latin typeface="Arial" panose="020B0604020202020204" pitchFamily="34" charset="0"/>
                <a:cs typeface="Arial" panose="020B0604020202020204" pitchFamily="34" charset="0"/>
              </a:rPr>
              <a:t> Centers for Disease Control and Prevention estimates 48 million cases of foodborne illnesses, 128,000 hospitalizations, and 3,000 deaths, with a cost of $152 billion in medical expenses, lost productivity and business, lawsuits, and compromised branding. </a:t>
            </a:r>
          </a:p>
          <a:p>
            <a:r>
              <a:rPr lang="en-US" sz="2000" b="1" i="1" dirty="0">
                <a:latin typeface="Arial" panose="020B0604020202020204" pitchFamily="34" charset="0"/>
                <a:cs typeface="Arial" panose="020B0604020202020204" pitchFamily="34" charset="0"/>
              </a:rPr>
              <a:t>Globally</a:t>
            </a:r>
            <a:r>
              <a:rPr lang="en-US" sz="2000" i="1" dirty="0">
                <a:latin typeface="Arial" panose="020B0604020202020204" pitchFamily="34" charset="0"/>
                <a:cs typeface="Arial" panose="020B0604020202020204" pitchFamily="34" charset="0"/>
              </a:rPr>
              <a:t>, the annual numbers are 600 million cases, 230,000 deaths from foodborne diarrheal disease, and over 33 million disability adjusted life years!</a:t>
            </a:r>
          </a:p>
        </p:txBody>
      </p:sp>
    </p:spTree>
    <p:extLst>
      <p:ext uri="{BB962C8B-B14F-4D97-AF65-F5344CB8AC3E}">
        <p14:creationId xmlns:p14="http://schemas.microsoft.com/office/powerpoint/2010/main" val="42078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623F-A122-024F-908E-7E2C1CC23641}"/>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Motivation: Waste in Food Networks is a Challenge</a:t>
            </a:r>
          </a:p>
        </p:txBody>
      </p:sp>
      <p:sp>
        <p:nvSpPr>
          <p:cNvPr id="3" name="Content Placeholder 2">
            <a:extLst>
              <a:ext uri="{FF2B5EF4-FFF2-40B4-BE49-F238E27FC236}">
                <a16:creationId xmlns:a16="http://schemas.microsoft.com/office/drawing/2014/main" id="{B5946EC3-E70C-1E4D-8769-58018ACACBC4}"/>
              </a:ext>
            </a:extLst>
          </p:cNvPr>
          <p:cNvSpPr>
            <a:spLocks noGrp="1"/>
          </p:cNvSpPr>
          <p:nvPr>
            <p:ph idx="1"/>
          </p:nvPr>
        </p:nvSpPr>
        <p:spPr/>
        <p:txBody>
          <a:bodyPr>
            <a:noAutofit/>
          </a:bodyPr>
          <a:lstStyle/>
          <a:p>
            <a:pPr marL="0" indent="0">
              <a:buNone/>
            </a:pPr>
            <a:r>
              <a:rPr lang="en-US" sz="2000" dirty="0">
                <a:latin typeface="Arial" panose="020B0604020202020204" pitchFamily="34" charset="0"/>
                <a:cs typeface="Arial" panose="020B0604020202020204" pitchFamily="34" charset="0"/>
              </a:rPr>
              <a:t>An estimated </a:t>
            </a:r>
            <a:r>
              <a:rPr lang="en-US" sz="2000" i="1" dirty="0">
                <a:solidFill>
                  <a:schemeClr val="accent1"/>
                </a:solidFill>
                <a:latin typeface="Arial" panose="020B0604020202020204" pitchFamily="34" charset="0"/>
                <a:cs typeface="Arial" panose="020B0604020202020204" pitchFamily="34" charset="0"/>
              </a:rPr>
              <a:t>20 billion pounds of produce is lost</a:t>
            </a:r>
            <a:r>
              <a:rPr lang="en-US" sz="2000" dirty="0">
                <a:latin typeface="Arial" panose="020B0604020202020204" pitchFamily="34" charset="0"/>
                <a:cs typeface="Arial" panose="020B0604020202020204" pitchFamily="34" charset="0"/>
              </a:rPr>
              <a:t> on US farms each year. </a:t>
            </a:r>
          </a:p>
          <a:p>
            <a:pPr marL="0" indent="0">
              <a:buNone/>
            </a:pPr>
            <a:r>
              <a:rPr lang="en-US" sz="2000" dirty="0">
                <a:latin typeface="Arial" panose="020B0604020202020204" pitchFamily="34" charset="0"/>
                <a:cs typeface="Arial" panose="020B0604020202020204" pitchFamily="34" charset="0"/>
              </a:rPr>
              <a:t>Estimates indicate that </a:t>
            </a:r>
            <a:r>
              <a:rPr lang="en-US" sz="2000" i="1" dirty="0">
                <a:solidFill>
                  <a:schemeClr val="accent1"/>
                </a:solidFill>
                <a:latin typeface="Arial" panose="020B0604020202020204" pitchFamily="34" charset="0"/>
                <a:cs typeface="Arial" panose="020B0604020202020204" pitchFamily="34" charset="0"/>
              </a:rPr>
              <a:t>$7-15.4 billion worth of fresh produce spoils </a:t>
            </a:r>
            <a:r>
              <a:rPr lang="en-US" sz="2000" dirty="0">
                <a:latin typeface="Arial" panose="020B0604020202020204" pitchFamily="34" charset="0"/>
                <a:cs typeface="Arial" panose="020B0604020202020204" pitchFamily="34" charset="0"/>
              </a:rPr>
              <a:t>in the supply chain annually before reaching the consumer in the US. This corresponds to approximately 12.3% of fruits and 11.6% of vegetables.</a:t>
            </a:r>
          </a:p>
          <a:p>
            <a:pPr marL="0" indent="0">
              <a:buNone/>
            </a:pPr>
            <a:r>
              <a:rPr lang="en-US" sz="2000" dirty="0">
                <a:latin typeface="Arial" panose="020B0604020202020204" pitchFamily="34" charset="0"/>
                <a:cs typeface="Arial" panose="020B0604020202020204" pitchFamily="34" charset="0"/>
              </a:rPr>
              <a:t>The consumer then accounts for an additional 19% of fruit and 22% of vegetable losses.</a:t>
            </a:r>
            <a:endParaRPr lang="en-US" sz="2000" b="1" dirty="0">
              <a:solidFill>
                <a:schemeClr val="accent4"/>
              </a:solidFill>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All this, while </a:t>
            </a:r>
            <a:r>
              <a:rPr lang="en-US" sz="2000" i="1" dirty="0">
                <a:solidFill>
                  <a:schemeClr val="accent1"/>
                </a:solidFill>
                <a:latin typeface="Arial" panose="020B0604020202020204" pitchFamily="34" charset="0"/>
                <a:cs typeface="Arial" panose="020B0604020202020204" pitchFamily="34" charset="0"/>
              </a:rPr>
              <a:t>one-sixth of Americans do not have enough food to eat</a:t>
            </a:r>
            <a:r>
              <a:rPr lang="en-US" sz="2000" dirty="0">
                <a:latin typeface="Arial" panose="020B0604020202020204" pitchFamily="34" charset="0"/>
                <a:cs typeface="Arial" panose="020B0604020202020204" pitchFamily="34" charset="0"/>
              </a:rPr>
              <a:t>; worldwide over 795 million people suffer from hunger, and the prevalence of undernourishment has been rising.</a:t>
            </a:r>
          </a:p>
        </p:txBody>
      </p:sp>
      <p:pic>
        <p:nvPicPr>
          <p:cNvPr id="4" name="Picture 3">
            <a:extLst>
              <a:ext uri="{FF2B5EF4-FFF2-40B4-BE49-F238E27FC236}">
                <a16:creationId xmlns:a16="http://schemas.microsoft.com/office/drawing/2014/main" id="{CE1E5A3D-FF3E-2E4B-90CE-9636E5B2882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7183" y="3635433"/>
            <a:ext cx="5755797" cy="2110946"/>
          </a:xfrm>
          <a:prstGeom prst="rect">
            <a:avLst/>
          </a:prstGeom>
        </p:spPr>
      </p:pic>
      <p:sp>
        <p:nvSpPr>
          <p:cNvPr id="5" name="TextBox 4">
            <a:extLst>
              <a:ext uri="{FF2B5EF4-FFF2-40B4-BE49-F238E27FC236}">
                <a16:creationId xmlns:a16="http://schemas.microsoft.com/office/drawing/2014/main" id="{A892E747-3CDF-DA4B-8CD1-1FE13BACE587}"/>
              </a:ext>
            </a:extLst>
          </p:cNvPr>
          <p:cNvSpPr txBox="1"/>
          <p:nvPr/>
        </p:nvSpPr>
        <p:spPr>
          <a:xfrm>
            <a:off x="7204057" y="5379336"/>
            <a:ext cx="48006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Food and Agriculture Organization</a:t>
            </a:r>
          </a:p>
        </p:txBody>
      </p:sp>
      <p:sp>
        <p:nvSpPr>
          <p:cNvPr id="11" name="Rectangle 10">
            <a:extLst>
              <a:ext uri="{FF2B5EF4-FFF2-40B4-BE49-F238E27FC236}">
                <a16:creationId xmlns:a16="http://schemas.microsoft.com/office/drawing/2014/main" id="{7CA039CF-A932-734F-9A80-3678D6C86623}"/>
              </a:ext>
            </a:extLst>
          </p:cNvPr>
          <p:cNvSpPr/>
          <p:nvPr/>
        </p:nvSpPr>
        <p:spPr>
          <a:xfrm>
            <a:off x="7181411" y="4169975"/>
            <a:ext cx="921269" cy="120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39FE8EC-B8F7-5449-A3D9-F2B1BDBB2CA5}"/>
              </a:ext>
            </a:extLst>
          </p:cNvPr>
          <p:cNvGrpSpPr/>
          <p:nvPr/>
        </p:nvGrpSpPr>
        <p:grpSpPr>
          <a:xfrm>
            <a:off x="7264458" y="4040886"/>
            <a:ext cx="1670136" cy="1190181"/>
            <a:chOff x="9635328" y="4081910"/>
            <a:chExt cx="1670136" cy="1190181"/>
          </a:xfrm>
        </p:grpSpPr>
        <p:sp>
          <p:nvSpPr>
            <p:cNvPr id="6" name="Rectangle 5">
              <a:extLst>
                <a:ext uri="{FF2B5EF4-FFF2-40B4-BE49-F238E27FC236}">
                  <a16:creationId xmlns:a16="http://schemas.microsoft.com/office/drawing/2014/main" id="{E18BCD03-6871-FD4B-8641-58E2C6A4D5E7}"/>
                </a:ext>
              </a:extLst>
            </p:cNvPr>
            <p:cNvSpPr/>
            <p:nvPr/>
          </p:nvSpPr>
          <p:spPr>
            <a:xfrm>
              <a:off x="9635328" y="4194922"/>
              <a:ext cx="126124" cy="126124"/>
            </a:xfrm>
            <a:prstGeom prst="rect">
              <a:avLst/>
            </a:prstGeom>
            <a:solidFill>
              <a:srgbClr val="9C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7" name="Rectangle 6">
              <a:extLst>
                <a:ext uri="{FF2B5EF4-FFF2-40B4-BE49-F238E27FC236}">
                  <a16:creationId xmlns:a16="http://schemas.microsoft.com/office/drawing/2014/main" id="{D74E7CBC-CA19-FB4D-A300-DB619CE99E40}"/>
                </a:ext>
              </a:extLst>
            </p:cNvPr>
            <p:cNvSpPr/>
            <p:nvPr/>
          </p:nvSpPr>
          <p:spPr>
            <a:xfrm>
              <a:off x="9635328" y="4401464"/>
              <a:ext cx="126124" cy="126124"/>
            </a:xfrm>
            <a:prstGeom prst="rect">
              <a:avLst/>
            </a:prstGeom>
            <a:solidFill>
              <a:srgbClr val="A1B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8" name="Rectangle 7">
              <a:extLst>
                <a:ext uri="{FF2B5EF4-FFF2-40B4-BE49-F238E27FC236}">
                  <a16:creationId xmlns:a16="http://schemas.microsoft.com/office/drawing/2014/main" id="{9B6B17C9-2CD6-CA49-BEC4-E26207D615CF}"/>
                </a:ext>
              </a:extLst>
            </p:cNvPr>
            <p:cNvSpPr/>
            <p:nvPr/>
          </p:nvSpPr>
          <p:spPr>
            <a:xfrm>
              <a:off x="9635328" y="4608006"/>
              <a:ext cx="126124" cy="126124"/>
            </a:xfrm>
            <a:prstGeom prst="rect">
              <a:avLst/>
            </a:prstGeom>
            <a:solidFill>
              <a:srgbClr val="A6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9" name="Rectangle 8">
              <a:extLst>
                <a:ext uri="{FF2B5EF4-FFF2-40B4-BE49-F238E27FC236}">
                  <a16:creationId xmlns:a16="http://schemas.microsoft.com/office/drawing/2014/main" id="{7C0A5600-1736-1648-8222-444232A50899}"/>
                </a:ext>
              </a:extLst>
            </p:cNvPr>
            <p:cNvSpPr/>
            <p:nvPr/>
          </p:nvSpPr>
          <p:spPr>
            <a:xfrm>
              <a:off x="9635328" y="4814548"/>
              <a:ext cx="126124" cy="126124"/>
            </a:xfrm>
            <a:prstGeom prst="rect">
              <a:avLst/>
            </a:prstGeom>
            <a:solidFill>
              <a:srgbClr val="4B7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10" name="Rectangle 9">
              <a:extLst>
                <a:ext uri="{FF2B5EF4-FFF2-40B4-BE49-F238E27FC236}">
                  <a16:creationId xmlns:a16="http://schemas.microsoft.com/office/drawing/2014/main" id="{42E1878D-34D1-E542-89AA-268D1B4EAA0D}"/>
                </a:ext>
              </a:extLst>
            </p:cNvPr>
            <p:cNvSpPr/>
            <p:nvPr/>
          </p:nvSpPr>
          <p:spPr>
            <a:xfrm>
              <a:off x="9635328" y="5021089"/>
              <a:ext cx="126124" cy="126124"/>
            </a:xfrm>
            <a:prstGeom prst="rect">
              <a:avLst/>
            </a:prstGeom>
            <a:solidFill>
              <a:srgbClr val="DC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12" name="TextBox 11">
              <a:extLst>
                <a:ext uri="{FF2B5EF4-FFF2-40B4-BE49-F238E27FC236}">
                  <a16:creationId xmlns:a16="http://schemas.microsoft.com/office/drawing/2014/main" id="{12B3958A-8840-BC43-9014-416057451BCF}"/>
                </a:ext>
              </a:extLst>
            </p:cNvPr>
            <p:cNvSpPr txBox="1"/>
            <p:nvPr/>
          </p:nvSpPr>
          <p:spPr>
            <a:xfrm>
              <a:off x="9761452" y="4081910"/>
              <a:ext cx="1544012"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Consumption</a:t>
              </a:r>
            </a:p>
          </p:txBody>
        </p:sp>
        <p:sp>
          <p:nvSpPr>
            <p:cNvPr id="13" name="TextBox 12">
              <a:extLst>
                <a:ext uri="{FF2B5EF4-FFF2-40B4-BE49-F238E27FC236}">
                  <a16:creationId xmlns:a16="http://schemas.microsoft.com/office/drawing/2014/main" id="{9E3D62AF-9005-2E4D-90E8-8AEF38BA092D}"/>
                </a:ext>
              </a:extLst>
            </p:cNvPr>
            <p:cNvSpPr txBox="1"/>
            <p:nvPr/>
          </p:nvSpPr>
          <p:spPr>
            <a:xfrm>
              <a:off x="9761452" y="4287122"/>
              <a:ext cx="1338828"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Distribution</a:t>
              </a:r>
            </a:p>
          </p:txBody>
        </p:sp>
        <p:sp>
          <p:nvSpPr>
            <p:cNvPr id="14" name="TextBox 13">
              <a:extLst>
                <a:ext uri="{FF2B5EF4-FFF2-40B4-BE49-F238E27FC236}">
                  <a16:creationId xmlns:a16="http://schemas.microsoft.com/office/drawing/2014/main" id="{E9F6977B-8BFE-6E41-A898-A353E92D0536}"/>
                </a:ext>
              </a:extLst>
            </p:cNvPr>
            <p:cNvSpPr txBox="1"/>
            <p:nvPr/>
          </p:nvSpPr>
          <p:spPr>
            <a:xfrm>
              <a:off x="9761452" y="4492334"/>
              <a:ext cx="1326004"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Processing</a:t>
              </a:r>
            </a:p>
          </p:txBody>
        </p:sp>
        <p:sp>
          <p:nvSpPr>
            <p:cNvPr id="15" name="TextBox 14">
              <a:extLst>
                <a:ext uri="{FF2B5EF4-FFF2-40B4-BE49-F238E27FC236}">
                  <a16:creationId xmlns:a16="http://schemas.microsoft.com/office/drawing/2014/main" id="{20524CA6-57FC-4844-AC46-F077095FDB5C}"/>
                </a:ext>
              </a:extLst>
            </p:cNvPr>
            <p:cNvSpPr txBox="1"/>
            <p:nvPr/>
          </p:nvSpPr>
          <p:spPr>
            <a:xfrm>
              <a:off x="9761452" y="4697546"/>
              <a:ext cx="1479892"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Post-harvest</a:t>
              </a:r>
            </a:p>
          </p:txBody>
        </p:sp>
        <p:sp>
          <p:nvSpPr>
            <p:cNvPr id="16" name="TextBox 15">
              <a:extLst>
                <a:ext uri="{FF2B5EF4-FFF2-40B4-BE49-F238E27FC236}">
                  <a16:creationId xmlns:a16="http://schemas.microsoft.com/office/drawing/2014/main" id="{B7E2810E-971E-E040-BF4C-9C6FC1BE4921}"/>
                </a:ext>
              </a:extLst>
            </p:cNvPr>
            <p:cNvSpPr txBox="1"/>
            <p:nvPr/>
          </p:nvSpPr>
          <p:spPr>
            <a:xfrm>
              <a:off x="9761452" y="4902759"/>
              <a:ext cx="1287532"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Agriculture</a:t>
              </a:r>
            </a:p>
          </p:txBody>
        </p:sp>
      </p:grpSp>
      <p:sp>
        <p:nvSpPr>
          <p:cNvPr id="18" name="TextBox 17">
            <a:extLst>
              <a:ext uri="{FF2B5EF4-FFF2-40B4-BE49-F238E27FC236}">
                <a16:creationId xmlns:a16="http://schemas.microsoft.com/office/drawing/2014/main" id="{264A2F8D-F7E6-4E43-9BF6-F123230418C9}"/>
              </a:ext>
            </a:extLst>
          </p:cNvPr>
          <p:cNvSpPr txBox="1"/>
          <p:nvPr/>
        </p:nvSpPr>
        <p:spPr>
          <a:xfrm>
            <a:off x="3171993" y="5341218"/>
            <a:ext cx="747003"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North Amer.</a:t>
            </a:r>
          </a:p>
        </p:txBody>
      </p:sp>
      <p:sp>
        <p:nvSpPr>
          <p:cNvPr id="19" name="TextBox 18">
            <a:extLst>
              <a:ext uri="{FF2B5EF4-FFF2-40B4-BE49-F238E27FC236}">
                <a16:creationId xmlns:a16="http://schemas.microsoft.com/office/drawing/2014/main" id="{43CCC312-9A23-7146-A4A7-F8F68C1488A4}"/>
              </a:ext>
            </a:extLst>
          </p:cNvPr>
          <p:cNvSpPr txBox="1"/>
          <p:nvPr/>
        </p:nvSpPr>
        <p:spPr>
          <a:xfrm>
            <a:off x="2538388" y="5341218"/>
            <a:ext cx="747003" cy="338554"/>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Eur.</a:t>
            </a:r>
          </a:p>
        </p:txBody>
      </p:sp>
      <p:sp>
        <p:nvSpPr>
          <p:cNvPr id="20" name="TextBox 19">
            <a:extLst>
              <a:ext uri="{FF2B5EF4-FFF2-40B4-BE49-F238E27FC236}">
                <a16:creationId xmlns:a16="http://schemas.microsoft.com/office/drawing/2014/main" id="{5CB73CF5-0480-3E42-9351-93A484753118}"/>
              </a:ext>
            </a:extLst>
          </p:cNvPr>
          <p:cNvSpPr txBox="1"/>
          <p:nvPr/>
        </p:nvSpPr>
        <p:spPr>
          <a:xfrm>
            <a:off x="3839728" y="5341218"/>
            <a:ext cx="630381" cy="338554"/>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Asia</a:t>
            </a:r>
          </a:p>
        </p:txBody>
      </p:sp>
      <p:sp>
        <p:nvSpPr>
          <p:cNvPr id="21" name="TextBox 20">
            <a:extLst>
              <a:ext uri="{FF2B5EF4-FFF2-40B4-BE49-F238E27FC236}">
                <a16:creationId xmlns:a16="http://schemas.microsoft.com/office/drawing/2014/main" id="{723CDE0A-C88B-A14E-9369-79F3F919A62E}"/>
              </a:ext>
            </a:extLst>
          </p:cNvPr>
          <p:cNvSpPr txBox="1"/>
          <p:nvPr/>
        </p:nvSpPr>
        <p:spPr>
          <a:xfrm>
            <a:off x="4425759" y="5341218"/>
            <a:ext cx="703459"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SS Africa</a:t>
            </a:r>
          </a:p>
        </p:txBody>
      </p:sp>
      <p:sp>
        <p:nvSpPr>
          <p:cNvPr id="23" name="TextBox 22">
            <a:extLst>
              <a:ext uri="{FF2B5EF4-FFF2-40B4-BE49-F238E27FC236}">
                <a16:creationId xmlns:a16="http://schemas.microsoft.com/office/drawing/2014/main" id="{A93F5A35-86EB-2A4B-99C2-D2AE3D49C74D}"/>
              </a:ext>
            </a:extLst>
          </p:cNvPr>
          <p:cNvSpPr txBox="1"/>
          <p:nvPr/>
        </p:nvSpPr>
        <p:spPr>
          <a:xfrm>
            <a:off x="5723187" y="5341218"/>
            <a:ext cx="630381"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SE</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Asia</a:t>
            </a:r>
          </a:p>
        </p:txBody>
      </p:sp>
      <p:sp>
        <p:nvSpPr>
          <p:cNvPr id="24" name="TextBox 23">
            <a:extLst>
              <a:ext uri="{FF2B5EF4-FFF2-40B4-BE49-F238E27FC236}">
                <a16:creationId xmlns:a16="http://schemas.microsoft.com/office/drawing/2014/main" id="{535D7BC2-B76A-754C-8065-738DBC6056DA}"/>
              </a:ext>
            </a:extLst>
          </p:cNvPr>
          <p:cNvSpPr txBox="1"/>
          <p:nvPr/>
        </p:nvSpPr>
        <p:spPr>
          <a:xfrm>
            <a:off x="6289954" y="5341218"/>
            <a:ext cx="780001"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Latin</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Amer.</a:t>
            </a:r>
          </a:p>
        </p:txBody>
      </p:sp>
      <p:sp>
        <p:nvSpPr>
          <p:cNvPr id="25" name="TextBox 24">
            <a:extLst>
              <a:ext uri="{FF2B5EF4-FFF2-40B4-BE49-F238E27FC236}">
                <a16:creationId xmlns:a16="http://schemas.microsoft.com/office/drawing/2014/main" id="{9347CD5A-4690-9049-82F6-523A62183CEA}"/>
              </a:ext>
            </a:extLst>
          </p:cNvPr>
          <p:cNvSpPr txBox="1"/>
          <p:nvPr/>
        </p:nvSpPr>
        <p:spPr>
          <a:xfrm>
            <a:off x="5078485" y="5341218"/>
            <a:ext cx="703459" cy="584775"/>
          </a:xfrm>
          <a:prstGeom prst="rect">
            <a:avLst/>
          </a:prstGeom>
          <a:solidFill>
            <a:schemeClr val="bg1"/>
          </a:solid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N Africa</a:t>
            </a:r>
          </a:p>
        </p:txBody>
      </p:sp>
      <p:sp>
        <p:nvSpPr>
          <p:cNvPr id="26" name="TextBox 25">
            <a:extLst>
              <a:ext uri="{FF2B5EF4-FFF2-40B4-BE49-F238E27FC236}">
                <a16:creationId xmlns:a16="http://schemas.microsoft.com/office/drawing/2014/main" id="{09EB5CDD-77D8-5A47-815B-A0D903BF6820}"/>
              </a:ext>
            </a:extLst>
          </p:cNvPr>
          <p:cNvSpPr txBox="1"/>
          <p:nvPr/>
        </p:nvSpPr>
        <p:spPr>
          <a:xfrm>
            <a:off x="1849043" y="5191594"/>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0%</a:t>
            </a:r>
          </a:p>
        </p:txBody>
      </p:sp>
      <p:sp>
        <p:nvSpPr>
          <p:cNvPr id="27" name="TextBox 26">
            <a:extLst>
              <a:ext uri="{FF2B5EF4-FFF2-40B4-BE49-F238E27FC236}">
                <a16:creationId xmlns:a16="http://schemas.microsoft.com/office/drawing/2014/main" id="{D27C2720-EBEF-604B-8FD7-01ADEA7BD607}"/>
              </a:ext>
            </a:extLst>
          </p:cNvPr>
          <p:cNvSpPr txBox="1"/>
          <p:nvPr/>
        </p:nvSpPr>
        <p:spPr>
          <a:xfrm>
            <a:off x="1849043" y="4934225"/>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10%</a:t>
            </a:r>
          </a:p>
        </p:txBody>
      </p:sp>
      <p:sp>
        <p:nvSpPr>
          <p:cNvPr id="28" name="TextBox 27">
            <a:extLst>
              <a:ext uri="{FF2B5EF4-FFF2-40B4-BE49-F238E27FC236}">
                <a16:creationId xmlns:a16="http://schemas.microsoft.com/office/drawing/2014/main" id="{665CFF2A-B98E-3747-8EFE-FAB3ECFF3C82}"/>
              </a:ext>
            </a:extLst>
          </p:cNvPr>
          <p:cNvSpPr txBox="1"/>
          <p:nvPr/>
        </p:nvSpPr>
        <p:spPr>
          <a:xfrm>
            <a:off x="1849043" y="4676857"/>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20%</a:t>
            </a:r>
          </a:p>
        </p:txBody>
      </p:sp>
      <p:sp>
        <p:nvSpPr>
          <p:cNvPr id="29" name="TextBox 28">
            <a:extLst>
              <a:ext uri="{FF2B5EF4-FFF2-40B4-BE49-F238E27FC236}">
                <a16:creationId xmlns:a16="http://schemas.microsoft.com/office/drawing/2014/main" id="{5A4BC59F-781D-404C-AA5A-41BB86B0A3AF}"/>
              </a:ext>
            </a:extLst>
          </p:cNvPr>
          <p:cNvSpPr txBox="1"/>
          <p:nvPr/>
        </p:nvSpPr>
        <p:spPr>
          <a:xfrm>
            <a:off x="1849043" y="4419489"/>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30%</a:t>
            </a:r>
          </a:p>
        </p:txBody>
      </p:sp>
      <p:sp>
        <p:nvSpPr>
          <p:cNvPr id="30" name="TextBox 29">
            <a:extLst>
              <a:ext uri="{FF2B5EF4-FFF2-40B4-BE49-F238E27FC236}">
                <a16:creationId xmlns:a16="http://schemas.microsoft.com/office/drawing/2014/main" id="{D5098798-B403-7C43-8B04-B7F5DE368119}"/>
              </a:ext>
            </a:extLst>
          </p:cNvPr>
          <p:cNvSpPr txBox="1"/>
          <p:nvPr/>
        </p:nvSpPr>
        <p:spPr>
          <a:xfrm>
            <a:off x="1849043" y="4162121"/>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40%</a:t>
            </a:r>
          </a:p>
        </p:txBody>
      </p:sp>
      <p:sp>
        <p:nvSpPr>
          <p:cNvPr id="31" name="TextBox 30">
            <a:extLst>
              <a:ext uri="{FF2B5EF4-FFF2-40B4-BE49-F238E27FC236}">
                <a16:creationId xmlns:a16="http://schemas.microsoft.com/office/drawing/2014/main" id="{79721E87-75AE-5845-A9DE-A8441D92820A}"/>
              </a:ext>
            </a:extLst>
          </p:cNvPr>
          <p:cNvSpPr txBox="1"/>
          <p:nvPr/>
        </p:nvSpPr>
        <p:spPr>
          <a:xfrm>
            <a:off x="1849043" y="3904753"/>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50%</a:t>
            </a:r>
          </a:p>
        </p:txBody>
      </p:sp>
      <p:sp>
        <p:nvSpPr>
          <p:cNvPr id="33" name="TextBox 32">
            <a:extLst>
              <a:ext uri="{FF2B5EF4-FFF2-40B4-BE49-F238E27FC236}">
                <a16:creationId xmlns:a16="http://schemas.microsoft.com/office/drawing/2014/main" id="{997C5A79-F1D1-2D4A-B5CB-E9B539AC3868}"/>
              </a:ext>
            </a:extLst>
          </p:cNvPr>
          <p:cNvSpPr txBox="1"/>
          <p:nvPr/>
        </p:nvSpPr>
        <p:spPr>
          <a:xfrm>
            <a:off x="1849043" y="3647385"/>
            <a:ext cx="747003" cy="246221"/>
          </a:xfrm>
          <a:prstGeom prst="rect">
            <a:avLst/>
          </a:prstGeom>
          <a:solidFill>
            <a:schemeClr val="bg1"/>
          </a:solidFill>
        </p:spPr>
        <p:txBody>
          <a:bodyPr wrap="square" lIns="0" tIns="0" rIns="0" bIns="0"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60%</a:t>
            </a:r>
          </a:p>
        </p:txBody>
      </p:sp>
    </p:spTree>
    <p:extLst>
      <p:ext uri="{BB962C8B-B14F-4D97-AF65-F5344CB8AC3E}">
        <p14:creationId xmlns:p14="http://schemas.microsoft.com/office/powerpoint/2010/main" val="27732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4B5-9BC3-E14A-9C30-B478241C9F8E}"/>
              </a:ext>
            </a:extLst>
          </p:cNvPr>
          <p:cNvSpPr>
            <a:spLocks noGrp="1"/>
          </p:cNvSpPr>
          <p:nvPr>
            <p:ph type="title"/>
          </p:nvPr>
        </p:nvSpPr>
        <p:spPr/>
        <p:txBody>
          <a:bodyPr/>
          <a:lstStyle/>
          <a:p>
            <a:r>
              <a:rPr lang="en-US" b="1" dirty="0">
                <a:latin typeface="Arial Narrow" panose="020B0604020202020204" pitchFamily="34" charset="0"/>
                <a:cs typeface="Arial Narrow" panose="020B0604020202020204" pitchFamily="34" charset="0"/>
              </a:rPr>
              <a:t>Motivation: Food Quality and Nutrition is a Challenge</a:t>
            </a:r>
          </a:p>
        </p:txBody>
      </p:sp>
      <p:sp>
        <p:nvSpPr>
          <p:cNvPr id="3" name="Content Placeholder 2">
            <a:extLst>
              <a:ext uri="{FF2B5EF4-FFF2-40B4-BE49-F238E27FC236}">
                <a16:creationId xmlns:a16="http://schemas.microsoft.com/office/drawing/2014/main" id="{ACF28F0A-CE2E-2F44-A2DE-7F0742E708F8}"/>
              </a:ext>
            </a:extLst>
          </p:cNvPr>
          <p:cNvSpPr>
            <a:spLocks noGrp="1"/>
          </p:cNvSpPr>
          <p:nvPr>
            <p:ph idx="1"/>
          </p:nvPr>
        </p:nvSpPr>
        <p:spPr/>
        <p:txBody>
          <a:bodyPr>
            <a:noAutofit/>
          </a:bodyPr>
          <a:lstStyle/>
          <a:p>
            <a:pPr marL="0" indent="0">
              <a:buNone/>
            </a:pPr>
            <a:r>
              <a:rPr lang="en-US" sz="2400" dirty="0">
                <a:latin typeface="Arial" panose="020B0604020202020204" pitchFamily="34" charset="0"/>
                <a:cs typeface="Arial" panose="020B0604020202020204" pitchFamily="34" charset="0"/>
              </a:rPr>
              <a:t>Fresh produce, on average, spends up to 50% of its shelf-life (typically 21 days from harvest to consumption) in the supply chain! This has significant impact on quality and nutritional value. Supply chain conditions (e.g., cold chains) strongly determine quality.</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Supply chains are highly fragmented with little (highly asymmetric) information flow across various entities (the EU recently passed guidelines for price transparency across supply chains).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6F1A28D3-4CD5-DB49-9710-4C1237BD7281}"/>
              </a:ext>
            </a:extLst>
          </p:cNvPr>
          <p:cNvGrpSpPr/>
          <p:nvPr/>
        </p:nvGrpSpPr>
        <p:grpSpPr>
          <a:xfrm>
            <a:off x="1637034" y="3512049"/>
            <a:ext cx="8533749" cy="1371600"/>
            <a:chOff x="1195074" y="3569201"/>
            <a:chExt cx="8533749" cy="1371600"/>
          </a:xfrm>
        </p:grpSpPr>
        <p:pic>
          <p:nvPicPr>
            <p:cNvPr id="4" name="Picture 4" descr="Image result for farms">
              <a:extLst>
                <a:ext uri="{FF2B5EF4-FFF2-40B4-BE49-F238E27FC236}">
                  <a16:creationId xmlns:a16="http://schemas.microsoft.com/office/drawing/2014/main" id="{DB748B5E-CA82-C844-BF8F-6B62E199C05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95074" y="3569201"/>
              <a:ext cx="225242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8996F0-0C4C-0A46-85CB-521D186570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22031" y="3569201"/>
              <a:ext cx="2678166" cy="1371600"/>
            </a:xfrm>
            <a:prstGeom prst="rect">
              <a:avLst/>
            </a:prstGeom>
          </p:spPr>
        </p:pic>
        <p:pic>
          <p:nvPicPr>
            <p:cNvPr id="6" name="Picture 5">
              <a:extLst>
                <a:ext uri="{FF2B5EF4-FFF2-40B4-BE49-F238E27FC236}">
                  <a16:creationId xmlns:a16="http://schemas.microsoft.com/office/drawing/2014/main" id="{F62F26D6-3926-0846-B926-552D7EA376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47797" y="3569201"/>
              <a:ext cx="2281026" cy="1371600"/>
            </a:xfrm>
            <a:prstGeom prst="rect">
              <a:avLst/>
            </a:prstGeom>
          </p:spPr>
        </p:pic>
        <p:pic>
          <p:nvPicPr>
            <p:cNvPr id="7" name="Picture 6">
              <a:extLst>
                <a:ext uri="{FF2B5EF4-FFF2-40B4-BE49-F238E27FC236}">
                  <a16:creationId xmlns:a16="http://schemas.microsoft.com/office/drawing/2014/main" id="{52AD1F7F-2EF0-3B4B-A989-981472FC49B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72638" y="3569201"/>
              <a:ext cx="2113967" cy="1371600"/>
            </a:xfrm>
            <a:prstGeom prst="rect">
              <a:avLst/>
            </a:prstGeom>
          </p:spPr>
        </p:pic>
      </p:grpSp>
    </p:spTree>
    <p:extLst>
      <p:ext uri="{BB962C8B-B14F-4D97-AF65-F5344CB8AC3E}">
        <p14:creationId xmlns:p14="http://schemas.microsoft.com/office/powerpoint/2010/main" val="42760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D1B7F-FFA0-9245-A2B1-319F4A83F517}"/>
              </a:ext>
            </a:extLst>
          </p:cNvPr>
          <p:cNvSpPr>
            <a:spLocks noGrp="1"/>
          </p:cNvSpPr>
          <p:nvPr>
            <p:ph idx="1"/>
          </p:nvPr>
        </p:nvSpPr>
        <p:spPr>
          <a:xfrm>
            <a:off x="838200" y="296440"/>
            <a:ext cx="10515600" cy="4351338"/>
          </a:xfrm>
        </p:spPr>
        <p:txBody>
          <a:bodyPr>
            <a:normAutofit/>
          </a:bodyPr>
          <a:lstStyle/>
          <a:p>
            <a:pPr marL="0" indent="0">
              <a:buNone/>
            </a:pPr>
            <a:r>
              <a:rPr lang="en-US" sz="3600" b="1" dirty="0">
                <a:latin typeface="Arial" panose="020B0604020202020204" pitchFamily="34" charset="0"/>
                <a:cs typeface="Arial" panose="020B0604020202020204" pitchFamily="34" charset="0"/>
              </a:rPr>
              <a:t>The goal of this project is to bring disruptive innovation through computing to food safety, quality, distribution, and production.</a:t>
            </a:r>
          </a:p>
        </p:txBody>
      </p:sp>
      <p:grpSp>
        <p:nvGrpSpPr>
          <p:cNvPr id="4" name="Group 3">
            <a:extLst>
              <a:ext uri="{FF2B5EF4-FFF2-40B4-BE49-F238E27FC236}">
                <a16:creationId xmlns:a16="http://schemas.microsoft.com/office/drawing/2014/main" id="{44A37C08-6335-E940-AA1C-11F980B8915F}"/>
              </a:ext>
            </a:extLst>
          </p:cNvPr>
          <p:cNvGrpSpPr/>
          <p:nvPr/>
        </p:nvGrpSpPr>
        <p:grpSpPr>
          <a:xfrm>
            <a:off x="2189330" y="2334949"/>
            <a:ext cx="6970099" cy="3710185"/>
            <a:chOff x="1518770" y="1374829"/>
            <a:chExt cx="6970099" cy="3710185"/>
          </a:xfrm>
        </p:grpSpPr>
        <p:sp>
          <p:nvSpPr>
            <p:cNvPr id="5" name="Oval 4">
              <a:extLst>
                <a:ext uri="{FF2B5EF4-FFF2-40B4-BE49-F238E27FC236}">
                  <a16:creationId xmlns:a16="http://schemas.microsoft.com/office/drawing/2014/main" id="{F2FC365B-A959-9B4E-8907-A35E282CB6D0}"/>
                </a:ext>
              </a:extLst>
            </p:cNvPr>
            <p:cNvSpPr/>
            <p:nvPr/>
          </p:nvSpPr>
          <p:spPr>
            <a:xfrm>
              <a:off x="3188805" y="1374829"/>
              <a:ext cx="3710185" cy="371018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tx1"/>
                  </a:solidFill>
                  <a:latin typeface="Arial" panose="020B0604020202020204" pitchFamily="34" charset="0"/>
                  <a:cs typeface="Arial" panose="020B0604020202020204" pitchFamily="34" charset="0"/>
                </a:rPr>
                <a:t>Computing Challenges</a:t>
              </a:r>
            </a:p>
          </p:txBody>
        </p:sp>
        <p:sp>
          <p:nvSpPr>
            <p:cNvPr id="7" name="Rounded Rectangle 6">
              <a:extLst>
                <a:ext uri="{FF2B5EF4-FFF2-40B4-BE49-F238E27FC236}">
                  <a16:creationId xmlns:a16="http://schemas.microsoft.com/office/drawing/2014/main" id="{4ACA9B4F-CD79-6647-B321-70E982CB4323}"/>
                </a:ext>
              </a:extLst>
            </p:cNvPr>
            <p:cNvSpPr/>
            <p:nvPr/>
          </p:nvSpPr>
          <p:spPr>
            <a:xfrm>
              <a:off x="3545152" y="2075223"/>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Optimization</a:t>
              </a:r>
            </a:p>
          </p:txBody>
        </p:sp>
        <p:sp>
          <p:nvSpPr>
            <p:cNvPr id="8" name="Rounded Rectangle 7">
              <a:extLst>
                <a:ext uri="{FF2B5EF4-FFF2-40B4-BE49-F238E27FC236}">
                  <a16:creationId xmlns:a16="http://schemas.microsoft.com/office/drawing/2014/main" id="{CF32EB50-D3F4-1A40-814E-0A783571E984}"/>
                </a:ext>
              </a:extLst>
            </p:cNvPr>
            <p:cNvSpPr/>
            <p:nvPr/>
          </p:nvSpPr>
          <p:spPr>
            <a:xfrm>
              <a:off x="4967610" y="3175129"/>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Mechanism Design</a:t>
              </a:r>
            </a:p>
          </p:txBody>
        </p:sp>
        <p:sp>
          <p:nvSpPr>
            <p:cNvPr id="9" name="Rounded Rectangle 8">
              <a:extLst>
                <a:ext uri="{FF2B5EF4-FFF2-40B4-BE49-F238E27FC236}">
                  <a16:creationId xmlns:a16="http://schemas.microsoft.com/office/drawing/2014/main" id="{6C7B66C1-7CE6-504E-AEF2-B496168990FD}"/>
                </a:ext>
              </a:extLst>
            </p:cNvPr>
            <p:cNvSpPr/>
            <p:nvPr/>
          </p:nvSpPr>
          <p:spPr>
            <a:xfrm>
              <a:off x="4937821" y="2495357"/>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Blockchain</a:t>
              </a:r>
            </a:p>
          </p:txBody>
        </p:sp>
        <p:sp>
          <p:nvSpPr>
            <p:cNvPr id="10" name="Rounded Rectangle 9">
              <a:extLst>
                <a:ext uri="{FF2B5EF4-FFF2-40B4-BE49-F238E27FC236}">
                  <a16:creationId xmlns:a16="http://schemas.microsoft.com/office/drawing/2014/main" id="{233BFF08-1585-AD4C-BA45-FB65DA6126C9}"/>
                </a:ext>
              </a:extLst>
            </p:cNvPr>
            <p:cNvSpPr/>
            <p:nvPr/>
          </p:nvSpPr>
          <p:spPr>
            <a:xfrm>
              <a:off x="3455971" y="3529266"/>
              <a:ext cx="1775428"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Watermarking</a:t>
              </a:r>
            </a:p>
          </p:txBody>
        </p:sp>
        <p:sp>
          <p:nvSpPr>
            <p:cNvPr id="12" name="Rounded Rectangle 11">
              <a:extLst>
                <a:ext uri="{FF2B5EF4-FFF2-40B4-BE49-F238E27FC236}">
                  <a16:creationId xmlns:a16="http://schemas.microsoft.com/office/drawing/2014/main" id="{CDBB8D69-F230-5D48-A1A4-0A5514063604}"/>
                </a:ext>
              </a:extLst>
            </p:cNvPr>
            <p:cNvSpPr/>
            <p:nvPr/>
          </p:nvSpPr>
          <p:spPr>
            <a:xfrm>
              <a:off x="1740252" y="3795065"/>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Provenance</a:t>
              </a:r>
            </a:p>
          </p:txBody>
        </p:sp>
        <p:sp>
          <p:nvSpPr>
            <p:cNvPr id="13" name="Rounded Rectangle 12">
              <a:extLst>
                <a:ext uri="{FF2B5EF4-FFF2-40B4-BE49-F238E27FC236}">
                  <a16:creationId xmlns:a16="http://schemas.microsoft.com/office/drawing/2014/main" id="{715B87A3-9835-544F-A212-624786284BA7}"/>
                </a:ext>
              </a:extLst>
            </p:cNvPr>
            <p:cNvSpPr/>
            <p:nvPr/>
          </p:nvSpPr>
          <p:spPr>
            <a:xfrm>
              <a:off x="6449652" y="2030641"/>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Supply Chains</a:t>
              </a:r>
            </a:p>
          </p:txBody>
        </p:sp>
        <p:sp>
          <p:nvSpPr>
            <p:cNvPr id="14" name="Rounded Rectangle 13">
              <a:extLst>
                <a:ext uri="{FF2B5EF4-FFF2-40B4-BE49-F238E27FC236}">
                  <a16:creationId xmlns:a16="http://schemas.microsoft.com/office/drawing/2014/main" id="{9FAE9A7C-0713-3443-8234-08E7828DB0EE}"/>
                </a:ext>
              </a:extLst>
            </p:cNvPr>
            <p:cNvSpPr/>
            <p:nvPr/>
          </p:nvSpPr>
          <p:spPr>
            <a:xfrm>
              <a:off x="6449652" y="3434598"/>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Safety</a:t>
              </a:r>
            </a:p>
          </p:txBody>
        </p:sp>
        <p:sp>
          <p:nvSpPr>
            <p:cNvPr id="15" name="Rounded Rectangle 14">
              <a:extLst>
                <a:ext uri="{FF2B5EF4-FFF2-40B4-BE49-F238E27FC236}">
                  <a16:creationId xmlns:a16="http://schemas.microsoft.com/office/drawing/2014/main" id="{7B276CD3-B14A-6C4A-9C7B-6EE358DF33B8}"/>
                </a:ext>
              </a:extLst>
            </p:cNvPr>
            <p:cNvSpPr/>
            <p:nvPr/>
          </p:nvSpPr>
          <p:spPr>
            <a:xfrm>
              <a:off x="1780514" y="1634694"/>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Food Waste</a:t>
              </a:r>
            </a:p>
          </p:txBody>
        </p:sp>
        <p:sp>
          <p:nvSpPr>
            <p:cNvPr id="6" name="Rounded Rectangle 5">
              <a:extLst>
                <a:ext uri="{FF2B5EF4-FFF2-40B4-BE49-F238E27FC236}">
                  <a16:creationId xmlns:a16="http://schemas.microsoft.com/office/drawing/2014/main" id="{FB59F2A5-F4AF-2C41-9E1C-168FCF0904C9}"/>
                </a:ext>
              </a:extLst>
            </p:cNvPr>
            <p:cNvSpPr/>
            <p:nvPr/>
          </p:nvSpPr>
          <p:spPr>
            <a:xfrm>
              <a:off x="3400434" y="2805915"/>
              <a:ext cx="1920145" cy="558811"/>
            </a:xfrm>
            <a:prstGeom prst="roundRect">
              <a:avLst>
                <a:gd name="adj" fmla="val 43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Arial" panose="020B0604020202020204" pitchFamily="34" charset="0"/>
                  <a:cs typeface="Arial" panose="020B0604020202020204" pitchFamily="34" charset="0"/>
                </a:rPr>
                <a:t>Actionable Analytics</a:t>
              </a:r>
            </a:p>
          </p:txBody>
        </p:sp>
        <p:sp>
          <p:nvSpPr>
            <p:cNvPr id="11" name="Rounded Rectangle 10">
              <a:extLst>
                <a:ext uri="{FF2B5EF4-FFF2-40B4-BE49-F238E27FC236}">
                  <a16:creationId xmlns:a16="http://schemas.microsoft.com/office/drawing/2014/main" id="{AE0EBA6E-E99E-6841-AB02-A72AC489BDC4}"/>
                </a:ext>
              </a:extLst>
            </p:cNvPr>
            <p:cNvSpPr/>
            <p:nvPr/>
          </p:nvSpPr>
          <p:spPr>
            <a:xfrm>
              <a:off x="1518770" y="2714879"/>
              <a:ext cx="2039217" cy="748145"/>
            </a:xfrm>
            <a:prstGeom prst="roundRect">
              <a:avLst>
                <a:gd name="adj" fmla="val 50000"/>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Phenotyping</a:t>
              </a:r>
            </a:p>
          </p:txBody>
        </p:sp>
      </p:grpSp>
    </p:spTree>
    <p:extLst>
      <p:ext uri="{BB962C8B-B14F-4D97-AF65-F5344CB8AC3E}">
        <p14:creationId xmlns:p14="http://schemas.microsoft.com/office/powerpoint/2010/main" val="18603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EB68D778-C0FB-6E4D-938B-802AE85F6C05}"/>
              </a:ext>
            </a:extLst>
          </p:cNvPr>
          <p:cNvSpPr txBox="1">
            <a:spLocks/>
          </p:cNvSpPr>
          <p:nvPr/>
        </p:nvSpPr>
        <p:spPr>
          <a:xfrm>
            <a:off x="854765" y="1865965"/>
            <a:ext cx="10515600" cy="4651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Our Computer Science Lens will enable us to address these issues as well as bring improved methodology and insights to computing</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514350" indent="-514350">
              <a:buFont typeface="+mj-lt"/>
              <a:buAutoNum type="arabicPeriod"/>
            </a:pPr>
            <a:endParaRPr lang="en-US" sz="2000" dirty="0">
              <a:latin typeface="Arial" panose="020B0604020202020204" pitchFamily="34" charset="0"/>
              <a:cs typeface="Arial" panose="020B0604020202020204" pitchFamily="34" charset="0"/>
            </a:endParaRPr>
          </a:p>
          <a:p>
            <a:pPr marL="514350" indent="-514350">
              <a:buFont typeface="+mj-lt"/>
              <a:buAutoNum type="arabicPeriod"/>
            </a:pPr>
            <a:r>
              <a:rPr lang="en-US" sz="1800" dirty="0">
                <a:latin typeface="Arial" panose="020B0604020202020204" pitchFamily="34" charset="0"/>
                <a:cs typeface="Arial" panose="020B0604020202020204" pitchFamily="34" charset="0"/>
              </a:rPr>
              <a:t>Novel computational techniques for food provenance</a:t>
            </a:r>
          </a:p>
          <a:p>
            <a:pPr marL="514350" indent="-514350">
              <a:buFont typeface="+mj-lt"/>
              <a:buAutoNum type="arabicPeriod"/>
            </a:pPr>
            <a:r>
              <a:rPr lang="en-US" sz="1800" dirty="0">
                <a:latin typeface="Arial" panose="020B0604020202020204" pitchFamily="34" charset="0"/>
                <a:cs typeface="Arial" panose="020B0604020202020204" pitchFamily="34" charset="0"/>
              </a:rPr>
              <a:t>Use of large-scale instrumentation for supply chain modeling and optimization</a:t>
            </a:r>
          </a:p>
          <a:p>
            <a:pPr marL="514350" indent="-514350">
              <a:buFont typeface="+mj-lt"/>
              <a:buAutoNum type="arabicPeriod"/>
            </a:pPr>
            <a:r>
              <a:rPr lang="en-US" sz="1800" dirty="0">
                <a:latin typeface="Arial" panose="020B0604020202020204" pitchFamily="34" charset="0"/>
                <a:cs typeface="Arial" panose="020B0604020202020204" pitchFamily="34" charset="0"/>
              </a:rPr>
              <a:t>Incentive mechanisms for participation across the supply chain</a:t>
            </a:r>
          </a:p>
          <a:p>
            <a:pPr marL="514350" indent="-514350">
              <a:buFont typeface="+mj-lt"/>
              <a:buAutoNum type="arabicPeriod"/>
            </a:pPr>
            <a:r>
              <a:rPr lang="en-US" sz="1800" dirty="0">
                <a:latin typeface="Arial" panose="020B0604020202020204" pitchFamily="34" charset="0"/>
                <a:cs typeface="Arial" panose="020B0604020202020204" pitchFamily="34" charset="0"/>
              </a:rPr>
              <a:t>Integrated blockchains for an open marketplace for producers, processors, distributors, retailers, and consumers</a:t>
            </a:r>
          </a:p>
          <a:p>
            <a:pPr marL="514350" indent="-514350">
              <a:buFont typeface="+mj-lt"/>
              <a:buAutoNum type="arabicPeriod"/>
            </a:pPr>
            <a:r>
              <a:rPr lang="en-US" sz="1800" dirty="0">
                <a:latin typeface="Arial" panose="020B0604020202020204" pitchFamily="34" charset="0"/>
                <a:cs typeface="Arial" panose="020B0604020202020204" pitchFamily="34" charset="0"/>
              </a:rPr>
              <a:t>Use of provenance information combined with seed, field management, and weather data to comprehensively map quality and productivity.</a:t>
            </a:r>
          </a:p>
        </p:txBody>
      </p:sp>
      <p:sp>
        <p:nvSpPr>
          <p:cNvPr id="3" name="Content Placeholder 2">
            <a:extLst>
              <a:ext uri="{FF2B5EF4-FFF2-40B4-BE49-F238E27FC236}">
                <a16:creationId xmlns:a16="http://schemas.microsoft.com/office/drawing/2014/main" id="{378D1B7F-FFA0-9245-A2B1-319F4A83F517}"/>
              </a:ext>
            </a:extLst>
          </p:cNvPr>
          <p:cNvSpPr>
            <a:spLocks noGrp="1"/>
          </p:cNvSpPr>
          <p:nvPr>
            <p:ph idx="1"/>
          </p:nvPr>
        </p:nvSpPr>
        <p:spPr>
          <a:xfrm>
            <a:off x="838200" y="296440"/>
            <a:ext cx="10515600" cy="4351338"/>
          </a:xfrm>
        </p:spPr>
        <p:txBody>
          <a:bodyPr>
            <a:normAutofit/>
          </a:bodyPr>
          <a:lstStyle/>
          <a:p>
            <a:pPr marL="0" indent="0">
              <a:buNone/>
            </a:pPr>
            <a:r>
              <a:rPr lang="en-US" sz="3600" b="1" dirty="0">
                <a:latin typeface="Arial" panose="020B0604020202020204" pitchFamily="34" charset="0"/>
                <a:cs typeface="Arial" panose="020B0604020202020204" pitchFamily="34" charset="0"/>
              </a:rPr>
              <a:t>The goal of this project is to bring disruptive innovation through computing to food safety, quality, distribution, and production.</a:t>
            </a:r>
          </a:p>
        </p:txBody>
      </p:sp>
      <p:sp>
        <p:nvSpPr>
          <p:cNvPr id="17" name="Oval 16">
            <a:extLst>
              <a:ext uri="{FF2B5EF4-FFF2-40B4-BE49-F238E27FC236}">
                <a16:creationId xmlns:a16="http://schemas.microsoft.com/office/drawing/2014/main" id="{0B261CDB-65E6-0645-952C-254C5AA83F80}"/>
              </a:ext>
            </a:extLst>
          </p:cNvPr>
          <p:cNvSpPr/>
          <p:nvPr/>
        </p:nvSpPr>
        <p:spPr>
          <a:xfrm>
            <a:off x="3477868" y="2768483"/>
            <a:ext cx="2126145" cy="1392173"/>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Computer Science</a:t>
            </a:r>
          </a:p>
        </p:txBody>
      </p:sp>
      <p:sp>
        <p:nvSpPr>
          <p:cNvPr id="18" name="Oval 17">
            <a:extLst>
              <a:ext uri="{FF2B5EF4-FFF2-40B4-BE49-F238E27FC236}">
                <a16:creationId xmlns:a16="http://schemas.microsoft.com/office/drawing/2014/main" id="{B105541D-D23D-4741-BBF2-5700EEF5D253}"/>
              </a:ext>
            </a:extLst>
          </p:cNvPr>
          <p:cNvSpPr/>
          <p:nvPr/>
        </p:nvSpPr>
        <p:spPr>
          <a:xfrm>
            <a:off x="6621117" y="2768482"/>
            <a:ext cx="2126145" cy="1392173"/>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Food Systems</a:t>
            </a:r>
          </a:p>
        </p:txBody>
      </p:sp>
      <p:cxnSp>
        <p:nvCxnSpPr>
          <p:cNvPr id="20" name="Straight Arrow Connector 19">
            <a:extLst>
              <a:ext uri="{FF2B5EF4-FFF2-40B4-BE49-F238E27FC236}">
                <a16:creationId xmlns:a16="http://schemas.microsoft.com/office/drawing/2014/main" id="{ED30A172-5964-204E-8DF0-F8EB89D33421}"/>
              </a:ext>
            </a:extLst>
          </p:cNvPr>
          <p:cNvCxnSpPr/>
          <p:nvPr/>
        </p:nvCxnSpPr>
        <p:spPr>
          <a:xfrm>
            <a:off x="5731565" y="3074590"/>
            <a:ext cx="7951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D4B5B13-715A-CA42-AB51-F91636DC65B6}"/>
              </a:ext>
            </a:extLst>
          </p:cNvPr>
          <p:cNvCxnSpPr>
            <a:cxnSpLocks/>
          </p:cNvCxnSpPr>
          <p:nvPr/>
        </p:nvCxnSpPr>
        <p:spPr>
          <a:xfrm flipH="1">
            <a:off x="5731565" y="3954378"/>
            <a:ext cx="7951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CE577E-4B59-A54B-A179-E6E0215CF2A8}"/>
              </a:ext>
            </a:extLst>
          </p:cNvPr>
          <p:cNvPicPr>
            <a:picLocks noChangeAspect="1"/>
          </p:cNvPicPr>
          <p:nvPr/>
        </p:nvPicPr>
        <p:blipFill>
          <a:blip r:embed="rId2">
            <a:alphaModFix amt="50000"/>
          </a:blip>
          <a:stretch>
            <a:fillRect/>
          </a:stretch>
        </p:blipFill>
        <p:spPr>
          <a:xfrm>
            <a:off x="5585274" y="2834242"/>
            <a:ext cx="1035843" cy="1371398"/>
          </a:xfrm>
          <a:prstGeom prst="rect">
            <a:avLst/>
          </a:prstGeom>
        </p:spPr>
      </p:pic>
    </p:spTree>
    <p:extLst>
      <p:ext uri="{BB962C8B-B14F-4D97-AF65-F5344CB8AC3E}">
        <p14:creationId xmlns:p14="http://schemas.microsoft.com/office/powerpoint/2010/main" val="387781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682B-4E55-8745-8E34-1F16295E3EBF}"/>
              </a:ext>
            </a:extLst>
          </p:cNvPr>
          <p:cNvSpPr>
            <a:spLocks noGrp="1"/>
          </p:cNvSpPr>
          <p:nvPr>
            <p:ph type="title"/>
          </p:nvPr>
        </p:nvSpPr>
        <p:spPr/>
        <p:txBody>
          <a:bodyPr/>
          <a:lstStyle/>
          <a:p>
            <a:r>
              <a:rPr lang="en-US" b="1" dirty="0">
                <a:latin typeface="Arial Narrow" panose="020B0606020202030204" pitchFamily="34" charset="0"/>
              </a:rPr>
              <a:t>Theme A: Computational Approaches to End-to-End Food Provenance</a:t>
            </a:r>
            <a:endParaRPr lang="en-US" b="1" dirty="0">
              <a:latin typeface="Arial Narrow" panose="020B060602020203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EFAF7906-044D-7F4D-BCBE-0A1A30AEF8C9}"/>
              </a:ext>
            </a:extLst>
          </p:cNvPr>
          <p:cNvSpPr>
            <a:spLocks noGrp="1"/>
          </p:cNvSpPr>
          <p:nvPr>
            <p:ph idx="1"/>
          </p:nvPr>
        </p:nvSpPr>
        <p:spPr/>
        <p:txBody>
          <a:bodyPr>
            <a:noAutofit/>
          </a:bodyPr>
          <a:lstStyle/>
          <a:p>
            <a:pPr marL="0" indent="0">
              <a:buNone/>
            </a:pPr>
            <a:r>
              <a:rPr lang="en-US" sz="2400" b="1" dirty="0">
                <a:latin typeface="Arial" panose="020B0604020202020204" pitchFamily="34" charset="0"/>
                <a:cs typeface="Arial" panose="020B0604020202020204" pitchFamily="34" charset="0"/>
              </a:rPr>
              <a:t>Goal</a:t>
            </a:r>
          </a:p>
          <a:p>
            <a:r>
              <a:rPr lang="en-US" sz="1800" dirty="0">
                <a:latin typeface="Arial" panose="020B0604020202020204" pitchFamily="34" charset="0"/>
                <a:cs typeface="Arial" panose="020B0604020202020204" pitchFamily="34" charset="0"/>
              </a:rPr>
              <a:t>To design and develop novel computational models and methods that allow robust and high resolution provenance for produce</a:t>
            </a:r>
          </a:p>
          <a:p>
            <a:pPr marL="0" indent="0">
              <a:buNone/>
            </a:pPr>
            <a:r>
              <a:rPr lang="en-US" sz="2400" b="1" dirty="0">
                <a:latin typeface="Arial" panose="020B0604020202020204" pitchFamily="34" charset="0"/>
                <a:cs typeface="Arial" panose="020B0604020202020204" pitchFamily="34" charset="0"/>
              </a:rPr>
              <a:t>Challenges</a:t>
            </a:r>
          </a:p>
          <a:p>
            <a:r>
              <a:rPr lang="en-US" sz="1800" dirty="0">
                <a:latin typeface="Arial" panose="020B0604020202020204" pitchFamily="34" charset="0"/>
                <a:cs typeface="Arial" panose="020B0604020202020204" pitchFamily="34" charset="0"/>
              </a:rPr>
              <a:t>Design of DNA barcodes that are minimal, robust to perturbations (both local and global), can be read back easily, and are constrained to specific regions of the DNA</a:t>
            </a:r>
          </a:p>
          <a:p>
            <a:r>
              <a:rPr lang="en-US" sz="1800" dirty="0">
                <a:latin typeface="Arial" panose="020B0604020202020204" pitchFamily="34" charset="0"/>
                <a:cs typeface="Arial" panose="020B0604020202020204" pitchFamily="34" charset="0"/>
              </a:rPr>
              <a:t>Use of intrinsic sequence features (simple sequence repeats) as barcodes</a:t>
            </a:r>
          </a:p>
          <a:p>
            <a:r>
              <a:rPr lang="en-US" sz="1800" dirty="0">
                <a:latin typeface="Arial" panose="020B0604020202020204" pitchFamily="34" charset="0"/>
                <a:cs typeface="Arial" panose="020B0604020202020204" pitchFamily="34" charset="0"/>
              </a:rPr>
              <a:t>Design of low-cost shallow sequencing, deconvolution, and mapping algorithms</a:t>
            </a:r>
          </a:p>
          <a:p>
            <a:pPr marL="0" indent="0">
              <a:buNone/>
            </a:pPr>
            <a:r>
              <a:rPr lang="en-US" sz="2400" b="1" dirty="0">
                <a:latin typeface="Arial" panose="020B0604020202020204" pitchFamily="34" charset="0"/>
                <a:cs typeface="Arial" panose="020B0604020202020204" pitchFamily="34" charset="0"/>
              </a:rPr>
              <a:t>Connections</a:t>
            </a:r>
          </a:p>
          <a:p>
            <a:r>
              <a:rPr lang="en-US" sz="1800" dirty="0">
                <a:latin typeface="Arial" panose="020B0604020202020204" pitchFamily="34" charset="0"/>
                <a:cs typeface="Arial" panose="020B0604020202020204" pitchFamily="34" charset="0"/>
              </a:rPr>
              <a:t>Theme B. Optimization of </a:t>
            </a:r>
            <a:r>
              <a:rPr lang="en-US" sz="1800" dirty="0" err="1">
                <a:latin typeface="Arial" panose="020B0604020202020204" pitchFamily="34" charset="0"/>
                <a:cs typeface="Arial" panose="020B0604020202020204" pitchFamily="34" charset="0"/>
              </a:rPr>
              <a:t>traceback</a:t>
            </a:r>
            <a:r>
              <a:rPr lang="en-US" sz="1800" dirty="0">
                <a:latin typeface="Arial" panose="020B0604020202020204" pitchFamily="34" charset="0"/>
                <a:cs typeface="Arial" panose="020B0604020202020204" pitchFamily="34" charset="0"/>
              </a:rPr>
              <a:t> accuracy</a:t>
            </a:r>
          </a:p>
          <a:p>
            <a:r>
              <a:rPr lang="en-US" sz="1800" dirty="0">
                <a:latin typeface="Arial" panose="020B0604020202020204" pitchFamily="34" charset="0"/>
                <a:cs typeface="Arial" panose="020B0604020202020204" pitchFamily="34" charset="0"/>
              </a:rPr>
              <a:t>Theme D. Mapping product to entities in the </a:t>
            </a:r>
            <a:r>
              <a:rPr lang="en-US" sz="1800" dirty="0" err="1">
                <a:latin typeface="Arial" panose="020B0604020202020204" pitchFamily="34" charset="0"/>
                <a:cs typeface="Arial" panose="020B0604020202020204" pitchFamily="34" charset="0"/>
              </a:rPr>
              <a:t>blockchain</a:t>
            </a:r>
            <a:r>
              <a:rPr lang="en-US" sz="1800" dirty="0">
                <a:latin typeface="Arial" panose="020B0604020202020204" pitchFamily="34" charset="0"/>
                <a:cs typeface="Arial" panose="020B0604020202020204" pitchFamily="34" charset="0"/>
              </a:rPr>
              <a:t> ledger</a:t>
            </a:r>
          </a:p>
          <a:p>
            <a:r>
              <a:rPr lang="en-US" sz="1800" dirty="0">
                <a:latin typeface="Arial" panose="020B0604020202020204" pitchFamily="34" charset="0"/>
                <a:cs typeface="Arial" panose="020B0604020202020204" pitchFamily="34" charset="0"/>
              </a:rPr>
              <a:t>Theme E. Virtual phenotyping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3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682B-4E55-8745-8E34-1F16295E3EBF}"/>
              </a:ext>
            </a:extLst>
          </p:cNvPr>
          <p:cNvSpPr>
            <a:spLocks noGrp="1"/>
          </p:cNvSpPr>
          <p:nvPr>
            <p:ph type="title"/>
          </p:nvPr>
        </p:nvSpPr>
        <p:spPr/>
        <p:txBody>
          <a:bodyPr/>
          <a:lstStyle/>
          <a:p>
            <a:r>
              <a:rPr lang="en-US" b="1" dirty="0">
                <a:latin typeface="Arial Narrow" panose="020B0606020202030204" pitchFamily="34" charset="0"/>
              </a:rPr>
              <a:t>Theme A: Computational Approaches to End-to-End Food Provenance</a:t>
            </a:r>
            <a:endParaRPr lang="en-US" b="1" dirty="0">
              <a:latin typeface="Arial Narrow" panose="020B060602020203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EFAF7906-044D-7F4D-BCBE-0A1A30AEF8C9}"/>
              </a:ext>
            </a:extLst>
          </p:cNvPr>
          <p:cNvSpPr>
            <a:spLocks noGrp="1"/>
          </p:cNvSpPr>
          <p:nvPr>
            <p:ph idx="1"/>
          </p:nvPr>
        </p:nvSpPr>
        <p:spPr>
          <a:xfrm>
            <a:off x="838199" y="1825625"/>
            <a:ext cx="10608733" cy="4351338"/>
          </a:xfrm>
        </p:spPr>
        <p:txBody>
          <a:bodyPr>
            <a:normAutofit/>
          </a:bodyPr>
          <a:lstStyle/>
          <a:p>
            <a:pPr marL="0" indent="0">
              <a:buNone/>
            </a:pPr>
            <a:r>
              <a:rPr lang="en-US" sz="2400" b="1" dirty="0">
                <a:latin typeface="Arial" panose="020B0604020202020204" pitchFamily="34" charset="0"/>
                <a:cs typeface="Arial" panose="020B0604020202020204" pitchFamily="34" charset="0"/>
              </a:rPr>
              <a:t>CS Challenges. </a:t>
            </a:r>
            <a:r>
              <a:rPr lang="en-US" sz="2400" dirty="0">
                <a:latin typeface="Arial" panose="020B0604020202020204" pitchFamily="34" charset="0"/>
                <a:cs typeface="Arial" panose="020B0604020202020204" pitchFamily="34" charset="0"/>
              </a:rPr>
              <a:t>Sequence Modeling, Barcode Design, </a:t>
            </a:r>
            <a:r>
              <a:rPr lang="en-US" sz="2400" dirty="0" err="1">
                <a:latin typeface="Arial" panose="020B0604020202020204" pitchFamily="34" charset="0"/>
                <a:cs typeface="Arial" panose="020B0604020202020204" pitchFamily="34" charset="0"/>
              </a:rPr>
              <a:t>Readback</a:t>
            </a:r>
            <a:r>
              <a:rPr lang="en-US" sz="2400" dirty="0">
                <a:latin typeface="Arial" panose="020B0604020202020204" pitchFamily="34" charset="0"/>
                <a:cs typeface="Arial" panose="020B0604020202020204" pitchFamily="34" charset="0"/>
              </a:rPr>
              <a:t> Algorithms</a:t>
            </a:r>
          </a:p>
          <a:p>
            <a:r>
              <a:rPr lang="en-US" sz="1800" dirty="0">
                <a:latin typeface="Arial" panose="020B0604020202020204" pitchFamily="34" charset="0"/>
                <a:cs typeface="Arial" panose="020B0604020202020204" pitchFamily="34" charset="0"/>
              </a:rPr>
              <a:t>Design of optimal barcodes for rapid and inexpensive detection, </a:t>
            </a:r>
            <a:r>
              <a:rPr lang="en-US" sz="1800" dirty="0" err="1">
                <a:latin typeface="Arial" panose="020B0604020202020204" pitchFamily="34" charset="0"/>
                <a:cs typeface="Arial" panose="020B0604020202020204" pitchFamily="34" charset="0"/>
              </a:rPr>
              <a:t>traceback</a:t>
            </a:r>
            <a:r>
              <a:rPr lang="en-US" sz="1800" dirty="0">
                <a:latin typeface="Arial" panose="020B0604020202020204" pitchFamily="34" charset="0"/>
                <a:cs typeface="Arial" panose="020B0604020202020204" pitchFamily="34" charset="0"/>
              </a:rPr>
              <a:t>, and audit</a:t>
            </a:r>
          </a:p>
          <a:p>
            <a:r>
              <a:rPr lang="en-US" sz="1800" dirty="0">
                <a:latin typeface="Arial" panose="020B0604020202020204" pitchFamily="34" charset="0"/>
                <a:cs typeface="Arial" panose="020B0604020202020204" pitchFamily="34" charset="0"/>
              </a:rPr>
              <a:t>Analytical proofs of uniqueness of barcodes for real models of DNA sequences</a:t>
            </a:r>
          </a:p>
          <a:p>
            <a:r>
              <a:rPr lang="en-US" sz="1800" dirty="0">
                <a:latin typeface="Arial" panose="020B0604020202020204" pitchFamily="34" charset="0"/>
                <a:cs typeface="Arial" panose="020B0604020202020204" pitchFamily="34" charset="0"/>
              </a:rPr>
              <a:t>Ensuring robustness through (constrained) distribution of barcodes over the sequence in the presence of point mutations, hybridization, and other common perturbations</a:t>
            </a:r>
          </a:p>
          <a:p>
            <a:r>
              <a:rPr lang="en-US" sz="1800" dirty="0">
                <a:latin typeface="Arial" panose="020B0604020202020204" pitchFamily="34" charset="0"/>
                <a:cs typeface="Arial" panose="020B0604020202020204" pitchFamily="34" charset="0"/>
              </a:rPr>
              <a:t>Establishing </a:t>
            </a:r>
            <a:r>
              <a:rPr lang="en-US" sz="1800" dirty="0" err="1">
                <a:latin typeface="Arial" panose="020B0604020202020204" pitchFamily="34" charset="0"/>
                <a:cs typeface="Arial" panose="020B0604020202020204" pitchFamily="34" charset="0"/>
              </a:rPr>
              <a:t>minimality</a:t>
            </a:r>
            <a:r>
              <a:rPr lang="en-US" sz="1800" dirty="0">
                <a:latin typeface="Arial" panose="020B0604020202020204" pitchFamily="34" charset="0"/>
                <a:cs typeface="Arial" panose="020B0604020202020204" pitchFamily="34" charset="0"/>
              </a:rPr>
              <a:t> of barcodes with constraints on uniqueness and robustness</a:t>
            </a:r>
          </a:p>
          <a:p>
            <a:r>
              <a:rPr lang="en-US" sz="1800" dirty="0">
                <a:latin typeface="Arial" panose="020B0604020202020204" pitchFamily="34" charset="0"/>
                <a:cs typeface="Arial" panose="020B0604020202020204" pitchFamily="34" charset="0"/>
              </a:rPr>
              <a:t>Maximizing </a:t>
            </a:r>
            <a:r>
              <a:rPr lang="en-US" sz="1800" dirty="0" err="1">
                <a:latin typeface="Arial" panose="020B0604020202020204" pitchFamily="34" charset="0"/>
                <a:cs typeface="Arial" panose="020B0604020202020204" pitchFamily="34" charset="0"/>
              </a:rPr>
              <a:t>traceback</a:t>
            </a:r>
            <a:r>
              <a:rPr lang="en-US" sz="1800" dirty="0">
                <a:latin typeface="Arial" panose="020B0604020202020204" pitchFamily="34" charset="0"/>
                <a:cs typeface="Arial" panose="020B0604020202020204" pitchFamily="34" charset="0"/>
              </a:rPr>
              <a:t> accuracy through maximally distant barcodes</a:t>
            </a:r>
          </a:p>
          <a:p>
            <a:r>
              <a:rPr lang="en-US" sz="1800" dirty="0">
                <a:latin typeface="Arial" panose="020B0604020202020204" pitchFamily="34" charset="0"/>
                <a:cs typeface="Arial" panose="020B0604020202020204" pitchFamily="34" charset="0"/>
              </a:rPr>
              <a:t>Establishing feasibility of use of intrinsic sequence features as barcodes</a:t>
            </a:r>
          </a:p>
          <a:p>
            <a:r>
              <a:rPr lang="en-US" sz="1800" dirty="0">
                <a:latin typeface="Arial" panose="020B0604020202020204" pitchFamily="34" charset="0"/>
                <a:cs typeface="Arial" panose="020B0604020202020204" pitchFamily="34" charset="0"/>
              </a:rPr>
              <a:t>Analyzing sequence depth in the context of repeat complexity of the DNA sequence for inexpensive </a:t>
            </a:r>
            <a:r>
              <a:rPr lang="en-US" sz="1800" dirty="0" err="1">
                <a:latin typeface="Arial" panose="020B0604020202020204" pitchFamily="34" charset="0"/>
                <a:cs typeface="Arial" panose="020B0604020202020204" pitchFamily="34" charset="0"/>
              </a:rPr>
              <a:t>readback</a:t>
            </a:r>
            <a:endParaRPr lang="en-US" sz="1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These challenges pose significant problems in sequence modeling, analyses, and design of associated methods.</a:t>
            </a:r>
          </a:p>
        </p:txBody>
      </p:sp>
    </p:spTree>
    <p:extLst>
      <p:ext uri="{BB962C8B-B14F-4D97-AF65-F5344CB8AC3E}">
        <p14:creationId xmlns:p14="http://schemas.microsoft.com/office/powerpoint/2010/main" val="34969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
      <a:majorFont>
        <a:latin typeface="Helvetica Neue Condensed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3509</TotalTime>
  <Words>2199</Words>
  <Application>Microsoft Office PowerPoint</Application>
  <PresentationFormat>Widescreen</PresentationFormat>
  <Paragraphs>275</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Helvetica Neue Condensed Bold</vt:lpstr>
      <vt:lpstr>Helvetica Neue Light</vt:lpstr>
      <vt:lpstr>Office Theme</vt:lpstr>
      <vt:lpstr> A Computational Approach to Provenance, Efficiency, Effectiveness, and Quality of Food Systems</vt:lpstr>
      <vt:lpstr>Overview</vt:lpstr>
      <vt:lpstr>Motivation: Safety of Food Systems is a Massive Problem</vt:lpstr>
      <vt:lpstr>Motivation: Waste in Food Networks is a Challenge</vt:lpstr>
      <vt:lpstr>Motivation: Food Quality and Nutrition is a Challenge</vt:lpstr>
      <vt:lpstr>PowerPoint Presentation</vt:lpstr>
      <vt:lpstr>PowerPoint Presentation</vt:lpstr>
      <vt:lpstr>Theme A: Computational Approaches to End-to-End Food Provenance</vt:lpstr>
      <vt:lpstr>Theme A: Computational Approaches to End-to-End Food Provenance</vt:lpstr>
      <vt:lpstr>Theme B: Food Supply Chain Modeling and Optimization</vt:lpstr>
      <vt:lpstr>Theme B: Food Supply Chain Modeling and Optimization</vt:lpstr>
      <vt:lpstr>Theme C: Incentive Mechanisms for Participation</vt:lpstr>
      <vt:lpstr>Theme C: Incentive Mechanisms for Participation</vt:lpstr>
      <vt:lpstr>Theme D: Systems Infrastructure for Open Markets</vt:lpstr>
      <vt:lpstr>Theme D: Systems Infrastructure for Open Markets</vt:lpstr>
      <vt:lpstr>Theme E: Scalable Phenotyping Through Large-Scale Data Integration</vt:lpstr>
      <vt:lpstr>Theme E: Scalable Phenotyping Through Large-Scale Data Integration</vt:lpstr>
      <vt:lpstr>PowerPoint Presentation</vt:lpstr>
      <vt:lpstr>Educational Programs</vt:lpstr>
      <vt:lpstr>Broadening Participation</vt:lpstr>
      <vt:lpstr>Broader Impacts of the Proposed Work</vt:lpstr>
      <vt:lpstr>Broader Impacts of the Proposed Work</vt:lpstr>
      <vt:lpstr>PowerPoint Presentation</vt:lpstr>
      <vt:lpstr>Project Contingencies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 Gleich</dc:creator>
  <cp:lastModifiedBy>CSUser</cp:lastModifiedBy>
  <cp:revision>107</cp:revision>
  <cp:lastPrinted>2019-11-27T17:23:18Z</cp:lastPrinted>
  <dcterms:created xsi:type="dcterms:W3CDTF">2019-11-22T18:17:03Z</dcterms:created>
  <dcterms:modified xsi:type="dcterms:W3CDTF">2019-11-30T04:03:36Z</dcterms:modified>
</cp:coreProperties>
</file>