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69" r:id="rId2"/>
    <p:sldId id="270" r:id="rId3"/>
    <p:sldId id="271" r:id="rId4"/>
    <p:sldId id="272" r:id="rId5"/>
    <p:sldId id="273" r:id="rId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85" d="100"/>
          <a:sy n="85" d="100"/>
        </p:scale>
        <p:origin x="114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862248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73e87b8b20_2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73e87b8b20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3e87b8b20_2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3e87b8b20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3e87b8b20_2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3e87b8b20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0626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3e87b8b20_2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3e87b8b20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3308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upportprecisionagriculture.org/view-signatures_rjr.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nytimes.com/2018/04/23/well/eat/are-gmo-foods-safe.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santannapisa.it/sites/default/files/pellegrino_et_al.2018.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6"/>
          <p:cNvSpPr txBox="1">
            <a:spLocks noGrp="1"/>
          </p:cNvSpPr>
          <p:nvPr>
            <p:ph type="title"/>
          </p:nvPr>
        </p:nvSpPr>
        <p:spPr>
          <a:xfrm>
            <a:off x="457200" y="274638"/>
            <a:ext cx="8562622" cy="1143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4000" b="1" dirty="0" smtClean="0">
                <a:latin typeface="Arial Narrow" panose="020B0606020202030204" pitchFamily="34" charset="0"/>
              </a:rPr>
              <a:t>Barcoding, GMO, and Social Acceptance</a:t>
            </a:r>
            <a:endParaRPr sz="4000" b="1" dirty="0">
              <a:latin typeface="Arial Narrow" panose="020B0606020202030204" pitchFamily="34" charset="0"/>
            </a:endParaRPr>
          </a:p>
        </p:txBody>
      </p:sp>
      <p:sp>
        <p:nvSpPr>
          <p:cNvPr id="163" name="Google Shape;163;p26"/>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419100" algn="l" rtl="0">
              <a:spcBef>
                <a:spcPts val="360"/>
              </a:spcBef>
              <a:spcAft>
                <a:spcPts val="0"/>
              </a:spcAft>
              <a:buSzPts val="3000"/>
              <a:buChar char="•"/>
            </a:pPr>
            <a:r>
              <a:rPr lang="en-US" sz="1800" dirty="0">
                <a:latin typeface="+mn-lt"/>
              </a:rPr>
              <a:t>Genetically modified crops are considered </a:t>
            </a:r>
            <a:r>
              <a:rPr lang="en-US" sz="1800" u="sng" dirty="0">
                <a:latin typeface="+mn-lt"/>
              </a:rPr>
              <a:t>completely safe</a:t>
            </a:r>
            <a:r>
              <a:rPr lang="en-US" sz="1800" dirty="0">
                <a:latin typeface="+mn-lt"/>
              </a:rPr>
              <a:t> </a:t>
            </a:r>
            <a:r>
              <a:rPr lang="en-US" sz="1800" dirty="0" smtClean="0">
                <a:latin typeface="+mn-lt"/>
              </a:rPr>
              <a:t>[National </a:t>
            </a:r>
            <a:r>
              <a:rPr lang="en-US" sz="1800" dirty="0">
                <a:latin typeface="+mn-lt"/>
              </a:rPr>
              <a:t>Academy of Science and the National Academy of </a:t>
            </a:r>
            <a:r>
              <a:rPr lang="en-US" sz="1800" dirty="0" smtClean="0">
                <a:latin typeface="+mn-lt"/>
              </a:rPr>
              <a:t>Engineering Report on GMO, 2016]</a:t>
            </a:r>
            <a:endParaRPr sz="1800" dirty="0">
              <a:latin typeface="+mn-lt"/>
            </a:endParaRPr>
          </a:p>
          <a:p>
            <a:pPr marL="457200" lvl="0" indent="-419100" algn="l" rtl="0">
              <a:spcBef>
                <a:spcPts val="0"/>
              </a:spcBef>
              <a:spcAft>
                <a:spcPts val="0"/>
              </a:spcAft>
              <a:buSzPts val="3000"/>
              <a:buChar char="•"/>
            </a:pPr>
            <a:r>
              <a:rPr lang="en-US" sz="1800" dirty="0">
                <a:latin typeface="+mn-lt"/>
              </a:rPr>
              <a:t>A recent peer-reviewed survey of consumers indicates that a majority of US consumers (56%) would consume genetically modified and CRISPR edited plants [Shew et al., </a:t>
            </a:r>
            <a:r>
              <a:rPr lang="en-US" sz="1800" i="1" dirty="0">
                <a:latin typeface="+mn-lt"/>
              </a:rPr>
              <a:t>Global Food Security</a:t>
            </a:r>
            <a:r>
              <a:rPr lang="en-US" sz="1800" dirty="0">
                <a:latin typeface="+mn-lt"/>
              </a:rPr>
              <a:t>, 2018</a:t>
            </a:r>
            <a:r>
              <a:rPr lang="en-US" sz="1800" dirty="0" smtClean="0">
                <a:latin typeface="+mn-lt"/>
              </a:rPr>
              <a:t>]. This number is rising rapidly</a:t>
            </a:r>
          </a:p>
          <a:p>
            <a:pPr lvl="0" indent="-419100">
              <a:spcBef>
                <a:spcPts val="0"/>
              </a:spcBef>
              <a:buSzPts val="3000"/>
            </a:pPr>
            <a:r>
              <a:rPr lang="en-US" sz="1800" dirty="0" smtClean="0">
                <a:latin typeface="+mn-lt"/>
              </a:rPr>
              <a:t>Over 90 </a:t>
            </a:r>
            <a:r>
              <a:rPr lang="en-US" sz="1800" dirty="0">
                <a:latin typeface="+mn-lt"/>
              </a:rPr>
              <a:t>percent of scientists believe G.M.O.s are safe — a view </a:t>
            </a:r>
            <a:r>
              <a:rPr lang="en-US" sz="1800" dirty="0" smtClean="0">
                <a:latin typeface="+mn-lt"/>
              </a:rPr>
              <a:t>also endorsed </a:t>
            </a:r>
            <a:r>
              <a:rPr lang="en-US" sz="1800" dirty="0">
                <a:latin typeface="+mn-lt"/>
              </a:rPr>
              <a:t>by the American Medical Association, </a:t>
            </a:r>
            <a:r>
              <a:rPr lang="en-US" sz="1800" dirty="0" smtClean="0">
                <a:latin typeface="+mn-lt"/>
              </a:rPr>
              <a:t>the </a:t>
            </a:r>
            <a:r>
              <a:rPr lang="en-US" sz="1800" dirty="0">
                <a:latin typeface="+mn-lt"/>
              </a:rPr>
              <a:t>American Association for the Advancement of </a:t>
            </a:r>
            <a:r>
              <a:rPr lang="en-US" sz="1800" dirty="0" smtClean="0">
                <a:latin typeface="+mn-lt"/>
              </a:rPr>
              <a:t>Science, </a:t>
            </a:r>
            <a:r>
              <a:rPr lang="en-US" sz="1800" dirty="0">
                <a:latin typeface="+mn-lt"/>
              </a:rPr>
              <a:t>and the World Health </a:t>
            </a:r>
            <a:r>
              <a:rPr lang="en-US" sz="1800" dirty="0" smtClean="0">
                <a:latin typeface="+mn-lt"/>
              </a:rPr>
              <a:t>Organization</a:t>
            </a:r>
          </a:p>
          <a:p>
            <a:pPr lvl="0" indent="-419100">
              <a:spcBef>
                <a:spcPts val="0"/>
              </a:spcBef>
              <a:buSzPts val="3000"/>
            </a:pPr>
            <a:r>
              <a:rPr lang="en-US" sz="1800" dirty="0" smtClean="0">
                <a:latin typeface="+mn-lt"/>
              </a:rPr>
              <a:t>Over 150 Nobel Laureates have signed petitions in support of genetically engineered seeds (</a:t>
            </a:r>
            <a:r>
              <a:rPr lang="en-US" sz="1800" dirty="0">
                <a:latin typeface="+mn-lt"/>
                <a:hlinkClick r:id="rId3"/>
              </a:rPr>
              <a:t>https://</a:t>
            </a:r>
            <a:r>
              <a:rPr lang="en-US" sz="1800" dirty="0" smtClean="0">
                <a:latin typeface="+mn-lt"/>
                <a:hlinkClick r:id="rId3"/>
              </a:rPr>
              <a:t>www.supportprecisionagriculture.org/view-signatures_rjr.html</a:t>
            </a:r>
            <a:r>
              <a:rPr lang="en-US" sz="1800" dirty="0" smtClean="0">
                <a:latin typeface="+mn-lt"/>
              </a:rPr>
              <a:t>)</a:t>
            </a:r>
            <a:endParaRPr sz="1800"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dirty="0" smtClean="0">
                <a:latin typeface="Arial Narrow" panose="020B0606020202030204" pitchFamily="34" charset="0"/>
              </a:rPr>
              <a:t>FDA/ USDA Approvals</a:t>
            </a:r>
            <a:endParaRPr b="1" dirty="0">
              <a:latin typeface="Arial Narrow" panose="020B0606020202030204" pitchFamily="34" charset="0"/>
            </a:endParaRPr>
          </a:p>
        </p:txBody>
      </p:sp>
      <p:sp>
        <p:nvSpPr>
          <p:cNvPr id="169" name="Google Shape;169;p27"/>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406400" algn="l" rtl="0">
              <a:spcBef>
                <a:spcPts val="360"/>
              </a:spcBef>
              <a:spcAft>
                <a:spcPts val="0"/>
              </a:spcAft>
              <a:buSzPts val="2800"/>
              <a:buChar char="•"/>
            </a:pPr>
            <a:r>
              <a:rPr lang="en-US" sz="2400" dirty="0" smtClean="0">
                <a:latin typeface="+mn-lt"/>
              </a:rPr>
              <a:t>USDA </a:t>
            </a:r>
            <a:r>
              <a:rPr lang="en-US" sz="2400" dirty="0">
                <a:latin typeface="+mn-lt"/>
              </a:rPr>
              <a:t>deemed two CRISPR-edited crops to be </a:t>
            </a:r>
            <a:r>
              <a:rPr lang="en-US" sz="2400" b="1" dirty="0">
                <a:latin typeface="+mn-lt"/>
              </a:rPr>
              <a:t>exempt</a:t>
            </a:r>
            <a:r>
              <a:rPr lang="en-US" sz="2400" dirty="0">
                <a:latin typeface="+mn-lt"/>
              </a:rPr>
              <a:t> from its review process because neither contained genetic material from species considered to be “plant pests”</a:t>
            </a:r>
            <a:endParaRPr sz="2400" dirty="0">
              <a:latin typeface="+mn-lt"/>
            </a:endParaRPr>
          </a:p>
          <a:p>
            <a:pPr marL="457200" lvl="0" indent="-406400" algn="l" rtl="0">
              <a:spcBef>
                <a:spcPts val="0"/>
              </a:spcBef>
              <a:spcAft>
                <a:spcPts val="0"/>
              </a:spcAft>
              <a:buSzPts val="2800"/>
              <a:buChar char="•"/>
            </a:pPr>
            <a:r>
              <a:rPr lang="en-US" sz="2400" dirty="0" smtClean="0">
                <a:latin typeface="+mn-lt"/>
              </a:rPr>
              <a:t>U.S</a:t>
            </a:r>
            <a:r>
              <a:rPr lang="en-US" sz="2400" dirty="0">
                <a:latin typeface="+mn-lt"/>
              </a:rPr>
              <a:t>. Secretary of Agriculture announced </a:t>
            </a:r>
            <a:r>
              <a:rPr lang="en-US" sz="2400" dirty="0" smtClean="0">
                <a:latin typeface="+mn-lt"/>
              </a:rPr>
              <a:t>(Mar 2018) that </a:t>
            </a:r>
            <a:r>
              <a:rPr lang="en-US" sz="2400" dirty="0">
                <a:latin typeface="+mn-lt"/>
              </a:rPr>
              <a:t>the USDA would </a:t>
            </a:r>
            <a:r>
              <a:rPr lang="en-US" sz="2400" b="1" dirty="0">
                <a:latin typeface="+mn-lt"/>
              </a:rPr>
              <a:t>not</a:t>
            </a:r>
            <a:r>
              <a:rPr lang="en-US" sz="2400" dirty="0">
                <a:latin typeface="+mn-lt"/>
              </a:rPr>
              <a:t> regulate new plant varieties developed using genome editing technologies that would yield plants indistinguishable from those developed through traditional breeding </a:t>
            </a:r>
            <a:r>
              <a:rPr lang="en-US" sz="2400" dirty="0" smtClean="0">
                <a:latin typeface="+mn-lt"/>
              </a:rPr>
              <a:t>methods</a:t>
            </a:r>
          </a:p>
          <a:p>
            <a:pPr marL="457200" lvl="0" indent="-406400" algn="l" rtl="0">
              <a:spcBef>
                <a:spcPts val="0"/>
              </a:spcBef>
              <a:spcAft>
                <a:spcPts val="0"/>
              </a:spcAft>
              <a:buSzPts val="2800"/>
              <a:buChar char="•"/>
            </a:pPr>
            <a:r>
              <a:rPr lang="en-US" sz="2400" dirty="0" smtClean="0">
                <a:latin typeface="+mn-lt"/>
              </a:rPr>
              <a:t>Our proposed barcoding techniques use synonymous substitutions on non-coding regions of the genome. The plants are complete indistinguishable from those developed through traditional breeding methods</a:t>
            </a:r>
            <a:endParaRPr sz="24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dirty="0" smtClean="0">
                <a:latin typeface="Arial Narrow" panose="020B0606020202030204" pitchFamily="34" charset="0"/>
              </a:rPr>
              <a:t>GMO and Popular Perception</a:t>
            </a:r>
            <a:endParaRPr b="1" dirty="0">
              <a:latin typeface="Arial Narrow" panose="020B0606020202030204" pitchFamily="34" charset="0"/>
            </a:endParaRPr>
          </a:p>
        </p:txBody>
      </p:sp>
      <p:sp>
        <p:nvSpPr>
          <p:cNvPr id="169" name="Google Shape;169;p27"/>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lvl="0" indent="-406400">
              <a:buSzPts val="2800"/>
            </a:pPr>
            <a:r>
              <a:rPr lang="en-US" sz="2400" dirty="0">
                <a:latin typeface="+mn-lt"/>
              </a:rPr>
              <a:t>For many decades, in addition to traditional crossbreeding, agricultural scientists have used radiation and chemicals to induce gene mutations in edible crops in attempts to achieve desired characteristics</a:t>
            </a:r>
            <a:r>
              <a:rPr lang="en-US" sz="2400" dirty="0" smtClean="0">
                <a:latin typeface="+mn-lt"/>
              </a:rPr>
              <a:t>.</a:t>
            </a:r>
          </a:p>
          <a:p>
            <a:pPr lvl="0" indent="-406400">
              <a:buSzPts val="2800"/>
            </a:pPr>
            <a:r>
              <a:rPr lang="en-US" sz="2400" dirty="0" smtClean="0">
                <a:latin typeface="+mn-lt"/>
              </a:rPr>
              <a:t>What is different now is the precision with which we can do it!</a:t>
            </a:r>
          </a:p>
          <a:p>
            <a:pPr lvl="0" indent="-406400">
              <a:buSzPts val="2800"/>
            </a:pPr>
            <a:r>
              <a:rPr lang="en-US" sz="2400" dirty="0" smtClean="0">
                <a:latin typeface="+mn-lt"/>
              </a:rPr>
              <a:t>In </a:t>
            </a:r>
            <a:r>
              <a:rPr lang="en-US" sz="2400" dirty="0">
                <a:latin typeface="+mn-lt"/>
              </a:rPr>
              <a:t>the decades since the first genetically modified foods reached the market, no adverse health effects among consumers have been found</a:t>
            </a:r>
            <a:r>
              <a:rPr lang="en-US" sz="2400" dirty="0" smtClean="0">
                <a:latin typeface="+mn-lt"/>
              </a:rPr>
              <a:t>.</a:t>
            </a:r>
          </a:p>
          <a:p>
            <a:pPr lvl="0" indent="-406400">
              <a:buSzPts val="2800"/>
            </a:pPr>
            <a:endParaRPr lang="en-US" sz="2400" dirty="0">
              <a:latin typeface="+mn-lt"/>
            </a:endParaRPr>
          </a:p>
          <a:p>
            <a:pPr marL="50800" lvl="0" indent="0">
              <a:buSzPts val="2800"/>
              <a:buNone/>
            </a:pPr>
            <a:r>
              <a:rPr lang="en-US" sz="2400" dirty="0" smtClean="0">
                <a:latin typeface="+mn-lt"/>
              </a:rPr>
              <a:t>[</a:t>
            </a:r>
            <a:r>
              <a:rPr lang="en-US" sz="1800" dirty="0">
                <a:latin typeface="+mn-lt"/>
                <a:hlinkClick r:id="rId3"/>
              </a:rPr>
              <a:t>https://</a:t>
            </a:r>
            <a:r>
              <a:rPr lang="en-US" sz="1800" dirty="0" smtClean="0">
                <a:latin typeface="+mn-lt"/>
                <a:hlinkClick r:id="rId3"/>
              </a:rPr>
              <a:t>www.nytimes.com/2018/04/23/well/eat/are-gmo-foods-safe.html</a:t>
            </a:r>
            <a:r>
              <a:rPr lang="en-US" sz="2400" dirty="0" smtClean="0"/>
              <a:t>]</a:t>
            </a:r>
            <a:endParaRPr sz="2400" dirty="0">
              <a:latin typeface="+mn-lt"/>
            </a:endParaRPr>
          </a:p>
        </p:txBody>
      </p:sp>
    </p:spTree>
    <p:extLst>
      <p:ext uri="{BB962C8B-B14F-4D97-AF65-F5344CB8AC3E}">
        <p14:creationId xmlns:p14="http://schemas.microsoft.com/office/powerpoint/2010/main" val="2255821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smtClean="0">
                <a:latin typeface="Arial Narrow" panose="020B0606020202030204" pitchFamily="34" charset="0"/>
              </a:rPr>
              <a:t>GMOs are </a:t>
            </a:r>
            <a:r>
              <a:rPr lang="en-US" b="1" dirty="0" smtClean="0">
                <a:latin typeface="Arial Narrow" panose="020B0606020202030204" pitchFamily="34" charset="0"/>
              </a:rPr>
              <a:t>in fact Safer!</a:t>
            </a:r>
            <a:endParaRPr b="1" dirty="0">
              <a:latin typeface="Arial Narrow" panose="020B0606020202030204" pitchFamily="34" charset="0"/>
            </a:endParaRPr>
          </a:p>
        </p:txBody>
      </p:sp>
      <p:sp>
        <p:nvSpPr>
          <p:cNvPr id="169" name="Google Shape;169;p27"/>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lvl="0" indent="-406400">
              <a:buSzPts val="2800"/>
            </a:pPr>
            <a:r>
              <a:rPr lang="en-US" sz="2000" dirty="0">
                <a:latin typeface="+mn-lt"/>
              </a:rPr>
              <a:t>A</a:t>
            </a:r>
            <a:r>
              <a:rPr lang="en-US" sz="2000" dirty="0" smtClean="0">
                <a:latin typeface="+mn-lt"/>
              </a:rPr>
              <a:t>n</a:t>
            </a:r>
            <a:r>
              <a:rPr lang="en-US" sz="2000" dirty="0">
                <a:latin typeface="+mn-lt"/>
              </a:rPr>
              <a:t> </a:t>
            </a:r>
            <a:r>
              <a:rPr lang="en-US" sz="2000" u="sng" dirty="0">
                <a:solidFill>
                  <a:schemeClr val="tx1"/>
                </a:solidFill>
                <a:latin typeface="+mn-lt"/>
                <a:hlinkClick r:id="rId3"/>
              </a:rPr>
              <a:t>analysis of 76 studies</a:t>
            </a:r>
            <a:r>
              <a:rPr lang="en-US" sz="2000" dirty="0">
                <a:latin typeface="+mn-lt"/>
              </a:rPr>
              <a:t> published in </a:t>
            </a:r>
            <a:r>
              <a:rPr lang="en-US" sz="2000" dirty="0" smtClean="0">
                <a:latin typeface="+mn-lt"/>
              </a:rPr>
              <a:t>February 2018 </a:t>
            </a:r>
            <a:r>
              <a:rPr lang="en-US" sz="2000" dirty="0">
                <a:latin typeface="+mn-lt"/>
              </a:rPr>
              <a:t>in Scientific Reports by researchers in Pisa, Italy, found that genetically engineered corn has a significantly higher yield than non-genetically modified varieties and contains lower amounts of toxins commonly produced by fungi</a:t>
            </a:r>
            <a:r>
              <a:rPr lang="en-US" sz="2000" dirty="0" smtClean="0">
                <a:latin typeface="+mn-lt"/>
              </a:rPr>
              <a:t>.</a:t>
            </a:r>
          </a:p>
          <a:p>
            <a:pPr lvl="0" indent="-406400">
              <a:buSzPts val="2800"/>
            </a:pPr>
            <a:r>
              <a:rPr lang="en-US" sz="2000" dirty="0">
                <a:latin typeface="+mn-lt"/>
              </a:rPr>
              <a:t>By engineering resistance to insect damage, farmers have been able to use fewer pesticides while increasing </a:t>
            </a:r>
            <a:r>
              <a:rPr lang="en-US" sz="2000" dirty="0" smtClean="0">
                <a:latin typeface="+mn-lt"/>
              </a:rPr>
              <a:t>yields.</a:t>
            </a:r>
          </a:p>
          <a:p>
            <a:pPr lvl="0" indent="-406400">
              <a:buSzPts val="2800"/>
            </a:pPr>
            <a:r>
              <a:rPr lang="en-US" sz="2000" dirty="0">
                <a:latin typeface="+mn-lt"/>
              </a:rPr>
              <a:t>G</a:t>
            </a:r>
            <a:r>
              <a:rPr lang="en-US" sz="2000" dirty="0" smtClean="0">
                <a:latin typeface="+mn-lt"/>
              </a:rPr>
              <a:t>ene </a:t>
            </a:r>
            <a:r>
              <a:rPr lang="en-US" sz="2000" dirty="0">
                <a:latin typeface="+mn-lt"/>
              </a:rPr>
              <a:t>modification scientists are focusing increasingly on building health benefits into widely used </a:t>
            </a:r>
            <a:r>
              <a:rPr lang="en-US" sz="2000" dirty="0" smtClean="0">
                <a:latin typeface="+mn-lt"/>
              </a:rPr>
              <a:t>foods (e.g., </a:t>
            </a:r>
            <a:r>
              <a:rPr lang="en-US" sz="2000" dirty="0" smtClean="0">
                <a:latin typeface="+mn-lt"/>
              </a:rPr>
              <a:t>pink </a:t>
            </a:r>
            <a:r>
              <a:rPr lang="en-US" sz="2000" dirty="0" smtClean="0">
                <a:latin typeface="+mn-lt"/>
              </a:rPr>
              <a:t>pineapples that contain lycopene, tomatoes that contain antioxidants from blueberries, and golden rice rich in vitamin A). </a:t>
            </a:r>
          </a:p>
          <a:p>
            <a:pPr lvl="0" indent="-406400">
              <a:buSzPts val="2800"/>
            </a:pPr>
            <a:r>
              <a:rPr lang="en-US" sz="2000" dirty="0" smtClean="0">
                <a:latin typeface="+mn-lt"/>
              </a:rPr>
              <a:t>Billions </a:t>
            </a:r>
            <a:r>
              <a:rPr lang="en-US" sz="2000" dirty="0">
                <a:latin typeface="+mn-lt"/>
              </a:rPr>
              <a:t>of edible animals are raised in this country each year on feed containing G.M.O.s, with no evidence of harm. In fact, animal health and growth efficiency actually improved on the genetically engineered feed</a:t>
            </a:r>
            <a:endParaRPr sz="2000" dirty="0">
              <a:latin typeface="+mn-lt"/>
            </a:endParaRPr>
          </a:p>
        </p:txBody>
      </p:sp>
    </p:spTree>
    <p:extLst>
      <p:ext uri="{BB962C8B-B14F-4D97-AF65-F5344CB8AC3E}">
        <p14:creationId xmlns:p14="http://schemas.microsoft.com/office/powerpoint/2010/main" val="27055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222" y="274638"/>
            <a:ext cx="7896578" cy="1143000"/>
          </a:xfrm>
        </p:spPr>
        <p:txBody>
          <a:bodyPr/>
          <a:lstStyle/>
          <a:p>
            <a:pPr algn="l"/>
            <a:r>
              <a:rPr lang="en-US" b="1" dirty="0" smtClean="0">
                <a:latin typeface="Arial Narrow" panose="020B0606020202030204" pitchFamily="34" charset="0"/>
              </a:rPr>
              <a:t>Embedding Barcodes</a:t>
            </a:r>
            <a:endParaRPr lang="en-US" b="1" dirty="0">
              <a:latin typeface="Arial Narrow" panose="020B0606020202030204" pitchFamily="34" charset="0"/>
            </a:endParaRPr>
          </a:p>
        </p:txBody>
      </p:sp>
      <p:sp>
        <p:nvSpPr>
          <p:cNvPr id="3" name="Text Placeholder 2"/>
          <p:cNvSpPr>
            <a:spLocks noGrp="1"/>
          </p:cNvSpPr>
          <p:nvPr>
            <p:ph type="body" idx="1"/>
          </p:nvPr>
        </p:nvSpPr>
        <p:spPr>
          <a:xfrm>
            <a:off x="925689" y="1611489"/>
            <a:ext cx="7315199" cy="4574822"/>
          </a:xfrm>
        </p:spPr>
        <p:txBody>
          <a:bodyPr/>
          <a:lstStyle/>
          <a:p>
            <a:pPr marL="50800" indent="0">
              <a:buNone/>
            </a:pPr>
            <a:r>
              <a:rPr lang="en-US" sz="2000" dirty="0" smtClean="0">
                <a:latin typeface="+mn-lt"/>
              </a:rPr>
              <a:t>A number of techniques are available to incorporate watermarks into DNA sequences:</a:t>
            </a:r>
          </a:p>
          <a:p>
            <a:r>
              <a:rPr lang="en-US" sz="2000" u="sng" dirty="0" err="1">
                <a:latin typeface="+mn-lt"/>
              </a:rPr>
              <a:t>B</a:t>
            </a:r>
            <a:r>
              <a:rPr lang="en-US" sz="2000" u="sng" dirty="0" err="1" smtClean="0">
                <a:latin typeface="+mn-lt"/>
              </a:rPr>
              <a:t>iolistics</a:t>
            </a:r>
            <a:r>
              <a:rPr lang="en-US" sz="2000" dirty="0" smtClean="0">
                <a:latin typeface="+mn-lt"/>
              </a:rPr>
              <a:t> -- DNA </a:t>
            </a:r>
            <a:r>
              <a:rPr lang="en-US" sz="2000" dirty="0">
                <a:latin typeface="+mn-lt"/>
              </a:rPr>
              <a:t>tethered to a gold or titanium nanoparticles shot into plant </a:t>
            </a:r>
            <a:r>
              <a:rPr lang="en-US" sz="2000" dirty="0" smtClean="0">
                <a:latin typeface="+mn-lt"/>
              </a:rPr>
              <a:t>tissue </a:t>
            </a:r>
          </a:p>
          <a:p>
            <a:r>
              <a:rPr lang="en-US" sz="2000" u="sng" dirty="0">
                <a:latin typeface="+mn-lt"/>
              </a:rPr>
              <a:t>U</a:t>
            </a:r>
            <a:r>
              <a:rPr lang="en-US" sz="2000" u="sng" dirty="0" smtClean="0">
                <a:latin typeface="+mn-lt"/>
              </a:rPr>
              <a:t>se </a:t>
            </a:r>
            <a:r>
              <a:rPr lang="en-US" sz="2000" u="sng" dirty="0">
                <a:latin typeface="+mn-lt"/>
              </a:rPr>
              <a:t>of </a:t>
            </a:r>
            <a:r>
              <a:rPr lang="en-US" sz="2000" u="sng" dirty="0" smtClean="0">
                <a:latin typeface="+mn-lt"/>
              </a:rPr>
              <a:t>agrobacterium</a:t>
            </a:r>
            <a:r>
              <a:rPr lang="en-US" sz="2000" dirty="0" smtClean="0">
                <a:latin typeface="+mn-lt"/>
              </a:rPr>
              <a:t> -- replacing </a:t>
            </a:r>
            <a:r>
              <a:rPr lang="en-US" sz="2000" dirty="0">
                <a:latin typeface="+mn-lt"/>
              </a:rPr>
              <a:t>bacterial T-DNA from the bacterial plasmid and with watermarked </a:t>
            </a:r>
            <a:r>
              <a:rPr lang="en-US" sz="2000" dirty="0" smtClean="0">
                <a:latin typeface="+mn-lt"/>
              </a:rPr>
              <a:t>gene</a:t>
            </a:r>
          </a:p>
          <a:p>
            <a:r>
              <a:rPr lang="en-US" sz="2000" u="sng" dirty="0" smtClean="0">
                <a:latin typeface="+mn-lt"/>
              </a:rPr>
              <a:t>Electroporation</a:t>
            </a:r>
            <a:r>
              <a:rPr lang="en-US" sz="2000" dirty="0" smtClean="0">
                <a:latin typeface="+mn-lt"/>
              </a:rPr>
              <a:t> -- using </a:t>
            </a:r>
            <a:r>
              <a:rPr lang="en-US" sz="2000" dirty="0">
                <a:latin typeface="+mn-lt"/>
              </a:rPr>
              <a:t>electric fields to render the cell membrane permeable to plasmid </a:t>
            </a:r>
            <a:r>
              <a:rPr lang="en-US" sz="2000" dirty="0" smtClean="0">
                <a:latin typeface="+mn-lt"/>
              </a:rPr>
              <a:t>DNA</a:t>
            </a:r>
          </a:p>
          <a:p>
            <a:r>
              <a:rPr lang="en-US" sz="2000" u="sng" dirty="0" smtClean="0">
                <a:latin typeface="+mn-lt"/>
              </a:rPr>
              <a:t>CRISPR/ Cas9</a:t>
            </a:r>
            <a:r>
              <a:rPr lang="en-US" sz="2000" dirty="0" smtClean="0">
                <a:latin typeface="+mn-lt"/>
              </a:rPr>
              <a:t> – for fine grained edits on the sequence</a:t>
            </a:r>
          </a:p>
          <a:p>
            <a:r>
              <a:rPr lang="en-US" sz="2000" u="sng" dirty="0" smtClean="0">
                <a:latin typeface="+mn-lt"/>
              </a:rPr>
              <a:t>Appending watermarks</a:t>
            </a:r>
            <a:r>
              <a:rPr lang="en-US" sz="2000" dirty="0" smtClean="0">
                <a:latin typeface="+mn-lt"/>
              </a:rPr>
              <a:t> to the ends of the sequence through DNA polymerase and a complementary watermark template</a:t>
            </a:r>
            <a:endParaRPr lang="en-US" sz="2000" dirty="0">
              <a:latin typeface="+mn-lt"/>
            </a:endParaRPr>
          </a:p>
        </p:txBody>
      </p:sp>
    </p:spTree>
    <p:extLst>
      <p:ext uri="{BB962C8B-B14F-4D97-AF65-F5344CB8AC3E}">
        <p14:creationId xmlns:p14="http://schemas.microsoft.com/office/powerpoint/2010/main" val="347876499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384</Words>
  <Application>Microsoft Office PowerPoint</Application>
  <PresentationFormat>On-screen Show (4:3)</PresentationFormat>
  <Paragraphs>27</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Narrow</vt:lpstr>
      <vt:lpstr>Calibri</vt:lpstr>
      <vt:lpstr>Office Theme</vt:lpstr>
      <vt:lpstr>Barcoding, GMO, and Social Acceptance</vt:lpstr>
      <vt:lpstr>FDA/ USDA Approvals</vt:lpstr>
      <vt:lpstr>GMO and Popular Perception</vt:lpstr>
      <vt:lpstr>GMOs are in fact Safer!</vt:lpstr>
      <vt:lpstr>Embedding Barcodes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1 End-to-End Provenance Tracking</dc:title>
  <dc:creator>CSUser</dc:creator>
  <cp:lastModifiedBy>CSUser</cp:lastModifiedBy>
  <cp:revision>10</cp:revision>
  <dcterms:modified xsi:type="dcterms:W3CDTF">2019-11-30T06:14:24Z</dcterms:modified>
</cp:coreProperties>
</file>