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1" r:id="rId2"/>
    <p:sldId id="263" r:id="rId3"/>
    <p:sldId id="307" r:id="rId4"/>
    <p:sldId id="345" r:id="rId5"/>
    <p:sldId id="316" r:id="rId6"/>
    <p:sldId id="317" r:id="rId7"/>
    <p:sldId id="347" r:id="rId8"/>
    <p:sldId id="348" r:id="rId9"/>
    <p:sldId id="309" r:id="rId10"/>
    <p:sldId id="327" r:id="rId11"/>
    <p:sldId id="328" r:id="rId12"/>
    <p:sldId id="329" r:id="rId13"/>
    <p:sldId id="346" r:id="rId14"/>
    <p:sldId id="330" r:id="rId15"/>
    <p:sldId id="285" r:id="rId16"/>
    <p:sldId id="264" r:id="rId17"/>
    <p:sldId id="265" r:id="rId18"/>
    <p:sldId id="301" r:id="rId19"/>
    <p:sldId id="302" r:id="rId20"/>
    <p:sldId id="332" r:id="rId21"/>
    <p:sldId id="333" r:id="rId22"/>
    <p:sldId id="342" r:id="rId23"/>
    <p:sldId id="343" r:id="rId24"/>
    <p:sldId id="336" r:id="rId25"/>
    <p:sldId id="338" r:id="rId26"/>
    <p:sldId id="340" r:id="rId27"/>
    <p:sldId id="286" r:id="rId28"/>
    <p:sldId id="288" r:id="rId29"/>
    <p:sldId id="341" r:id="rId30"/>
    <p:sldId id="295" r:id="rId31"/>
    <p:sldId id="349" r:id="rId32"/>
    <p:sldId id="350" r:id="rId33"/>
    <p:sldId id="351" r:id="rId34"/>
    <p:sldId id="344" r:id="rId35"/>
  </p:sldIdLst>
  <p:sldSz cx="9144000" cy="6858000" type="screen4x3"/>
  <p:notesSz cx="7010400" cy="9296400"/>
  <p:embeddedFontLst>
    <p:embeddedFont>
      <p:font typeface="Continuum Medium"/>
      <p:regular r:id="rId38"/>
    </p:embeddedFont>
    <p:embeddedFont>
      <p:font typeface="Calibri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9FFCE"/>
    <a:srgbClr val="A7E3C6"/>
    <a:srgbClr val="B9E9D2"/>
    <a:srgbClr val="C0E6CE"/>
    <a:srgbClr val="E1FFE4"/>
    <a:srgbClr val="EBFFED"/>
    <a:srgbClr val="F7FFF8"/>
    <a:srgbClr val="EBFFF4"/>
    <a:srgbClr val="A3D8FF"/>
    <a:srgbClr val="E1F2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8" autoAdjust="0"/>
    <p:restoredTop sz="94638" autoAdjust="0"/>
  </p:normalViewPr>
  <p:slideViewPr>
    <p:cSldViewPr snapToGrid="0">
      <p:cViewPr>
        <p:scale>
          <a:sx n="90" d="100"/>
          <a:sy n="90" d="100"/>
        </p:scale>
        <p:origin x="-2232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768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5932876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Site Visit: Purdue University/Science of Information, December 2011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6555" y="8829967"/>
            <a:ext cx="842222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5622F4-5507-45E0-B836-DD19657F32A0}" type="slidenum">
              <a:rPr lang="en-US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236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ED3D8D-C50E-45D1-8001-947EB519713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00B074-D852-463B-8AA2-74D9233F87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31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*Thru Sept. 29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Although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pageviews</a:t>
            </a:r>
            <a:r>
              <a:rPr lang="en-US" baseline="0" dirty="0" smtClean="0"/>
              <a:t> are a little less some other metrics are encouraging,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0B074-D852-463B-8AA2-74D9233F87B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076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*Thru Sept. 29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Although</a:t>
            </a:r>
            <a:r>
              <a:rPr lang="en-US" baseline="0" dirty="0" smtClean="0"/>
              <a:t> </a:t>
            </a:r>
            <a:r>
              <a:rPr lang="en-US" baseline="0" smtClean="0"/>
              <a:t>the page views </a:t>
            </a:r>
            <a:r>
              <a:rPr lang="en-US" baseline="0" dirty="0" smtClean="0"/>
              <a:t>are a little less some other metrics are encouraging,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0B074-D852-463B-8AA2-74D9233F87B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076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formation_full p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 bwMode="invGray">
          <a:xfrm>
            <a:off x="-1" y="-1"/>
            <a:ext cx="9144001" cy="47846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"/>
                </a:schemeClr>
              </a:gs>
              <a:gs pos="13000">
                <a:schemeClr val="tx1">
                  <a:alpha val="35000"/>
                </a:schemeClr>
              </a:gs>
              <a:gs pos="43000">
                <a:schemeClr val="tx1">
                  <a:alpha val="89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7666075" y="0"/>
            <a:ext cx="1477925" cy="6857999"/>
          </a:xfrm>
          <a:prstGeom prst="rect">
            <a:avLst/>
          </a:prstGeom>
          <a:gradFill>
            <a:gsLst>
              <a:gs pos="0">
                <a:schemeClr val="tx1"/>
              </a:gs>
              <a:gs pos="41000">
                <a:srgbClr val="A7E3C6">
                  <a:alpha val="79000"/>
                </a:srgbClr>
              </a:gs>
              <a:gs pos="75000">
                <a:srgbClr val="A7E3C6">
                  <a:alpha val="79000"/>
                </a:srgbClr>
              </a:gs>
              <a:gs pos="100000">
                <a:schemeClr val="tx1">
                  <a:alpha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invGray">
          <a:xfrm>
            <a:off x="16834" y="2225740"/>
            <a:ext cx="7638607" cy="9144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rgbClr val="F7FFF8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(s) or Section Title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644809" y="2339182"/>
            <a:ext cx="1378690" cy="36317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1200"/>
              </a:spcAft>
            </a:pPr>
            <a:r>
              <a:rPr lang="en-US" sz="1400" b="1" dirty="0" smtClean="0">
                <a:solidFill>
                  <a:schemeClr val="tx1"/>
                </a:solidFill>
              </a:rPr>
              <a:t>Bryn </a:t>
            </a:r>
            <a:r>
              <a:rPr lang="en-US" sz="1400" b="1" dirty="0" err="1">
                <a:solidFill>
                  <a:schemeClr val="tx1"/>
                </a:solidFill>
              </a:rPr>
              <a:t>Mawr</a:t>
            </a:r>
            <a:endParaRPr lang="en-US" sz="1400" b="1" dirty="0">
              <a:solidFill>
                <a:schemeClr val="tx1"/>
              </a:solidFill>
            </a:endParaRPr>
          </a:p>
          <a:p>
            <a:pPr algn="r">
              <a:lnSpc>
                <a:spcPct val="100000"/>
              </a:lnSpc>
              <a:spcAft>
                <a:spcPts val="1200"/>
              </a:spcAft>
            </a:pPr>
            <a:r>
              <a:rPr lang="en-US" sz="1400" b="1" dirty="0" smtClean="0">
                <a:solidFill>
                  <a:schemeClr val="tx1"/>
                </a:solidFill>
              </a:rPr>
              <a:t>Howard</a:t>
            </a:r>
            <a:endParaRPr lang="en-US" sz="1400" b="1" dirty="0">
              <a:solidFill>
                <a:schemeClr val="tx1"/>
              </a:solidFill>
            </a:endParaRPr>
          </a:p>
          <a:p>
            <a:pPr algn="r">
              <a:lnSpc>
                <a:spcPct val="100000"/>
              </a:lnSpc>
              <a:spcAft>
                <a:spcPts val="1200"/>
              </a:spcAft>
            </a:pPr>
            <a:r>
              <a:rPr lang="en-US" sz="1400" b="1" dirty="0">
                <a:solidFill>
                  <a:schemeClr val="tx1"/>
                </a:solidFill>
              </a:rPr>
              <a:t>MIT</a:t>
            </a:r>
          </a:p>
          <a:p>
            <a:pPr algn="r">
              <a:lnSpc>
                <a:spcPct val="100000"/>
              </a:lnSpc>
              <a:spcAft>
                <a:spcPts val="1200"/>
              </a:spcAft>
            </a:pPr>
            <a:r>
              <a:rPr lang="en-US" sz="1400" b="1" dirty="0">
                <a:solidFill>
                  <a:schemeClr val="tx1"/>
                </a:solidFill>
              </a:rPr>
              <a:t>Princeton</a:t>
            </a:r>
          </a:p>
          <a:p>
            <a:pPr algn="r">
              <a:lnSpc>
                <a:spcPct val="100000"/>
              </a:lnSpc>
              <a:spcAft>
                <a:spcPts val="1200"/>
              </a:spcAft>
            </a:pPr>
            <a:r>
              <a:rPr lang="en-US" sz="1400" b="1" dirty="0" smtClean="0">
                <a:solidFill>
                  <a:schemeClr val="tx1"/>
                </a:solidFill>
              </a:rPr>
              <a:t>Purdue</a:t>
            </a:r>
            <a:endParaRPr lang="en-US" sz="1400" b="1" baseline="0" dirty="0" smtClean="0">
              <a:solidFill>
                <a:schemeClr val="tx1"/>
              </a:solidFill>
            </a:endParaRPr>
          </a:p>
          <a:p>
            <a:pPr algn="r">
              <a:lnSpc>
                <a:spcPct val="100000"/>
              </a:lnSpc>
              <a:spcAft>
                <a:spcPts val="1200"/>
              </a:spcAft>
            </a:pPr>
            <a:r>
              <a:rPr lang="en-US" sz="1400" b="1" dirty="0" smtClean="0">
                <a:solidFill>
                  <a:schemeClr val="tx1"/>
                </a:solidFill>
              </a:rPr>
              <a:t>Stanford</a:t>
            </a:r>
            <a:endParaRPr lang="en-US" sz="1400" b="1" dirty="0">
              <a:solidFill>
                <a:schemeClr val="tx1"/>
              </a:solidFill>
            </a:endParaRPr>
          </a:p>
          <a:p>
            <a:pPr algn="r">
              <a:lnSpc>
                <a:spcPct val="100000"/>
              </a:lnSpc>
              <a:spcAft>
                <a:spcPts val="1200"/>
              </a:spcAft>
            </a:pPr>
            <a:r>
              <a:rPr lang="en-US" sz="1400" b="1" dirty="0" smtClean="0">
                <a:solidFill>
                  <a:schemeClr val="tx1"/>
                </a:solidFill>
              </a:rPr>
              <a:t>Texas A&amp;M</a:t>
            </a:r>
          </a:p>
          <a:p>
            <a:pPr algn="r">
              <a:lnSpc>
                <a:spcPct val="100000"/>
              </a:lnSpc>
              <a:spcAft>
                <a:spcPts val="1200"/>
              </a:spcAft>
            </a:pPr>
            <a:r>
              <a:rPr lang="en-US" sz="1400" b="1" dirty="0" smtClean="0">
                <a:solidFill>
                  <a:schemeClr val="tx1"/>
                </a:solidFill>
              </a:rPr>
              <a:t>UC </a:t>
            </a:r>
            <a:r>
              <a:rPr lang="en-US" sz="1400" b="1" dirty="0">
                <a:solidFill>
                  <a:schemeClr val="tx1"/>
                </a:solidFill>
              </a:rPr>
              <a:t>Berkeley</a:t>
            </a:r>
          </a:p>
          <a:p>
            <a:pPr algn="r">
              <a:lnSpc>
                <a:spcPct val="100000"/>
              </a:lnSpc>
              <a:spcAft>
                <a:spcPts val="1200"/>
              </a:spcAft>
            </a:pPr>
            <a:r>
              <a:rPr lang="en-US" sz="1400" b="1" dirty="0">
                <a:solidFill>
                  <a:schemeClr val="tx1"/>
                </a:solidFill>
              </a:rPr>
              <a:t>UC San Diego</a:t>
            </a:r>
          </a:p>
          <a:p>
            <a:pPr algn="r">
              <a:lnSpc>
                <a:spcPct val="100000"/>
              </a:lnSpc>
              <a:spcAft>
                <a:spcPts val="1200"/>
              </a:spcAft>
            </a:pPr>
            <a:r>
              <a:rPr lang="en-US" sz="1400" b="1" dirty="0" smtClean="0">
                <a:solidFill>
                  <a:schemeClr val="tx1"/>
                </a:solidFill>
              </a:rPr>
              <a:t>UIUC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>
          <a:xfrm>
            <a:off x="8422761" y="6407811"/>
            <a:ext cx="609600" cy="365125"/>
          </a:xfrm>
        </p:spPr>
        <p:txBody>
          <a:bodyPr/>
          <a:lstStyle>
            <a:lvl1pPr>
              <a:defRPr>
                <a:solidFill>
                  <a:srgbClr val="B9E9D2"/>
                </a:solidFill>
              </a:defRPr>
            </a:lvl1pPr>
          </a:lstStyle>
          <a:p>
            <a:fld id="{1D3FCF37-E2E3-430E-B302-F9D7392DFB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>
          <a:xfrm>
            <a:off x="-1" y="6485895"/>
            <a:ext cx="4784651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 smtClean="0">
              <a:solidFill>
                <a:srgbClr val="C9FFCE"/>
              </a:solidFill>
            </a:endParaRPr>
          </a:p>
          <a:p>
            <a:r>
              <a:rPr lang="en-US" dirty="0" smtClean="0">
                <a:solidFill>
                  <a:srgbClr val="C9FFCE"/>
                </a:solidFill>
              </a:rPr>
              <a:t>National Science Foundation/</a:t>
            </a:r>
            <a:r>
              <a:rPr lang="en-US" dirty="0" smtClean="0">
                <a:solidFill>
                  <a:srgbClr val="E1F2FF"/>
                </a:solidFill>
              </a:rPr>
              <a:t>Science  &amp; Technology Centers Program/</a:t>
            </a:r>
            <a:r>
              <a:rPr lang="en-US" dirty="0" smtClean="0">
                <a:solidFill>
                  <a:srgbClr val="B9E9D2"/>
                </a:solidFill>
              </a:rPr>
              <a:t>December 2011</a:t>
            </a:r>
            <a:endParaRPr lang="en-US" sz="1000" dirty="0" smtClean="0">
              <a:solidFill>
                <a:srgbClr val="B9E9D2"/>
              </a:solidFill>
            </a:endParaRPr>
          </a:p>
          <a:p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478398"/>
            <a:ext cx="9144000" cy="1562986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8000">
                <a:schemeClr val="tx1">
                  <a:alpha val="95000"/>
                </a:schemeClr>
              </a:gs>
              <a:gs pos="23000">
                <a:schemeClr val="tx2">
                  <a:lumMod val="50000"/>
                </a:schemeClr>
              </a:gs>
              <a:gs pos="50000">
                <a:srgbClr val="00CC5C"/>
              </a:gs>
              <a:gs pos="75000">
                <a:schemeClr val="tx2">
                  <a:lumMod val="50000"/>
                </a:schemeClr>
              </a:gs>
              <a:gs pos="92000">
                <a:schemeClr val="tx1">
                  <a:alpha val="95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78965"/>
            <a:ext cx="9144000" cy="1524000"/>
          </a:xfrm>
          <a:noFill/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  <a:effectLst>
                  <a:innerShdw blurRad="63500" dist="50800" dir="18900000">
                    <a:prstClr val="black"/>
                  </a:innerShdw>
                </a:effectLst>
                <a:latin typeface="Continuum Medium" pitchFamily="2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29" name="Picture 28" descr="Sci-Info-Mar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6631" y="634596"/>
            <a:ext cx="1373512" cy="1204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claude shannon.bmp"/>
          <p:cNvPicPr>
            <a:picLocks noChangeAspect="1"/>
          </p:cNvPicPr>
          <p:nvPr userDrawn="1"/>
        </p:nvPicPr>
        <p:blipFill>
          <a:blip r:embed="rId4" cstate="print">
            <a:lum bright="2000" contrast="5000"/>
          </a:blip>
          <a:stretch>
            <a:fillRect/>
          </a:stretch>
        </p:blipFill>
        <p:spPr>
          <a:xfrm>
            <a:off x="7849589" y="542841"/>
            <a:ext cx="1092392" cy="1371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8EE4-7720-4A86-953A-9EA53FA703D9}" type="datetime1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A24B-FD62-42E7-99B7-B98E96DE832F}" type="datetime1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information_verticalstripe2.jpg"/>
          <p:cNvPicPr>
            <a:picLocks noChangeAspect="1"/>
          </p:cNvPicPr>
          <p:nvPr userDrawn="1"/>
        </p:nvPicPr>
        <p:blipFill>
          <a:blip r:embed="rId2" cstate="print"/>
          <a:srcRect r="26471"/>
          <a:stretch>
            <a:fillRect/>
          </a:stretch>
        </p:blipFill>
        <p:spPr>
          <a:xfrm rot="5400000">
            <a:off x="4191000" y="-4191000"/>
            <a:ext cx="762000" cy="91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687551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F316-1E13-46C3-9EB4-6931A8E029C4}" type="datetime1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3F2D-2DEA-44AB-9ACB-A987A30BC346}" type="datetime1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CD50-B9D1-43DF-BE04-3244DA1E0E64}" type="datetime1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C317-00C5-4C95-9FF3-A89768539299}" type="datetime1">
              <a:rPr lang="en-US" smtClean="0"/>
              <a:pPr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B1A5-93BF-4AD7-B312-EA39A32691A2}" type="datetime1">
              <a:rPr lang="en-US" smtClean="0"/>
              <a:pPr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BACF-0EC7-479C-8FE7-300AECC97CBA}" type="datetime1">
              <a:rPr lang="en-US" smtClean="0"/>
              <a:pPr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0006-F14E-4EF7-9634-8A5A7BA50C77}" type="datetime1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68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600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35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3654-8212-401D-B8F6-836B9DB15213}" type="datetime1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formation_horizontalheader2.jpg"/>
          <p:cNvPicPr>
            <a:picLocks noChangeAspect="1"/>
          </p:cNvPicPr>
          <p:nvPr/>
        </p:nvPicPr>
        <p:blipFill>
          <a:blip r:embed="rId13" cstate="print"/>
          <a:srcRect t="13333" b="13333"/>
          <a:stretch>
            <a:fillRect/>
          </a:stretch>
        </p:blipFill>
        <p:spPr bwMode="invGray">
          <a:xfrm>
            <a:off x="135129" y="0"/>
            <a:ext cx="9008871" cy="838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388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2761" y="651414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61040" y="6589391"/>
            <a:ext cx="20536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smtClean="0">
                <a:solidFill>
                  <a:schemeClr val="tx1"/>
                </a:solidFill>
              </a:rPr>
              <a:t>Science &amp; Technology Centers Program</a:t>
            </a:r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invGray">
          <a:xfrm>
            <a:off x="0" y="0"/>
            <a:ext cx="1244009" cy="838200"/>
          </a:xfrm>
          <a:prstGeom prst="rect">
            <a:avLst/>
          </a:prstGeom>
          <a:gradFill flip="none" rotWithShape="1">
            <a:gsLst>
              <a:gs pos="1000">
                <a:schemeClr val="tx1"/>
              </a:gs>
              <a:gs pos="20000">
                <a:srgbClr val="00CC5C"/>
              </a:gs>
              <a:gs pos="78000">
                <a:schemeClr val="tx2">
                  <a:lumMod val="50000"/>
                </a:schemeClr>
              </a:gs>
              <a:gs pos="92000">
                <a:schemeClr val="tx1">
                  <a:alpha val="95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19" y="152400"/>
            <a:ext cx="4568435" cy="400110"/>
          </a:xfrm>
          <a:prstGeom prst="rect">
            <a:avLst/>
          </a:prstGeom>
          <a:gradFill>
            <a:gsLst>
              <a:gs pos="0">
                <a:srgbClr val="00B050">
                  <a:alpha val="0"/>
                </a:srgbClr>
              </a:gs>
              <a:gs pos="13000">
                <a:srgbClr val="00B050">
                  <a:alpha val="85000"/>
                </a:srgbClr>
              </a:gs>
              <a:gs pos="50000">
                <a:srgbClr val="00B050"/>
              </a:gs>
              <a:gs pos="85000">
                <a:srgbClr val="00B050">
                  <a:alpha val="85000"/>
                </a:srgbClr>
              </a:gs>
              <a:gs pos="100000">
                <a:schemeClr val="tx1">
                  <a:alpha val="81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tinuum Medium" pitchFamily="2" charset="0"/>
              </a:rPr>
              <a:t>Center for Science of Information</a:t>
            </a:r>
            <a:endParaRPr lang="en-U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tinuum Medium" pitchFamily="2" charset="0"/>
            </a:endParaRPr>
          </a:p>
        </p:txBody>
      </p:sp>
      <p:pic>
        <p:nvPicPr>
          <p:cNvPr id="23" name="Picture 22" descr="Sci-Info-Mark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8229" y="31899"/>
            <a:ext cx="835213" cy="7326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8A3E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+mn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50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E39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7067"/>
            <a:ext cx="9144000" cy="1524000"/>
          </a:xfrm>
        </p:spPr>
        <p:txBody>
          <a:bodyPr/>
          <a:lstStyle/>
          <a:p>
            <a:r>
              <a:rPr lang="en-US" dirty="0" smtClean="0"/>
              <a:t>Center for</a:t>
            </a:r>
            <a:br>
              <a:rPr lang="en-US" dirty="0" smtClean="0"/>
            </a:br>
            <a:r>
              <a:rPr lang="en-US" dirty="0" smtClean="0"/>
              <a:t>Science of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80382"/>
            <a:ext cx="7638607" cy="914400"/>
          </a:xfrm>
        </p:spPr>
        <p:txBody>
          <a:bodyPr/>
          <a:lstStyle/>
          <a:p>
            <a:r>
              <a:rPr lang="en-US" dirty="0" smtClean="0"/>
              <a:t>Knowledge Transfer and Outreach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2"/>
          </p:nvPr>
        </p:nvSpPr>
        <p:spPr>
          <a:xfrm>
            <a:off x="-1" y="6485895"/>
            <a:ext cx="4784651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 smtClean="0">
              <a:solidFill>
                <a:srgbClr val="C9FFCE"/>
              </a:solidFill>
            </a:endParaRPr>
          </a:p>
          <a:p>
            <a:r>
              <a:rPr lang="en-US" dirty="0" smtClean="0">
                <a:solidFill>
                  <a:srgbClr val="C9FFCE"/>
                </a:solidFill>
              </a:rPr>
              <a:t>National Science Foundation/</a:t>
            </a:r>
            <a:r>
              <a:rPr lang="en-US" dirty="0" smtClean="0">
                <a:solidFill>
                  <a:srgbClr val="E1F2FF"/>
                </a:solidFill>
              </a:rPr>
              <a:t>Science  &amp; Technology Centers Program/ August 2014</a:t>
            </a:r>
            <a:endParaRPr lang="en-US" sz="1000" dirty="0" smtClean="0">
              <a:solidFill>
                <a:srgbClr val="C9FFCE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35" y="1050851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International Collaborations and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2091589"/>
            <a:ext cx="8229600" cy="4221163"/>
          </a:xfrm>
        </p:spPr>
        <p:txBody>
          <a:bodyPr/>
          <a:lstStyle/>
          <a:p>
            <a:r>
              <a:rPr lang="en-US" dirty="0" smtClean="0"/>
              <a:t>Center researchers have a large number of international collaborations. </a:t>
            </a:r>
          </a:p>
          <a:p>
            <a:r>
              <a:rPr lang="en-US" dirty="0" smtClean="0"/>
              <a:t>Three formal partnerships have been initiated – LINCS France, Govt. of Colombia, and ETH Switzerland.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2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709684" cy="762000"/>
          </a:xfrm>
        </p:spPr>
        <p:txBody>
          <a:bodyPr/>
          <a:lstStyle/>
          <a:p>
            <a:r>
              <a:rPr lang="en-US" dirty="0" err="1" smtClean="0"/>
              <a:t>CSoI</a:t>
            </a:r>
            <a:r>
              <a:rPr lang="en-US" dirty="0" smtClean="0"/>
              <a:t>- LINCS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687551"/>
            <a:ext cx="5815491" cy="4649454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en-US" sz="1800" dirty="0" smtClean="0"/>
              <a:t>The formal collaboration with Laboratory of Information, Network and Communication Sciences (LINCS) involves:</a:t>
            </a:r>
          </a:p>
          <a:p>
            <a:r>
              <a:rPr lang="en-US" sz="1800" dirty="0" smtClean="0"/>
              <a:t>Cross reference all </a:t>
            </a:r>
            <a:r>
              <a:rPr lang="en-US" sz="1800" b="1" dirty="0" smtClean="0"/>
              <a:t>on-line talks and workshops</a:t>
            </a:r>
            <a:r>
              <a:rPr lang="en-US" sz="1800" dirty="0" smtClean="0"/>
              <a:t>. </a:t>
            </a:r>
          </a:p>
          <a:p>
            <a:r>
              <a:rPr lang="en-US" sz="1800" dirty="0" smtClean="0"/>
              <a:t>Participate in centers' sponsored workshops, including in the </a:t>
            </a:r>
            <a:r>
              <a:rPr lang="en-US" sz="1800" b="1" dirty="0" smtClean="0"/>
              <a:t>co-organization of workshops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Opportunities to </a:t>
            </a:r>
            <a:r>
              <a:rPr lang="en-US" sz="1800" b="1" dirty="0" smtClean="0"/>
              <a:t>visit </a:t>
            </a:r>
            <a:r>
              <a:rPr lang="en-US" sz="1800" dirty="0" smtClean="0"/>
              <a:t>these institutions to start collaborations. P.R. Kumar, </a:t>
            </a:r>
            <a:r>
              <a:rPr lang="en-US" sz="1800" dirty="0" err="1" smtClean="0"/>
              <a:t>Venkat</a:t>
            </a:r>
            <a:r>
              <a:rPr lang="en-US" sz="1800" dirty="0" smtClean="0"/>
              <a:t> </a:t>
            </a:r>
            <a:r>
              <a:rPr lang="en-US" sz="1800" dirty="0" err="1" smtClean="0"/>
              <a:t>Anantharam</a:t>
            </a:r>
            <a:endParaRPr lang="en-US" sz="1800" dirty="0" smtClean="0"/>
          </a:p>
          <a:p>
            <a:r>
              <a:rPr lang="en-US" sz="1800" b="1" dirty="0" smtClean="0"/>
              <a:t>Students will be locally sponsored for short research visits</a:t>
            </a:r>
            <a:r>
              <a:rPr lang="en-US" sz="1800" dirty="0"/>
              <a:t> </a:t>
            </a:r>
            <a:r>
              <a:rPr lang="en-US" sz="1800" dirty="0" smtClean="0"/>
              <a:t>– Summer 2014</a:t>
            </a:r>
          </a:p>
          <a:p>
            <a:r>
              <a:rPr lang="en-US" sz="1800" dirty="0" smtClean="0"/>
              <a:t>Centers will leverage their agenda by </a:t>
            </a:r>
            <a:r>
              <a:rPr lang="en-US" sz="1800" b="1" dirty="0" smtClean="0"/>
              <a:t>jointly submitting projects</a:t>
            </a:r>
            <a:r>
              <a:rPr lang="en-US" sz="1800" dirty="0" smtClean="0"/>
              <a:t> for industry collaboration and funding.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04" t="25323" r="38431" b="34160"/>
          <a:stretch/>
        </p:blipFill>
        <p:spPr bwMode="auto">
          <a:xfrm>
            <a:off x="6306544" y="1765003"/>
            <a:ext cx="2752395" cy="130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78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780200" cy="762000"/>
          </a:xfrm>
        </p:spPr>
        <p:txBody>
          <a:bodyPr/>
          <a:lstStyle/>
          <a:p>
            <a:r>
              <a:rPr lang="en-US" dirty="0" err="1" smtClean="0"/>
              <a:t>CSoI</a:t>
            </a:r>
            <a:r>
              <a:rPr lang="en-US" dirty="0" smtClean="0"/>
              <a:t>-Colombia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687551"/>
            <a:ext cx="5337026" cy="42211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Collaboration includes the following aspects:</a:t>
            </a:r>
          </a:p>
          <a:p>
            <a:pPr>
              <a:buNone/>
            </a:pPr>
            <a:endParaRPr lang="en-US" dirty="0" smtClean="0"/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en-US" sz="2900" dirty="0" smtClean="0"/>
              <a:t>Making educational materials accessible to students in Colombia</a:t>
            </a:r>
            <a:r>
              <a:rPr lang="en-US" sz="2900" dirty="0"/>
              <a:t>:</a:t>
            </a:r>
            <a:r>
              <a:rPr lang="en-US" sz="2900" dirty="0" smtClean="0"/>
              <a:t> </a:t>
            </a:r>
            <a:r>
              <a:rPr lang="en-US" sz="2900" b="1" dirty="0" smtClean="0"/>
              <a:t>translation into Spanish</a:t>
            </a:r>
            <a:r>
              <a:rPr lang="en-US" sz="2900" dirty="0" smtClean="0"/>
              <a:t>, </a:t>
            </a:r>
            <a:r>
              <a:rPr lang="en-US" sz="2900" b="1" dirty="0" smtClean="0"/>
              <a:t>dissemination from hubs</a:t>
            </a:r>
            <a:r>
              <a:rPr lang="en-US" sz="2900" dirty="0" smtClean="0"/>
              <a:t> in Colombia, and </a:t>
            </a:r>
            <a:r>
              <a:rPr lang="en-US" sz="2900" b="1" dirty="0" smtClean="0"/>
              <a:t>instructor development</a:t>
            </a:r>
            <a:r>
              <a:rPr lang="en-US" sz="2900" dirty="0" smtClean="0"/>
              <a:t>.</a:t>
            </a:r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en-US" sz="2900" dirty="0" smtClean="0"/>
              <a:t>Personnel exchanges: Ex: </a:t>
            </a:r>
            <a:r>
              <a:rPr lang="en-US" sz="2900" b="1" dirty="0" smtClean="0"/>
              <a:t>Juan </a:t>
            </a:r>
            <a:r>
              <a:rPr lang="en-US" sz="2900" b="1" dirty="0" err="1" smtClean="0"/>
              <a:t>Lalinde</a:t>
            </a:r>
            <a:r>
              <a:rPr lang="en-US" sz="2900" b="1" dirty="0"/>
              <a:t> </a:t>
            </a:r>
            <a:r>
              <a:rPr lang="en-US" sz="2900" b="1" dirty="0" smtClean="0"/>
              <a:t>(faculty) attended summer school and will spend portion of sabbatical at the Center.</a:t>
            </a:r>
            <a:endParaRPr lang="en-US" sz="2900" dirty="0" smtClean="0"/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en-US" sz="2900" dirty="0" smtClean="0"/>
              <a:t>Research interactions. The Government of Colombia has considerable interest in </a:t>
            </a:r>
            <a:r>
              <a:rPr lang="en-US" sz="2900" b="1" dirty="0" smtClean="0"/>
              <a:t>cataloging and federating all data relating to its biodiversity</a:t>
            </a:r>
            <a:r>
              <a:rPr lang="en-US" sz="2900" dirty="0" smtClean="0"/>
              <a:t>. </a:t>
            </a:r>
            <a:r>
              <a:rPr lang="en-US" sz="2900" dirty="0" err="1" smtClean="0"/>
              <a:t>CSoI</a:t>
            </a:r>
            <a:r>
              <a:rPr lang="en-US" sz="2900" dirty="0" smtClean="0"/>
              <a:t> will help Universities and Government Agencies in Colombia set up data repositories, frameworks for interoperability, and support for analytics.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 descr="http://c1.tacdn.com/img2/localguides/guidephotos/lagun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400" y="4403540"/>
            <a:ext cx="2611828" cy="195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21" t="15917" r="19069" b="7494"/>
          <a:stretch/>
        </p:blipFill>
        <p:spPr bwMode="auto">
          <a:xfrm>
            <a:off x="6237400" y="935665"/>
            <a:ext cx="2629858" cy="326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01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 Zurich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7776" y="1350333"/>
            <a:ext cx="2476444" cy="366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1116" y="1839432"/>
            <a:ext cx="5071731" cy="4253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cooperative agreement provides the framework for strong collaborations, including:</a:t>
            </a:r>
          </a:p>
          <a:p>
            <a:endParaRPr lang="en-US" dirty="0"/>
          </a:p>
          <a:p>
            <a:r>
              <a:rPr lang="en-US" b="1" dirty="0" smtClean="0"/>
              <a:t>Personnel Exchanges</a:t>
            </a:r>
            <a:r>
              <a:rPr lang="en-US" dirty="0" smtClean="0"/>
              <a:t>: Faculty and students will have </a:t>
            </a:r>
            <a:r>
              <a:rPr lang="en-US" dirty="0" err="1" smtClean="0"/>
              <a:t>opportunties</a:t>
            </a:r>
            <a:r>
              <a:rPr lang="en-US" dirty="0" smtClean="0"/>
              <a:t> for visiting and spending time at partner institutions.</a:t>
            </a:r>
          </a:p>
          <a:p>
            <a:endParaRPr lang="en-US" dirty="0"/>
          </a:p>
          <a:p>
            <a:r>
              <a:rPr lang="en-US" b="1" dirty="0" smtClean="0"/>
              <a:t>Joint Projects</a:t>
            </a:r>
            <a:r>
              <a:rPr lang="en-US" dirty="0" smtClean="0"/>
              <a:t>: Partner institutions will provide infrastructure for seeding, and support for executing joint projects.</a:t>
            </a:r>
          </a:p>
          <a:p>
            <a:endParaRPr lang="en-US" dirty="0"/>
          </a:p>
          <a:p>
            <a:r>
              <a:rPr lang="en-US" b="1" dirty="0" smtClean="0"/>
              <a:t>Cross-listing Seminars and Publications</a:t>
            </a:r>
            <a:r>
              <a:rPr lang="en-US" dirty="0" smtClean="0"/>
              <a:t>: Partner institutions will make an effort at cross-listing seminars and publications across institutions.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3950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38200"/>
            <a:ext cx="8506047" cy="762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Other Educational and Outreach Activities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175 talks at various institutions</a:t>
            </a:r>
          </a:p>
          <a:p>
            <a:r>
              <a:rPr lang="en-US" dirty="0" smtClean="0"/>
              <a:t>Summer school in partnership with IEEE IT Society</a:t>
            </a:r>
          </a:p>
          <a:p>
            <a:pPr lvl="2"/>
            <a:r>
              <a:rPr lang="en-US" dirty="0" smtClean="0"/>
              <a:t>Over 160 participants, including faculty development workshop on teaching topics related to Science of Information</a:t>
            </a:r>
          </a:p>
          <a:p>
            <a:r>
              <a:rPr lang="en-US" dirty="0" smtClean="0"/>
              <a:t>Strategic educational partnerships (Rose </a:t>
            </a:r>
            <a:r>
              <a:rPr lang="en-US" dirty="0" err="1" smtClean="0"/>
              <a:t>Hulman</a:t>
            </a:r>
            <a:r>
              <a:rPr lang="en-US" dirty="0" smtClean="0"/>
              <a:t>, OHSU, CMU, CMOP)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052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Soihub.org: Our Portal to the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174" t="2340" r="24819" b="24109"/>
          <a:stretch>
            <a:fillRect/>
          </a:stretch>
        </p:blipFill>
        <p:spPr bwMode="auto">
          <a:xfrm>
            <a:off x="1945758" y="1541721"/>
            <a:ext cx="5613991" cy="505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Soihub.org: Our Portal to the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02819" y="2169041"/>
            <a:ext cx="2402958" cy="37396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Presentations</a:t>
            </a:r>
          </a:p>
          <a:p>
            <a:r>
              <a:rPr lang="en-US" sz="2400" dirty="0" smtClean="0"/>
              <a:t>Publications</a:t>
            </a:r>
          </a:p>
          <a:p>
            <a:r>
              <a:rPr lang="en-US" sz="2400" dirty="0" smtClean="0"/>
              <a:t>Seminars</a:t>
            </a:r>
          </a:p>
          <a:p>
            <a:r>
              <a:rPr lang="en-US" sz="2400" dirty="0" smtClean="0"/>
              <a:t>Workshops</a:t>
            </a:r>
          </a:p>
          <a:p>
            <a:r>
              <a:rPr lang="en-US" sz="2400" dirty="0" smtClean="0"/>
              <a:t>Student Brown-Bag Series</a:t>
            </a:r>
          </a:p>
          <a:p>
            <a:r>
              <a:rPr lang="en-US" sz="2400" dirty="0" smtClean="0"/>
              <a:t>Course work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73" t="9157" r="16156" b="6250"/>
          <a:stretch/>
        </p:blipFill>
        <p:spPr bwMode="auto">
          <a:xfrm>
            <a:off x="170122" y="1573616"/>
            <a:ext cx="6326371" cy="479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934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Soihub.org: Our Portal to the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1" t="11482" r="8638" b="6250"/>
          <a:stretch/>
        </p:blipFill>
        <p:spPr bwMode="auto">
          <a:xfrm>
            <a:off x="446567" y="1573618"/>
            <a:ext cx="4074391" cy="318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06" t="23692" r="9292" b="6250"/>
          <a:stretch/>
        </p:blipFill>
        <p:spPr bwMode="auto">
          <a:xfrm>
            <a:off x="4520958" y="3168502"/>
            <a:ext cx="4497573" cy="30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605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Soihub.org: Our Portal to the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669" y="1647456"/>
            <a:ext cx="41685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Nov. 1, 2012 - Oct. 31, 2013*</a:t>
            </a:r>
            <a:br>
              <a:rPr lang="en-US" u="sng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17,254 Visits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Of these, </a:t>
            </a:r>
            <a:r>
              <a:rPr lang="en-US" b="1" dirty="0" smtClean="0"/>
              <a:t>10,129 </a:t>
            </a:r>
            <a:r>
              <a:rPr lang="en-US" dirty="0" smtClean="0"/>
              <a:t>were</a:t>
            </a:r>
            <a:r>
              <a:rPr lang="en-US" b="1" dirty="0" smtClean="0"/>
              <a:t> Unique Visitors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57.47%</a:t>
            </a:r>
            <a:r>
              <a:rPr lang="en-US" dirty="0" smtClean="0"/>
              <a:t> were </a:t>
            </a:r>
            <a:r>
              <a:rPr lang="en-US" b="1" dirty="0" smtClean="0"/>
              <a:t>New Visits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Visitors come from all over the world with </a:t>
            </a:r>
            <a:r>
              <a:rPr lang="en-US" b="1" dirty="0" smtClean="0"/>
              <a:t>121 countries/territories represented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82633" y="1850065"/>
            <a:ext cx="3965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Top 10 Countries by Visits</a:t>
            </a:r>
          </a:p>
          <a:p>
            <a:endParaRPr lang="en-US" dirty="0" smtClean="0"/>
          </a:p>
          <a:p>
            <a:r>
              <a:rPr lang="en-US" dirty="0" smtClean="0">
                <a:latin typeface="Monaco"/>
                <a:cs typeface="Monaco"/>
              </a:rPr>
              <a:t>1. United States </a:t>
            </a:r>
            <a:r>
              <a:rPr lang="en-US" dirty="0">
                <a:latin typeface="Monaco"/>
                <a:cs typeface="Monaco"/>
              </a:rPr>
              <a:t> </a:t>
            </a:r>
            <a:r>
              <a:rPr lang="en-US" dirty="0" smtClean="0">
                <a:latin typeface="Monaco"/>
                <a:cs typeface="Monaco"/>
              </a:rPr>
              <a:t>  12,562</a:t>
            </a:r>
          </a:p>
          <a:p>
            <a:r>
              <a:rPr lang="en-US" dirty="0" smtClean="0">
                <a:latin typeface="Monaco"/>
                <a:cs typeface="Monaco"/>
              </a:rPr>
              <a:t>2. India 		</a:t>
            </a:r>
            <a:r>
              <a:rPr lang="en-US" dirty="0">
                <a:latin typeface="Monaco"/>
                <a:cs typeface="Monaco"/>
              </a:rPr>
              <a:t> </a:t>
            </a:r>
            <a:r>
              <a:rPr lang="en-US" dirty="0" smtClean="0">
                <a:latin typeface="Monaco"/>
                <a:cs typeface="Monaco"/>
              </a:rPr>
              <a:t>  640</a:t>
            </a:r>
          </a:p>
          <a:p>
            <a:r>
              <a:rPr lang="en-US" dirty="0" smtClean="0">
                <a:latin typeface="Monaco"/>
                <a:cs typeface="Monaco"/>
              </a:rPr>
              <a:t>3. Germany	   374</a:t>
            </a:r>
          </a:p>
          <a:p>
            <a:r>
              <a:rPr lang="en-US" dirty="0" smtClean="0">
                <a:latin typeface="Monaco"/>
                <a:cs typeface="Monaco"/>
              </a:rPr>
              <a:t>4. China		</a:t>
            </a:r>
            <a:r>
              <a:rPr lang="en-US" dirty="0">
                <a:latin typeface="Monaco"/>
                <a:cs typeface="Monaco"/>
              </a:rPr>
              <a:t> </a:t>
            </a:r>
            <a:r>
              <a:rPr lang="en-US" dirty="0" smtClean="0">
                <a:latin typeface="Monaco"/>
                <a:cs typeface="Monaco"/>
              </a:rPr>
              <a:t>  323</a:t>
            </a:r>
          </a:p>
          <a:p>
            <a:r>
              <a:rPr lang="en-US" dirty="0" smtClean="0">
                <a:latin typeface="Monaco"/>
                <a:cs typeface="Monaco"/>
              </a:rPr>
              <a:t>5. Canada 	   264</a:t>
            </a:r>
          </a:p>
          <a:p>
            <a:r>
              <a:rPr lang="en-US" dirty="0" smtClean="0">
                <a:latin typeface="Monaco"/>
                <a:cs typeface="Monaco"/>
              </a:rPr>
              <a:t>6. France              </a:t>
            </a:r>
            <a:r>
              <a:rPr lang="en-US" dirty="0">
                <a:latin typeface="Monaco"/>
                <a:cs typeface="Monaco"/>
              </a:rPr>
              <a:t> </a:t>
            </a:r>
            <a:r>
              <a:rPr lang="en-US" dirty="0" smtClean="0">
                <a:latin typeface="Monaco"/>
                <a:cs typeface="Monaco"/>
              </a:rPr>
              <a:t>  197</a:t>
            </a:r>
          </a:p>
          <a:p>
            <a:r>
              <a:rPr lang="en-US" dirty="0" smtClean="0">
                <a:latin typeface="Monaco"/>
                <a:cs typeface="Monaco"/>
              </a:rPr>
              <a:t>7. UK		   192</a:t>
            </a:r>
          </a:p>
          <a:p>
            <a:r>
              <a:rPr lang="en-US" dirty="0" smtClean="0">
                <a:latin typeface="Monaco"/>
                <a:cs typeface="Monaco"/>
              </a:rPr>
              <a:t>8. Poland 	   144</a:t>
            </a:r>
          </a:p>
          <a:p>
            <a:r>
              <a:rPr lang="en-US" dirty="0" smtClean="0">
                <a:latin typeface="Monaco"/>
                <a:cs typeface="Monaco"/>
              </a:rPr>
              <a:t>9. Iran		</a:t>
            </a:r>
            <a:r>
              <a:rPr lang="en-US" dirty="0">
                <a:latin typeface="Monaco"/>
                <a:cs typeface="Monaco"/>
              </a:rPr>
              <a:t> </a:t>
            </a:r>
            <a:r>
              <a:rPr lang="en-US" dirty="0" smtClean="0">
                <a:latin typeface="Monaco"/>
                <a:cs typeface="Monaco"/>
              </a:rPr>
              <a:t>  143</a:t>
            </a:r>
          </a:p>
          <a:p>
            <a:r>
              <a:rPr lang="en-US" dirty="0" smtClean="0">
                <a:latin typeface="Monaco"/>
                <a:cs typeface="Monaco"/>
              </a:rPr>
              <a:t>10. Colombia	    94</a:t>
            </a:r>
          </a:p>
          <a:p>
            <a:endParaRPr lang="en-US" dirty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3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Media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669" y="1647456"/>
            <a:ext cx="41685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Nov. 1, 2012 - Oct. 31, 2013*</a:t>
            </a:r>
            <a:br>
              <a:rPr lang="en-US" u="sng" dirty="0" smtClean="0"/>
            </a:br>
            <a:endParaRPr lang="en-US" dirty="0" smtClean="0"/>
          </a:p>
          <a:p>
            <a:r>
              <a:rPr lang="en-US" b="1" dirty="0" smtClean="0"/>
              <a:t>Facebook</a:t>
            </a:r>
          </a:p>
          <a:p>
            <a:r>
              <a:rPr lang="en-US" dirty="0" smtClean="0"/>
              <a:t>	</a:t>
            </a:r>
          </a:p>
          <a:p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“Likes” increased 147%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dirty="0" smtClean="0"/>
              <a:t>	Nov. 1, 2012 Likes: 53</a:t>
            </a:r>
            <a:br>
              <a:rPr lang="en-US" dirty="0" smtClean="0"/>
            </a:br>
            <a:r>
              <a:rPr lang="en-US" dirty="0" smtClean="0"/>
              <a:t>	Sept. 27, 2013 Likes: 131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Google+</a:t>
            </a:r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/>
              <a:t>Group initiated this year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46848" y="1658745"/>
            <a:ext cx="41685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YouTube</a:t>
            </a:r>
            <a:endParaRPr lang="en-US" b="1" dirty="0" smtClean="0">
              <a:solidFill>
                <a:srgbClr val="007434"/>
              </a:solidFill>
            </a:endParaRPr>
          </a:p>
          <a:p>
            <a:endParaRPr lang="en-US" dirty="0">
              <a:solidFill>
                <a:srgbClr val="007434"/>
              </a:solidFill>
            </a:endParaRPr>
          </a:p>
          <a:p>
            <a:r>
              <a:rPr lang="en-US" dirty="0" smtClean="0">
                <a:solidFill>
                  <a:srgbClr val="007434"/>
                </a:solidFill>
              </a:rPr>
              <a:t>	</a:t>
            </a:r>
            <a:r>
              <a:rPr lang="en-US" b="1" dirty="0" smtClean="0">
                <a:solidFill>
                  <a:srgbClr val="007434"/>
                </a:solidFill>
              </a:rPr>
              <a:t>“Views” increased 117%</a:t>
            </a:r>
          </a:p>
          <a:p>
            <a:r>
              <a:rPr lang="en-US" dirty="0"/>
              <a:t>	</a:t>
            </a:r>
            <a:r>
              <a:rPr lang="en-US" dirty="0" smtClean="0"/>
              <a:t>Video Views: 5,729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</a:p>
          <a:p>
            <a:r>
              <a:rPr lang="en-US" b="1" dirty="0" smtClean="0"/>
              <a:t>Twitter</a:t>
            </a:r>
          </a:p>
          <a:p>
            <a:r>
              <a:rPr lang="en-US" dirty="0"/>
              <a:t>	</a:t>
            </a:r>
            <a:r>
              <a:rPr lang="en-US" dirty="0" smtClean="0"/>
              <a:t>Tweets: 259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Following: 190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Followers: 70</a:t>
            </a:r>
          </a:p>
          <a:p>
            <a:endParaRPr lang="en-US" dirty="0"/>
          </a:p>
          <a:p>
            <a:r>
              <a:rPr lang="en-US" b="1" dirty="0" smtClean="0"/>
              <a:t>LinkedIn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CSoI</a:t>
            </a:r>
            <a:r>
              <a:rPr lang="en-US" dirty="0" smtClean="0"/>
              <a:t> Group Created</a:t>
            </a:r>
            <a:endParaRPr lang="en-US" dirty="0"/>
          </a:p>
        </p:txBody>
      </p:sp>
      <p:pic>
        <p:nvPicPr>
          <p:cNvPr id="5" name="Picture 4" descr="f_logo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833" y="2928056"/>
            <a:ext cx="635000" cy="635000"/>
          </a:xfrm>
          <a:prstGeom prst="rect">
            <a:avLst/>
          </a:prstGeom>
        </p:spPr>
      </p:pic>
      <p:pic>
        <p:nvPicPr>
          <p:cNvPr id="6" name="Picture 5" descr="gplus-6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711" y="4560711"/>
            <a:ext cx="632177" cy="632177"/>
          </a:xfrm>
          <a:prstGeom prst="rect">
            <a:avLst/>
          </a:prstGeom>
        </p:spPr>
      </p:pic>
      <p:pic>
        <p:nvPicPr>
          <p:cNvPr id="8" name="Picture 7" descr="icon-youtub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709" y="2252043"/>
            <a:ext cx="660583" cy="660583"/>
          </a:xfrm>
          <a:prstGeom prst="rect">
            <a:avLst/>
          </a:prstGeom>
        </p:spPr>
      </p:pic>
      <p:pic>
        <p:nvPicPr>
          <p:cNvPr id="11" name="Picture 10" descr="icon-twitte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709" y="3660677"/>
            <a:ext cx="577433" cy="57743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2772" y="5638549"/>
            <a:ext cx="688456" cy="68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73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67" y="976424"/>
            <a:ext cx="8250865" cy="958702"/>
          </a:xfrm>
        </p:spPr>
        <p:txBody>
          <a:bodyPr>
            <a:noAutofit/>
          </a:bodyPr>
          <a:lstStyle/>
          <a:p>
            <a:r>
              <a:rPr lang="en-US" sz="3200" dirty="0" smtClean="0"/>
              <a:t>Knowledge Transfer: Objectives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2190306"/>
            <a:ext cx="8239714" cy="371840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Industry and Broader Community Outreach </a:t>
            </a:r>
            <a:endParaRPr lang="en-US" sz="2800" dirty="0"/>
          </a:p>
          <a:p>
            <a:r>
              <a:rPr lang="en-US" sz="2800" dirty="0" smtClean="0"/>
              <a:t>Educational Initiatives</a:t>
            </a:r>
          </a:p>
          <a:p>
            <a:r>
              <a:rPr lang="en-US" sz="2800" dirty="0" smtClean="0"/>
              <a:t>International Partnerships</a:t>
            </a:r>
          </a:p>
          <a:p>
            <a:r>
              <a:rPr lang="en-US" sz="2800" dirty="0" smtClean="0"/>
              <a:t>Knowledge Transfer Through Human Resources Development</a:t>
            </a:r>
          </a:p>
          <a:p>
            <a:r>
              <a:rPr lang="en-US" sz="2800" dirty="0" smtClean="0"/>
              <a:t>Joint Projects and </a:t>
            </a:r>
            <a:r>
              <a:rPr lang="en-US" sz="2800" dirty="0" smtClean="0"/>
              <a:t>Grants</a:t>
            </a:r>
          </a:p>
          <a:p>
            <a:r>
              <a:rPr lang="en-US" sz="2800" dirty="0" smtClean="0"/>
              <a:t>Planned Activities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68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Industry activities have resulted in large number of funded projects (totaling over $1M) directly attributable to Center research.</a:t>
            </a:r>
          </a:p>
          <a:p>
            <a:r>
              <a:rPr lang="en-US" dirty="0" smtClean="0"/>
              <a:t>Large number of personnel exchanges.</a:t>
            </a:r>
          </a:p>
          <a:p>
            <a:r>
              <a:rPr lang="en-US" dirty="0" smtClean="0"/>
              <a:t>International partnerships.</a:t>
            </a:r>
          </a:p>
          <a:p>
            <a:r>
              <a:rPr lang="en-US" dirty="0" smtClean="0"/>
              <a:t>Strong educational impact.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61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Funded Projects from Industry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8313" y="1687513"/>
          <a:ext cx="8229600" cy="4729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1120"/>
                <a:gridCol w="3296093"/>
                <a:gridCol w="2052083"/>
                <a:gridCol w="15103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Funding Company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Project</a:t>
                      </a:r>
                      <a:r>
                        <a:rPr lang="en-US" sz="1400" baseline="0" dirty="0" smtClean="0"/>
                        <a:t> Title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Investigator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Amount (in thousands of $)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Microsoft Research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Active Sampling in Networks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J. Neville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LLNL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Modeling Graph Dynamics for Anomaly Detection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J. Neville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Intel Corp.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Wireless Video Delivery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P. R. Kumar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National Instruments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Wireless Medium Access Control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P.</a:t>
                      </a:r>
                      <a:r>
                        <a:rPr lang="en-US" sz="1400" baseline="0" dirty="0" smtClean="0"/>
                        <a:t> R. Kumar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Huawei</a:t>
                      </a:r>
                      <a:r>
                        <a:rPr lang="en-US" sz="1400" dirty="0" smtClean="0"/>
                        <a:t> Tech.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Non-coherent Communication Schemes for Multiuser Massive MIMO Systems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lphaUcPeriod"/>
                      </a:pPr>
                      <a:r>
                        <a:rPr lang="en-US" sz="1400" dirty="0" smtClean="0"/>
                        <a:t>Goldsmith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CableLabs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Cognitive Massive MIMO Wireless Networks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lphaUcPeriod"/>
                      </a:pPr>
                      <a:r>
                        <a:rPr lang="en-US" sz="1400" dirty="0" smtClean="0"/>
                        <a:t>Goldsmith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NEC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Cloud-based Architectures for Future Cellular Systems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lphaUcPeriod"/>
                      </a:pPr>
                      <a:r>
                        <a:rPr lang="en-US" sz="1400" dirty="0" smtClean="0"/>
                        <a:t>Goldsmith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Samsung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Heterogeneous Networks with Multiple Radios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lphaUcPeriod"/>
                      </a:pPr>
                      <a:r>
                        <a:rPr lang="en-US" sz="1400" dirty="0" smtClean="0"/>
                        <a:t>Goldsmith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7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Funded Projects from Industry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680" y="2293569"/>
          <a:ext cx="8229600" cy="3479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1120"/>
                <a:gridCol w="3296093"/>
                <a:gridCol w="2052083"/>
                <a:gridCol w="15103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Funding Company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Project</a:t>
                      </a:r>
                      <a:r>
                        <a:rPr lang="en-US" sz="1400" baseline="0" dirty="0" smtClean="0"/>
                        <a:t> Title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Investigator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Amount (in thousands of $)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Xerox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Km-Resolution Aerosol Retrieval Based on Remote Sensing Images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B. Yu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30/yr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Deutsche Telekom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Distributed Learning and Collective Decision-Making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S. </a:t>
                      </a:r>
                      <a:r>
                        <a:rPr lang="en-US" sz="1400" dirty="0" err="1" smtClean="0"/>
                        <a:t>Kulkarni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346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Google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Huds</a:t>
                      </a:r>
                      <a:r>
                        <a:rPr lang="en-US" sz="1400" dirty="0" smtClean="0"/>
                        <a:t> up Display to Manage Healthcare for  Users with Diabetes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T. Coleman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Yahoo!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 integrated Probabilistic Model for Reach and Frequency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L. 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Google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Expertise Search in Complex Information Network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L. 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IBM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Big Data for Information Security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UcPeriod"/>
                      </a:pPr>
                      <a:r>
                        <a:rPr lang="en-US" sz="1400" dirty="0" err="1" smtClean="0"/>
                        <a:t>Qi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7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Funded Projects from Industry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78945" y="2357364"/>
          <a:ext cx="8229600" cy="2138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1120"/>
                <a:gridCol w="3296093"/>
                <a:gridCol w="2052083"/>
                <a:gridCol w="15103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Funding Company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Project</a:t>
                      </a:r>
                      <a:r>
                        <a:rPr lang="en-US" sz="1400" baseline="0" dirty="0" smtClean="0"/>
                        <a:t> Title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Investigator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Amount (in thousands of $)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Lilly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Isoform</a:t>
                      </a:r>
                      <a:r>
                        <a:rPr lang="en-US" sz="1400" dirty="0" smtClean="0"/>
                        <a:t> Detection Based on Massive RNA-sequencing Data for </a:t>
                      </a:r>
                      <a:r>
                        <a:rPr lang="en-US" sz="1400" dirty="0" err="1" smtClean="0"/>
                        <a:t>Hepatocellular</a:t>
                      </a:r>
                      <a:r>
                        <a:rPr lang="en-US" sz="1400" dirty="0" smtClean="0"/>
                        <a:t> Carcinoma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lphaUcPeriod"/>
                      </a:pPr>
                      <a:r>
                        <a:rPr lang="en-US" sz="1400" dirty="0" err="1" smtClean="0"/>
                        <a:t>Qi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Microsoft Res.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Network Models for Bioinformatics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A. </a:t>
                      </a:r>
                      <a:r>
                        <a:rPr lang="en-US" sz="1400" dirty="0" err="1" smtClean="0"/>
                        <a:t>Qi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IEDC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INDURE: Indiana Database of University Research Expertise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L. Si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7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Projects from Industry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9771858"/>
              </p:ext>
            </p:extLst>
          </p:nvPr>
        </p:nvGraphicFramePr>
        <p:xfrm>
          <a:off x="404038" y="2197396"/>
          <a:ext cx="8272130" cy="3693042"/>
        </p:xfrm>
        <a:graphic>
          <a:graphicData uri="http://schemas.openxmlformats.org/drawingml/2006/table">
            <a:tbl>
              <a:tblPr/>
              <a:tblGrid>
                <a:gridCol w="1631505"/>
                <a:gridCol w="5317893"/>
                <a:gridCol w="1322732"/>
              </a:tblGrid>
              <a:tr h="62036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Partner</a:t>
                      </a: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Title of Project</a:t>
                      </a: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Center Participant</a:t>
                      </a: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36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Microsoft Res.</a:t>
                      </a: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Characterizing Simplicity of Proofs in Program Verification</a:t>
                      </a: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Jagannathan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6260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 understand opportunities for proof reuse, optimization, and readability by precisely characterizing, in an information theoretic sense, simplicity measures in proof construction.</a:t>
                      </a: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5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Huawei</a:t>
                      </a: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Green Wireless</a:t>
                      </a: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Goldsmith</a:t>
                      </a:r>
                      <a:endParaRPr lang="en-US" sz="1400" dirty="0"/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5028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Advising on the state-of-the-art in reducing energy consumption of backbone cellular infrastructure.</a:t>
                      </a: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369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Ericsson</a:t>
                      </a: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Learning for MIMO Cognitive Radio</a:t>
                      </a: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Goldsmith</a:t>
                      </a:r>
                      <a:endParaRPr lang="en-US" sz="1400" dirty="0"/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0429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Collaboration (and personnel exchange) on blind null space learning in MIMO cognitive radios to allow them to coexist with primary users without interfering with them.</a:t>
                      </a: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51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Transfer to Industry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0167346"/>
              </p:ext>
            </p:extLst>
          </p:nvPr>
        </p:nvGraphicFramePr>
        <p:xfrm>
          <a:off x="467832" y="1899684"/>
          <a:ext cx="8334368" cy="4442158"/>
        </p:xfrm>
        <a:graphic>
          <a:graphicData uri="http://schemas.openxmlformats.org/drawingml/2006/table">
            <a:tbl>
              <a:tblPr/>
              <a:tblGrid>
                <a:gridCol w="1589287"/>
                <a:gridCol w="5130490"/>
                <a:gridCol w="1614591"/>
              </a:tblGrid>
              <a:tr h="6912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Abbott Labs</a:t>
                      </a:r>
                    </a:p>
                  </a:txBody>
                  <a:tcPr marL="90000" marR="90000" marT="51332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On Control of Crystal Morphology Towards Better Pharmaceutical Products </a:t>
                      </a:r>
                    </a:p>
                  </a:txBody>
                  <a:tcPr marL="90000" marR="90000" marT="51332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Doraiswami</a:t>
                      </a:r>
                      <a:endParaRPr lang="en-US" sz="1400" dirty="0"/>
                    </a:p>
                  </a:txBody>
                  <a:tcPr marL="90000" marR="90000" marT="51332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91214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Explore model-based control of super-saturation to manipulate crystal faces that increase bioavailability, and hence effectiveness of drugs.</a:t>
                      </a:r>
                    </a:p>
                  </a:txBody>
                  <a:tcPr marL="90000" marR="90000" marT="51332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133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67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HP</a:t>
                      </a:r>
                    </a:p>
                  </a:txBody>
                  <a:tcPr marL="90000" marR="90000" marT="51332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Lossless Compression for Large Alphabets</a:t>
                      </a:r>
                    </a:p>
                  </a:txBody>
                  <a:tcPr marL="90000" marR="90000" marT="51332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Szpankowski</a:t>
                      </a:r>
                      <a:endParaRPr lang="en-US" sz="1400" dirty="0"/>
                    </a:p>
                  </a:txBody>
                  <a:tcPr marL="90000" marR="90000" marT="51332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06760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Developing methodology to understand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minimax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redundancy for unbounded alphabets.</a:t>
                      </a:r>
                    </a:p>
                  </a:txBody>
                  <a:tcPr marL="90000" marR="90000" marT="51332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133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67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Google</a:t>
                      </a: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Lossy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Compression</a:t>
                      </a: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Weissman</a:t>
                      </a: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06760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Working with members of the Google Geo team on image compression.</a:t>
                      </a: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67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Samsung</a:t>
                      </a: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Real-time and Limited Delay Compression and Error Correction</a:t>
                      </a: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Weissman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06760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Working with the Samsung Israel Research Lab on compression and error correction techniques with real-time constraints.</a:t>
                      </a: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12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Transfer to Industry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4229773"/>
              </p:ext>
            </p:extLst>
          </p:nvPr>
        </p:nvGraphicFramePr>
        <p:xfrm>
          <a:off x="446567" y="2250559"/>
          <a:ext cx="8335926" cy="2959394"/>
        </p:xfrm>
        <a:graphic>
          <a:graphicData uri="http://schemas.openxmlformats.org/drawingml/2006/table">
            <a:tbl>
              <a:tblPr/>
              <a:tblGrid>
                <a:gridCol w="1591317"/>
                <a:gridCol w="5401165"/>
                <a:gridCol w="1343444"/>
              </a:tblGrid>
              <a:tr h="4468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Alcatel-Lucent</a:t>
                      </a: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Research Collaboration</a:t>
                      </a: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Verdu</a:t>
                      </a:r>
                      <a:endParaRPr lang="en-US" sz="1400" dirty="0"/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34906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Collaboration with Alcatel-Lucent Bell Laboratories.</a:t>
                      </a: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68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Rome Lab</a:t>
                      </a: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Partnership</a:t>
                      </a: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Atallah</a:t>
                      </a:r>
                      <a:endParaRPr lang="en-US" sz="1400" dirty="0"/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10097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External Partnership with Rome Lab, Rome, NY.</a:t>
                      </a: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68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Pacific Biosciences</a:t>
                      </a: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Collaboration</a:t>
                      </a: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Tse</a:t>
                      </a:r>
                      <a:endParaRPr lang="en-US" sz="1400" dirty="0"/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04380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Sequence analysis and assembly techniques.</a:t>
                      </a:r>
                    </a:p>
                  </a:txBody>
                  <a:tcPr marL="90000" marR="90000" marT="51335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9823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Personnel Exchanges: Student Internships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8313" y="1687513"/>
          <a:ext cx="8229600" cy="4226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52383"/>
                <a:gridCol w="1052383"/>
                <a:gridCol w="1525062"/>
                <a:gridCol w="45997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Student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Home Institution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Organization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Topic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D. Harris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Howard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Montclair St. U.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REU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Y. Zhu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Purdue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Google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Data Analysis for Online Shopping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N. </a:t>
                      </a:r>
                      <a:r>
                        <a:rPr lang="en-US" sz="1400" kern="1200" dirty="0" err="1" smtClean="0"/>
                        <a:t>Soltani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Stanford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Technicolor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EEG as Biometric Feedback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G.</a:t>
                      </a:r>
                      <a:r>
                        <a:rPr lang="en-US" sz="1400" kern="1200" baseline="0" dirty="0" smtClean="0"/>
                        <a:t> </a:t>
                      </a:r>
                      <a:r>
                        <a:rPr lang="en-US" sz="1400" kern="1200" dirty="0" err="1" smtClean="0"/>
                        <a:t>Bresler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Berkeley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Qualcomm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Time Synchronization Protocol for Ad-hoc Networks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G. Kumar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Stanford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Noise Pre-processing of Videos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C. Task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Purdue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Sandia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MapReduce</a:t>
                      </a:r>
                      <a:r>
                        <a:rPr lang="en-US" sz="1400" dirty="0" smtClean="0"/>
                        <a:t>-Based</a:t>
                      </a:r>
                      <a:r>
                        <a:rPr lang="en-US" sz="1400" baseline="0" dirty="0" smtClean="0"/>
                        <a:t> Analysis of Social Networks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C. Cabrera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Bryn-</a:t>
                      </a:r>
                      <a:r>
                        <a:rPr lang="en-US" sz="1400" dirty="0" err="1" smtClean="0"/>
                        <a:t>Mawr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Montclair St. 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REU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M. Forbes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B. </a:t>
                      </a:r>
                      <a:r>
                        <a:rPr lang="en-US" sz="1400" dirty="0" err="1" smtClean="0"/>
                        <a:t>Asadi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UCSD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Network Reconstruction of Web Content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S. </a:t>
                      </a:r>
                      <a:r>
                        <a:rPr lang="en-US" sz="1400" dirty="0" err="1" smtClean="0"/>
                        <a:t>Kamath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Berkeley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Jane St. Capital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Trading Strategies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Personnel Exchanges: Student Internships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8313" y="1687513"/>
          <a:ext cx="8229600" cy="3185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28589"/>
                <a:gridCol w="1127051"/>
                <a:gridCol w="1307805"/>
                <a:gridCol w="44661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Student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Home Institution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Organization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Topic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S. Shang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Princeton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Telekom Labs.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Privacy Preserving Recommendation Systems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D. Zhang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Purdue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IBM Research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Large Scale Data Analysis and Insider Threat Detection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Z. Zhang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Princeton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Deutsche Telekom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Augmented Reality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P. Ritchey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Purdue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/>
                        <a:t>Microsemi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LLVM Compiler Enhancements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H. Li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Berkeley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sz="1400" kern="1200" dirty="0" smtClean="0"/>
                        <a:t>A. </a:t>
                      </a:r>
                      <a:r>
                        <a:rPr lang="en-US" sz="1400" kern="1200" dirty="0" err="1" smtClean="0"/>
                        <a:t>Manolakos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Stanford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Qualcomm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397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with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180" y="1499191"/>
            <a:ext cx="8665535" cy="4409523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Increase the number of industry funded projects by 3 for 2014 and by 7 for </a:t>
            </a:r>
            <a:r>
              <a:rPr lang="en-US" sz="2000" dirty="0" smtClean="0"/>
              <a:t>2015 </a:t>
            </a:r>
            <a:r>
              <a:rPr lang="en-US" sz="2000" dirty="0" smtClean="0">
                <a:solidFill>
                  <a:schemeClr val="accent1"/>
                </a:solidFill>
              </a:rPr>
              <a:t>[Significantly Exceeded Goal]</a:t>
            </a:r>
            <a:endParaRPr lang="en-US" sz="2000" dirty="0">
              <a:solidFill>
                <a:schemeClr val="accent1"/>
              </a:solidFill>
            </a:endParaRPr>
          </a:p>
          <a:p>
            <a:pPr lvl="0"/>
            <a:r>
              <a:rPr lang="en-US" sz="2000" dirty="0"/>
              <a:t>Organize and convene the industrial advisory board </a:t>
            </a:r>
            <a:r>
              <a:rPr lang="en-US" sz="2000" dirty="0" smtClean="0"/>
              <a:t>meeting </a:t>
            </a:r>
            <a:r>
              <a:rPr lang="en-US" sz="2000" dirty="0" smtClean="0">
                <a:solidFill>
                  <a:schemeClr val="accent1"/>
                </a:solidFill>
              </a:rPr>
              <a:t>[Initiated at the Chicago Industry Roundtable]</a:t>
            </a:r>
            <a:endParaRPr lang="en-US" sz="2000" dirty="0">
              <a:solidFill>
                <a:schemeClr val="accent1"/>
              </a:solidFill>
            </a:endParaRPr>
          </a:p>
          <a:p>
            <a:pPr lvl="0"/>
            <a:r>
              <a:rPr lang="en-US" sz="2000" dirty="0"/>
              <a:t>Develop and make available a complete online course in science of information along with supporting educational </a:t>
            </a:r>
            <a:r>
              <a:rPr lang="en-US" sz="2000" dirty="0" smtClean="0"/>
              <a:t>modules </a:t>
            </a:r>
            <a:r>
              <a:rPr lang="en-US" sz="2000" dirty="0" smtClean="0">
                <a:solidFill>
                  <a:schemeClr val="accent1"/>
                </a:solidFill>
              </a:rPr>
              <a:t>[Significantly Exceeded Goal]</a:t>
            </a:r>
            <a:endParaRPr lang="en-US" sz="2000" dirty="0">
              <a:solidFill>
                <a:schemeClr val="accent1"/>
              </a:solidFill>
            </a:endParaRPr>
          </a:p>
          <a:p>
            <a:pPr lvl="0"/>
            <a:r>
              <a:rPr lang="en-US" sz="2000" dirty="0"/>
              <a:t>Develop, continually improve, and increase use of the Science of Information website each </a:t>
            </a:r>
            <a:r>
              <a:rPr lang="en-US" sz="2000" dirty="0" smtClean="0"/>
              <a:t>year </a:t>
            </a:r>
            <a:r>
              <a:rPr lang="en-US" sz="2000" dirty="0" smtClean="0">
                <a:solidFill>
                  <a:schemeClr val="accent1"/>
                </a:solidFill>
              </a:rPr>
              <a:t>[Access Statistics Demonstrate Success]</a:t>
            </a:r>
            <a:endParaRPr lang="en-US" sz="2000" dirty="0">
              <a:solidFill>
                <a:schemeClr val="accent1"/>
              </a:solidFill>
            </a:endParaRPr>
          </a:p>
          <a:p>
            <a:pPr lvl="0"/>
            <a:r>
              <a:rPr lang="en-US" sz="2000" dirty="0"/>
              <a:t>Institute and build upon the Center’s research and graduate student seminar </a:t>
            </a:r>
            <a:r>
              <a:rPr lang="en-US" sz="2000" dirty="0" smtClean="0"/>
              <a:t>series </a:t>
            </a:r>
            <a:r>
              <a:rPr lang="en-US" sz="2000" dirty="0" smtClean="0">
                <a:solidFill>
                  <a:schemeClr val="accent1"/>
                </a:solidFill>
              </a:rPr>
              <a:t>[Vibrant Community of Center Students and Others Created]</a:t>
            </a:r>
            <a:endParaRPr lang="en-US" sz="2000" dirty="0">
              <a:solidFill>
                <a:schemeClr val="accent1"/>
              </a:solidFill>
            </a:endParaRPr>
          </a:p>
          <a:p>
            <a:pPr lvl="0"/>
            <a:r>
              <a:rPr lang="en-US" sz="2000" dirty="0"/>
              <a:t>Develop international collaborations and </a:t>
            </a:r>
            <a:r>
              <a:rPr lang="en-US" sz="2000" dirty="0" smtClean="0"/>
              <a:t>partnerships</a:t>
            </a:r>
            <a:r>
              <a:rPr lang="en-US" sz="2000" dirty="0" smtClean="0">
                <a:solidFill>
                  <a:schemeClr val="accent1"/>
                </a:solidFill>
              </a:rPr>
              <a:t> [</a:t>
            </a:r>
            <a:r>
              <a:rPr lang="en-US" sz="2000" dirty="0" smtClean="0">
                <a:solidFill>
                  <a:schemeClr val="accent1"/>
                </a:solidFill>
              </a:rPr>
              <a:t>Three </a:t>
            </a:r>
            <a:r>
              <a:rPr lang="en-US" sz="2000" dirty="0" smtClean="0">
                <a:solidFill>
                  <a:schemeClr val="accent1"/>
                </a:solidFill>
              </a:rPr>
              <a:t>International Partnerships Formalized, Others in the works]</a:t>
            </a:r>
            <a:endParaRPr lang="en-US" sz="2000" dirty="0">
              <a:solidFill>
                <a:schemeClr val="accent1"/>
              </a:solidFill>
            </a:endParaRPr>
          </a:p>
          <a:p>
            <a:pPr lvl="0"/>
            <a:r>
              <a:rPr lang="en-US" sz="2000" dirty="0"/>
              <a:t>Establish student internship opportunities/sponsored </a:t>
            </a:r>
            <a:r>
              <a:rPr lang="en-US" sz="2000" dirty="0" smtClean="0"/>
              <a:t>fellowships </a:t>
            </a:r>
            <a:r>
              <a:rPr lang="en-US" sz="2000" dirty="0" smtClean="0">
                <a:solidFill>
                  <a:schemeClr val="accent1"/>
                </a:solidFill>
              </a:rPr>
              <a:t>[Large number of opportunities created]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10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Knowledge Transfer to Industry and Broader Community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53" y="1786270"/>
            <a:ext cx="8229600" cy="4441421"/>
          </a:xfrm>
        </p:spPr>
        <p:txBody>
          <a:bodyPr>
            <a:noAutofit/>
          </a:bodyPr>
          <a:lstStyle/>
          <a:p>
            <a:r>
              <a:rPr lang="en-US" sz="2000" dirty="0" smtClean="0"/>
              <a:t>A sequence of (highly </a:t>
            </a:r>
            <a:r>
              <a:rPr lang="en-US" sz="2000" dirty="0" smtClean="0"/>
              <a:t>successful) meetings.</a:t>
            </a:r>
            <a:endParaRPr lang="en-US" sz="2000" dirty="0" smtClean="0"/>
          </a:p>
          <a:p>
            <a:pPr lvl="1"/>
            <a:r>
              <a:rPr lang="en-US" sz="2000" b="1" dirty="0" smtClean="0"/>
              <a:t>National Academies Workshop</a:t>
            </a:r>
            <a:r>
              <a:rPr lang="en-US" sz="2000" dirty="0" smtClean="0"/>
              <a:t>: August 3-5, </a:t>
            </a:r>
            <a:r>
              <a:rPr lang="en-US" sz="2000" dirty="0"/>
              <a:t>Research </a:t>
            </a:r>
            <a:r>
              <a:rPr lang="en-US" sz="2000" dirty="0" smtClean="0"/>
              <a:t>Workshop, Challenges </a:t>
            </a:r>
            <a:r>
              <a:rPr lang="en-US" sz="2000" dirty="0"/>
              <a:t>and Opportunities for the Science of Information, </a:t>
            </a:r>
            <a:r>
              <a:rPr lang="en-US" sz="2000" dirty="0" smtClean="0"/>
              <a:t>Irvine</a:t>
            </a:r>
            <a:r>
              <a:rPr lang="en-US" sz="2000" dirty="0"/>
              <a:t>, </a:t>
            </a:r>
            <a:r>
              <a:rPr lang="en-US" sz="2000" dirty="0" smtClean="0"/>
              <a:t>CA</a:t>
            </a:r>
          </a:p>
          <a:p>
            <a:pPr lvl="1"/>
            <a:r>
              <a:rPr lang="en-US" sz="2000" b="1" dirty="0"/>
              <a:t>The Seventh Workshop on Information Theoretic Methods in Science and </a:t>
            </a:r>
            <a:r>
              <a:rPr lang="en-US" sz="2000" b="1" dirty="0" smtClean="0"/>
              <a:t>Engineering, </a:t>
            </a:r>
            <a:r>
              <a:rPr lang="en-US" sz="2000" dirty="0" smtClean="0"/>
              <a:t>July </a:t>
            </a:r>
            <a:r>
              <a:rPr lang="en-US" sz="2000" dirty="0"/>
              <a:t>05, 2014 - Monday, July 07, 2014, </a:t>
            </a:r>
            <a:r>
              <a:rPr lang="en-US" sz="2000" dirty="0" smtClean="0"/>
              <a:t>Waikiki</a:t>
            </a:r>
            <a:r>
              <a:rPr lang="en-US" sz="2000" dirty="0"/>
              <a:t>, </a:t>
            </a:r>
            <a:r>
              <a:rPr lang="en-US" sz="2000" dirty="0" smtClean="0"/>
              <a:t>Hawaii</a:t>
            </a:r>
          </a:p>
          <a:p>
            <a:pPr lvl="1"/>
            <a:r>
              <a:rPr lang="en-US" sz="2000" b="1" dirty="0"/>
              <a:t>Charles River Science of Information Day </a:t>
            </a:r>
            <a:r>
              <a:rPr lang="en-US" sz="2000" b="1" dirty="0" smtClean="0"/>
              <a:t>– MIT, </a:t>
            </a:r>
            <a:r>
              <a:rPr lang="en-US" sz="2000" dirty="0" smtClean="0"/>
              <a:t>April </a:t>
            </a:r>
            <a:r>
              <a:rPr lang="en-US" sz="2000" dirty="0"/>
              <a:t>28, 2014, </a:t>
            </a:r>
            <a:r>
              <a:rPr lang="en-US" sz="2000" dirty="0" smtClean="0"/>
              <a:t>Ray </a:t>
            </a:r>
            <a:r>
              <a:rPr lang="en-US" sz="2000" dirty="0"/>
              <a:t>and Maria Stata </a:t>
            </a:r>
            <a:r>
              <a:rPr lang="en-US" sz="2000" dirty="0" smtClean="0"/>
              <a:t>Center, MIT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UIUC/Purdue </a:t>
            </a:r>
            <a:r>
              <a:rPr lang="en-US" sz="2000" b="1" dirty="0"/>
              <a:t>Science of Information Day - UIUC </a:t>
            </a:r>
            <a:r>
              <a:rPr lang="en-US" sz="2000" b="1" dirty="0" smtClean="0"/>
              <a:t>Campus, </a:t>
            </a:r>
            <a:r>
              <a:rPr lang="en-US" sz="2000" dirty="0" smtClean="0"/>
              <a:t>April </a:t>
            </a:r>
            <a:r>
              <a:rPr lang="en-US" sz="2000" dirty="0"/>
              <a:t>11, 2014, </a:t>
            </a:r>
            <a:r>
              <a:rPr lang="en-US" sz="2000" dirty="0" smtClean="0"/>
              <a:t>CSL, University </a:t>
            </a:r>
            <a:r>
              <a:rPr lang="en-US" sz="2000" dirty="0"/>
              <a:t>of Illinois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Texas </a:t>
            </a:r>
            <a:r>
              <a:rPr lang="en-US" sz="2000" b="1" dirty="0"/>
              <a:t>A&amp;M Science of Information </a:t>
            </a:r>
            <a:r>
              <a:rPr lang="en-US" sz="2000" b="1" dirty="0" smtClean="0"/>
              <a:t>Days, </a:t>
            </a:r>
            <a:r>
              <a:rPr lang="en-US" sz="2000" dirty="0" smtClean="0"/>
              <a:t>April </a:t>
            </a:r>
            <a:r>
              <a:rPr lang="en-US" sz="2000" dirty="0"/>
              <a:t>03, 2014 - Friday, April 04, 2014, </a:t>
            </a:r>
            <a:r>
              <a:rPr lang="en-US" sz="2000" dirty="0" smtClean="0"/>
              <a:t>Texas </a:t>
            </a:r>
            <a:r>
              <a:rPr lang="en-US" sz="2000" dirty="0"/>
              <a:t>A&amp;M </a:t>
            </a:r>
            <a:r>
              <a:rPr lang="en-US" sz="2000" dirty="0" smtClean="0"/>
              <a:t>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34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August </a:t>
            </a:r>
            <a:r>
              <a:rPr lang="en-US" sz="2400" dirty="0" smtClean="0"/>
              <a:t>4-8, Summer </a:t>
            </a:r>
            <a:r>
              <a:rPr lang="en-US" sz="2400" dirty="0" smtClean="0"/>
              <a:t>School, at UCSD. </a:t>
            </a:r>
          </a:p>
          <a:p>
            <a:r>
              <a:rPr lang="en-US" sz="2400" dirty="0" smtClean="0"/>
              <a:t>As </a:t>
            </a:r>
            <a:r>
              <a:rPr lang="en-US" sz="2400" dirty="0" smtClean="0"/>
              <a:t>part of our embedded diversity initiatives in educational programming, the Center </a:t>
            </a:r>
            <a:r>
              <a:rPr lang="en-US" sz="2400" dirty="0" smtClean="0"/>
              <a:t>will </a:t>
            </a:r>
            <a:r>
              <a:rPr lang="en-US" sz="2400" dirty="0" smtClean="0"/>
              <a:t>present a panel discussion on mentoring at the Summer School. Title: “The </a:t>
            </a:r>
            <a:r>
              <a:rPr lang="en-US" sz="2400" dirty="0" smtClean="0"/>
              <a:t>Academic </a:t>
            </a:r>
            <a:r>
              <a:rPr lang="en-US" sz="2400" dirty="0" smtClean="0"/>
              <a:t>Family of Robert M. Gray: a panel discussion on the importance of mentoring”</a:t>
            </a:r>
          </a:p>
          <a:p>
            <a:r>
              <a:rPr lang="en-US" sz="2400" dirty="0" smtClean="0"/>
              <a:t>August </a:t>
            </a:r>
            <a:r>
              <a:rPr lang="en-US" sz="2400" dirty="0" smtClean="0"/>
              <a:t>5-6, Faculty </a:t>
            </a:r>
            <a:r>
              <a:rPr lang="en-US" sz="2400" dirty="0" smtClean="0"/>
              <a:t>Teaching Science of Information Workshop, at </a:t>
            </a:r>
            <a:r>
              <a:rPr lang="en-US" sz="2400" dirty="0" smtClean="0"/>
              <a:t>UCSD</a:t>
            </a:r>
            <a:endParaRPr lang="en-US" sz="2400" dirty="0" smtClean="0"/>
          </a:p>
          <a:p>
            <a:r>
              <a:rPr lang="en-US" sz="2400" dirty="0" smtClean="0"/>
              <a:t>August </a:t>
            </a:r>
            <a:r>
              <a:rPr lang="en-US" sz="2400" dirty="0" smtClean="0"/>
              <a:t>18-20, National </a:t>
            </a:r>
            <a:r>
              <a:rPr lang="en-US" sz="2400" dirty="0" smtClean="0"/>
              <a:t>STC Meetings, Ft. Collins, </a:t>
            </a:r>
            <a:r>
              <a:rPr lang="en-US" sz="2400" dirty="0" smtClean="0"/>
              <a:t>CO</a:t>
            </a:r>
          </a:p>
          <a:p>
            <a:r>
              <a:rPr lang="en-US" sz="2400" dirty="0" smtClean="0"/>
              <a:t>September 11-14, Channels Scholars Fall Event at Purdue (research talks, tips on applying to graduate school, networking opportunities, etc.)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687551"/>
            <a:ext cx="8229600" cy="4713249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Fall 2014, Course </a:t>
            </a:r>
            <a:r>
              <a:rPr lang="en-US" sz="2000" dirty="0" smtClean="0"/>
              <a:t>development work in progress end of Fall semester – 10 courses for Center, ~18 </a:t>
            </a:r>
            <a:r>
              <a:rPr lang="en-US" sz="2000" dirty="0" smtClean="0"/>
              <a:t>new </a:t>
            </a:r>
            <a:r>
              <a:rPr lang="en-US" sz="2000" dirty="0" smtClean="0"/>
              <a:t>modules to add to learning </a:t>
            </a:r>
            <a:r>
              <a:rPr lang="en-US" sz="2000" dirty="0" smtClean="0"/>
              <a:t>HUB</a:t>
            </a:r>
          </a:p>
          <a:p>
            <a:endParaRPr lang="en-US" sz="2000" dirty="0" smtClean="0"/>
          </a:p>
          <a:p>
            <a:pPr lvl="1"/>
            <a:r>
              <a:rPr lang="en-US" sz="2000" dirty="0" err="1" smtClean="0"/>
              <a:t>CSoI</a:t>
            </a:r>
            <a:r>
              <a:rPr lang="en-US" sz="2000" dirty="0" smtClean="0"/>
              <a:t> </a:t>
            </a:r>
            <a:r>
              <a:rPr lang="en-US" sz="2000" dirty="0" smtClean="0"/>
              <a:t>Course: Data Science – Bryn </a:t>
            </a:r>
            <a:r>
              <a:rPr lang="en-US" sz="2000" dirty="0" err="1" smtClean="0"/>
              <a:t>Mawr</a:t>
            </a:r>
            <a:r>
              <a:rPr lang="en-US" sz="2000" dirty="0" smtClean="0"/>
              <a:t> College and Olin College</a:t>
            </a:r>
          </a:p>
          <a:p>
            <a:pPr lvl="1"/>
            <a:r>
              <a:rPr lang="en-US" sz="2000" dirty="0" err="1" smtClean="0"/>
              <a:t>CSoI</a:t>
            </a:r>
            <a:r>
              <a:rPr lang="en-US" sz="2000" dirty="0" smtClean="0"/>
              <a:t> </a:t>
            </a:r>
            <a:r>
              <a:rPr lang="en-US" sz="2000" dirty="0" smtClean="0"/>
              <a:t>Course: Information in Cell Signaling – Villanova</a:t>
            </a:r>
          </a:p>
          <a:p>
            <a:pPr lvl="1"/>
            <a:r>
              <a:rPr lang="en-US" sz="2000" dirty="0" err="1" smtClean="0"/>
              <a:t>CSoI</a:t>
            </a:r>
            <a:r>
              <a:rPr lang="en-US" sz="2000" dirty="0" smtClean="0"/>
              <a:t> </a:t>
            </a:r>
            <a:r>
              <a:rPr lang="en-US" sz="2000" dirty="0" smtClean="0"/>
              <a:t>Course: Data 101 – Rutgers University</a:t>
            </a:r>
          </a:p>
          <a:p>
            <a:pPr lvl="1"/>
            <a:r>
              <a:rPr lang="en-US" sz="2000" dirty="0" err="1" smtClean="0"/>
              <a:t>CSoI</a:t>
            </a:r>
            <a:r>
              <a:rPr lang="en-US" sz="2000" dirty="0" smtClean="0"/>
              <a:t> </a:t>
            </a:r>
            <a:r>
              <a:rPr lang="en-US" sz="2000" dirty="0" smtClean="0"/>
              <a:t>Course: Advanced Science of Information – Carnegie Mellon</a:t>
            </a:r>
          </a:p>
          <a:p>
            <a:pPr lvl="1"/>
            <a:r>
              <a:rPr lang="en-US" sz="2000" dirty="0" err="1" smtClean="0"/>
              <a:t>CSoI</a:t>
            </a:r>
            <a:r>
              <a:rPr lang="en-US" sz="2000" dirty="0" smtClean="0"/>
              <a:t> </a:t>
            </a:r>
            <a:r>
              <a:rPr lang="en-US" sz="2000" dirty="0" smtClean="0"/>
              <a:t>Course: Network Coding – Texas A&amp;M</a:t>
            </a:r>
          </a:p>
          <a:p>
            <a:pPr lvl="1"/>
            <a:r>
              <a:rPr lang="en-US" sz="2000" dirty="0" err="1" smtClean="0"/>
              <a:t>CSoI</a:t>
            </a:r>
            <a:r>
              <a:rPr lang="en-US" sz="2000" dirty="0" smtClean="0"/>
              <a:t> </a:t>
            </a:r>
            <a:r>
              <a:rPr lang="en-US" sz="2000" dirty="0" smtClean="0"/>
              <a:t>Course: Intro to Science of Information – EAFIT, Colombia</a:t>
            </a:r>
          </a:p>
          <a:p>
            <a:pPr lvl="1"/>
            <a:r>
              <a:rPr lang="en-US" sz="2000" dirty="0" err="1" smtClean="0"/>
              <a:t>CSoI</a:t>
            </a:r>
            <a:r>
              <a:rPr lang="en-US" sz="2000" dirty="0" smtClean="0"/>
              <a:t> </a:t>
            </a:r>
            <a:r>
              <a:rPr lang="en-US" sz="2000" dirty="0" smtClean="0"/>
              <a:t>Courses: Probability and Data Analysis Applications – Purdue</a:t>
            </a:r>
          </a:p>
          <a:p>
            <a:pPr lvl="1"/>
            <a:r>
              <a:rPr lang="en-US" sz="2000" dirty="0" err="1" smtClean="0"/>
              <a:t>CSoI</a:t>
            </a:r>
            <a:r>
              <a:rPr lang="en-US" sz="2000" dirty="0" smtClean="0"/>
              <a:t> </a:t>
            </a:r>
            <a:r>
              <a:rPr lang="en-US" sz="2000" dirty="0" smtClean="0"/>
              <a:t>Course: Intro to Science of Information – Howard University</a:t>
            </a:r>
          </a:p>
          <a:p>
            <a:pPr lvl="1"/>
            <a:r>
              <a:rPr lang="en-US" sz="2000" dirty="0" err="1" smtClean="0"/>
              <a:t>CSoI</a:t>
            </a:r>
            <a:r>
              <a:rPr lang="en-US" sz="2000" dirty="0" smtClean="0"/>
              <a:t> </a:t>
            </a:r>
            <a:r>
              <a:rPr lang="en-US" sz="2000" dirty="0" smtClean="0"/>
              <a:t>Course: Science of Information, Big Data Analysis – </a:t>
            </a:r>
            <a:r>
              <a:rPr lang="en-US" sz="2000" dirty="0" smtClean="0"/>
              <a:t>UNC </a:t>
            </a:r>
            <a:r>
              <a:rPr lang="en-US" sz="2000" dirty="0" smtClean="0"/>
              <a:t>System</a:t>
            </a:r>
          </a:p>
          <a:p>
            <a:pPr lvl="1"/>
            <a:r>
              <a:rPr lang="en-US" sz="2000" dirty="0" err="1" smtClean="0"/>
              <a:t>CSoI</a:t>
            </a:r>
            <a:r>
              <a:rPr lang="en-US" sz="2000" dirty="0" smtClean="0"/>
              <a:t> </a:t>
            </a:r>
            <a:r>
              <a:rPr lang="en-US" sz="2000" dirty="0" smtClean="0"/>
              <a:t>Online Short Courses: Probability Theory and Mathematical Theory of </a:t>
            </a:r>
            <a:r>
              <a:rPr lang="en-US" sz="2000" dirty="0" smtClean="0"/>
              <a:t>Communication </a:t>
            </a:r>
            <a:r>
              <a:rPr lang="en-US" sz="2000" dirty="0" smtClean="0"/>
              <a:t>– Center Learning Hub – World-Wide Enrollment</a:t>
            </a:r>
          </a:p>
          <a:p>
            <a:endParaRPr lang="en-US" sz="2000" dirty="0" smtClean="0"/>
          </a:p>
          <a:p>
            <a:r>
              <a:rPr lang="en-US" sz="2000" dirty="0" smtClean="0"/>
              <a:t>New </a:t>
            </a:r>
            <a:r>
              <a:rPr lang="en-US" sz="2000" dirty="0" smtClean="0"/>
              <a:t>Series of 18 Online Modules Added to Learning Hub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</a:t>
            </a:r>
            <a:r>
              <a:rPr lang="en-US" dirty="0" err="1" smtClean="0"/>
              <a:t>Activites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Fall </a:t>
            </a:r>
            <a:r>
              <a:rPr lang="en-US" dirty="0" smtClean="0"/>
              <a:t>2014, Special </a:t>
            </a:r>
            <a:r>
              <a:rPr lang="en-US" dirty="0" smtClean="0"/>
              <a:t>Issue of “Proceedings of the IEEE” – completed spring of 2015. </a:t>
            </a:r>
          </a:p>
          <a:p>
            <a:r>
              <a:rPr lang="en-US" dirty="0" smtClean="0"/>
              <a:t>Multiple special </a:t>
            </a:r>
            <a:r>
              <a:rPr lang="en-US" dirty="0" smtClean="0"/>
              <a:t>issues for “Foundations and Trends in Communications and Information Theory” are in </a:t>
            </a:r>
            <a:r>
              <a:rPr lang="en-US" dirty="0" smtClean="0"/>
              <a:t>process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Channels </a:t>
            </a:r>
            <a:r>
              <a:rPr lang="en-US" dirty="0" smtClean="0"/>
              <a:t>Scholars Recruiting Initiative (to identify and recruit promising underrepresented </a:t>
            </a:r>
            <a:r>
              <a:rPr lang="en-US" dirty="0" smtClean="0"/>
              <a:t>undergraduates </a:t>
            </a:r>
            <a:r>
              <a:rPr lang="en-US" dirty="0" smtClean="0"/>
              <a:t>for the Scholars program)</a:t>
            </a:r>
          </a:p>
          <a:p>
            <a:r>
              <a:rPr lang="en-US" dirty="0" smtClean="0"/>
              <a:t>October </a:t>
            </a:r>
            <a:r>
              <a:rPr lang="en-US" dirty="0" smtClean="0"/>
              <a:t>2014, Channels </a:t>
            </a:r>
            <a:r>
              <a:rPr lang="en-US" dirty="0" smtClean="0"/>
              <a:t>Scholars Virtual Research Round Robin – student presentations</a:t>
            </a:r>
          </a:p>
          <a:p>
            <a:r>
              <a:rPr lang="en-US" dirty="0" smtClean="0"/>
              <a:t>October 2014, Solicit applications for next </a:t>
            </a:r>
            <a:r>
              <a:rPr lang="en-US" dirty="0" err="1" smtClean="0"/>
              <a:t>CSoI</a:t>
            </a:r>
            <a:r>
              <a:rPr lang="en-US" dirty="0" smtClean="0"/>
              <a:t> Postdoctoral Fellow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October 31 - November </a:t>
            </a:r>
            <a:r>
              <a:rPr lang="en-US" dirty="0" smtClean="0"/>
              <a:t>1, Recent </a:t>
            </a:r>
            <a:r>
              <a:rPr lang="en-US" dirty="0" smtClean="0"/>
              <a:t>Innovations in Info-Metrics Conference – Jointly with American University Info-Metrics </a:t>
            </a:r>
            <a:r>
              <a:rPr lang="en-US" dirty="0" smtClean="0"/>
              <a:t>Institute</a:t>
            </a:r>
            <a:endParaRPr lang="en-US" dirty="0" smtClean="0"/>
          </a:p>
          <a:p>
            <a:r>
              <a:rPr lang="en-US" dirty="0" smtClean="0"/>
              <a:t>November 2014, Channels </a:t>
            </a:r>
            <a:r>
              <a:rPr lang="en-US" dirty="0" smtClean="0"/>
              <a:t>Scholars Virtual Research Round Robin – student presentations</a:t>
            </a:r>
          </a:p>
          <a:p>
            <a:r>
              <a:rPr lang="en-US" dirty="0" smtClean="0"/>
              <a:t>December 8-10</a:t>
            </a:r>
          </a:p>
          <a:p>
            <a:pPr lvl="1"/>
            <a:r>
              <a:rPr lang="en-US" dirty="0" smtClean="0"/>
              <a:t>NSF </a:t>
            </a:r>
            <a:r>
              <a:rPr lang="en-US" dirty="0" smtClean="0"/>
              <a:t>Site Visit</a:t>
            </a:r>
          </a:p>
          <a:p>
            <a:pPr lvl="1"/>
            <a:r>
              <a:rPr lang="en-US" dirty="0" smtClean="0"/>
              <a:t>All </a:t>
            </a:r>
            <a:r>
              <a:rPr lang="en-US" dirty="0" smtClean="0"/>
              <a:t>Hands meeting</a:t>
            </a:r>
          </a:p>
          <a:p>
            <a:pPr lvl="1"/>
            <a:r>
              <a:rPr lang="en-US" dirty="0" err="1" smtClean="0"/>
              <a:t>CSoI</a:t>
            </a:r>
            <a:r>
              <a:rPr lang="en-US" dirty="0" smtClean="0"/>
              <a:t> </a:t>
            </a:r>
            <a:r>
              <a:rPr lang="en-US" dirty="0" smtClean="0"/>
              <a:t>Student Meetings and Poster Session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02" y="3017875"/>
            <a:ext cx="8229600" cy="762000"/>
          </a:xfrm>
        </p:spPr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39456"/>
          </a:xfrm>
        </p:spPr>
        <p:txBody>
          <a:bodyPr>
            <a:normAutofit fontScale="90000"/>
          </a:bodyPr>
          <a:lstStyle/>
          <a:p>
            <a:r>
              <a:rPr lang="en-US" dirty="0"/>
              <a:t>Knowledge Transfer to Industry and Broader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2232836"/>
            <a:ext cx="8229600" cy="4082903"/>
          </a:xfrm>
        </p:spPr>
        <p:txBody>
          <a:bodyPr>
            <a:normAutofit/>
          </a:bodyPr>
          <a:lstStyle/>
          <a:p>
            <a:pPr lvl="1"/>
            <a:r>
              <a:rPr lang="en-US" sz="2000" b="1" dirty="0"/>
              <a:t>Invited Session at Princeton University's 48th Annual Conference on Information Sciences and Systems (</a:t>
            </a:r>
            <a:r>
              <a:rPr lang="en-US" sz="2000" b="1" dirty="0" smtClean="0"/>
              <a:t>CISS), </a:t>
            </a:r>
            <a:r>
              <a:rPr lang="en-US" sz="2000" dirty="0" smtClean="0"/>
              <a:t>March 19 - 21, 2014, Princeton </a:t>
            </a:r>
            <a:r>
              <a:rPr lang="en-US" sz="2000" dirty="0"/>
              <a:t>University</a:t>
            </a:r>
          </a:p>
          <a:p>
            <a:pPr lvl="1"/>
            <a:r>
              <a:rPr lang="en-US" sz="2000" b="1" dirty="0" err="1"/>
              <a:t>CSoI</a:t>
            </a:r>
            <a:r>
              <a:rPr lang="en-US" sz="2000" b="1" dirty="0"/>
              <a:t> Reception and Research Presentation at ITA Workshop, San </a:t>
            </a:r>
            <a:r>
              <a:rPr lang="en-US" sz="2000" b="1" dirty="0" smtClean="0"/>
              <a:t>Diego, </a:t>
            </a:r>
            <a:r>
              <a:rPr lang="en-US" sz="2000" dirty="0" smtClean="0"/>
              <a:t>February </a:t>
            </a:r>
            <a:r>
              <a:rPr lang="en-US" sz="2000" dirty="0"/>
              <a:t>11, </a:t>
            </a:r>
            <a:r>
              <a:rPr lang="en-US" sz="2000" dirty="0" smtClean="0"/>
              <a:t>2014, Catamaran </a:t>
            </a:r>
            <a:r>
              <a:rPr lang="en-US" sz="2000" dirty="0"/>
              <a:t>Hotel and Resort, San Diego</a:t>
            </a:r>
          </a:p>
          <a:p>
            <a:pPr lvl="1"/>
            <a:r>
              <a:rPr lang="en-US" sz="2000" b="1" dirty="0"/>
              <a:t>Info-Metrics Conference: Information, </a:t>
            </a:r>
            <a:r>
              <a:rPr lang="en-US" sz="2000" b="1" dirty="0" err="1"/>
              <a:t>Instability,and</a:t>
            </a:r>
            <a:r>
              <a:rPr lang="en-US" sz="2000" b="1" dirty="0"/>
              <a:t> Fragility in </a:t>
            </a:r>
            <a:r>
              <a:rPr lang="en-US" sz="2000" b="1" dirty="0" smtClean="0"/>
              <a:t>Networks, </a:t>
            </a:r>
            <a:r>
              <a:rPr lang="en-US" sz="2000" dirty="0" smtClean="0"/>
              <a:t>November </a:t>
            </a:r>
            <a:r>
              <a:rPr lang="en-US" sz="2000" dirty="0"/>
              <a:t>15, 2013, </a:t>
            </a:r>
            <a:r>
              <a:rPr lang="en-US" sz="2000" dirty="0" smtClean="0"/>
              <a:t>University </a:t>
            </a:r>
            <a:r>
              <a:rPr lang="en-US" sz="2000" dirty="0"/>
              <a:t>of Colorado – Boulder</a:t>
            </a:r>
          </a:p>
          <a:p>
            <a:pPr lvl="1"/>
            <a:r>
              <a:rPr lang="en-US" sz="2000" b="1" dirty="0"/>
              <a:t>UC Berkeley / Stanford - New Directions in the Science of </a:t>
            </a:r>
            <a:r>
              <a:rPr lang="en-US" sz="2000" b="1" dirty="0" smtClean="0"/>
              <a:t>Information, </a:t>
            </a:r>
            <a:r>
              <a:rPr lang="en-US" sz="2000" dirty="0" smtClean="0"/>
              <a:t>November </a:t>
            </a:r>
            <a:r>
              <a:rPr lang="en-US" sz="2000" dirty="0"/>
              <a:t>04, 2013, </a:t>
            </a:r>
            <a:r>
              <a:rPr lang="en-US" sz="2000" dirty="0" smtClean="0"/>
              <a:t>The </a:t>
            </a:r>
            <a:r>
              <a:rPr lang="en-US" sz="2000" dirty="0"/>
              <a:t>David Brower Center, 2150 Allston Way, Berkeley, CA </a:t>
            </a:r>
            <a:r>
              <a:rPr lang="en-US" sz="2000" dirty="0" smtClean="0"/>
              <a:t>94704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0564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32" y="838200"/>
            <a:ext cx="8218967" cy="948070"/>
          </a:xfrm>
        </p:spPr>
        <p:txBody>
          <a:bodyPr>
            <a:noAutofit/>
          </a:bodyPr>
          <a:lstStyle/>
          <a:p>
            <a:r>
              <a:rPr lang="en-US" sz="3200" dirty="0" smtClean="0"/>
              <a:t>Knowledge Transfer: Science of Information Day at Berkeley, Nov 4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423" y="1916164"/>
            <a:ext cx="7974419" cy="448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00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39456"/>
          </a:xfrm>
        </p:spPr>
        <p:txBody>
          <a:bodyPr>
            <a:noAutofit/>
          </a:bodyPr>
          <a:lstStyle/>
          <a:p>
            <a:r>
              <a:rPr lang="en-US" sz="2800" dirty="0"/>
              <a:t>Knowledge Transfer: Science of Information Day at </a:t>
            </a:r>
            <a:r>
              <a:rPr lang="en-US" sz="2800" dirty="0" smtClean="0"/>
              <a:t>Berkeley, Nov 4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2179674"/>
            <a:ext cx="8229600" cy="40722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Over 100 attendees, including representatives from industry, graduate students, and faculty.</a:t>
            </a:r>
          </a:p>
          <a:p>
            <a:r>
              <a:rPr lang="en-US" sz="2800" dirty="0" smtClean="0"/>
              <a:t>Four lectures (including a keynote by Dr. Michael Luby, VP of Research at Qualcomm)</a:t>
            </a:r>
          </a:p>
          <a:p>
            <a:r>
              <a:rPr lang="en-US" sz="2800" dirty="0" smtClean="0"/>
              <a:t>Poster session/ competition.</a:t>
            </a:r>
          </a:p>
          <a:p>
            <a:r>
              <a:rPr lang="en-US" sz="2800" dirty="0" smtClean="0"/>
              <a:t>Number of new interactions seeded at the meeting.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00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CSoI</a:t>
            </a:r>
            <a:r>
              <a:rPr lang="en-US" dirty="0" smtClean="0"/>
              <a:t>-Lucent Collaborative Research Meeting (Sept 5)</a:t>
            </a:r>
          </a:p>
          <a:p>
            <a:pPr lvl="1"/>
            <a:r>
              <a:rPr lang="en-US" dirty="0" smtClean="0"/>
              <a:t>Approximately 24 participants from Lucent and the Center</a:t>
            </a:r>
          </a:p>
          <a:p>
            <a:pPr lvl="1"/>
            <a:r>
              <a:rPr lang="en-US" dirty="0" smtClean="0"/>
              <a:t>Talks focused on defining challenges of common interest (particularly in communications and scalable data management).</a:t>
            </a:r>
          </a:p>
          <a:p>
            <a:pPr lvl="1"/>
            <a:r>
              <a:rPr lang="en-US" dirty="0" smtClean="0"/>
              <a:t>Multiple collaborations were seeded from this meeting, along with internship opportunities for students and other personnel exchanges.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Industry Roundtable, Chicago, Sept </a:t>
            </a:r>
            <a:r>
              <a:rPr lang="en-US" dirty="0" smtClean="0"/>
              <a:t>30</a:t>
            </a:r>
          </a:p>
          <a:p>
            <a:pPr lvl="1"/>
            <a:r>
              <a:rPr lang="en-US" dirty="0" smtClean="0"/>
              <a:t>Representatives </a:t>
            </a:r>
            <a:r>
              <a:rPr lang="en-US" dirty="0" smtClean="0"/>
              <a:t>from a number of companies (Lucent, Motorola Mobility, John Deere, Technicolor, Hewlett Packard).</a:t>
            </a:r>
          </a:p>
          <a:p>
            <a:pPr lvl="1"/>
            <a:r>
              <a:rPr lang="en-US" dirty="0" smtClean="0"/>
              <a:t>Talks by Center researchers as well as Industry participants.</a:t>
            </a:r>
          </a:p>
          <a:p>
            <a:pPr lvl="1"/>
            <a:r>
              <a:rPr lang="en-US" dirty="0" smtClean="0"/>
              <a:t>Number of tangible problems identified and collaborations seeded.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1994"/>
            <a:ext cx="8229600" cy="1001233"/>
          </a:xfrm>
        </p:spPr>
        <p:txBody>
          <a:bodyPr>
            <a:noAutofit/>
          </a:bodyPr>
          <a:lstStyle/>
          <a:p>
            <a:r>
              <a:rPr lang="en-US" sz="3200" dirty="0" smtClean="0"/>
              <a:t>Knowledge Transfer to Industry – Other </a:t>
            </a:r>
            <a:r>
              <a:rPr lang="en-US" sz="3200" dirty="0" err="1" smtClean="0"/>
              <a:t>acvitivies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86" y="2147777"/>
            <a:ext cx="8229600" cy="412244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Over 100 </a:t>
            </a:r>
            <a:r>
              <a:rPr lang="en-US" b="1" dirty="0" smtClean="0"/>
              <a:t>invited lectures </a:t>
            </a:r>
            <a:r>
              <a:rPr lang="en-US" dirty="0" smtClean="0"/>
              <a:t>to industry, US-based, and international institutions.</a:t>
            </a:r>
          </a:p>
          <a:p>
            <a:r>
              <a:rPr lang="en-US" dirty="0" smtClean="0"/>
              <a:t>Research results from Center efforts transferred to a number of companies.</a:t>
            </a:r>
          </a:p>
          <a:p>
            <a:r>
              <a:rPr lang="en-US" b="1" dirty="0" smtClean="0"/>
              <a:t>Technical advisory boards </a:t>
            </a:r>
            <a:r>
              <a:rPr lang="en-US" dirty="0" smtClean="0"/>
              <a:t>of Centers and Companies.</a:t>
            </a:r>
          </a:p>
          <a:p>
            <a:r>
              <a:rPr lang="en-US" dirty="0"/>
              <a:t>Large number of </a:t>
            </a:r>
            <a:r>
              <a:rPr lang="en-US" b="1" dirty="0"/>
              <a:t>student interns</a:t>
            </a:r>
            <a:r>
              <a:rPr lang="en-US" dirty="0" smtClean="0"/>
              <a:t>.</a:t>
            </a:r>
          </a:p>
          <a:p>
            <a:r>
              <a:rPr lang="en-US" dirty="0"/>
              <a:t>A number of Center students have now graduated and have taken positions at research labs as well as top educational institutions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27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I-STC-2011  Graphic">
  <a:themeElements>
    <a:clrScheme name="Ctr-Sci-Info">
      <a:dk1>
        <a:sysClr val="windowText" lastClr="000000"/>
      </a:dk1>
      <a:lt1>
        <a:sysClr val="window" lastClr="FFFFFF"/>
      </a:lt1>
      <a:dk2>
        <a:srgbClr val="007434"/>
      </a:dk2>
      <a:lt2>
        <a:srgbClr val="FFFFFF"/>
      </a:lt2>
      <a:accent1>
        <a:srgbClr val="00B050"/>
      </a:accent1>
      <a:accent2>
        <a:srgbClr val="A3FFCD"/>
      </a:accent2>
      <a:accent3>
        <a:srgbClr val="7FC9FF"/>
      </a:accent3>
      <a:accent4>
        <a:srgbClr val="40AFFF"/>
      </a:accent4>
      <a:accent5>
        <a:srgbClr val="00D15F"/>
      </a:accent5>
      <a:accent6>
        <a:srgbClr val="C4BD97"/>
      </a:accent6>
      <a:hlink>
        <a:srgbClr val="1FA0FF"/>
      </a:hlink>
      <a:folHlink>
        <a:srgbClr val="00528F"/>
      </a:folHlink>
    </a:clrScheme>
    <a:fontScheme name="CtrSciInfo">
      <a:majorFont>
        <a:latin typeface="Continuum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SOI-STC-2011  Graphic</Template>
  <TotalTime>18673</TotalTime>
  <Words>2007</Words>
  <Application>Microsoft Office PowerPoint</Application>
  <PresentationFormat>On-screen Show (4:3)</PresentationFormat>
  <Paragraphs>413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Continuum Medium</vt:lpstr>
      <vt:lpstr>Monaco</vt:lpstr>
      <vt:lpstr>Times New Roman</vt:lpstr>
      <vt:lpstr>Calibri</vt:lpstr>
      <vt:lpstr>SOI-STC-2011  Graphic</vt:lpstr>
      <vt:lpstr>Center for Science of Information</vt:lpstr>
      <vt:lpstr>Knowledge Transfer: Objectives</vt:lpstr>
      <vt:lpstr>Knowledge Transfer to Industry and Broader Community</vt:lpstr>
      <vt:lpstr>Knowledge Transfer to Industry and Broader Community</vt:lpstr>
      <vt:lpstr>Knowledge Transfer: Science of Information Day at Berkeley, Nov 4</vt:lpstr>
      <vt:lpstr>Knowledge Transfer: Science of Information Day at Berkeley, Nov 4</vt:lpstr>
      <vt:lpstr>Industry Meetings</vt:lpstr>
      <vt:lpstr>Industry Meetings</vt:lpstr>
      <vt:lpstr>Knowledge Transfer to Industry – Other acvitivies</vt:lpstr>
      <vt:lpstr>International Collaborations and Partnerships</vt:lpstr>
      <vt:lpstr>CSoI- LINCS France</vt:lpstr>
      <vt:lpstr>CSoI-Colombia</vt:lpstr>
      <vt:lpstr>ETH Zurich</vt:lpstr>
      <vt:lpstr>Other Educational and Outreach Activities</vt:lpstr>
      <vt:lpstr>Soihub.org: Our Portal to the World</vt:lpstr>
      <vt:lpstr>Soihub.org: Our Portal to the World</vt:lpstr>
      <vt:lpstr>Soihub.org: Our Portal to the World</vt:lpstr>
      <vt:lpstr>Soihub.org: Our Portal to the World</vt:lpstr>
      <vt:lpstr>Social Media Properties</vt:lpstr>
      <vt:lpstr>Outcomes</vt:lpstr>
      <vt:lpstr>Funded Projects from Industry</vt:lpstr>
      <vt:lpstr>Funded Projects from Industry</vt:lpstr>
      <vt:lpstr>Funded Projects from Industry</vt:lpstr>
      <vt:lpstr>Other Projects from Industry</vt:lpstr>
      <vt:lpstr>Knowledge Transfer to Industry</vt:lpstr>
      <vt:lpstr>Knowledge Transfer to Industry</vt:lpstr>
      <vt:lpstr>Personnel Exchanges: Student Internships</vt:lpstr>
      <vt:lpstr>Personnel Exchanges: Student Internships</vt:lpstr>
      <vt:lpstr>Comparison with Metrics</vt:lpstr>
      <vt:lpstr>Planned Activities</vt:lpstr>
      <vt:lpstr>Planned Activities</vt:lpstr>
      <vt:lpstr>Planned Activites</vt:lpstr>
      <vt:lpstr>Planned Activities</vt:lpstr>
      <vt:lpstr>Thank You.</vt:lpstr>
    </vt:vector>
  </TitlesOfParts>
  <Company>Department of Computer Sciences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 for Science of Information</dc:title>
  <dc:creator>Robert Brown</dc:creator>
  <cp:lastModifiedBy>csuser</cp:lastModifiedBy>
  <cp:revision>120</cp:revision>
  <dcterms:created xsi:type="dcterms:W3CDTF">2011-11-08T14:57:59Z</dcterms:created>
  <dcterms:modified xsi:type="dcterms:W3CDTF">2014-08-05T04:04:30Z</dcterms:modified>
</cp:coreProperties>
</file>