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3" r:id="rId7"/>
    <p:sldId id="261" r:id="rId8"/>
    <p:sldId id="282" r:id="rId9"/>
    <p:sldId id="263" r:id="rId10"/>
    <p:sldId id="264" r:id="rId11"/>
    <p:sldId id="265" r:id="rId12"/>
    <p:sldId id="266" r:id="rId13"/>
    <p:sldId id="267" r:id="rId14"/>
    <p:sldId id="284" r:id="rId15"/>
    <p:sldId id="285" r:id="rId16"/>
    <p:sldId id="269" r:id="rId17"/>
    <p:sldId id="270" r:id="rId18"/>
    <p:sldId id="271" r:id="rId19"/>
    <p:sldId id="272" r:id="rId20"/>
    <p:sldId id="273" r:id="rId21"/>
    <p:sldId id="274"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CFB03A-492E-4DD2-A641-1B4CEE8245F3}" type="datetimeFigureOut">
              <a:rPr lang="en-US" smtClean="0"/>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3818041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CFB03A-492E-4DD2-A641-1B4CEE8245F3}" type="datetimeFigureOut">
              <a:rPr lang="en-US" smtClean="0"/>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3168920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CFB03A-492E-4DD2-A641-1B4CEE8245F3}" type="datetimeFigureOut">
              <a:rPr lang="en-US" smtClean="0"/>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2350961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CFB03A-492E-4DD2-A641-1B4CEE8245F3}" type="datetimeFigureOut">
              <a:rPr lang="en-US" smtClean="0"/>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3261339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CFB03A-492E-4DD2-A641-1B4CEE8245F3}" type="datetimeFigureOut">
              <a:rPr lang="en-US" smtClean="0"/>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3044213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CFB03A-492E-4DD2-A641-1B4CEE8245F3}" type="datetimeFigureOut">
              <a:rPr lang="en-US" smtClean="0"/>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263239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CFB03A-492E-4DD2-A641-1B4CEE8245F3}" type="datetimeFigureOut">
              <a:rPr lang="en-US" smtClean="0"/>
              <a:t>9/24/2013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3762558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CFB03A-492E-4DD2-A641-1B4CEE8245F3}" type="datetimeFigureOut">
              <a:rPr lang="en-US" smtClean="0"/>
              <a:t>9/24/2013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1689732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CFB03A-492E-4DD2-A641-1B4CEE8245F3}" type="datetimeFigureOut">
              <a:rPr lang="en-US" smtClean="0"/>
              <a:t>9/24/2013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2514069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CFB03A-492E-4DD2-A641-1B4CEE8245F3}" type="datetimeFigureOut">
              <a:rPr lang="en-US" smtClean="0"/>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1667523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CFB03A-492E-4DD2-A641-1B4CEE8245F3}" type="datetimeFigureOut">
              <a:rPr lang="en-US" smtClean="0"/>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53F11-8808-4F8F-90A7-DB1A29372EA6}" type="slidenum">
              <a:rPr lang="en-US" smtClean="0"/>
              <a:t>‹#›</a:t>
            </a:fld>
            <a:endParaRPr lang="en-US"/>
          </a:p>
        </p:txBody>
      </p:sp>
    </p:spTree>
    <p:extLst>
      <p:ext uri="{BB962C8B-B14F-4D97-AF65-F5344CB8AC3E}">
        <p14:creationId xmlns:p14="http://schemas.microsoft.com/office/powerpoint/2010/main" val="3764162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CFB03A-492E-4DD2-A641-1B4CEE8245F3}" type="datetimeFigureOut">
              <a:rPr lang="en-US" smtClean="0"/>
              <a:t>9/24/2013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53F11-8808-4F8F-90A7-DB1A29372EA6}" type="slidenum">
              <a:rPr lang="en-US" smtClean="0"/>
              <a:t>‹#›</a:t>
            </a:fld>
            <a:endParaRPr lang="en-US"/>
          </a:p>
        </p:txBody>
      </p:sp>
    </p:spTree>
    <p:extLst>
      <p:ext uri="{BB962C8B-B14F-4D97-AF65-F5344CB8AC3E}">
        <p14:creationId xmlns:p14="http://schemas.microsoft.com/office/powerpoint/2010/main" val="2220998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yg@cs.purdue.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470025"/>
          </a:xfrm>
        </p:spPr>
        <p:txBody>
          <a:bodyPr>
            <a:normAutofit fontScale="90000"/>
          </a:bodyPr>
          <a:lstStyle/>
          <a:p>
            <a:r>
              <a:rPr lang="en-US" dirty="0" smtClean="0"/>
              <a:t>Interdisciplinary Computational Graduate Programs @ Purdue: </a:t>
            </a:r>
            <a:br>
              <a:rPr lang="en-US" dirty="0" smtClean="0"/>
            </a:br>
            <a:r>
              <a:rPr lang="en-US" dirty="0" smtClean="0"/>
              <a:t>A Proposal for Growth</a:t>
            </a:r>
            <a:br>
              <a:rPr lang="en-US" dirty="0" smtClean="0"/>
            </a:br>
            <a:r>
              <a:rPr lang="en-US" sz="1000" dirty="0"/>
              <a:t/>
            </a:r>
            <a:br>
              <a:rPr lang="en-US" sz="1000" dirty="0"/>
            </a:br>
            <a:r>
              <a:rPr lang="en-US" dirty="0" smtClean="0"/>
              <a:t/>
            </a:r>
            <a:br>
              <a:rPr lang="en-US" dirty="0" smtClean="0"/>
            </a:br>
            <a:r>
              <a:rPr lang="en-US" sz="2200" dirty="0" err="1" smtClean="0"/>
              <a:t>Ananth</a:t>
            </a:r>
            <a:r>
              <a:rPr lang="en-US" sz="2200" dirty="0" smtClean="0"/>
              <a:t> </a:t>
            </a:r>
            <a:r>
              <a:rPr lang="en-US" sz="2200" dirty="0" err="1" smtClean="0"/>
              <a:t>Grama</a:t>
            </a:r>
            <a:r>
              <a:rPr lang="en-US" sz="2200" dirty="0" smtClean="0"/>
              <a:t/>
            </a:r>
            <a:br>
              <a:rPr lang="en-US" sz="2200" dirty="0" smtClean="0"/>
            </a:br>
            <a:r>
              <a:rPr lang="en-US" sz="2200" dirty="0" smtClean="0"/>
              <a:t>Computational Science and </a:t>
            </a:r>
            <a:r>
              <a:rPr lang="en-US" sz="2200" dirty="0" err="1" smtClean="0"/>
              <a:t>Engg</a:t>
            </a:r>
            <a:r>
              <a:rPr lang="en-US" sz="2200" dirty="0" smtClean="0"/>
              <a:t>.</a:t>
            </a:r>
            <a:br>
              <a:rPr lang="en-US" sz="2200" dirty="0" smtClean="0"/>
            </a:br>
            <a:r>
              <a:rPr lang="en-US" sz="2200" dirty="0" smtClean="0">
                <a:hlinkClick r:id="rId2"/>
              </a:rPr>
              <a:t>ayg@cs.purdue.edu</a:t>
            </a:r>
            <a:r>
              <a:rPr lang="en-US" sz="2200" dirty="0" smtClean="0"/>
              <a:t/>
            </a:r>
            <a:br>
              <a:rPr lang="en-US" sz="2200" dirty="0" smtClean="0"/>
            </a:br>
            <a:r>
              <a:rPr lang="en-US" sz="2200" dirty="0"/>
              <a:t/>
            </a:r>
            <a:br>
              <a:rPr lang="en-US" sz="2200" dirty="0"/>
            </a:br>
            <a:r>
              <a:rPr lang="en-US" sz="2200" dirty="0" smtClean="0"/>
              <a:t/>
            </a:r>
            <a:br>
              <a:rPr lang="en-US" sz="2200" dirty="0" smtClean="0"/>
            </a:br>
            <a:r>
              <a:rPr lang="en-US" sz="2200" dirty="0"/>
              <a:t/>
            </a:r>
            <a:br>
              <a:rPr lang="en-US" sz="2200" dirty="0"/>
            </a:br>
            <a:r>
              <a:rPr lang="en-US" sz="2200" dirty="0" smtClean="0"/>
              <a:t>An initial version of this presentation was made to the CSE/CLS Graduate Committee. Feedback was sought and incorporated into the presentation. This presentation is strongly endorsed by the CSE/CLS Graduate Committee.</a:t>
            </a:r>
            <a:endParaRPr lang="en-US" sz="2200" dirty="0"/>
          </a:p>
        </p:txBody>
      </p:sp>
    </p:spTree>
    <p:extLst>
      <p:ext uri="{BB962C8B-B14F-4D97-AF65-F5344CB8AC3E}">
        <p14:creationId xmlns:p14="http://schemas.microsoft.com/office/powerpoint/2010/main" val="1788750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Administrative Structure</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Graduate Committees for Various Specializations</a:t>
            </a:r>
          </a:p>
          <a:p>
            <a:pPr lvl="1"/>
            <a:r>
              <a:rPr lang="en-US" dirty="0"/>
              <a:t>Each specialization will have its own graduate committee. These committees with be charged with the overall success of the associated programs. Specifically, responsibilities of these committees include:</a:t>
            </a:r>
          </a:p>
          <a:p>
            <a:pPr lvl="2"/>
            <a:r>
              <a:rPr lang="en-US" dirty="0"/>
              <a:t>Curriculum development, maintenance</a:t>
            </a:r>
            <a:endParaRPr lang="en-US" dirty="0" smtClean="0">
              <a:effectLst/>
            </a:endParaRPr>
          </a:p>
          <a:p>
            <a:pPr lvl="2"/>
            <a:r>
              <a:rPr lang="en-US" dirty="0"/>
              <a:t>Administering allocated resources (fellowships and seminars)</a:t>
            </a:r>
            <a:endParaRPr lang="en-US" dirty="0" smtClean="0">
              <a:effectLst/>
            </a:endParaRPr>
          </a:p>
          <a:p>
            <a:pPr lvl="2"/>
            <a:r>
              <a:rPr lang="en-US" dirty="0"/>
              <a:t>Ensuring that core and elective courses are offered in a timely manner</a:t>
            </a:r>
            <a:endParaRPr lang="en-US" dirty="0" smtClean="0">
              <a:effectLst/>
            </a:endParaRPr>
          </a:p>
          <a:p>
            <a:pPr lvl="2"/>
            <a:r>
              <a:rPr lang="en-US" dirty="0"/>
              <a:t>Maintaining an active seminar/ speaker series</a:t>
            </a:r>
            <a:endParaRPr lang="en-US" dirty="0" smtClean="0">
              <a:effectLst/>
            </a:endParaRPr>
          </a:p>
          <a:p>
            <a:pPr lvl="2"/>
            <a:r>
              <a:rPr lang="en-US" dirty="0"/>
              <a:t>Ensuring timely progress of students towards their specializations</a:t>
            </a:r>
            <a:endParaRPr lang="en-US" dirty="0" smtClean="0">
              <a:effectLst/>
            </a:endParaRPr>
          </a:p>
          <a:p>
            <a:pPr lvl="2"/>
            <a:r>
              <a:rPr lang="en-US" dirty="0"/>
              <a:t>Arbitrating student exceptions, appeals</a:t>
            </a:r>
            <a:endParaRPr lang="en-US" dirty="0" smtClean="0">
              <a:effectLst/>
            </a:endParaRPr>
          </a:p>
          <a:p>
            <a:pPr lvl="2"/>
            <a:r>
              <a:rPr lang="en-US" dirty="0"/>
              <a:t>Working with graduate school to enhance student experiences, from application to graduation</a:t>
            </a:r>
            <a:endParaRPr lang="en-US" dirty="0" smtClean="0">
              <a:effectLst/>
            </a:endParaRPr>
          </a:p>
          <a:p>
            <a:endParaRPr lang="en-US" dirty="0"/>
          </a:p>
        </p:txBody>
      </p:sp>
    </p:spTree>
    <p:extLst>
      <p:ext uri="{BB962C8B-B14F-4D97-AF65-F5344CB8AC3E}">
        <p14:creationId xmlns:p14="http://schemas.microsoft.com/office/powerpoint/2010/main" val="3668659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and Commitments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We propose a number of steps for establishing the program:</a:t>
            </a:r>
          </a:p>
          <a:p>
            <a:pPr lvl="0"/>
            <a:r>
              <a:rPr lang="en-US" dirty="0"/>
              <a:t>Once the two existing computational programs (CSE and CLS) and the newly proposed program (Data Sciences) agree with the basic framework, the graduate school should </a:t>
            </a:r>
            <a:r>
              <a:rPr lang="en-US" i="1" dirty="0"/>
              <a:t>establish the ICP Graduate Committee and appoint a Director</a:t>
            </a:r>
            <a:r>
              <a:rPr lang="en-US" dirty="0" smtClean="0"/>
              <a:t>.</a:t>
            </a:r>
          </a:p>
          <a:p>
            <a:pPr lvl="0"/>
            <a:r>
              <a:rPr lang="en-US" dirty="0" smtClean="0"/>
              <a:t>The </a:t>
            </a:r>
            <a:r>
              <a:rPr lang="en-US" dirty="0"/>
              <a:t>University/ Graduate School must commit adequate resources to various specializations. These must ensure viability of programs and must balance resources with respect to other existing programs with the graduate school. To this end, we propose </a:t>
            </a:r>
            <a:r>
              <a:rPr lang="en-US" dirty="0" smtClean="0"/>
              <a:t>five </a:t>
            </a:r>
            <a:r>
              <a:rPr lang="en-US" dirty="0"/>
              <a:t>fellowships for each of the specializations (a </a:t>
            </a:r>
            <a:r>
              <a:rPr lang="en-US" i="1" dirty="0"/>
              <a:t>total of </a:t>
            </a:r>
            <a:r>
              <a:rPr lang="en-US" i="1" dirty="0" smtClean="0"/>
              <a:t>fifteen</a:t>
            </a:r>
            <a:r>
              <a:rPr lang="en-US" i="1" dirty="0" smtClean="0"/>
              <a:t> </a:t>
            </a:r>
            <a:r>
              <a:rPr lang="en-US" i="1" dirty="0"/>
              <a:t>fellowships for the three programs, combined</a:t>
            </a:r>
            <a:r>
              <a:rPr lang="en-US" dirty="0"/>
              <a:t>).</a:t>
            </a:r>
          </a:p>
          <a:p>
            <a:endParaRPr lang="en-US" dirty="0"/>
          </a:p>
        </p:txBody>
      </p:sp>
    </p:spTree>
    <p:extLst>
      <p:ext uri="{BB962C8B-B14F-4D97-AF65-F5344CB8AC3E}">
        <p14:creationId xmlns:p14="http://schemas.microsoft.com/office/powerpoint/2010/main" val="4224167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and Commitments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The University/ Graduate School much commit adequate administrative support for the program. The current work of Ms. Anita Park </a:t>
            </a:r>
            <a:r>
              <a:rPr lang="en-US" dirty="0" smtClean="0"/>
              <a:t>is </a:t>
            </a:r>
            <a:r>
              <a:rPr lang="en-US" dirty="0"/>
              <a:t>much appreciated. We request </a:t>
            </a:r>
            <a:r>
              <a:rPr lang="en-US" dirty="0" smtClean="0"/>
              <a:t>that the </a:t>
            </a:r>
            <a:r>
              <a:rPr lang="en-US" dirty="0"/>
              <a:t>graduate school </a:t>
            </a:r>
            <a:r>
              <a:rPr lang="en-US" dirty="0" smtClean="0"/>
              <a:t>provide </a:t>
            </a:r>
            <a:r>
              <a:rPr lang="en-US" dirty="0"/>
              <a:t>Ms. Park with </a:t>
            </a:r>
            <a:r>
              <a:rPr lang="en-US" i="1" dirty="0"/>
              <a:t>full time secretarial </a:t>
            </a:r>
            <a:r>
              <a:rPr lang="en-US" i="1" dirty="0" smtClean="0"/>
              <a:t>support</a:t>
            </a:r>
            <a:r>
              <a:rPr lang="en-US" dirty="0" smtClean="0"/>
              <a:t>.</a:t>
            </a:r>
            <a:endParaRPr lang="en-US" dirty="0"/>
          </a:p>
          <a:p>
            <a:pPr lvl="0"/>
            <a:r>
              <a:rPr lang="en-US" dirty="0"/>
              <a:t>The University/ Graduate School must provide adequate support for a minimal set of seminars for each of the specializations. We believe this number should be six seminars/year for each specialization. The total of 18 seminars (across all specializations) would require a </a:t>
            </a:r>
            <a:r>
              <a:rPr lang="en-US" i="1" dirty="0"/>
              <a:t>budget of roughly $18K </a:t>
            </a:r>
            <a:r>
              <a:rPr lang="en-US" dirty="0"/>
              <a:t>(assuming a conservative allocation of $1K/seminar).</a:t>
            </a:r>
          </a:p>
          <a:p>
            <a:pPr lvl="0"/>
            <a:r>
              <a:rPr lang="en-US" dirty="0"/>
              <a:t>The Graduate School should negotiate </a:t>
            </a:r>
            <a:r>
              <a:rPr lang="en-US" i="1" dirty="0"/>
              <a:t>release time for the Director with her/his home department</a:t>
            </a:r>
            <a:r>
              <a:rPr lang="en-US" dirty="0"/>
              <a:t>. This is a significant commitment on the part of the individual, and it must be recognized by the </a:t>
            </a:r>
            <a:r>
              <a:rPr lang="en-US" dirty="0" smtClean="0"/>
              <a:t>Department</a:t>
            </a:r>
            <a:r>
              <a:rPr lang="en-US" dirty="0" smtClean="0"/>
              <a:t>.</a:t>
            </a:r>
            <a:endParaRPr lang="en-US" dirty="0"/>
          </a:p>
        </p:txBody>
      </p:sp>
    </p:spTree>
    <p:extLst>
      <p:ext uri="{BB962C8B-B14F-4D97-AF65-F5344CB8AC3E}">
        <p14:creationId xmlns:p14="http://schemas.microsoft.com/office/powerpoint/2010/main" val="3777038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and Commitments</a:t>
            </a:r>
            <a:endParaRPr lang="en-US" dirty="0"/>
          </a:p>
        </p:txBody>
      </p:sp>
      <p:sp>
        <p:nvSpPr>
          <p:cNvPr id="3" name="Content Placeholder 2"/>
          <p:cNvSpPr>
            <a:spLocks noGrp="1"/>
          </p:cNvSpPr>
          <p:nvPr>
            <p:ph idx="1"/>
          </p:nvPr>
        </p:nvSpPr>
        <p:spPr/>
        <p:txBody>
          <a:bodyPr>
            <a:normAutofit fontScale="92500"/>
          </a:bodyPr>
          <a:lstStyle/>
          <a:p>
            <a:r>
              <a:rPr lang="en-US" dirty="0" smtClean="0"/>
              <a:t>In an ideal world:</a:t>
            </a:r>
          </a:p>
          <a:p>
            <a:pPr lvl="1"/>
            <a:r>
              <a:rPr lang="en-US" dirty="0" smtClean="0"/>
              <a:t>The program would have the ability to support creation of new programs. This typically requires creation of one to two bridge courses. Faculty time for designing these courses would be very helpful.</a:t>
            </a:r>
          </a:p>
          <a:p>
            <a:pPr lvl="1"/>
            <a:r>
              <a:rPr lang="en-US" dirty="0" smtClean="0"/>
              <a:t>The program would have a physical presence. This would include offices for the Managing Director (Ms. Park), a secretary, the Director, and offices for medium term academic visitors </a:t>
            </a:r>
            <a:r>
              <a:rPr lang="en-US" i="1" dirty="0" smtClean="0"/>
              <a:t>(this may be asking too much?)</a:t>
            </a:r>
            <a:endParaRPr lang="en-US" i="1" dirty="0"/>
          </a:p>
        </p:txBody>
      </p:sp>
    </p:spTree>
    <p:extLst>
      <p:ext uri="{BB962C8B-B14F-4D97-AF65-F5344CB8AC3E}">
        <p14:creationId xmlns:p14="http://schemas.microsoft.com/office/powerpoint/2010/main" val="2325913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and Commitments</a:t>
            </a:r>
            <a:endParaRPr lang="en-US" dirty="0"/>
          </a:p>
        </p:txBody>
      </p:sp>
      <p:sp>
        <p:nvSpPr>
          <p:cNvPr id="3" name="Content Placeholder 2"/>
          <p:cNvSpPr>
            <a:spLocks noGrp="1"/>
          </p:cNvSpPr>
          <p:nvPr>
            <p:ph idx="1"/>
          </p:nvPr>
        </p:nvSpPr>
        <p:spPr/>
        <p:txBody>
          <a:bodyPr>
            <a:normAutofit/>
          </a:bodyPr>
          <a:lstStyle/>
          <a:p>
            <a:r>
              <a:rPr lang="en-US" dirty="0" smtClean="0"/>
              <a:t>In an ideal world:</a:t>
            </a:r>
          </a:p>
          <a:p>
            <a:pPr lvl="1"/>
            <a:r>
              <a:rPr lang="en-US" dirty="0" smtClean="0"/>
              <a:t>There is considerable desire to extend the curriculum to the undergraduate level. Interdisciplinary Computational Programs should consider expanding their offerings to undergraduate students.</a:t>
            </a:r>
            <a:endParaRPr lang="en-US" i="1" dirty="0"/>
          </a:p>
        </p:txBody>
      </p:sp>
    </p:spTree>
    <p:extLst>
      <p:ext uri="{BB962C8B-B14F-4D97-AF65-F5344CB8AC3E}">
        <p14:creationId xmlns:p14="http://schemas.microsoft.com/office/powerpoint/2010/main" val="1949281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and Commitments</a:t>
            </a:r>
            <a:endParaRPr lang="en-US" dirty="0"/>
          </a:p>
        </p:txBody>
      </p:sp>
      <p:sp>
        <p:nvSpPr>
          <p:cNvPr id="3" name="Content Placeholder 2"/>
          <p:cNvSpPr>
            <a:spLocks noGrp="1"/>
          </p:cNvSpPr>
          <p:nvPr>
            <p:ph idx="1"/>
          </p:nvPr>
        </p:nvSpPr>
        <p:spPr/>
        <p:txBody>
          <a:bodyPr>
            <a:normAutofit/>
          </a:bodyPr>
          <a:lstStyle/>
          <a:p>
            <a:r>
              <a:rPr lang="en-US" dirty="0" smtClean="0"/>
              <a:t>In an ideal world:</a:t>
            </a:r>
          </a:p>
          <a:p>
            <a:pPr lvl="1"/>
            <a:r>
              <a:rPr lang="en-US" dirty="0" smtClean="0"/>
              <a:t>Graduate education and multi-disciplinary research should be much better integrated.</a:t>
            </a:r>
            <a:endParaRPr lang="en-US" i="1" dirty="0"/>
          </a:p>
        </p:txBody>
      </p:sp>
    </p:spTree>
    <p:extLst>
      <p:ext uri="{BB962C8B-B14F-4D97-AF65-F5344CB8AC3E}">
        <p14:creationId xmlns:p14="http://schemas.microsoft.com/office/powerpoint/2010/main" val="2709178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State of the Program: </a:t>
            </a:r>
            <a:br>
              <a:rPr lang="en-US" dirty="0" smtClean="0"/>
            </a:br>
            <a:r>
              <a:rPr lang="en-US" dirty="0" smtClean="0"/>
              <a:t>Computational Science and Engineering @ Purdue</a:t>
            </a:r>
            <a:endParaRPr lang="en-US" dirty="0"/>
          </a:p>
        </p:txBody>
      </p:sp>
    </p:spTree>
    <p:extLst>
      <p:ext uri="{BB962C8B-B14F-4D97-AF65-F5344CB8AC3E}">
        <p14:creationId xmlns:p14="http://schemas.microsoft.com/office/powerpoint/2010/main" val="1501603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State of Program</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One of the premier programs in the country (ranked #5 by the Chronicle of Higher Education, 2007; most recent ranking available)</a:t>
            </a:r>
          </a:p>
          <a:p>
            <a:r>
              <a:rPr lang="en-US" dirty="0" smtClean="0"/>
              <a:t>One of the largest programs world-wide with over 100 affiliated faculty and 140 graduate students</a:t>
            </a:r>
          </a:p>
          <a:p>
            <a:r>
              <a:rPr lang="en-US" dirty="0" smtClean="0"/>
              <a:t>CSE faculty contribute in leadership roles to some of the largest research efforts on campus (NEES, DoE PRISM, </a:t>
            </a:r>
            <a:r>
              <a:rPr lang="en-US" dirty="0" err="1" smtClean="0"/>
              <a:t>CSoI</a:t>
            </a:r>
            <a:r>
              <a:rPr lang="en-US" dirty="0" smtClean="0"/>
              <a:t> NSF STC), along with many other interdisciplinary efforts</a:t>
            </a:r>
          </a:p>
          <a:p>
            <a:r>
              <a:rPr lang="en-US" dirty="0" smtClean="0"/>
              <a:t>CSE faculty have been supported by two US Department of Education GAANN grants over the past eight years.</a:t>
            </a:r>
          </a:p>
          <a:p>
            <a:r>
              <a:rPr lang="en-US" dirty="0" smtClean="0"/>
              <a:t>CSE students provide </a:t>
            </a:r>
            <a:r>
              <a:rPr lang="en-US" u="sng" dirty="0" smtClean="0"/>
              <a:t>critical</a:t>
            </a:r>
            <a:r>
              <a:rPr lang="en-US" dirty="0" smtClean="0"/>
              <a:t> expertise to a broad set of projects</a:t>
            </a:r>
            <a:endParaRPr lang="en-US" dirty="0"/>
          </a:p>
        </p:txBody>
      </p:sp>
    </p:spTree>
    <p:extLst>
      <p:ext uri="{BB962C8B-B14F-4D97-AF65-F5344CB8AC3E}">
        <p14:creationId xmlns:p14="http://schemas.microsoft.com/office/powerpoint/2010/main" val="4269560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State of Program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Since the inception of the program (in mid 90s), the program has not changed structurally. This is in spite of significant changes in the computational and applications landscape.</a:t>
            </a:r>
          </a:p>
          <a:p>
            <a:r>
              <a:rPr lang="en-US" dirty="0" smtClean="0"/>
              <a:t>The program is largely viewed as an education program (as distinct from research Centers, for e.g., the Computational Research Institute)</a:t>
            </a:r>
          </a:p>
          <a:p>
            <a:r>
              <a:rPr lang="en-US" dirty="0" smtClean="0"/>
              <a:t>The primary role of the Program is to coordinate a set of courses across disciplines and to recruit students through a small set of fellowships (three).</a:t>
            </a:r>
          </a:p>
        </p:txBody>
      </p:sp>
    </p:spTree>
    <p:extLst>
      <p:ext uri="{BB962C8B-B14F-4D97-AF65-F5344CB8AC3E}">
        <p14:creationId xmlns:p14="http://schemas.microsoft.com/office/powerpoint/2010/main" val="1300018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CSE Related Peer Programs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CSE @Purdue views programs at University of Texas (ICES), Stanford (CAAM), University of Illinois (CS&amp;E), University of Maryland (UMIACS), and Georgia Tech as its peers.</a:t>
            </a:r>
          </a:p>
          <a:p>
            <a:r>
              <a:rPr lang="en-US" dirty="0" smtClean="0"/>
              <a:t>Each of these institutions has broader agendas, significantly larger pool of resources (dedicated faculty lines, research support, </a:t>
            </a:r>
            <a:r>
              <a:rPr lang="en-US" dirty="0" err="1" smtClean="0"/>
              <a:t>atleast</a:t>
            </a:r>
            <a:r>
              <a:rPr lang="en-US" dirty="0" smtClean="0"/>
              <a:t> 4x to 10x the budget), or fully dedicated Departments (</a:t>
            </a:r>
            <a:r>
              <a:rPr lang="en-US" dirty="0" err="1" smtClean="0"/>
              <a:t>GaTech</a:t>
            </a:r>
            <a:r>
              <a:rPr lang="en-US" dirty="0" smtClean="0"/>
              <a:t>).</a:t>
            </a:r>
          </a:p>
          <a:p>
            <a:r>
              <a:rPr lang="en-US" dirty="0" smtClean="0"/>
              <a:t>In view of this, it is unlikely that </a:t>
            </a:r>
            <a:r>
              <a:rPr lang="en-US" dirty="0" err="1" smtClean="0"/>
              <a:t>CSE@Purdue</a:t>
            </a:r>
            <a:r>
              <a:rPr lang="en-US" dirty="0" smtClean="0"/>
              <a:t> will maintain its premier position, unless critical steps are taken.</a:t>
            </a:r>
            <a:endParaRPr lang="en-US" dirty="0"/>
          </a:p>
        </p:txBody>
      </p:sp>
    </p:spTree>
    <p:extLst>
      <p:ext uri="{BB962C8B-B14F-4D97-AF65-F5344CB8AC3E}">
        <p14:creationId xmlns:p14="http://schemas.microsoft.com/office/powerpoint/2010/main" val="1115966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92500"/>
          </a:bodyPr>
          <a:lstStyle/>
          <a:p>
            <a:r>
              <a:rPr lang="en-US" dirty="0" smtClean="0"/>
              <a:t>Interdisciplinary Computational Programs include</a:t>
            </a:r>
          </a:p>
          <a:p>
            <a:pPr lvl="1"/>
            <a:r>
              <a:rPr lang="en-US" dirty="0" smtClean="0"/>
              <a:t>Computational Science and Engineering</a:t>
            </a:r>
          </a:p>
          <a:p>
            <a:pPr lvl="1"/>
            <a:r>
              <a:rPr lang="en-US" dirty="0" smtClean="0"/>
              <a:t>Computational Life Sciences</a:t>
            </a:r>
          </a:p>
          <a:p>
            <a:r>
              <a:rPr lang="en-US" dirty="0" smtClean="0"/>
              <a:t>Computational Science and Engineering is </a:t>
            </a:r>
            <a:r>
              <a:rPr lang="en-US" i="1" dirty="0" smtClean="0"/>
              <a:t>one of the most highly ranked academic programs at Purdue</a:t>
            </a:r>
            <a:r>
              <a:rPr lang="en-US" dirty="0" smtClean="0"/>
              <a:t> (top 5 by the most recent Chronicle ranking).</a:t>
            </a:r>
          </a:p>
          <a:p>
            <a:r>
              <a:rPr lang="en-US" dirty="0" smtClean="0"/>
              <a:t>Computational Life Sciences is more recent, in comparison, and targets a rapidly growing area.</a:t>
            </a:r>
            <a:endParaRPr lang="en-US" dirty="0"/>
          </a:p>
        </p:txBody>
      </p:sp>
    </p:spTree>
    <p:extLst>
      <p:ext uri="{BB962C8B-B14F-4D97-AF65-F5344CB8AC3E}">
        <p14:creationId xmlns:p14="http://schemas.microsoft.com/office/powerpoint/2010/main" val="27994489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CSE – Strategic Opportunities</a:t>
            </a:r>
            <a:endParaRPr lang="en-US" dirty="0"/>
          </a:p>
        </p:txBody>
      </p:sp>
      <p:sp>
        <p:nvSpPr>
          <p:cNvPr id="3" name="Content Placeholder 2"/>
          <p:cNvSpPr>
            <a:spLocks noGrp="1"/>
          </p:cNvSpPr>
          <p:nvPr>
            <p:ph idx="1"/>
          </p:nvPr>
        </p:nvSpPr>
        <p:spPr/>
        <p:txBody>
          <a:bodyPr>
            <a:normAutofit/>
          </a:bodyPr>
          <a:lstStyle/>
          <a:p>
            <a:r>
              <a:rPr lang="en-US" u="sng" dirty="0" smtClean="0"/>
              <a:t>Research is an integral component of graduate education</a:t>
            </a:r>
            <a:r>
              <a:rPr lang="en-US" dirty="0" smtClean="0"/>
              <a:t>. Is it beneficial to isolate education (CSE’s perceived mission) and research?</a:t>
            </a:r>
          </a:p>
          <a:p>
            <a:r>
              <a:rPr lang="en-US" u="sng" dirty="0" smtClean="0"/>
              <a:t>All</a:t>
            </a:r>
            <a:r>
              <a:rPr lang="en-US" dirty="0" smtClean="0"/>
              <a:t> peer institutions have physical and academic presence for their programs. These are used to house researchers, development teams, visitors, etc., in addition to full-time academic personnel.</a:t>
            </a:r>
            <a:endParaRPr lang="en-US" dirty="0"/>
          </a:p>
        </p:txBody>
      </p:sp>
    </p:spTree>
    <p:extLst>
      <p:ext uri="{BB962C8B-B14F-4D97-AF65-F5344CB8AC3E}">
        <p14:creationId xmlns:p14="http://schemas.microsoft.com/office/powerpoint/2010/main" val="476659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CSE – Broadening Horizons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application scope of CSE has broadened considerably since its inception.</a:t>
            </a:r>
          </a:p>
          <a:p>
            <a:r>
              <a:rPr lang="en-US" dirty="0" smtClean="0"/>
              <a:t>Among major new applications are life sciences (bioinformatics and computational biology), social sciences (social media and networking),  economics and game theory, and cyber-physical systems.</a:t>
            </a:r>
          </a:p>
          <a:p>
            <a:r>
              <a:rPr lang="en-US" dirty="0" smtClean="0"/>
              <a:t>These applications are served by a fragmented set of stake-holders on campus. There is a </a:t>
            </a:r>
            <a:r>
              <a:rPr lang="en-US" u="sng" dirty="0" smtClean="0"/>
              <a:t>critical need for strategic thinking</a:t>
            </a:r>
            <a:r>
              <a:rPr lang="en-US" dirty="0" smtClean="0"/>
              <a:t> and making more </a:t>
            </a:r>
            <a:r>
              <a:rPr lang="en-US" u="sng" dirty="0" smtClean="0"/>
              <a:t>effective use of limited resources</a:t>
            </a:r>
            <a:r>
              <a:rPr lang="en-US" dirty="0" smtClean="0"/>
              <a:t>.</a:t>
            </a:r>
            <a:endParaRPr lang="en-US" dirty="0"/>
          </a:p>
        </p:txBody>
      </p:sp>
    </p:spTree>
    <p:extLst>
      <p:ext uri="{BB962C8B-B14F-4D97-AF65-F5344CB8AC3E}">
        <p14:creationId xmlns:p14="http://schemas.microsoft.com/office/powerpoint/2010/main" val="39241925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CSE Path Forward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CSE @ Purdue cannot compete within the current three fellowship + administrative support model. The charter and goals of CSE programs nationwide are much broader and deeper.</a:t>
            </a:r>
          </a:p>
          <a:p>
            <a:r>
              <a:rPr lang="en-US" dirty="0" smtClean="0"/>
              <a:t>CSE must have a coherent strategy for broadly recruiting the best graduate students and researchers, providing a home for visitors and support staff, and must compete for and support large interdisciplinary computational efforts.</a:t>
            </a:r>
          </a:p>
          <a:p>
            <a:r>
              <a:rPr lang="en-US" dirty="0" smtClean="0"/>
              <a:t>Can CSE adopt a PULSE-like model?</a:t>
            </a:r>
            <a:endParaRPr lang="en-US" dirty="0"/>
          </a:p>
        </p:txBody>
      </p:sp>
    </p:spTree>
    <p:extLst>
      <p:ext uri="{BB962C8B-B14F-4D97-AF65-F5344CB8AC3E}">
        <p14:creationId xmlns:p14="http://schemas.microsoft.com/office/powerpoint/2010/main" val="18367322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CSE Path Forward</a:t>
            </a:r>
            <a:endParaRPr lang="en-US" dirty="0"/>
          </a:p>
        </p:txBody>
      </p:sp>
      <p:sp>
        <p:nvSpPr>
          <p:cNvPr id="3" name="Content Placeholder 2"/>
          <p:cNvSpPr>
            <a:spLocks noGrp="1"/>
          </p:cNvSpPr>
          <p:nvPr>
            <p:ph idx="1"/>
          </p:nvPr>
        </p:nvSpPr>
        <p:spPr/>
        <p:txBody>
          <a:bodyPr>
            <a:normAutofit fontScale="92500"/>
          </a:bodyPr>
          <a:lstStyle/>
          <a:p>
            <a:r>
              <a:rPr lang="en-US" dirty="0" smtClean="0"/>
              <a:t>The </a:t>
            </a:r>
            <a:r>
              <a:rPr lang="en-US" u="sng" dirty="0" smtClean="0"/>
              <a:t>resources for necessary strategic retooling of </a:t>
            </a:r>
            <a:r>
              <a:rPr lang="en-US" u="sng" dirty="0" err="1" smtClean="0"/>
              <a:t>CSE@Purdue</a:t>
            </a:r>
            <a:r>
              <a:rPr lang="en-US" u="sng" dirty="0" smtClean="0"/>
              <a:t> currently exist within Purdue</a:t>
            </a:r>
            <a:r>
              <a:rPr lang="en-US" dirty="0" smtClean="0"/>
              <a:t>, but are dispersed in ways that are not efficient.</a:t>
            </a:r>
          </a:p>
          <a:p>
            <a:r>
              <a:rPr lang="en-US" dirty="0" smtClean="0"/>
              <a:t>CSE faculty have excelled in their mission thus far, have a demonstrated track record of success, and are able and willing to provide critically needed leadership.</a:t>
            </a:r>
          </a:p>
          <a:p>
            <a:r>
              <a:rPr lang="en-US" dirty="0" smtClean="0"/>
              <a:t>CSE is </a:t>
            </a:r>
            <a:r>
              <a:rPr lang="en-US" dirty="0" smtClean="0"/>
              <a:t>a source of considerable pride for Purdue, </a:t>
            </a:r>
            <a:r>
              <a:rPr lang="en-US" dirty="0" smtClean="0"/>
              <a:t>and must be fostered.</a:t>
            </a:r>
            <a:endParaRPr lang="en-US" dirty="0"/>
          </a:p>
        </p:txBody>
      </p:sp>
    </p:spTree>
    <p:extLst>
      <p:ext uri="{BB962C8B-B14F-4D97-AF65-F5344CB8AC3E}">
        <p14:creationId xmlns:p14="http://schemas.microsoft.com/office/powerpoint/2010/main" val="2146905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lnSpcReduction="10000"/>
          </a:bodyPr>
          <a:lstStyle/>
          <a:p>
            <a:r>
              <a:rPr lang="en-US" dirty="0" smtClean="0"/>
              <a:t>There are other graduate programs that have potential overlap with computational programs, for e.g., PULSE.</a:t>
            </a:r>
          </a:p>
          <a:p>
            <a:r>
              <a:rPr lang="en-US" dirty="0" smtClean="0"/>
              <a:t>As the computational landscape evolves, other programs are being proposed</a:t>
            </a:r>
            <a:r>
              <a:rPr lang="en-US" dirty="0" smtClean="0"/>
              <a:t>.</a:t>
            </a:r>
          </a:p>
          <a:p>
            <a:r>
              <a:rPr lang="en-US" i="1" dirty="0" smtClean="0"/>
              <a:t>It is important to have a coherent strategy for dealing with these, or risk diluting existing programs and minimizing impact of new programs.</a:t>
            </a:r>
            <a:endParaRPr lang="en-US" i="1" dirty="0"/>
          </a:p>
        </p:txBody>
      </p:sp>
    </p:spTree>
    <p:extLst>
      <p:ext uri="{BB962C8B-B14F-4D97-AF65-F5344CB8AC3E}">
        <p14:creationId xmlns:p14="http://schemas.microsoft.com/office/powerpoint/2010/main" val="1748580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92500"/>
          </a:bodyPr>
          <a:lstStyle/>
          <a:p>
            <a:r>
              <a:rPr lang="en-US" dirty="0" smtClean="0"/>
              <a:t>There </a:t>
            </a:r>
            <a:r>
              <a:rPr lang="en-US" dirty="0" smtClean="0"/>
              <a:t>is strong interest on campus to initiate a graduate program, along the lines of CSE, in Data Science</a:t>
            </a:r>
            <a:r>
              <a:rPr lang="en-US" dirty="0" smtClean="0"/>
              <a:t>. Discussions and curriculum plans on Data Science are at an advanced stage.</a:t>
            </a:r>
            <a:endParaRPr lang="en-US" dirty="0" smtClean="0"/>
          </a:p>
          <a:p>
            <a:r>
              <a:rPr lang="en-US" dirty="0" smtClean="0"/>
              <a:t>There is interest within the PULSE community to initiate a training group in Computational Biology</a:t>
            </a:r>
            <a:r>
              <a:rPr lang="en-US" dirty="0" smtClean="0"/>
              <a:t>.</a:t>
            </a:r>
          </a:p>
          <a:p>
            <a:r>
              <a:rPr lang="en-US" dirty="0" smtClean="0"/>
              <a:t>There are preliminary discussions on initiation of other programs, including System Science and Computational Social Science.</a:t>
            </a:r>
            <a:endParaRPr lang="en-US" dirty="0" smtClean="0"/>
          </a:p>
        </p:txBody>
      </p:sp>
    </p:spTree>
    <p:extLst>
      <p:ext uri="{BB962C8B-B14F-4D97-AF65-F5344CB8AC3E}">
        <p14:creationId xmlns:p14="http://schemas.microsoft.com/office/powerpoint/2010/main" val="1507670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How do we coordinate all of these important activities across campus to:</a:t>
            </a:r>
          </a:p>
          <a:p>
            <a:pPr lvl="1"/>
            <a:r>
              <a:rPr lang="en-US" dirty="0" smtClean="0"/>
              <a:t>Best leverage limited resources</a:t>
            </a:r>
          </a:p>
          <a:p>
            <a:pPr lvl="1"/>
            <a:r>
              <a:rPr lang="en-US" dirty="0" smtClean="0"/>
              <a:t>Ensure success for each of the programs, as opposed to competing against each other</a:t>
            </a:r>
          </a:p>
          <a:p>
            <a:pPr lvl="1"/>
            <a:r>
              <a:rPr lang="en-US" dirty="0" smtClean="0"/>
              <a:t>Provide a mechanism by which new programs can be initiated/ seeded for success</a:t>
            </a:r>
          </a:p>
          <a:p>
            <a:pPr lvl="1"/>
            <a:r>
              <a:rPr lang="en-US" dirty="0" smtClean="0"/>
              <a:t>Represent the needs of these programs effectively to the administration</a:t>
            </a:r>
          </a:p>
          <a:p>
            <a:pPr lvl="1"/>
            <a:r>
              <a:rPr lang="en-US" dirty="0" smtClean="0"/>
              <a:t>Coordinate with other campus initiatives such as hiring and large interdisciplinary research </a:t>
            </a:r>
            <a:r>
              <a:rPr lang="en-US" dirty="0" smtClean="0"/>
              <a:t>projects (Big Data, Systems Biology, Genomics, System Science, and others).</a:t>
            </a:r>
            <a:endParaRPr lang="en-US" dirty="0" smtClean="0"/>
          </a:p>
          <a:p>
            <a:pPr lvl="1"/>
            <a:r>
              <a:rPr lang="en-US" dirty="0" smtClean="0"/>
              <a:t>Provide best student experiences</a:t>
            </a:r>
            <a:endParaRPr lang="en-US" dirty="0"/>
          </a:p>
        </p:txBody>
      </p:sp>
    </p:spTree>
    <p:extLst>
      <p:ext uri="{BB962C8B-B14F-4D97-AF65-F5344CB8AC3E}">
        <p14:creationId xmlns:p14="http://schemas.microsoft.com/office/powerpoint/2010/main" val="126298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Interdisciplinary Computational </a:t>
            </a:r>
            <a:r>
              <a:rPr lang="en-US" dirty="0" smtClean="0"/>
              <a:t>Programs: Essentials for Programs</a:t>
            </a:r>
            <a:endParaRPr lang="en-US" dirty="0"/>
          </a:p>
        </p:txBody>
      </p:sp>
      <p:sp>
        <p:nvSpPr>
          <p:cNvPr id="3" name="Content Placeholder 2"/>
          <p:cNvSpPr>
            <a:spLocks noGrp="1"/>
          </p:cNvSpPr>
          <p:nvPr>
            <p:ph idx="1"/>
          </p:nvPr>
        </p:nvSpPr>
        <p:spPr/>
        <p:txBody>
          <a:bodyPr/>
          <a:lstStyle/>
          <a:p>
            <a:r>
              <a:rPr lang="en-US" dirty="0" smtClean="0"/>
              <a:t>Resources for Graduate Programs</a:t>
            </a:r>
          </a:p>
          <a:p>
            <a:pPr lvl="1"/>
            <a:r>
              <a:rPr lang="en-US" dirty="0" smtClean="0"/>
              <a:t>Resources for curriculum development</a:t>
            </a:r>
          </a:p>
          <a:p>
            <a:pPr lvl="2"/>
            <a:r>
              <a:rPr lang="en-US" dirty="0" smtClean="0"/>
              <a:t>Commitment from faculty and departments (release time, teaching assignments)</a:t>
            </a:r>
            <a:endParaRPr lang="en-US" dirty="0" smtClean="0"/>
          </a:p>
          <a:p>
            <a:pPr lvl="1"/>
            <a:r>
              <a:rPr lang="en-US" dirty="0" smtClean="0"/>
              <a:t>Graduate </a:t>
            </a:r>
            <a:r>
              <a:rPr lang="en-US" dirty="0" smtClean="0"/>
              <a:t>fellowships</a:t>
            </a:r>
          </a:p>
          <a:p>
            <a:pPr lvl="1"/>
            <a:r>
              <a:rPr lang="en-US" dirty="0" smtClean="0"/>
              <a:t>Support for seminars</a:t>
            </a:r>
          </a:p>
          <a:p>
            <a:pPr lvl="1"/>
            <a:r>
              <a:rPr lang="en-US" dirty="0" smtClean="0"/>
              <a:t>Support for student activities</a:t>
            </a:r>
          </a:p>
          <a:p>
            <a:pPr lvl="1"/>
            <a:r>
              <a:rPr lang="en-US" dirty="0" smtClean="0"/>
              <a:t>Administrative support</a:t>
            </a:r>
          </a:p>
          <a:p>
            <a:pPr lvl="1"/>
            <a:r>
              <a:rPr lang="en-US" dirty="0" smtClean="0"/>
              <a:t>Researchers in residence</a:t>
            </a:r>
          </a:p>
          <a:p>
            <a:pPr lvl="1"/>
            <a:endParaRPr lang="en-US" dirty="0" smtClean="0"/>
          </a:p>
          <a:p>
            <a:pPr lvl="1"/>
            <a:endParaRPr lang="en-US" dirty="0"/>
          </a:p>
        </p:txBody>
      </p:sp>
    </p:spTree>
    <p:extLst>
      <p:ext uri="{BB962C8B-B14F-4D97-AF65-F5344CB8AC3E}">
        <p14:creationId xmlns:p14="http://schemas.microsoft.com/office/powerpoint/2010/main" val="618544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Interdisciplinary Computational </a:t>
            </a:r>
            <a:r>
              <a:rPr lang="en-US" dirty="0" smtClean="0"/>
              <a:t>Programs: A Proposal</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Develop an administrative structure for various programs, allowing for flexibility both in terms of new programs, as well as within existing programs.</a:t>
            </a:r>
          </a:p>
          <a:p>
            <a:pPr lvl="0"/>
            <a:r>
              <a:rPr lang="en-US" dirty="0"/>
              <a:t>Develop policies for proposing new programs, standard set of guidelines, and processes for approval.</a:t>
            </a:r>
          </a:p>
          <a:p>
            <a:pPr lvl="0"/>
            <a:r>
              <a:rPr lang="en-US" dirty="0"/>
              <a:t>Develop a uniform curricular framework for all Interdisciplinary Computational Programs.</a:t>
            </a:r>
          </a:p>
          <a:p>
            <a:pPr lvl="0"/>
            <a:r>
              <a:rPr lang="en-US" dirty="0"/>
              <a:t>Allocate adequate resources for all programs in terms of Graduate Fellowships, Seminar Series, and Visitor Programs.</a:t>
            </a:r>
          </a:p>
          <a:p>
            <a:r>
              <a:rPr lang="en-US" dirty="0"/>
              <a:t>Provide a single unified administrative support structure that would avoid duplication of services across the programs.</a:t>
            </a:r>
          </a:p>
          <a:p>
            <a:pPr lvl="1"/>
            <a:endParaRPr lang="en-US" dirty="0" smtClean="0"/>
          </a:p>
          <a:p>
            <a:pPr lvl="1"/>
            <a:endParaRPr lang="en-US" dirty="0"/>
          </a:p>
        </p:txBody>
      </p:sp>
    </p:spTree>
    <p:extLst>
      <p:ext uri="{BB962C8B-B14F-4D97-AF65-F5344CB8AC3E}">
        <p14:creationId xmlns:p14="http://schemas.microsoft.com/office/powerpoint/2010/main" val="3994118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Administrative Structure</a:t>
            </a:r>
          </a:p>
        </p:txBody>
      </p:sp>
      <p:sp>
        <p:nvSpPr>
          <p:cNvPr id="3" name="Content Placeholder 2"/>
          <p:cNvSpPr>
            <a:spLocks noGrp="1"/>
          </p:cNvSpPr>
          <p:nvPr>
            <p:ph idx="1"/>
          </p:nvPr>
        </p:nvSpPr>
        <p:spPr/>
        <p:txBody>
          <a:bodyPr/>
          <a:lstStyle/>
          <a:p>
            <a:r>
              <a:rPr lang="en-US" dirty="0" smtClean="0"/>
              <a:t>Director of Interdisciplinary Computational Programs</a:t>
            </a:r>
          </a:p>
          <a:p>
            <a:r>
              <a:rPr lang="en-US" dirty="0" smtClean="0"/>
              <a:t>Interdisciplinary computational programs graduate committee (comprised of coordinators of all specializations)</a:t>
            </a:r>
          </a:p>
          <a:p>
            <a:r>
              <a:rPr lang="en-US" dirty="0" smtClean="0"/>
              <a:t>Coordinator for each specialization</a:t>
            </a:r>
          </a:p>
          <a:p>
            <a:r>
              <a:rPr lang="en-US" dirty="0" smtClean="0"/>
              <a:t>Graduate committees for each specialization</a:t>
            </a:r>
          </a:p>
          <a:p>
            <a:endParaRPr lang="en-US" dirty="0" smtClean="0"/>
          </a:p>
        </p:txBody>
      </p:sp>
    </p:spTree>
    <p:extLst>
      <p:ext uri="{BB962C8B-B14F-4D97-AF65-F5344CB8AC3E}">
        <p14:creationId xmlns:p14="http://schemas.microsoft.com/office/powerpoint/2010/main" val="1416707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Administrative Structure</a:t>
            </a:r>
            <a:endParaRPr lang="en-US" dirty="0"/>
          </a:p>
        </p:txBody>
      </p:sp>
      <p:sp>
        <p:nvSpPr>
          <p:cNvPr id="3" name="Content Placeholder 2"/>
          <p:cNvSpPr>
            <a:spLocks noGrp="1"/>
          </p:cNvSpPr>
          <p:nvPr>
            <p:ph idx="1"/>
          </p:nvPr>
        </p:nvSpPr>
        <p:spPr>
          <a:xfrm>
            <a:off x="228600" y="1600200"/>
            <a:ext cx="8686800" cy="4572000"/>
          </a:xfrm>
        </p:spPr>
        <p:txBody>
          <a:bodyPr>
            <a:normAutofit fontScale="85000" lnSpcReduction="10000"/>
          </a:bodyPr>
          <a:lstStyle/>
          <a:p>
            <a:r>
              <a:rPr lang="en-US" b="1" dirty="0"/>
              <a:t>Interdisciplinary Computational Programs (ICP) Graduate Committee</a:t>
            </a:r>
          </a:p>
          <a:p>
            <a:pPr lvl="1"/>
            <a:r>
              <a:rPr lang="en-US" dirty="0"/>
              <a:t>Responsibilities of this committee include:</a:t>
            </a:r>
          </a:p>
          <a:p>
            <a:pPr lvl="2"/>
            <a:r>
              <a:rPr lang="en-US" dirty="0"/>
              <a:t>Creation of new programs, assisting existing programs</a:t>
            </a:r>
            <a:endParaRPr lang="en-US" dirty="0" smtClean="0">
              <a:effectLst/>
            </a:endParaRPr>
          </a:p>
          <a:p>
            <a:pPr lvl="2"/>
            <a:r>
              <a:rPr lang="en-US" dirty="0"/>
              <a:t>Allocating resources across programs (graduate fellowships, seminars)</a:t>
            </a:r>
            <a:endParaRPr lang="en-US" dirty="0" smtClean="0">
              <a:effectLst/>
            </a:endParaRPr>
          </a:p>
          <a:p>
            <a:pPr lvl="2"/>
            <a:r>
              <a:rPr lang="en-US" dirty="0"/>
              <a:t>Ensuring consistency of curricular requirements</a:t>
            </a:r>
            <a:endParaRPr lang="en-US" dirty="0" smtClean="0">
              <a:effectLst/>
            </a:endParaRPr>
          </a:p>
          <a:p>
            <a:pPr lvl="2"/>
            <a:r>
              <a:rPr lang="en-US" dirty="0"/>
              <a:t>Leveraging resources across programs (including administrative and secretarial support)</a:t>
            </a:r>
            <a:endParaRPr lang="en-US" dirty="0" smtClean="0">
              <a:effectLst/>
            </a:endParaRPr>
          </a:p>
          <a:p>
            <a:pPr lvl="2"/>
            <a:r>
              <a:rPr lang="en-US" dirty="0"/>
              <a:t>Liaison with distance education programs and various departments</a:t>
            </a:r>
            <a:endParaRPr lang="en-US" dirty="0" smtClean="0">
              <a:effectLst/>
            </a:endParaRPr>
          </a:p>
          <a:p>
            <a:pPr lvl="2"/>
            <a:r>
              <a:rPr lang="en-US" dirty="0"/>
              <a:t>Organizing various interdisciplinary events (including recruitment, outreach)</a:t>
            </a:r>
            <a:endParaRPr lang="en-US" dirty="0" smtClean="0">
              <a:effectLst/>
            </a:endParaRPr>
          </a:p>
          <a:p>
            <a:pPr lvl="2"/>
            <a:r>
              <a:rPr lang="en-US" dirty="0" smtClean="0"/>
              <a:t>Executing </a:t>
            </a:r>
            <a:r>
              <a:rPr lang="en-US" dirty="0"/>
              <a:t>interdisciplinary educational projects (GAANNs, IGERTS)</a:t>
            </a:r>
            <a:endParaRPr lang="en-US" dirty="0" smtClean="0">
              <a:effectLst/>
            </a:endParaRPr>
          </a:p>
          <a:p>
            <a:pPr lvl="1"/>
            <a:endParaRPr lang="en-US" dirty="0"/>
          </a:p>
        </p:txBody>
      </p:sp>
    </p:spTree>
    <p:extLst>
      <p:ext uri="{BB962C8B-B14F-4D97-AF65-F5344CB8AC3E}">
        <p14:creationId xmlns:p14="http://schemas.microsoft.com/office/powerpoint/2010/main" val="27595889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1585</Words>
  <Application>Microsoft Office PowerPoint</Application>
  <PresentationFormat>On-screen Show (4:3)</PresentationFormat>
  <Paragraphs>111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Interdisciplinary Computational Graduate Programs @ Purdue:  A Proposal for Growth   Ananth Grama Computational Science and Engg. ayg@cs.purdue.edu    An initial version of this presentation was made to the CSE/CLS Graduate Committee. Feedback was sought and incorporated into the presentation. This presentation is strongly endorsed by the CSE/CLS Graduate Committee.</vt:lpstr>
      <vt:lpstr>Background</vt:lpstr>
      <vt:lpstr>Background</vt:lpstr>
      <vt:lpstr>Background</vt:lpstr>
      <vt:lpstr>Questions.</vt:lpstr>
      <vt:lpstr>Interdisciplinary Computational Programs: Essentials for Programs</vt:lpstr>
      <vt:lpstr>Interdisciplinary Computational Programs: A Proposal</vt:lpstr>
      <vt:lpstr>Proposed Administrative Structure</vt:lpstr>
      <vt:lpstr>Proposed Administrative Structure</vt:lpstr>
      <vt:lpstr>Proposed Administrative Structure</vt:lpstr>
      <vt:lpstr>Resources and Commitments</vt:lpstr>
      <vt:lpstr>Resources and Commitments</vt:lpstr>
      <vt:lpstr>Resources and Commitments</vt:lpstr>
      <vt:lpstr>Resources and Commitments</vt:lpstr>
      <vt:lpstr>Resources and Commitments</vt:lpstr>
      <vt:lpstr>State of the Program:  Computational Science and Engineering @ Purdue</vt:lpstr>
      <vt:lpstr>Current State of Program</vt:lpstr>
      <vt:lpstr>Current State of Program</vt:lpstr>
      <vt:lpstr>CSE Related Peer Programs</vt:lpstr>
      <vt:lpstr>CSE – Strategic Opportunities</vt:lpstr>
      <vt:lpstr>CSE – Broadening Horizons</vt:lpstr>
      <vt:lpstr>CSE Path Forward</vt:lpstr>
      <vt:lpstr>CSE Path Forward</vt:lpstr>
    </vt:vector>
  </TitlesOfParts>
  <Company>Department of Computer Sciences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Ananth Grama</dc:creator>
  <cp:lastModifiedBy>Ananth Grama</cp:lastModifiedBy>
  <cp:revision>23</cp:revision>
  <dcterms:created xsi:type="dcterms:W3CDTF">2013-05-16T14:38:55Z</dcterms:created>
  <dcterms:modified xsi:type="dcterms:W3CDTF">2013-09-24T17:59:40Z</dcterms:modified>
</cp:coreProperties>
</file>