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77" r:id="rId5"/>
    <p:sldId id="278" r:id="rId6"/>
    <p:sldId id="280" r:id="rId7"/>
    <p:sldId id="281" r:id="rId8"/>
    <p:sldId id="279" r:id="rId9"/>
    <p:sldId id="282" r:id="rId10"/>
    <p:sldId id="283" r:id="rId11"/>
    <p:sldId id="270" r:id="rId12"/>
    <p:sldId id="271" r:id="rId13"/>
    <p:sldId id="272" r:id="rId14"/>
    <p:sldId id="273" r:id="rId15"/>
    <p:sldId id="274" r:id="rId16"/>
    <p:sldId id="27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E552F8-A28F-4C6B-BD97-E7387CA559C9}" type="datetimeFigureOut">
              <a:rPr lang="en-US" smtClean="0"/>
              <a:pPr/>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552F8-A28F-4C6B-BD97-E7387CA559C9}" type="datetimeFigureOut">
              <a:rPr lang="en-US" smtClean="0"/>
              <a:pPr/>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552F8-A28F-4C6B-BD97-E7387CA559C9}" type="datetimeFigureOut">
              <a:rPr lang="en-US" smtClean="0"/>
              <a:pPr/>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552F8-A28F-4C6B-BD97-E7387CA559C9}" type="datetimeFigureOut">
              <a:rPr lang="en-US" smtClean="0"/>
              <a:pPr/>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E552F8-A28F-4C6B-BD97-E7387CA559C9}" type="datetimeFigureOut">
              <a:rPr lang="en-US" smtClean="0"/>
              <a:pPr/>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E552F8-A28F-4C6B-BD97-E7387CA559C9}" type="datetimeFigureOut">
              <a:rPr lang="en-US" smtClean="0"/>
              <a:pPr/>
              <a:t>8/22/2013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E552F8-A28F-4C6B-BD97-E7387CA559C9}" type="datetimeFigureOut">
              <a:rPr lang="en-US" smtClean="0"/>
              <a:pPr/>
              <a:t>8/22/2013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E552F8-A28F-4C6B-BD97-E7387CA559C9}" type="datetimeFigureOut">
              <a:rPr lang="en-US" smtClean="0"/>
              <a:pPr/>
              <a:t>8/22/2013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552F8-A28F-4C6B-BD97-E7387CA559C9}" type="datetimeFigureOut">
              <a:rPr lang="en-US" smtClean="0"/>
              <a:pPr/>
              <a:t>8/22/2013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552F8-A28F-4C6B-BD97-E7387CA559C9}" type="datetimeFigureOut">
              <a:rPr lang="en-US" smtClean="0"/>
              <a:pPr/>
              <a:t>8/22/2013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552F8-A28F-4C6B-BD97-E7387CA559C9}" type="datetimeFigureOut">
              <a:rPr lang="en-US" smtClean="0"/>
              <a:pPr/>
              <a:t>8/22/2013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552F8-A28F-4C6B-BD97-E7387CA559C9}" type="datetimeFigureOut">
              <a:rPr lang="en-US" smtClean="0"/>
              <a:pPr/>
              <a:t>8/22/2013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B5372-404C-4533-9618-380EE99350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radschool.purdue.edu/cse/admissions/applying.cfm" TargetMode="External"/><Relationship Id="rId2" Type="http://schemas.openxmlformats.org/officeDocument/2006/relationships/hyperlink" Target="http://www.gradschool.purdue.edu/cse/academics/faculty.cf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gradschool.purdue.edu/cse/academics/curriculumrequirements/core.cf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radschool.purdue.edu/cse/academics/curriculumrequirements/relevant.cfm" TargetMode="External"/><Relationship Id="rId2" Type="http://schemas.openxmlformats.org/officeDocument/2006/relationships/hyperlink" Target="http://www.gradschool.purdue.edu/cse/academics/curriculumrequirements/core.cf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apark@purdue.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Computational Science and Engineering @ Purdue:</a:t>
            </a:r>
            <a:br>
              <a:rPr lang="en-US" dirty="0" smtClean="0"/>
            </a:br>
            <a:r>
              <a:rPr lang="en-US" dirty="0" smtClean="0"/>
              <a:t/>
            </a:r>
            <a:br>
              <a:rPr lang="en-US" dirty="0" smtClean="0"/>
            </a:br>
            <a:r>
              <a:rPr lang="en-US" sz="2200" dirty="0" err="1" smtClean="0"/>
              <a:t>Ananth</a:t>
            </a:r>
            <a:r>
              <a:rPr lang="en-US" sz="2200" dirty="0" smtClean="0"/>
              <a:t> </a:t>
            </a:r>
            <a:r>
              <a:rPr lang="en-US" sz="2200" dirty="0" err="1" smtClean="0"/>
              <a:t>Grama</a:t>
            </a:r>
            <a:r>
              <a:rPr lang="en-US" sz="2200" dirty="0" smtClean="0"/>
              <a:t/>
            </a:r>
            <a:br>
              <a:rPr lang="en-US" sz="2200" dirty="0" smtClean="0"/>
            </a:br>
            <a:r>
              <a:rPr lang="en-US" sz="2200" dirty="0" smtClean="0"/>
              <a:t>Director,  Computational Science and Engineering</a:t>
            </a:r>
            <a:br>
              <a:rPr lang="en-US" sz="2200" dirty="0" smtClean="0"/>
            </a:br>
            <a:r>
              <a:rPr lang="en-US" sz="2200" dirty="0" smtClean="0"/>
              <a:t>Professor of Computer Science.</a:t>
            </a:r>
            <a:br>
              <a:rPr lang="en-US" sz="2200" dirty="0" smtClean="0"/>
            </a:br>
            <a:r>
              <a:rPr lang="en-US" sz="2200" dirty="0" smtClean="0"/>
              <a:t/>
            </a:r>
            <a:br>
              <a:rPr lang="en-US" sz="2200" dirty="0" smtClean="0"/>
            </a:b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 and CE/EAPS</a:t>
            </a:r>
            <a:endParaRPr lang="en-US" dirty="0"/>
          </a:p>
        </p:txBody>
      </p:sp>
      <p:sp>
        <p:nvSpPr>
          <p:cNvPr id="3" name="Content Placeholder 2"/>
          <p:cNvSpPr>
            <a:spLocks noGrp="1"/>
          </p:cNvSpPr>
          <p:nvPr>
            <p:ph idx="1"/>
          </p:nvPr>
        </p:nvSpPr>
        <p:spPr/>
        <p:txBody>
          <a:bodyPr/>
          <a:lstStyle/>
          <a:p>
            <a:r>
              <a:rPr lang="en-US" dirty="0" smtClean="0"/>
              <a:t>Tremendous challenges in “Big Data”</a:t>
            </a:r>
          </a:p>
          <a:p>
            <a:pPr lvl="1"/>
            <a:r>
              <a:rPr lang="en-US" dirty="0" smtClean="0"/>
              <a:t>Large amounts of satellite imagery</a:t>
            </a:r>
          </a:p>
          <a:p>
            <a:pPr lvl="1"/>
            <a:r>
              <a:rPr lang="en-US" dirty="0" smtClean="0"/>
              <a:t>Simulation data</a:t>
            </a:r>
          </a:p>
          <a:p>
            <a:pPr lvl="1"/>
            <a:r>
              <a:rPr lang="en-US" dirty="0" smtClean="0"/>
              <a:t>Earth observation data</a:t>
            </a:r>
          </a:p>
          <a:p>
            <a:pPr lvl="1"/>
            <a:r>
              <a:rPr lang="en-US" dirty="0" smtClean="0"/>
              <a:t>Data relating to human factors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 and </a:t>
            </a:r>
            <a:r>
              <a:rPr lang="en-US" dirty="0" smtClean="0"/>
              <a:t>CE/EAPS</a:t>
            </a:r>
            <a:endParaRPr lang="en-US" dirty="0"/>
          </a:p>
        </p:txBody>
      </p:sp>
      <p:sp>
        <p:nvSpPr>
          <p:cNvPr id="3" name="Content Placeholder 2"/>
          <p:cNvSpPr>
            <a:spLocks noGrp="1"/>
          </p:cNvSpPr>
          <p:nvPr>
            <p:ph idx="1"/>
          </p:nvPr>
        </p:nvSpPr>
        <p:spPr/>
        <p:txBody>
          <a:bodyPr/>
          <a:lstStyle/>
          <a:p>
            <a:r>
              <a:rPr lang="en-US" dirty="0" smtClean="0"/>
              <a:t>Numerical Linear Algebra</a:t>
            </a:r>
          </a:p>
          <a:p>
            <a:pPr lvl="1"/>
            <a:r>
              <a:rPr lang="en-US" dirty="0" err="1" smtClean="0"/>
              <a:t>Eigenvalue</a:t>
            </a:r>
            <a:r>
              <a:rPr lang="en-US" dirty="0" smtClean="0"/>
              <a:t> problems/ </a:t>
            </a:r>
            <a:r>
              <a:rPr lang="en-US" dirty="0" err="1" smtClean="0"/>
              <a:t>diagonalization</a:t>
            </a:r>
            <a:endParaRPr lang="en-US" dirty="0" smtClean="0"/>
          </a:p>
          <a:p>
            <a:pPr lvl="1"/>
            <a:r>
              <a:rPr lang="en-US" dirty="0" smtClean="0"/>
              <a:t>Linear/ non-linear system solvers</a:t>
            </a:r>
          </a:p>
          <a:p>
            <a:r>
              <a:rPr lang="en-US" dirty="0" smtClean="0"/>
              <a:t>High Performance Computing Techniques</a:t>
            </a:r>
          </a:p>
          <a:p>
            <a:pPr lvl="1"/>
            <a:r>
              <a:rPr lang="en-US" dirty="0" smtClean="0"/>
              <a:t>Novel architectures</a:t>
            </a:r>
          </a:p>
          <a:p>
            <a:r>
              <a:rPr lang="en-US" dirty="0" smtClean="0"/>
              <a:t>Dealing with large datasets</a:t>
            </a:r>
          </a:p>
          <a:p>
            <a:pPr lvl="1"/>
            <a:r>
              <a:rPr lang="en-US" dirty="0" smtClean="0"/>
              <a:t>Image processing</a:t>
            </a:r>
          </a:p>
          <a:p>
            <a:pPr lvl="1"/>
            <a:r>
              <a:rPr lang="en-US" dirty="0" smtClean="0"/>
              <a:t>Scalable analytics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CSE Admissions</a:t>
            </a:r>
            <a:endParaRPr lang="en-US" dirty="0"/>
          </a:p>
        </p:txBody>
      </p:sp>
      <p:sp>
        <p:nvSpPr>
          <p:cNvPr id="5" name="Subtitle 4"/>
          <p:cNvSpPr>
            <a:spLocks noGrp="1"/>
          </p:cNvSpPr>
          <p:nvPr>
            <p:ph idx="1"/>
          </p:nvPr>
        </p:nvSpPr>
        <p:spPr/>
        <p:txBody>
          <a:bodyPr>
            <a:normAutofit fontScale="85000" lnSpcReduction="20000"/>
          </a:bodyPr>
          <a:lstStyle/>
          <a:p>
            <a:r>
              <a:rPr lang="en-US" dirty="0" smtClean="0"/>
              <a:t>Eligibility</a:t>
            </a:r>
          </a:p>
          <a:p>
            <a:pPr lvl="1"/>
            <a:r>
              <a:rPr lang="en-US" dirty="0" smtClean="0"/>
              <a:t>Enrolled graduate students in one of CSE affiliated departments at Purdue University</a:t>
            </a:r>
          </a:p>
          <a:p>
            <a:r>
              <a:rPr lang="en-US" dirty="0" smtClean="0"/>
              <a:t>Apply Now</a:t>
            </a:r>
          </a:p>
          <a:p>
            <a:pPr lvl="1"/>
            <a:r>
              <a:rPr lang="en-US" dirty="0" smtClean="0"/>
              <a:t>Contact CSE faculty in your department</a:t>
            </a:r>
          </a:p>
          <a:p>
            <a:pPr lvl="2"/>
            <a:r>
              <a:rPr lang="en-US" dirty="0" smtClean="0">
                <a:hlinkClick r:id="rId2"/>
              </a:rPr>
              <a:t>http://www.gradschool.purdue.edu/cse/academics/faculty.cfm</a:t>
            </a:r>
            <a:r>
              <a:rPr lang="en-US" dirty="0" smtClean="0"/>
              <a:t> </a:t>
            </a:r>
          </a:p>
          <a:p>
            <a:pPr lvl="1"/>
            <a:r>
              <a:rPr lang="en-US" dirty="0" smtClean="0"/>
              <a:t>Fill out registration form</a:t>
            </a:r>
          </a:p>
          <a:p>
            <a:pPr lvl="2"/>
            <a:r>
              <a:rPr lang="en-US" dirty="0" smtClean="0"/>
              <a:t>PDF form available at </a:t>
            </a:r>
            <a:r>
              <a:rPr lang="en-US" dirty="0" smtClean="0">
                <a:hlinkClick r:id="rId3"/>
              </a:rPr>
              <a:t>http://www.gradschool.purdue.edu/cse/admissions/applying.cfm</a:t>
            </a:r>
            <a:r>
              <a:rPr lang="en-US" dirty="0" smtClean="0"/>
              <a:t> </a:t>
            </a:r>
          </a:p>
          <a:p>
            <a:pPr lvl="1"/>
            <a:r>
              <a:rPr lang="en-US" dirty="0" smtClean="0"/>
              <a:t>Email registration form with your CSE Representative’s approval to CSE Office</a:t>
            </a:r>
          </a:p>
          <a:p>
            <a:pPr lvl="1"/>
            <a:r>
              <a:rPr lang="en-US" dirty="0" smtClean="0"/>
              <a:t>Receive acceptance email with your first audit and guidelines for concentration requirements </a:t>
            </a:r>
            <a:r>
              <a:rPr lang="en-US" dirty="0"/>
              <a:t>	</a:t>
            </a:r>
            <a:endParaRPr lang="en-US" dirty="0" smtClean="0"/>
          </a:p>
          <a:p>
            <a:pPr marL="514350" indent="-514350">
              <a:buAutoNum type="arabicPeriod"/>
            </a:pPr>
            <a:endParaRPr lang="en-US" dirty="0"/>
          </a:p>
        </p:txBody>
      </p:sp>
    </p:spTree>
    <p:extLst>
      <p:ext uri="{BB962C8B-B14F-4D97-AF65-F5344CB8AC3E}">
        <p14:creationId xmlns="" xmlns:p14="http://schemas.microsoft.com/office/powerpoint/2010/main" val="205090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Requirements</a:t>
            </a:r>
            <a:endParaRPr lang="en-US" dirty="0"/>
          </a:p>
        </p:txBody>
      </p:sp>
      <p:sp>
        <p:nvSpPr>
          <p:cNvPr id="3" name="Content Placeholder 2"/>
          <p:cNvSpPr>
            <a:spLocks noGrp="1"/>
          </p:cNvSpPr>
          <p:nvPr>
            <p:ph idx="1"/>
          </p:nvPr>
        </p:nvSpPr>
        <p:spPr>
          <a:xfrm>
            <a:off x="457200" y="1600200"/>
            <a:ext cx="8382000" cy="4800600"/>
          </a:xfrm>
        </p:spPr>
        <p:txBody>
          <a:bodyPr>
            <a:normAutofit fontScale="77500" lnSpcReduction="20000"/>
          </a:bodyPr>
          <a:lstStyle/>
          <a:p>
            <a:r>
              <a:rPr lang="en-US" dirty="0" smtClean="0"/>
              <a:t>Master’s Degree</a:t>
            </a:r>
          </a:p>
          <a:p>
            <a:pPr lvl="1"/>
            <a:r>
              <a:rPr lang="en-US" dirty="0" smtClean="0"/>
              <a:t>Course Requirements</a:t>
            </a:r>
          </a:p>
          <a:p>
            <a:pPr lvl="2"/>
            <a:r>
              <a:rPr lang="en-US" dirty="0" smtClean="0"/>
              <a:t>2 Core Courses and 1 Relevant Courses</a:t>
            </a:r>
          </a:p>
          <a:p>
            <a:pPr lvl="2"/>
            <a:r>
              <a:rPr lang="en-US" dirty="0" smtClean="0"/>
              <a:t>Grade of B or higher </a:t>
            </a:r>
          </a:p>
          <a:p>
            <a:pPr marL="914400" lvl="2" indent="0">
              <a:buNone/>
            </a:pPr>
            <a:r>
              <a:rPr lang="en-US" sz="1600" dirty="0" smtClean="0">
                <a:hlinkClick r:id="rId2"/>
              </a:rPr>
              <a:t>http://www.gradschool.purdue.edu/cse/academics/curriculumrequirements/core.cfm</a:t>
            </a:r>
            <a:r>
              <a:rPr lang="en-US" sz="1600" dirty="0" smtClean="0"/>
              <a:t>  </a:t>
            </a:r>
          </a:p>
          <a:p>
            <a:pPr lvl="1"/>
            <a:r>
              <a:rPr lang="en-US" dirty="0" smtClean="0"/>
              <a:t>Seminar Requirements</a:t>
            </a:r>
          </a:p>
          <a:p>
            <a:pPr lvl="2"/>
            <a:r>
              <a:rPr lang="en-US" dirty="0" smtClean="0"/>
              <a:t>Attend 2 semesters of CSE seminars</a:t>
            </a:r>
          </a:p>
          <a:p>
            <a:pPr lvl="2"/>
            <a:r>
              <a:rPr lang="en-US" dirty="0" smtClean="0"/>
              <a:t>Minimum of 3 seminars required per semester</a:t>
            </a:r>
          </a:p>
          <a:p>
            <a:pPr lvl="1"/>
            <a:r>
              <a:rPr lang="en-US" dirty="0" smtClean="0"/>
              <a:t>Plan of Study</a:t>
            </a:r>
          </a:p>
          <a:p>
            <a:pPr lvl="2"/>
            <a:r>
              <a:rPr lang="en-US" dirty="0" smtClean="0"/>
              <a:t>Fill in concentration code “CMEN” on your Plan of Study</a:t>
            </a:r>
          </a:p>
          <a:p>
            <a:pPr lvl="2"/>
            <a:r>
              <a:rPr lang="en-US" dirty="0" smtClean="0"/>
              <a:t>CMEN – Computational Science and Engineering for School of Engineering</a:t>
            </a:r>
          </a:p>
          <a:p>
            <a:pPr marL="914400" lvl="2" indent="0">
              <a:buNone/>
            </a:pPr>
            <a:endParaRPr lang="en-US" dirty="0" smtClean="0"/>
          </a:p>
          <a:p>
            <a:pPr marL="457200" lvl="1" indent="0">
              <a:buNone/>
            </a:pPr>
            <a:r>
              <a:rPr lang="en-US" sz="2100" dirty="0" smtClean="0"/>
              <a:t>*PhD Continuing Students should fill out “Change of Status Form” to continue CSE concentration on PhD. It will allow CSE Office to use your master courses toward your PhD and keep track of your new seminar attendance.</a:t>
            </a:r>
          </a:p>
        </p:txBody>
      </p:sp>
    </p:spTree>
    <p:extLst>
      <p:ext uri="{BB962C8B-B14F-4D97-AF65-F5344CB8AC3E}">
        <p14:creationId xmlns="" xmlns:p14="http://schemas.microsoft.com/office/powerpoint/2010/main" val="3452056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a:t>
            </a:r>
            <a:r>
              <a:rPr lang="en-US" baseline="0" dirty="0" smtClean="0"/>
              <a:t> 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Doctoral Degree</a:t>
            </a:r>
          </a:p>
          <a:p>
            <a:pPr lvl="1"/>
            <a:r>
              <a:rPr lang="en-US" dirty="0" smtClean="0"/>
              <a:t>Course Requirements</a:t>
            </a:r>
          </a:p>
          <a:p>
            <a:pPr lvl="2"/>
            <a:r>
              <a:rPr lang="en-US" dirty="0" smtClean="0"/>
              <a:t>2 Core Courses and 2 Relevant Courses</a:t>
            </a:r>
          </a:p>
          <a:p>
            <a:pPr lvl="2"/>
            <a:r>
              <a:rPr lang="en-US" dirty="0" smtClean="0"/>
              <a:t>Grade of B or higher </a:t>
            </a:r>
          </a:p>
          <a:p>
            <a:pPr marL="914400" lvl="2" indent="0">
              <a:buNone/>
            </a:pPr>
            <a:r>
              <a:rPr lang="en-US" sz="1600" dirty="0" smtClean="0">
                <a:hlinkClick r:id="rId2"/>
              </a:rPr>
              <a:t>http://www.gradschool.purdue.edu/cse/academics/curriculumrequirements/core.cfm</a:t>
            </a:r>
            <a:r>
              <a:rPr lang="en-US" sz="1600" dirty="0" smtClean="0"/>
              <a:t> </a:t>
            </a:r>
          </a:p>
          <a:p>
            <a:pPr marL="914400" lvl="2" indent="0">
              <a:buNone/>
            </a:pPr>
            <a:r>
              <a:rPr lang="en-US" sz="1600" dirty="0" smtClean="0">
                <a:hlinkClick r:id="rId3"/>
              </a:rPr>
              <a:t>http://www.gradschool.purdue.edu/cse/academics/curriculumrequirements/relevant.cfm</a:t>
            </a:r>
            <a:r>
              <a:rPr lang="en-US" sz="1600" dirty="0" smtClean="0"/>
              <a:t>  </a:t>
            </a:r>
          </a:p>
          <a:p>
            <a:pPr lvl="1"/>
            <a:r>
              <a:rPr lang="en-US" dirty="0" smtClean="0"/>
              <a:t>Seminar Requirements</a:t>
            </a:r>
          </a:p>
          <a:p>
            <a:pPr lvl="2"/>
            <a:r>
              <a:rPr lang="en-US" dirty="0" smtClean="0"/>
              <a:t>Attend 4 semesters of CSE seminars</a:t>
            </a:r>
          </a:p>
          <a:p>
            <a:pPr lvl="2"/>
            <a:r>
              <a:rPr lang="en-US" dirty="0" smtClean="0"/>
              <a:t>Minimum of 3 seminars required per semester</a:t>
            </a:r>
          </a:p>
          <a:p>
            <a:pPr lvl="1"/>
            <a:r>
              <a:rPr lang="en-US" dirty="0" smtClean="0"/>
              <a:t>Plan of Study</a:t>
            </a:r>
          </a:p>
          <a:p>
            <a:pPr lvl="2"/>
            <a:r>
              <a:rPr lang="en-US" dirty="0" smtClean="0"/>
              <a:t>Fill in concentration code “CMEN” on your Plan of Study</a:t>
            </a:r>
          </a:p>
          <a:p>
            <a:pPr lvl="2"/>
            <a:r>
              <a:rPr lang="en-US" dirty="0" smtClean="0"/>
              <a:t>CMEN – Computational Science and Engineering for School of Engineering</a:t>
            </a:r>
          </a:p>
          <a:p>
            <a:endParaRPr lang="en-US" dirty="0" smtClean="0"/>
          </a:p>
          <a:p>
            <a:endParaRPr lang="en-US" dirty="0"/>
          </a:p>
        </p:txBody>
      </p:sp>
    </p:spTree>
    <p:extLst>
      <p:ext uri="{BB962C8B-B14F-4D97-AF65-F5344CB8AC3E}">
        <p14:creationId xmlns="" xmlns:p14="http://schemas.microsoft.com/office/powerpoint/2010/main" val="406360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Courses</a:t>
            </a:r>
            <a:endParaRPr lang="en-US" dirty="0"/>
          </a:p>
        </p:txBody>
      </p:sp>
      <p:sp>
        <p:nvSpPr>
          <p:cNvPr id="3" name="Content Placeholder 2"/>
          <p:cNvSpPr>
            <a:spLocks noGrp="1"/>
          </p:cNvSpPr>
          <p:nvPr>
            <p:ph idx="1"/>
          </p:nvPr>
        </p:nvSpPr>
        <p:spPr/>
        <p:txBody>
          <a:bodyPr/>
          <a:lstStyle/>
          <a:p>
            <a:pPr fontAlgn="t"/>
            <a:r>
              <a:rPr lang="en-US" dirty="0" smtClean="0"/>
              <a:t>Introduction to Computational Science</a:t>
            </a:r>
          </a:p>
          <a:p>
            <a:pPr fontAlgn="t"/>
            <a:r>
              <a:rPr lang="en-US" dirty="0" smtClean="0"/>
              <a:t>Numerical Methods</a:t>
            </a:r>
          </a:p>
          <a:p>
            <a:pPr fontAlgn="t"/>
            <a:r>
              <a:rPr lang="en-US" dirty="0" smtClean="0"/>
              <a:t>High Performance Computing</a:t>
            </a:r>
          </a:p>
          <a:p>
            <a:pPr fontAlgn="t"/>
            <a:r>
              <a:rPr lang="en-US" dirty="0" smtClean="0"/>
              <a:t>Artificial Intelligence, Analytics</a:t>
            </a:r>
          </a:p>
          <a:p>
            <a:pPr fontAlgn="t"/>
            <a:r>
              <a:rPr lang="en-US" dirty="0" smtClean="0"/>
              <a:t>Scientific Visualization</a:t>
            </a:r>
          </a:p>
          <a:p>
            <a:pPr fontAlgn="t"/>
            <a:r>
              <a:rPr lang="en-US" dirty="0" smtClean="0"/>
              <a:t>Optimization</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Elective Courses</a:t>
            </a:r>
            <a:endParaRPr lang="en-US" dirty="0"/>
          </a:p>
        </p:txBody>
      </p:sp>
      <p:sp>
        <p:nvSpPr>
          <p:cNvPr id="3" name="Content Placeholder 2"/>
          <p:cNvSpPr>
            <a:spLocks noGrp="1"/>
          </p:cNvSpPr>
          <p:nvPr>
            <p:ph idx="1"/>
          </p:nvPr>
        </p:nvSpPr>
        <p:spPr/>
        <p:txBody>
          <a:bodyPr/>
          <a:lstStyle/>
          <a:p>
            <a:r>
              <a:rPr lang="en-US" dirty="0" smtClean="0"/>
              <a:t>Large number of computationally oriented courses across the campus.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Profs. </a:t>
            </a:r>
            <a:r>
              <a:rPr lang="en-US" dirty="0" err="1" smtClean="0"/>
              <a:t>Ayhan</a:t>
            </a:r>
            <a:r>
              <a:rPr lang="en-US" dirty="0" smtClean="0"/>
              <a:t> </a:t>
            </a:r>
            <a:r>
              <a:rPr lang="en-US" dirty="0" err="1" smtClean="0"/>
              <a:t>Irfanoglu</a:t>
            </a:r>
            <a:r>
              <a:rPr lang="en-US" dirty="0" smtClean="0"/>
              <a:t> and Robert </a:t>
            </a:r>
            <a:r>
              <a:rPr lang="en-US" dirty="0" err="1" smtClean="0"/>
              <a:t>Nowack</a:t>
            </a:r>
            <a:endParaRPr lang="en-US" dirty="0" smtClean="0"/>
          </a:p>
          <a:p>
            <a:endParaRPr lang="en-US" dirty="0" smtClean="0"/>
          </a:p>
          <a:p>
            <a:r>
              <a:rPr lang="en-US" dirty="0" smtClean="0"/>
              <a:t>Ms</a:t>
            </a:r>
            <a:r>
              <a:rPr lang="en-US" dirty="0" smtClean="0"/>
              <a:t>. Anita Park</a:t>
            </a:r>
          </a:p>
          <a:p>
            <a:pPr>
              <a:buNone/>
            </a:pPr>
            <a:r>
              <a:rPr lang="en-US" dirty="0" smtClean="0">
                <a:hlinkClick r:id="rId2"/>
              </a:rPr>
              <a:t>apark@purdue.edu</a:t>
            </a:r>
            <a:endParaRPr lang="en-US" dirty="0" smtClean="0"/>
          </a:p>
          <a:p>
            <a:endParaRPr lang="en-US" dirty="0" smtClean="0"/>
          </a:p>
          <a:p>
            <a:r>
              <a:rPr lang="en-US" dirty="0" err="1" smtClean="0"/>
              <a:t>Ananth</a:t>
            </a:r>
            <a:r>
              <a:rPr lang="en-US" dirty="0" smtClean="0"/>
              <a:t> </a:t>
            </a:r>
            <a:r>
              <a:rPr lang="en-US" dirty="0" err="1" smtClean="0"/>
              <a:t>Grama</a:t>
            </a:r>
            <a:endParaRPr lang="en-US" dirty="0" smtClean="0"/>
          </a:p>
          <a:p>
            <a:pPr>
              <a:buNone/>
            </a:pPr>
            <a:r>
              <a:rPr lang="en-US" dirty="0" smtClean="0"/>
              <a:t>ayg@purdue.edu</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CSE@PURDUE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One of the </a:t>
            </a:r>
            <a:r>
              <a:rPr lang="en-US" u="sng" dirty="0" smtClean="0"/>
              <a:t>premier programs in the country </a:t>
            </a:r>
            <a:r>
              <a:rPr lang="en-US" dirty="0" smtClean="0"/>
              <a:t>(ranked in the top five by the Chronicle of Higher Education, 2007; most recent ranking available)</a:t>
            </a:r>
          </a:p>
          <a:p>
            <a:r>
              <a:rPr lang="en-US" dirty="0" smtClean="0"/>
              <a:t>One of the </a:t>
            </a:r>
            <a:r>
              <a:rPr lang="en-US" u="sng" dirty="0" smtClean="0"/>
              <a:t>largest programs world-wide </a:t>
            </a:r>
            <a:r>
              <a:rPr lang="en-US" dirty="0" smtClean="0"/>
              <a:t>with over 100 affiliated faculty and 140 graduate students</a:t>
            </a:r>
          </a:p>
          <a:p>
            <a:r>
              <a:rPr lang="en-US" dirty="0" smtClean="0"/>
              <a:t>CSE faculty contribute in </a:t>
            </a:r>
            <a:r>
              <a:rPr lang="en-US" u="sng" dirty="0" smtClean="0"/>
              <a:t>leadership roles to some of the largest research efforts on campus </a:t>
            </a:r>
            <a:r>
              <a:rPr lang="en-US" dirty="0" smtClean="0"/>
              <a:t>(</a:t>
            </a:r>
            <a:r>
              <a:rPr lang="en-US" dirty="0" err="1" smtClean="0"/>
              <a:t>DoE</a:t>
            </a:r>
            <a:r>
              <a:rPr lang="en-US" dirty="0" smtClean="0"/>
              <a:t> PRISM, </a:t>
            </a:r>
            <a:r>
              <a:rPr lang="en-US" dirty="0" err="1" smtClean="0"/>
              <a:t>CSoI</a:t>
            </a:r>
            <a:r>
              <a:rPr lang="en-US" dirty="0" smtClean="0"/>
              <a:t> NSF STC, NEES), along with many other interdisciplinary efforts</a:t>
            </a:r>
          </a:p>
          <a:p>
            <a:r>
              <a:rPr lang="en-US" dirty="0" smtClean="0"/>
              <a:t>CSE faculty have been supported by </a:t>
            </a:r>
            <a:r>
              <a:rPr lang="en-US" dirty="0" smtClean="0"/>
              <a:t>several federal educational grants as well.</a:t>
            </a:r>
            <a:endParaRPr lang="en-US" dirty="0" smtClean="0"/>
          </a:p>
          <a:p>
            <a:r>
              <a:rPr lang="en-US" dirty="0" smtClean="0"/>
              <a:t>CSE students provide </a:t>
            </a:r>
            <a:r>
              <a:rPr lang="en-US" u="sng" dirty="0" smtClean="0"/>
              <a:t>critical</a:t>
            </a:r>
            <a:r>
              <a:rPr lang="en-US" dirty="0" smtClean="0"/>
              <a:t> expertise to a broad set of projects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 and </a:t>
            </a:r>
            <a:r>
              <a:rPr lang="en-US" dirty="0" smtClean="0"/>
              <a:t>Civi</a:t>
            </a:r>
            <a:r>
              <a:rPr lang="en-US" dirty="0" smtClean="0"/>
              <a:t>l Engineering</a:t>
            </a:r>
            <a:endParaRPr lang="en-US" dirty="0"/>
          </a:p>
        </p:txBody>
      </p:sp>
      <p:pic>
        <p:nvPicPr>
          <p:cNvPr id="10242" name="Picture 2" descr="http://www.cs.purdue.edu/cgvlab/projects/dynaPlugin_files/wtc-trans.jpg"/>
          <p:cNvPicPr>
            <a:picLocks noChangeAspect="1" noChangeArrowheads="1"/>
          </p:cNvPicPr>
          <p:nvPr/>
        </p:nvPicPr>
        <p:blipFill>
          <a:blip r:embed="rId2" cstate="print"/>
          <a:srcRect/>
          <a:stretch>
            <a:fillRect/>
          </a:stretch>
        </p:blipFill>
        <p:spPr bwMode="auto">
          <a:xfrm>
            <a:off x="2362200" y="1828800"/>
            <a:ext cx="4470400" cy="3352800"/>
          </a:xfrm>
          <a:prstGeom prst="rect">
            <a:avLst/>
          </a:prstGeom>
          <a:noFill/>
        </p:spPr>
      </p:pic>
      <p:sp>
        <p:nvSpPr>
          <p:cNvPr id="6" name="TextBox 5"/>
          <p:cNvSpPr txBox="1"/>
          <p:nvPr/>
        </p:nvSpPr>
        <p:spPr>
          <a:xfrm>
            <a:off x="2895600" y="5715000"/>
            <a:ext cx="3657600" cy="381000"/>
          </a:xfrm>
          <a:prstGeom prst="rect">
            <a:avLst/>
          </a:prstGeom>
          <a:noFill/>
        </p:spPr>
        <p:txBody>
          <a:bodyPr wrap="square" rtlCol="0">
            <a:spAutoFit/>
          </a:bodyPr>
          <a:lstStyle/>
          <a:p>
            <a:pPr algn="ctr"/>
            <a:r>
              <a:rPr lang="en-US" dirty="0" smtClean="0"/>
              <a:t>Structural Modeling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 and Civil Engineering</a:t>
            </a:r>
            <a:endParaRPr lang="en-US" dirty="0"/>
          </a:p>
        </p:txBody>
      </p:sp>
      <p:pic>
        <p:nvPicPr>
          <p:cNvPr id="26626" name="Picture 2" descr="http://www.nees.lehigh.edu/wordpress/uploads/2013/07/MRFDBFphoto.png"/>
          <p:cNvPicPr>
            <a:picLocks noChangeAspect="1" noChangeArrowheads="1"/>
          </p:cNvPicPr>
          <p:nvPr/>
        </p:nvPicPr>
        <p:blipFill>
          <a:blip r:embed="rId2" cstate="print"/>
          <a:srcRect/>
          <a:stretch>
            <a:fillRect/>
          </a:stretch>
        </p:blipFill>
        <p:spPr bwMode="auto">
          <a:xfrm>
            <a:off x="1676400" y="1676400"/>
            <a:ext cx="5905026" cy="4084638"/>
          </a:xfrm>
          <a:prstGeom prst="rect">
            <a:avLst/>
          </a:prstGeom>
          <a:noFill/>
        </p:spPr>
      </p:pic>
      <p:sp>
        <p:nvSpPr>
          <p:cNvPr id="5" name="TextBox 4"/>
          <p:cNvSpPr txBox="1"/>
          <p:nvPr/>
        </p:nvSpPr>
        <p:spPr>
          <a:xfrm>
            <a:off x="2438400" y="6248400"/>
            <a:ext cx="4800600" cy="381000"/>
          </a:xfrm>
          <a:prstGeom prst="rect">
            <a:avLst/>
          </a:prstGeom>
          <a:noFill/>
        </p:spPr>
        <p:txBody>
          <a:bodyPr wrap="square" rtlCol="0">
            <a:spAutoFit/>
          </a:bodyPr>
          <a:lstStyle/>
          <a:p>
            <a:pPr algn="ctr"/>
            <a:r>
              <a:rPr lang="en-US" dirty="0" smtClean="0"/>
              <a:t>Real-time Control of Structures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 and Civil Engineering</a:t>
            </a:r>
            <a:endParaRPr lang="en-US" dirty="0"/>
          </a:p>
        </p:txBody>
      </p:sp>
      <p:pic>
        <p:nvPicPr>
          <p:cNvPr id="27650" name="Picture 2" descr="http://www.engr.uconn.edu/~richard/images/cable_dongting.gif"/>
          <p:cNvPicPr>
            <a:picLocks noChangeAspect="1" noChangeArrowheads="1"/>
          </p:cNvPicPr>
          <p:nvPr/>
        </p:nvPicPr>
        <p:blipFill>
          <a:blip r:embed="rId2" cstate="print"/>
          <a:srcRect/>
          <a:stretch>
            <a:fillRect/>
          </a:stretch>
        </p:blipFill>
        <p:spPr bwMode="auto">
          <a:xfrm>
            <a:off x="2209800" y="1905000"/>
            <a:ext cx="5010409" cy="2743200"/>
          </a:xfrm>
          <a:prstGeom prst="rect">
            <a:avLst/>
          </a:prstGeom>
          <a:noFill/>
        </p:spPr>
      </p:pic>
      <p:sp>
        <p:nvSpPr>
          <p:cNvPr id="5" name="TextBox 4"/>
          <p:cNvSpPr txBox="1"/>
          <p:nvPr/>
        </p:nvSpPr>
        <p:spPr>
          <a:xfrm>
            <a:off x="2514600" y="5181600"/>
            <a:ext cx="4648200" cy="369332"/>
          </a:xfrm>
          <a:prstGeom prst="rect">
            <a:avLst/>
          </a:prstGeom>
          <a:noFill/>
        </p:spPr>
        <p:txBody>
          <a:bodyPr wrap="square" rtlCol="0">
            <a:spAutoFit/>
          </a:bodyPr>
          <a:lstStyle/>
          <a:p>
            <a:pPr algn="ctr"/>
            <a:r>
              <a:rPr lang="en-US" dirty="0" smtClean="0"/>
              <a:t>Semi-active control.</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5" name="Picture 3"/>
          <p:cNvPicPr>
            <a:picLocks noChangeAspect="1" noChangeArrowheads="1"/>
          </p:cNvPicPr>
          <p:nvPr/>
        </p:nvPicPr>
        <p:blipFill>
          <a:blip r:embed="rId2" cstate="print"/>
          <a:srcRect/>
          <a:stretch>
            <a:fillRect/>
          </a:stretch>
        </p:blipFill>
        <p:spPr bwMode="auto">
          <a:xfrm>
            <a:off x="3967163" y="2209800"/>
            <a:ext cx="1214437" cy="1217613"/>
          </a:xfrm>
          <a:prstGeom prst="rect">
            <a:avLst/>
          </a:prstGeom>
          <a:noFill/>
          <a:ln w="9525">
            <a:noFill/>
            <a:miter lim="800000"/>
            <a:headEnd/>
            <a:tailEnd/>
          </a:ln>
          <a:effectLst/>
        </p:spPr>
      </p:pic>
      <p:sp>
        <p:nvSpPr>
          <p:cNvPr id="284676" name="Cloud"/>
          <p:cNvSpPr>
            <a:spLocks noChangeAspect="1" noEditPoints="1" noChangeArrowheads="1"/>
          </p:cNvSpPr>
          <p:nvPr/>
        </p:nvSpPr>
        <p:spPr bwMode="auto">
          <a:xfrm>
            <a:off x="5334000" y="3578225"/>
            <a:ext cx="1408113" cy="9286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eaLnBrk="0" hangingPunct="0"/>
            <a:r>
              <a:rPr lang="en-US" sz="1800">
                <a:solidFill>
                  <a:schemeClr val="tx1"/>
                </a:solidFill>
              </a:rPr>
              <a:t>ECN Net</a:t>
            </a:r>
          </a:p>
        </p:txBody>
      </p:sp>
      <p:sp>
        <p:nvSpPr>
          <p:cNvPr id="284677" name="Cloud"/>
          <p:cNvSpPr>
            <a:spLocks noChangeAspect="1" noEditPoints="1" noChangeArrowheads="1"/>
          </p:cNvSpPr>
          <p:nvPr/>
        </p:nvSpPr>
        <p:spPr bwMode="auto">
          <a:xfrm>
            <a:off x="6172200" y="4681538"/>
            <a:ext cx="1439863" cy="7540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eaLnBrk="0" hangingPunct="0"/>
            <a:r>
              <a:rPr lang="en-US" sz="1800">
                <a:solidFill>
                  <a:schemeClr val="tx1"/>
                </a:solidFill>
              </a:rPr>
              <a:t>Internet</a:t>
            </a:r>
          </a:p>
        </p:txBody>
      </p:sp>
      <p:cxnSp>
        <p:nvCxnSpPr>
          <p:cNvPr id="284678" name="AutoShape 6"/>
          <p:cNvCxnSpPr>
            <a:cxnSpLocks noChangeShapeType="1"/>
            <a:stCxn id="284676" idx="1"/>
            <a:endCxn id="284677" idx="3"/>
          </p:cNvCxnSpPr>
          <p:nvPr/>
        </p:nvCxnSpPr>
        <p:spPr bwMode="auto">
          <a:xfrm rot="16200000" flipH="1">
            <a:off x="6356350" y="4187825"/>
            <a:ext cx="219075" cy="854075"/>
          </a:xfrm>
          <a:prstGeom prst="curvedConnector3">
            <a:avLst>
              <a:gd name="adj1" fmla="val 39856"/>
            </a:avLst>
          </a:prstGeom>
          <a:noFill/>
          <a:ln w="38100">
            <a:solidFill>
              <a:srgbClr val="800000"/>
            </a:solidFill>
            <a:round/>
            <a:headEnd/>
            <a:tailEnd/>
          </a:ln>
          <a:effectLst/>
        </p:spPr>
      </p:cxnSp>
      <p:cxnSp>
        <p:nvCxnSpPr>
          <p:cNvPr id="284679" name="AutoShape 7"/>
          <p:cNvCxnSpPr>
            <a:cxnSpLocks noChangeShapeType="1"/>
            <a:stCxn id="0" idx="3"/>
            <a:endCxn id="284676" idx="3"/>
          </p:cNvCxnSpPr>
          <p:nvPr/>
        </p:nvCxnSpPr>
        <p:spPr bwMode="auto">
          <a:xfrm>
            <a:off x="5181600" y="2819400"/>
            <a:ext cx="857250" cy="811213"/>
          </a:xfrm>
          <a:prstGeom prst="curvedConnector2">
            <a:avLst/>
          </a:prstGeom>
          <a:noFill/>
          <a:ln w="38100">
            <a:solidFill>
              <a:srgbClr val="800000"/>
            </a:solidFill>
            <a:round/>
            <a:headEnd/>
            <a:tailEnd/>
          </a:ln>
          <a:effectLst/>
        </p:spPr>
      </p:cxnSp>
      <p:cxnSp>
        <p:nvCxnSpPr>
          <p:cNvPr id="284680" name="AutoShape 8"/>
          <p:cNvCxnSpPr>
            <a:cxnSpLocks noChangeShapeType="1"/>
            <a:stCxn id="0" idx="2"/>
            <a:endCxn id="0" idx="2"/>
          </p:cNvCxnSpPr>
          <p:nvPr/>
        </p:nvCxnSpPr>
        <p:spPr bwMode="auto">
          <a:xfrm flipV="1">
            <a:off x="3354388" y="3427413"/>
            <a:ext cx="1220787" cy="2006600"/>
          </a:xfrm>
          <a:prstGeom prst="curvedConnector2">
            <a:avLst/>
          </a:prstGeom>
          <a:noFill/>
          <a:ln w="28575">
            <a:solidFill>
              <a:schemeClr val="accent2"/>
            </a:solidFill>
            <a:prstDash val="dash"/>
            <a:round/>
            <a:headEnd/>
            <a:tailEnd/>
          </a:ln>
          <a:effectLst/>
        </p:spPr>
      </p:cxnSp>
      <p:grpSp>
        <p:nvGrpSpPr>
          <p:cNvPr id="2" name="Group 9"/>
          <p:cNvGrpSpPr>
            <a:grpSpLocks/>
          </p:cNvGrpSpPr>
          <p:nvPr/>
        </p:nvGrpSpPr>
        <p:grpSpPr bwMode="auto">
          <a:xfrm>
            <a:off x="1066800" y="2743200"/>
            <a:ext cx="1066800" cy="1066800"/>
            <a:chOff x="336" y="1392"/>
            <a:chExt cx="1248" cy="938"/>
          </a:xfrm>
        </p:grpSpPr>
        <p:pic>
          <p:nvPicPr>
            <p:cNvPr id="284682" name="Picture 10"/>
            <p:cNvPicPr>
              <a:picLocks noChangeAspect="1" noChangeArrowheads="1"/>
            </p:cNvPicPr>
            <p:nvPr/>
          </p:nvPicPr>
          <p:blipFill>
            <a:blip r:embed="rId3" cstate="print"/>
            <a:srcRect/>
            <a:stretch>
              <a:fillRect/>
            </a:stretch>
          </p:blipFill>
          <p:spPr bwMode="auto">
            <a:xfrm>
              <a:off x="336" y="1392"/>
              <a:ext cx="768" cy="458"/>
            </a:xfrm>
            <a:prstGeom prst="rect">
              <a:avLst/>
            </a:prstGeom>
            <a:noFill/>
            <a:ln w="9525">
              <a:noFill/>
              <a:miter lim="800000"/>
              <a:headEnd/>
              <a:tailEnd/>
            </a:ln>
            <a:effectLst/>
          </p:spPr>
        </p:pic>
        <p:pic>
          <p:nvPicPr>
            <p:cNvPr id="284683" name="Picture 11"/>
            <p:cNvPicPr>
              <a:picLocks noChangeAspect="1" noChangeArrowheads="1"/>
            </p:cNvPicPr>
            <p:nvPr/>
          </p:nvPicPr>
          <p:blipFill>
            <a:blip r:embed="rId3" cstate="print"/>
            <a:srcRect/>
            <a:stretch>
              <a:fillRect/>
            </a:stretch>
          </p:blipFill>
          <p:spPr bwMode="auto">
            <a:xfrm>
              <a:off x="432" y="1488"/>
              <a:ext cx="768" cy="458"/>
            </a:xfrm>
            <a:prstGeom prst="rect">
              <a:avLst/>
            </a:prstGeom>
            <a:noFill/>
            <a:ln w="9525">
              <a:noFill/>
              <a:miter lim="800000"/>
              <a:headEnd/>
              <a:tailEnd/>
            </a:ln>
            <a:effectLst/>
          </p:spPr>
        </p:pic>
        <p:pic>
          <p:nvPicPr>
            <p:cNvPr id="284684" name="Picture 12"/>
            <p:cNvPicPr>
              <a:picLocks noChangeAspect="1" noChangeArrowheads="1"/>
            </p:cNvPicPr>
            <p:nvPr/>
          </p:nvPicPr>
          <p:blipFill>
            <a:blip r:embed="rId3" cstate="print"/>
            <a:srcRect/>
            <a:stretch>
              <a:fillRect/>
            </a:stretch>
          </p:blipFill>
          <p:spPr bwMode="auto">
            <a:xfrm>
              <a:off x="528" y="1584"/>
              <a:ext cx="768" cy="458"/>
            </a:xfrm>
            <a:prstGeom prst="rect">
              <a:avLst/>
            </a:prstGeom>
            <a:noFill/>
            <a:ln w="9525">
              <a:noFill/>
              <a:miter lim="800000"/>
              <a:headEnd/>
              <a:tailEnd/>
            </a:ln>
            <a:effectLst/>
          </p:spPr>
        </p:pic>
        <p:pic>
          <p:nvPicPr>
            <p:cNvPr id="284685" name="Picture 13"/>
            <p:cNvPicPr>
              <a:picLocks noChangeAspect="1" noChangeArrowheads="1"/>
            </p:cNvPicPr>
            <p:nvPr/>
          </p:nvPicPr>
          <p:blipFill>
            <a:blip r:embed="rId3" cstate="print"/>
            <a:srcRect/>
            <a:stretch>
              <a:fillRect/>
            </a:stretch>
          </p:blipFill>
          <p:spPr bwMode="auto">
            <a:xfrm>
              <a:off x="624" y="1680"/>
              <a:ext cx="768" cy="458"/>
            </a:xfrm>
            <a:prstGeom prst="rect">
              <a:avLst/>
            </a:prstGeom>
            <a:noFill/>
            <a:ln w="9525">
              <a:noFill/>
              <a:miter lim="800000"/>
              <a:headEnd/>
              <a:tailEnd/>
            </a:ln>
            <a:effectLst/>
          </p:spPr>
        </p:pic>
        <p:pic>
          <p:nvPicPr>
            <p:cNvPr id="284686" name="Picture 14"/>
            <p:cNvPicPr>
              <a:picLocks noChangeAspect="1" noChangeArrowheads="1"/>
            </p:cNvPicPr>
            <p:nvPr/>
          </p:nvPicPr>
          <p:blipFill>
            <a:blip r:embed="rId3" cstate="print"/>
            <a:srcRect/>
            <a:stretch>
              <a:fillRect/>
            </a:stretch>
          </p:blipFill>
          <p:spPr bwMode="auto">
            <a:xfrm>
              <a:off x="720" y="1776"/>
              <a:ext cx="768" cy="458"/>
            </a:xfrm>
            <a:prstGeom prst="rect">
              <a:avLst/>
            </a:prstGeom>
            <a:noFill/>
            <a:ln w="9525">
              <a:noFill/>
              <a:miter lim="800000"/>
              <a:headEnd/>
              <a:tailEnd/>
            </a:ln>
            <a:effectLst/>
          </p:spPr>
        </p:pic>
        <p:pic>
          <p:nvPicPr>
            <p:cNvPr id="284687" name="Picture 15"/>
            <p:cNvPicPr>
              <a:picLocks noChangeAspect="1" noChangeArrowheads="1"/>
            </p:cNvPicPr>
            <p:nvPr/>
          </p:nvPicPr>
          <p:blipFill>
            <a:blip r:embed="rId3" cstate="print"/>
            <a:srcRect/>
            <a:stretch>
              <a:fillRect/>
            </a:stretch>
          </p:blipFill>
          <p:spPr bwMode="auto">
            <a:xfrm>
              <a:off x="816" y="1872"/>
              <a:ext cx="768" cy="458"/>
            </a:xfrm>
            <a:prstGeom prst="rect">
              <a:avLst/>
            </a:prstGeom>
            <a:noFill/>
            <a:ln w="9525">
              <a:noFill/>
              <a:miter lim="800000"/>
              <a:headEnd/>
              <a:tailEnd/>
            </a:ln>
            <a:effectLst/>
          </p:spPr>
        </p:pic>
      </p:grpSp>
      <p:cxnSp>
        <p:nvCxnSpPr>
          <p:cNvPr id="284688" name="AutoShape 16"/>
          <p:cNvCxnSpPr>
            <a:cxnSpLocks noChangeShapeType="1"/>
            <a:stCxn id="0" idx="3"/>
            <a:endCxn id="0" idx="3"/>
          </p:cNvCxnSpPr>
          <p:nvPr/>
        </p:nvCxnSpPr>
        <p:spPr bwMode="auto">
          <a:xfrm>
            <a:off x="2133600" y="3549650"/>
            <a:ext cx="673100" cy="1555750"/>
          </a:xfrm>
          <a:prstGeom prst="curvedConnector2">
            <a:avLst/>
          </a:prstGeom>
          <a:noFill/>
          <a:ln w="19050">
            <a:solidFill>
              <a:schemeClr val="folHlink"/>
            </a:solidFill>
            <a:prstDash val="dashDot"/>
            <a:round/>
            <a:headEnd/>
            <a:tailEnd/>
          </a:ln>
          <a:effectLst/>
        </p:spPr>
      </p:cxnSp>
      <p:grpSp>
        <p:nvGrpSpPr>
          <p:cNvPr id="3" name="Group 17"/>
          <p:cNvGrpSpPr>
            <a:grpSpLocks/>
          </p:cNvGrpSpPr>
          <p:nvPr/>
        </p:nvGrpSpPr>
        <p:grpSpPr bwMode="auto">
          <a:xfrm>
            <a:off x="1981200" y="4357688"/>
            <a:ext cx="1371600" cy="1966912"/>
            <a:chOff x="576" y="2736"/>
            <a:chExt cx="960" cy="1344"/>
          </a:xfrm>
        </p:grpSpPr>
        <p:grpSp>
          <p:nvGrpSpPr>
            <p:cNvPr id="4" name="Group 18"/>
            <p:cNvGrpSpPr>
              <a:grpSpLocks/>
            </p:cNvGrpSpPr>
            <p:nvPr/>
          </p:nvGrpSpPr>
          <p:grpSpPr bwMode="auto">
            <a:xfrm rot="10800000">
              <a:off x="576" y="2736"/>
              <a:ext cx="768" cy="1152"/>
              <a:chOff x="2496" y="1584"/>
              <a:chExt cx="1299" cy="2016"/>
            </a:xfrm>
          </p:grpSpPr>
          <p:pic>
            <p:nvPicPr>
              <p:cNvPr id="284691" name="Picture 19"/>
              <p:cNvPicPr>
                <a:picLocks noChangeAspect="1" noChangeArrowheads="1"/>
              </p:cNvPicPr>
              <p:nvPr/>
            </p:nvPicPr>
            <p:blipFill>
              <a:blip r:embed="rId4" cstate="print"/>
              <a:srcRect/>
              <a:stretch>
                <a:fillRect/>
              </a:stretch>
            </p:blipFill>
            <p:spPr bwMode="auto">
              <a:xfrm rot="5400000">
                <a:off x="2498" y="2302"/>
                <a:ext cx="2016" cy="579"/>
              </a:xfrm>
              <a:prstGeom prst="rect">
                <a:avLst/>
              </a:prstGeom>
              <a:noFill/>
              <a:ln w="9525">
                <a:noFill/>
                <a:miter lim="800000"/>
                <a:headEnd/>
                <a:tailEnd/>
              </a:ln>
              <a:effectLst/>
            </p:spPr>
          </p:pic>
          <p:pic>
            <p:nvPicPr>
              <p:cNvPr id="284692" name="Picture 20"/>
              <p:cNvPicPr>
                <a:picLocks noChangeAspect="1" noChangeArrowheads="1"/>
              </p:cNvPicPr>
              <p:nvPr/>
            </p:nvPicPr>
            <p:blipFill>
              <a:blip r:embed="rId5" cstate="print"/>
              <a:srcRect/>
              <a:stretch>
                <a:fillRect/>
              </a:stretch>
            </p:blipFill>
            <p:spPr bwMode="auto">
              <a:xfrm rot="5400000">
                <a:off x="2750" y="2002"/>
                <a:ext cx="787" cy="1296"/>
              </a:xfrm>
              <a:prstGeom prst="rect">
                <a:avLst/>
              </a:prstGeom>
              <a:noFill/>
              <a:ln w="9525">
                <a:noFill/>
                <a:miter lim="800000"/>
                <a:headEnd/>
                <a:tailEnd/>
              </a:ln>
              <a:effectLst/>
            </p:spPr>
          </p:pic>
        </p:grpSp>
        <p:grpSp>
          <p:nvGrpSpPr>
            <p:cNvPr id="5" name="Group 21"/>
            <p:cNvGrpSpPr>
              <a:grpSpLocks/>
            </p:cNvGrpSpPr>
            <p:nvPr/>
          </p:nvGrpSpPr>
          <p:grpSpPr bwMode="auto">
            <a:xfrm rot="10800000">
              <a:off x="672" y="2832"/>
              <a:ext cx="768" cy="1152"/>
              <a:chOff x="2496" y="1584"/>
              <a:chExt cx="1299" cy="2016"/>
            </a:xfrm>
          </p:grpSpPr>
          <p:pic>
            <p:nvPicPr>
              <p:cNvPr id="284694" name="Picture 22"/>
              <p:cNvPicPr>
                <a:picLocks noChangeAspect="1" noChangeArrowheads="1"/>
              </p:cNvPicPr>
              <p:nvPr/>
            </p:nvPicPr>
            <p:blipFill>
              <a:blip r:embed="rId4" cstate="print"/>
              <a:srcRect/>
              <a:stretch>
                <a:fillRect/>
              </a:stretch>
            </p:blipFill>
            <p:spPr bwMode="auto">
              <a:xfrm rot="5400000">
                <a:off x="2498" y="2302"/>
                <a:ext cx="2016" cy="579"/>
              </a:xfrm>
              <a:prstGeom prst="rect">
                <a:avLst/>
              </a:prstGeom>
              <a:noFill/>
              <a:ln w="9525">
                <a:noFill/>
                <a:miter lim="800000"/>
                <a:headEnd/>
                <a:tailEnd/>
              </a:ln>
              <a:effectLst/>
            </p:spPr>
          </p:pic>
          <p:pic>
            <p:nvPicPr>
              <p:cNvPr id="284695" name="Picture 23"/>
              <p:cNvPicPr>
                <a:picLocks noChangeAspect="1" noChangeArrowheads="1"/>
              </p:cNvPicPr>
              <p:nvPr/>
            </p:nvPicPr>
            <p:blipFill>
              <a:blip r:embed="rId5" cstate="print"/>
              <a:srcRect/>
              <a:stretch>
                <a:fillRect/>
              </a:stretch>
            </p:blipFill>
            <p:spPr bwMode="auto">
              <a:xfrm rot="5400000">
                <a:off x="2750" y="2002"/>
                <a:ext cx="787" cy="1296"/>
              </a:xfrm>
              <a:prstGeom prst="rect">
                <a:avLst/>
              </a:prstGeom>
              <a:noFill/>
              <a:ln w="9525">
                <a:noFill/>
                <a:miter lim="800000"/>
                <a:headEnd/>
                <a:tailEnd/>
              </a:ln>
              <a:effectLst/>
            </p:spPr>
          </p:pic>
        </p:grpSp>
        <p:grpSp>
          <p:nvGrpSpPr>
            <p:cNvPr id="6" name="Group 24"/>
            <p:cNvGrpSpPr>
              <a:grpSpLocks/>
            </p:cNvGrpSpPr>
            <p:nvPr/>
          </p:nvGrpSpPr>
          <p:grpSpPr bwMode="auto">
            <a:xfrm rot="10800000">
              <a:off x="768" y="2928"/>
              <a:ext cx="768" cy="1152"/>
              <a:chOff x="2496" y="1584"/>
              <a:chExt cx="1299" cy="2016"/>
            </a:xfrm>
          </p:grpSpPr>
          <p:pic>
            <p:nvPicPr>
              <p:cNvPr id="284697" name="Picture 25"/>
              <p:cNvPicPr>
                <a:picLocks noChangeAspect="1" noChangeArrowheads="1"/>
              </p:cNvPicPr>
              <p:nvPr/>
            </p:nvPicPr>
            <p:blipFill>
              <a:blip r:embed="rId4" cstate="print"/>
              <a:srcRect/>
              <a:stretch>
                <a:fillRect/>
              </a:stretch>
            </p:blipFill>
            <p:spPr bwMode="auto">
              <a:xfrm rot="5400000">
                <a:off x="2498" y="2302"/>
                <a:ext cx="2016" cy="579"/>
              </a:xfrm>
              <a:prstGeom prst="rect">
                <a:avLst/>
              </a:prstGeom>
              <a:noFill/>
              <a:ln w="9525">
                <a:noFill/>
                <a:miter lim="800000"/>
                <a:headEnd/>
                <a:tailEnd/>
              </a:ln>
              <a:effectLst/>
            </p:spPr>
          </p:pic>
          <p:pic>
            <p:nvPicPr>
              <p:cNvPr id="284698" name="Picture 26"/>
              <p:cNvPicPr>
                <a:picLocks noChangeAspect="1" noChangeArrowheads="1"/>
              </p:cNvPicPr>
              <p:nvPr/>
            </p:nvPicPr>
            <p:blipFill>
              <a:blip r:embed="rId5" cstate="print"/>
              <a:srcRect/>
              <a:stretch>
                <a:fillRect/>
              </a:stretch>
            </p:blipFill>
            <p:spPr bwMode="auto">
              <a:xfrm rot="5400000">
                <a:off x="2750" y="2002"/>
                <a:ext cx="787" cy="1296"/>
              </a:xfrm>
              <a:prstGeom prst="rect">
                <a:avLst/>
              </a:prstGeom>
              <a:noFill/>
              <a:ln w="9525">
                <a:noFill/>
                <a:miter lim="800000"/>
                <a:headEnd/>
                <a:tailEnd/>
              </a:ln>
              <a:effectLst/>
            </p:spPr>
          </p:pic>
        </p:grpSp>
      </p:grpSp>
      <p:pic>
        <p:nvPicPr>
          <p:cNvPr id="284699" name="Picture 27" descr="j0299125"/>
          <p:cNvPicPr>
            <a:picLocks noChangeAspect="1" noChangeArrowheads="1"/>
          </p:cNvPicPr>
          <p:nvPr/>
        </p:nvPicPr>
        <p:blipFill>
          <a:blip r:embed="rId6" cstate="print"/>
          <a:srcRect/>
          <a:stretch>
            <a:fillRect/>
          </a:stretch>
        </p:blipFill>
        <p:spPr bwMode="auto">
          <a:xfrm>
            <a:off x="7620000" y="3276600"/>
            <a:ext cx="411163" cy="733425"/>
          </a:xfrm>
          <a:prstGeom prst="rect">
            <a:avLst/>
          </a:prstGeom>
          <a:noFill/>
        </p:spPr>
      </p:pic>
      <p:pic>
        <p:nvPicPr>
          <p:cNvPr id="284700" name="Picture 28" descr="j0299125"/>
          <p:cNvPicPr>
            <a:picLocks noChangeAspect="1" noChangeArrowheads="1"/>
          </p:cNvPicPr>
          <p:nvPr/>
        </p:nvPicPr>
        <p:blipFill>
          <a:blip r:embed="rId6" cstate="print"/>
          <a:srcRect/>
          <a:stretch>
            <a:fillRect/>
          </a:stretch>
        </p:blipFill>
        <p:spPr bwMode="auto">
          <a:xfrm>
            <a:off x="8229600" y="4419600"/>
            <a:ext cx="376238" cy="671513"/>
          </a:xfrm>
          <a:prstGeom prst="rect">
            <a:avLst/>
          </a:prstGeom>
          <a:noFill/>
        </p:spPr>
      </p:pic>
      <p:cxnSp>
        <p:nvCxnSpPr>
          <p:cNvPr id="284701" name="AutoShape 29"/>
          <p:cNvCxnSpPr>
            <a:cxnSpLocks noChangeShapeType="1"/>
            <a:stCxn id="0" idx="1"/>
            <a:endCxn id="284676" idx="2"/>
          </p:cNvCxnSpPr>
          <p:nvPr/>
        </p:nvCxnSpPr>
        <p:spPr bwMode="auto">
          <a:xfrm rot="10800000" flipV="1">
            <a:off x="6740525" y="3643313"/>
            <a:ext cx="879475" cy="400050"/>
          </a:xfrm>
          <a:prstGeom prst="curvedConnector3">
            <a:avLst>
              <a:gd name="adj1" fmla="val 50000"/>
            </a:avLst>
          </a:prstGeom>
          <a:noFill/>
          <a:ln w="9525">
            <a:solidFill>
              <a:schemeClr val="tx1"/>
            </a:solidFill>
            <a:round/>
            <a:headEnd/>
            <a:tailEnd/>
          </a:ln>
          <a:effectLst/>
        </p:spPr>
      </p:cxnSp>
      <p:cxnSp>
        <p:nvCxnSpPr>
          <p:cNvPr id="284702" name="AutoShape 30"/>
          <p:cNvCxnSpPr>
            <a:cxnSpLocks noChangeShapeType="1"/>
            <a:stCxn id="0" idx="1"/>
            <a:endCxn id="284677" idx="2"/>
          </p:cNvCxnSpPr>
          <p:nvPr/>
        </p:nvCxnSpPr>
        <p:spPr bwMode="auto">
          <a:xfrm rot="10800000" flipV="1">
            <a:off x="7610475" y="4756150"/>
            <a:ext cx="619125" cy="303213"/>
          </a:xfrm>
          <a:prstGeom prst="curvedConnector3">
            <a:avLst>
              <a:gd name="adj1" fmla="val 50000"/>
            </a:avLst>
          </a:prstGeom>
          <a:noFill/>
          <a:ln w="9525">
            <a:solidFill>
              <a:schemeClr val="tx1"/>
            </a:solidFill>
            <a:round/>
            <a:headEnd/>
            <a:tailEnd/>
          </a:ln>
          <a:effectLst/>
        </p:spPr>
      </p:cxnSp>
      <p:sp>
        <p:nvSpPr>
          <p:cNvPr id="284703" name="Text Box 31"/>
          <p:cNvSpPr txBox="1">
            <a:spLocks noChangeArrowheads="1"/>
          </p:cNvSpPr>
          <p:nvPr/>
        </p:nvSpPr>
        <p:spPr bwMode="auto">
          <a:xfrm>
            <a:off x="2992438" y="4267200"/>
            <a:ext cx="1198562" cy="517525"/>
          </a:xfrm>
          <a:prstGeom prst="rect">
            <a:avLst/>
          </a:prstGeom>
          <a:noFill/>
          <a:ln w="9525">
            <a:noFill/>
            <a:miter lim="800000"/>
            <a:headEnd/>
            <a:tailEnd/>
          </a:ln>
          <a:effectLst/>
        </p:spPr>
        <p:txBody>
          <a:bodyPr wrap="none">
            <a:spAutoFit/>
          </a:bodyPr>
          <a:lstStyle/>
          <a:p>
            <a:pPr eaLnBrk="0" hangingPunct="0"/>
            <a:r>
              <a:rPr lang="en-US" sz="1400">
                <a:solidFill>
                  <a:schemeClr val="tx1"/>
                </a:solidFill>
              </a:rPr>
              <a:t>802.11b </a:t>
            </a:r>
          </a:p>
          <a:p>
            <a:pPr eaLnBrk="0" hangingPunct="0"/>
            <a:r>
              <a:rPr lang="en-US" sz="1400">
                <a:solidFill>
                  <a:schemeClr val="tx1"/>
                </a:solidFill>
              </a:rPr>
              <a:t>Peer-to-Peer</a:t>
            </a:r>
          </a:p>
        </p:txBody>
      </p:sp>
      <p:sp>
        <p:nvSpPr>
          <p:cNvPr id="284704" name="Text Box 32"/>
          <p:cNvSpPr txBox="1">
            <a:spLocks noChangeArrowheads="1"/>
          </p:cNvSpPr>
          <p:nvPr/>
        </p:nvSpPr>
        <p:spPr bwMode="auto">
          <a:xfrm>
            <a:off x="2470150" y="3848100"/>
            <a:ext cx="1149350" cy="304800"/>
          </a:xfrm>
          <a:prstGeom prst="rect">
            <a:avLst/>
          </a:prstGeom>
          <a:noFill/>
          <a:ln w="9525">
            <a:noFill/>
            <a:miter lim="800000"/>
            <a:headEnd/>
            <a:tailEnd/>
          </a:ln>
          <a:effectLst/>
        </p:spPr>
        <p:txBody>
          <a:bodyPr wrap="none">
            <a:spAutoFit/>
          </a:bodyPr>
          <a:lstStyle/>
          <a:p>
            <a:pPr eaLnBrk="0" hangingPunct="0"/>
            <a:r>
              <a:rPr lang="en-US" sz="1400">
                <a:solidFill>
                  <a:schemeClr val="tx1"/>
                </a:solidFill>
              </a:rPr>
              <a:t>FM 433MHz</a:t>
            </a:r>
          </a:p>
        </p:txBody>
      </p:sp>
      <p:sp>
        <p:nvSpPr>
          <p:cNvPr id="284705" name="Text Box 33"/>
          <p:cNvSpPr txBox="1">
            <a:spLocks noChangeArrowheads="1"/>
          </p:cNvSpPr>
          <p:nvPr/>
        </p:nvSpPr>
        <p:spPr bwMode="auto">
          <a:xfrm>
            <a:off x="228600" y="5257800"/>
            <a:ext cx="1730375" cy="730250"/>
          </a:xfrm>
          <a:prstGeom prst="rect">
            <a:avLst/>
          </a:prstGeom>
          <a:noFill/>
          <a:ln w="9525">
            <a:noFill/>
            <a:miter lim="800000"/>
            <a:headEnd/>
            <a:tailEnd/>
          </a:ln>
          <a:effectLst/>
        </p:spPr>
        <p:txBody>
          <a:bodyPr wrap="none">
            <a:spAutoFit/>
          </a:bodyPr>
          <a:lstStyle/>
          <a:p>
            <a:pPr eaLnBrk="0" hangingPunct="0"/>
            <a:r>
              <a:rPr lang="en-US" sz="1400">
                <a:solidFill>
                  <a:schemeClr val="tx1"/>
                </a:solidFill>
              </a:rPr>
              <a:t>Laser attached</a:t>
            </a:r>
          </a:p>
          <a:p>
            <a:pPr eaLnBrk="0" hangingPunct="0"/>
            <a:r>
              <a:rPr lang="en-US" sz="1400">
                <a:solidFill>
                  <a:schemeClr val="tx1"/>
                </a:solidFill>
              </a:rPr>
              <a:t>via serial port to</a:t>
            </a:r>
          </a:p>
          <a:p>
            <a:pPr eaLnBrk="0" hangingPunct="0"/>
            <a:r>
              <a:rPr lang="en-US" sz="1400">
                <a:solidFill>
                  <a:schemeClr val="tx1"/>
                </a:solidFill>
              </a:rPr>
              <a:t>Stargate computers</a:t>
            </a:r>
          </a:p>
        </p:txBody>
      </p:sp>
      <p:sp>
        <p:nvSpPr>
          <p:cNvPr id="284706" name="Text Box 34"/>
          <p:cNvSpPr txBox="1">
            <a:spLocks noChangeArrowheads="1"/>
          </p:cNvSpPr>
          <p:nvPr/>
        </p:nvSpPr>
        <p:spPr bwMode="auto">
          <a:xfrm>
            <a:off x="304800" y="3749675"/>
            <a:ext cx="1624013" cy="517525"/>
          </a:xfrm>
          <a:prstGeom prst="rect">
            <a:avLst/>
          </a:prstGeom>
          <a:noFill/>
          <a:ln w="9525">
            <a:noFill/>
            <a:miter lim="800000"/>
            <a:headEnd/>
            <a:tailEnd/>
          </a:ln>
          <a:effectLst/>
        </p:spPr>
        <p:txBody>
          <a:bodyPr wrap="none">
            <a:spAutoFit/>
          </a:bodyPr>
          <a:lstStyle/>
          <a:p>
            <a:pPr eaLnBrk="0" hangingPunct="0"/>
            <a:r>
              <a:rPr lang="en-US" sz="1400">
                <a:solidFill>
                  <a:schemeClr val="tx1"/>
                </a:solidFill>
              </a:rPr>
              <a:t>MICA2 motes with</a:t>
            </a:r>
          </a:p>
          <a:p>
            <a:pPr eaLnBrk="0" hangingPunct="0"/>
            <a:r>
              <a:rPr lang="en-US" sz="1400">
                <a:solidFill>
                  <a:schemeClr val="tx1"/>
                </a:solidFill>
              </a:rPr>
              <a:t>ADXL 202</a:t>
            </a:r>
          </a:p>
        </p:txBody>
      </p:sp>
      <p:sp>
        <p:nvSpPr>
          <p:cNvPr id="284707" name="Text Box 35"/>
          <p:cNvSpPr txBox="1">
            <a:spLocks noChangeArrowheads="1"/>
          </p:cNvSpPr>
          <p:nvPr/>
        </p:nvSpPr>
        <p:spPr bwMode="auto">
          <a:xfrm>
            <a:off x="4876800" y="5410200"/>
            <a:ext cx="2716213" cy="942975"/>
          </a:xfrm>
          <a:prstGeom prst="rect">
            <a:avLst/>
          </a:prstGeom>
          <a:noFill/>
          <a:ln w="9525">
            <a:noFill/>
            <a:miter lim="800000"/>
            <a:headEnd/>
            <a:tailEnd/>
          </a:ln>
          <a:effectLst/>
        </p:spPr>
        <p:txBody>
          <a:bodyPr wrap="none">
            <a:spAutoFit/>
          </a:bodyPr>
          <a:lstStyle/>
          <a:p>
            <a:pPr algn="just" eaLnBrk="0" hangingPunct="0"/>
            <a:r>
              <a:rPr lang="en-US" sz="1400">
                <a:solidFill>
                  <a:schemeClr val="accent2"/>
                </a:solidFill>
              </a:rPr>
              <a:t>Currently laser readings</a:t>
            </a:r>
          </a:p>
          <a:p>
            <a:pPr algn="just" eaLnBrk="0" hangingPunct="0"/>
            <a:r>
              <a:rPr lang="en-US" sz="1400">
                <a:solidFill>
                  <a:schemeClr val="accent2"/>
                </a:solidFill>
              </a:rPr>
              <a:t>can be viewed for from </a:t>
            </a:r>
          </a:p>
          <a:p>
            <a:pPr algn="just" eaLnBrk="0" hangingPunct="0"/>
            <a:r>
              <a:rPr lang="en-US" sz="1400">
                <a:solidFill>
                  <a:schemeClr val="accent2"/>
                </a:solidFill>
              </a:rPr>
              <a:t>anywhere over the Internet</a:t>
            </a:r>
          </a:p>
          <a:p>
            <a:pPr algn="just" eaLnBrk="0" hangingPunct="0"/>
            <a:r>
              <a:rPr lang="en-US" sz="1400">
                <a:solidFill>
                  <a:schemeClr val="accent2"/>
                </a:solidFill>
              </a:rPr>
              <a:t>(conditioned on firewall settings)</a:t>
            </a:r>
          </a:p>
        </p:txBody>
      </p:sp>
      <p:pic>
        <p:nvPicPr>
          <p:cNvPr id="284708" name="Picture 36"/>
          <p:cNvPicPr>
            <a:picLocks noChangeAspect="1" noChangeArrowheads="1"/>
          </p:cNvPicPr>
          <p:nvPr/>
        </p:nvPicPr>
        <p:blipFill>
          <a:blip r:embed="rId7" cstate="print"/>
          <a:srcRect/>
          <a:stretch>
            <a:fillRect/>
          </a:stretch>
        </p:blipFill>
        <p:spPr bwMode="auto">
          <a:xfrm>
            <a:off x="6019800" y="1066800"/>
            <a:ext cx="3048000" cy="2009775"/>
          </a:xfrm>
          <a:prstGeom prst="rect">
            <a:avLst/>
          </a:prstGeom>
          <a:noFill/>
          <a:ln w="9525">
            <a:noFill/>
            <a:miter lim="800000"/>
            <a:headEnd/>
            <a:tailEnd/>
          </a:ln>
          <a:effectLst/>
        </p:spPr>
      </p:pic>
      <p:sp>
        <p:nvSpPr>
          <p:cNvPr id="284709" name="AutoShape 37"/>
          <p:cNvSpPr>
            <a:spLocks noChangeArrowheads="1"/>
          </p:cNvSpPr>
          <p:nvPr/>
        </p:nvSpPr>
        <p:spPr bwMode="auto">
          <a:xfrm>
            <a:off x="6000750" y="2784475"/>
            <a:ext cx="323850" cy="339725"/>
          </a:xfrm>
          <a:prstGeom prst="rtTriangle">
            <a:avLst/>
          </a:prstGeom>
          <a:solidFill>
            <a:srgbClr val="FF0000"/>
          </a:solidFill>
          <a:ln w="9525">
            <a:solidFill>
              <a:schemeClr val="tx1"/>
            </a:solidFill>
            <a:miter lim="800000"/>
            <a:headEnd/>
            <a:tailEnd/>
          </a:ln>
          <a:effectLst/>
        </p:spPr>
        <p:txBody>
          <a:bodyPr wrap="none" anchor="ctr"/>
          <a:lstStyle/>
          <a:p>
            <a:endParaRPr lang="en-US"/>
          </a:p>
        </p:txBody>
      </p:sp>
      <p:sp>
        <p:nvSpPr>
          <p:cNvPr id="284710" name="Text Box 38"/>
          <p:cNvSpPr txBox="1">
            <a:spLocks noChangeArrowheads="1"/>
          </p:cNvSpPr>
          <p:nvPr/>
        </p:nvSpPr>
        <p:spPr bwMode="auto">
          <a:xfrm>
            <a:off x="71438" y="1182688"/>
            <a:ext cx="4657725" cy="457200"/>
          </a:xfrm>
          <a:prstGeom prst="rect">
            <a:avLst/>
          </a:prstGeom>
          <a:noFill/>
          <a:ln w="38100" algn="ctr">
            <a:noFill/>
            <a:miter lim="800000"/>
            <a:headEnd/>
            <a:tailEnd/>
          </a:ln>
          <a:effectLst/>
        </p:spPr>
        <p:txBody>
          <a:bodyPr wrap="none">
            <a:spAutoFit/>
          </a:bodyPr>
          <a:lstStyle/>
          <a:p>
            <a:pPr algn="l"/>
            <a:r>
              <a:rPr lang="en-US" sz="2400">
                <a:solidFill>
                  <a:srgbClr val="CC0000"/>
                </a:solidFill>
              </a:rPr>
              <a:t>Pilot deployment at BOWEN labs</a:t>
            </a:r>
          </a:p>
        </p:txBody>
      </p:sp>
      <p:sp>
        <p:nvSpPr>
          <p:cNvPr id="39" name="Title 38"/>
          <p:cNvSpPr>
            <a:spLocks noGrp="1"/>
          </p:cNvSpPr>
          <p:nvPr>
            <p:ph type="title"/>
          </p:nvPr>
        </p:nvSpPr>
        <p:spPr>
          <a:xfrm>
            <a:off x="457200" y="274638"/>
            <a:ext cx="8229600" cy="868362"/>
          </a:xfrm>
        </p:spPr>
        <p:txBody>
          <a:bodyPr/>
          <a:lstStyle/>
          <a:p>
            <a:r>
              <a:rPr lang="en-US" dirty="0" smtClean="0"/>
              <a:t>CSE and Civil Engineering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 and Civil Engineering</a:t>
            </a:r>
            <a:endParaRPr lang="en-US" dirty="0"/>
          </a:p>
        </p:txBody>
      </p:sp>
      <p:pic>
        <p:nvPicPr>
          <p:cNvPr id="28674" name="Picture 2" descr="The researchers anticipate that the methodology developed in this work will be broadly applicable to other supramolecular materials and could provide new insight into the mechanical behaviour of self-assembling protein materials."/>
          <p:cNvPicPr>
            <a:picLocks noChangeAspect="1" noChangeArrowheads="1"/>
          </p:cNvPicPr>
          <p:nvPr/>
        </p:nvPicPr>
        <p:blipFill>
          <a:blip r:embed="rId2" cstate="print"/>
          <a:srcRect/>
          <a:stretch>
            <a:fillRect/>
          </a:stretch>
        </p:blipFill>
        <p:spPr bwMode="auto">
          <a:xfrm>
            <a:off x="1447800" y="1981200"/>
            <a:ext cx="6191250" cy="2286001"/>
          </a:xfrm>
          <a:prstGeom prst="rect">
            <a:avLst/>
          </a:prstGeom>
          <a:noFill/>
        </p:spPr>
      </p:pic>
      <p:sp>
        <p:nvSpPr>
          <p:cNvPr id="5" name="TextBox 4"/>
          <p:cNvSpPr txBox="1"/>
          <p:nvPr/>
        </p:nvSpPr>
        <p:spPr>
          <a:xfrm>
            <a:off x="1676400" y="5029200"/>
            <a:ext cx="5943600" cy="369332"/>
          </a:xfrm>
          <a:prstGeom prst="rect">
            <a:avLst/>
          </a:prstGeom>
          <a:noFill/>
        </p:spPr>
        <p:txBody>
          <a:bodyPr wrap="square" rtlCol="0">
            <a:spAutoFit/>
          </a:bodyPr>
          <a:lstStyle/>
          <a:p>
            <a:pPr algn="ctr"/>
            <a:r>
              <a:rPr lang="en-US" dirty="0" smtClean="0"/>
              <a:t>Materials Modeling and Design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 and EAPS</a:t>
            </a:r>
            <a:endParaRPr lang="en-US" dirty="0"/>
          </a:p>
        </p:txBody>
      </p:sp>
      <p:pic>
        <p:nvPicPr>
          <p:cNvPr id="30722" name="Picture 2" descr="http://www.epmag.com/resources/images/archives/res%20model-roxar%20fig%201.jpg"/>
          <p:cNvPicPr>
            <a:picLocks noChangeAspect="1" noChangeArrowheads="1"/>
          </p:cNvPicPr>
          <p:nvPr/>
        </p:nvPicPr>
        <p:blipFill>
          <a:blip r:embed="rId2" cstate="print"/>
          <a:srcRect/>
          <a:stretch>
            <a:fillRect/>
          </a:stretch>
        </p:blipFill>
        <p:spPr bwMode="auto">
          <a:xfrm>
            <a:off x="1295400" y="1676400"/>
            <a:ext cx="6477000" cy="3390900"/>
          </a:xfrm>
          <a:prstGeom prst="rect">
            <a:avLst/>
          </a:prstGeom>
          <a:noFill/>
        </p:spPr>
      </p:pic>
      <p:sp>
        <p:nvSpPr>
          <p:cNvPr id="5" name="TextBox 4"/>
          <p:cNvSpPr txBox="1"/>
          <p:nvPr/>
        </p:nvSpPr>
        <p:spPr>
          <a:xfrm>
            <a:off x="3048000" y="5638800"/>
            <a:ext cx="3962400" cy="381000"/>
          </a:xfrm>
          <a:prstGeom prst="rect">
            <a:avLst/>
          </a:prstGeom>
          <a:noFill/>
        </p:spPr>
        <p:txBody>
          <a:bodyPr wrap="square" rtlCol="0">
            <a:spAutoFit/>
          </a:bodyPr>
          <a:lstStyle/>
          <a:p>
            <a:r>
              <a:rPr lang="en-US" dirty="0" smtClean="0"/>
              <a:t>Reservoir Modeling (Courtesy: </a:t>
            </a:r>
            <a:r>
              <a:rPr lang="en-US" dirty="0" err="1" smtClean="0"/>
              <a:t>EPMag</a:t>
            </a:r>
            <a:r>
              <a:rPr lang="en-US" dirty="0" smtClean="0"/>
              <a: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 and EAPS</a:t>
            </a:r>
            <a:endParaRPr lang="en-US" dirty="0"/>
          </a:p>
        </p:txBody>
      </p:sp>
      <p:pic>
        <p:nvPicPr>
          <p:cNvPr id="31746" name="Picture 2" descr="https://www2.ucar.edu/sites/default/files/news/images/other/2010/resolution.jpg"/>
          <p:cNvPicPr>
            <a:picLocks noChangeAspect="1" noChangeArrowheads="1"/>
          </p:cNvPicPr>
          <p:nvPr/>
        </p:nvPicPr>
        <p:blipFill>
          <a:blip r:embed="rId2" cstate="print"/>
          <a:srcRect/>
          <a:stretch>
            <a:fillRect/>
          </a:stretch>
        </p:blipFill>
        <p:spPr bwMode="auto">
          <a:xfrm>
            <a:off x="838200" y="1447800"/>
            <a:ext cx="7494955" cy="4495800"/>
          </a:xfrm>
          <a:prstGeom prst="rect">
            <a:avLst/>
          </a:prstGeom>
          <a:noFill/>
        </p:spPr>
      </p:pic>
      <p:sp>
        <p:nvSpPr>
          <p:cNvPr id="5" name="TextBox 4"/>
          <p:cNvSpPr txBox="1"/>
          <p:nvPr/>
        </p:nvSpPr>
        <p:spPr>
          <a:xfrm>
            <a:off x="1905000" y="6324600"/>
            <a:ext cx="5715000" cy="381000"/>
          </a:xfrm>
          <a:prstGeom prst="rect">
            <a:avLst/>
          </a:prstGeom>
          <a:noFill/>
        </p:spPr>
        <p:txBody>
          <a:bodyPr wrap="square" rtlCol="0">
            <a:spAutoFit/>
          </a:bodyPr>
          <a:lstStyle/>
          <a:p>
            <a:pPr algn="ctr"/>
            <a:r>
              <a:rPr lang="en-US" dirty="0" smtClean="0"/>
              <a:t>Climate/ Weather Modeling (Courtesy: UCAR)</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531</Words>
  <Application>Microsoft Office PowerPoint</Application>
  <PresentationFormat>On-screen Show (4:3)</PresentationFormat>
  <Paragraphs>104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Computational Science and Engineering @ Purdue:  Ananth Grama Director,  Computational Science and Engineering Professor of Computer Science.  </vt:lpstr>
      <vt:lpstr>CSE@PURDUE</vt:lpstr>
      <vt:lpstr>CSE and Civil Engineering</vt:lpstr>
      <vt:lpstr>CSE and Civil Engineering</vt:lpstr>
      <vt:lpstr>CSE and Civil Engineering</vt:lpstr>
      <vt:lpstr>CSE and Civil Engineering</vt:lpstr>
      <vt:lpstr>CSE and Civil Engineering</vt:lpstr>
      <vt:lpstr>CSE and EAPS</vt:lpstr>
      <vt:lpstr>CSE and EAPS</vt:lpstr>
      <vt:lpstr>CSE and CE/EAPS</vt:lpstr>
      <vt:lpstr>CSE and CE/EAPS</vt:lpstr>
      <vt:lpstr>CSE Admissions</vt:lpstr>
      <vt:lpstr>Curriculum Requirements</vt:lpstr>
      <vt:lpstr>Curriculum Requirements</vt:lpstr>
      <vt:lpstr>Core Courses</vt:lpstr>
      <vt:lpstr>Elective Courses</vt:lpstr>
      <vt:lpstr>Questions</vt:lpstr>
    </vt:vector>
  </TitlesOfParts>
  <Company>Department of Computer Sciences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Science and Engineering @ Purdue</dc:title>
  <dc:creator>csuser</dc:creator>
  <cp:lastModifiedBy>csuser</cp:lastModifiedBy>
  <cp:revision>29</cp:revision>
  <dcterms:created xsi:type="dcterms:W3CDTF">2012-02-28T03:27:38Z</dcterms:created>
  <dcterms:modified xsi:type="dcterms:W3CDTF">2013-08-23T03:58:11Z</dcterms:modified>
</cp:coreProperties>
</file>