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7" r:id="rId5"/>
    <p:sldId id="268" r:id="rId6"/>
    <p:sldId id="269" r:id="rId7"/>
    <p:sldId id="270" r:id="rId8"/>
    <p:sldId id="271" r:id="rId9"/>
    <p:sldId id="272" r:id="rId10"/>
    <p:sldId id="273" r:id="rId11"/>
    <p:sldId id="274"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552F8-A28F-4C6B-BD97-E7387CA559C9}"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552F8-A28F-4C6B-BD97-E7387CA559C9}"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552F8-A28F-4C6B-BD97-E7387CA559C9}"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552F8-A28F-4C6B-BD97-E7387CA559C9}" type="datetimeFigureOut">
              <a:rPr lang="en-US" smtClean="0"/>
              <a:pPr/>
              <a:t>8/15/2013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552F8-A28F-4C6B-BD97-E7387CA559C9}" type="datetimeFigureOut">
              <a:rPr lang="en-US" smtClean="0"/>
              <a:pPr/>
              <a:t>8/15/2013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552F8-A28F-4C6B-BD97-E7387CA559C9}" type="datetimeFigureOut">
              <a:rPr lang="en-US" smtClean="0"/>
              <a:pPr/>
              <a:t>8/15/2013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52F8-A28F-4C6B-BD97-E7387CA559C9}"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552F8-A28F-4C6B-BD97-E7387CA559C9}"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B5372-404C-4533-9618-380EE9935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552F8-A28F-4C6B-BD97-E7387CA559C9}" type="datetimeFigureOut">
              <a:rPr lang="en-US" smtClean="0"/>
              <a:pPr/>
              <a:t>8/15/2013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5372-404C-4533-9618-380EE99350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adschool.purdue.edu/cse/academics/curriculumrequirements/relevant.cfm" TargetMode="External"/><Relationship Id="rId2" Type="http://schemas.openxmlformats.org/officeDocument/2006/relationships/hyperlink" Target="http://www.gradschool.purdue.edu/cse/academics/curriculumrequirements/core.c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park@purdu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radschool.purdue.edu/cse/admissions/applying.cfm" TargetMode="External"/><Relationship Id="rId2" Type="http://schemas.openxmlformats.org/officeDocument/2006/relationships/hyperlink" Target="http://www.gradschool.purdue.edu/cse/academics/faculty.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radschool.purdue.edu/cse/academics/curriculumrequirements/core.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Computational Science and Engineering @ Purdue</a:t>
            </a:r>
            <a:r>
              <a:rPr lang="en-US" dirty="0" smtClean="0"/>
              <a:t>:</a:t>
            </a:r>
            <a:r>
              <a:rPr lang="en-US" dirty="0" smtClean="0"/>
              <a:t/>
            </a:r>
            <a:br>
              <a:rPr lang="en-US" dirty="0" smtClean="0"/>
            </a:br>
            <a:r>
              <a:rPr lang="en-US" dirty="0" smtClean="0"/>
              <a:t/>
            </a:r>
            <a:br>
              <a:rPr lang="en-US" dirty="0" smtClean="0"/>
            </a:br>
            <a:r>
              <a:rPr lang="en-US" sz="2200" dirty="0" err="1" smtClean="0"/>
              <a:t>Ananth</a:t>
            </a:r>
            <a:r>
              <a:rPr lang="en-US" sz="2200" dirty="0" smtClean="0"/>
              <a:t> </a:t>
            </a:r>
            <a:r>
              <a:rPr lang="en-US" sz="2200" dirty="0" err="1" smtClean="0"/>
              <a:t>Grama</a:t>
            </a:r>
            <a:r>
              <a:rPr lang="en-US" sz="2200" dirty="0" smtClean="0"/>
              <a:t/>
            </a:r>
            <a:br>
              <a:rPr lang="en-US" sz="2200" dirty="0" smtClean="0"/>
            </a:br>
            <a:r>
              <a:rPr lang="en-US" sz="2200" dirty="0" smtClean="0"/>
              <a:t>Director,  Computational Science and </a:t>
            </a:r>
            <a:r>
              <a:rPr lang="en-US" sz="2200" dirty="0" smtClean="0"/>
              <a:t>Engineering</a:t>
            </a:r>
            <a:r>
              <a:rPr lang="en-US" sz="2200" dirty="0" smtClean="0"/>
              <a:t/>
            </a:r>
            <a:br>
              <a:rPr lang="en-US" sz="2200" dirty="0" smtClean="0"/>
            </a:br>
            <a:r>
              <a:rPr lang="en-US" sz="2200" dirty="0" smtClean="0"/>
              <a:t>Professor of Computer Science</a:t>
            </a:r>
            <a:r>
              <a:rPr lang="en-US" sz="2200" dirty="0" smtClean="0"/>
              <a:t>.</a:t>
            </a:r>
            <a:br>
              <a:rPr lang="en-US" sz="2200" dirty="0" smtClean="0"/>
            </a:br>
            <a:r>
              <a:rPr lang="en-US" sz="2200" dirty="0" smtClean="0"/>
              <a:t/>
            </a:r>
            <a:br>
              <a:rPr lang="en-US" sz="2200" dirty="0" smtClean="0"/>
            </a:br>
            <a:r>
              <a:rPr lang="en-US" sz="2200" dirty="0" smtClean="0"/>
              <a:t>Anita Park</a:t>
            </a:r>
            <a:br>
              <a:rPr lang="en-US" sz="2200" dirty="0" smtClean="0"/>
            </a:br>
            <a:r>
              <a:rPr lang="en-US" sz="2200" dirty="0" smtClean="0"/>
              <a:t>Coordinator, Computational Science and Engineering.</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r>
              <a:rPr lang="en-US" baseline="0" dirty="0" smtClean="0"/>
              <a:t>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Doctoral Degree</a:t>
            </a:r>
          </a:p>
          <a:p>
            <a:pPr lvl="1"/>
            <a:r>
              <a:rPr lang="en-US" dirty="0" smtClean="0"/>
              <a:t>Course Requirements</a:t>
            </a:r>
          </a:p>
          <a:p>
            <a:pPr lvl="2"/>
            <a:r>
              <a:rPr lang="en-US" dirty="0" smtClean="0"/>
              <a:t>2 Core Courses and 2 Relevant Courses</a:t>
            </a:r>
          </a:p>
          <a:p>
            <a:pPr lvl="2"/>
            <a:r>
              <a:rPr lang="en-US" dirty="0" smtClean="0"/>
              <a:t>Grade of B or higher </a:t>
            </a:r>
          </a:p>
          <a:p>
            <a:pPr marL="914400" lvl="2" indent="0">
              <a:buNone/>
            </a:pPr>
            <a:r>
              <a:rPr lang="en-US" sz="1600" dirty="0" smtClean="0">
                <a:hlinkClick r:id="rId2"/>
              </a:rPr>
              <a:t>http://www.gradschool.purdue.edu/cse/academics/curriculumrequirements/core.cfm</a:t>
            </a:r>
            <a:r>
              <a:rPr lang="en-US" sz="1600" dirty="0" smtClean="0"/>
              <a:t> </a:t>
            </a:r>
          </a:p>
          <a:p>
            <a:pPr marL="914400" lvl="2" indent="0">
              <a:buNone/>
            </a:pPr>
            <a:r>
              <a:rPr lang="en-US" sz="1600" dirty="0" smtClean="0">
                <a:hlinkClick r:id="rId3"/>
              </a:rPr>
              <a:t>http://www.gradschool.purdue.edu/cse/academics/curriculumrequirements/relevant.cfm</a:t>
            </a:r>
            <a:r>
              <a:rPr lang="en-US" sz="1600" dirty="0" smtClean="0"/>
              <a:t>  </a:t>
            </a:r>
          </a:p>
          <a:p>
            <a:pPr lvl="1"/>
            <a:r>
              <a:rPr lang="en-US" dirty="0" smtClean="0"/>
              <a:t>Seminar Requirements</a:t>
            </a:r>
          </a:p>
          <a:p>
            <a:pPr lvl="2"/>
            <a:r>
              <a:rPr lang="en-US" dirty="0" smtClean="0"/>
              <a:t>Attend 4 semesters of CSE seminars</a:t>
            </a:r>
          </a:p>
          <a:p>
            <a:pPr lvl="2"/>
            <a:r>
              <a:rPr lang="en-US" dirty="0" smtClean="0"/>
              <a:t>Minimum of 3 seminars required per semester</a:t>
            </a:r>
          </a:p>
          <a:p>
            <a:pPr lvl="1"/>
            <a:r>
              <a:rPr lang="en-US" dirty="0" smtClean="0"/>
              <a:t>Plan of Study</a:t>
            </a:r>
          </a:p>
          <a:p>
            <a:pPr lvl="2"/>
            <a:r>
              <a:rPr lang="en-US" dirty="0" smtClean="0"/>
              <a:t>Fill in concentration code “CMEN” on your Plan of Study</a:t>
            </a:r>
          </a:p>
          <a:p>
            <a:pPr lvl="2"/>
            <a:r>
              <a:rPr lang="en-US" dirty="0" smtClean="0"/>
              <a:t>CMEN – Computational Science and Engineering for School of Engineering</a:t>
            </a:r>
          </a:p>
          <a:p>
            <a:endParaRPr lang="en-US" dirty="0" smtClean="0"/>
          </a:p>
          <a:p>
            <a:endParaRPr lang="en-US" dirty="0"/>
          </a:p>
        </p:txBody>
      </p:sp>
    </p:spTree>
    <p:extLst>
      <p:ext uri="{BB962C8B-B14F-4D97-AF65-F5344CB8AC3E}">
        <p14:creationId xmlns:p14="http://schemas.microsoft.com/office/powerpoint/2010/main" xmlns="" val="406360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Courses</a:t>
            </a:r>
            <a:endParaRPr lang="en-US" dirty="0"/>
          </a:p>
        </p:txBody>
      </p:sp>
      <p:sp>
        <p:nvSpPr>
          <p:cNvPr id="3" name="Content Placeholder 2"/>
          <p:cNvSpPr>
            <a:spLocks noGrp="1"/>
          </p:cNvSpPr>
          <p:nvPr>
            <p:ph idx="1"/>
          </p:nvPr>
        </p:nvSpPr>
        <p:spPr/>
        <p:txBody>
          <a:bodyPr/>
          <a:lstStyle/>
          <a:p>
            <a:pPr fontAlgn="t"/>
            <a:r>
              <a:rPr lang="en-US" dirty="0" smtClean="0"/>
              <a:t>Introduction to </a:t>
            </a:r>
            <a:r>
              <a:rPr lang="en-US" dirty="0" smtClean="0"/>
              <a:t>Computational Science</a:t>
            </a:r>
            <a:endParaRPr lang="en-US" dirty="0" smtClean="0"/>
          </a:p>
          <a:p>
            <a:pPr fontAlgn="t"/>
            <a:r>
              <a:rPr lang="en-US" dirty="0" smtClean="0"/>
              <a:t>Numerical Methods</a:t>
            </a:r>
            <a:endParaRPr lang="en-US" dirty="0" smtClean="0"/>
          </a:p>
          <a:p>
            <a:pPr fontAlgn="t"/>
            <a:r>
              <a:rPr lang="en-US" dirty="0" smtClean="0"/>
              <a:t>High Performance Computing</a:t>
            </a:r>
            <a:endParaRPr lang="en-US" dirty="0" smtClean="0"/>
          </a:p>
          <a:p>
            <a:pPr fontAlgn="t"/>
            <a:r>
              <a:rPr lang="en-US" dirty="0" smtClean="0"/>
              <a:t>Artificial Intelligence, Analytics</a:t>
            </a:r>
            <a:endParaRPr lang="en-US" dirty="0" smtClean="0"/>
          </a:p>
          <a:p>
            <a:pPr fontAlgn="t"/>
            <a:r>
              <a:rPr lang="en-US" dirty="0" smtClean="0"/>
              <a:t>Scientific Visualization</a:t>
            </a:r>
            <a:endParaRPr lang="en-US" dirty="0" smtClean="0"/>
          </a:p>
          <a:p>
            <a:pPr fontAlgn="t"/>
            <a:r>
              <a:rPr lang="en-US" dirty="0" smtClean="0"/>
              <a:t>Optimization</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Courses</a:t>
            </a:r>
            <a:endParaRPr lang="en-US" dirty="0"/>
          </a:p>
        </p:txBody>
      </p:sp>
      <p:sp>
        <p:nvSpPr>
          <p:cNvPr id="3" name="Content Placeholder 2"/>
          <p:cNvSpPr>
            <a:spLocks noGrp="1"/>
          </p:cNvSpPr>
          <p:nvPr>
            <p:ph idx="1"/>
          </p:nvPr>
        </p:nvSpPr>
        <p:spPr/>
        <p:txBody>
          <a:bodyPr/>
          <a:lstStyle/>
          <a:p>
            <a:r>
              <a:rPr lang="en-US" dirty="0" smtClean="0"/>
              <a:t>Large number of computationally oriented courses across the campus.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Ms. Anita Park</a:t>
            </a:r>
          </a:p>
          <a:p>
            <a:pPr>
              <a:buNone/>
            </a:pPr>
            <a:r>
              <a:rPr lang="en-US" dirty="0" smtClean="0">
                <a:hlinkClick r:id="rId2"/>
              </a:rPr>
              <a:t>apark@purdue.edu</a:t>
            </a:r>
            <a:endParaRPr lang="en-US" dirty="0" smtClean="0"/>
          </a:p>
          <a:p>
            <a:endParaRPr lang="en-US" dirty="0" smtClean="0"/>
          </a:p>
          <a:p>
            <a:r>
              <a:rPr lang="en-US" dirty="0" err="1" smtClean="0"/>
              <a:t>Ananth</a:t>
            </a:r>
            <a:r>
              <a:rPr lang="en-US" dirty="0" smtClean="0"/>
              <a:t> </a:t>
            </a:r>
            <a:r>
              <a:rPr lang="en-US" dirty="0" err="1" smtClean="0"/>
              <a:t>Grama</a:t>
            </a:r>
            <a:endParaRPr lang="en-US" dirty="0" smtClean="0"/>
          </a:p>
          <a:p>
            <a:pPr>
              <a:buNone/>
            </a:pPr>
            <a:r>
              <a:rPr lang="en-US" dirty="0" smtClean="0"/>
              <a:t>ayg@purdue.edu</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p:sp>
        <p:nvSpPr>
          <p:cNvPr id="3" name="Content Placeholder 2"/>
          <p:cNvSpPr>
            <a:spLocks noGrp="1"/>
          </p:cNvSpPr>
          <p:nvPr>
            <p:ph idx="1"/>
          </p:nvPr>
        </p:nvSpPr>
        <p:spPr/>
        <p:txBody>
          <a:bodyPr>
            <a:normAutofit/>
          </a:bodyPr>
          <a:lstStyle/>
          <a:p>
            <a:r>
              <a:rPr lang="en-US" dirty="0" smtClean="0"/>
              <a:t>CSE is one of the top-ranked </a:t>
            </a:r>
            <a:r>
              <a:rPr lang="en-US" dirty="0" smtClean="0"/>
              <a:t>academic programs </a:t>
            </a:r>
            <a:r>
              <a:rPr lang="en-US" dirty="0" smtClean="0"/>
              <a:t>at Purdue</a:t>
            </a:r>
          </a:p>
          <a:p>
            <a:r>
              <a:rPr lang="en-US" dirty="0" smtClean="0"/>
              <a:t>Initiated in 1994</a:t>
            </a:r>
            <a:r>
              <a:rPr lang="en-US" dirty="0" smtClean="0"/>
              <a:t>, </a:t>
            </a:r>
            <a:r>
              <a:rPr lang="en-US" dirty="0" smtClean="0"/>
              <a:t>with Prof. T. </a:t>
            </a:r>
            <a:r>
              <a:rPr lang="en-US" dirty="0" err="1" smtClean="0"/>
              <a:t>Downar</a:t>
            </a:r>
            <a:r>
              <a:rPr lang="en-US" dirty="0" smtClean="0"/>
              <a:t> of Nuclear Engineering as one of the original founders</a:t>
            </a:r>
            <a:endParaRPr lang="en-US" dirty="0" smtClean="0"/>
          </a:p>
          <a:p>
            <a:r>
              <a:rPr lang="en-US" dirty="0" smtClean="0"/>
              <a:t>Has grown significantly over the past 20 years!</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a:t>
            </a:r>
            <a:r>
              <a:rPr lang="en-US" dirty="0" smtClean="0"/>
              <a:t>State of Program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One of the </a:t>
            </a:r>
            <a:r>
              <a:rPr lang="en-US" u="sng" dirty="0" smtClean="0"/>
              <a:t>premier programs in the country </a:t>
            </a:r>
            <a:r>
              <a:rPr lang="en-US" dirty="0" smtClean="0"/>
              <a:t>(ranked </a:t>
            </a:r>
            <a:r>
              <a:rPr lang="en-US" dirty="0" smtClean="0"/>
              <a:t>in the top five </a:t>
            </a:r>
            <a:r>
              <a:rPr lang="en-US" dirty="0" smtClean="0"/>
              <a:t>by the Chronicle of Higher Education, 2007; most recent ranking available)</a:t>
            </a:r>
          </a:p>
          <a:p>
            <a:r>
              <a:rPr lang="en-US" dirty="0" smtClean="0"/>
              <a:t>One of the </a:t>
            </a:r>
            <a:r>
              <a:rPr lang="en-US" u="sng" dirty="0" smtClean="0"/>
              <a:t>largest programs world-wide </a:t>
            </a:r>
            <a:r>
              <a:rPr lang="en-US" dirty="0" smtClean="0"/>
              <a:t>with over 100 affiliated faculty and 140 graduate students</a:t>
            </a:r>
          </a:p>
          <a:p>
            <a:r>
              <a:rPr lang="en-US" dirty="0" smtClean="0"/>
              <a:t>CSE faculty contribute in </a:t>
            </a:r>
            <a:r>
              <a:rPr lang="en-US" u="sng" dirty="0" smtClean="0"/>
              <a:t>leadership roles to some of the largest research efforts on campus </a:t>
            </a:r>
            <a:r>
              <a:rPr lang="en-US" dirty="0" smtClean="0"/>
              <a:t>(</a:t>
            </a:r>
            <a:r>
              <a:rPr lang="en-US" dirty="0" err="1" smtClean="0"/>
              <a:t>DoE</a:t>
            </a:r>
            <a:r>
              <a:rPr lang="en-US" dirty="0" smtClean="0"/>
              <a:t> PRISM, </a:t>
            </a:r>
            <a:r>
              <a:rPr lang="en-US" dirty="0" err="1" smtClean="0"/>
              <a:t>CSoI</a:t>
            </a:r>
            <a:r>
              <a:rPr lang="en-US" dirty="0" smtClean="0"/>
              <a:t> NSF STC, NEES), along with many other interdisciplinary efforts</a:t>
            </a:r>
          </a:p>
          <a:p>
            <a:r>
              <a:rPr lang="en-US" dirty="0" smtClean="0"/>
              <a:t>CSE faculty have been supported by two US Department of Education GAANN grants over the past eight years.</a:t>
            </a:r>
          </a:p>
          <a:p>
            <a:r>
              <a:rPr lang="en-US" dirty="0" smtClean="0"/>
              <a:t>CSE students provide </a:t>
            </a:r>
            <a:r>
              <a:rPr lang="en-US" u="sng" dirty="0" smtClean="0"/>
              <a:t>critical</a:t>
            </a:r>
            <a:r>
              <a:rPr lang="en-US" dirty="0" smtClean="0"/>
              <a:t> expertise to a broad set of projects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Nuclear Engineering</a:t>
            </a:r>
            <a:endParaRPr lang="en-US" dirty="0"/>
          </a:p>
        </p:txBody>
      </p:sp>
      <p:pic>
        <p:nvPicPr>
          <p:cNvPr id="1026" name="Picture 2"/>
          <p:cNvPicPr>
            <a:picLocks noChangeAspect="1" noChangeArrowheads="1"/>
          </p:cNvPicPr>
          <p:nvPr/>
        </p:nvPicPr>
        <p:blipFill>
          <a:blip r:embed="rId2" cstate="print"/>
          <a:srcRect l="17917" t="22667" r="18333" b="11333"/>
          <a:stretch>
            <a:fillRect/>
          </a:stretch>
        </p:blipFill>
        <p:spPr bwMode="auto">
          <a:xfrm>
            <a:off x="838200" y="1524000"/>
            <a:ext cx="7301346" cy="4724400"/>
          </a:xfrm>
          <a:prstGeom prst="rect">
            <a:avLst/>
          </a:prstGeom>
          <a:noFill/>
          <a:ln w="9525">
            <a:noFill/>
            <a:miter lim="800000"/>
            <a:headEnd/>
            <a:tailEnd/>
          </a:ln>
        </p:spPr>
      </p:pic>
      <p:sp>
        <p:nvSpPr>
          <p:cNvPr id="10" name="TextBox 9"/>
          <p:cNvSpPr txBox="1"/>
          <p:nvPr/>
        </p:nvSpPr>
        <p:spPr>
          <a:xfrm>
            <a:off x="6553200" y="6477000"/>
            <a:ext cx="2362200" cy="307777"/>
          </a:xfrm>
          <a:prstGeom prst="rect">
            <a:avLst/>
          </a:prstGeom>
          <a:noFill/>
        </p:spPr>
        <p:txBody>
          <a:bodyPr wrap="square" rtlCol="0">
            <a:spAutoFit/>
          </a:bodyPr>
          <a:lstStyle/>
          <a:p>
            <a:r>
              <a:rPr lang="en-US" sz="1400" dirty="0" smtClean="0"/>
              <a:t>Courtesy James Vary, IA State.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Nuclear Engineering</a:t>
            </a:r>
            <a:endParaRPr lang="en-US" dirty="0"/>
          </a:p>
        </p:txBody>
      </p:sp>
      <p:pic>
        <p:nvPicPr>
          <p:cNvPr id="2050" name="Picture 2"/>
          <p:cNvPicPr>
            <a:picLocks noChangeAspect="1" noChangeArrowheads="1"/>
          </p:cNvPicPr>
          <p:nvPr/>
        </p:nvPicPr>
        <p:blipFill>
          <a:blip r:embed="rId2" cstate="print"/>
          <a:srcRect l="20417" t="23333" r="18750" b="12000"/>
          <a:stretch>
            <a:fillRect/>
          </a:stretch>
        </p:blipFill>
        <p:spPr bwMode="auto">
          <a:xfrm>
            <a:off x="685800" y="1447800"/>
            <a:ext cx="7799110" cy="518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Nuclear Engineering</a:t>
            </a:r>
            <a:endParaRPr lang="en-US" dirty="0"/>
          </a:p>
        </p:txBody>
      </p:sp>
      <p:pic>
        <p:nvPicPr>
          <p:cNvPr id="4" name="Picture 3" descr="vera_11.png"/>
          <p:cNvPicPr>
            <a:picLocks noChangeAspect="1"/>
          </p:cNvPicPr>
          <p:nvPr/>
        </p:nvPicPr>
        <p:blipFill>
          <a:blip r:embed="rId2" cstate="print"/>
          <a:stretch>
            <a:fillRect/>
          </a:stretch>
        </p:blipFill>
        <p:spPr>
          <a:xfrm>
            <a:off x="5257800" y="1600200"/>
            <a:ext cx="3232406" cy="4030908"/>
          </a:xfrm>
          <a:prstGeom prst="rect">
            <a:avLst/>
          </a:prstGeom>
        </p:spPr>
      </p:pic>
      <p:pic>
        <p:nvPicPr>
          <p:cNvPr id="5" name="Picture 4" descr="cern.file"/>
          <p:cNvPicPr>
            <a:picLocks noChangeAspect="1"/>
          </p:cNvPicPr>
          <p:nvPr/>
        </p:nvPicPr>
        <p:blipFill>
          <a:blip r:embed="rId3" cstate="print"/>
          <a:stretch>
            <a:fillRect/>
          </a:stretch>
        </p:blipFill>
        <p:spPr>
          <a:xfrm>
            <a:off x="609600" y="2133600"/>
            <a:ext cx="4302394"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CSE and Nuclear Engineering</a:t>
            </a:r>
            <a:endParaRPr lang="en-US" dirty="0"/>
          </a:p>
        </p:txBody>
      </p:sp>
      <p:sp>
        <p:nvSpPr>
          <p:cNvPr id="3" name="Content Placeholder 2"/>
          <p:cNvSpPr>
            <a:spLocks noGrp="1"/>
          </p:cNvSpPr>
          <p:nvPr>
            <p:ph idx="1"/>
          </p:nvPr>
        </p:nvSpPr>
        <p:spPr/>
        <p:txBody>
          <a:bodyPr/>
          <a:lstStyle/>
          <a:p>
            <a:r>
              <a:rPr lang="en-US" dirty="0" smtClean="0"/>
              <a:t>Numerical Linear Algebra</a:t>
            </a:r>
          </a:p>
          <a:p>
            <a:pPr lvl="1"/>
            <a:r>
              <a:rPr lang="en-US" dirty="0" err="1" smtClean="0"/>
              <a:t>Eigenvalue</a:t>
            </a:r>
            <a:r>
              <a:rPr lang="en-US" dirty="0" smtClean="0"/>
              <a:t> problems/ </a:t>
            </a:r>
            <a:r>
              <a:rPr lang="en-US" dirty="0" err="1" smtClean="0"/>
              <a:t>diagonalization</a:t>
            </a:r>
            <a:endParaRPr lang="en-US" dirty="0" smtClean="0"/>
          </a:p>
          <a:p>
            <a:pPr lvl="1"/>
            <a:r>
              <a:rPr lang="en-US" dirty="0" smtClean="0"/>
              <a:t>Linear/ non-linear system solvers</a:t>
            </a:r>
          </a:p>
          <a:p>
            <a:r>
              <a:rPr lang="en-US" dirty="0" smtClean="0"/>
              <a:t>High Performance Computing Techniques</a:t>
            </a:r>
          </a:p>
          <a:p>
            <a:pPr lvl="1"/>
            <a:r>
              <a:rPr lang="en-US" dirty="0" smtClean="0"/>
              <a:t>Novel architectures</a:t>
            </a:r>
          </a:p>
          <a:p>
            <a:r>
              <a:rPr lang="en-US" dirty="0" smtClean="0"/>
              <a:t>Dealing with large datasets</a:t>
            </a:r>
          </a:p>
          <a:p>
            <a:pPr lvl="1"/>
            <a:r>
              <a:rPr lang="en-US" dirty="0" smtClean="0"/>
              <a:t>Image processing</a:t>
            </a:r>
          </a:p>
          <a:p>
            <a:pPr lvl="1"/>
            <a:r>
              <a:rPr lang="en-US" dirty="0" smtClean="0"/>
              <a:t>Scalable analytics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CSE Admissions</a:t>
            </a:r>
            <a:endParaRPr lang="en-US" dirty="0"/>
          </a:p>
        </p:txBody>
      </p:sp>
      <p:sp>
        <p:nvSpPr>
          <p:cNvPr id="5" name="Subtitle 4"/>
          <p:cNvSpPr>
            <a:spLocks noGrp="1"/>
          </p:cNvSpPr>
          <p:nvPr>
            <p:ph idx="1"/>
          </p:nvPr>
        </p:nvSpPr>
        <p:spPr/>
        <p:txBody>
          <a:bodyPr>
            <a:normAutofit fontScale="85000" lnSpcReduction="20000"/>
          </a:bodyPr>
          <a:lstStyle/>
          <a:p>
            <a:r>
              <a:rPr lang="en-US" dirty="0" smtClean="0"/>
              <a:t>Eligibility</a:t>
            </a:r>
          </a:p>
          <a:p>
            <a:pPr lvl="1"/>
            <a:r>
              <a:rPr lang="en-US" dirty="0" smtClean="0"/>
              <a:t>Enrolled graduate students in one of CSE affiliated departments at Purdue University</a:t>
            </a:r>
          </a:p>
          <a:p>
            <a:r>
              <a:rPr lang="en-US" dirty="0" smtClean="0"/>
              <a:t>Apply Now</a:t>
            </a:r>
          </a:p>
          <a:p>
            <a:pPr lvl="1"/>
            <a:r>
              <a:rPr lang="en-US" dirty="0" smtClean="0"/>
              <a:t>Contact CSE faculty in your department</a:t>
            </a:r>
          </a:p>
          <a:p>
            <a:pPr lvl="2"/>
            <a:r>
              <a:rPr lang="en-US" dirty="0" smtClean="0">
                <a:hlinkClick r:id="rId2"/>
              </a:rPr>
              <a:t>http://www.gradschool.purdue.edu/cse/academics/faculty.cfm</a:t>
            </a:r>
            <a:r>
              <a:rPr lang="en-US" dirty="0" smtClean="0"/>
              <a:t> </a:t>
            </a:r>
          </a:p>
          <a:p>
            <a:pPr lvl="1"/>
            <a:r>
              <a:rPr lang="en-US" dirty="0" smtClean="0"/>
              <a:t>Fill out registration form</a:t>
            </a:r>
          </a:p>
          <a:p>
            <a:pPr lvl="2"/>
            <a:r>
              <a:rPr lang="en-US" dirty="0" smtClean="0"/>
              <a:t>PDF form available at </a:t>
            </a:r>
            <a:r>
              <a:rPr lang="en-US" dirty="0" smtClean="0">
                <a:hlinkClick r:id="rId3"/>
              </a:rPr>
              <a:t>http://www.gradschool.purdue.edu/cse/admissions/applying.cfm</a:t>
            </a:r>
            <a:r>
              <a:rPr lang="en-US" dirty="0" smtClean="0"/>
              <a:t> </a:t>
            </a:r>
          </a:p>
          <a:p>
            <a:pPr lvl="1"/>
            <a:r>
              <a:rPr lang="en-US" dirty="0" smtClean="0"/>
              <a:t>Email registration form with your CSE Representative’s approval to CSE Office</a:t>
            </a:r>
          </a:p>
          <a:p>
            <a:pPr lvl="1"/>
            <a:r>
              <a:rPr lang="en-US" dirty="0" smtClean="0"/>
              <a:t>Receive acceptance email with your first audit and guidelines for concentration requirements </a:t>
            </a:r>
            <a:r>
              <a:rPr lang="en-US" dirty="0"/>
              <a:t>	</a:t>
            </a:r>
            <a:endParaRPr lang="en-US" dirty="0" smtClean="0"/>
          </a:p>
          <a:p>
            <a:pPr marL="514350" indent="-514350">
              <a:buAutoNum type="arabicPeriod"/>
            </a:pPr>
            <a:endParaRPr lang="en-US" dirty="0"/>
          </a:p>
        </p:txBody>
      </p:sp>
    </p:spTree>
    <p:extLst>
      <p:ext uri="{BB962C8B-B14F-4D97-AF65-F5344CB8AC3E}">
        <p14:creationId xmlns:p14="http://schemas.microsoft.com/office/powerpoint/2010/main" xmlns="" val="205090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Requirements</a:t>
            </a:r>
            <a:endParaRPr lang="en-US" dirty="0"/>
          </a:p>
        </p:txBody>
      </p:sp>
      <p:sp>
        <p:nvSpPr>
          <p:cNvPr id="3" name="Content Placeholder 2"/>
          <p:cNvSpPr>
            <a:spLocks noGrp="1"/>
          </p:cNvSpPr>
          <p:nvPr>
            <p:ph idx="1"/>
          </p:nvPr>
        </p:nvSpPr>
        <p:spPr>
          <a:xfrm>
            <a:off x="457200" y="1600200"/>
            <a:ext cx="8382000" cy="4800600"/>
          </a:xfrm>
        </p:spPr>
        <p:txBody>
          <a:bodyPr>
            <a:normAutofit fontScale="77500" lnSpcReduction="20000"/>
          </a:bodyPr>
          <a:lstStyle/>
          <a:p>
            <a:r>
              <a:rPr lang="en-US" dirty="0" smtClean="0"/>
              <a:t>Master’s Degree</a:t>
            </a:r>
          </a:p>
          <a:p>
            <a:pPr lvl="1"/>
            <a:r>
              <a:rPr lang="en-US" dirty="0" smtClean="0"/>
              <a:t>Course Requirements</a:t>
            </a:r>
          </a:p>
          <a:p>
            <a:pPr lvl="2"/>
            <a:r>
              <a:rPr lang="en-US" dirty="0" smtClean="0"/>
              <a:t>2 Core Courses and 1 Relevant Courses</a:t>
            </a:r>
          </a:p>
          <a:p>
            <a:pPr lvl="2"/>
            <a:r>
              <a:rPr lang="en-US" dirty="0" smtClean="0"/>
              <a:t>Grade of B or higher </a:t>
            </a:r>
          </a:p>
          <a:p>
            <a:pPr marL="914400" lvl="2" indent="0">
              <a:buNone/>
            </a:pPr>
            <a:r>
              <a:rPr lang="en-US" sz="1600" dirty="0" smtClean="0">
                <a:hlinkClick r:id="rId2"/>
              </a:rPr>
              <a:t>http://www.gradschool.purdue.edu/cse/academics/curriculumrequirements/core.cfm</a:t>
            </a:r>
            <a:r>
              <a:rPr lang="en-US" sz="1600" dirty="0" smtClean="0"/>
              <a:t>  </a:t>
            </a:r>
          </a:p>
          <a:p>
            <a:pPr lvl="1"/>
            <a:r>
              <a:rPr lang="en-US" dirty="0" smtClean="0"/>
              <a:t>Seminar Requirements</a:t>
            </a:r>
          </a:p>
          <a:p>
            <a:pPr lvl="2"/>
            <a:r>
              <a:rPr lang="en-US" dirty="0" smtClean="0"/>
              <a:t>Attend 2 semesters of CSE seminars</a:t>
            </a:r>
          </a:p>
          <a:p>
            <a:pPr lvl="2"/>
            <a:r>
              <a:rPr lang="en-US" dirty="0" smtClean="0"/>
              <a:t>Minimum of 3 seminars required per semester</a:t>
            </a:r>
          </a:p>
          <a:p>
            <a:pPr lvl="1"/>
            <a:r>
              <a:rPr lang="en-US" dirty="0" smtClean="0"/>
              <a:t>Plan of Study</a:t>
            </a:r>
          </a:p>
          <a:p>
            <a:pPr lvl="2"/>
            <a:r>
              <a:rPr lang="en-US" dirty="0" smtClean="0"/>
              <a:t>Fill in concentration code “CMEN” on your Plan of Study</a:t>
            </a:r>
          </a:p>
          <a:p>
            <a:pPr lvl="2"/>
            <a:r>
              <a:rPr lang="en-US" dirty="0" smtClean="0"/>
              <a:t>CMEN – Computational Science and Engineering for School of Engineering</a:t>
            </a:r>
          </a:p>
          <a:p>
            <a:pPr marL="914400" lvl="2" indent="0">
              <a:buNone/>
            </a:pPr>
            <a:endParaRPr lang="en-US" dirty="0" smtClean="0"/>
          </a:p>
          <a:p>
            <a:pPr marL="457200" lvl="1" indent="0">
              <a:buNone/>
            </a:pPr>
            <a:r>
              <a:rPr lang="en-US" sz="2100" dirty="0" smtClean="0"/>
              <a:t>*PhD Continuing Students should fill out “Change of Status Form” to continue CSE concentration on PhD. It will allow CSE Office to use your master courses toward your PhD and keep track of your new seminar attendance.</a:t>
            </a:r>
          </a:p>
        </p:txBody>
      </p:sp>
    </p:spTree>
    <p:extLst>
      <p:ext uri="{BB962C8B-B14F-4D97-AF65-F5344CB8AC3E}">
        <p14:creationId xmlns:p14="http://schemas.microsoft.com/office/powerpoint/2010/main" xmlns="" val="3452056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470</Words>
  <Application>Microsoft Office PowerPoint</Application>
  <PresentationFormat>On-screen Show (4:3)</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Computational Science and Engineering @ Purdue:  Ananth Grama Director,  Computational Science and Engineering Professor of Computer Science.  Anita Park Coordinator, Computational Science and Engineering.</vt:lpstr>
      <vt:lpstr>Some History</vt:lpstr>
      <vt:lpstr>Current State of Program</vt:lpstr>
      <vt:lpstr>CSE and Nuclear Engineering</vt:lpstr>
      <vt:lpstr>CSE and Nuclear Engineering</vt:lpstr>
      <vt:lpstr>CSE and Nuclear Engineering</vt:lpstr>
      <vt:lpstr>CSE and Nuclear Engineering</vt:lpstr>
      <vt:lpstr>CSE Admissions</vt:lpstr>
      <vt:lpstr>Curriculum Requirements</vt:lpstr>
      <vt:lpstr>Curriculum Requirements</vt:lpstr>
      <vt:lpstr>Core Courses</vt:lpstr>
      <vt:lpstr>Elective Courses</vt:lpstr>
      <vt:lpstr>Questions</vt:lpstr>
    </vt:vector>
  </TitlesOfParts>
  <Company>Department of Computer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Science and Engineering @ Purdue</dc:title>
  <dc:creator>csuser</dc:creator>
  <cp:lastModifiedBy>csuser</cp:lastModifiedBy>
  <cp:revision>25</cp:revision>
  <dcterms:created xsi:type="dcterms:W3CDTF">2012-02-28T03:27:38Z</dcterms:created>
  <dcterms:modified xsi:type="dcterms:W3CDTF">2013-08-15T14:54:30Z</dcterms:modified>
</cp:coreProperties>
</file>