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8" r:id="rId13"/>
    <p:sldId id="259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FB5F-AC2E-427C-8275-3F9FBAA0762F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38BB-6FDD-4626-9032-796AE9BF3C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PARCS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CSE@PURDUE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dirty="0" smtClean="0"/>
              <a:t>Overview of Policies and Guidelines</a:t>
            </a:r>
          </a:p>
          <a:p>
            <a:endParaRPr lang="en-US" dirty="0"/>
          </a:p>
          <a:p>
            <a:r>
              <a:rPr lang="en-US" sz="2600" dirty="0" err="1" smtClean="0"/>
              <a:t>Ananth</a:t>
            </a:r>
            <a:r>
              <a:rPr lang="en-US" sz="2600" dirty="0" smtClean="0"/>
              <a:t> </a:t>
            </a:r>
            <a:r>
              <a:rPr lang="en-US" sz="2600" dirty="0" err="1" smtClean="0"/>
              <a:t>Grama</a:t>
            </a:r>
            <a:r>
              <a:rPr lang="en-US" sz="2600" dirty="0" smtClean="0"/>
              <a:t>, </a:t>
            </a:r>
          </a:p>
          <a:p>
            <a:r>
              <a:rPr lang="en-US" sz="2600" dirty="0" smtClean="0"/>
              <a:t>Director, Computational Science and Engineering, </a:t>
            </a:r>
          </a:p>
          <a:p>
            <a:r>
              <a:rPr lang="en-US" sz="2600" dirty="0" smtClean="0"/>
              <a:t>Professor of Computer Science.</a:t>
            </a:r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CSE@Purdue</a:t>
            </a:r>
            <a:r>
              <a:rPr lang="en-US" dirty="0" smtClean="0"/>
              <a:t> -- Highlights</a:t>
            </a:r>
            <a:endParaRPr lang="en-US" dirty="0"/>
          </a:p>
        </p:txBody>
      </p:sp>
      <p:sp>
        <p:nvSpPr>
          <p:cNvPr id="27650" name="AutoShape 2" descr="data:image/jpeg;base64,/9j/4AAQSkZJRgABAQAAAQABAAD/2wCEAAkGBhQSERUUEhQUFRUWGCAZGRgWGRgcGxwgIiAbHh4eGxscISYhHh8kIRodHy8lIycpLS0sHR4xNjAqNSYrLC0BCQoKDgwOGg8PGiokHyQsLC8sLC8sLzYqLCosLCwtLCwwLCopLDAsLCwsNCwsLDAsLywsLCosNCwsLCwsLCwsLP/AABEIAMYA/wMBIgACEQEDEQH/xAAbAAACAwEBAQAAAAAAAAAAAAAABAIDBQEGB//EADsQAAIBAwMDAwIFAwMDAgcAAAECEQMSIQAEMQUiQRNRYTJxBhRCgZEjUqEzsfAVwdFicgcWJIKy4fH/xAAZAQADAQEBAAAAAAAAAAAAAAAAAQIDBAX/xAAwEQABAwIEAwgDAQEAAwAAAAABAAIRAyESMUFRBGHwEyJxgZGhsdHB4fEyQgUUFf/aAAwDAQACEQMRAD8A+G6NGjQhGjRo0IRo0aNCEaNGuxoQuaNGjQhGjRo0IRo0aNCEaNdVZwNc0IRo0aNCEaNGjQhGjRo0IRo0aNCEaNGjQhGjRo0IRo0aNCEaNGjQhGjRo0IRpijsWYSLQILZZRx9zzjjVVGraQYmNW0aJe45/aOTxPsMHPjSVALn5J4YhSQvJHHMf741UiyQPcxpyjVqNILm2e6T5yfP76jSQW5YW+ZGboPEZIwP54xolVhnJRTYE3ZwCVHy3sAPJ1UKrLjI5ER74Om9ttbj/SY3TbxEg4mTxzEH3501vJQ29qoCB3qLjzBjJtz/ALe2lKeG05LOdP0lSrriI5M+c8xj9hqpaBM/HuQD+w86e3FEL/UpFu0iDEQfP+SCNR3bBllSGtjPBAMkCPOTB549tOUsO6z9WLRJUt4HP+B/30ygBBYi5mBOYxkyTHiJPgzH7m7U07UNrrBKnMEGRjjEgkf8GiUsNpSWjTFbbWojf3DzHuYI+NRCWHuz7QQRP/caEo3VdOoVMjn/AM40O5JJOSTJ0xQoeoSAIIURBgTIEmfefjJ1H8hUm0oQfkR4nz8aaUEqtUFpJmZAGMfufGq9OU+nucLLCAe3IkgRj3kx/Oqjtxk3YkgGDmM/8++kmQVRo0anSpFiAPOBpqRdQ0ab2+zls9wETaRyeOfnB1Gjsy/0cycZ9pxEk8Hx7aE4KW0aYSgLSSYYGI9+Bx/Jn411qQvi0gL9UxOOTBiPtoRCW0aaWuD9QBI4xj7YIxkn+NFegbUIz+kxHMn2yf30k4SujTjbcKO8QRxBBk4wc8DPHnGoChLnDWjPGY+2iUYUto1OqkMRzGoaalGjRo0IRo0aNCFbSdeGEj4MH/vq7bq6w1Mtc0jtHgjIn3iZHtpTTu2VlBuWFwwZroHMER/dEcaSoFG0Cjk9pGblPInAiSYx7c507WYlUtDWmbSRCwBwAvLAkzyDOlju0amBgMuYINpMniDHEAyM/tq7a7RJDsxFOSpIjuOTgN9IIGJByNIrVs5NTG+ogG9T2lQ6rGME3ZYcTJt5yOY0jt1Z2ixSDyJ9zIzODJC4/fWl6DVQVZCJfLcmAAcMCAcEYAgyD51Xu1Zh6NHKtBleHCmOM2kEkxjxjI0lcA3023KVo7KogqI5tUfV5Ejg+cEkC6PONQ3VCLQzFRccEduCMYGSJJPxp2nRVUAuf6lM/UpIIUWwMxLHJHEffm4phwWMduATju7QZHJAyeDxolLB3Y5Kp6NM1AD2zjxAbliRiFnAB9/Ma56KO8u5aAcAzgA+YECcwBxrQfa0ysOe0M0SoWTAm3IIWSIkgfGdK0wEpKCVmLgV5JPmTIlcgnHgZ0pVFp5bpRKauwplkCgwMtj3Ikf4xnXaQLLUpUypAmJwWEzj3P399W07YlkpgEZJk+8H+7MDI4+PMtvTC0zcxKrHIPaWk8TxgN82jIjTUR1yVVPpxQgFvqMEAKW4IbB4+JicHkasakGIlv6lottZQcTF3ux7eDJg+412gbQWLXtUuA8Tw2W955B9wPOrkS1Q5VvUhirLIXhWBXxAFwIjxjRKoNEddSlHoggQ5pqCCFgsQSY5HJ8+NVbzZwLpuF0DmWkn4HtH31qNcASR/TBm1jDeWQciTknJkg+YGqtvR4ep3FQVFs+5yWgiQZH7faSUi0ZLM39JgB2gKT24yMA2nJ4BB/fQm2arNgdgowAPJIkATxJPE+NO16wYT6fdAUSsySQYPGfqzBOI1ftKBQKDK23XRJOJDSRyAxGB4nTlThkpJtyEVVm4cECLcSYtxIkzJMTnV9dKZdZe1gQpIPaZmfsROdTdF/qN6StCjhpzklpk54kAng/Oilul/pEq0iSAYgkDJII4xHPg8caSsD8dflUJQJHp+AheO3Mf+2THnPzxpVCVqMJUEArKiRPHJ4++njtStQMzqyjEISeZNomOZJlZE/cTaiAEkJOA11tuImbYMC2TP7wRwSpwpNbAwZYk8y0x2/3YkmTI/wBtdRLC1qdrEC7kgd2B4kxyR41duaVve0rcSLB9V0ESwERJJEDUdtVQuyYVOQSxHMDz5JjPiPMDRmiMK5WojFQy1MdoMCYBImP5A44HtpO9miSbB8+C2fPJP/MavrbwmoQCXGFVv4E+ZmNd3tEKGhSAO0ZUGcAnySMEaaRE3CW6gZMgCzhYjjEAx5gifk6WdI9uJwZ1eNwQTcJac3fxEf8AOBqlrYkTM8fH30ws3XMqGjRo01CNGjRoQjToaKYgXAwXwcZwJn49uSdP/wDy41FadXcqVpuLkHN4niRwfJEgx86v60drW9M7SkaTwLkLypPnLcceTn7nW9Th3MptqOiDzv6KG1hihsmdRks9NsPSqEgcBliJ+xJg4B8fGuqitBAX6SYxAkxB5PucxiNFZ6bOsB2SwCcyDEn3Bt4AEYA0xTpoGZklZNqkXC09oOCczdBEmJP31yrsAHX4TOzTLpSEuSzAyAAsQPEexlTxH31bt9qoqHunBIZRMAZMKYMgDB8gajt9t6loptTBuERIYGFUlgPpB45mR+5KVa6VgEmcJcQQSVfuYMcAkk/PnUlbNtB9+s79FMoFcEyTYAYu+qCWMAychZIHkCBAnV/TV9UAmoiyZMKTEgyCpjHcQZYYGPGq+n0Ski4dxvAKiZA7VnzwQY4IbnnW4m5GzNNqNValVka5Yi2RKsJmfE/sczpsAJvks69QsbA/0ZAHPxhZ/UehLSRF9YVRU+tVhWAwVDZMAlRMGQQMazq62sqhmCzmVkHJEQ0Zhj5EyMZOtjpe4o0S1Tc0A5gtILQ05hI4QA5gDIPsBqvb06lUXUqb+miXNIL+GwwzOInznxqntGbVjw9VxGGtYjUwAb8s9llpSCK1NRTMYgpLHuYDuUMC10jOJC486qZWcFbjbBgBVBKgkG0AwW72kREk61+o9LNMJejAuvZ6ihiYFqgEYPJ+TaZGqm6C6srLUUoEDXZuUDJQGLZU93HtwZ1EFdOJpAgiDztzWaNuFBOWJSQq5AAgQRwe0jJjzq1tiqsp9N0WoMFwYJkTFpAEqwMZjiPaxUaEdVPpNIDEBScksLmGXPcefHxqFatUqNT9RopBArESSq3G6PY+JOOBOtqFNj3RUdhG8Soq1CzvMEjXr7HyqaokorFy1MHAkwQT2svI5tBmeDwdTqUo72DAF3gWyZEAwIA7mZYjiAORrd3mxVj+Zoj0tuGK5Mt3ASADmOe4e5zEHXK9L1aTIKzIFYCijUzLZDHkjA8N7nx4nszdY/8AtNwgtGdjuOVp5Sl+nfhapXdmk0qa2o1RyCVEyQAWGB9PEYJjWfV2vp1mt9Kqs2CAxkSO4zJBwMSOcCM6cq7irRLCveFLEmmCcsMG88gZnjg86hXVS8AMqki1OLQfck55gDz5MnLeGtbZRwtSrVquxZaWt66nqyzh02KQCFTdLYVQ1sntJ/b/AD7a6yQrsxOJMTFwBtN3gsYEAEYnnzrvs3k9jy9ykJBJIhoHwJHnMHicM7r8NFtnTenTqs5uZpyoAAnBPbGM+BPMTqGtLpIXRVrU6Ra1xufTlPms/Y/h+vUZSqkU3aBUcKQCwKwxGeP2OeNJbzY16blGdKmWXtwggFuxsYKsTkD2+z3TN/DU6W5Z12+WgGC0ETmfgcRMaoqUqT1iKS1GDGVmGIgcEASwMAwfq5nJ1b2tDQRmuahVquqlr7ADY+/0kKlS221ZIyygkEXCbluiDDeBAJn31XudsEUAKrWmSQMRMZMzN0jgzA8Y1qf9KZqDVfUohVw4CAMPqyqnEiPB/UdZlbcOn1U5FouHFpmJ+DmBgfvknOCuoOaZg5QPDrzS199ZRUhBbkAxnMSZMnM5/jVFJ0LyIAKmQsjMTyT7458aZapUADFFkL2jgwCR2xyMGY+c86qpbcAlCtjFRIYlSBcJm4ASf2AGmoJv56qjcKLWJgsCRMwcQJYeSf3PJ0hq96UklRC8ZI9v9sf7aqqUypIPI1SxKjo0aNNSjRo0aEL0PS+uK4Cbt6jIg7UUwG+GMGB9oJ9wc6t2dOjud0crRowWtANok/SSJYD+Y1g7HYPWcJTRnY+FEn519E/6um1X8nt6Kg1IB9Ve4EiGvmcTm6JHiONUWl7YmFyueKLpYJPjAC8jW6ZNdKG0YvccEm1sgAgkGIif5OtXrHRKm0AWr6actF4bkgSZHcf/AE4OM416Wp0VqDlbtmrNRg2yhBWCYtWA5gGfI515ZunbutWa1XbiHqgKhMg8uI5/2njSdTDGd4q6PEue+WkR7+WyS2NQenEhiTcXLWsqhpECcsYb3iR99aTKwDAG1lyTjyWvFxIYgnnMnGTOfYdC2ap06rbQFwUq6xTIkCGMtN3kYz5BjWXsuq0qO1Pq0XY1PoJUjIESp+rGLRMRo7LIzndWP/Ii7S02MZ3/AEkemdLO6eKTKUUxBZlZiecHA7SAYke3OmNxRoUtxU7fSNEKAtSCHIbOROYzAxpzoeyIuqbZ0ptUe1ByS1qh18m1QTBk8Ec6NntN0vqGoFq1TMCoAEGTMGphyY+RzySIRpQMQuRos3caXVC2YBjx85z20U3/ABIWp1GO2B2zf6akCwtIExzPdMEiJkR5So7w01RbitNgA/pgmVGD3cErmG8yDOtDpPTA1ZEegrtHKtCA/wB4g5wZz7DAGobrcUNvWdkVrlZbBUDd3hgPjIiOfvrU4jDlm3sG46IuTllG1zJg8/O6huK6VPWqUvUdKdiIalQGyOSv95gAAScXDPOubvcHc1i23QAAqpaAontgYHdgeRInkk6u3HQ6peq9QUleQSFfBuiAABEhRnAH1DM67u9lNSqi0jS/prUUs0IhH6k9NYGBwRjM84hxqGZGZ9kNdRYGkEEgbzBIy+4S/wD1Kptm9DdgCihaVFpViQcE8GRIE8ZxIjV+x2h3dBPScKyEimtouK5ksxOQBHjgn3yt1fpjbcEGswasgaoJBHINo8g8ESPb4Jlvd3RWmpoGoldgZtNqqDiDIiMZPz5MjVmmC8m8QLSse3e1rXU7EmZAsdCb+atbq6rQ/LrSqSpJrWgsMTB/UIBhp+dHTesPuaSUDSL1QbkJJVUVckhsCMZJOfvpXYbpdm1X1lNUvTHuVNwDQ3+PaSB4xqzfdKse9Khang1PTwEVuVuE9qnzjk/bVmfJZNwXcZxTIOhOqXoTUp1KVUtaBNiRczgkAORIYnmT4+I1Z1fpxo0+WpsrYpt9TAD6oGIiI/b+3TdbpqVTVqbWqop0gMsMlhxbPvn2Jj3nXW6d6vrVFZdy9NbvUfGTkqikkBpJhpzP8YupOcLZyusccGukf5IuMtrftS627vRo7mmWfkODaEEiIEQQIAznxnSXQdruapVPVZFprD8EgEzIBbJkgQBzOqS1elUFNA6hAWFKsSCO2SwAEkYkGP7fq1pdD6bSDU6rVwQ6l6tKIXHBPd5MC3Hj31oC5z8rflcpwU6F/wDWlpt9+Kyul1Su7BRTuMzaQsyPJB495iOdM9N2zua1al/SagSyrC4Y2yCp8SDHOBxqTq6ilWRqNO6s6gAkvBgkgxwLffzzxpr8YBHJW5kVbaYNFZVgeQzYAIyB7lvbU9n3c8ls/ii+qYFnCDN8s/XkvOb/AKjt/SX0kepVJCs1xaWBmQDIyPMZ5ic6xqde4lwtjB5LZLBZEdrYPnmeDr0O96LVoVKIpujAgOBTDlpgQrLBJ7TGCMTwTpLqf4dZKdGqaqsb2LUwCHDTgQTObYgmRrNwc4klejSqUqbQGuJnKerf1UbP8OVtySEb0iiFiapZQRAICi3GCP51m9VHo1mRwsj9YF1w8QGPGPOff216baVqCJWbdtUSqohVDFYxg2jzAXyZkcxry5pVNw11NalVh3M8EnAzIA+JxwP30ODQ0FTTq1HveCcvnVV1+ltRHqVKVRUbFMspg+/cVtMD7ZIOsxkI5BE516HqfXa1aim3aEpq0S0DIOf4u9zrBZgCwPd4Bk+PI/bTMaJNLiO8IVWjRo0lSNGjRoQvcfgXrG12tKpVcv8AmMgQYgf8g8GfjTP4Y3lHcVqrboFoIiown0x74BMk+R7DSH4N2uy9Cq+6pPWabQBdA48rwfPn2xqXRvw5uSxfb06noMbbCQHIJghVbJj3jPGdawSAF5rsAdUMkHcxHgPJOp0z1t+n5MNUpg3XVDAWMxd9M+Y5j4zpzqvUt7WVqNFSadM9zGFHJwzYDHkAgnVfQ+r06Ttt6tJzTpkt6Zwxb3ZYEkdon24GrNs1CsXqMfQo06oUU0OSDklTMwp9jJnVrEmDJGUQetVPpv4O3dSiifmFpq8kpJZhEyxyFwZHwCPnWh1HptU0UFfcU/TVCtNFSSzDt4mRNv1cmI8RqG+6LUesrbZKlKnV7RfUhnwSYBMrPPcI+8HSY29PbhLahO5VyAtzM10wwzCjBPdGMnGnAFlDXuecUjfIfOnip9J/DgenRNN3WsJKi6PeQq5sI8lieWOtDqvrbpaFGlTq08R6jGFPuFGQRK/UoPGdWbNmSxfQT1sO1epHp2Ykz+qZyILHGNIdOompXQiq1EkOGt+kSSsUhAmVJ94M6dhZZy55L9utE90ulUTb3VIDbVmAX6byT3IT9RkCBx9MxnUNvuq1d2auKaJ6crTcxHcCIjiTbAHuZ86Uo0K203L2gmovDVO+buKkrNpk+2IGmKFOuxK7pVV0QekYFxLVJDrIkhZ4kEj20ckAhpLrGbj+LQfdJRVqtckUatOAAxJLCJgwLVJHgRhh51nvW3O4oVIqURSdwWLNa2fpQYjAAI4A+II1Rvfw2FrsKtYWqwxAgAyWhbjxFsciRwdNAehRp09tUQ31BUNMpeVhgVDEE4B5x7HyNMbJOAs7MlIdKQLQqsTTer6iopdgTE/oxAnMnGPOdPdeeo9I1qtIEN2UgjXKkQfUgefAP3PJB1OvSpLQ9WuKVQ1avc3DgT3FfOTMZ88edLdMqrdtxUNdcmDVxSCZMAEC6eCJzJ4kkERZBdiOKMurI3PXNwSlN1ptTZVRlpm8leYPsWz5weYiNcpUay0atRGVKNR7PSRbnxi1YwfkiZmSDzpvpnUKdOjVp06wQtVCragMjgwsgW8wJzicTrMq0qK0EfbtNXucgsxKrkjgxOI4HIjJjQkNgI8ld0+1qASvTRKIk+pB/qEjCqVj3kgkYnBMapTptJKC1BuKqXjC2ypZYtBOJJA4EYjTm2FShSplnYpBeiFCwsSS7z5WMeJHMgDVvTtnVJp0HNKvSCeqacxAOe8mYOMQSfkHGiEF0SZt1uqtkl28ZK7U6zVEgOcKpk8EZgTOPPxyj1j8Ojb0WqUqg9FhlWPcxBghTGVnIngTyRqNCpR9OqNwzKwIemowcj+6Js5XkcDyurtgRSpU29OszAgsKh7SpMBUBi6TBnPnxpZiFoCWuxDlbQqr8KV0N22r01QNksw4XJ7ZMieAQR8c6uGwCdP3EklWqwvcCDaZFxiYyvHBI9hrp6ZSrUGq+l6dVGmoGLKSrSbUGR7kcTGJxqjfbbbMCtAMt7KtEOXgEGWOZj9JxMfuNI2CppDqkyRe+3ymvwPVGfTqM1UyTSYgJABIvbP0niZ4P0zOsp9vV3lZ7CEqIxNuQXIJyz8don58+2nOobT+mloZNynbVKwFYTAk8EmcNORj2030qvUobV6G4uvZfUS3uVhBJYn2jniJJ0ESMJTDiw9q3U5dZhY3pLWqUmaswrq5Vr7SigCMqoJmcSCQI4yNXdXauan5hRS9GoBTepRzHgBgRMwALs+BPjTnS+nNcu92tiy8LRJqEnjukzB4JAwPERqvrlbc/lqtGuEprUqlSwYNnDE4P0wJn5+dZ9k3DhIstO3d2ktPrmPDwXh/xb0ylQ3FtGr6qkAkkQQfIP758fbWLr1ez/ApqPWVdxSJpZnuCvhcBiJB7oyI+YzrzFVAIj9x7Z4+cazIjRelTeHD/UnVV6NGjSWiNGjXRoQvcdE6X1HbbJ6tK1KVQBoLgOR4IHkcY+3GrOmfj2tUalSTs7PTNoExyTnBJjnnTPVujvS2dK/ehmABFJYiPa6SAcRkZ5jWZ/8AD3oj1a7V0FO2mSAtXMlgYEAd2OeOdb3BAC8ruPY6o+PQ9FafWRSq1kp7WnXaqgZg5Y3M2JLA9oH6SBAj/OpTXcbXaLTdqKktFShkPJOQTBxJGCRJ4nnSnUaT7HcKyuqVXcKbFFoDDgGSSc/AHt51dvNtS3VVae2pVXqKJeqWEzGJntGcdsYk41W+6wJkNH/OfXJV9RpWoKtXctf9NKkGPZm3ucjwJAEHBmcat6VVZNo1MUHapUIDPf8ASW92MQePgZwdS3f4LV6iM9YgFmUO9sEjwafM4Ii6DAAPvtUel7iF27OPTK31S0ByJgSwxBIBkwR/k0AZWbqjQ2Jnrks38RUvSonb19xalMSiKovbBgs3AYfTxPEROpdI2iSlNqrN2IEZWASm0AwrEYj7ZjnJiFZKe5mgKarQpEtV3FsvgHHnuMqMm0cznTW0rD8uPXtO0Zo9QAhsfQOe0YwRnPzo/wCkTFIjUx/cs7bpbplFRXqq9QVwz2eqSVGRgkniDJj/ADqLWNWqitU9Ukqq1pICwQST5BI88T/Grun1KIpu1jJs2YqQBLNHcskie44uHNoPwY9KqLTJP5WoaZWbLTmOC05zEnPPtpqTN+uioVq+2V6ioDVS5SpALMWMhpYyR28AHPwTpeq9I1WenTejTZ1Ru6GgGSAn1ZwT49o86HSPzLC6kKcPVxTcKs2hpAK4tBOTjI+NQ2u7qu+5DNRuKm4vcqgnBKYliYAmP/xwkExP2qd/WCFdutAqrPfTqFbajA4QKYkGcSMZzxocn0bm70DLTNOpDsApm1cgDwMDMftqQ3BqUnL1arVyVde0oAqAkODBIE8N8aq9aKSoKaFgWqCoHUsFgm3tMg/VMnM48Sjda0+4J59Hko7XcUqFMl6IqByDRYgEKJyGtMjiLScieZGoVtyrbZKa0ijMxmoRYpJOPuBz5j7ad3Belt1VFv2tQ3THdMTbBMQpOCY/zqO9p1/yyDcLTKClKxEqCRLf+/2EZiZIGmswQb891Rsdmr0GSm01jcKlNshaa5K3HAk8cybfjVux221q1qgovWpAKAbW7nOJVVIJGc+Y/bTezq30mY0r63+mzuoFNUGFmMTGcSfvIjK2Jrjdoaa21rQpnuBJwGJAxi0jHsRo2Rc4r+669Go9OhtfRph27kqMRLSYni4DB7TGu/iQ1ikFkY7dQrekCbQeCWMH6gAYEdxznTdXaUfzb+s9Rqi01tKM3e/m2BIEzj4PnVNTZvUqou39B2WJKlphQSQWP1ZJzybRxMaCFTXCQfP1TdGmm8WlIqlqdMioRCC3hQLsSDB8nLYnWf1YTWFGuwsUxdSBKgqAFYSeYORjBInTe53bOX3NcuaTD07aTEAPMANOSJPPxBnk009tU2ddalN0b1R2Uyz4uBjnyARz8ciQA3QxxbMdHPNQ3fUKtNaib2neK6qtJsWBQQVtj6SIBAwZzmdXndvt9sUdwaU2+upy8hYQEg/uOPvA0n+I9pWDEsy1Uo/6uRChiEULOSuQIgHj21ob/pL16ATblaVEKKqpUzcVK+RJAJGJn9gdF0u7AJyOe3ULO/BFb0adZw1MlZC3dpGY7cE+DxET+2qts+72rPu2UMlVWNxdBAIIItvnABx/jMar/E+yO1NOpcoq1rQyhSVAti4Ek90AE8DJ1Z1Si/5QW1RXULTwQRYLp44xnI9+Ik6nlstLE4tHddbry/4r/E35ioDShe21igif4A152tUkyJ8cmfH2Gvou2ojd0HStTndBf6dRYWwC79SkArJAzMg++vm5GsXgzJXp8O9uEsaIhc0aNGoXSjXUEkDj51zRoQvp4/C/TmFGm+5qs0XM1xtgD6QLTmfacefOqNls/S3jDaJuBTs7XYFAns7OFj9yDPv7eM6B1l9pUWvTKlgbQpyY5nIiP+Rr6J078Rf/AENSvV3VtWsT2qAWEYALHNvPHnEY10NIcvIrU6lK0kg/PgF2j0xkotftvzFerBNRnVlQEmyD+gyOeT/GrqPT93TX0qlWlSqgRStYhirH6YWZJPIJxjOs7oe+WnQqL6VSpVMBXJAInhskRkiDgCMyNN7b8O+puC+53eVUMxBnP6gGJF+fK8++qF8ljUBYSHfGfhyTNPYCltzRvWpu2coAwJKme76jFMTLSAMTJA0qnTmqMam4rvTWo4QOXDYg5JxEnzBHyNOdH3NM91NQp9bFR7mpREEGSXzA49tVf9IqUqo9UNWsW+it6oi8kFrjMKZIEiTGDwYeHy3Blqmx7O8H56ZTz5bK/p9ID/Rb09irBWYm68iRcQZIk8jPP76sHVHR3q0aTVaLNbTuACKzRnPbBP7Y1i9LqitUdNzWhJvJuNrkSCBETxEY+SJ1sUKNRlVq9S3ZrVbwJOSYaPciPiQMTq2unJRVolh723sfkrr/AIbksHDGstP1GtYMt5uJBuIACwMRM5GjfdYpVhQpeuUuW2rI7FXBIj+6V5nkz40t0rrW2Q1Fa/02LEsSZcCLVkGQP/0fvVU3u2DUSKdR2E+opkRgqoMwRaIkSJzxnTJAEqW03vdhIM6W5K3cbnbuGdKhVw3p01pC0CmMSRnEfJ8zzOobnoCmowpOtcIl7zHMgmWB75+nP93GntnvbESduLY9F6asC9RzFtyjJWTjnk51ndT3VSaVKsKZVacrTQmR5IYLE1IBBAmT9tBIAkp02ve/CxOLuvzdM206i1ArGo6YAULKoAOVwvgnzOqupdMpoyVkAKmxipYHmJumSSSZ5MDSbb4UzbSuVKmGVStzIpJktwHiBieAYzGr9wjuKlRaQo9pvgfpeMFTA4BM/b41mXsnO66W0qoBEQ0b8+rQrurbZVqBTVuoKRNNDdYrSxC/3BYMmeD9yIbrpIqqp21XLyKVJ2lrZiC3ABBPMYA5mdQpbmk1KxqRpVPTtp2QCzNEs7H3AB7v0+w1fU3rBKfr+pSqU0HotSBgAkglicZicfyM6okHVYNZUaMvX5jXmR4K3re6e2l6tQWLAq06XIUSDJnLfHyfGu7WlWpn1UcMu4DXABmZFE5AXEQLcYx7cY/TQBulFRWqhsMoBLsQTHbyJjjHjGmdxt3ptUekrILC9gaLUDGQ4zjtPBH+MjXYhiRUpYD2evt4KjY0HZa9WgSti5tOXW4SHkyDb7fb7N7LdJu9z/Rnb1LLe2ApAHdfAmeeBkTM40ylNPzCEbgKm5/qVUWAqtz78Z4OZkTmdVb1Rtqq7gUkqJUpsINuWlu6I4zIEcD4nVQs8QJ+Po7rOo9MFa6h6lUupLinAYF58ZyCvnB41LZepQ3NIBReoY95YoVP0khZYERMfP8AOhud5t1Jq0RUSr6aoKiqQsgWkGcfHvA51HpXUDt3ajUKVKj1IFZSLBMzB/SciRI484OlC0LjBt5fPklekVqNStXFT57FusqsYhSgEwD4+P20nsxSR643N6ABjSEsJ+xIyoM8+0a1tzujs6m4q2rVR8K1MwVMKkkcyY5HM5PI1mb6jR3i7ao9Ww2mmVXJAgkmMA5LGZHP8LJW3vmZMED1jIftQ/E2wb0qVaialRaiAPNxVSDdhjjIhSOeOdaAHpbZqrbVqTU1UoyjBbPcVutIMAfTETxGsrc1Kr7ZqIqUjTosGEW3MARkKM3Y+mSefedS6juNzutrFJy601h0pgA2xAJM8cg8nPtnSJAuqbTc6G2sc+XP4Ut1ty23Q7Xak7hlJfjuGSWCXZPjA9+dfNSI519H/BJ9GsaVdaorOoCGYIDAQZkiCCeJ14v8T9MqUN1Vp1fqvJnBuBJIMjGf/OoeLSurhnQ8s8xz/Sy9GjRrJd6NGjRoQt/8JbWlVq2VmCIO6YzxESAWj4/fX0D8P9H2lGnV3KrT9ImEWqSzSJngiJznHHOvk1JWtJE2ggNBHmYx54Omam4tUqtRilwhDMEGSZOBPEgcydSwYX4z6KOIpmtTDAYE3X0P8HlK9WrWaA1RmRWqOxCxmRcLYjHM/I41b+IuuX15PpVKVEhVQL2tPiGMx5IBJzOBrzm+/EVSls0pKqqDBi0qeAfIyASYjgz+6dHqrVkFoRLBaJtAz7YPcWabyBAEXczbazsJBELEcA11XETaPQbr6Fveo09vTAesXNYCUp2gLaD6dsTgHFsSMayN7S9Ymv6j2MbAaxV3OVntAEeO4j7cHWXsay1KJpBU9dTDVCWFwgEKDb9YIYHGYmSYlnpHUk2zt61H1C9wUIrGmSWHaJm5bsft8avtWuOEqWcA+iO2u4g7Z308r30C0jt6O39Fuyo5WWSxYhVIgtTF0kjjgEg4nT+3rtuV/Liklzte5ESufpVf0tII8Dg+NYXSeoGmXZFpg1FWA7EhJ4nBUAAnEf3HwNbnS9wqYFJqz+mVRlEXwSGYiZCgCBJ/T7aVF8uIAt8rLj6JY0F8l3x8QEj0bpi3VRdTS3vhyeVyQc5MsV848Y0b7qPq1lrVFULAVVpsAQJyGPIERBMyDzMaX3O2emFeoiMiyJAJuYAsVJmHGCJBnuwDOebnq9QLYyhSrGoSkOxgMQF5HbaRMxGc4nGq8sbhaNV6PD0jVqiu6DaLRbfLq8TK1E6lTAR3qM25LhSFgEKBb5XHacH2/bTe8o0aLBajL6yy5bxAUmxjEkkgLz/vjK2LCjSap6IqLWW1LuUnHeSMkTkj6SRGjedKO3cIzU7lU1DcbvENIbyBU4EcCM510ufDMULzqPCF3EdmKmE3g78rZAXtr6KvdpTZKZUoapW8WqIWDMG34JGRjHvrQ2VB6yNVqPe1YGmtGm1uRMEyQtoE84j4nS/T6VTb0hu6Ppj1JpwZBknlcDiQDnE+dW9Ur7igE20qwpqXJpkg5EGZBAIDZjMCPM6yp8OKbRVqc+rLSrVqVaoo0DN8/DOJ2/io3LUDVUVBVULThnDF3uW7IIJAWWj/AO0fOu1+tNZNdiIKKjSqFAvk05JM+8Hz5J0l1F1hvTBCGmGIc993awUtByctEQc+BmL9TSrshQpoPVZTe7GJUwZk5jAbPkDIGqY9pJDsltX4RzSxzQS467c9/GdPaTpSNV2pV2qErerlGVhiTyRHx2nnA1JZDM5YKFYI6JVlmWTcFkkmSQ37mBg6rpLSpU1sNUM3+q9QCDFoKrwojBB9+ZGn+iIr1nLpUcIrM4U5D9yyDORAUgr8c60qlnbYKH+dJSNCmOHdWrTJ9c9rZ+2y49CjuKjU0pMsqbFRe4ERaLZzwQTzmJ1SN2aNlCrTVjUtKsSHsXukAMMMSMg8D3nWXtOpPSHq0gxZWZQ7cspxBDckZyPn2w71LotZVSs7AXG6DNw8yP0wQMewJyeNZipLSSPHwWJ4QlwZi07sm8j9rQ6t0Jw7U6YLFQKgJBkAZ/SSO4EqcmDHA4RrdWp1ayIU9Kk8eqSIJdcMZIMMJbgeRPGp1d5VNE7kVHio3pWsSXaDdnHAEloPt76V630v0TSb1DVFRJjBtJIYyCTcYJzPI8Z06zThOEQDqlw0OLRUde8D5y1stWhVXcLuURVCKgXta0QAACQIBkmTyZJg4GsmhfQdVamykIA1ljAgxnzjIyPeMEGK99Xpbco21NVqTKoqE5AMj3+TxJ/jWV1HqUbv1IdyF7L7HhYwWUfcHjifbUh0EAm+607Elpc1vdiANfT1/C9RsqwXdbqvTpNW26gnuKypIN2GyYMmBnxONVrvDSL7k1GO3qi91Ui5cgAOIJIJgjyZPHJU2PW9qwtqO91QH1YLKzEgzcJOZ8iOfOvHb/fKv9KnUL0jhpXI7vnkgAZx51RqicIH0smcI53eeeRmb/vmt78SfitK42/5btqUkIJMDHMSY4if/J15Dfb96zl6jFmPk69V0foO0qbasKzFKyDsYE8/K5BER7c4OvIVKRWJBEgEfY8HQ8OzOq2oCmO6wZfm6ho0aNZrpRo0aNCFJEJIABJOABydbewVl3FMWBTR7ra5XwcrBAE3E4I/21nCopsWmApkG9jBnE93AUHI/wA6u6dtHNQsSBZklszJAwCRdzPI0iVo1oNs1vfiXrQ3gudkVEFwVZY3Nd2gwY4mCYE+ZOpdGNdpqUb7XNqrTCgc8MbQqt9IuUDEj3GswboqrbZEeqFJb/YsbQPEHMyOfjXrU/GLeglCmgoKhVmsgxmVHNpIlQOPq4JBABBnEUnl9PCKDQZzzgecydEdX/BDVKPr1q3fcVCsMubogleSJEn5xqurVanclQ1DUQhYZZMjFydsdtqEqQGMfJ1nf9Uqiqdx6nqelUZsg5aZ88kMwOBjBMau3G49QGteoqWE3EC/MG1lgz9IAIkLcLmBbVVxSEBhn1/MKuEHEh57WCD4aaDP9q9q7BabsKllQAxbgZUi9gJx+mAZu5MkahuKxLgB8GmGUBlDHJ7QWaAO49oJ+mSRkaQQXIzGcsfTFzlgoH9SoCySFJA47rVYROdK0eouCl1kDgKgLAXG1QGJCowYZgSDw055wF6Dng2ix5e8evivd9X6g+2XaPVak1BTf6YkNEG2TwcxnnAxrE3HV6VerULCjLEuCuVkkJmzIMKfExEYadYLOtUharhlKACCSVIPJCqSG7TIgzcs+4uo9Jb0lVWQL6nqKhU3MUmZlSZUPkSZhhmAdb1amMRovM4Pg+wOP/rcePpbX23WjT3YZ2LOEptTJVQSDcxgRjGCnb4BBA5OuUN0Q+XS42KZCtUDwpMEliYYwMgZntjClbeMr3Unar6cAwYkAXOFQrMfUYujjHaIrNSnVJYswFTvFwtCgFpAIIkAJGeZHnjA3XpNAabAA+G/7t8kQr9zvWVvTTsRYEOQZIBDHkgN3CO3ni0gjTXVdwKf+kWFjANUucVCChPgjBtYcQs5nJ1nU9xUq1GekCVQlqStAPLRCyQSCJ/VHdkYOmUqVVSoykBg69/B71wZGVMxCwY7pidMypaGAlwGc35emsHZXeqy00CGGlVlyrAkC5TeATaV54jHsdT6jUa6k4LkggiooyRcFLEtEt9IGIgzxrlauwRmZga6MCe0ATAUtaT25BABGTEgZQoU6dNINR5GGHqFgAuXKxAhvC4AkEiZjUgLVzjkdhrFvPn+NU0LaUq4AqwQC47mETaQQykkhVABMyfB1p9Hl6poLU9F6srV+kosFYKEFVIwQBPAHnWTV3JpOEeqzqAxplJIK2gGCYggDMECBiJnUBVVpDFjU4AkoZ+m79wSZkwLIkTrSm7A4O6+lhXp9qwsaYOc+ee+muQOa1t/1Mih+SlWFGoJZA5JypHjkj7+Rp9uqUy1QbguwFECiWUof0rxMMZIGJn2EnXndyq2M5PaSApBLIVBkSWzyyi8riAIziBqCPURR6bsLbhMKIS4tACsCpzGSvxOtO3dJ68lxf8AzqYaDJBAmee46tstboO9ajX9VUZxB+rtU3XEBFY3fYRkBeZ0p1EAs1Qovbc3pk2mOCoABPM8dwuXiBpOtuk8VEIdbQtoFmAVML+poWGjBBzzqzdWUkWlUamkqCjHuGZyrKpiCe7yZMcQMsbi0NXWOGpU6rqrczb7gRH55XTXTkq1ts9KaZS4PJWL4tbBGAB7ftpDrlelUrertSQyKExcokFVJnGDMe8sP25vlBAUIUNTDWNgpzwAAYGBGGaBBwTnbqkKdMLRL1HRoBxbJuJhSpkQCpzyCfbV45aBCxNDA9zibH759QqalwVYVZJtwjqzBOPpEdx8yWlDxqhaX9NqwAX6QVAewj5JnkpMXc6v9VlJSr3Z7ReSAWggKbhHLAsbh/knPqVgzxC01gLBkgQOceScz7knSCbiNfS/XV1dX6gCJU2kraeZMAfVGIJ4+2dZp1OtRKEhuRqNSoWMsSTxJzxgf41sajnNDSZAy5Lmw4bQo6NGjUIRo0aNCFfsqQZwG+nzkD+Cca0unPUZnF5PpqO8H6IaFIeCQoZp7YmdZS22xBLkiDOI9oiSZjzpyjR9MP6gKsDbgG5SD3A5AXE8g8fvqStaZv8APwnOlVnpMG/MBH+hYZpAw0GIAQmBkgc+2m6CUw1Y1K1NktYLEFrpJFqjgXH9xxIzpTqvVbmAC3FQpVmAu92L9uZPdBJAB8+A7Z3VXVmUEKTJWL5tBmQFXuMeQLsRnUrYGLDS/h95/wAW1SmiWAD4AKx2hT2AlQotZsBgTyVunGc6pWPqAsoCiGKh2AMNALASELTABMCdTG5dKiEVGkj0g0C9uB2me2FCAXERcRxOlW6yG9ZzTJlAga4CDIsMEEQoWAFHjSAWj3AWNoOn1E+pU6W8T1R6js57UpszmaYnLTEYyRPuDHszRoCnVf8A1P6rFAVAgRGVKdrAVAsKsSFGBMazkd6qtVd2L+nYAoyVUBe8gjEWjMz54z2ii0+5jFRDcPUAPdaCQyye32MZJzxApZA/nPw3PXspV3qJXtq2vUQlbTK2lTcbgbR3EsDMky3mNNuS1MLVKiT2sEEqFVlYG6LmAgwWkc8kDS9Lej01WolyqoYsiqTkibWjtMMAbrgGnExFKb0oGqNR7wwAdvGByp/V2zd98Z0oTLgJvnvORHWnmmWrCgtlwLqzKskCMgG4o0gFYOTAIMTq/wBT0VwaTk0wggkqSVBChF+phdEnFw5zGs7d7JWpiqzMHaoQztNsFQQFWLiQbpMkce+p1VD04ouP6bF1UNBAsUu1zAEklBwRkYXI0QjEdB4X5rQ/NGmajIO0tJx2pcSVMMhIXM2+33jUKTVqpRFs9MqJLWtmCzEkR5YnGQAsntnSlKsgAvuplQEkAGcEkss90kgSI7c5Olt9uw0lmJc5UpaFhuQyrEMZyR7RBmQoVl8Zk+E9bkZfS29hUD1GHqpkAGZMxJCgAgEQBJIxiczMtpuR6xW52ZLQA6vANtskzdAZhxk3EDERjFWHp0lkerErTyeSmJPLQTggGR4Gm6G3azu+tjaCLfUgkTcTHjjPdeBOIDISa45Rlc59TlyUttuouLKCReWQlWQ9gMkGVBHcMCQSAPcTr0Ar1jSaQVGHhgaeSSCvgBAsxgt451TW6mxrGkwRad1rBVFuI4uIiSgJF3g+5lrpG4HqU0dre0sqJDATm0yCyntkyf7fGkmC02/F5/egUd3TYq4KGo7CJDvkHN0EXMxP/qIMGBEahta9Cws1pJgKGLXd1xls9wUiCTIgjGYFdOoztF9Ut6n6ZUAmw3wAQRifqHAPtqFbdIhcGXUlEUuFwFabgh7iO1h4w2TOiEF0X0662lObPepSK5kKQpBJm5CYsjB5YqYHME+8NpuadStUdlY2gk2qCG9pYwRIuk/aBgaU3m1poIo1kMuwZvgwvgEFMkyPn41VTowgrpU9RgxDhh2xAiZPcDkR8fI04CWJwIH1z66vrBvUM0iUp9rFZfDC8EqogBFK3CT2/OdL19oxpgO6LUVgQr0wgx9RLRa2T7mQB7YToikQ7LAaQwPdbTn9JB5WSFk+x5nV+03oWxnAVjJVRNpmBL9wCrAwBM5mMaMkTi0z/Nh4KqjWZ1RmekB/azDJU8kNgHIkAiRpStUplf1Fx9NQyAQLYAXMEZHMRHGrtx6VwuUqgXBpw4LCTAJjtlgDMnHnGodVc1bWpg2cBQsRwPpBIyIziTI8aazJtofW/W6S3G4NR7qmJMmABE5MDA+dUOBJjI8eNN7t4ABhiUXJyR7CZMQBH2xpPVrnKNGjRoSRqdFQWAY2icmJgeTHnUNGhCaoQGFimpAJIZZ98wD4GcmNMJWUCqQ5CMYCkKSZmDbwIEiRxdg6QpVSpkf/AN+D8as3u9aq5dyJPsAAAOAAMAD2GlC0D4+tFrbTat3MlYeofpYz3KZRpJMqDkQwz8aqrXmoTVNMMxI9MyFUgWiRgACTGTkfOcidPbbrDrfdFS4R/U7hOYaDyRJ5nnShMOER/Pb93Uensik1HIJSCqFS15+fAUeZ+BGcD7wmo1hEOYllReQQcCQuCeONUbmsGthbYUA8ZPuMCPHvrp3RKBCAQD2/E8/eYHPtppToDunOp79iAgUIsRKYFQAwG8A/TEgZInnTFLeK0GPQpnDQGKO0WkCOIRyfJyf7tYzOTEkmBAnwPYa5OiAjtHTJTe8qsrDAUhFEKIxaMn5IyT5J1B9wKjr6hKgAAkSxxyYJyTzyBnxqh3JMkkn51HRCkuOQyVu5r3tcZkxJJJJxzJ0w+9BpsLUViVAtXxknuJxm3wSfcCQUtGiEYjfmtndbi5VoU2dwQhAmZeOM+FDEQMT786o6evpuGIuAW9hZJAnjuEZwZgjI0g1SQBjH/M6iWJ50o0Vl/exfrRXCsXcF3iT9Rk2ifYZgew0/uK7ekrJ6dvmAtyscEZAObbhExPPOsnU1qkAjwYnA8fPI/bThSHZytmj1LvFQtNNcmmcGe5QBAAZrSWuIjJHwVtluleoL6at7BTZ+kAC6YFoEj55mdZ9KraTgGQRkTyIn7jkH30VKpaJjAjAA/mOT8nRCfaHrfdMVupMyWn3BLfqMCBnxAxjnE8DViURBSotjUwzE8MT2gKQfn2z3E8DSGmNtSVg17hT4mfYmcA4xH3YfOiEg4k3T+z3EU6q03Koyy96g8N2rIz3QoOAJ+M6q39VRFgtuXi0BSOCRJJ+pTnWbpinBpthZBBknMZEAeeZP20QniJEJ6aVJgjIQbCtQsA2WjKiREDIIznUFppUMs1QU1HhSRTBY4yxxkfudZmraFcqZEEYkHIMe486ISxA6LUphbEFJmQTDvnLfUJg4UECMA8kzGjcOFpo4JJm0w0KzA3NIGSPpzPOdZ213RS4AwGEEjkfI8/x8jVgZjUlLWsGDaIIXyVIzgTnOlCsvEf1Qr0rnaw38kkT4ySJzECc50tqzcIA0KbhAz+3/AG41XphZuzKNGjRpqUaNGjQhGjRo0IRo0aNCEaNGjQhGjRo0IRo0aNCEaNGjQhGjRo0IRo0aNCEaNGjQhGjRo0IRo0aNCEaNGjQhGjRo0IRo0aNCEaNGj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hQSERUUEhQUFRUWGCAZGRgWGRgcGxwgIiAbHh4eGxscISYhHh8kIRodHy8lIycpLS0sHR4xNjAqNSYrLC0BCQoKDgwOGg8PGiokHyQsLC8sLC8sLzYqLCosLCwtLCwwLCopLDAsLCwsNCwsLDAsLywsLCosNCwsLCwsLCwsLP/AABEIAMYA/wMBIgACEQEDEQH/xAAbAAACAwEBAQAAAAAAAAAAAAAABAIDBQEGB//EADsQAAIBAwMDAwIFAwMDAgcAAAECEQMSIQAEMQUiQRNRYTJxBhRCgZEjUqEzsfAVwdFicgcWJIKy4fH/xAAZAQADAQEBAAAAAAAAAAAAAAAAAQIDBAX/xAAwEQABAwIEAwgDAQEAAwAAAAABAAIRAyESMUFRBGHwEyJxgZGhsdHB4fEyQgUUFf/aAAwDAQACEQMRAD8A+G6NGjQhGjRo0IRo0aNCEaNGuxoQuaNGjQhGjRo0IRo0aNCEaNdVZwNc0IRo0aNCEaNGjQhGjRo0IRo0aNCEaNGjQhGjRo0IRo0aNCEaNGjQhGjRo0IRpijsWYSLQILZZRx9zzjjVVGraQYmNW0aJe45/aOTxPsMHPjSVALn5J4YhSQvJHHMf741UiyQPcxpyjVqNILm2e6T5yfP76jSQW5YW+ZGboPEZIwP54xolVhnJRTYE3ZwCVHy3sAPJ1UKrLjI5ER74Om9ttbj/SY3TbxEg4mTxzEH3501vJQ29qoCB3qLjzBjJtz/ALe2lKeG05LOdP0lSrriI5M+c8xj9hqpaBM/HuQD+w86e3FEL/UpFu0iDEQfP+SCNR3bBllSGtjPBAMkCPOTB549tOUsO6z9WLRJUt4HP+B/30ygBBYi5mBOYxkyTHiJPgzH7m7U07UNrrBKnMEGRjjEgkf8GiUsNpSWjTFbbWojf3DzHuYI+NRCWHuz7QQRP/caEo3VdOoVMjn/AM40O5JJOSTJ0xQoeoSAIIURBgTIEmfefjJ1H8hUm0oQfkR4nz8aaUEqtUFpJmZAGMfufGq9OU+nucLLCAe3IkgRj3kx/Oqjtxk3YkgGDmM/8++kmQVRo0anSpFiAPOBpqRdQ0ab2+zls9wETaRyeOfnB1Gjsy/0cycZ9pxEk8Hx7aE4KW0aYSgLSSYYGI9+Bx/Jn411qQvi0gL9UxOOTBiPtoRCW0aaWuD9QBI4xj7YIxkn+NFegbUIz+kxHMn2yf30k4SujTjbcKO8QRxBBk4wc8DPHnGoChLnDWjPGY+2iUYUto1OqkMRzGoaalGjRo0IRo0aNCFbSdeGEj4MH/vq7bq6w1Mtc0jtHgjIn3iZHtpTTu2VlBuWFwwZroHMER/dEcaSoFG0Cjk9pGblPInAiSYx7c507WYlUtDWmbSRCwBwAvLAkzyDOlju0amBgMuYINpMniDHEAyM/tq7a7RJDsxFOSpIjuOTgN9IIGJByNIrVs5NTG+ogG9T2lQ6rGME3ZYcTJt5yOY0jt1Z2ixSDyJ9zIzODJC4/fWl6DVQVZCJfLcmAAcMCAcEYAgyD51Xu1Zh6NHKtBleHCmOM2kEkxjxjI0lcA3023KVo7KogqI5tUfV5Ejg+cEkC6PONQ3VCLQzFRccEduCMYGSJJPxp2nRVUAuf6lM/UpIIUWwMxLHJHEffm4phwWMduATju7QZHJAyeDxolLB3Y5Kp6NM1AD2zjxAbliRiFnAB9/Ma56KO8u5aAcAzgA+YECcwBxrQfa0ysOe0M0SoWTAm3IIWSIkgfGdK0wEpKCVmLgV5JPmTIlcgnHgZ0pVFp5bpRKauwplkCgwMtj3Ikf4xnXaQLLUpUypAmJwWEzj3P399W07YlkpgEZJk+8H+7MDI4+PMtvTC0zcxKrHIPaWk8TxgN82jIjTUR1yVVPpxQgFvqMEAKW4IbB4+JicHkasakGIlv6lottZQcTF3ux7eDJg+412gbQWLXtUuA8Tw2W955B9wPOrkS1Q5VvUhirLIXhWBXxAFwIjxjRKoNEddSlHoggQ5pqCCFgsQSY5HJ8+NVbzZwLpuF0DmWkn4HtH31qNcASR/TBm1jDeWQciTknJkg+YGqtvR4ep3FQVFs+5yWgiQZH7faSUi0ZLM39JgB2gKT24yMA2nJ4BB/fQm2arNgdgowAPJIkATxJPE+NO16wYT6fdAUSsySQYPGfqzBOI1ftKBQKDK23XRJOJDSRyAxGB4nTlThkpJtyEVVm4cECLcSYtxIkzJMTnV9dKZdZe1gQpIPaZmfsROdTdF/qN6StCjhpzklpk54kAng/Oilul/pEq0iSAYgkDJII4xHPg8caSsD8dflUJQJHp+AheO3Mf+2THnPzxpVCVqMJUEArKiRPHJ4++njtStQMzqyjEISeZNomOZJlZE/cTaiAEkJOA11tuImbYMC2TP7wRwSpwpNbAwZYk8y0x2/3YkmTI/wBtdRLC1qdrEC7kgd2B4kxyR41duaVve0rcSLB9V0ESwERJJEDUdtVQuyYVOQSxHMDz5JjPiPMDRmiMK5WojFQy1MdoMCYBImP5A44HtpO9miSbB8+C2fPJP/MavrbwmoQCXGFVv4E+ZmNd3tEKGhSAO0ZUGcAnySMEaaRE3CW6gZMgCzhYjjEAx5gifk6WdI9uJwZ1eNwQTcJac3fxEf8AOBqlrYkTM8fH30ws3XMqGjRo01CNGjRoQjToaKYgXAwXwcZwJn49uSdP/wDy41FadXcqVpuLkHN4niRwfJEgx86v60drW9M7SkaTwLkLypPnLcceTn7nW9Th3MptqOiDzv6KG1hihsmdRks9NsPSqEgcBliJ+xJg4B8fGuqitBAX6SYxAkxB5PucxiNFZ6bOsB2SwCcyDEn3Bt4AEYA0xTpoGZklZNqkXC09oOCczdBEmJP31yrsAHX4TOzTLpSEuSzAyAAsQPEexlTxH31bt9qoqHunBIZRMAZMKYMgDB8gajt9t6loptTBuERIYGFUlgPpB45mR+5KVa6VgEmcJcQQSVfuYMcAkk/PnUlbNtB9+s79FMoFcEyTYAYu+qCWMAychZIHkCBAnV/TV9UAmoiyZMKTEgyCpjHcQZYYGPGq+n0Ski4dxvAKiZA7VnzwQY4IbnnW4m5GzNNqNValVka5Yi2RKsJmfE/sczpsAJvks69QsbA/0ZAHPxhZ/UehLSRF9YVRU+tVhWAwVDZMAlRMGQQMazq62sqhmCzmVkHJEQ0Zhj5EyMZOtjpe4o0S1Tc0A5gtILQ05hI4QA5gDIPsBqvb06lUXUqb+miXNIL+GwwzOInznxqntGbVjw9VxGGtYjUwAb8s9llpSCK1NRTMYgpLHuYDuUMC10jOJC486qZWcFbjbBgBVBKgkG0AwW72kREk61+o9LNMJejAuvZ6ihiYFqgEYPJ+TaZGqm6C6srLUUoEDXZuUDJQGLZU93HtwZ1EFdOJpAgiDztzWaNuFBOWJSQq5AAgQRwe0jJjzq1tiqsp9N0WoMFwYJkTFpAEqwMZjiPaxUaEdVPpNIDEBScksLmGXPcefHxqFatUqNT9RopBArESSq3G6PY+JOOBOtqFNj3RUdhG8Soq1CzvMEjXr7HyqaokorFy1MHAkwQT2svI5tBmeDwdTqUo72DAF3gWyZEAwIA7mZYjiAORrd3mxVj+Zoj0tuGK5Mt3ASADmOe4e5zEHXK9L1aTIKzIFYCijUzLZDHkjA8N7nx4nszdY/8AtNwgtGdjuOVp5Sl+nfhapXdmk0qa2o1RyCVEyQAWGB9PEYJjWfV2vp1mt9Kqs2CAxkSO4zJBwMSOcCM6cq7irRLCveFLEmmCcsMG88gZnjg86hXVS8AMqki1OLQfck55gDz5MnLeGtbZRwtSrVquxZaWt66nqyzh02KQCFTdLYVQ1sntJ/b/AD7a6yQrsxOJMTFwBtN3gsYEAEYnnzrvs3k9jy9ykJBJIhoHwJHnMHicM7r8NFtnTenTqs5uZpyoAAnBPbGM+BPMTqGtLpIXRVrU6Ra1xufTlPms/Y/h+vUZSqkU3aBUcKQCwKwxGeP2OeNJbzY16blGdKmWXtwggFuxsYKsTkD2+z3TN/DU6W5Z12+WgGC0ETmfgcRMaoqUqT1iKS1GDGVmGIgcEASwMAwfq5nJ1b2tDQRmuahVquqlr7ADY+/0kKlS221ZIyygkEXCbluiDDeBAJn31XudsEUAKrWmSQMRMZMzN0jgzA8Y1qf9KZqDVfUohVw4CAMPqyqnEiPB/UdZlbcOn1U5FouHFpmJ+DmBgfvknOCuoOaZg5QPDrzS199ZRUhBbkAxnMSZMnM5/jVFJ0LyIAKmQsjMTyT7458aZapUADFFkL2jgwCR2xyMGY+c86qpbcAlCtjFRIYlSBcJm4ASf2AGmoJv56qjcKLWJgsCRMwcQJYeSf3PJ0hq96UklRC8ZI9v9sf7aqqUypIPI1SxKjo0aNNSjRo0aEL0PS+uK4Cbt6jIg7UUwG+GMGB9oJ9wc6t2dOjud0crRowWtANok/SSJYD+Y1g7HYPWcJTRnY+FEn519E/6um1X8nt6Kg1IB9Ve4EiGvmcTm6JHiONUWl7YmFyueKLpYJPjAC8jW6ZNdKG0YvccEm1sgAgkGIif5OtXrHRKm0AWr6actF4bkgSZHcf/AE4OM416Wp0VqDlbtmrNRg2yhBWCYtWA5gGfI515ZunbutWa1XbiHqgKhMg8uI5/2njSdTDGd4q6PEue+WkR7+WyS2NQenEhiTcXLWsqhpECcsYb3iR99aTKwDAG1lyTjyWvFxIYgnnMnGTOfYdC2ap06rbQFwUq6xTIkCGMtN3kYz5BjWXsuq0qO1Pq0XY1PoJUjIESp+rGLRMRo7LIzndWP/Ii7S02MZ3/AEkemdLO6eKTKUUxBZlZiecHA7SAYke3OmNxRoUtxU7fSNEKAtSCHIbOROYzAxpzoeyIuqbZ0ptUe1ByS1qh18m1QTBk8Ec6NntN0vqGoFq1TMCoAEGTMGphyY+RzySIRpQMQuRos3caXVC2YBjx85z20U3/ABIWp1GO2B2zf6akCwtIExzPdMEiJkR5So7w01RbitNgA/pgmVGD3cErmG8yDOtDpPTA1ZEegrtHKtCA/wB4g5wZz7DAGobrcUNvWdkVrlZbBUDd3hgPjIiOfvrU4jDlm3sG46IuTllG1zJg8/O6huK6VPWqUvUdKdiIalQGyOSv95gAAScXDPOubvcHc1i23QAAqpaAontgYHdgeRInkk6u3HQ6peq9QUleQSFfBuiAABEhRnAH1DM67u9lNSqi0jS/prUUs0IhH6k9NYGBwRjM84hxqGZGZ9kNdRYGkEEgbzBIy+4S/wD1Kptm9DdgCihaVFpViQcE8GRIE8ZxIjV+x2h3dBPScKyEimtouK5ksxOQBHjgn3yt1fpjbcEGswasgaoJBHINo8g8ESPb4Jlvd3RWmpoGoldgZtNqqDiDIiMZPz5MjVmmC8m8QLSse3e1rXU7EmZAsdCb+atbq6rQ/LrSqSpJrWgsMTB/UIBhp+dHTesPuaSUDSL1QbkJJVUVckhsCMZJOfvpXYbpdm1X1lNUvTHuVNwDQ3+PaSB4xqzfdKse9Khang1PTwEVuVuE9qnzjk/bVmfJZNwXcZxTIOhOqXoTUp1KVUtaBNiRczgkAORIYnmT4+I1Z1fpxo0+WpsrYpt9TAD6oGIiI/b+3TdbpqVTVqbWqop0gMsMlhxbPvn2Jj3nXW6d6vrVFZdy9NbvUfGTkqikkBpJhpzP8YupOcLZyusccGukf5IuMtrftS627vRo7mmWfkODaEEiIEQQIAznxnSXQdruapVPVZFprD8EgEzIBbJkgQBzOqS1elUFNA6hAWFKsSCO2SwAEkYkGP7fq1pdD6bSDU6rVwQ6l6tKIXHBPd5MC3Hj31oC5z8rflcpwU6F/wDWlpt9+Kyul1Su7BRTuMzaQsyPJB495iOdM9N2zua1al/SagSyrC4Y2yCp8SDHOBxqTq6ilWRqNO6s6gAkvBgkgxwLffzzxpr8YBHJW5kVbaYNFZVgeQzYAIyB7lvbU9n3c8ls/ii+qYFnCDN8s/XkvOb/AKjt/SX0kepVJCs1xaWBmQDIyPMZ5ic6xqde4lwtjB5LZLBZEdrYPnmeDr0O96LVoVKIpujAgOBTDlpgQrLBJ7TGCMTwTpLqf4dZKdGqaqsb2LUwCHDTgQTObYgmRrNwc4klejSqUqbQGuJnKerf1UbP8OVtySEb0iiFiapZQRAICi3GCP51m9VHo1mRwsj9YF1w8QGPGPOff216baVqCJWbdtUSqohVDFYxg2jzAXyZkcxry5pVNw11NalVh3M8EnAzIA+JxwP30ODQ0FTTq1HveCcvnVV1+ltRHqVKVRUbFMspg+/cVtMD7ZIOsxkI5BE516HqfXa1aim3aEpq0S0DIOf4u9zrBZgCwPd4Bk+PI/bTMaJNLiO8IVWjRo0lSNGjRoQvcfgXrG12tKpVcv8AmMgQYgf8g8GfjTP4Y3lHcVqrboFoIiown0x74BMk+R7DSH4N2uy9Cq+6pPWabQBdA48rwfPn2xqXRvw5uSxfb06noMbbCQHIJghVbJj3jPGdawSAF5rsAdUMkHcxHgPJOp0z1t+n5MNUpg3XVDAWMxd9M+Y5j4zpzqvUt7WVqNFSadM9zGFHJwzYDHkAgnVfQ+r06Ttt6tJzTpkt6Zwxb3ZYEkdon24GrNs1CsXqMfQo06oUU0OSDklTMwp9jJnVrEmDJGUQetVPpv4O3dSiifmFpq8kpJZhEyxyFwZHwCPnWh1HptU0UFfcU/TVCtNFSSzDt4mRNv1cmI8RqG+6LUesrbZKlKnV7RfUhnwSYBMrPPcI+8HSY29PbhLahO5VyAtzM10wwzCjBPdGMnGnAFlDXuecUjfIfOnip9J/DgenRNN3WsJKi6PeQq5sI8lieWOtDqvrbpaFGlTq08R6jGFPuFGQRK/UoPGdWbNmSxfQT1sO1epHp2Ykz+qZyILHGNIdOompXQiq1EkOGt+kSSsUhAmVJ94M6dhZZy55L9utE90ulUTb3VIDbVmAX6byT3IT9RkCBx9MxnUNvuq1d2auKaJ6crTcxHcCIjiTbAHuZ86Uo0K203L2gmovDVO+buKkrNpk+2IGmKFOuxK7pVV0QekYFxLVJDrIkhZ4kEj20ckAhpLrGbj+LQfdJRVqtckUatOAAxJLCJgwLVJHgRhh51nvW3O4oVIqURSdwWLNa2fpQYjAAI4A+II1Rvfw2FrsKtYWqwxAgAyWhbjxFsciRwdNAehRp09tUQ31BUNMpeVhgVDEE4B5x7HyNMbJOAs7MlIdKQLQqsTTer6iopdgTE/oxAnMnGPOdPdeeo9I1qtIEN2UgjXKkQfUgefAP3PJB1OvSpLQ9WuKVQ1avc3DgT3FfOTMZ88edLdMqrdtxUNdcmDVxSCZMAEC6eCJzJ4kkERZBdiOKMurI3PXNwSlN1ptTZVRlpm8leYPsWz5weYiNcpUay0atRGVKNR7PSRbnxi1YwfkiZmSDzpvpnUKdOjVp06wQtVCragMjgwsgW8wJzicTrMq0qK0EfbtNXucgsxKrkjgxOI4HIjJjQkNgI8ld0+1qASvTRKIk+pB/qEjCqVj3kgkYnBMapTptJKC1BuKqXjC2ypZYtBOJJA4EYjTm2FShSplnYpBeiFCwsSS7z5WMeJHMgDVvTtnVJp0HNKvSCeqacxAOe8mYOMQSfkHGiEF0SZt1uqtkl28ZK7U6zVEgOcKpk8EZgTOPPxyj1j8Ojb0WqUqg9FhlWPcxBghTGVnIngTyRqNCpR9OqNwzKwIemowcj+6Js5XkcDyurtgRSpU29OszAgsKh7SpMBUBi6TBnPnxpZiFoCWuxDlbQqr8KV0N22r01QNksw4XJ7ZMieAQR8c6uGwCdP3EklWqwvcCDaZFxiYyvHBI9hrp6ZSrUGq+l6dVGmoGLKSrSbUGR7kcTGJxqjfbbbMCtAMt7KtEOXgEGWOZj9JxMfuNI2CppDqkyRe+3ymvwPVGfTqM1UyTSYgJABIvbP0niZ4P0zOsp9vV3lZ7CEqIxNuQXIJyz8don58+2nOobT+mloZNynbVKwFYTAk8EmcNORj2030qvUobV6G4uvZfUS3uVhBJYn2jniJJ0ESMJTDiw9q3U5dZhY3pLWqUmaswrq5Vr7SigCMqoJmcSCQI4yNXdXauan5hRS9GoBTepRzHgBgRMwALs+BPjTnS+nNcu92tiy8LRJqEnjukzB4JAwPERqvrlbc/lqtGuEprUqlSwYNnDE4P0wJn5+dZ9k3DhIstO3d2ktPrmPDwXh/xb0ylQ3FtGr6qkAkkQQfIP758fbWLr1ez/ApqPWVdxSJpZnuCvhcBiJB7oyI+YzrzFVAIj9x7Z4+cazIjRelTeHD/UnVV6NGjSWiNGjXRoQvcdE6X1HbbJ6tK1KVQBoLgOR4IHkcY+3GrOmfj2tUalSTs7PTNoExyTnBJjnnTPVujvS2dK/ehmABFJYiPa6SAcRkZ5jWZ/8AD3oj1a7V0FO2mSAtXMlgYEAd2OeOdb3BAC8ruPY6o+PQ9FafWRSq1kp7WnXaqgZg5Y3M2JLA9oH6SBAj/OpTXcbXaLTdqKktFShkPJOQTBxJGCRJ4nnSnUaT7HcKyuqVXcKbFFoDDgGSSc/AHt51dvNtS3VVae2pVXqKJeqWEzGJntGcdsYk41W+6wJkNH/OfXJV9RpWoKtXctf9NKkGPZm3ucjwJAEHBmcat6VVZNo1MUHapUIDPf8ASW92MQePgZwdS3f4LV6iM9YgFmUO9sEjwafM4Ii6DAAPvtUel7iF27OPTK31S0ByJgSwxBIBkwR/k0AZWbqjQ2Jnrks38RUvSonb19xalMSiKovbBgs3AYfTxPEROpdI2iSlNqrN2IEZWASm0AwrEYj7ZjnJiFZKe5mgKarQpEtV3FsvgHHnuMqMm0cznTW0rD8uPXtO0Zo9QAhsfQOe0YwRnPzo/wCkTFIjUx/cs7bpbplFRXqq9QVwz2eqSVGRgkniDJj/ADqLWNWqitU9Ukqq1pICwQST5BI88T/Grun1KIpu1jJs2YqQBLNHcskie44uHNoPwY9KqLTJP5WoaZWbLTmOC05zEnPPtpqTN+uioVq+2V6ioDVS5SpALMWMhpYyR28AHPwTpeq9I1WenTejTZ1Ru6GgGSAn1ZwT49o86HSPzLC6kKcPVxTcKs2hpAK4tBOTjI+NQ2u7qu+5DNRuKm4vcqgnBKYliYAmP/xwkExP2qd/WCFdutAqrPfTqFbajA4QKYkGcSMZzxocn0bm70DLTNOpDsApm1cgDwMDMftqQ3BqUnL1arVyVde0oAqAkODBIE8N8aq9aKSoKaFgWqCoHUsFgm3tMg/VMnM48Sjda0+4J59Hko7XcUqFMl6IqByDRYgEKJyGtMjiLScieZGoVtyrbZKa0ijMxmoRYpJOPuBz5j7ad3Belt1VFv2tQ3THdMTbBMQpOCY/zqO9p1/yyDcLTKClKxEqCRLf+/2EZiZIGmswQb891Rsdmr0GSm01jcKlNshaa5K3HAk8cybfjVux221q1qgovWpAKAbW7nOJVVIJGc+Y/bTezq30mY0r63+mzuoFNUGFmMTGcSfvIjK2Jrjdoaa21rQpnuBJwGJAxi0jHsRo2Rc4r+669Go9OhtfRph27kqMRLSYni4DB7TGu/iQ1ikFkY7dQrekCbQeCWMH6gAYEdxznTdXaUfzb+s9Rqi01tKM3e/m2BIEzj4PnVNTZvUqou39B2WJKlphQSQWP1ZJzybRxMaCFTXCQfP1TdGmm8WlIqlqdMioRCC3hQLsSDB8nLYnWf1YTWFGuwsUxdSBKgqAFYSeYORjBInTe53bOX3NcuaTD07aTEAPMANOSJPPxBnk009tU2ddalN0b1R2Uyz4uBjnyARz8ciQA3QxxbMdHPNQ3fUKtNaib2neK6qtJsWBQQVtj6SIBAwZzmdXndvt9sUdwaU2+upy8hYQEg/uOPvA0n+I9pWDEsy1Uo/6uRChiEULOSuQIgHj21ob/pL16ATblaVEKKqpUzcVK+RJAJGJn9gdF0u7AJyOe3ULO/BFb0adZw1MlZC3dpGY7cE+DxET+2qts+72rPu2UMlVWNxdBAIIItvnABx/jMar/E+yO1NOpcoq1rQyhSVAti4Ek90AE8DJ1Z1Si/5QW1RXULTwQRYLp44xnI9+Ik6nlstLE4tHddbry/4r/E35ioDShe21igif4A152tUkyJ8cmfH2Gvou2ojd0HStTndBf6dRYWwC79SkArJAzMg++vm5GsXgzJXp8O9uEsaIhc0aNGoXSjXUEkDj51zRoQvp4/C/TmFGm+5qs0XM1xtgD6QLTmfacefOqNls/S3jDaJuBTs7XYFAns7OFj9yDPv7eM6B1l9pUWvTKlgbQpyY5nIiP+Rr6J078Rf/AENSvV3VtWsT2qAWEYALHNvPHnEY10NIcvIrU6lK0kg/PgF2j0xkotftvzFerBNRnVlQEmyD+gyOeT/GrqPT93TX0qlWlSqgRStYhirH6YWZJPIJxjOs7oe+WnQqL6VSpVMBXJAInhskRkiDgCMyNN7b8O+puC+53eVUMxBnP6gGJF+fK8++qF8ljUBYSHfGfhyTNPYCltzRvWpu2coAwJKme76jFMTLSAMTJA0qnTmqMam4rvTWo4QOXDYg5JxEnzBHyNOdH3NM91NQp9bFR7mpREEGSXzA49tVf9IqUqo9UNWsW+it6oi8kFrjMKZIEiTGDwYeHy3Blqmx7O8H56ZTz5bK/p9ID/Rb09irBWYm68iRcQZIk8jPP76sHVHR3q0aTVaLNbTuACKzRnPbBP7Y1i9LqitUdNzWhJvJuNrkSCBETxEY+SJ1sUKNRlVq9S3ZrVbwJOSYaPciPiQMTq2unJRVolh723sfkrr/AIbksHDGstP1GtYMt5uJBuIACwMRM5GjfdYpVhQpeuUuW2rI7FXBIj+6V5nkz40t0rrW2Q1Fa/02LEsSZcCLVkGQP/0fvVU3u2DUSKdR2E+opkRgqoMwRaIkSJzxnTJAEqW03vdhIM6W5K3cbnbuGdKhVw3p01pC0CmMSRnEfJ8zzOobnoCmowpOtcIl7zHMgmWB75+nP93GntnvbESduLY9F6asC9RzFtyjJWTjnk51ndT3VSaVKsKZVacrTQmR5IYLE1IBBAmT9tBIAkp02ve/CxOLuvzdM206i1ArGo6YAULKoAOVwvgnzOqupdMpoyVkAKmxipYHmJumSSSZ5MDSbb4UzbSuVKmGVStzIpJktwHiBieAYzGr9wjuKlRaQo9pvgfpeMFTA4BM/b41mXsnO66W0qoBEQ0b8+rQrurbZVqBTVuoKRNNDdYrSxC/3BYMmeD9yIbrpIqqp21XLyKVJ2lrZiC3ABBPMYA5mdQpbmk1KxqRpVPTtp2QCzNEs7H3AB7v0+w1fU3rBKfr+pSqU0HotSBgAkglicZicfyM6okHVYNZUaMvX5jXmR4K3re6e2l6tQWLAq06XIUSDJnLfHyfGu7WlWpn1UcMu4DXABmZFE5AXEQLcYx7cY/TQBulFRWqhsMoBLsQTHbyJjjHjGmdxt3ptUekrILC9gaLUDGQ4zjtPBH+MjXYhiRUpYD2evt4KjY0HZa9WgSti5tOXW4SHkyDb7fb7N7LdJu9z/Rnb1LLe2ApAHdfAmeeBkTM40ylNPzCEbgKm5/qVUWAqtz78Z4OZkTmdVb1Rtqq7gUkqJUpsINuWlu6I4zIEcD4nVQs8QJ+Po7rOo9MFa6h6lUupLinAYF58ZyCvnB41LZepQ3NIBReoY95YoVP0khZYERMfP8AOhud5t1Jq0RUSr6aoKiqQsgWkGcfHvA51HpXUDt3ajUKVKj1IFZSLBMzB/SciRI484OlC0LjBt5fPklekVqNStXFT57FusqsYhSgEwD4+P20nsxSR643N6ABjSEsJ+xIyoM8+0a1tzujs6m4q2rVR8K1MwVMKkkcyY5HM5PI1mb6jR3i7ao9Ww2mmVXJAgkmMA5LGZHP8LJW3vmZMED1jIftQ/E2wb0qVaialRaiAPNxVSDdhjjIhSOeOdaAHpbZqrbVqTU1UoyjBbPcVutIMAfTETxGsrc1Kr7ZqIqUjTosGEW3MARkKM3Y+mSefedS6juNzutrFJy601h0pgA2xAJM8cg8nPtnSJAuqbTc6G2sc+XP4Ut1ty23Q7Xak7hlJfjuGSWCXZPjA9+dfNSI519H/BJ9GsaVdaorOoCGYIDAQZkiCCeJ14v8T9MqUN1Vp1fqvJnBuBJIMjGf/OoeLSurhnQ8s8xz/Sy9GjRrJd6NGjRoQt/8JbWlVq2VmCIO6YzxESAWj4/fX0D8P9H2lGnV3KrT9ImEWqSzSJngiJznHHOvk1JWtJE2ggNBHmYx54Omam4tUqtRilwhDMEGSZOBPEgcydSwYX4z6KOIpmtTDAYE3X0P8HlK9WrWaA1RmRWqOxCxmRcLYjHM/I41b+IuuX15PpVKVEhVQL2tPiGMx5IBJzOBrzm+/EVSls0pKqqDBi0qeAfIyASYjgz+6dHqrVkFoRLBaJtAz7YPcWabyBAEXczbazsJBELEcA11XETaPQbr6Fveo09vTAesXNYCUp2gLaD6dsTgHFsSMayN7S9Ymv6j2MbAaxV3OVntAEeO4j7cHWXsay1KJpBU9dTDVCWFwgEKDb9YIYHGYmSYlnpHUk2zt61H1C9wUIrGmSWHaJm5bsft8avtWuOEqWcA+iO2u4g7Z308r30C0jt6O39Fuyo5WWSxYhVIgtTF0kjjgEg4nT+3rtuV/Liklzte5ESufpVf0tII8Dg+NYXSeoGmXZFpg1FWA7EhJ4nBUAAnEf3HwNbnS9wqYFJqz+mVRlEXwSGYiZCgCBJ/T7aVF8uIAt8rLj6JY0F8l3x8QEj0bpi3VRdTS3vhyeVyQc5MsV848Y0b7qPq1lrVFULAVVpsAQJyGPIERBMyDzMaX3O2emFeoiMiyJAJuYAsVJmHGCJBnuwDOebnq9QLYyhSrGoSkOxgMQF5HbaRMxGc4nGq8sbhaNV6PD0jVqiu6DaLRbfLq8TK1E6lTAR3qM25LhSFgEKBb5XHacH2/bTe8o0aLBajL6yy5bxAUmxjEkkgLz/vjK2LCjSap6IqLWW1LuUnHeSMkTkj6SRGjedKO3cIzU7lU1DcbvENIbyBU4EcCM510ufDMULzqPCF3EdmKmE3g78rZAXtr6KvdpTZKZUoapW8WqIWDMG34JGRjHvrQ2VB6yNVqPe1YGmtGm1uRMEyQtoE84j4nS/T6VTb0hu6Ppj1JpwZBknlcDiQDnE+dW9Ur7igE20qwpqXJpkg5EGZBAIDZjMCPM6yp8OKbRVqc+rLSrVqVaoo0DN8/DOJ2/io3LUDVUVBVULThnDF3uW7IIJAWWj/AO0fOu1+tNZNdiIKKjSqFAvk05JM+8Hz5J0l1F1hvTBCGmGIc993awUtByctEQc+BmL9TSrshQpoPVZTe7GJUwZk5jAbPkDIGqY9pJDsltX4RzSxzQS467c9/GdPaTpSNV2pV2qErerlGVhiTyRHx2nnA1JZDM5YKFYI6JVlmWTcFkkmSQ37mBg6rpLSpU1sNUM3+q9QCDFoKrwojBB9+ZGn+iIr1nLpUcIrM4U5D9yyDORAUgr8c60qlnbYKH+dJSNCmOHdWrTJ9c9rZ+2y49CjuKjU0pMsqbFRe4ERaLZzwQTzmJ1SN2aNlCrTVjUtKsSHsXukAMMMSMg8D3nWXtOpPSHq0gxZWZQ7cspxBDckZyPn2w71LotZVSs7AXG6DNw8yP0wQMewJyeNZipLSSPHwWJ4QlwZi07sm8j9rQ6t0Jw7U6YLFQKgJBkAZ/SSO4EqcmDHA4RrdWp1ayIU9Kk8eqSIJdcMZIMMJbgeRPGp1d5VNE7kVHio3pWsSXaDdnHAEloPt76V630v0TSb1DVFRJjBtJIYyCTcYJzPI8Z06zThOEQDqlw0OLRUde8D5y1stWhVXcLuURVCKgXta0QAACQIBkmTyZJg4GsmhfQdVamykIA1ljAgxnzjIyPeMEGK99Xpbco21NVqTKoqE5AMj3+TxJ/jWV1HqUbv1IdyF7L7HhYwWUfcHjifbUh0EAm+607Elpc1vdiANfT1/C9RsqwXdbqvTpNW26gnuKypIN2GyYMmBnxONVrvDSL7k1GO3qi91Ui5cgAOIJIJgjyZPHJU2PW9qwtqO91QH1YLKzEgzcJOZ8iOfOvHb/fKv9KnUL0jhpXI7vnkgAZx51RqicIH0smcI53eeeRmb/vmt78SfitK42/5btqUkIJMDHMSY4if/J15Dfb96zl6jFmPk69V0foO0qbasKzFKyDsYE8/K5BER7c4OvIVKRWJBEgEfY8HQ8OzOq2oCmO6wZfm6ho0aNZrpRo0aNCFJEJIABJOABydbewVl3FMWBTR7ra5XwcrBAE3E4I/21nCopsWmApkG9jBnE93AUHI/wA6u6dtHNQsSBZklszJAwCRdzPI0iVo1oNs1vfiXrQ3gudkVEFwVZY3Nd2gwY4mCYE+ZOpdGNdpqUb7XNqrTCgc8MbQqt9IuUDEj3GswboqrbZEeqFJb/YsbQPEHMyOfjXrU/GLeglCmgoKhVmsgxmVHNpIlQOPq4JBABBnEUnl9PCKDQZzzgecydEdX/BDVKPr1q3fcVCsMubogleSJEn5xqurVanclQ1DUQhYZZMjFydsdtqEqQGMfJ1nf9Uqiqdx6nqelUZsg5aZ88kMwOBjBMau3G49QGteoqWE3EC/MG1lgz9IAIkLcLmBbVVxSEBhn1/MKuEHEh57WCD4aaDP9q9q7BabsKllQAxbgZUi9gJx+mAZu5MkahuKxLgB8GmGUBlDHJ7QWaAO49oJ+mSRkaQQXIzGcsfTFzlgoH9SoCySFJA47rVYROdK0eouCl1kDgKgLAXG1QGJCowYZgSDw055wF6Dng2ix5e8evivd9X6g+2XaPVak1BTf6YkNEG2TwcxnnAxrE3HV6VerULCjLEuCuVkkJmzIMKfExEYadYLOtUharhlKACCSVIPJCqSG7TIgzcs+4uo9Jb0lVWQL6nqKhU3MUmZlSZUPkSZhhmAdb1amMRovM4Pg+wOP/rcePpbX23WjT3YZ2LOEptTJVQSDcxgRjGCnb4BBA5OuUN0Q+XS42KZCtUDwpMEliYYwMgZntjClbeMr3Unar6cAwYkAXOFQrMfUYujjHaIrNSnVJYswFTvFwtCgFpAIIkAJGeZHnjA3XpNAabAA+G/7t8kQr9zvWVvTTsRYEOQZIBDHkgN3CO3ni0gjTXVdwKf+kWFjANUucVCChPgjBtYcQs5nJ1nU9xUq1GekCVQlqStAPLRCyQSCJ/VHdkYOmUqVVSoykBg69/B71wZGVMxCwY7pidMypaGAlwGc35emsHZXeqy00CGGlVlyrAkC5TeATaV54jHsdT6jUa6k4LkggiooyRcFLEtEt9IGIgzxrlauwRmZga6MCe0ATAUtaT25BABGTEgZQoU6dNINR5GGHqFgAuXKxAhvC4AkEiZjUgLVzjkdhrFvPn+NU0LaUq4AqwQC47mETaQQykkhVABMyfB1p9Hl6poLU9F6srV+kosFYKEFVIwQBPAHnWTV3JpOEeqzqAxplJIK2gGCYggDMECBiJnUBVVpDFjU4AkoZ+m79wSZkwLIkTrSm7A4O6+lhXp9qwsaYOc+ee+muQOa1t/1Mih+SlWFGoJZA5JypHjkj7+Rp9uqUy1QbguwFECiWUof0rxMMZIGJn2EnXndyq2M5PaSApBLIVBkSWzyyi8riAIziBqCPURR6bsLbhMKIS4tACsCpzGSvxOtO3dJ68lxf8AzqYaDJBAmee46tstboO9ajX9VUZxB+rtU3XEBFY3fYRkBeZ0p1EAs1Qovbc3pk2mOCoABPM8dwuXiBpOtuk8VEIdbQtoFmAVML+poWGjBBzzqzdWUkWlUamkqCjHuGZyrKpiCe7yZMcQMsbi0NXWOGpU6rqrczb7gRH55XTXTkq1ts9KaZS4PJWL4tbBGAB7ftpDrlelUrertSQyKExcokFVJnGDMe8sP25vlBAUIUNTDWNgpzwAAYGBGGaBBwTnbqkKdMLRL1HRoBxbJuJhSpkQCpzyCfbV45aBCxNDA9zibH759QqalwVYVZJtwjqzBOPpEdx8yWlDxqhaX9NqwAX6QVAewj5JnkpMXc6v9VlJSr3Z7ReSAWggKbhHLAsbh/knPqVgzxC01gLBkgQOceScz7knSCbiNfS/XV1dX6gCJU2kraeZMAfVGIJ4+2dZp1OtRKEhuRqNSoWMsSTxJzxgf41sajnNDSZAy5Lmw4bQo6NGjUIRo0aNCFfsqQZwG+nzkD+Cca0unPUZnF5PpqO8H6IaFIeCQoZp7YmdZS22xBLkiDOI9oiSZjzpyjR9MP6gKsDbgG5SD3A5AXE8g8fvqStaZv8APwnOlVnpMG/MBH+hYZpAw0GIAQmBkgc+2m6CUw1Y1K1NktYLEFrpJFqjgXH9xxIzpTqvVbmAC3FQpVmAu92L9uZPdBJAB8+A7Z3VXVmUEKTJWL5tBmQFXuMeQLsRnUrYGLDS/h95/wAW1SmiWAD4AKx2hT2AlQotZsBgTyVunGc6pWPqAsoCiGKh2AMNALASELTABMCdTG5dKiEVGkj0g0C9uB2me2FCAXERcRxOlW6yG9ZzTJlAga4CDIsMEEQoWAFHjSAWj3AWNoOn1E+pU6W8T1R6js57UpszmaYnLTEYyRPuDHszRoCnVf8A1P6rFAVAgRGVKdrAVAsKsSFGBMazkd6qtVd2L+nYAoyVUBe8gjEWjMz54z2ii0+5jFRDcPUAPdaCQyye32MZJzxApZA/nPw3PXspV3qJXtq2vUQlbTK2lTcbgbR3EsDMky3mNNuS1MLVKiT2sEEqFVlYG6LmAgwWkc8kDS9Lej01WolyqoYsiqTkibWjtMMAbrgGnExFKb0oGqNR7wwAdvGByp/V2zd98Z0oTLgJvnvORHWnmmWrCgtlwLqzKskCMgG4o0gFYOTAIMTq/wBT0VwaTk0wggkqSVBChF+phdEnFw5zGs7d7JWpiqzMHaoQztNsFQQFWLiQbpMkce+p1VD04ouP6bF1UNBAsUu1zAEklBwRkYXI0QjEdB4X5rQ/NGmajIO0tJx2pcSVMMhIXM2+33jUKTVqpRFs9MqJLWtmCzEkR5YnGQAsntnSlKsgAvuplQEkAGcEkss90kgSI7c5Olt9uw0lmJc5UpaFhuQyrEMZyR7RBmQoVl8Zk+E9bkZfS29hUD1GHqpkAGZMxJCgAgEQBJIxiczMtpuR6xW52ZLQA6vANtskzdAZhxk3EDERjFWHp0lkerErTyeSmJPLQTggGR4Gm6G3azu+tjaCLfUgkTcTHjjPdeBOIDISa45Rlc59TlyUttuouLKCReWQlWQ9gMkGVBHcMCQSAPcTr0Ar1jSaQVGHhgaeSSCvgBAsxgt451TW6mxrGkwRad1rBVFuI4uIiSgJF3g+5lrpG4HqU0dre0sqJDATm0yCyntkyf7fGkmC02/F5/egUd3TYq4KGo7CJDvkHN0EXMxP/qIMGBEahta9Cws1pJgKGLXd1xls9wUiCTIgjGYFdOoztF9Ut6n6ZUAmw3wAQRifqHAPtqFbdIhcGXUlEUuFwFabgh7iO1h4w2TOiEF0X0662lObPepSK5kKQpBJm5CYsjB5YqYHME+8NpuadStUdlY2gk2qCG9pYwRIuk/aBgaU3m1poIo1kMuwZvgwvgEFMkyPn41VTowgrpU9RgxDhh2xAiZPcDkR8fI04CWJwIH1z66vrBvUM0iUp9rFZfDC8EqogBFK3CT2/OdL19oxpgO6LUVgQr0wgx9RLRa2T7mQB7YToikQ7LAaQwPdbTn9JB5WSFk+x5nV+03oWxnAVjJVRNpmBL9wCrAwBM5mMaMkTi0z/Nh4KqjWZ1RmekB/azDJU8kNgHIkAiRpStUplf1Fx9NQyAQLYAXMEZHMRHGrtx6VwuUqgXBpw4LCTAJjtlgDMnHnGodVc1bWpg2cBQsRwPpBIyIziTI8aazJtofW/W6S3G4NR7qmJMmABE5MDA+dUOBJjI8eNN7t4ABhiUXJyR7CZMQBH2xpPVrnKNGjRoSRqdFQWAY2icmJgeTHnUNGhCaoQGFimpAJIZZ98wD4GcmNMJWUCqQ5CMYCkKSZmDbwIEiRxdg6QpVSpkf/AN+D8as3u9aq5dyJPsAAAOAAMAD2GlC0D4+tFrbTat3MlYeofpYz3KZRpJMqDkQwz8aqrXmoTVNMMxI9MyFUgWiRgACTGTkfOcidPbbrDrfdFS4R/U7hOYaDyRJ5nnShMOER/Pb93Uensik1HIJSCqFS15+fAUeZ+BGcD7wmo1hEOYllReQQcCQuCeONUbmsGthbYUA8ZPuMCPHvrp3RKBCAQD2/E8/eYHPtppToDunOp79iAgUIsRKYFQAwG8A/TEgZInnTFLeK0GPQpnDQGKO0WkCOIRyfJyf7tYzOTEkmBAnwPYa5OiAjtHTJTe8qsrDAUhFEKIxaMn5IyT5J1B9wKjr6hKgAAkSxxyYJyTzyBnxqh3JMkkn51HRCkuOQyVu5r3tcZkxJJJJxzJ0w+9BpsLUViVAtXxknuJxm3wSfcCQUtGiEYjfmtndbi5VoU2dwQhAmZeOM+FDEQMT786o6evpuGIuAW9hZJAnjuEZwZgjI0g1SQBjH/M6iWJ50o0Vl/exfrRXCsXcF3iT9Rk2ifYZgew0/uK7ekrJ6dvmAtyscEZAObbhExPPOsnU1qkAjwYnA8fPI/bThSHZytmj1LvFQtNNcmmcGe5QBAAZrSWuIjJHwVtluleoL6at7BTZ+kAC6YFoEj55mdZ9KraTgGQRkTyIn7jkH30VKpaJjAjAA/mOT8nRCfaHrfdMVupMyWn3BLfqMCBnxAxjnE8DViURBSotjUwzE8MT2gKQfn2z3E8DSGmNtSVg17hT4mfYmcA4xH3YfOiEg4k3T+z3EU6q03Koyy96g8N2rIz3QoOAJ+M6q39VRFgtuXi0BSOCRJJ+pTnWbpinBpthZBBknMZEAeeZP20QniJEJ6aVJgjIQbCtQsA2WjKiREDIIznUFppUMs1QU1HhSRTBY4yxxkfudZmraFcqZEEYkHIMe486ISxA6LUphbEFJmQTDvnLfUJg4UECMA8kzGjcOFpo4JJm0w0KzA3NIGSPpzPOdZ213RS4AwGEEjkfI8/x8jVgZjUlLWsGDaIIXyVIzgTnOlCsvEf1Qr0rnaw38kkT4ySJzECc50tqzcIA0KbhAz+3/AG41XphZuzKNGjRpqUaNGjQhGjRo0IRo0aNCEaNGjQhGjRo0IRo0aNCEaNGjQhGjRo0IRo0aNCEaNGjQhGjRo0IRo0aNCEaNGjQhGjRo0IRo0aNCEaNGj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https://csmlabfs1.cas.usf.edu/Sites/Content/pero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AutoShape 8" descr="https://csmlabfs1.cas.usf.edu/Sites/Content/pero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pero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38400"/>
            <a:ext cx="3245648" cy="2514600"/>
          </a:xfrm>
          <a:prstGeom prst="rect">
            <a:avLst/>
          </a:prstGeom>
        </p:spPr>
      </p:pic>
      <p:pic>
        <p:nvPicPr>
          <p:cNvPr id="27658" name="Picture 10" descr="http://web.mit.edu/mbuehler/www/group/garciaatt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314700" cy="10572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5867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Atomistic Modeling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CSE@Purdue</a:t>
            </a:r>
            <a:r>
              <a:rPr lang="en-US" dirty="0" smtClean="0"/>
              <a:t> -- Highlights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7083" t="18667" r="27083" b="12000"/>
          <a:stretch>
            <a:fillRect/>
          </a:stretch>
        </p:blipFill>
        <p:spPr bwMode="auto">
          <a:xfrm>
            <a:off x="1066800" y="1371600"/>
            <a:ext cx="667629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CSE/ CLS Policy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Need to schedule a seminar </a:t>
            </a:r>
            <a:r>
              <a:rPr lang="en-US" dirty="0"/>
              <a:t>talk for Fall 2013? </a:t>
            </a:r>
            <a:r>
              <a:rPr lang="en-US" dirty="0" smtClean="0"/>
              <a:t>Please contact us at the earliest possible.</a:t>
            </a:r>
            <a:endParaRPr lang="en-US" dirty="0"/>
          </a:p>
          <a:p>
            <a:pPr lvl="1"/>
            <a:r>
              <a:rPr lang="en-US" dirty="0"/>
              <a:t>Taking courses – select courses from CSE </a:t>
            </a:r>
            <a:r>
              <a:rPr lang="en-US" dirty="0" smtClean="0"/>
              <a:t>website only. This site maintains the most up-to-date version of required and optional courses.</a:t>
            </a:r>
            <a:endParaRPr lang="en-US" dirty="0"/>
          </a:p>
          <a:p>
            <a:pPr lvl="1"/>
            <a:r>
              <a:rPr lang="en-US" dirty="0"/>
              <a:t>Grading policy – B or higher </a:t>
            </a:r>
            <a:r>
              <a:rPr lang="en-US" dirty="0" smtClean="0"/>
              <a:t>for </a:t>
            </a:r>
            <a:r>
              <a:rPr lang="en-US" dirty="0"/>
              <a:t>both </a:t>
            </a:r>
            <a:r>
              <a:rPr lang="en-US" dirty="0" smtClean="0"/>
              <a:t>MS </a:t>
            </a:r>
            <a:r>
              <a:rPr lang="en-US" dirty="0"/>
              <a:t>and PhD</a:t>
            </a:r>
          </a:p>
          <a:p>
            <a:pPr lvl="1"/>
            <a:r>
              <a:rPr lang="en-US" dirty="0"/>
              <a:t>Continuing </a:t>
            </a:r>
            <a:r>
              <a:rPr lang="en-US" dirty="0" smtClean="0"/>
              <a:t>on to PhD </a:t>
            </a:r>
            <a:r>
              <a:rPr lang="en-US" dirty="0"/>
              <a:t>from </a:t>
            </a:r>
            <a:r>
              <a:rPr lang="en-US" dirty="0" smtClean="0"/>
              <a:t>MS </a:t>
            </a:r>
            <a:endParaRPr lang="en-US" dirty="0"/>
          </a:p>
          <a:p>
            <a:pPr lvl="2"/>
            <a:r>
              <a:rPr lang="en-US" dirty="0"/>
              <a:t>New form </a:t>
            </a:r>
            <a:r>
              <a:rPr lang="en-US" dirty="0" smtClean="0"/>
              <a:t>on the </a:t>
            </a:r>
            <a:r>
              <a:rPr lang="en-US" dirty="0"/>
              <a:t>CSE/CLS website</a:t>
            </a:r>
          </a:p>
          <a:p>
            <a:pPr lvl="1"/>
            <a:r>
              <a:rPr lang="en-US" dirty="0"/>
              <a:t>Distance learning </a:t>
            </a:r>
            <a:r>
              <a:rPr lang="en-US" dirty="0" smtClean="0"/>
              <a:t>students</a:t>
            </a:r>
            <a:endParaRPr lang="en-US" dirty="0"/>
          </a:p>
          <a:p>
            <a:pPr lvl="2"/>
            <a:r>
              <a:rPr lang="en-US" dirty="0" smtClean="0"/>
              <a:t>Seminar requirement waived</a:t>
            </a:r>
            <a:endParaRPr lang="en-US" dirty="0"/>
          </a:p>
          <a:p>
            <a:pPr lvl="2"/>
            <a:r>
              <a:rPr lang="en-US" dirty="0"/>
              <a:t>Report required </a:t>
            </a:r>
            <a:r>
              <a:rPr lang="en-US" dirty="0" smtClean="0"/>
              <a:t>(approved </a:t>
            </a:r>
            <a:r>
              <a:rPr lang="en-US" dirty="0"/>
              <a:t>by CSE advisor and CSE </a:t>
            </a:r>
            <a:r>
              <a:rPr lang="en-US" dirty="0" smtClean="0"/>
              <a:t>Director)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CSE/CLS website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Curriculum requirements </a:t>
            </a:r>
          </a:p>
          <a:p>
            <a:pPr lvl="2"/>
            <a:r>
              <a:rPr lang="en-US" dirty="0"/>
              <a:t>Course list </a:t>
            </a:r>
          </a:p>
          <a:p>
            <a:pPr lvl="2"/>
            <a:r>
              <a:rPr lang="en-US" dirty="0"/>
              <a:t>Seminar &amp; plan of study</a:t>
            </a:r>
          </a:p>
          <a:p>
            <a:pPr lvl="1"/>
            <a:r>
              <a:rPr lang="en-US" dirty="0"/>
              <a:t>Student Life</a:t>
            </a:r>
          </a:p>
          <a:p>
            <a:pPr lvl="2"/>
            <a:r>
              <a:rPr lang="en-US" dirty="0"/>
              <a:t>Research </a:t>
            </a:r>
            <a:r>
              <a:rPr lang="en-US" dirty="0" smtClean="0"/>
              <a:t>spotlight – Please consider contributing highlights to this segment. It would give you excellent visibility.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CSE/CLS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CSE/CLS Audit</a:t>
            </a:r>
          </a:p>
          <a:p>
            <a:pPr lvl="1"/>
            <a:r>
              <a:rPr lang="en-US" dirty="0"/>
              <a:t>Beginning summer 2013, </a:t>
            </a:r>
            <a:r>
              <a:rPr lang="en-US" dirty="0" smtClean="0"/>
              <a:t>an audit </a:t>
            </a:r>
            <a:r>
              <a:rPr lang="en-US" dirty="0"/>
              <a:t>is performed to monitor CSE students’ status</a:t>
            </a:r>
          </a:p>
          <a:p>
            <a:pPr>
              <a:buNone/>
            </a:pPr>
            <a:endParaRPr lang="en-US" dirty="0"/>
          </a:p>
          <a:p>
            <a:pPr lvl="0"/>
            <a:r>
              <a:rPr lang="en-US" dirty="0"/>
              <a:t>Letter of Certificate of Completion</a:t>
            </a:r>
          </a:p>
          <a:p>
            <a:pPr lvl="1"/>
            <a:r>
              <a:rPr lang="en-US" dirty="0"/>
              <a:t>By request only</a:t>
            </a:r>
          </a:p>
          <a:p>
            <a:pPr>
              <a:buNone/>
            </a:pPr>
            <a:endParaRPr lang="en-US" dirty="0"/>
          </a:p>
          <a:p>
            <a:pPr lvl="0"/>
            <a:r>
              <a:rPr lang="en-US" dirty="0"/>
              <a:t>Blackboard </a:t>
            </a:r>
          </a:p>
          <a:p>
            <a:pPr lvl="1"/>
            <a:r>
              <a:rPr lang="en-US" dirty="0"/>
              <a:t>Blackboard </a:t>
            </a:r>
            <a:r>
              <a:rPr lang="en-US" dirty="0" smtClean="0"/>
              <a:t>has been </a:t>
            </a:r>
            <a:r>
              <a:rPr lang="en-US" dirty="0"/>
              <a:t>launched from Spring 2013. </a:t>
            </a:r>
          </a:p>
          <a:p>
            <a:pPr lvl="1"/>
            <a:r>
              <a:rPr lang="en-US" dirty="0"/>
              <a:t>Keep track of your attendance and grade.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CSE/CLS Events – Past and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Summary of Events held in </a:t>
            </a:r>
            <a:r>
              <a:rPr lang="en-US" dirty="0" smtClean="0"/>
              <a:t>Spring/summer 2013</a:t>
            </a:r>
            <a:endParaRPr lang="en-US" dirty="0"/>
          </a:p>
          <a:p>
            <a:pPr lvl="1"/>
            <a:r>
              <a:rPr lang="en-US" dirty="0" smtClean="0"/>
              <a:t>Spring </a:t>
            </a:r>
            <a:r>
              <a:rPr lang="en-US" dirty="0"/>
              <a:t>Events</a:t>
            </a:r>
          </a:p>
          <a:p>
            <a:pPr lvl="2"/>
            <a:r>
              <a:rPr lang="en-US" dirty="0"/>
              <a:t>Spring Reception</a:t>
            </a:r>
          </a:p>
          <a:p>
            <a:pPr lvl="2"/>
            <a:r>
              <a:rPr lang="en-US" dirty="0"/>
              <a:t>SIAM Purdue </a:t>
            </a:r>
          </a:p>
          <a:p>
            <a:pPr lvl="1"/>
            <a:r>
              <a:rPr lang="en-US" dirty="0"/>
              <a:t>Summer Events</a:t>
            </a:r>
          </a:p>
          <a:p>
            <a:pPr lvl="2"/>
            <a:r>
              <a:rPr lang="en-US" dirty="0"/>
              <a:t>Sponsored summer school programs</a:t>
            </a:r>
          </a:p>
          <a:p>
            <a:pPr lvl="3"/>
            <a:r>
              <a:rPr lang="en-US" dirty="0"/>
              <a:t>Center for Science Information - Information Theory Summer School</a:t>
            </a:r>
          </a:p>
          <a:p>
            <a:pPr lvl="3"/>
            <a:r>
              <a:rPr lang="en-US" dirty="0"/>
              <a:t>VSCSE – Data Intensive</a:t>
            </a:r>
          </a:p>
          <a:p>
            <a:pPr lvl="3"/>
            <a:r>
              <a:rPr lang="en-US" dirty="0"/>
              <a:t>VSCSE – Proven Algorithmic Techniques for Many-Core Processors</a:t>
            </a:r>
          </a:p>
          <a:p>
            <a:r>
              <a:rPr lang="en-US" i="1" u="sng" dirty="0" smtClean="0"/>
              <a:t>Please pay attention to CSE emails!</a:t>
            </a:r>
            <a:endParaRPr lang="en-US" i="1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CSE/CLS 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CSLT</a:t>
            </a:r>
          </a:p>
          <a:p>
            <a:pPr lvl="2"/>
            <a:r>
              <a:rPr lang="en-US" dirty="0"/>
              <a:t>Social call-out</a:t>
            </a:r>
          </a:p>
          <a:p>
            <a:pPr lvl="2"/>
            <a:r>
              <a:rPr lang="en-US" dirty="0"/>
              <a:t>Student recruiting</a:t>
            </a:r>
          </a:p>
          <a:p>
            <a:pPr lvl="1"/>
            <a:r>
              <a:rPr lang="en-US" dirty="0"/>
              <a:t>Seminar events</a:t>
            </a:r>
          </a:p>
          <a:p>
            <a:pPr lvl="2"/>
            <a:r>
              <a:rPr lang="en-US" dirty="0"/>
              <a:t>Meeting arrangements with guest speaker</a:t>
            </a:r>
          </a:p>
          <a:p>
            <a:pPr lvl="1"/>
            <a:r>
              <a:rPr lang="en-US" dirty="0"/>
              <a:t>Course list update</a:t>
            </a:r>
          </a:p>
          <a:p>
            <a:pPr lvl="1"/>
            <a:r>
              <a:rPr lang="en-US" dirty="0"/>
              <a:t>Special programs by invitation from other computing organizations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To all new students in the CSE program, Welcome!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CSE@Purdue</a:t>
            </a:r>
            <a:r>
              <a:rPr lang="en-US" dirty="0" smtClean="0"/>
              <a:t> has a proud and long history: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One of the highest ranked, largest, and oldest programs in the world.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Rich tradition of multidisciplinary research and “big science/ engineering”.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Highly successful alumni.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Your biggest resource is the broader CSE community – your peer students and faculty. </a:t>
            </a:r>
            <a:r>
              <a:rPr lang="en-US" dirty="0" smtClean="0"/>
              <a:t>Use them!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CSE@Purdue</a:t>
            </a:r>
            <a:r>
              <a:rPr lang="en-US" dirty="0" smtClean="0"/>
              <a:t>: Big Science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500" t="8000" r="25000" b="2667"/>
          <a:stretch>
            <a:fillRect/>
          </a:stretch>
        </p:blipFill>
        <p:spPr bwMode="auto">
          <a:xfrm>
            <a:off x="762000" y="1219200"/>
            <a:ext cx="5120185" cy="544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PRISM: Prediction of Reliability, Integrity, and Survivability of Microsystems.</a:t>
            </a:r>
          </a:p>
          <a:p>
            <a:endParaRPr lang="en-US" dirty="0"/>
          </a:p>
          <a:p>
            <a:r>
              <a:rPr lang="en-US" dirty="0" smtClean="0"/>
              <a:t>An NNSA Center of the Department of </a:t>
            </a:r>
            <a:r>
              <a:rPr lang="en-US" dirty="0" err="1" smtClean="0"/>
              <a:t>Emergy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CSE@Purdue</a:t>
            </a:r>
            <a:r>
              <a:rPr lang="en-US" dirty="0" smtClean="0"/>
              <a:t>: Big Science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44958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Science of Information.</a:t>
            </a:r>
          </a:p>
          <a:p>
            <a:endParaRPr lang="en-US" dirty="0"/>
          </a:p>
          <a:p>
            <a:r>
              <a:rPr lang="en-US" dirty="0" smtClean="0"/>
              <a:t>A Science and Technology Center of the National Science Foundation.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583" t="8000" r="25833" b="2667"/>
          <a:stretch>
            <a:fillRect/>
          </a:stretch>
        </p:blipFill>
        <p:spPr bwMode="auto">
          <a:xfrm>
            <a:off x="457200" y="1066800"/>
            <a:ext cx="48045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CSE@Purdue</a:t>
            </a:r>
            <a:r>
              <a:rPr lang="en-US" dirty="0" smtClean="0"/>
              <a:t>: Big Science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257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E Brown Jr. Network for Earthquake Engineering Simulation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833" t="8000" r="21667" b="4000"/>
          <a:stretch>
            <a:fillRect/>
          </a:stretch>
        </p:blipFill>
        <p:spPr bwMode="auto">
          <a:xfrm>
            <a:off x="228600" y="1066800"/>
            <a:ext cx="565611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err="1" smtClean="0"/>
              <a:t>CSE@Purdue</a:t>
            </a:r>
            <a:r>
              <a:rPr lang="en-US" dirty="0" smtClean="0"/>
              <a:t>: Big Science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9167" t="8667" r="9583" b="3333"/>
          <a:stretch>
            <a:fillRect/>
          </a:stretch>
        </p:blipFill>
        <p:spPr bwMode="auto">
          <a:xfrm>
            <a:off x="381000" y="1066801"/>
            <a:ext cx="5029200" cy="53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4600" y="5638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for Computational Nanotechnology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CSE@Purdue</a:t>
            </a:r>
            <a:r>
              <a:rPr lang="en-US" dirty="0" smtClean="0"/>
              <a:t>- Project Highlights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1"/>
            <a:ext cx="349756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05000"/>
            <a:ext cx="4724400" cy="240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5181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Modeling and real-time control of wind turbines.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CSE@Purdue</a:t>
            </a:r>
            <a:r>
              <a:rPr lang="en-US" dirty="0" smtClean="0"/>
              <a:t> -- Highlights</a:t>
            </a:r>
            <a:endParaRPr lang="en-US" dirty="0"/>
          </a:p>
        </p:txBody>
      </p:sp>
      <p:pic>
        <p:nvPicPr>
          <p:cNvPr id="5122" name="Picture 2" descr="http://www.purdue.edu/differencemakers/imgs/varma/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3810000" cy="2857500"/>
          </a:xfrm>
          <a:prstGeom prst="rect">
            <a:avLst/>
          </a:prstGeom>
          <a:noFill/>
        </p:spPr>
      </p:pic>
      <p:pic>
        <p:nvPicPr>
          <p:cNvPr id="5126" name="Picture 6" descr="https://news.uns.purdue.edu/images/+2006/sozen9-11-sim2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954480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5791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Testing and simulation of large structures.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CSE@Purdue</a:t>
            </a:r>
            <a:r>
              <a:rPr lang="en-US" dirty="0" smtClean="0"/>
              <a:t> -- Highlights</a:t>
            </a:r>
            <a:endParaRPr lang="en-US" dirty="0"/>
          </a:p>
        </p:txBody>
      </p:sp>
      <p:pic>
        <p:nvPicPr>
          <p:cNvPr id="26626" name="Picture 2" descr="https://engineering.purdue.edu/PARCS/Images/Stack/parcs-tracm-pbtt-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562203" cy="44497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62484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Purdue Advanced Reactor Core Simulator</a:t>
            </a:r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436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CSE@PURDUE</vt:lpstr>
      <vt:lpstr>Welcome!</vt:lpstr>
      <vt:lpstr>CSE@Purdue: Big Science</vt:lpstr>
      <vt:lpstr>CSE@Purdue: Big Science</vt:lpstr>
      <vt:lpstr>CSE@Purdue: Big Science</vt:lpstr>
      <vt:lpstr>CSE@Purdue: Big Science</vt:lpstr>
      <vt:lpstr>CSE@Purdue- Project Highlights</vt:lpstr>
      <vt:lpstr>CSE@Purdue -- Highlights</vt:lpstr>
      <vt:lpstr>CSE@Purdue -- Highlights</vt:lpstr>
      <vt:lpstr>CSE@Purdue -- Highlights</vt:lpstr>
      <vt:lpstr>CSE@Purdue -- Highlights</vt:lpstr>
      <vt:lpstr>CSE/ CLS Policy Update</vt:lpstr>
      <vt:lpstr>CSE/CLS website updates</vt:lpstr>
      <vt:lpstr>CSE/CLS Notes</vt:lpstr>
      <vt:lpstr>CSE/CLS Events – Past and Future</vt:lpstr>
      <vt:lpstr>CSE/CLS Upcoming Events</vt:lpstr>
    </vt:vector>
  </TitlesOfParts>
  <Company>Department of Computer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CSE@PURDUE</dc:title>
  <dc:creator>csuser</dc:creator>
  <cp:lastModifiedBy>csuser</cp:lastModifiedBy>
  <cp:revision>8</cp:revision>
  <dcterms:created xsi:type="dcterms:W3CDTF">2013-08-21T03:07:46Z</dcterms:created>
  <dcterms:modified xsi:type="dcterms:W3CDTF">2013-08-21T04:07:49Z</dcterms:modified>
</cp:coreProperties>
</file>