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82" r:id="rId2"/>
    <p:sldId id="510" r:id="rId3"/>
    <p:sldId id="489" r:id="rId4"/>
    <p:sldId id="490" r:id="rId5"/>
    <p:sldId id="501" r:id="rId6"/>
    <p:sldId id="502" r:id="rId7"/>
    <p:sldId id="503" r:id="rId8"/>
    <p:sldId id="512" r:id="rId9"/>
    <p:sldId id="511" r:id="rId10"/>
    <p:sldId id="504" r:id="rId11"/>
    <p:sldId id="505" r:id="rId12"/>
    <p:sldId id="506" r:id="rId13"/>
    <p:sldId id="515" r:id="rId14"/>
    <p:sldId id="514" r:id="rId15"/>
    <p:sldId id="508" r:id="rId16"/>
    <p:sldId id="513" r:id="rId17"/>
    <p:sldId id="509" r:id="rId18"/>
  </p:sldIdLst>
  <p:sldSz cx="9144000" cy="6858000" type="screen4x3"/>
  <p:notesSz cx="6858000" cy="92964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Arial Unicode MS" pitchFamily="34" charset="-128"/>
      <p:regular r:id="rId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  <a:srgbClr val="00D661"/>
    <a:srgbClr val="00C057"/>
    <a:srgbClr val="C1E4FF"/>
    <a:srgbClr val="0000FF"/>
    <a:srgbClr val="000099"/>
    <a:srgbClr val="00F66F"/>
    <a:srgbClr val="B9F9B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7" autoAdjust="0"/>
    <p:restoredTop sz="94602" autoAdjust="0"/>
  </p:normalViewPr>
  <p:slideViewPr>
    <p:cSldViewPr snapToGrid="0">
      <p:cViewPr>
        <p:scale>
          <a:sx n="68" d="100"/>
          <a:sy n="68" d="100"/>
        </p:scale>
        <p:origin x="-1290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4080" y="-102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58039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Site Visit: Purdue UniversityScience of Information, September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032500" y="8829675"/>
            <a:ext cx="823913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671600-B45F-4AD4-A1CA-AD38BBE02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410723-7256-420C-B019-F612F377E313}" type="datetimeFigureOut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D1236C7-177A-44B0-9D17-999977C77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D9509-6A2A-43BA-BA92-E0446B7116A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formation_full pag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/>
          <p:nvPr userDrawn="1"/>
        </p:nvSpPr>
        <p:spPr bwMode="invGray">
          <a:xfrm>
            <a:off x="554038" y="2427288"/>
            <a:ext cx="5943600" cy="1600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"/>
                </a:schemeClr>
              </a:gs>
              <a:gs pos="13000">
                <a:schemeClr val="tx1">
                  <a:alpha val="35000"/>
                </a:schemeClr>
              </a:gs>
              <a:gs pos="43000">
                <a:schemeClr val="tx1">
                  <a:alpha val="89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17"/>
          <p:cNvSpPr/>
          <p:nvPr userDrawn="1"/>
        </p:nvSpPr>
        <p:spPr>
          <a:xfrm>
            <a:off x="7086600" y="0"/>
            <a:ext cx="2057400" cy="6324600"/>
          </a:xfrm>
          <a:prstGeom prst="rect">
            <a:avLst/>
          </a:prstGeom>
          <a:gradFill>
            <a:gsLst>
              <a:gs pos="0">
                <a:schemeClr val="tx1">
                  <a:alpha val="32000"/>
                </a:schemeClr>
              </a:gs>
              <a:gs pos="59000">
                <a:schemeClr val="tx1">
                  <a:alpha val="41000"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4"/>
          <p:cNvSpPr/>
          <p:nvPr userDrawn="1"/>
        </p:nvSpPr>
        <p:spPr bwMode="invGray">
          <a:xfrm>
            <a:off x="6946900" y="0"/>
            <a:ext cx="2197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8"/>
          <p:cNvSpPr txBox="1"/>
          <p:nvPr userDrawn="1"/>
        </p:nvSpPr>
        <p:spPr>
          <a:xfrm>
            <a:off x="0" y="6400800"/>
            <a:ext cx="3200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9900"/>
                </a:solidFill>
                <a:latin typeface="+mn-lt"/>
                <a:cs typeface="+mn-cs"/>
              </a:rPr>
              <a:t>National Science Foundation</a:t>
            </a:r>
            <a:br>
              <a:rPr lang="en-US" sz="1000">
                <a:solidFill>
                  <a:srgbClr val="009900"/>
                </a:solidFill>
                <a:latin typeface="+mn-lt"/>
                <a:cs typeface="+mn-cs"/>
              </a:rPr>
            </a:br>
            <a:r>
              <a:rPr lang="en-US" sz="1000">
                <a:solidFill>
                  <a:srgbClr val="00B050"/>
                </a:solidFill>
                <a:latin typeface="+mn-lt"/>
                <a:cs typeface="+mn-cs"/>
              </a:rPr>
              <a:t>Science  &amp; Technology Centers Program</a:t>
            </a:r>
            <a:endParaRPr lang="en-US" sz="1050">
              <a:solidFill>
                <a:srgbClr val="00B050"/>
              </a:solidFill>
              <a:latin typeface="+mn-lt"/>
              <a:cs typeface="+mn-cs"/>
            </a:endParaRPr>
          </a:p>
        </p:txBody>
      </p:sp>
      <p:pic>
        <p:nvPicPr>
          <p:cNvPr id="9" name="Picture 15" descr="claude shannon.bmp"/>
          <p:cNvPicPr>
            <a:picLocks noChangeAspect="1"/>
          </p:cNvPicPr>
          <p:nvPr userDrawn="1"/>
        </p:nvPicPr>
        <p:blipFill>
          <a:blip r:embed="rId3" cstate="print">
            <a:lum contrast="12000"/>
          </a:blip>
          <a:stretch>
            <a:fillRect/>
          </a:stretch>
        </p:blipFill>
        <p:spPr>
          <a:xfrm>
            <a:off x="2745960" y="3951248"/>
            <a:ext cx="163928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 extrusionH="114300" contourW="38100">
            <a:bevelT w="165100" prst="coolSlant"/>
            <a:bevelB/>
            <a:extrusionClr>
              <a:schemeClr val="tx2">
                <a:lumMod val="75000"/>
              </a:schemeClr>
            </a:extrusionClr>
          </a:sp3d>
        </p:spPr>
      </p:pic>
      <p:sp>
        <p:nvSpPr>
          <p:cNvPr id="10" name="TextBox 16"/>
          <p:cNvSpPr txBox="1"/>
          <p:nvPr userDrawn="1"/>
        </p:nvSpPr>
        <p:spPr>
          <a:xfrm>
            <a:off x="7086600" y="1639888"/>
            <a:ext cx="19050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Bryn Mawr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Howard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MIT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Princeton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Purdue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Stanford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UC Berkeley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UC San Diego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UIUC</a:t>
            </a:r>
            <a:endParaRPr lang="en-US">
              <a:solidFill>
                <a:srgbClr val="0DC0FF"/>
              </a:solidFill>
              <a:latin typeface="+mn-lt"/>
              <a:cs typeface="+mn-cs"/>
            </a:endParaRPr>
          </a:p>
        </p:txBody>
      </p:sp>
      <p:pic>
        <p:nvPicPr>
          <p:cNvPr id="11" name="Picture 28" descr="Sci-Info-Mark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07288" y="279400"/>
            <a:ext cx="12065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925551"/>
            <a:ext cx="6991815" cy="1524000"/>
          </a:xfrm>
          <a:gradFill>
            <a:gsLst>
              <a:gs pos="0">
                <a:schemeClr val="tx1">
                  <a:alpha val="20000"/>
                </a:schemeClr>
              </a:gs>
              <a:gs pos="8000">
                <a:schemeClr val="tx1">
                  <a:alpha val="95000"/>
                </a:schemeClr>
              </a:gs>
              <a:gs pos="23000">
                <a:schemeClr val="tx2">
                  <a:lumMod val="50000"/>
                </a:schemeClr>
              </a:gs>
              <a:gs pos="50000">
                <a:srgbClr val="00CC5C"/>
              </a:gs>
              <a:gs pos="75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</a:gradFill>
        </p:spPr>
        <p:txBody>
          <a:bodyPr/>
          <a:lstStyle>
            <a:lvl1pPr>
              <a:defRPr sz="4400" b="1">
                <a:solidFill>
                  <a:schemeClr val="bg1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ontinuum Medium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38100" y="2438400"/>
            <a:ext cx="6976017" cy="9144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800" b="0" baseline="0">
                <a:solidFill>
                  <a:srgbClr val="0DC0FF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38600" y="6400800"/>
            <a:ext cx="762000" cy="365125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A8880CE5-2400-4220-B9AB-090FC878BEF8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400800"/>
            <a:ext cx="3886200" cy="365125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6800" y="6400800"/>
            <a:ext cx="609600" cy="365125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98DFAC2B-6810-4CB3-A602-4FD361D3C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B581-6F64-4279-8A2F-0BED31075D17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D3227-D8F3-46D5-95F6-9DDF21530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nformation_verticalstripe2.jpg"/>
          <p:cNvPicPr>
            <a:picLocks noChangeAspect="1"/>
          </p:cNvPicPr>
          <p:nvPr userDrawn="1"/>
        </p:nvPicPr>
        <p:blipFill>
          <a:blip r:embed="rId2"/>
          <a:srcRect b="26471"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9F5BA-573D-4A33-A8A8-7E938BC0E48C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D17F2-1299-4B11-AAEC-8E46A881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bg2"/>
            </a:gs>
            <a:gs pos="59000">
              <a:schemeClr val="bg2"/>
            </a:gs>
            <a:gs pos="100000">
              <a:srgbClr val="00F66F">
                <a:alpha val="17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87551"/>
            <a:ext cx="8229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2D3F9-03D2-4CE3-A882-5110AB55F988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32F06-BD2E-4CC5-A8BE-E2468EC80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AC8D1-51E1-4349-B5A6-40100C34EE0F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F0D8-6E79-4C84-A28C-6C8BB9674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15D0D-68DB-4F50-902E-6C8C2D800C34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68D86-9B70-4553-B9ED-71DB04D14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2CEE-EE7C-4302-AB4E-4E9EF2633B0A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17031-D4A9-4BC3-AFCE-0541054C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3BDB5-431C-476A-9A32-11F74AAF64E2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AF2A3-6FBC-4678-ABE0-0D1D6F7D2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0D6E-34BA-4F44-B7A3-5B6AFF46E56C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B087A-2D6A-47CA-8E0E-36F9B73E6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A0164-7B06-492E-9977-98D707588288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D3BC-3264-4D04-9234-601D18621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68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600"/>
            <a:ext cx="5486400" cy="3813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35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AF078-70BE-4A2C-82BE-A96239929EAF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9FB77-21D3-464D-B80A-85C3993B7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59000">
              <a:schemeClr val="bg2"/>
            </a:gs>
            <a:gs pos="100000">
              <a:srgbClr val="00B050">
                <a:alpha val="2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nformation_horizontalheader2.jpg"/>
          <p:cNvPicPr>
            <a:picLocks noChangeAspect="1"/>
          </p:cNvPicPr>
          <p:nvPr/>
        </p:nvPicPr>
        <p:blipFill>
          <a:blip r:embed="rId13"/>
          <a:srcRect t="13333" b="13333"/>
          <a:stretch>
            <a:fillRect/>
          </a:stretch>
        </p:blipFill>
        <p:spPr bwMode="invGray">
          <a:xfrm>
            <a:off x="134938" y="0"/>
            <a:ext cx="90090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72AF9F-E34A-4CAD-89BE-169BF8330897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0080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3275" y="6513513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C0310CB-5F80-48DB-AA2E-FDF808913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61163" y="6589713"/>
            <a:ext cx="205422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latin typeface="+mn-lt"/>
                <a:cs typeface="+mn-cs"/>
              </a:rPr>
              <a:t>Science &amp; Technology Centers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52400"/>
            <a:ext cx="4724400" cy="400110"/>
          </a:xfrm>
          <a:prstGeom prst="rect">
            <a:avLst/>
          </a:prstGeom>
          <a:gradFill>
            <a:gsLst>
              <a:gs pos="0">
                <a:srgbClr val="00B050">
                  <a:alpha val="0"/>
                </a:srgbClr>
              </a:gs>
              <a:gs pos="13000">
                <a:srgbClr val="00B050">
                  <a:alpha val="85000"/>
                </a:srgbClr>
              </a:gs>
              <a:gs pos="50000">
                <a:srgbClr val="00B050"/>
              </a:gs>
              <a:gs pos="85000">
                <a:srgbClr val="00B050">
                  <a:alpha val="85000"/>
                </a:srgbClr>
              </a:gs>
              <a:gs pos="100000">
                <a:srgbClr val="00B050">
                  <a:alpha val="0"/>
                </a:srgbClr>
              </a:gs>
            </a:gsLst>
            <a:lin ang="0" scaled="1"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innerShdw blurRad="63500" dist="50800" dir="18900000">
                    <a:srgbClr val="A7FFCF">
                      <a:alpha val="49804"/>
                    </a:srgbClr>
                  </a:innerShdw>
                </a:effectLst>
                <a:latin typeface="Continuum Medium" pitchFamily="2" charset="0"/>
                <a:cs typeface="+mn-cs"/>
              </a:rPr>
              <a:t>Center for Science of Informatio</a:t>
            </a:r>
            <a:r>
              <a:rPr lang="en-US" sz="2000" b="1">
                <a:effectLst>
                  <a:innerShdw blurRad="63500" dist="50800" dir="18900000">
                    <a:srgbClr val="00B050">
                      <a:alpha val="50000"/>
                    </a:srgbClr>
                  </a:innerShdw>
                </a:effectLst>
                <a:latin typeface="Continuum Medium" pitchFamily="2" charset="0"/>
                <a:cs typeface="+mn-cs"/>
              </a:rPr>
              <a:t>n</a:t>
            </a:r>
          </a:p>
        </p:txBody>
      </p:sp>
      <p:pic>
        <p:nvPicPr>
          <p:cNvPr id="1034" name="Picture 20" descr="VerticalSkinnyStripShort2.jpg"/>
          <p:cNvPicPr>
            <a:picLocks noChangeAspect="1"/>
          </p:cNvPicPr>
          <p:nvPr/>
        </p:nvPicPr>
        <p:blipFill>
          <a:blip r:embed="rId14"/>
          <a:srcRect l="53481" t="2740"/>
          <a:stretch>
            <a:fillRect/>
          </a:stretch>
        </p:blipFill>
        <p:spPr bwMode="auto">
          <a:xfrm>
            <a:off x="0" y="0"/>
            <a:ext cx="1333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 flipH="1">
            <a:off x="-4763" y="5029200"/>
            <a:ext cx="138113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invGray">
          <a:xfrm>
            <a:off x="7426325" y="0"/>
            <a:ext cx="1717675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7" name="Picture 14" descr="Sci-Info-Mark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47038" y="55563"/>
            <a:ext cx="80168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008A3E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Continuum Medium" pitchFamily="2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E39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Emerging Frontiers of </a:t>
            </a:r>
            <a:br>
              <a:rPr lang="en-US" dirty="0" smtClean="0"/>
            </a:br>
            <a:r>
              <a:rPr lang="en-US" dirty="0" smtClean="0"/>
              <a:t>Science of Information</a:t>
            </a:r>
            <a:endParaRPr lang="en-US" dirty="0"/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38100" y="2438400"/>
            <a:ext cx="6975475" cy="1074738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3200" smtClean="0">
                <a:latin typeface="Arial" charset="0"/>
                <a:cs typeface="Arial" charset="0"/>
              </a:rPr>
              <a:t>Research in Computational Biology and Bioinformatics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3400" y="7620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457200" eaLnBrk="1" fontAlgn="auto" hangingPunct="1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Scratching the Surface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905000"/>
            <a:ext cx="4895850" cy="401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391150" y="6429375"/>
            <a:ext cx="3525838" cy="206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>
                <a:solidFill>
                  <a:srgbClr val="000000"/>
                </a:solidFill>
              </a:rPr>
              <a:t>Fatima et al. Cancer Epidemiol Biomarkers Prev 2008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14338" y="6056313"/>
            <a:ext cx="8502650" cy="220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500">
                <a:solidFill>
                  <a:srgbClr val="000000"/>
                </a:solidFill>
              </a:rPr>
              <a:t>Enriched functional categories and pathways in colorectal cancer cell lines following treatment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838200"/>
            <a:ext cx="8228013" cy="1035050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457200" eaLnBrk="1" fontAlgn="auto" hangingPunct="1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Emerging Frontiers</a:t>
            </a: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391150" y="6635750"/>
            <a:ext cx="3525838" cy="16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>
                <a:solidFill>
                  <a:srgbClr val="000000"/>
                </a:solidFill>
              </a:rPr>
              <a:t>Sun et al., JCI 2007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563563" y="6013450"/>
            <a:ext cx="8502650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500">
                <a:solidFill>
                  <a:srgbClr val="000000"/>
                </a:solidFill>
              </a:rPr>
              <a:t>Hedgehog (HH), Notch, and Wnt signaling are key stem cell self-renewal pathways that are deregulated in lung cancer and thus represent potential therapeutic targets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006600"/>
            <a:ext cx="5975350" cy="3959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7397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32770" name="Subtitle 2"/>
          <p:cNvSpPr>
            <a:spLocks noGrp="1"/>
          </p:cNvSpPr>
          <p:nvPr>
            <p:ph type="subTitle" idx="4294967295"/>
          </p:nvPr>
        </p:nvSpPr>
        <p:spPr>
          <a:xfrm>
            <a:off x="914400" y="1700213"/>
            <a:ext cx="6657975" cy="1262062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Information in spatio-temporal data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Scaling from molecular processes within the cell to entire populations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Timescales ranging from femtosecond-scale ligand binding to eons</a:t>
            </a:r>
          </a:p>
        </p:txBody>
      </p:sp>
      <p:pic>
        <p:nvPicPr>
          <p:cNvPr id="159751" name="Picture 4" descr="nfk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538" y="3290888"/>
            <a:ext cx="6118225" cy="32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8382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33794" name="Subtitle 2"/>
          <p:cNvSpPr>
            <a:spLocks noGrp="1"/>
          </p:cNvSpPr>
          <p:nvPr>
            <p:ph type="subTitle" idx="4294967295"/>
          </p:nvPr>
        </p:nvSpPr>
        <p:spPr>
          <a:xfrm>
            <a:off x="379413" y="2122488"/>
            <a:ext cx="3043237" cy="4202112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Information in </a:t>
            </a:r>
            <a:r>
              <a:rPr lang="en-US" sz="2400" smtClean="0">
                <a:solidFill>
                  <a:srgbClr val="990033"/>
                </a:solidFill>
                <a:latin typeface="Arial" charset="0"/>
                <a:cs typeface="Arial" charset="0"/>
              </a:rPr>
              <a:t>systems/networks</a:t>
            </a:r>
            <a:r>
              <a:rPr lang="en-US" sz="2000" smtClean="0">
                <a:latin typeface="Arial" charset="0"/>
                <a:cs typeface="Arial" charset="0"/>
              </a:rPr>
              <a:t> 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Modularity and function-based information measures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Comparative/ discriminant analysis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Methods and validation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en-US" sz="2000" smtClean="0">
              <a:latin typeface="Arial" charset="0"/>
              <a:cs typeface="Arial" charset="0"/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4400" y="2273300"/>
            <a:ext cx="5397500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88" y="4619625"/>
            <a:ext cx="5410200" cy="175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8382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34818" name="Subtitle 2"/>
          <p:cNvSpPr>
            <a:spLocks noGrp="1"/>
          </p:cNvSpPr>
          <p:nvPr>
            <p:ph type="subTitle" idx="4294967295"/>
          </p:nvPr>
        </p:nvSpPr>
        <p:spPr>
          <a:xfrm>
            <a:off x="733425" y="1981200"/>
            <a:ext cx="8080375" cy="4343400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Information and </a:t>
            </a: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context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Tissue specific pathways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Normal physiology versus pathology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endParaRPr lang="en-US" sz="2400" smtClean="0">
              <a:latin typeface="Arial" charset="0"/>
              <a:cs typeface="Arial" charset="0"/>
            </a:endParaRPr>
          </a:p>
          <a:p>
            <a:pPr marL="381000" indent="-3810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Data transformation, reduction, and abstraction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Data complexity, noise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Signal transduction</a:t>
            </a:r>
          </a:p>
          <a:p>
            <a:pPr marL="800100" lvl="1" indent="-3429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Models, manifestation, and granularity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76225" y="1169988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8A3E"/>
                </a:solidFill>
                <a:latin typeface="Continuum Medium"/>
              </a:rPr>
              <a:t>Information in Systems: Near-Term 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113" y="2095500"/>
            <a:ext cx="72310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Information Theoretic measures and methods for modularity in biochemical 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Models and methods for conservation in large 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Methods for in-</a:t>
            </a:r>
            <a:r>
              <a:rPr lang="en-US" sz="2400" dirty="0" err="1">
                <a:latin typeface="+mn-lt"/>
                <a:cs typeface="+mn-cs"/>
              </a:rPr>
              <a:t>silico</a:t>
            </a:r>
            <a:r>
              <a:rPr lang="en-US" sz="2400" dirty="0">
                <a:latin typeface="+mn-lt"/>
                <a:cs typeface="+mn-cs"/>
              </a:rPr>
              <a:t> network inference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Integration of tools into the </a:t>
            </a:r>
            <a:r>
              <a:rPr lang="en-US" sz="2400" dirty="0" err="1">
                <a:latin typeface="+mn-lt"/>
                <a:cs typeface="+mn-cs"/>
              </a:rPr>
              <a:t>BioPathways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WorkBench</a:t>
            </a:r>
            <a:endParaRPr lang="en-US" sz="2400" dirty="0">
              <a:latin typeface="+mn-lt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Identification/ </a:t>
            </a:r>
            <a:r>
              <a:rPr lang="en-US" sz="2400" dirty="0" err="1">
                <a:latin typeface="+mn-lt"/>
                <a:cs typeface="+mn-cs"/>
              </a:rPr>
              <a:t>Curation</a:t>
            </a:r>
            <a:r>
              <a:rPr lang="en-US" sz="2400" dirty="0">
                <a:latin typeface="+mn-lt"/>
                <a:cs typeface="+mn-cs"/>
              </a:rPr>
              <a:t> of data sources for phenotype-characterized data in support of </a:t>
            </a:r>
            <a:r>
              <a:rPr lang="en-US" sz="2400" dirty="0" err="1">
                <a:latin typeface="+mn-lt"/>
                <a:cs typeface="+mn-cs"/>
              </a:rPr>
              <a:t>discriminant</a:t>
            </a:r>
            <a:r>
              <a:rPr lang="en-US" sz="2400" dirty="0">
                <a:latin typeface="+mn-lt"/>
                <a:cs typeface="+mn-cs"/>
              </a:rPr>
              <a:t> analysis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261938" y="10287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rgbClr val="008A3E"/>
                </a:solidFill>
                <a:latin typeface="Continuum Medium"/>
              </a:rPr>
              <a:t>Information in Systems: Medium-Term (years 2/3) 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113" y="2095500"/>
            <a:ext cx="7231062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Role of spatial compartmentalization in function (</a:t>
            </a:r>
            <a:r>
              <a:rPr lang="en-US" sz="2400" dirty="0" err="1">
                <a:latin typeface="+mn-lt"/>
                <a:cs typeface="+mn-cs"/>
              </a:rPr>
              <a:t>spatio</a:t>
            </a:r>
            <a:r>
              <a:rPr lang="en-US" sz="2400" dirty="0">
                <a:latin typeface="+mn-lt"/>
                <a:cs typeface="+mn-cs"/>
              </a:rPr>
              <a:t>-temporal information flow)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Characterization of phenotype-implicated data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Models and methods for </a:t>
            </a:r>
            <a:r>
              <a:rPr lang="en-US" sz="2400" dirty="0" err="1">
                <a:latin typeface="+mn-lt"/>
                <a:cs typeface="+mn-cs"/>
              </a:rPr>
              <a:t>discriminant</a:t>
            </a:r>
            <a:r>
              <a:rPr lang="en-US" sz="2400" dirty="0">
                <a:latin typeface="+mn-lt"/>
                <a:cs typeface="+mn-cs"/>
              </a:rPr>
              <a:t> and discriminating sub-networks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Relationship between information content/ flow, network stability, and biological function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Scaling up from cellular to intra-cellular networks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ffectLst/>
                <a:latin typeface="Continuum Medium"/>
                <a:cs typeface="Arial" charset="0"/>
              </a:rPr>
              <a:t>Frameworks and Portals</a:t>
            </a:r>
          </a:p>
        </p:txBody>
      </p:sp>
      <p:pic>
        <p:nvPicPr>
          <p:cNvPr id="172036" name="Picture 4" descr="imag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8725" y="1752600"/>
            <a:ext cx="3886200" cy="275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37" name="Picture 5" descr="moo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752600"/>
            <a:ext cx="4495800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5029200" y="4800600"/>
            <a:ext cx="38909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/>
              <a:t>Over a million sessions and counting!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87513"/>
            <a:ext cx="8229600" cy="4221162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700" smtClean="0">
                <a:latin typeface="Arial" charset="0"/>
                <a:cs typeface="Arial" charset="0"/>
              </a:rPr>
              <a:t>Biology has rapidly become a data rich science</a:t>
            </a:r>
          </a:p>
          <a:p>
            <a:pPr eaLnBrk="1" hangingPunct="1">
              <a:lnSpc>
                <a:spcPct val="110000"/>
              </a:lnSpc>
            </a:pPr>
            <a:r>
              <a:rPr lang="en-US" sz="2700" smtClean="0">
                <a:latin typeface="Arial" charset="0"/>
                <a:cs typeface="Arial" charset="0"/>
              </a:rPr>
              <a:t>While broad disciplines within biology over the past five decades have taken a deconstructive view, there is tremendous activity in an integrated systems view of bio-systems.</a:t>
            </a:r>
          </a:p>
          <a:p>
            <a:pPr eaLnBrk="1" hangingPunct="1">
              <a:lnSpc>
                <a:spcPct val="110000"/>
              </a:lnSpc>
            </a:pPr>
            <a:r>
              <a:rPr lang="en-US" sz="2700" smtClean="0">
                <a:latin typeface="Arial" charset="0"/>
                <a:cs typeface="Arial" charset="0"/>
              </a:rPr>
              <a:t>Traditional concepts in Information Theory have been critical for analyses and modeling and bioinformatics.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B1D78-9054-4810-BF83-98D459E52D2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03263" y="1027113"/>
            <a:ext cx="7920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accent1"/>
                </a:solidFill>
                <a:latin typeface="Arial Unicode MS" pitchFamily="34" charset="-128"/>
              </a:rPr>
              <a:t>Life Sciences: A discipline in Flux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183" y="840993"/>
            <a:ext cx="82296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Shannon and Information Flow</a:t>
            </a: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828800" y="212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2286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4267200" y="2490788"/>
            <a:ext cx="4572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3" name="Rectangle 19"/>
          <p:cNvSpPr>
            <a:spLocks noChangeArrowheads="1"/>
          </p:cNvSpPr>
          <p:nvPr/>
        </p:nvSpPr>
        <p:spPr bwMode="auto">
          <a:xfrm>
            <a:off x="3962400" y="40909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4" name="Rectangle 20"/>
          <p:cNvSpPr>
            <a:spLocks noChangeArrowheads="1"/>
          </p:cNvSpPr>
          <p:nvPr/>
        </p:nvSpPr>
        <p:spPr bwMode="auto">
          <a:xfrm>
            <a:off x="22098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5" name="Rectangle 21"/>
          <p:cNvSpPr>
            <a:spLocks noChangeArrowheads="1"/>
          </p:cNvSpPr>
          <p:nvPr/>
        </p:nvSpPr>
        <p:spPr bwMode="auto">
          <a:xfrm>
            <a:off x="57150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6" name="Rectangle 22"/>
          <p:cNvSpPr>
            <a:spLocks noChangeArrowheads="1"/>
          </p:cNvSpPr>
          <p:nvPr/>
        </p:nvSpPr>
        <p:spPr bwMode="auto">
          <a:xfrm>
            <a:off x="79248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7" name="Text Box 23"/>
          <p:cNvSpPr txBox="1">
            <a:spLocks noChangeArrowheads="1"/>
          </p:cNvSpPr>
          <p:nvPr/>
        </p:nvSpPr>
        <p:spPr bwMode="auto">
          <a:xfrm>
            <a:off x="0" y="2414588"/>
            <a:ext cx="1541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Information Source</a:t>
            </a:r>
          </a:p>
        </p:txBody>
      </p:sp>
      <p:sp>
        <p:nvSpPr>
          <p:cNvPr id="17418" name="Text Box 24"/>
          <p:cNvSpPr txBox="1">
            <a:spLocks noChangeArrowheads="1"/>
          </p:cNvSpPr>
          <p:nvPr/>
        </p:nvSpPr>
        <p:spPr bwMode="auto">
          <a:xfrm>
            <a:off x="2209800" y="2566988"/>
            <a:ext cx="137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Transmitter</a:t>
            </a:r>
          </a:p>
        </p:txBody>
      </p:sp>
      <p:sp>
        <p:nvSpPr>
          <p:cNvPr id="17419" name="Text Box 25"/>
          <p:cNvSpPr txBox="1">
            <a:spLocks noChangeArrowheads="1"/>
          </p:cNvSpPr>
          <p:nvPr/>
        </p:nvSpPr>
        <p:spPr bwMode="auto">
          <a:xfrm>
            <a:off x="5715000" y="2566988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Receiver</a:t>
            </a:r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7848600" y="2566988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Destination</a:t>
            </a:r>
          </a:p>
        </p:txBody>
      </p:sp>
      <p:sp>
        <p:nvSpPr>
          <p:cNvPr id="17421" name="Text Box 27"/>
          <p:cNvSpPr txBox="1">
            <a:spLocks noChangeArrowheads="1"/>
          </p:cNvSpPr>
          <p:nvPr/>
        </p:nvSpPr>
        <p:spPr bwMode="auto">
          <a:xfrm>
            <a:off x="3886200" y="4395788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Noise Source</a:t>
            </a:r>
          </a:p>
        </p:txBody>
      </p:sp>
      <p:sp>
        <p:nvSpPr>
          <p:cNvPr id="17422" name="AutoShape 30"/>
          <p:cNvSpPr>
            <a:spLocks noChangeArrowheads="1"/>
          </p:cNvSpPr>
          <p:nvPr/>
        </p:nvSpPr>
        <p:spPr bwMode="auto">
          <a:xfrm>
            <a:off x="1447800" y="2566988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3" name="AutoShape 31"/>
          <p:cNvSpPr>
            <a:spLocks noChangeArrowheads="1"/>
          </p:cNvSpPr>
          <p:nvPr/>
        </p:nvSpPr>
        <p:spPr bwMode="auto">
          <a:xfrm>
            <a:off x="3429000" y="25669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4" name="AutoShape 32"/>
          <p:cNvSpPr>
            <a:spLocks noChangeArrowheads="1"/>
          </p:cNvSpPr>
          <p:nvPr/>
        </p:nvSpPr>
        <p:spPr bwMode="auto">
          <a:xfrm>
            <a:off x="4800600" y="25669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5" name="AutoShape 33"/>
          <p:cNvSpPr>
            <a:spLocks noChangeArrowheads="1"/>
          </p:cNvSpPr>
          <p:nvPr/>
        </p:nvSpPr>
        <p:spPr bwMode="auto">
          <a:xfrm>
            <a:off x="7010400" y="2566988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6" name="AutoShape 34"/>
          <p:cNvSpPr>
            <a:spLocks noChangeArrowheads="1"/>
          </p:cNvSpPr>
          <p:nvPr/>
        </p:nvSpPr>
        <p:spPr bwMode="auto">
          <a:xfrm>
            <a:off x="4419600" y="2947988"/>
            <a:ext cx="228600" cy="1066800"/>
          </a:xfrm>
          <a:prstGeom prst="upArrow">
            <a:avLst>
              <a:gd name="adj1" fmla="val 50000"/>
              <a:gd name="adj2" fmla="val 116667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7" name="Text Box 35"/>
          <p:cNvSpPr txBox="1">
            <a:spLocks noChangeArrowheads="1"/>
          </p:cNvSpPr>
          <p:nvPr/>
        </p:nvSpPr>
        <p:spPr bwMode="auto">
          <a:xfrm>
            <a:off x="1219200" y="2262188"/>
            <a:ext cx="11430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Message</a:t>
            </a:r>
          </a:p>
        </p:txBody>
      </p:sp>
      <p:sp>
        <p:nvSpPr>
          <p:cNvPr id="17428" name="Text Box 36"/>
          <p:cNvSpPr txBox="1">
            <a:spLocks noChangeArrowheads="1"/>
          </p:cNvSpPr>
          <p:nvPr/>
        </p:nvSpPr>
        <p:spPr bwMode="auto">
          <a:xfrm>
            <a:off x="3429000" y="2262188"/>
            <a:ext cx="9144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Signal</a:t>
            </a:r>
          </a:p>
        </p:txBody>
      </p:sp>
      <p:sp>
        <p:nvSpPr>
          <p:cNvPr id="17429" name="Text Box 37"/>
          <p:cNvSpPr txBox="1">
            <a:spLocks noChangeArrowheads="1"/>
          </p:cNvSpPr>
          <p:nvPr/>
        </p:nvSpPr>
        <p:spPr bwMode="auto">
          <a:xfrm>
            <a:off x="4572000" y="2125663"/>
            <a:ext cx="1143000" cy="5175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Received Signal</a:t>
            </a:r>
          </a:p>
        </p:txBody>
      </p:sp>
      <p:sp>
        <p:nvSpPr>
          <p:cNvPr id="17430" name="Text Box 38"/>
          <p:cNvSpPr txBox="1">
            <a:spLocks noChangeArrowheads="1"/>
          </p:cNvSpPr>
          <p:nvPr/>
        </p:nvSpPr>
        <p:spPr bwMode="auto">
          <a:xfrm>
            <a:off x="6781800" y="2262188"/>
            <a:ext cx="11430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Message</a:t>
            </a:r>
          </a:p>
        </p:txBody>
      </p:sp>
      <p:sp>
        <p:nvSpPr>
          <p:cNvPr id="17431" name="Text Box 39"/>
          <p:cNvSpPr txBox="1">
            <a:spLocks noChangeArrowheads="1"/>
          </p:cNvSpPr>
          <p:nvPr/>
        </p:nvSpPr>
        <p:spPr bwMode="auto">
          <a:xfrm>
            <a:off x="152400" y="5818188"/>
            <a:ext cx="8839200" cy="3667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A generalized communication system, from Shannon (1948)</a:t>
            </a:r>
          </a:p>
        </p:txBody>
      </p:sp>
      <p:sp>
        <p:nvSpPr>
          <p:cNvPr id="17432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DD8980-1E89-4E07-8576-2874F08243D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828800" y="212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5" name="Rectangle 26"/>
          <p:cNvSpPr>
            <a:spLocks noChangeArrowheads="1"/>
          </p:cNvSpPr>
          <p:nvPr/>
        </p:nvSpPr>
        <p:spPr bwMode="auto">
          <a:xfrm>
            <a:off x="304800" y="2022475"/>
            <a:ext cx="8610600" cy="3733800"/>
          </a:xfrm>
          <a:prstGeom prst="rect">
            <a:avLst/>
          </a:prstGeom>
          <a:solidFill>
            <a:srgbClr val="73B98E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2643188"/>
            <a:ext cx="1074738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327525" y="2989263"/>
            <a:ext cx="430213" cy="4127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041775" y="4438650"/>
            <a:ext cx="1074738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392363" y="2643188"/>
            <a:ext cx="1074737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618163" y="2643188"/>
            <a:ext cx="1074737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7696200" y="2643188"/>
            <a:ext cx="1076325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320925" y="2851150"/>
            <a:ext cx="12906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006600"/>
                </a:solidFill>
                <a:latin typeface="+mn-lt"/>
                <a:cs typeface="+mn-cs"/>
              </a:rPr>
              <a:t>Transmitter</a:t>
            </a:r>
            <a:br>
              <a:rPr lang="en-US" sz="1200" b="1">
                <a:solidFill>
                  <a:srgbClr val="006600"/>
                </a:solidFill>
                <a:latin typeface="+mn-lt"/>
                <a:cs typeface="+mn-cs"/>
              </a:rPr>
            </a:br>
            <a:r>
              <a:rPr 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RNA Polymerase</a:t>
            </a: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5618163" y="2919413"/>
            <a:ext cx="10747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Receiver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RNA</a:t>
            </a:r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7553325" y="2919413"/>
            <a:ext cx="1362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Destination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Ribosome</a:t>
            </a: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3968750" y="4575175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Noise Source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Transcription Error, Mutation</a:t>
            </a:r>
          </a:p>
        </p:txBody>
      </p:sp>
      <p:sp>
        <p:nvSpPr>
          <p:cNvPr id="18446" name="AutoShape 15"/>
          <p:cNvSpPr>
            <a:spLocks noChangeArrowheads="1"/>
          </p:cNvSpPr>
          <p:nvPr/>
        </p:nvSpPr>
        <p:spPr bwMode="auto">
          <a:xfrm>
            <a:off x="1603375" y="3057525"/>
            <a:ext cx="646113" cy="206375"/>
          </a:xfrm>
          <a:prstGeom prst="rightArrow">
            <a:avLst>
              <a:gd name="adj1" fmla="val 50000"/>
              <a:gd name="adj2" fmla="val 78269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7" name="AutoShape 16"/>
          <p:cNvSpPr>
            <a:spLocks noChangeArrowheads="1"/>
          </p:cNvSpPr>
          <p:nvPr/>
        </p:nvSpPr>
        <p:spPr bwMode="auto">
          <a:xfrm>
            <a:off x="3611563" y="3057525"/>
            <a:ext cx="715962" cy="206375"/>
          </a:xfrm>
          <a:prstGeom prst="rightArrow">
            <a:avLst>
              <a:gd name="adj1" fmla="val 50000"/>
              <a:gd name="adj2" fmla="val 86731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8" name="AutoShape 17"/>
          <p:cNvSpPr>
            <a:spLocks noChangeArrowheads="1"/>
          </p:cNvSpPr>
          <p:nvPr/>
        </p:nvSpPr>
        <p:spPr bwMode="auto">
          <a:xfrm>
            <a:off x="4829175" y="3057525"/>
            <a:ext cx="717550" cy="206375"/>
          </a:xfrm>
          <a:prstGeom prst="rightArrow">
            <a:avLst>
              <a:gd name="adj1" fmla="val 50000"/>
              <a:gd name="adj2" fmla="val 86923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9" name="AutoShape 18"/>
          <p:cNvSpPr>
            <a:spLocks noChangeArrowheads="1"/>
          </p:cNvSpPr>
          <p:nvPr/>
        </p:nvSpPr>
        <p:spPr bwMode="auto">
          <a:xfrm>
            <a:off x="6908800" y="3057525"/>
            <a:ext cx="644525" cy="206375"/>
          </a:xfrm>
          <a:prstGeom prst="rightArrow">
            <a:avLst>
              <a:gd name="adj1" fmla="val 50000"/>
              <a:gd name="adj2" fmla="val 78077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50" name="AutoShape 19"/>
          <p:cNvSpPr>
            <a:spLocks noChangeArrowheads="1"/>
          </p:cNvSpPr>
          <p:nvPr/>
        </p:nvSpPr>
        <p:spPr bwMode="auto">
          <a:xfrm>
            <a:off x="4471988" y="3402013"/>
            <a:ext cx="214312" cy="966787"/>
          </a:xfrm>
          <a:prstGeom prst="upArrow">
            <a:avLst>
              <a:gd name="adj1" fmla="val 50000"/>
              <a:gd name="adj2" fmla="val 112778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1389063" y="2643188"/>
            <a:ext cx="1074737" cy="4873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Message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Sequence</a:t>
            </a:r>
          </a:p>
        </p:txBody>
      </p:sp>
      <p:sp>
        <p:nvSpPr>
          <p:cNvPr id="18452" name="Text Box 21"/>
          <p:cNvSpPr txBox="1">
            <a:spLocks noChangeArrowheads="1"/>
          </p:cNvSpPr>
          <p:nvPr/>
        </p:nvSpPr>
        <p:spPr bwMode="auto">
          <a:xfrm>
            <a:off x="3540125" y="2505075"/>
            <a:ext cx="858838" cy="609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Signal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RNA Sequence</a:t>
            </a:r>
          </a:p>
        </p:txBody>
      </p:sp>
      <p:sp>
        <p:nvSpPr>
          <p:cNvPr id="18453" name="Text Box 22"/>
          <p:cNvSpPr txBox="1">
            <a:spLocks noChangeArrowheads="1"/>
          </p:cNvSpPr>
          <p:nvPr/>
        </p:nvSpPr>
        <p:spPr bwMode="auto">
          <a:xfrm>
            <a:off x="4543425" y="2160588"/>
            <a:ext cx="1074738" cy="9747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Received Signal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Completed RNA Sequence</a:t>
            </a:r>
          </a:p>
        </p:txBody>
      </p:sp>
      <p:sp>
        <p:nvSpPr>
          <p:cNvPr id="18454" name="Text Box 23"/>
          <p:cNvSpPr txBox="1">
            <a:spLocks noChangeArrowheads="1"/>
          </p:cNvSpPr>
          <p:nvPr/>
        </p:nvSpPr>
        <p:spPr bwMode="auto">
          <a:xfrm>
            <a:off x="6692900" y="2436813"/>
            <a:ext cx="1076325" cy="6699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Message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RNA Sequence</a:t>
            </a:r>
          </a:p>
        </p:txBody>
      </p:sp>
      <p:sp>
        <p:nvSpPr>
          <p:cNvPr id="18455" name="Text Box 28"/>
          <p:cNvSpPr txBox="1">
            <a:spLocks noChangeArrowheads="1"/>
          </p:cNvSpPr>
          <p:nvPr/>
        </p:nvSpPr>
        <p:spPr bwMode="auto">
          <a:xfrm>
            <a:off x="457200" y="2784475"/>
            <a:ext cx="106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Information Source</a:t>
            </a:r>
            <a:br>
              <a:rPr lang="en-US" sz="1200" b="1">
                <a:solidFill>
                  <a:srgbClr val="006600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DNA</a:t>
            </a:r>
          </a:p>
          <a:p>
            <a:pPr>
              <a:spcBef>
                <a:spcPct val="50000"/>
              </a:spcBef>
            </a:pPr>
            <a:endParaRPr lang="en-US" sz="1200"/>
          </a:p>
        </p:txBody>
      </p:sp>
      <p:sp>
        <p:nvSpPr>
          <p:cNvPr id="18456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C29C5F-D8F8-4AA0-9511-28E958E4BF9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338138" y="1055688"/>
            <a:ext cx="8805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</a:rPr>
              <a:t>Shannon’s Model and DNA Transcription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9144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457200" eaLnBrk="1" fontAlgn="auto" hangingPunct="1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Renaissance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338388"/>
            <a:ext cx="8231188" cy="4154487"/>
          </a:xfrm>
        </p:spPr>
        <p:txBody>
          <a:bodyPr lIns="0" tIns="5486" rIns="0" bIns="0"/>
          <a:lstStyle/>
          <a:p>
            <a:pPr marL="431800" indent="-323850" defTabSz="457200" eaLnBrk="1" hangingPunct="1">
              <a:spcAft>
                <a:spcPts val="1200"/>
              </a:spcAft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smtClean="0">
                <a:latin typeface="Arial" charset="0"/>
                <a:cs typeface="Arial" charset="0"/>
              </a:rPr>
              <a:t>Initial efforts focused on sequence conservation, gene finding, motifs, their structural and functional implications, evolution, and phylogeny.</a:t>
            </a:r>
          </a:p>
          <a:p>
            <a:pPr marL="431800" indent="-323850" defTabSz="457200" eaLnBrk="1" hangingPunct="1">
              <a:spcAft>
                <a:spcPts val="1200"/>
              </a:spcAft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smtClean="0">
                <a:latin typeface="Arial" charset="0"/>
                <a:cs typeface="Arial" charset="0"/>
              </a:rPr>
              <a:t>Complemented by phenotype databases, significant advances have been made in understanding the genetic basis of disease through information theoretic methods and formalisms.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782638"/>
            <a:ext cx="8228013" cy="1176337"/>
          </a:xfrm>
          <a:noFill/>
        </p:spPr>
        <p:txBody>
          <a:bodyPr wrap="square" lIns="0" tIns="10058" rIns="0" bIns="0" numCol="1" anchorCtr="0" compatLnSpc="1">
            <a:prstTxWarp prst="textNoShape">
              <a:avLst/>
            </a:prstTxWarp>
          </a:bodyPr>
          <a:lstStyle/>
          <a:p>
            <a:pPr defTabSz="457200" eaLnBrk="1" hangingPunct="1">
              <a:lnSpc>
                <a:spcPts val="4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mtClean="0">
                <a:effectLst/>
                <a:latin typeface="Continuum Medium"/>
                <a:cs typeface="Arial" charset="0"/>
              </a:rPr>
              <a:t>Information </a:t>
            </a:r>
            <a:r>
              <a:rPr lang="en-US" sz="3600" smtClean="0">
                <a:effectLst/>
                <a:latin typeface="Continuum Medium"/>
                <a:cs typeface="Arial" charset="0"/>
              </a:rPr>
              <a:t>Theory and Life Sciences: Some Examples</a:t>
            </a:r>
            <a:endParaRPr lang="en-US" smtClean="0">
              <a:effectLst/>
              <a:latin typeface="Continuum Medium"/>
              <a:cs typeface="Arial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4559300" y="6477000"/>
            <a:ext cx="229870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3105" rIns="81639" bIns="40820"/>
          <a:lstStyle/>
          <a:p>
            <a:pPr algn="r" defTabSz="414338" hangingPunct="0">
              <a:lnSpc>
                <a:spcPct val="98000"/>
              </a:lnSpc>
              <a:spcBef>
                <a:spcPts val="1088"/>
              </a:spcBef>
              <a:spcAft>
                <a:spcPts val="91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US" sz="900">
                <a:solidFill>
                  <a:srgbClr val="000000"/>
                </a:solidFill>
              </a:rPr>
              <a:t>Allikmets et al., Gene 1998.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893888"/>
            <a:ext cx="6804025" cy="388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22300" y="5807075"/>
            <a:ext cx="8086725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4934" rIns="81639" bIns="40820"/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1600">
                <a:solidFill>
                  <a:srgbClr val="000000"/>
                </a:solidFill>
              </a:rPr>
              <a:t>A G/C mutation at location 366 in the ABCR gene is implicated in macular degeneration (glycene to alanine in exon 17). This was identified through information theoretic analysis of splice acceptors.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7620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457200" eaLnBrk="1" fontAlgn="auto" hangingPunct="1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Some Examples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743200" y="6477000"/>
            <a:ext cx="4024313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3105" rIns="81639" bIns="40820"/>
          <a:lstStyle/>
          <a:p>
            <a:pPr algn="r" defTabSz="414338" hangingPunct="0">
              <a:lnSpc>
                <a:spcPct val="98000"/>
              </a:lnSpc>
              <a:spcBef>
                <a:spcPts val="1088"/>
              </a:spcBef>
              <a:spcAft>
                <a:spcPts val="91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US" sz="900">
                <a:solidFill>
                  <a:srgbClr val="000000"/>
                </a:solidFill>
              </a:rPr>
              <a:t>Rogan et al., Human Mutation, 1998.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22300" y="5807075"/>
            <a:ext cx="8086725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4934" rIns="81639" bIns="40820"/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1600">
                <a:solidFill>
                  <a:srgbClr val="000000"/>
                </a:solidFill>
              </a:rPr>
              <a:t>Splicing varies among 3 common alleles that differ in length in the polymorphic polythymidine tract of the IVS 8 acceptor of the gene encoding the cystic fibrosis transmembrane regulator</a:t>
            </a:r>
          </a:p>
        </p:txBody>
      </p:sp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949450"/>
            <a:ext cx="6275388" cy="375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0111" y="841744"/>
            <a:ext cx="8385544" cy="6969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 real life Channel: The Chromosome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2068513"/>
            <a:ext cx="7977188" cy="4548187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buFontTx/>
              <a:buNone/>
            </a:pPr>
            <a:r>
              <a:rPr lang="en-US" sz="2400" smtClean="0">
                <a:latin typeface="Arial" charset="0"/>
                <a:cs typeface="Arial" charset="0"/>
              </a:rPr>
              <a:t>Long block code, discrete alphabet, extensive redundancy, perhaps to control against the infiltration of errors. </a:t>
            </a: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DNA also controls gene expression, an intra-organism process, so a comprehensive theory of intra-organism communication, i.e. a channel theory is needed.  </a:t>
            </a: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buFontTx/>
              <a:buNone/>
            </a:pPr>
            <a:r>
              <a:rPr lang="en-US" sz="2400" smtClean="0">
                <a:latin typeface="Arial" charset="0"/>
                <a:cs typeface="Arial" charset="0"/>
              </a:rPr>
              <a:t>DNA enables two organisms to communicate; it’s designed for inter-organism communication. </a:t>
            </a:r>
          </a:p>
        </p:txBody>
      </p:sp>
      <p:pic>
        <p:nvPicPr>
          <p:cNvPr id="18436" name="Picture 4" descr="j00887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9738" y="1343025"/>
            <a:ext cx="1084262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5977D5-F947-445E-B0F8-EC6791CB61C3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Context is Key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588" y="1708150"/>
            <a:ext cx="8537575" cy="42211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For genetic information, the context includes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cellular environment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the context within the sequences themselves; are there larger patterns within the genetic code?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multiple reading frames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Beyond cells, there is context for tissue-specific development, at coarser levels, organs, organisms, ecosystems, and beyond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838F78-16CA-4345-BD72-447DB58FBE03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R-Science-Information-TEMPLATE">
  <a:themeElements>
    <a:clrScheme name="Ctr-Sci-Info">
      <a:dk1>
        <a:sysClr val="windowText" lastClr="000000"/>
      </a:dk1>
      <a:lt1>
        <a:sysClr val="window" lastClr="FFFFFF"/>
      </a:lt1>
      <a:dk2>
        <a:srgbClr val="007434"/>
      </a:dk2>
      <a:lt2>
        <a:srgbClr val="FFFFFF"/>
      </a:lt2>
      <a:accent1>
        <a:srgbClr val="00B050"/>
      </a:accent1>
      <a:accent2>
        <a:srgbClr val="A3FFCD"/>
      </a:accent2>
      <a:accent3>
        <a:srgbClr val="7FC9FF"/>
      </a:accent3>
      <a:accent4>
        <a:srgbClr val="40AFFF"/>
      </a:accent4>
      <a:accent5>
        <a:srgbClr val="00D15F"/>
      </a:accent5>
      <a:accent6>
        <a:srgbClr val="C4BD97"/>
      </a:accent6>
      <a:hlink>
        <a:srgbClr val="1FA0FF"/>
      </a:hlink>
      <a:folHlink>
        <a:srgbClr val="00528F"/>
      </a:folHlink>
    </a:clrScheme>
    <a:fontScheme name="CtrSciInfo">
      <a:majorFont>
        <a:latin typeface="Continu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CTR-Science-Information-TEMPLATE</Template>
  <TotalTime>1219</TotalTime>
  <Words>577</Words>
  <Application>Microsoft Office PowerPoint</Application>
  <PresentationFormat>On-screen Show (4:3)</PresentationFormat>
  <Paragraphs>86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Continuum Medium</vt:lpstr>
      <vt:lpstr>Calibri</vt:lpstr>
      <vt:lpstr>Arial Unicode MS</vt:lpstr>
      <vt:lpstr>Wingdings</vt:lpstr>
      <vt:lpstr>Times New Roman</vt:lpstr>
      <vt:lpstr>CTR-Science-Information-TEMPLATE</vt:lpstr>
      <vt:lpstr>CTR-Science-Information-TEMPLATE</vt:lpstr>
      <vt:lpstr>CTR-Science-Information-TEMPLATE</vt:lpstr>
      <vt:lpstr>CTR-Science-Information-TEMPLATE</vt:lpstr>
      <vt:lpstr>Slide 1</vt:lpstr>
      <vt:lpstr>Slide 2</vt:lpstr>
      <vt:lpstr>Slide 3</vt:lpstr>
      <vt:lpstr>Slide 4</vt:lpstr>
      <vt:lpstr>Information Theory and Life Sciences: Renaissance</vt:lpstr>
      <vt:lpstr>Information Theory and Life Sciences: Some Examples</vt:lpstr>
      <vt:lpstr>Information Theory and Life Sciences: Some Examples</vt:lpstr>
      <vt:lpstr>Slide 8</vt:lpstr>
      <vt:lpstr>Slide 9</vt:lpstr>
      <vt:lpstr>Information Theory and Life Sciences: Scratching the Surface</vt:lpstr>
      <vt:lpstr>Information Theory and Life Sciences: Emerging Frontiers</vt:lpstr>
      <vt:lpstr>Key Outstanding Challenges</vt:lpstr>
      <vt:lpstr>Key Outstanding Challenges</vt:lpstr>
      <vt:lpstr>Key Outstanding Challenges</vt:lpstr>
      <vt:lpstr>Slide 15</vt:lpstr>
      <vt:lpstr>Slide 16</vt:lpstr>
      <vt:lpstr>Frameworks and Portals</vt:lpstr>
    </vt:vector>
  </TitlesOfParts>
  <Company>Engineering Computer Network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Frontiers of  Science of Information</dc:title>
  <dc:creator>lahowell</dc:creator>
  <cp:lastModifiedBy>ayg</cp:lastModifiedBy>
  <cp:revision>100</cp:revision>
  <dcterms:created xsi:type="dcterms:W3CDTF">2009-09-11T21:07:35Z</dcterms:created>
  <dcterms:modified xsi:type="dcterms:W3CDTF">2010-09-13T15:29:15Z</dcterms:modified>
</cp:coreProperties>
</file>