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495" r:id="rId3"/>
    <p:sldId id="421" r:id="rId4"/>
    <p:sldId id="496" r:id="rId5"/>
    <p:sldId id="498" r:id="rId6"/>
    <p:sldId id="427" r:id="rId7"/>
    <p:sldId id="428" r:id="rId8"/>
    <p:sldId id="499" r:id="rId9"/>
    <p:sldId id="500" r:id="rId10"/>
    <p:sldId id="501" r:id="rId11"/>
    <p:sldId id="502" r:id="rId12"/>
    <p:sldId id="486" r:id="rId13"/>
    <p:sldId id="503" r:id="rId14"/>
    <p:sldId id="504" r:id="rId15"/>
    <p:sldId id="505" r:id="rId16"/>
  </p:sldIdLst>
  <p:sldSz cx="9144000" cy="6858000" type="screen4x3"/>
  <p:notesSz cx="7019925" cy="9305925"/>
  <p:embeddedFontLst>
    <p:embeddedFont>
      <p:font typeface="Continuum Medium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A3D8FF"/>
    <a:srgbClr val="E1F2FF"/>
    <a:srgbClr val="EBFFED"/>
    <a:srgbClr val="E1FFE4"/>
    <a:srgbClr val="EBFFF4"/>
    <a:srgbClr val="F7FFF8"/>
    <a:srgbClr val="C9FFCE"/>
    <a:srgbClr val="97FF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60" autoAdjust="0"/>
    <p:restoredTop sz="94602" autoAdjust="0"/>
  </p:normalViewPr>
  <p:slideViewPr>
    <p:cSldViewPr snapToGrid="0" showGuides="1">
      <p:cViewPr>
        <p:scale>
          <a:sx n="90" d="100"/>
          <a:sy n="90" d="100"/>
        </p:scale>
        <p:origin x="-224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4080" y="-102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1650" cy="465138"/>
          </a:xfrm>
          <a:prstGeom prst="rect">
            <a:avLst/>
          </a:prstGeom>
        </p:spPr>
        <p:txBody>
          <a:bodyPr vert="horz" lIns="93259" tIns="46630" rIns="93259" bIns="466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59" tIns="46630" rIns="93259" bIns="466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9200"/>
            <a:ext cx="5940425" cy="465138"/>
          </a:xfrm>
          <a:prstGeom prst="rect">
            <a:avLst/>
          </a:prstGeom>
        </p:spPr>
        <p:txBody>
          <a:bodyPr vert="horz" lIns="93259" tIns="46630" rIns="93259" bIns="466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Site Visit: Purdue </a:t>
            </a:r>
            <a:r>
              <a:rPr lang="en-US" err="1"/>
              <a:t>UniversityScience</a:t>
            </a:r>
            <a:r>
              <a:rPr lang="en-US"/>
              <a:t> of Information, September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75377" y="8839200"/>
            <a:ext cx="842963" cy="465138"/>
          </a:xfrm>
          <a:prstGeom prst="rect">
            <a:avLst/>
          </a:prstGeom>
        </p:spPr>
        <p:txBody>
          <a:bodyPr vert="horz" lIns="93259" tIns="46630" rIns="93259" bIns="466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1749C4-F97F-4008-AA1B-A52242A46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14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1650" cy="465138"/>
          </a:xfrm>
          <a:prstGeom prst="rect">
            <a:avLst/>
          </a:prstGeom>
        </p:spPr>
        <p:txBody>
          <a:bodyPr vert="horz" lIns="93259" tIns="46630" rIns="93259" bIns="466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59" tIns="46630" rIns="93259" bIns="466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807134-B104-49C7-B6EC-5FA38F59B107}" type="datetimeFigureOut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9" tIns="46630" rIns="93259" bIns="466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2"/>
            <a:ext cx="5616575" cy="4187825"/>
          </a:xfrm>
          <a:prstGeom prst="rect">
            <a:avLst/>
          </a:prstGeom>
        </p:spPr>
        <p:txBody>
          <a:bodyPr vert="horz" lIns="93259" tIns="46630" rIns="93259" bIns="4663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9200"/>
            <a:ext cx="3041650" cy="465138"/>
          </a:xfrm>
          <a:prstGeom prst="rect">
            <a:avLst/>
          </a:prstGeom>
        </p:spPr>
        <p:txBody>
          <a:bodyPr vert="horz" lIns="93259" tIns="46630" rIns="93259" bIns="466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59" tIns="46630" rIns="93259" bIns="466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029BC-D4BF-4161-BEA0-98D671885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543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99" indent="-285692">
              <a:defRPr>
                <a:solidFill>
                  <a:schemeClr val="tx1"/>
                </a:solidFill>
                <a:latin typeface="Arial" charset="0"/>
              </a:defRPr>
            </a:lvl2pPr>
            <a:lvl3pPr marL="1142769" indent="-228554">
              <a:defRPr>
                <a:solidFill>
                  <a:schemeClr val="tx1"/>
                </a:solidFill>
                <a:latin typeface="Arial" charset="0"/>
              </a:defRPr>
            </a:lvl3pPr>
            <a:lvl4pPr marL="1599876" indent="-228554">
              <a:defRPr>
                <a:solidFill>
                  <a:schemeClr val="tx1"/>
                </a:solidFill>
                <a:latin typeface="Arial" charset="0"/>
              </a:defRPr>
            </a:lvl4pPr>
            <a:lvl5pPr marL="2056982" indent="-228554">
              <a:defRPr>
                <a:solidFill>
                  <a:schemeClr val="tx1"/>
                </a:solidFill>
                <a:latin typeface="Arial" charset="0"/>
              </a:defRPr>
            </a:lvl5pPr>
            <a:lvl6pPr marL="2514090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98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05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13" indent="-2285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B9D565-23BA-4394-AD56-EA5D904A916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59000">
                <a:schemeClr val="tx1">
                  <a:alpha val="41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formation_full 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/>
          <p:nvPr userDrawn="1"/>
        </p:nvSpPr>
        <p:spPr bwMode="invGray">
          <a:xfrm>
            <a:off x="7400925" y="0"/>
            <a:ext cx="1743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9"/>
          <p:cNvSpPr/>
          <p:nvPr userDrawn="1"/>
        </p:nvSpPr>
        <p:spPr bwMode="invGray">
          <a:xfrm>
            <a:off x="554038" y="2427288"/>
            <a:ext cx="5943600" cy="1600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8"/>
          <p:cNvSpPr txBox="1"/>
          <p:nvPr userDrawn="1"/>
        </p:nvSpPr>
        <p:spPr>
          <a:xfrm>
            <a:off x="0" y="6400800"/>
            <a:ext cx="320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C9FFCE"/>
                </a:solidFill>
                <a:latin typeface="+mn-lt"/>
              </a:rPr>
              <a:t>National Science Foundation</a:t>
            </a:r>
            <a:r>
              <a:rPr lang="en-US" sz="1000">
                <a:solidFill>
                  <a:srgbClr val="0DFF7A"/>
                </a:solidFill>
                <a:latin typeface="+mn-lt"/>
              </a:rPr>
              <a:t/>
            </a:r>
            <a:br>
              <a:rPr lang="en-US" sz="1000">
                <a:solidFill>
                  <a:srgbClr val="0DFF7A"/>
                </a:solidFill>
                <a:latin typeface="+mn-lt"/>
              </a:rPr>
            </a:br>
            <a:r>
              <a:rPr lang="en-US" sz="1000">
                <a:solidFill>
                  <a:srgbClr val="E1F2FF"/>
                </a:solidFill>
                <a:latin typeface="+mn-lt"/>
              </a:rPr>
              <a:t>Science  &amp; Technology Centers Program</a:t>
            </a:r>
            <a:endParaRPr lang="en-US" sz="1050">
              <a:solidFill>
                <a:srgbClr val="E1F2FF"/>
              </a:solidFill>
              <a:latin typeface="+mn-lt"/>
            </a:endParaRPr>
          </a:p>
        </p:txBody>
      </p:sp>
      <p:sp>
        <p:nvSpPr>
          <p:cNvPr id="9" name="TextBox 16"/>
          <p:cNvSpPr txBox="1"/>
          <p:nvPr userDrawn="1"/>
        </p:nvSpPr>
        <p:spPr>
          <a:xfrm>
            <a:off x="7086600" y="1639888"/>
            <a:ext cx="190500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Bryn Mawr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Howard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MIT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Princeton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Purdue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Stanford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UC Berkeley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UC San Diego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UIUC</a:t>
            </a:r>
            <a:endParaRPr lang="en-US">
              <a:latin typeface="+mn-lt"/>
            </a:endParaRPr>
          </a:p>
        </p:txBody>
      </p:sp>
      <p:pic>
        <p:nvPicPr>
          <p:cNvPr id="10" name="Picture 28" descr="Sci-Info-Mar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93688"/>
            <a:ext cx="1208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laude shannon.bmp"/>
          <p:cNvPicPr>
            <a:picLocks noChangeAspect="1"/>
          </p:cNvPicPr>
          <p:nvPr userDrawn="1"/>
        </p:nvPicPr>
        <p:blipFill>
          <a:blip r:embed="rId4" cstate="print">
            <a:lum bright="2000" contrast="5000"/>
          </a:blip>
          <a:stretch>
            <a:fillRect/>
          </a:stretch>
        </p:blipFill>
        <p:spPr>
          <a:xfrm>
            <a:off x="2745960" y="3951248"/>
            <a:ext cx="163928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extrusionH="114300" contourW="38100">
            <a:bevelT w="165100" prst="coolSlant"/>
            <a:bevelB/>
            <a:extrusionClr>
              <a:schemeClr val="tx2">
                <a:lumMod val="7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925551"/>
            <a:ext cx="6991815" cy="1524000"/>
          </a:xfr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38100" y="2438400"/>
            <a:ext cx="697601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A3D8FF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7620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E2EB109D-6E25-45E7-B91E-5C2355AD9E49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886200" cy="365125"/>
          </a:xfrm>
        </p:spPr>
        <p:txBody>
          <a:bodyPr/>
          <a:lstStyle>
            <a:lvl1pPr>
              <a:defRPr>
                <a:solidFill>
                  <a:srgbClr val="F7FF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6096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4A8CAD7-6CDF-4384-96C6-02421D70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60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D47E-B22A-45FC-B5AE-071BB91A3C0A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567C-0CA0-47CE-88E0-A378D583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23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formation_verticalstrip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471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CE04-C110-40C9-84D0-255A846FC26E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6DBD-046A-4EB8-B7C3-92AF0876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87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DF67-98F3-49C6-BBE3-C6055A3FCA6E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417F-D8B2-4CCF-B626-8C25AD65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66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B26F-9710-4392-B454-D28A89907D32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6104-828C-4A13-93F6-C1F75B261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10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6975-F512-40E4-91E0-D476B0184D0B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1C00-E59F-42B1-A9A4-FFA71345E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01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B432-2C3B-4D8D-99E3-ABF1F62D8EA9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95D6-8A20-493B-941B-8C1923052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77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9D31-BE56-4459-927C-AA74CC3F22F6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F7C-889B-4DFA-A9E5-E3BCAEA7C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9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71FB-4C0C-41B0-835E-274C287A3DF5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5A37-7CC2-4DF3-98C4-D1D4F37B8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44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A46B-993F-41A8-BFBF-E64B7CAA34BE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7CC8-C2C3-4C28-9878-BE8B2065E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92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3FC0-53C2-4625-9603-CC468E2BBE02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CFA6-11CB-4523-9F9D-C43F2244C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7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formation_horizontalheader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3" b="13333"/>
          <a:stretch>
            <a:fillRect/>
          </a:stretch>
        </p:blipFill>
        <p:spPr bwMode="invGray">
          <a:xfrm>
            <a:off x="134938" y="0"/>
            <a:ext cx="9009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C28305-FE29-41B3-BF83-A0CD8261B2DF}" type="datetime1">
              <a:rPr lang="en-US"/>
              <a:pPr>
                <a:defRPr/>
              </a:pPr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275" y="651351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E494FD-ACD8-4DD8-9EC7-A5E7EA6BE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1163" y="6589713"/>
            <a:ext cx="20542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latin typeface="+mn-lt"/>
              </a:rPr>
              <a:t>Science &amp; Technology Centers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4724400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A7FFCF">
                      <a:alpha val="49804"/>
                    </a:srgbClr>
                  </a:innerShdw>
                </a:effectLst>
                <a:latin typeface="Continuum Medium" pitchFamily="2" charset="0"/>
              </a:rPr>
              <a:t>Center for Science of Informatio</a:t>
            </a: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00B050">
                      <a:alpha val="50000"/>
                    </a:srgbClr>
                  </a:innerShdw>
                </a:effectLst>
                <a:latin typeface="Continuum Medium" pitchFamily="2" charset="0"/>
              </a:rPr>
              <a:t>n</a:t>
            </a:r>
          </a:p>
        </p:txBody>
      </p:sp>
      <p:pic>
        <p:nvPicPr>
          <p:cNvPr id="1034" name="Picture 20" descr="VerticalSkinnyStripShort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81" t="2740"/>
          <a:stretch>
            <a:fillRect/>
          </a:stretch>
        </p:blipFill>
        <p:spPr bwMode="auto">
          <a:xfrm>
            <a:off x="0" y="0"/>
            <a:ext cx="133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-4763" y="5029200"/>
            <a:ext cx="138113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7426325" y="0"/>
            <a:ext cx="171767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93038" y="0"/>
            <a:ext cx="1350962" cy="8397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8" name="Picture 22" descr="Sci-Info-Mark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8738"/>
            <a:ext cx="83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Continuum Medium" pitchFamily="2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B050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39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obbrown@purdu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Emerging Frontiers of </a:t>
            </a:r>
            <a:br>
              <a:rPr lang="en-US" smtClean="0"/>
            </a:br>
            <a:r>
              <a:rPr lang="en-US" smtClean="0"/>
              <a:t>Science of Information</a:t>
            </a:r>
            <a:endParaRPr lang="en-US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8100" y="2438400"/>
            <a:ext cx="6989763" cy="121920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sz="600" dirty="0" smtClean="0">
              <a:latin typeface="Arial" charset="0"/>
              <a:cs typeface="Arial" charset="0"/>
            </a:endParaRPr>
          </a:p>
          <a:p>
            <a:pPr>
              <a:lnSpc>
                <a:spcPts val="3363"/>
              </a:lnSpc>
              <a:spcBef>
                <a:spcPts val="6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NSF STC </a:t>
            </a:r>
            <a:r>
              <a:rPr lang="en-US" sz="3200" dirty="0" smtClean="0">
                <a:latin typeface="Arial" charset="0"/>
                <a:cs typeface="Arial" charset="0"/>
              </a:rPr>
              <a:t>2010: A Status Report</a:t>
            </a:r>
            <a:endParaRPr lang="en-US" sz="3200" dirty="0" smtClean="0">
              <a:latin typeface="Arial" charset="0"/>
              <a:cs typeface="Arial" charset="0"/>
            </a:endParaRPr>
          </a:p>
          <a:p>
            <a:pPr>
              <a:lnSpc>
                <a:spcPts val="3363"/>
              </a:lnSpc>
              <a:spcBef>
                <a:spcPts val="6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120" t="11795" r="33333" b="46382"/>
          <a:stretch>
            <a:fillRect/>
          </a:stretch>
        </p:blipFill>
        <p:spPr bwMode="auto">
          <a:xfrm>
            <a:off x="265814" y="1998921"/>
            <a:ext cx="8739963" cy="390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254" t="53780" r="33309" b="10848"/>
          <a:stretch>
            <a:fillRect/>
          </a:stretch>
        </p:blipFill>
        <p:spPr bwMode="auto">
          <a:xfrm>
            <a:off x="318976" y="1977656"/>
            <a:ext cx="8431619" cy="318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Knowledge Transfer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70600" y="3860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33400" y="2711450"/>
            <a:ext cx="82296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Industrial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affiliate program </a:t>
            </a:r>
            <a:r>
              <a:rPr lang="en-US" sz="2400" dirty="0">
                <a:latin typeface="+mn-lt"/>
              </a:rPr>
              <a:t>in the form of consortium: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 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Considerable intellectual resources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Access to students and post-docs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Access to intellectual property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Shape center research agenda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Solve real-world problems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Industrial perspective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29709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981D6-B954-40A4-8694-19AC67BA36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  <p:sp>
        <p:nvSpPr>
          <p:cNvPr id="29711" name="TextBox 17"/>
          <p:cNvSpPr txBox="1">
            <a:spLocks noChangeArrowheads="1"/>
          </p:cNvSpPr>
          <p:nvPr/>
        </p:nvSpPr>
        <p:spPr bwMode="auto">
          <a:xfrm>
            <a:off x="776288" y="1647825"/>
            <a:ext cx="774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014" y="1701209"/>
            <a:ext cx="767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Develop effective mechanism for interactions between the center and external </a:t>
            </a:r>
            <a:r>
              <a:rPr lang="en-US" dirty="0" smtClean="0">
                <a:solidFill>
                  <a:srgbClr val="FF0000"/>
                </a:solidFill>
              </a:rPr>
              <a:t>stakeholders </a:t>
            </a:r>
            <a:r>
              <a:rPr lang="en-US" dirty="0" smtClean="0">
                <a:solidFill>
                  <a:srgbClr val="FF0000"/>
                </a:solidFill>
              </a:rPr>
              <a:t>to support the exchange of knowledge, data, and application of new technology.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Open House – Apr 5/6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745" t="20549" r="25687" b="3298"/>
          <a:stretch>
            <a:fillRect/>
          </a:stretch>
        </p:blipFill>
        <p:spPr bwMode="auto">
          <a:xfrm>
            <a:off x="1073890" y="1446986"/>
            <a:ext cx="6735794" cy="51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Open-House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170" t="39094" r="21839" b="20771"/>
          <a:stretch>
            <a:fillRect/>
          </a:stretch>
        </p:blipFill>
        <p:spPr bwMode="auto">
          <a:xfrm>
            <a:off x="277082" y="2020187"/>
            <a:ext cx="8866918" cy="337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Critical to the success of the center</a:t>
            </a:r>
          </a:p>
          <a:p>
            <a:r>
              <a:rPr lang="en-US" sz="2400" dirty="0" smtClean="0"/>
              <a:t>Please consider getting involved</a:t>
            </a:r>
          </a:p>
          <a:p>
            <a:r>
              <a:rPr lang="en-US" sz="2400" dirty="0" smtClean="0"/>
              <a:t>Please attend the industry open house if possible</a:t>
            </a:r>
          </a:p>
          <a:p>
            <a:r>
              <a:rPr lang="en-US" sz="2400" dirty="0" smtClean="0"/>
              <a:t>If you would like more information, please contact: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Mr. Robert Brown, Managing Director, </a:t>
            </a:r>
          </a:p>
          <a:p>
            <a:pPr lvl="2">
              <a:buNone/>
            </a:pPr>
            <a:r>
              <a:rPr lang="en-US" dirty="0" smtClean="0"/>
              <a:t>Center for Science of Information.</a:t>
            </a:r>
          </a:p>
          <a:p>
            <a:pPr lvl="2">
              <a:buNone/>
            </a:pPr>
            <a:r>
              <a:rPr lang="en-US" dirty="0" smtClean="0">
                <a:hlinkClick r:id="rId2"/>
              </a:rPr>
              <a:t>bobbrown@purdue.edu</a:t>
            </a:r>
            <a:r>
              <a:rPr lang="en-US" dirty="0" smtClean="0"/>
              <a:t>, http://www.soihub.org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… </a:t>
            </a:r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56DC60-00AD-49C5-BBDA-FEA5CC067A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  <p:pic>
        <p:nvPicPr>
          <p:cNvPr id="18435" name="Picture 2" descr="C:\Documents and Settings\spa\Desktop\photo-st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2389188"/>
            <a:ext cx="8229600" cy="281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Science of Information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712913"/>
            <a:ext cx="8453438" cy="4889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We </a:t>
            </a:r>
            <a:r>
              <a:rPr lang="en-US" sz="2400" dirty="0" smtClean="0">
                <a:latin typeface="Arial" charset="0"/>
                <a:cs typeface="Arial" charset="0"/>
              </a:rPr>
              <a:t>aim </a:t>
            </a:r>
            <a:r>
              <a:rPr lang="en-US" sz="2400" dirty="0" smtClean="0">
                <a:latin typeface="Arial" charset="0"/>
                <a:cs typeface="Arial" charset="0"/>
              </a:rPr>
              <a:t>to extend classical 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Information Theory </a:t>
            </a:r>
            <a:r>
              <a:rPr lang="en-US" sz="2400" dirty="0" smtClean="0">
                <a:latin typeface="Arial" charset="0"/>
                <a:cs typeface="Arial" charset="0"/>
              </a:rPr>
              <a:t> to meet challenges </a:t>
            </a:r>
            <a:r>
              <a:rPr lang="en-US" sz="2400" dirty="0" smtClean="0">
                <a:latin typeface="Arial" charset="0"/>
                <a:cs typeface="Arial" charset="0"/>
              </a:rPr>
              <a:t>posed </a:t>
            </a:r>
            <a:r>
              <a:rPr lang="en-US" sz="2400" dirty="0" smtClean="0">
                <a:latin typeface="Arial" charset="0"/>
                <a:cs typeface="Arial" charset="0"/>
              </a:rPr>
              <a:t>by rapid advances in 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biology, modern communication, </a:t>
            </a:r>
            <a:r>
              <a:rPr lang="en-US" sz="2400" i="1" dirty="0" smtClean="0">
                <a:latin typeface="Arial" charset="0"/>
                <a:cs typeface="Arial" charset="0"/>
              </a:rPr>
              <a:t>and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knowledge extraction</a:t>
            </a:r>
            <a:r>
              <a:rPr lang="en-US" sz="2400" i="1" dirty="0" smtClean="0">
                <a:latin typeface="Arial" charset="0"/>
                <a:cs typeface="Arial" charset="0"/>
              </a:rPr>
              <a:t>.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We </a:t>
            </a:r>
            <a:r>
              <a:rPr lang="en-US" sz="2400" dirty="0" smtClean="0">
                <a:latin typeface="Arial" charset="0"/>
                <a:cs typeface="Arial" charset="0"/>
              </a:rPr>
              <a:t>extend </a:t>
            </a:r>
            <a:r>
              <a:rPr lang="en-US" sz="2400" dirty="0" smtClean="0">
                <a:latin typeface="Arial" charset="0"/>
                <a:cs typeface="Arial" charset="0"/>
              </a:rPr>
              <a:t>traditional formalisms for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information </a:t>
            </a:r>
            <a:r>
              <a:rPr lang="en-US" sz="2400" dirty="0" smtClean="0">
                <a:latin typeface="Arial" charset="0"/>
                <a:cs typeface="Arial" charset="0"/>
              </a:rPr>
              <a:t>to include:</a:t>
            </a:r>
          </a:p>
          <a:p>
            <a:pPr marL="0" indent="0">
              <a:spcAft>
                <a:spcPts val="600"/>
              </a:spcAft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</a:t>
            </a:r>
            <a:r>
              <a:rPr lang="en-US" sz="2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structure, time, space, and semantics,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and other aspects such as: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dynamical information, physical information, representation-invariant information, limited resources, complexity, and cooperation &amp; dependency.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1D7ABC-319F-44C1-AD72-FED2470CD6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Post-Shannon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075"/>
            <a:ext cx="4572000" cy="53689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Structure: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Measures</a:t>
            </a:r>
            <a:r>
              <a:rPr lang="en-US" sz="2000" dirty="0" smtClean="0"/>
              <a:t> are needed for quantifying </a:t>
            </a:r>
            <a:r>
              <a:rPr lang="en-US" sz="2000" dirty="0" smtClean="0">
                <a:solidFill>
                  <a:schemeClr val="tx2"/>
                </a:solidFill>
              </a:rPr>
              <a:t>information</a:t>
            </a:r>
            <a:r>
              <a:rPr lang="en-US" sz="2000" dirty="0" smtClean="0"/>
              <a:t> embodied in </a:t>
            </a:r>
            <a:r>
              <a:rPr lang="en-US" sz="2000" dirty="0" smtClean="0">
                <a:solidFill>
                  <a:srgbClr val="FF0000"/>
                </a:solidFill>
              </a:rPr>
              <a:t>structures</a:t>
            </a:r>
            <a:r>
              <a:rPr lang="en-US" sz="2000" dirty="0" smtClean="0"/>
              <a:t> </a:t>
            </a:r>
            <a:r>
              <a:rPr lang="en-US" sz="1800" dirty="0" smtClean="0"/>
              <a:t>(e.g.,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 in </a:t>
            </a:r>
            <a:r>
              <a:rPr lang="en-US" sz="1800" dirty="0" smtClean="0">
                <a:solidFill>
                  <a:srgbClr val="0070C0"/>
                </a:solidFill>
              </a:rPr>
              <a:t>material structures</a:t>
            </a:r>
            <a:r>
              <a:rPr lang="en-US" sz="1800" dirty="0" smtClean="0"/>
              <a:t>, nanostructures, biomolecules, gene regulatory networks, protein networks, social networks, financial transactions).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Time &amp; Space: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Classical </a:t>
            </a:r>
            <a:r>
              <a:rPr lang="en-US" sz="2000" dirty="0" smtClean="0">
                <a:solidFill>
                  <a:schemeClr val="tx2"/>
                </a:solidFill>
              </a:rPr>
              <a:t>Information Theory </a:t>
            </a:r>
            <a:r>
              <a:rPr lang="en-US" sz="2000" dirty="0" smtClean="0"/>
              <a:t>is at its </a:t>
            </a:r>
            <a:r>
              <a:rPr lang="en-US" sz="2000" dirty="0" smtClean="0">
                <a:solidFill>
                  <a:srgbClr val="0070C0"/>
                </a:solidFill>
              </a:rPr>
              <a:t>weakest </a:t>
            </a:r>
            <a:r>
              <a:rPr lang="en-US" sz="2000" dirty="0" smtClean="0"/>
              <a:t>in dealing with problems of </a:t>
            </a:r>
            <a:r>
              <a:rPr lang="en-US" sz="2000" dirty="0" smtClean="0">
                <a:solidFill>
                  <a:srgbClr val="FF0000"/>
                </a:solidFill>
              </a:rPr>
              <a:t>delay</a:t>
            </a:r>
            <a:r>
              <a:rPr lang="en-US" sz="2000" dirty="0" smtClean="0"/>
              <a:t> (e.g., </a:t>
            </a:r>
            <a:r>
              <a:rPr lang="en-US" sz="2000" dirty="0" smtClean="0">
                <a:solidFill>
                  <a:schemeClr val="tx2"/>
                </a:solidFill>
              </a:rPr>
              <a:t>information </a:t>
            </a:r>
            <a:r>
              <a:rPr lang="en-US" sz="2000" dirty="0" smtClean="0">
                <a:solidFill>
                  <a:srgbClr val="0070C0"/>
                </a:solidFill>
              </a:rPr>
              <a:t>arriving late </a:t>
            </a:r>
            <a:r>
              <a:rPr lang="en-US" sz="2000" dirty="0" smtClean="0"/>
              <a:t>maybe </a:t>
            </a:r>
            <a:r>
              <a:rPr lang="en-US" sz="2000" dirty="0" smtClean="0">
                <a:solidFill>
                  <a:srgbClr val="FF0000"/>
                </a:solidFill>
              </a:rPr>
              <a:t>useless</a:t>
            </a:r>
            <a:r>
              <a:rPr lang="en-US" sz="2000" dirty="0" smtClean="0"/>
              <a:t> or has </a:t>
            </a:r>
            <a:r>
              <a:rPr lang="en-US" sz="2000" dirty="0" smtClean="0">
                <a:solidFill>
                  <a:srgbClr val="FF0000"/>
                </a:solidFill>
              </a:rPr>
              <a:t>less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/>
              <a:t>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Semantics &amp; Learnable Information: </a:t>
            </a:r>
            <a:r>
              <a:rPr lang="en-US" sz="2000" dirty="0" smtClean="0"/>
              <a:t>How much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r>
              <a:rPr lang="en-US" sz="2000" dirty="0" smtClean="0"/>
              <a:t> can be extracted for data repository? Is there a way to account for the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meaning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semantics</a:t>
            </a:r>
            <a:r>
              <a:rPr lang="en-US" sz="2000" dirty="0" smtClean="0"/>
              <a:t> from data?</a:t>
            </a:r>
          </a:p>
        </p:txBody>
      </p:sp>
      <p:pic>
        <p:nvPicPr>
          <p:cNvPr id="21507" name="Picture 3" descr="crysandamorphou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63688"/>
            <a:ext cx="36576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98888"/>
            <a:ext cx="36576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Post-Shannon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105400" cy="47244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/>
              <a:t>Other related </a:t>
            </a:r>
            <a:r>
              <a:rPr lang="en-US" sz="1700" dirty="0" smtClean="0">
                <a:solidFill>
                  <a:srgbClr val="0070C0"/>
                </a:solidFill>
              </a:rPr>
              <a:t>aspects</a:t>
            </a:r>
            <a:r>
              <a:rPr lang="en-US" sz="1700" dirty="0" smtClean="0"/>
              <a:t> of </a:t>
            </a:r>
            <a:r>
              <a:rPr lang="en-US" sz="1700" dirty="0" smtClean="0">
                <a:solidFill>
                  <a:schemeClr val="tx2"/>
                </a:solidFill>
              </a:rPr>
              <a:t>information</a:t>
            </a:r>
            <a:r>
              <a:rPr lang="en-US" sz="1700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rgbClr val="FF0000"/>
                </a:solidFill>
              </a:rPr>
              <a:t>Limited Computational Resources: </a:t>
            </a:r>
            <a:r>
              <a:rPr lang="en-US" sz="1700" dirty="0" smtClean="0"/>
              <a:t>In many scenarios, </a:t>
            </a:r>
            <a:r>
              <a:rPr lang="en-US" sz="1700" dirty="0" smtClean="0">
                <a:solidFill>
                  <a:schemeClr val="tx2"/>
                </a:solidFill>
              </a:rPr>
              <a:t>information</a:t>
            </a:r>
            <a:r>
              <a:rPr lang="en-US" sz="1700" dirty="0" smtClean="0"/>
              <a:t> is </a:t>
            </a:r>
            <a:r>
              <a:rPr lang="en-US" sz="1700" dirty="0" smtClean="0">
                <a:solidFill>
                  <a:srgbClr val="0070C0"/>
                </a:solidFill>
              </a:rPr>
              <a:t>limited</a:t>
            </a:r>
            <a:r>
              <a:rPr lang="en-US" sz="1700" dirty="0" smtClean="0"/>
              <a:t> by available </a:t>
            </a:r>
            <a:r>
              <a:rPr lang="en-US" sz="1700" dirty="0" smtClean="0">
                <a:solidFill>
                  <a:srgbClr val="0070C0"/>
                </a:solidFill>
              </a:rPr>
              <a:t>computational resources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smtClean="0"/>
              <a:t>(e.g., cell phone, living cell).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rgbClr val="FF0000"/>
                </a:solidFill>
              </a:rPr>
              <a:t>Representation-invariance:</a:t>
            </a:r>
            <a:r>
              <a:rPr lang="en-US" sz="1700" dirty="0" smtClean="0"/>
              <a:t> How to know whether two </a:t>
            </a:r>
            <a:r>
              <a:rPr lang="en-US" sz="1700" dirty="0" smtClean="0">
                <a:solidFill>
                  <a:srgbClr val="0070C0"/>
                </a:solidFill>
              </a:rPr>
              <a:t>representations</a:t>
            </a:r>
            <a:r>
              <a:rPr lang="en-US" sz="1700" dirty="0" smtClean="0"/>
              <a:t> of the same </a:t>
            </a:r>
            <a:r>
              <a:rPr lang="en-US" sz="1700" dirty="0" smtClean="0">
                <a:solidFill>
                  <a:schemeClr val="tx2"/>
                </a:solidFill>
              </a:rPr>
              <a:t>information</a:t>
            </a:r>
            <a:r>
              <a:rPr lang="en-US" sz="1700" dirty="0" smtClean="0"/>
              <a:t> are </a:t>
            </a:r>
            <a:r>
              <a:rPr lang="en-US" sz="1700" dirty="0" smtClean="0">
                <a:solidFill>
                  <a:srgbClr val="0070C0"/>
                </a:solidFill>
              </a:rPr>
              <a:t>information equivalent</a:t>
            </a:r>
            <a:r>
              <a:rPr lang="en-US" sz="1700" dirty="0" smtClean="0"/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rgbClr val="FF0000"/>
                </a:solidFill>
              </a:rPr>
              <a:t>Cooperation: </a:t>
            </a:r>
            <a:r>
              <a:rPr lang="en-US" sz="1700" dirty="0" smtClean="0"/>
              <a:t>Often subsystems may be in </a:t>
            </a:r>
            <a:r>
              <a:rPr lang="en-US" sz="1700" dirty="0" smtClean="0">
                <a:solidFill>
                  <a:srgbClr val="0070C0"/>
                </a:solidFill>
              </a:rPr>
              <a:t>conflict</a:t>
            </a:r>
            <a:r>
              <a:rPr lang="en-US" sz="1700" dirty="0" smtClean="0"/>
              <a:t> (e.g., denial of service) or in </a:t>
            </a:r>
            <a:r>
              <a:rPr lang="en-US" sz="1700" dirty="0" smtClean="0">
                <a:solidFill>
                  <a:srgbClr val="0070C0"/>
                </a:solidFill>
              </a:rPr>
              <a:t>collusion</a:t>
            </a:r>
            <a:r>
              <a:rPr lang="en-US" sz="1700" dirty="0" smtClean="0"/>
              <a:t> (e.g., price fixing). How does </a:t>
            </a:r>
            <a:r>
              <a:rPr lang="en-US" sz="1700" dirty="0" smtClean="0">
                <a:solidFill>
                  <a:srgbClr val="FF0000"/>
                </a:solidFill>
              </a:rPr>
              <a:t>cooperation</a:t>
            </a:r>
            <a:r>
              <a:rPr lang="en-US" sz="1700" dirty="0" smtClean="0"/>
              <a:t> impact </a:t>
            </a:r>
            <a:r>
              <a:rPr lang="en-US" sz="1700" dirty="0" smtClean="0">
                <a:solidFill>
                  <a:schemeClr val="tx2"/>
                </a:solidFill>
              </a:rPr>
              <a:t>information</a:t>
            </a:r>
            <a:r>
              <a:rPr lang="en-US" sz="1700" dirty="0" smtClean="0"/>
              <a:t> (nodes should </a:t>
            </a:r>
            <a:r>
              <a:rPr lang="en-US" sz="1700" dirty="0" smtClean="0">
                <a:solidFill>
                  <a:srgbClr val="0070C0"/>
                </a:solidFill>
              </a:rPr>
              <a:t>cooperate</a:t>
            </a:r>
            <a:r>
              <a:rPr lang="en-US" sz="1700" dirty="0" smtClean="0"/>
              <a:t> in their own </a:t>
            </a:r>
            <a:r>
              <a:rPr lang="en-US" sz="1700" dirty="0" smtClean="0">
                <a:solidFill>
                  <a:srgbClr val="0070C0"/>
                </a:solidFill>
              </a:rPr>
              <a:t>self-interest</a:t>
            </a:r>
            <a:r>
              <a:rPr lang="en-US" sz="1700" dirty="0" smtClean="0"/>
              <a:t>)?</a:t>
            </a:r>
          </a:p>
        </p:txBody>
      </p:sp>
      <p:pic>
        <p:nvPicPr>
          <p:cNvPr id="23555" name="Picture 3" descr="bit-stor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182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olish-englis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1670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017"/>
            <a:ext cx="8229600" cy="72301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Science of Information</a:t>
            </a:r>
            <a:endParaRPr lang="en-US" dirty="0"/>
          </a:p>
        </p:txBody>
      </p:sp>
      <p:pic>
        <p:nvPicPr>
          <p:cNvPr id="7" name="Picture 6" descr="figure.draft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19338"/>
            <a:ext cx="6781800" cy="423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33400" y="1352550"/>
            <a:ext cx="8305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The overarching vision of the </a:t>
            </a:r>
            <a:r>
              <a:rPr lang="en-US">
                <a:solidFill>
                  <a:srgbClr val="008A3E"/>
                </a:solidFill>
              </a:rPr>
              <a:t>Center for Science of Information </a:t>
            </a:r>
            <a:r>
              <a:rPr lang="en-US"/>
              <a:t>is to develop principles and human resources guiding the </a:t>
            </a:r>
            <a:r>
              <a:rPr lang="en-US" i="1"/>
              <a:t>extraction, manipulation</a:t>
            </a:r>
            <a:r>
              <a:rPr lang="en-US"/>
              <a:t>, and </a:t>
            </a:r>
            <a:r>
              <a:rPr lang="en-US" i="1"/>
              <a:t>exchange of information</a:t>
            </a:r>
            <a:r>
              <a:rPr lang="en-US"/>
              <a:t>, integrating </a:t>
            </a:r>
            <a:r>
              <a:rPr lang="en-US" i="1">
                <a:solidFill>
                  <a:srgbClr val="0070C0"/>
                </a:solidFill>
              </a:rPr>
              <a:t>space, time, structure</a:t>
            </a:r>
            <a:r>
              <a:rPr lang="en-US">
                <a:solidFill>
                  <a:srgbClr val="0070C0"/>
                </a:solidFill>
              </a:rPr>
              <a:t>,</a:t>
            </a:r>
            <a:r>
              <a:rPr lang="en-US"/>
              <a:t> and </a:t>
            </a:r>
            <a:r>
              <a:rPr lang="en-US" i="1">
                <a:solidFill>
                  <a:srgbClr val="0070C0"/>
                </a:solidFill>
              </a:rPr>
              <a:t>semantics</a:t>
            </a:r>
            <a:r>
              <a:rPr lang="en-US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F9B914-35E1-465F-BC81-3671A7AFBCF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Mission and Center’s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462963" cy="496887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Advance science and technology through a new quantitative understanding of the representation, communication and processing of information in biological, physical, social and engineering systems.</a:t>
            </a:r>
          </a:p>
          <a:p>
            <a:pPr marL="182880" fontAlgn="auto">
              <a:spcBef>
                <a:spcPts val="9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Some Specific </a:t>
            </a:r>
            <a:r>
              <a:rPr lang="en-US" sz="2000" dirty="0" smtClean="0">
                <a:solidFill>
                  <a:schemeClr val="tx2"/>
                </a:solidFill>
              </a:rPr>
              <a:t>Goals</a:t>
            </a:r>
            <a:r>
              <a:rPr lang="en-US" sz="2000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define</a:t>
            </a:r>
            <a:r>
              <a:rPr lang="en-US" sz="1800" dirty="0" smtClean="0"/>
              <a:t> core theoretical principles governing transfer of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develop</a:t>
            </a:r>
            <a:r>
              <a:rPr lang="en-US" sz="1800" dirty="0" smtClean="0"/>
              <a:t> meters and methods for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apply</a:t>
            </a:r>
            <a:r>
              <a:rPr lang="en-US" sz="1800" dirty="0" smtClean="0"/>
              <a:t> to problems in </a:t>
            </a:r>
            <a:r>
              <a:rPr lang="en-US" sz="1800" i="1" dirty="0" smtClean="0"/>
              <a:t>physical </a:t>
            </a:r>
            <a:r>
              <a:rPr lang="en-US" sz="1800" dirty="0" smtClean="0"/>
              <a:t>and </a:t>
            </a:r>
            <a:r>
              <a:rPr lang="en-US" sz="1800" i="1" dirty="0" smtClean="0"/>
              <a:t>social sciences</a:t>
            </a:r>
            <a:r>
              <a:rPr lang="en-US" sz="1800" dirty="0" smtClean="0"/>
              <a:t>, and </a:t>
            </a:r>
            <a:r>
              <a:rPr lang="en-US" sz="1800" i="1" dirty="0" smtClean="0"/>
              <a:t>engineering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offer</a:t>
            </a:r>
            <a:r>
              <a:rPr lang="en-US" sz="1800" dirty="0" smtClean="0"/>
              <a:t> a venue for multi-disciplinary long-term </a:t>
            </a:r>
            <a:r>
              <a:rPr lang="en-US" sz="1800" dirty="0" smtClean="0">
                <a:solidFill>
                  <a:srgbClr val="0070C0"/>
                </a:solidFill>
              </a:rPr>
              <a:t>collaborations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explore</a:t>
            </a:r>
            <a:r>
              <a:rPr lang="en-US" sz="1800" dirty="0" smtClean="0"/>
              <a:t> effective ways to educate students,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train</a:t>
            </a:r>
            <a:r>
              <a:rPr lang="en-US" sz="1800" dirty="0" smtClean="0"/>
              <a:t> the next generation of researchers,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broaden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participation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of underrepresented groups,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transfer</a:t>
            </a:r>
            <a:r>
              <a:rPr lang="en-US" sz="1800" dirty="0" smtClean="0"/>
              <a:t> advances in research to </a:t>
            </a:r>
            <a:r>
              <a:rPr lang="en-US" sz="1800" i="1" dirty="0" smtClean="0"/>
              <a:t>education</a:t>
            </a:r>
            <a:r>
              <a:rPr lang="en-US" sz="1800" dirty="0" smtClean="0"/>
              <a:t> and </a:t>
            </a:r>
            <a:r>
              <a:rPr lang="en-US" sz="1800" i="1" dirty="0" smtClean="0"/>
              <a:t>industry</a:t>
            </a:r>
            <a:r>
              <a:rPr lang="en-US" sz="1800" dirty="0" smtClean="0"/>
              <a:t>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0F13F2-F18A-4440-86A8-FD2A878601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957" t="17966" r="29450" b="41870"/>
          <a:stretch>
            <a:fillRect/>
          </a:stretch>
        </p:blipFill>
        <p:spPr bwMode="auto">
          <a:xfrm>
            <a:off x="144302" y="1892596"/>
            <a:ext cx="8775437" cy="35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153" t="57922" r="29337" b="3837"/>
          <a:stretch>
            <a:fillRect/>
          </a:stretch>
        </p:blipFill>
        <p:spPr bwMode="auto">
          <a:xfrm>
            <a:off x="273175" y="1924493"/>
            <a:ext cx="8731783" cy="333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TR-Science-Information-TEMPLATE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CTR-Science-Information-TEMPLATE</Template>
  <TotalTime>2505</TotalTime>
  <Words>508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Continuum Medium</vt:lpstr>
      <vt:lpstr>Wingdings</vt:lpstr>
      <vt:lpstr>Calibri</vt:lpstr>
      <vt:lpstr>CTR-Science-Information-TEMPLATE</vt:lpstr>
      <vt:lpstr>Emerging Frontiers of  Science of Information</vt:lpstr>
      <vt:lpstr>… The Team</vt:lpstr>
      <vt:lpstr>Science of Information</vt:lpstr>
      <vt:lpstr>Post-Shannon Challenges</vt:lpstr>
      <vt:lpstr>Post-Shannon Challenges</vt:lpstr>
      <vt:lpstr>Science of Information</vt:lpstr>
      <vt:lpstr>Mission and Center’s Goals </vt:lpstr>
      <vt:lpstr>Activities</vt:lpstr>
      <vt:lpstr>Activities</vt:lpstr>
      <vt:lpstr>Activities</vt:lpstr>
      <vt:lpstr>Activities</vt:lpstr>
      <vt:lpstr>Knowledge Transfer</vt:lpstr>
      <vt:lpstr>Industry Open House – Apr 5/6</vt:lpstr>
      <vt:lpstr>Industry Open-House</vt:lpstr>
      <vt:lpstr>Industrial Involvement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Frontiers of  Science of Information</dc:title>
  <dc:creator>lahowell</dc:creator>
  <cp:lastModifiedBy>csuser</cp:lastModifiedBy>
  <cp:revision>233</cp:revision>
  <cp:lastPrinted>2011-03-17T18:27:33Z</cp:lastPrinted>
  <dcterms:created xsi:type="dcterms:W3CDTF">2009-09-11T21:07:35Z</dcterms:created>
  <dcterms:modified xsi:type="dcterms:W3CDTF">2011-04-02T00:33:34Z</dcterms:modified>
</cp:coreProperties>
</file>