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19"/>
  </p:notesMasterIdLst>
  <p:handoutMasterIdLst>
    <p:handoutMasterId r:id="rId20"/>
  </p:handoutMasterIdLst>
  <p:sldIdLst>
    <p:sldId id="260" r:id="rId2"/>
    <p:sldId id="508" r:id="rId3"/>
    <p:sldId id="517" r:id="rId4"/>
    <p:sldId id="518" r:id="rId5"/>
    <p:sldId id="519" r:id="rId6"/>
    <p:sldId id="520" r:id="rId7"/>
    <p:sldId id="510" r:id="rId8"/>
    <p:sldId id="509" r:id="rId9"/>
    <p:sldId id="511" r:id="rId10"/>
    <p:sldId id="512" r:id="rId11"/>
    <p:sldId id="513" r:id="rId12"/>
    <p:sldId id="514" r:id="rId13"/>
    <p:sldId id="515" r:id="rId14"/>
    <p:sldId id="516" r:id="rId15"/>
    <p:sldId id="503" r:id="rId16"/>
    <p:sldId id="504" r:id="rId17"/>
    <p:sldId id="505" r:id="rId18"/>
  </p:sldIdLst>
  <p:sldSz cx="9144000" cy="6858000" type="screen4x3"/>
  <p:notesSz cx="7019925" cy="9305925"/>
  <p:embeddedFontLst>
    <p:embeddedFont>
      <p:font typeface="Calibri" pitchFamily="34" charset="0"/>
      <p:regular r:id="rId21"/>
      <p:bold r:id="rId22"/>
      <p:italic r:id="rId23"/>
      <p:boldItalic r:id="rId24"/>
    </p:embeddedFont>
  </p:embeddedFontLst>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clrMru>
    <a:srgbClr val="A3D8FF"/>
    <a:srgbClr val="E1F2FF"/>
    <a:srgbClr val="EBFFED"/>
    <a:srgbClr val="E1FFE4"/>
    <a:srgbClr val="EBFFF4"/>
    <a:srgbClr val="F7FFF8"/>
    <a:srgbClr val="C9FFCE"/>
    <a:srgbClr val="97FFC6"/>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6760" autoAdjust="0"/>
    <p:restoredTop sz="94602" autoAdjust="0"/>
  </p:normalViewPr>
  <p:slideViewPr>
    <p:cSldViewPr snapToGrid="0">
      <p:cViewPr>
        <p:scale>
          <a:sx n="90" d="100"/>
          <a:sy n="90" d="100"/>
        </p:scale>
        <p:origin x="-330" y="-38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74" d="100"/>
          <a:sy n="74" d="100"/>
        </p:scale>
        <p:origin x="-4080" y="-102"/>
      </p:cViewPr>
      <p:guideLst>
        <p:guide orient="horz" pos="2931"/>
        <p:guide pos="2211"/>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1.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1650" cy="465138"/>
          </a:xfrm>
          <a:prstGeom prst="rect">
            <a:avLst/>
          </a:prstGeom>
        </p:spPr>
        <p:txBody>
          <a:bodyPr vert="horz" lIns="93259" tIns="46630" rIns="93259" bIns="4663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sz="quarter" idx="1"/>
          </p:nvPr>
        </p:nvSpPr>
        <p:spPr>
          <a:xfrm>
            <a:off x="3976688" y="0"/>
            <a:ext cx="3041650" cy="465138"/>
          </a:xfrm>
          <a:prstGeom prst="rect">
            <a:avLst/>
          </a:prstGeom>
        </p:spPr>
        <p:txBody>
          <a:bodyPr vert="horz" lIns="93259" tIns="46630" rIns="93259" bIns="46630" rtlCol="0"/>
          <a:lstStyle>
            <a:lvl1pPr algn="r" fontAlgn="auto">
              <a:spcBef>
                <a:spcPts val="0"/>
              </a:spcBef>
              <a:spcAft>
                <a:spcPts val="0"/>
              </a:spcAft>
              <a:defRPr sz="1200">
                <a:latin typeface="+mn-lt"/>
                <a:cs typeface="+mn-cs"/>
              </a:defRPr>
            </a:lvl1pPr>
          </a:lstStyle>
          <a:p>
            <a:pPr>
              <a:defRPr/>
            </a:pPr>
            <a:endParaRPr lang="en-US"/>
          </a:p>
        </p:txBody>
      </p:sp>
      <p:sp>
        <p:nvSpPr>
          <p:cNvPr id="4" name="Footer Placeholder 3"/>
          <p:cNvSpPr>
            <a:spLocks noGrp="1"/>
          </p:cNvSpPr>
          <p:nvPr>
            <p:ph type="ftr" sz="quarter" idx="2"/>
          </p:nvPr>
        </p:nvSpPr>
        <p:spPr>
          <a:xfrm>
            <a:off x="0" y="8839200"/>
            <a:ext cx="5940425" cy="465138"/>
          </a:xfrm>
          <a:prstGeom prst="rect">
            <a:avLst/>
          </a:prstGeom>
        </p:spPr>
        <p:txBody>
          <a:bodyPr vert="horz" lIns="93259" tIns="46630" rIns="93259" bIns="46630" rtlCol="0" anchor="b"/>
          <a:lstStyle>
            <a:lvl1pPr algn="l" fontAlgn="auto">
              <a:spcBef>
                <a:spcPts val="0"/>
              </a:spcBef>
              <a:spcAft>
                <a:spcPts val="0"/>
              </a:spcAft>
              <a:defRPr sz="900">
                <a:solidFill>
                  <a:schemeClr val="tx1">
                    <a:lumMod val="65000"/>
                    <a:lumOff val="35000"/>
                  </a:schemeClr>
                </a:solidFill>
                <a:latin typeface="Arial" pitchFamily="34" charset="0"/>
                <a:cs typeface="Arial" pitchFamily="34" charset="0"/>
              </a:defRPr>
            </a:lvl1pPr>
          </a:lstStyle>
          <a:p>
            <a:pPr>
              <a:defRPr/>
            </a:pPr>
            <a:r>
              <a:rPr lang="en-US"/>
              <a:t>Site Visit: Purdue </a:t>
            </a:r>
            <a:r>
              <a:rPr lang="en-US" err="1"/>
              <a:t>UniversityScience</a:t>
            </a:r>
            <a:r>
              <a:rPr lang="en-US"/>
              <a:t> of Information, September 2009</a:t>
            </a:r>
          </a:p>
        </p:txBody>
      </p:sp>
      <p:sp>
        <p:nvSpPr>
          <p:cNvPr id="5" name="Slide Number Placeholder 4"/>
          <p:cNvSpPr>
            <a:spLocks noGrp="1"/>
          </p:cNvSpPr>
          <p:nvPr>
            <p:ph type="sldNum" sz="quarter" idx="3"/>
          </p:nvPr>
        </p:nvSpPr>
        <p:spPr>
          <a:xfrm>
            <a:off x="6175375" y="8839200"/>
            <a:ext cx="842963" cy="465138"/>
          </a:xfrm>
          <a:prstGeom prst="rect">
            <a:avLst/>
          </a:prstGeom>
        </p:spPr>
        <p:txBody>
          <a:bodyPr vert="horz" lIns="93259" tIns="46630" rIns="93259" bIns="46630" rtlCol="0" anchor="b"/>
          <a:lstStyle>
            <a:lvl1pPr algn="r" fontAlgn="auto">
              <a:spcBef>
                <a:spcPts val="0"/>
              </a:spcBef>
              <a:spcAft>
                <a:spcPts val="0"/>
              </a:spcAft>
              <a:defRPr sz="900">
                <a:solidFill>
                  <a:schemeClr val="tx1">
                    <a:lumMod val="65000"/>
                    <a:lumOff val="35000"/>
                  </a:schemeClr>
                </a:solidFill>
                <a:latin typeface="Arial" pitchFamily="34" charset="0"/>
                <a:cs typeface="Arial" pitchFamily="34" charset="0"/>
              </a:defRPr>
            </a:lvl1pPr>
          </a:lstStyle>
          <a:p>
            <a:pPr>
              <a:defRPr/>
            </a:pPr>
            <a:fld id="{46F78A64-3CCE-439C-976E-FFD6B4FC1CE1}" type="slidenum">
              <a:rPr lang="en-US"/>
              <a:pPr>
                <a:defRPr/>
              </a:pPr>
              <a:t>‹#›</a:t>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1650" cy="465138"/>
          </a:xfrm>
          <a:prstGeom prst="rect">
            <a:avLst/>
          </a:prstGeom>
        </p:spPr>
        <p:txBody>
          <a:bodyPr vert="horz" lIns="93259" tIns="46630" rIns="93259" bIns="4663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976688" y="0"/>
            <a:ext cx="3041650" cy="465138"/>
          </a:xfrm>
          <a:prstGeom prst="rect">
            <a:avLst/>
          </a:prstGeom>
        </p:spPr>
        <p:txBody>
          <a:bodyPr vert="horz" lIns="93259" tIns="46630" rIns="93259" bIns="46630" rtlCol="0"/>
          <a:lstStyle>
            <a:lvl1pPr algn="r" fontAlgn="auto">
              <a:spcBef>
                <a:spcPts val="0"/>
              </a:spcBef>
              <a:spcAft>
                <a:spcPts val="0"/>
              </a:spcAft>
              <a:defRPr sz="1200">
                <a:latin typeface="+mn-lt"/>
                <a:cs typeface="+mn-cs"/>
              </a:defRPr>
            </a:lvl1pPr>
          </a:lstStyle>
          <a:p>
            <a:pPr>
              <a:defRPr/>
            </a:pPr>
            <a:fld id="{E2D79640-24B7-464E-A3E7-E1A53548A531}" type="datetimeFigureOut">
              <a:rPr lang="en-US"/>
              <a:pPr>
                <a:defRPr/>
              </a:pPr>
              <a:t>4/4/2011</a:t>
            </a:fld>
            <a:endParaRPr lang="en-US"/>
          </a:p>
        </p:txBody>
      </p:sp>
      <p:sp>
        <p:nvSpPr>
          <p:cNvPr id="4" name="Slide Image Placeholder 3"/>
          <p:cNvSpPr>
            <a:spLocks noGrp="1" noRot="1" noChangeAspect="1"/>
          </p:cNvSpPr>
          <p:nvPr>
            <p:ph type="sldImg" idx="2"/>
          </p:nvPr>
        </p:nvSpPr>
        <p:spPr>
          <a:xfrm>
            <a:off x="1182688" y="696913"/>
            <a:ext cx="4654550" cy="3490912"/>
          </a:xfrm>
          <a:prstGeom prst="rect">
            <a:avLst/>
          </a:prstGeom>
          <a:noFill/>
          <a:ln w="12700">
            <a:solidFill>
              <a:prstClr val="black"/>
            </a:solidFill>
          </a:ln>
        </p:spPr>
        <p:txBody>
          <a:bodyPr vert="horz" lIns="93259" tIns="46630" rIns="93259" bIns="46630" rtlCol="0" anchor="ctr"/>
          <a:lstStyle/>
          <a:p>
            <a:pPr lvl="0"/>
            <a:endParaRPr lang="en-US" noProof="0"/>
          </a:p>
        </p:txBody>
      </p:sp>
      <p:sp>
        <p:nvSpPr>
          <p:cNvPr id="5" name="Notes Placeholder 4"/>
          <p:cNvSpPr>
            <a:spLocks noGrp="1"/>
          </p:cNvSpPr>
          <p:nvPr>
            <p:ph type="body" sz="quarter" idx="3"/>
          </p:nvPr>
        </p:nvSpPr>
        <p:spPr>
          <a:xfrm>
            <a:off x="701675" y="4419600"/>
            <a:ext cx="5616575" cy="4187825"/>
          </a:xfrm>
          <a:prstGeom prst="rect">
            <a:avLst/>
          </a:prstGeom>
        </p:spPr>
        <p:txBody>
          <a:bodyPr vert="horz" lIns="93259" tIns="46630" rIns="93259" bIns="4663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839200"/>
            <a:ext cx="3041650" cy="465138"/>
          </a:xfrm>
          <a:prstGeom prst="rect">
            <a:avLst/>
          </a:prstGeom>
        </p:spPr>
        <p:txBody>
          <a:bodyPr vert="horz" lIns="93259" tIns="46630" rIns="93259" bIns="4663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976688" y="8839200"/>
            <a:ext cx="3041650" cy="465138"/>
          </a:xfrm>
          <a:prstGeom prst="rect">
            <a:avLst/>
          </a:prstGeom>
        </p:spPr>
        <p:txBody>
          <a:bodyPr vert="horz" lIns="93259" tIns="46630" rIns="93259" bIns="46630" rtlCol="0" anchor="b"/>
          <a:lstStyle>
            <a:lvl1pPr algn="r" fontAlgn="auto">
              <a:spcBef>
                <a:spcPts val="0"/>
              </a:spcBef>
              <a:spcAft>
                <a:spcPts val="0"/>
              </a:spcAft>
              <a:defRPr sz="1200">
                <a:latin typeface="+mn-lt"/>
                <a:cs typeface="+mn-cs"/>
              </a:defRPr>
            </a:lvl1pPr>
          </a:lstStyle>
          <a:p>
            <a:pPr>
              <a:defRPr/>
            </a:pPr>
            <a:fld id="{3FCD9769-8293-4891-8759-CF9AED801323}"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6.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17"/>
          <p:cNvSpPr/>
          <p:nvPr userDrawn="1"/>
        </p:nvSpPr>
        <p:spPr>
          <a:xfrm>
            <a:off x="7086600" y="0"/>
            <a:ext cx="2057400" cy="6324600"/>
          </a:xfrm>
          <a:prstGeom prst="rect">
            <a:avLst/>
          </a:prstGeom>
          <a:gradFill>
            <a:gsLst>
              <a:gs pos="0">
                <a:schemeClr val="tx1">
                  <a:alpha val="32000"/>
                </a:schemeClr>
              </a:gs>
              <a:gs pos="59000">
                <a:schemeClr val="tx1">
                  <a:alpha val="41000"/>
                </a:schemeClr>
              </a:gs>
              <a:gs pos="100000">
                <a:schemeClr val="tx1"/>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5" name="Picture 6" descr="information_full page.jpg"/>
          <p:cNvPicPr>
            <a:picLocks noChangeAspect="1"/>
          </p:cNvPicPr>
          <p:nvPr userDrawn="1"/>
        </p:nvPicPr>
        <p:blipFill>
          <a:blip r:embed="rId2"/>
          <a:srcRect/>
          <a:stretch>
            <a:fillRect/>
          </a:stretch>
        </p:blipFill>
        <p:spPr bwMode="invGray">
          <a:xfrm>
            <a:off x="0" y="0"/>
            <a:ext cx="9144000" cy="6858000"/>
          </a:xfrm>
          <a:prstGeom prst="rect">
            <a:avLst/>
          </a:prstGeom>
          <a:noFill/>
          <a:ln w="9525">
            <a:noFill/>
            <a:miter lim="800000"/>
            <a:headEnd/>
            <a:tailEnd/>
          </a:ln>
        </p:spPr>
      </p:pic>
      <p:sp>
        <p:nvSpPr>
          <p:cNvPr id="6" name="Rectangle 14"/>
          <p:cNvSpPr/>
          <p:nvPr userDrawn="1"/>
        </p:nvSpPr>
        <p:spPr bwMode="invGray">
          <a:xfrm>
            <a:off x="7400925" y="0"/>
            <a:ext cx="1743075" cy="6858000"/>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tx1"/>
              </a:solidFill>
            </a:endParaRPr>
          </a:p>
        </p:txBody>
      </p:sp>
      <p:sp>
        <p:nvSpPr>
          <p:cNvPr id="7" name="Rectangle 19"/>
          <p:cNvSpPr/>
          <p:nvPr userDrawn="1"/>
        </p:nvSpPr>
        <p:spPr bwMode="invGray">
          <a:xfrm>
            <a:off x="554038" y="2427288"/>
            <a:ext cx="5943600" cy="1600200"/>
          </a:xfrm>
          <a:prstGeom prst="rect">
            <a:avLst/>
          </a:prstGeom>
          <a:gradFill flip="none" rotWithShape="1">
            <a:gsLst>
              <a:gs pos="0">
                <a:schemeClr val="tx1">
                  <a:alpha val="3000"/>
                </a:schemeClr>
              </a:gs>
              <a:gs pos="13000">
                <a:schemeClr val="tx1">
                  <a:alpha val="35000"/>
                </a:schemeClr>
              </a:gs>
              <a:gs pos="43000">
                <a:schemeClr val="tx1">
                  <a:alpha val="89000"/>
                </a:schemeClr>
              </a:gs>
              <a:gs pos="100000">
                <a:schemeClr val="tx1"/>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tx1"/>
              </a:solidFill>
            </a:endParaRPr>
          </a:p>
        </p:txBody>
      </p:sp>
      <p:sp>
        <p:nvSpPr>
          <p:cNvPr id="8" name="TextBox 8"/>
          <p:cNvSpPr txBox="1"/>
          <p:nvPr userDrawn="1"/>
        </p:nvSpPr>
        <p:spPr>
          <a:xfrm>
            <a:off x="0" y="6400800"/>
            <a:ext cx="3200400" cy="400050"/>
          </a:xfrm>
          <a:prstGeom prst="rect">
            <a:avLst/>
          </a:prstGeom>
          <a:noFill/>
        </p:spPr>
        <p:txBody>
          <a:bodyPr>
            <a:spAutoFit/>
          </a:bodyPr>
          <a:lstStyle/>
          <a:p>
            <a:pPr fontAlgn="auto">
              <a:spcBef>
                <a:spcPts val="0"/>
              </a:spcBef>
              <a:spcAft>
                <a:spcPts val="0"/>
              </a:spcAft>
              <a:defRPr/>
            </a:pPr>
            <a:r>
              <a:rPr lang="en-US" sz="1000">
                <a:solidFill>
                  <a:srgbClr val="C9FFCE"/>
                </a:solidFill>
                <a:latin typeface="+mn-lt"/>
                <a:cs typeface="+mn-cs"/>
              </a:rPr>
              <a:t>National Science Foundation</a:t>
            </a:r>
            <a:r>
              <a:rPr lang="en-US" sz="1000">
                <a:solidFill>
                  <a:srgbClr val="0DFF7A"/>
                </a:solidFill>
                <a:latin typeface="+mn-lt"/>
                <a:cs typeface="+mn-cs"/>
              </a:rPr>
              <a:t/>
            </a:r>
            <a:br>
              <a:rPr lang="en-US" sz="1000">
                <a:solidFill>
                  <a:srgbClr val="0DFF7A"/>
                </a:solidFill>
                <a:latin typeface="+mn-lt"/>
                <a:cs typeface="+mn-cs"/>
              </a:rPr>
            </a:br>
            <a:r>
              <a:rPr lang="en-US" sz="1000">
                <a:solidFill>
                  <a:srgbClr val="E1F2FF"/>
                </a:solidFill>
                <a:latin typeface="+mn-lt"/>
                <a:cs typeface="+mn-cs"/>
              </a:rPr>
              <a:t>Science  &amp; Technology Centers Program</a:t>
            </a:r>
            <a:endParaRPr lang="en-US" sz="1050">
              <a:solidFill>
                <a:srgbClr val="E1F2FF"/>
              </a:solidFill>
              <a:latin typeface="+mn-lt"/>
              <a:cs typeface="+mn-cs"/>
            </a:endParaRPr>
          </a:p>
        </p:txBody>
      </p:sp>
      <p:sp>
        <p:nvSpPr>
          <p:cNvPr id="9" name="TextBox 16"/>
          <p:cNvSpPr txBox="1"/>
          <p:nvPr userDrawn="1"/>
        </p:nvSpPr>
        <p:spPr>
          <a:xfrm>
            <a:off x="7086600" y="1639888"/>
            <a:ext cx="1905000" cy="4524375"/>
          </a:xfrm>
          <a:prstGeom prst="rect">
            <a:avLst/>
          </a:prstGeom>
          <a:noFill/>
          <a:ln>
            <a:noFill/>
          </a:ln>
        </p:spPr>
        <p:txBody>
          <a:bodyPr>
            <a:spAutoFit/>
          </a:bodyPr>
          <a:lstStyle/>
          <a:p>
            <a:pPr algn="r" fontAlgn="auto">
              <a:lnSpc>
                <a:spcPct val="200000"/>
              </a:lnSpc>
              <a:spcBef>
                <a:spcPts val="0"/>
              </a:spcBef>
              <a:spcAft>
                <a:spcPts val="0"/>
              </a:spcAft>
              <a:defRPr/>
            </a:pPr>
            <a:r>
              <a:rPr lang="en-US" sz="1600">
                <a:latin typeface="+mn-lt"/>
                <a:cs typeface="+mn-cs"/>
              </a:rPr>
              <a:t>Bryn Mawr</a:t>
            </a:r>
          </a:p>
          <a:p>
            <a:pPr algn="r" fontAlgn="auto">
              <a:lnSpc>
                <a:spcPct val="200000"/>
              </a:lnSpc>
              <a:spcBef>
                <a:spcPts val="0"/>
              </a:spcBef>
              <a:spcAft>
                <a:spcPts val="0"/>
              </a:spcAft>
              <a:defRPr/>
            </a:pPr>
            <a:r>
              <a:rPr lang="en-US" sz="1600">
                <a:latin typeface="+mn-lt"/>
                <a:cs typeface="+mn-cs"/>
              </a:rPr>
              <a:t>Howard</a:t>
            </a:r>
          </a:p>
          <a:p>
            <a:pPr algn="r" fontAlgn="auto">
              <a:lnSpc>
                <a:spcPct val="200000"/>
              </a:lnSpc>
              <a:spcBef>
                <a:spcPts val="0"/>
              </a:spcBef>
              <a:spcAft>
                <a:spcPts val="0"/>
              </a:spcAft>
              <a:defRPr/>
            </a:pPr>
            <a:r>
              <a:rPr lang="en-US" sz="1600">
                <a:latin typeface="+mn-lt"/>
                <a:cs typeface="+mn-cs"/>
              </a:rPr>
              <a:t>MIT</a:t>
            </a:r>
          </a:p>
          <a:p>
            <a:pPr algn="r" fontAlgn="auto">
              <a:lnSpc>
                <a:spcPct val="200000"/>
              </a:lnSpc>
              <a:spcBef>
                <a:spcPts val="0"/>
              </a:spcBef>
              <a:spcAft>
                <a:spcPts val="0"/>
              </a:spcAft>
              <a:defRPr/>
            </a:pPr>
            <a:r>
              <a:rPr lang="en-US" sz="1600">
                <a:latin typeface="+mn-lt"/>
                <a:cs typeface="+mn-cs"/>
              </a:rPr>
              <a:t>Princeton</a:t>
            </a:r>
          </a:p>
          <a:p>
            <a:pPr algn="r" fontAlgn="auto">
              <a:lnSpc>
                <a:spcPct val="200000"/>
              </a:lnSpc>
              <a:spcBef>
                <a:spcPts val="0"/>
              </a:spcBef>
              <a:spcAft>
                <a:spcPts val="0"/>
              </a:spcAft>
              <a:defRPr/>
            </a:pPr>
            <a:r>
              <a:rPr lang="en-US" sz="1600">
                <a:latin typeface="+mn-lt"/>
                <a:cs typeface="+mn-cs"/>
              </a:rPr>
              <a:t>Purdue</a:t>
            </a:r>
          </a:p>
          <a:p>
            <a:pPr algn="r" fontAlgn="auto">
              <a:lnSpc>
                <a:spcPct val="200000"/>
              </a:lnSpc>
              <a:spcBef>
                <a:spcPts val="0"/>
              </a:spcBef>
              <a:spcAft>
                <a:spcPts val="0"/>
              </a:spcAft>
              <a:defRPr/>
            </a:pPr>
            <a:r>
              <a:rPr lang="en-US" sz="1600">
                <a:latin typeface="+mn-lt"/>
                <a:cs typeface="+mn-cs"/>
              </a:rPr>
              <a:t>Stanford</a:t>
            </a:r>
          </a:p>
          <a:p>
            <a:pPr algn="r" fontAlgn="auto">
              <a:lnSpc>
                <a:spcPct val="200000"/>
              </a:lnSpc>
              <a:spcBef>
                <a:spcPts val="0"/>
              </a:spcBef>
              <a:spcAft>
                <a:spcPts val="0"/>
              </a:spcAft>
              <a:defRPr/>
            </a:pPr>
            <a:r>
              <a:rPr lang="en-US" sz="1600">
                <a:latin typeface="+mn-lt"/>
                <a:cs typeface="+mn-cs"/>
              </a:rPr>
              <a:t>UC Berkeley</a:t>
            </a:r>
          </a:p>
          <a:p>
            <a:pPr algn="r" fontAlgn="auto">
              <a:lnSpc>
                <a:spcPct val="200000"/>
              </a:lnSpc>
              <a:spcBef>
                <a:spcPts val="0"/>
              </a:spcBef>
              <a:spcAft>
                <a:spcPts val="0"/>
              </a:spcAft>
              <a:defRPr/>
            </a:pPr>
            <a:r>
              <a:rPr lang="en-US" sz="1600">
                <a:latin typeface="+mn-lt"/>
                <a:cs typeface="+mn-cs"/>
              </a:rPr>
              <a:t>UC San Diego</a:t>
            </a:r>
          </a:p>
          <a:p>
            <a:pPr algn="r" fontAlgn="auto">
              <a:lnSpc>
                <a:spcPct val="200000"/>
              </a:lnSpc>
              <a:spcBef>
                <a:spcPts val="0"/>
              </a:spcBef>
              <a:spcAft>
                <a:spcPts val="0"/>
              </a:spcAft>
              <a:defRPr/>
            </a:pPr>
            <a:r>
              <a:rPr lang="en-US" sz="1600">
                <a:latin typeface="+mn-lt"/>
                <a:cs typeface="+mn-cs"/>
              </a:rPr>
              <a:t>UIUC</a:t>
            </a:r>
            <a:endParaRPr lang="en-US">
              <a:latin typeface="+mn-lt"/>
              <a:cs typeface="+mn-cs"/>
            </a:endParaRPr>
          </a:p>
        </p:txBody>
      </p:sp>
      <p:pic>
        <p:nvPicPr>
          <p:cNvPr id="10" name="Picture 28" descr="Sci-Info-Mark.png"/>
          <p:cNvPicPr>
            <a:picLocks noChangeAspect="1"/>
          </p:cNvPicPr>
          <p:nvPr userDrawn="1"/>
        </p:nvPicPr>
        <p:blipFill>
          <a:blip r:embed="rId3"/>
          <a:srcRect/>
          <a:stretch>
            <a:fillRect/>
          </a:stretch>
        </p:blipFill>
        <p:spPr bwMode="auto">
          <a:xfrm>
            <a:off x="7646988" y="293688"/>
            <a:ext cx="1208087" cy="1060450"/>
          </a:xfrm>
          <a:prstGeom prst="rect">
            <a:avLst/>
          </a:prstGeom>
          <a:noFill/>
          <a:ln w="9525">
            <a:noFill/>
            <a:miter lim="800000"/>
            <a:headEnd/>
            <a:tailEnd/>
          </a:ln>
        </p:spPr>
      </p:pic>
      <p:pic>
        <p:nvPicPr>
          <p:cNvPr id="11" name="Picture 15" descr="claude shannon.bmp"/>
          <p:cNvPicPr>
            <a:picLocks noChangeAspect="1"/>
          </p:cNvPicPr>
          <p:nvPr userDrawn="1"/>
        </p:nvPicPr>
        <p:blipFill>
          <a:blip r:embed="rId4" cstate="print">
            <a:lum bright="2000" contrast="5000"/>
          </a:blip>
          <a:stretch>
            <a:fillRect/>
          </a:stretch>
        </p:blipFill>
        <p:spPr>
          <a:xfrm>
            <a:off x="2745960" y="3951248"/>
            <a:ext cx="1639285" cy="2057400"/>
          </a:xfrm>
          <a:prstGeom prst="roundRect">
            <a:avLst>
              <a:gd name="adj" fmla="val 8594"/>
            </a:avLst>
          </a:prstGeom>
          <a:solidFill>
            <a:srgbClr val="FFFFFF">
              <a:shade val="85000"/>
            </a:srgbClr>
          </a:solidFill>
          <a:ln>
            <a:noFill/>
          </a:ln>
          <a:effectLst>
            <a:reflection blurRad="6350" stA="50000" endA="300" endPos="55000" dir="5400000" sy="-100000" algn="bl" rotWithShape="0"/>
          </a:effectLst>
          <a:scene3d>
            <a:camera prst="orthographicFront"/>
            <a:lightRig rig="threePt" dir="t"/>
          </a:scene3d>
          <a:sp3d extrusionH="114300" contourW="38100">
            <a:bevelT w="165100" prst="coolSlant"/>
            <a:bevelB/>
            <a:extrusionClr>
              <a:schemeClr val="tx2">
                <a:lumMod val="75000"/>
              </a:schemeClr>
            </a:extrusionClr>
          </a:sp3d>
        </p:spPr>
      </p:pic>
      <p:sp>
        <p:nvSpPr>
          <p:cNvPr id="2" name="Title 1"/>
          <p:cNvSpPr>
            <a:spLocks noGrp="1"/>
          </p:cNvSpPr>
          <p:nvPr>
            <p:ph type="ctrTitle"/>
          </p:nvPr>
        </p:nvSpPr>
        <p:spPr bwMode="gray">
          <a:xfrm>
            <a:off x="0" y="925551"/>
            <a:ext cx="6991815" cy="1524000"/>
          </a:xfrm>
          <a:gradFill>
            <a:gsLst>
              <a:gs pos="0">
                <a:schemeClr val="tx1">
                  <a:alpha val="20000"/>
                </a:schemeClr>
              </a:gs>
              <a:gs pos="8000">
                <a:schemeClr val="tx1">
                  <a:alpha val="95000"/>
                </a:schemeClr>
              </a:gs>
              <a:gs pos="23000">
                <a:schemeClr val="tx2">
                  <a:lumMod val="50000"/>
                </a:schemeClr>
              </a:gs>
              <a:gs pos="50000">
                <a:srgbClr val="00CC5C"/>
              </a:gs>
              <a:gs pos="75000">
                <a:schemeClr val="tx2">
                  <a:lumMod val="50000"/>
                </a:schemeClr>
              </a:gs>
              <a:gs pos="92000">
                <a:schemeClr val="tx1">
                  <a:alpha val="95000"/>
                </a:schemeClr>
              </a:gs>
              <a:gs pos="100000">
                <a:schemeClr val="tx1">
                  <a:alpha val="20000"/>
                </a:schemeClr>
              </a:gs>
            </a:gsLst>
            <a:lin ang="0" scaled="1"/>
          </a:gradFill>
        </p:spPr>
        <p:txBody>
          <a:bodyPr/>
          <a:lstStyle>
            <a:lvl1pPr>
              <a:defRPr sz="4400" b="1">
                <a:solidFill>
                  <a:schemeClr val="bg1"/>
                </a:solidFill>
                <a:effectLst>
                  <a:innerShdw blurRad="63500" dist="50800" dir="18900000">
                    <a:prstClr val="black"/>
                  </a:innerShdw>
                </a:effectLst>
                <a:latin typeface="Continuum Medium" pitchFamily="2" charset="0"/>
              </a:defRPr>
            </a:lvl1pPr>
          </a:lstStyle>
          <a:p>
            <a:r>
              <a:rPr lang="en-US" smtClean="0"/>
              <a:t>Click to edit Master title style</a:t>
            </a:r>
            <a:endParaRPr lang="en-US"/>
          </a:p>
        </p:txBody>
      </p:sp>
      <p:sp>
        <p:nvSpPr>
          <p:cNvPr id="3" name="Subtitle 2"/>
          <p:cNvSpPr>
            <a:spLocks noGrp="1"/>
          </p:cNvSpPr>
          <p:nvPr>
            <p:ph type="subTitle" idx="1"/>
          </p:nvPr>
        </p:nvSpPr>
        <p:spPr bwMode="invGray">
          <a:xfrm>
            <a:off x="38100" y="2438400"/>
            <a:ext cx="6976017" cy="914400"/>
          </a:xfrm>
          <a:noFill/>
          <a:ln>
            <a:noFill/>
          </a:ln>
        </p:spPr>
        <p:txBody>
          <a:bodyPr>
            <a:noAutofit/>
          </a:bodyPr>
          <a:lstStyle>
            <a:lvl1pPr marL="0" indent="0" algn="ctr">
              <a:buNone/>
              <a:defRPr sz="2800" b="0" baseline="0">
                <a:solidFill>
                  <a:srgbClr val="A3D8FF"/>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12" name="Date Placeholder 3"/>
          <p:cNvSpPr>
            <a:spLocks noGrp="1"/>
          </p:cNvSpPr>
          <p:nvPr>
            <p:ph type="dt" sz="half" idx="10"/>
          </p:nvPr>
        </p:nvSpPr>
        <p:spPr>
          <a:xfrm>
            <a:off x="4038600" y="6400800"/>
            <a:ext cx="762000" cy="365125"/>
          </a:xfrm>
        </p:spPr>
        <p:txBody>
          <a:bodyPr/>
          <a:lstStyle>
            <a:lvl1pPr>
              <a:defRPr>
                <a:solidFill>
                  <a:srgbClr val="00B050"/>
                </a:solidFill>
              </a:defRPr>
            </a:lvl1pPr>
          </a:lstStyle>
          <a:p>
            <a:pPr>
              <a:defRPr/>
            </a:pPr>
            <a:fld id="{A06D7125-FE77-4F55-BA73-6D40973D233E}" type="datetime1">
              <a:rPr lang="en-US"/>
              <a:pPr>
                <a:defRPr/>
              </a:pPr>
              <a:t>4/4/2011</a:t>
            </a:fld>
            <a:endParaRPr lang="en-US"/>
          </a:p>
        </p:txBody>
      </p:sp>
      <p:sp>
        <p:nvSpPr>
          <p:cNvPr id="13" name="Footer Placeholder 4"/>
          <p:cNvSpPr>
            <a:spLocks noGrp="1"/>
          </p:cNvSpPr>
          <p:nvPr>
            <p:ph type="ftr" sz="quarter" idx="11"/>
          </p:nvPr>
        </p:nvSpPr>
        <p:spPr>
          <a:xfrm>
            <a:off x="76200" y="6400800"/>
            <a:ext cx="3886200" cy="365125"/>
          </a:xfrm>
        </p:spPr>
        <p:txBody>
          <a:bodyPr/>
          <a:lstStyle>
            <a:lvl1pPr>
              <a:defRPr>
                <a:solidFill>
                  <a:srgbClr val="F7FFF8"/>
                </a:solidFill>
              </a:defRPr>
            </a:lvl1pPr>
          </a:lstStyle>
          <a:p>
            <a:pPr>
              <a:defRPr/>
            </a:pPr>
            <a:endParaRPr lang="en-US"/>
          </a:p>
        </p:txBody>
      </p:sp>
      <p:sp>
        <p:nvSpPr>
          <p:cNvPr id="14" name="Slide Number Placeholder 5"/>
          <p:cNvSpPr>
            <a:spLocks noGrp="1"/>
          </p:cNvSpPr>
          <p:nvPr>
            <p:ph type="sldNum" sz="quarter" idx="12"/>
          </p:nvPr>
        </p:nvSpPr>
        <p:spPr>
          <a:xfrm>
            <a:off x="4876800" y="6400800"/>
            <a:ext cx="609600" cy="365125"/>
          </a:xfrm>
        </p:spPr>
        <p:txBody>
          <a:bodyPr/>
          <a:lstStyle>
            <a:lvl1pPr>
              <a:defRPr>
                <a:solidFill>
                  <a:srgbClr val="00B050"/>
                </a:solidFill>
              </a:defRPr>
            </a:lvl1pPr>
          </a:lstStyle>
          <a:p>
            <a:pPr>
              <a:defRPr/>
            </a:pPr>
            <a:fld id="{ED963EC4-2EC5-4EFA-8A30-12E7DB54BE8B}"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629157B-3E9F-4B58-850E-813F5EA4BD0B}" type="datetime1">
              <a:rPr lang="en-US"/>
              <a:pPr>
                <a:defRPr/>
              </a:pPr>
              <a:t>4/4/2011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B9DC448-4222-47E4-804C-8041A8D3B075}"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4" name="Picture 12" descr="information_verticalstripe2.jpg"/>
          <p:cNvPicPr>
            <a:picLocks noChangeAspect="1"/>
          </p:cNvPicPr>
          <p:nvPr userDrawn="1"/>
        </p:nvPicPr>
        <p:blipFill>
          <a:blip r:embed="rId2"/>
          <a:srcRect b="26471"/>
          <a:stretch>
            <a:fillRect/>
          </a:stretch>
        </p:blipFill>
        <p:spPr bwMode="auto">
          <a:xfrm>
            <a:off x="0" y="0"/>
            <a:ext cx="9144000" cy="762000"/>
          </a:xfrm>
          <a:prstGeom prst="rect">
            <a:avLst/>
          </a:prstGeom>
          <a:noFill/>
          <a:ln w="9525">
            <a:noFill/>
            <a:miter lim="800000"/>
            <a:headEnd/>
            <a:tailEnd/>
          </a:ln>
        </p:spPr>
      </p:pic>
      <p:sp>
        <p:nvSpPr>
          <p:cNvPr id="2" name="Vertical Title 1"/>
          <p:cNvSpPr>
            <a:spLocks noGrp="1"/>
          </p:cNvSpPr>
          <p:nvPr>
            <p:ph type="title" orient="vert"/>
          </p:nvPr>
        </p:nvSpPr>
        <p:spPr>
          <a:xfrm>
            <a:off x="6629400" y="914400"/>
            <a:ext cx="2057400" cy="5211763"/>
          </a:xfrm>
        </p:spPr>
        <p:txBody>
          <a:bodyPr vert="eaVert"/>
          <a:lstStyle>
            <a:lvl1pPr>
              <a:defRPr sz="3200"/>
            </a:lvl1p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914400"/>
            <a:ext cx="6019800" cy="5211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BB3D779A-B624-4B8C-8E4A-86ECC4B073D9}" type="datetime1">
              <a:rPr lang="en-US"/>
              <a:pPr>
                <a:defRPr/>
              </a:pPr>
              <a:t>4/4/2011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906C073-0A01-4320-B49B-7DE148CE9D35}"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B050"/>
                </a:solidFill>
              </a:defRPr>
            </a:lvl1pPr>
          </a:lstStyle>
          <a:p>
            <a:r>
              <a:rPr lang="en-US" smtClean="0"/>
              <a:t>Click to edit Master title style</a:t>
            </a:r>
            <a:endParaRPr lang="en-US"/>
          </a:p>
        </p:txBody>
      </p:sp>
      <p:sp>
        <p:nvSpPr>
          <p:cNvPr id="3" name="Content Placeholder 2"/>
          <p:cNvSpPr>
            <a:spLocks noGrp="1"/>
          </p:cNvSpPr>
          <p:nvPr>
            <p:ph idx="1"/>
          </p:nvPr>
        </p:nvSpPr>
        <p:spPr>
          <a:xfrm>
            <a:off x="468351" y="1687551"/>
            <a:ext cx="8229600" cy="4221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195E05F-B72E-4609-872C-E5DF1A39D41D}" type="datetime1">
              <a:rPr lang="en-US"/>
              <a:pPr>
                <a:defRPr/>
              </a:pPr>
              <a:t>4/4/2011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8B1E891-A2B0-466B-BCFB-3DE08CB2DB24}"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36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2127DFD7-8736-4C98-84B9-CF0FBCBC6A75}" type="datetime1">
              <a:rPr lang="en-US"/>
              <a:pPr>
                <a:defRPr/>
              </a:pPr>
              <a:t>4/4/2011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1CE12D9-0A09-4C62-8CD2-3229FBCF9D77}"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176FF1F7-699D-4015-A750-D5D93FB0D25E}" type="datetime1">
              <a:rPr lang="en-US"/>
              <a:pPr>
                <a:defRPr/>
              </a:pPr>
              <a:t>4/4/2011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AF75287-207C-4196-AB2B-68C8662E6ADD}"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40BC9FF7-F2BA-4AAC-B99B-76B9DF452055}" type="datetime1">
              <a:rPr lang="en-US"/>
              <a:pPr>
                <a:defRPr/>
              </a:pPr>
              <a:t>4/4/2011</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7F69F700-9DB4-4432-9F53-830FDB293587}"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806F2B38-0EC3-4257-B1C6-FE2CCE58BDF0}" type="datetime1">
              <a:rPr lang="en-US"/>
              <a:pPr>
                <a:defRPr/>
              </a:pPr>
              <a:t>4/4/2011</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4AD438B1-1651-4DCB-B504-5BB7C1FFE205}"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191B4526-E07E-4D48-94E0-2B6C1818C43F}" type="datetime1">
              <a:rPr lang="en-US"/>
              <a:pPr>
                <a:defRPr/>
              </a:pPr>
              <a:t>4/4/2011</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9C8745FE-A63D-49C6-88FD-5F061314356E}"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20A7BE1-C093-48AB-BF78-E52C1D0FD88F}" type="datetime1">
              <a:rPr lang="en-US"/>
              <a:pPr>
                <a:defRPr/>
              </a:pPr>
              <a:t>4/4/2011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9E8C87E-D7BD-41AB-B066-CFDFDBD8367C}"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768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990600"/>
            <a:ext cx="5486400" cy="381317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4435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116A34CB-13C9-4626-A5A1-7A9A152C70E3}" type="datetime1">
              <a:rPr lang="en-US"/>
              <a:pPr>
                <a:defRPr/>
              </a:pPr>
              <a:t>4/4/2011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2336392-F507-44F5-9C24-971019FCD6FC}"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6" descr="information_horizontalheader2.jpg"/>
          <p:cNvPicPr>
            <a:picLocks noChangeAspect="1"/>
          </p:cNvPicPr>
          <p:nvPr/>
        </p:nvPicPr>
        <p:blipFill>
          <a:blip r:embed="rId13"/>
          <a:srcRect t="13333" b="13333"/>
          <a:stretch>
            <a:fillRect/>
          </a:stretch>
        </p:blipFill>
        <p:spPr bwMode="invGray">
          <a:xfrm>
            <a:off x="134938" y="0"/>
            <a:ext cx="9009062" cy="838200"/>
          </a:xfrm>
          <a:prstGeom prst="rect">
            <a:avLst/>
          </a:prstGeom>
          <a:noFill/>
          <a:ln w="9525">
            <a:noFill/>
            <a:miter lim="800000"/>
            <a:headEnd/>
            <a:tailEnd/>
          </a:ln>
        </p:spPr>
      </p:pic>
      <p:sp>
        <p:nvSpPr>
          <p:cNvPr id="2" name="Title Placeholder 1"/>
          <p:cNvSpPr>
            <a:spLocks noGrp="1"/>
          </p:cNvSpPr>
          <p:nvPr>
            <p:ph type="title"/>
          </p:nvPr>
        </p:nvSpPr>
        <p:spPr>
          <a:xfrm>
            <a:off x="457200" y="838200"/>
            <a:ext cx="8229600" cy="762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1028" name="Text Placeholder 2"/>
          <p:cNvSpPr>
            <a:spLocks noGrp="1"/>
          </p:cNvSpPr>
          <p:nvPr>
            <p:ph type="body" idx="1"/>
          </p:nvPr>
        </p:nvSpPr>
        <p:spPr bwMode="auto">
          <a:xfrm>
            <a:off x="457200" y="1676400"/>
            <a:ext cx="8229600" cy="42211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5638800" y="6400800"/>
            <a:ext cx="762000" cy="365125"/>
          </a:xfrm>
          <a:prstGeom prst="rect">
            <a:avLst/>
          </a:prstGeom>
        </p:spPr>
        <p:txBody>
          <a:bodyPr vert="horz" lIns="91440" tIns="45720" rIns="91440" bIns="45720" rtlCol="0" anchor="ctr"/>
          <a:lstStyle>
            <a:lvl1pPr algn="l" fontAlgn="auto">
              <a:spcBef>
                <a:spcPts val="0"/>
              </a:spcBef>
              <a:spcAft>
                <a:spcPts val="0"/>
              </a:spcAft>
              <a:defRPr sz="900">
                <a:solidFill>
                  <a:schemeClr val="tx1"/>
                </a:solidFill>
                <a:latin typeface="Arial" pitchFamily="34" charset="0"/>
                <a:cs typeface="Arial" pitchFamily="34" charset="0"/>
              </a:defRPr>
            </a:lvl1pPr>
          </a:lstStyle>
          <a:p>
            <a:pPr>
              <a:defRPr/>
            </a:pPr>
            <a:fld id="{F5172FC2-0A01-4764-B22E-F1BDD91CB35C}" type="datetime1">
              <a:rPr lang="en-US"/>
              <a:pPr>
                <a:defRPr/>
              </a:pPr>
              <a:t>4/4/2011</a:t>
            </a:fld>
            <a:endParaRPr lang="en-US"/>
          </a:p>
        </p:txBody>
      </p:sp>
      <p:sp>
        <p:nvSpPr>
          <p:cNvPr id="5" name="Footer Placeholder 4"/>
          <p:cNvSpPr>
            <a:spLocks noGrp="1"/>
          </p:cNvSpPr>
          <p:nvPr>
            <p:ph type="ftr" sz="quarter" idx="3"/>
          </p:nvPr>
        </p:nvSpPr>
        <p:spPr>
          <a:xfrm>
            <a:off x="228600" y="6400800"/>
            <a:ext cx="5334000" cy="365125"/>
          </a:xfrm>
          <a:prstGeom prst="rect">
            <a:avLst/>
          </a:prstGeom>
        </p:spPr>
        <p:txBody>
          <a:bodyPr vert="horz" lIns="91440" tIns="45720" rIns="91440" bIns="45720" rtlCol="0" anchor="ctr"/>
          <a:lstStyle>
            <a:lvl1pPr algn="l" fontAlgn="auto">
              <a:spcBef>
                <a:spcPts val="0"/>
              </a:spcBef>
              <a:spcAft>
                <a:spcPts val="0"/>
              </a:spcAft>
              <a:defRPr sz="900">
                <a:solidFill>
                  <a:schemeClr val="tx1"/>
                </a:solidFill>
                <a:latin typeface="Arial" pitchFamily="34" charset="0"/>
                <a:cs typeface="Arial" pitchFamily="34" charset="0"/>
              </a:defRPr>
            </a:lvl1pPr>
          </a:lstStyle>
          <a:p>
            <a:pPr>
              <a:defRPr/>
            </a:pPr>
            <a:endParaRPr lang="en-US"/>
          </a:p>
        </p:txBody>
      </p:sp>
      <p:sp>
        <p:nvSpPr>
          <p:cNvPr id="6" name="Slide Number Placeholder 5"/>
          <p:cNvSpPr>
            <a:spLocks noGrp="1"/>
          </p:cNvSpPr>
          <p:nvPr>
            <p:ph type="sldNum" sz="quarter" idx="4"/>
          </p:nvPr>
        </p:nvSpPr>
        <p:spPr>
          <a:xfrm>
            <a:off x="8423275" y="6513513"/>
            <a:ext cx="609600" cy="365125"/>
          </a:xfrm>
          <a:prstGeom prst="rect">
            <a:avLst/>
          </a:prstGeom>
        </p:spPr>
        <p:txBody>
          <a:bodyPr vert="horz" lIns="91440" tIns="45720" rIns="91440" bIns="45720" rtlCol="0" anchor="ctr"/>
          <a:lstStyle>
            <a:lvl1pPr algn="r" fontAlgn="auto">
              <a:spcBef>
                <a:spcPts val="0"/>
              </a:spcBef>
              <a:spcAft>
                <a:spcPts val="0"/>
              </a:spcAft>
              <a:defRPr sz="900">
                <a:solidFill>
                  <a:schemeClr val="tx1"/>
                </a:solidFill>
                <a:latin typeface="Arial" pitchFamily="34" charset="0"/>
                <a:cs typeface="Arial" pitchFamily="34" charset="0"/>
              </a:defRPr>
            </a:lvl1pPr>
          </a:lstStyle>
          <a:p>
            <a:pPr>
              <a:defRPr/>
            </a:pPr>
            <a:fld id="{B265AE6B-2722-4116-B8BD-C9382C7F934D}" type="slidenum">
              <a:rPr lang="en-US"/>
              <a:pPr>
                <a:defRPr/>
              </a:pPr>
              <a:t>‹#›</a:t>
            </a:fld>
            <a:endParaRPr lang="en-US"/>
          </a:p>
        </p:txBody>
      </p:sp>
      <p:sp>
        <p:nvSpPr>
          <p:cNvPr id="13" name="TextBox 12"/>
          <p:cNvSpPr txBox="1"/>
          <p:nvPr/>
        </p:nvSpPr>
        <p:spPr>
          <a:xfrm>
            <a:off x="6761163" y="6589713"/>
            <a:ext cx="2054225" cy="215900"/>
          </a:xfrm>
          <a:prstGeom prst="rect">
            <a:avLst/>
          </a:prstGeom>
          <a:noFill/>
        </p:spPr>
        <p:txBody>
          <a:bodyPr>
            <a:spAutoFit/>
          </a:bodyPr>
          <a:lstStyle/>
          <a:p>
            <a:pPr algn="r" fontAlgn="auto">
              <a:spcBef>
                <a:spcPts val="0"/>
              </a:spcBef>
              <a:spcAft>
                <a:spcPts val="0"/>
              </a:spcAft>
              <a:defRPr/>
            </a:pPr>
            <a:r>
              <a:rPr lang="en-US" sz="800">
                <a:latin typeface="+mn-lt"/>
                <a:cs typeface="+mn-cs"/>
              </a:rPr>
              <a:t>Science &amp; Technology Centers Program</a:t>
            </a:r>
          </a:p>
        </p:txBody>
      </p:sp>
      <p:sp>
        <p:nvSpPr>
          <p:cNvPr id="8" name="TextBox 7"/>
          <p:cNvSpPr txBox="1"/>
          <p:nvPr/>
        </p:nvSpPr>
        <p:spPr>
          <a:xfrm>
            <a:off x="152400" y="152400"/>
            <a:ext cx="4724400" cy="400110"/>
          </a:xfrm>
          <a:prstGeom prst="rect">
            <a:avLst/>
          </a:prstGeom>
          <a:gradFill>
            <a:gsLst>
              <a:gs pos="0">
                <a:srgbClr val="00B050">
                  <a:alpha val="0"/>
                </a:srgbClr>
              </a:gs>
              <a:gs pos="13000">
                <a:srgbClr val="00B050">
                  <a:alpha val="85000"/>
                </a:srgbClr>
              </a:gs>
              <a:gs pos="50000">
                <a:srgbClr val="00B050"/>
              </a:gs>
              <a:gs pos="85000">
                <a:srgbClr val="00B050">
                  <a:alpha val="85000"/>
                </a:srgbClr>
              </a:gs>
              <a:gs pos="100000">
                <a:srgbClr val="00B050">
                  <a:alpha val="0"/>
                </a:srgbClr>
              </a:gs>
            </a:gsLst>
            <a:lin ang="0" scaled="1"/>
          </a:gradFill>
        </p:spPr>
        <p:txBody>
          <a:bodyPr>
            <a:spAutoFit/>
          </a:bodyPr>
          <a:lstStyle/>
          <a:p>
            <a:pPr algn="ctr" fontAlgn="auto">
              <a:spcBef>
                <a:spcPts val="0"/>
              </a:spcBef>
              <a:spcAft>
                <a:spcPts val="0"/>
              </a:spcAft>
              <a:defRPr/>
            </a:pPr>
            <a:r>
              <a:rPr lang="en-US" sz="2000" b="1">
                <a:solidFill>
                  <a:srgbClr val="C1E4FF"/>
                </a:solidFill>
                <a:effectLst>
                  <a:innerShdw blurRad="63500" dist="50800" dir="18900000">
                    <a:srgbClr val="A7FFCF">
                      <a:alpha val="49804"/>
                    </a:srgbClr>
                  </a:innerShdw>
                </a:effectLst>
                <a:latin typeface="Continuum Medium" pitchFamily="2" charset="0"/>
                <a:cs typeface="+mn-cs"/>
              </a:rPr>
              <a:t>Center for Science of Informatio</a:t>
            </a:r>
            <a:r>
              <a:rPr lang="en-US" sz="2000" b="1">
                <a:solidFill>
                  <a:srgbClr val="C1E4FF"/>
                </a:solidFill>
                <a:effectLst>
                  <a:innerShdw blurRad="63500" dist="50800" dir="18900000">
                    <a:srgbClr val="00B050">
                      <a:alpha val="50000"/>
                    </a:srgbClr>
                  </a:innerShdw>
                </a:effectLst>
                <a:latin typeface="Continuum Medium" pitchFamily="2" charset="0"/>
                <a:cs typeface="+mn-cs"/>
              </a:rPr>
              <a:t>n</a:t>
            </a:r>
          </a:p>
        </p:txBody>
      </p:sp>
      <p:pic>
        <p:nvPicPr>
          <p:cNvPr id="1034" name="Picture 20" descr="VerticalSkinnyStripShort2.jpg"/>
          <p:cNvPicPr>
            <a:picLocks noChangeAspect="1"/>
          </p:cNvPicPr>
          <p:nvPr/>
        </p:nvPicPr>
        <p:blipFill>
          <a:blip r:embed="rId14"/>
          <a:srcRect l="53481" t="2740"/>
          <a:stretch>
            <a:fillRect/>
          </a:stretch>
        </p:blipFill>
        <p:spPr bwMode="auto">
          <a:xfrm>
            <a:off x="0" y="0"/>
            <a:ext cx="133350" cy="5410200"/>
          </a:xfrm>
          <a:prstGeom prst="rect">
            <a:avLst/>
          </a:prstGeom>
          <a:noFill/>
          <a:ln w="9525">
            <a:noFill/>
            <a:miter lim="800000"/>
            <a:headEnd/>
            <a:tailEnd/>
          </a:ln>
        </p:spPr>
      </p:pic>
      <p:sp>
        <p:nvSpPr>
          <p:cNvPr id="22" name="Rectangle 21"/>
          <p:cNvSpPr/>
          <p:nvPr/>
        </p:nvSpPr>
        <p:spPr>
          <a:xfrm flipH="1">
            <a:off x="-4763" y="5029200"/>
            <a:ext cx="138113" cy="182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 name="Rectangle 10"/>
          <p:cNvSpPr/>
          <p:nvPr/>
        </p:nvSpPr>
        <p:spPr bwMode="invGray">
          <a:xfrm>
            <a:off x="7426325" y="0"/>
            <a:ext cx="1717675" cy="838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0" name="Rectangle 19"/>
          <p:cNvSpPr/>
          <p:nvPr userDrawn="1"/>
        </p:nvSpPr>
        <p:spPr>
          <a:xfrm>
            <a:off x="7793038" y="0"/>
            <a:ext cx="1350962" cy="839788"/>
          </a:xfrm>
          <a:prstGeom prst="rect">
            <a:avLst/>
          </a:prstGeom>
          <a:solidFill>
            <a:schemeClr val="accent3">
              <a:lumMod val="40000"/>
              <a:lumOff val="60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endParaRPr lang="en-US"/>
          </a:p>
        </p:txBody>
      </p:sp>
      <p:pic>
        <p:nvPicPr>
          <p:cNvPr id="1038" name="Picture 22" descr="Sci-Info-Mark.png"/>
          <p:cNvPicPr>
            <a:picLocks noChangeAspect="1"/>
          </p:cNvPicPr>
          <p:nvPr userDrawn="1"/>
        </p:nvPicPr>
        <p:blipFill>
          <a:blip r:embed="rId15"/>
          <a:srcRect/>
          <a:stretch>
            <a:fillRect/>
          </a:stretch>
        </p:blipFill>
        <p:spPr bwMode="auto">
          <a:xfrm>
            <a:off x="8051800" y="58738"/>
            <a:ext cx="835025" cy="7334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60" r:id="rId1"/>
    <p:sldLayoutId id="2147483659" r:id="rId2"/>
    <p:sldLayoutId id="2147483658" r:id="rId3"/>
    <p:sldLayoutId id="2147483657" r:id="rId4"/>
    <p:sldLayoutId id="2147483656" r:id="rId5"/>
    <p:sldLayoutId id="2147483655" r:id="rId6"/>
    <p:sldLayoutId id="2147483654" r:id="rId7"/>
    <p:sldLayoutId id="2147483653" r:id="rId8"/>
    <p:sldLayoutId id="2147483652" r:id="rId9"/>
    <p:sldLayoutId id="2147483651" r:id="rId10"/>
    <p:sldLayoutId id="2147483661" r:id="rId11"/>
  </p:sldLayoutIdLst>
  <p:hf hdr="0" ftr="0" dt="0"/>
  <p:txStyles>
    <p:titleStyle>
      <a:lvl1pPr algn="ctr" rtl="0" eaLnBrk="0" fontAlgn="base" hangingPunct="0">
        <a:spcBef>
          <a:spcPct val="0"/>
        </a:spcBef>
        <a:spcAft>
          <a:spcPct val="0"/>
        </a:spcAft>
        <a:defRPr sz="4000" b="1" kern="1200">
          <a:solidFill>
            <a:srgbClr val="008A3E"/>
          </a:solidFill>
          <a:effectLst>
            <a:innerShdw blurRad="63500" dist="50800" dir="18900000">
              <a:prstClr val="black">
                <a:alpha val="50000"/>
              </a:prstClr>
            </a:innerShdw>
          </a:effectLst>
          <a:latin typeface="Continuum Medium" pitchFamily="2" charset="0"/>
          <a:ea typeface="+mj-ea"/>
          <a:cs typeface="Arial" pitchFamily="34" charset="0"/>
        </a:defRPr>
      </a:lvl1pPr>
      <a:lvl2pPr algn="ctr" rtl="0" eaLnBrk="0" fontAlgn="base" hangingPunct="0">
        <a:spcBef>
          <a:spcPct val="0"/>
        </a:spcBef>
        <a:spcAft>
          <a:spcPct val="0"/>
        </a:spcAft>
        <a:defRPr sz="4000" b="1">
          <a:solidFill>
            <a:srgbClr val="008A3E"/>
          </a:solidFill>
          <a:latin typeface="Continuum Medium"/>
          <a:cs typeface="Arial" charset="0"/>
        </a:defRPr>
      </a:lvl2pPr>
      <a:lvl3pPr algn="ctr" rtl="0" eaLnBrk="0" fontAlgn="base" hangingPunct="0">
        <a:spcBef>
          <a:spcPct val="0"/>
        </a:spcBef>
        <a:spcAft>
          <a:spcPct val="0"/>
        </a:spcAft>
        <a:defRPr sz="4000" b="1">
          <a:solidFill>
            <a:srgbClr val="008A3E"/>
          </a:solidFill>
          <a:latin typeface="Continuum Medium"/>
          <a:cs typeface="Arial" charset="0"/>
        </a:defRPr>
      </a:lvl3pPr>
      <a:lvl4pPr algn="ctr" rtl="0" eaLnBrk="0" fontAlgn="base" hangingPunct="0">
        <a:spcBef>
          <a:spcPct val="0"/>
        </a:spcBef>
        <a:spcAft>
          <a:spcPct val="0"/>
        </a:spcAft>
        <a:defRPr sz="4000" b="1">
          <a:solidFill>
            <a:srgbClr val="008A3E"/>
          </a:solidFill>
          <a:latin typeface="Continuum Medium"/>
          <a:cs typeface="Arial" charset="0"/>
        </a:defRPr>
      </a:lvl4pPr>
      <a:lvl5pPr algn="ctr" rtl="0" eaLnBrk="0" fontAlgn="base" hangingPunct="0">
        <a:spcBef>
          <a:spcPct val="0"/>
        </a:spcBef>
        <a:spcAft>
          <a:spcPct val="0"/>
        </a:spcAft>
        <a:defRPr sz="4000" b="1">
          <a:solidFill>
            <a:srgbClr val="008A3E"/>
          </a:solidFill>
          <a:latin typeface="Continuum Medium"/>
          <a:cs typeface="Arial" charset="0"/>
        </a:defRPr>
      </a:lvl5pPr>
      <a:lvl6pPr marL="457200" algn="ctr" rtl="0" fontAlgn="base">
        <a:spcBef>
          <a:spcPct val="0"/>
        </a:spcBef>
        <a:spcAft>
          <a:spcPct val="0"/>
        </a:spcAft>
        <a:defRPr sz="4000" b="1">
          <a:solidFill>
            <a:srgbClr val="008A3E"/>
          </a:solidFill>
          <a:latin typeface="Continuum Medium"/>
          <a:cs typeface="Arial" charset="0"/>
        </a:defRPr>
      </a:lvl6pPr>
      <a:lvl7pPr marL="914400" algn="ctr" rtl="0" fontAlgn="base">
        <a:spcBef>
          <a:spcPct val="0"/>
        </a:spcBef>
        <a:spcAft>
          <a:spcPct val="0"/>
        </a:spcAft>
        <a:defRPr sz="4000" b="1">
          <a:solidFill>
            <a:srgbClr val="008A3E"/>
          </a:solidFill>
          <a:latin typeface="Continuum Medium"/>
          <a:cs typeface="Arial" charset="0"/>
        </a:defRPr>
      </a:lvl7pPr>
      <a:lvl8pPr marL="1371600" algn="ctr" rtl="0" fontAlgn="base">
        <a:spcBef>
          <a:spcPct val="0"/>
        </a:spcBef>
        <a:spcAft>
          <a:spcPct val="0"/>
        </a:spcAft>
        <a:defRPr sz="4000" b="1">
          <a:solidFill>
            <a:srgbClr val="008A3E"/>
          </a:solidFill>
          <a:latin typeface="Continuum Medium"/>
          <a:cs typeface="Arial" charset="0"/>
        </a:defRPr>
      </a:lvl8pPr>
      <a:lvl9pPr marL="1828800" algn="ctr" rtl="0" fontAlgn="base">
        <a:spcBef>
          <a:spcPct val="0"/>
        </a:spcBef>
        <a:spcAft>
          <a:spcPct val="0"/>
        </a:spcAft>
        <a:defRPr sz="4000" b="1">
          <a:solidFill>
            <a:srgbClr val="008A3E"/>
          </a:solidFill>
          <a:latin typeface="Continuum Medium"/>
          <a:cs typeface="Arial" charset="0"/>
        </a:defRPr>
      </a:lvl9pPr>
    </p:titleStyle>
    <p:bodyStyle>
      <a:lvl1pPr marL="342900" indent="-342900" algn="l" rtl="0" eaLnBrk="0" fontAlgn="base" hangingPunct="0">
        <a:spcBef>
          <a:spcPct val="20000"/>
        </a:spcBef>
        <a:spcAft>
          <a:spcPct val="0"/>
        </a:spcAft>
        <a:buClr>
          <a:srgbClr val="00B050"/>
        </a:buClr>
        <a:buFont typeface="Arial" charset="0"/>
        <a:buChar char="•"/>
        <a:defRPr sz="3200" kern="1200">
          <a:solidFill>
            <a:schemeClr val="tx1"/>
          </a:solidFill>
          <a:latin typeface="Arial" pitchFamily="34" charset="0"/>
          <a:ea typeface="+mn-ea"/>
          <a:cs typeface="Arial" pitchFamily="34" charset="0"/>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Arial" pitchFamily="34" charset="0"/>
          <a:ea typeface="+mn-ea"/>
          <a:cs typeface="Arial" pitchFamily="34" charset="0"/>
        </a:defRPr>
      </a:lvl2pPr>
      <a:lvl3pPr marL="1143000" indent="-228600" algn="l" rtl="0" eaLnBrk="0" fontAlgn="base" hangingPunct="0">
        <a:spcBef>
          <a:spcPct val="20000"/>
        </a:spcBef>
        <a:spcAft>
          <a:spcPct val="0"/>
        </a:spcAft>
        <a:buClr>
          <a:srgbClr val="007E39"/>
        </a:buClr>
        <a:buFont typeface="Arial" charset="0"/>
        <a:buChar char="•"/>
        <a:defRPr sz="2400" kern="1200">
          <a:solidFill>
            <a:schemeClr val="tx1"/>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mailto:bobbrown@purdue.edu"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eaLnBrk="1" fontAlgn="auto" hangingPunct="1">
              <a:spcAft>
                <a:spcPts val="0"/>
              </a:spcAft>
              <a:defRPr/>
            </a:pPr>
            <a:r>
              <a:rPr lang="en-US" smtClean="0"/>
              <a:t>Emerging Frontiers of </a:t>
            </a:r>
            <a:br>
              <a:rPr lang="en-US" smtClean="0"/>
            </a:br>
            <a:r>
              <a:rPr lang="en-US" smtClean="0"/>
              <a:t>Science of Information</a:t>
            </a:r>
            <a:endParaRPr lang="en-US"/>
          </a:p>
        </p:txBody>
      </p:sp>
      <p:sp>
        <p:nvSpPr>
          <p:cNvPr id="15362" name="Subtitle 2"/>
          <p:cNvSpPr>
            <a:spLocks noGrp="1"/>
          </p:cNvSpPr>
          <p:nvPr>
            <p:ph type="subTitle" idx="1"/>
          </p:nvPr>
        </p:nvSpPr>
        <p:spPr>
          <a:xfrm>
            <a:off x="38100" y="2438400"/>
            <a:ext cx="6989763" cy="1219200"/>
          </a:xfrm>
        </p:spPr>
        <p:txBody>
          <a:bodyPr/>
          <a:lstStyle/>
          <a:p>
            <a:pPr eaLnBrk="1" hangingPunct="1">
              <a:spcBef>
                <a:spcPts val="600"/>
              </a:spcBef>
            </a:pPr>
            <a:endParaRPr lang="en-US" sz="600" smtClean="0">
              <a:latin typeface="Arial" charset="0"/>
              <a:cs typeface="Arial" charset="0"/>
            </a:endParaRPr>
          </a:p>
          <a:p>
            <a:pPr eaLnBrk="1" hangingPunct="1">
              <a:lnSpc>
                <a:spcPts val="3363"/>
              </a:lnSpc>
              <a:spcBef>
                <a:spcPts val="600"/>
              </a:spcBef>
            </a:pPr>
            <a:r>
              <a:rPr lang="en-US" sz="3200" smtClean="0">
                <a:latin typeface="Arial" charset="0"/>
                <a:cs typeface="Arial" charset="0"/>
              </a:rPr>
              <a:t>Industry Open House</a:t>
            </a:r>
          </a:p>
          <a:p>
            <a:pPr eaLnBrk="1" hangingPunct="1">
              <a:lnSpc>
                <a:spcPts val="3363"/>
              </a:lnSpc>
              <a:spcBef>
                <a:spcPts val="600"/>
              </a:spcBef>
            </a:pPr>
            <a:endParaRPr lang="en-US" sz="3200" smtClean="0">
              <a:latin typeface="Arial" charset="0"/>
              <a:cs typeface="Arial"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t>Industrial Partners: Center’s Role</a:t>
            </a:r>
            <a:endParaRPr lang="en-US" dirty="0"/>
          </a:p>
        </p:txBody>
      </p:sp>
      <p:sp>
        <p:nvSpPr>
          <p:cNvPr id="24578" name="Content Placeholder 2"/>
          <p:cNvSpPr>
            <a:spLocks noGrp="1"/>
          </p:cNvSpPr>
          <p:nvPr>
            <p:ph idx="1"/>
          </p:nvPr>
        </p:nvSpPr>
        <p:spPr>
          <a:xfrm>
            <a:off x="468313" y="1687513"/>
            <a:ext cx="8229600" cy="4221162"/>
          </a:xfrm>
        </p:spPr>
        <p:txBody>
          <a:bodyPr/>
          <a:lstStyle/>
          <a:p>
            <a:pPr eaLnBrk="1" hangingPunct="1"/>
            <a:r>
              <a:rPr lang="en-US" sz="2400" smtClean="0">
                <a:latin typeface="Arial" charset="0"/>
                <a:cs typeface="Arial" charset="0"/>
              </a:rPr>
              <a:t>Access to unparalleled intellectual resources</a:t>
            </a:r>
          </a:p>
          <a:p>
            <a:pPr eaLnBrk="1" hangingPunct="1"/>
            <a:r>
              <a:rPr lang="en-US" sz="2400" smtClean="0">
                <a:latin typeface="Arial" charset="0"/>
                <a:cs typeface="Arial" charset="0"/>
              </a:rPr>
              <a:t>Access to well-qualified students and researchers</a:t>
            </a:r>
          </a:p>
          <a:p>
            <a:pPr eaLnBrk="1" hangingPunct="1"/>
            <a:r>
              <a:rPr lang="en-US" sz="2400" smtClean="0">
                <a:latin typeface="Arial" charset="0"/>
                <a:cs typeface="Arial" charset="0"/>
              </a:rPr>
              <a:t>Access to intellectual property</a:t>
            </a:r>
          </a:p>
          <a:p>
            <a:pPr eaLnBrk="1" hangingPunct="1"/>
            <a:r>
              <a:rPr lang="en-US" sz="2400" smtClean="0">
                <a:latin typeface="Arial" charset="0"/>
                <a:cs typeface="Arial" charset="0"/>
              </a:rPr>
              <a:t>Opportunity to shape the Center’s research agenda</a:t>
            </a:r>
          </a:p>
          <a:p>
            <a:pPr eaLnBrk="1" hangingPunct="1"/>
            <a:r>
              <a:rPr lang="en-US" sz="2400" smtClean="0">
                <a:latin typeface="Arial" charset="0"/>
                <a:cs typeface="Arial" charset="0"/>
              </a:rPr>
              <a:t>Externship and researchers in residence programs</a:t>
            </a:r>
          </a:p>
          <a:p>
            <a:pPr eaLnBrk="1" hangingPunct="1"/>
            <a:r>
              <a:rPr lang="en-US" sz="2400" smtClean="0">
                <a:latin typeface="Arial" charset="0"/>
                <a:cs typeface="Arial" charset="0"/>
              </a:rPr>
              <a:t>Access to highly qualified and diverse research pool</a:t>
            </a:r>
          </a:p>
        </p:txBody>
      </p:sp>
      <p:sp>
        <p:nvSpPr>
          <p:cNvPr id="24579"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CC5B23A-FCB2-4ABE-9473-D48BC3785A05}" type="slidenum">
              <a:rPr lang="en-US" smtClean="0">
                <a:latin typeface="Arial" charset="0"/>
                <a:cs typeface="Arial" charset="0"/>
              </a:rPr>
              <a:pPr fontAlgn="base">
                <a:spcBef>
                  <a:spcPct val="0"/>
                </a:spcBef>
                <a:spcAft>
                  <a:spcPct val="0"/>
                </a:spcAft>
              </a:pPr>
              <a:t>10</a:t>
            </a:fld>
            <a:endParaRPr lang="en-US" smtClean="0">
              <a:latin typeface="Arial" charset="0"/>
              <a:cs typeface="Arial"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t>Industrial Partners: Partner Role</a:t>
            </a:r>
            <a:endParaRPr lang="en-US" dirty="0"/>
          </a:p>
        </p:txBody>
      </p:sp>
      <p:sp>
        <p:nvSpPr>
          <p:cNvPr id="25602" name="Content Placeholder 2"/>
          <p:cNvSpPr>
            <a:spLocks noGrp="1"/>
          </p:cNvSpPr>
          <p:nvPr>
            <p:ph idx="1"/>
          </p:nvPr>
        </p:nvSpPr>
        <p:spPr>
          <a:xfrm>
            <a:off x="468313" y="1687513"/>
            <a:ext cx="8229600" cy="4221162"/>
          </a:xfrm>
        </p:spPr>
        <p:txBody>
          <a:bodyPr/>
          <a:lstStyle/>
          <a:p>
            <a:pPr eaLnBrk="1" hangingPunct="1"/>
            <a:endParaRPr lang="en-US" sz="2400" smtClean="0">
              <a:latin typeface="Arial" charset="0"/>
              <a:cs typeface="Arial" charset="0"/>
            </a:endParaRPr>
          </a:p>
          <a:p>
            <a:pPr eaLnBrk="1" hangingPunct="1"/>
            <a:r>
              <a:rPr lang="en-US" sz="2400" smtClean="0">
                <a:latin typeface="Arial" charset="0"/>
                <a:cs typeface="Arial" charset="0"/>
              </a:rPr>
              <a:t>Complementary expertise</a:t>
            </a:r>
          </a:p>
          <a:p>
            <a:pPr eaLnBrk="1" hangingPunct="1"/>
            <a:r>
              <a:rPr lang="en-US" sz="2400" smtClean="0">
                <a:latin typeface="Arial" charset="0"/>
                <a:cs typeface="Arial" charset="0"/>
              </a:rPr>
              <a:t>Infrastructure (operational infrastructure), data (ranging from life sciences data to traffic traces from network infrastructure), and perspective (emerging problems, real-life context).</a:t>
            </a:r>
          </a:p>
          <a:p>
            <a:pPr eaLnBrk="1" hangingPunct="1"/>
            <a:r>
              <a:rPr lang="en-US" sz="2400" smtClean="0">
                <a:latin typeface="Arial" charset="0"/>
                <a:cs typeface="Arial" charset="0"/>
              </a:rPr>
              <a:t>Avenues for channeling IP to the Market</a:t>
            </a:r>
          </a:p>
          <a:p>
            <a:pPr eaLnBrk="1" hangingPunct="1"/>
            <a:r>
              <a:rPr lang="en-US" sz="2400" smtClean="0">
                <a:latin typeface="Arial" charset="0"/>
                <a:cs typeface="Arial" charset="0"/>
              </a:rPr>
              <a:t>Opportunities for Center Personnel.</a:t>
            </a:r>
          </a:p>
        </p:txBody>
      </p:sp>
      <p:sp>
        <p:nvSpPr>
          <p:cNvPr id="25603"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C2CD42D-A3DE-4AC8-9BD2-0B3CEC828044}" type="slidenum">
              <a:rPr lang="en-US" smtClean="0">
                <a:latin typeface="Arial" charset="0"/>
                <a:cs typeface="Arial" charset="0"/>
              </a:rPr>
              <a:pPr fontAlgn="base">
                <a:spcBef>
                  <a:spcPct val="0"/>
                </a:spcBef>
                <a:spcAft>
                  <a:spcPct val="0"/>
                </a:spcAft>
              </a:pPr>
              <a:t>11</a:t>
            </a:fld>
            <a:endParaRPr lang="en-US" smtClean="0">
              <a:latin typeface="Arial" charset="0"/>
              <a:cs typeface="Arial"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t>Partner Benefits</a:t>
            </a:r>
            <a:endParaRPr lang="en-US" dirty="0"/>
          </a:p>
        </p:txBody>
      </p:sp>
      <p:sp>
        <p:nvSpPr>
          <p:cNvPr id="26626" name="Content Placeholder 2"/>
          <p:cNvSpPr>
            <a:spLocks noGrp="1"/>
          </p:cNvSpPr>
          <p:nvPr>
            <p:ph idx="1"/>
          </p:nvPr>
        </p:nvSpPr>
        <p:spPr>
          <a:xfrm>
            <a:off x="468313" y="1687513"/>
            <a:ext cx="8229600" cy="4221162"/>
          </a:xfrm>
        </p:spPr>
        <p:txBody>
          <a:bodyPr/>
          <a:lstStyle/>
          <a:p>
            <a:pPr eaLnBrk="1" hangingPunct="1"/>
            <a:r>
              <a:rPr lang="en-US" sz="2400" smtClean="0">
                <a:latin typeface="Arial" charset="0"/>
                <a:cs typeface="Arial" charset="0"/>
              </a:rPr>
              <a:t>Attendance at annual research review meetings/retreats to review recent, unpublished, research results.</a:t>
            </a:r>
          </a:p>
          <a:p>
            <a:pPr eaLnBrk="1" hangingPunct="1"/>
            <a:r>
              <a:rPr lang="en-US" sz="2400" smtClean="0">
                <a:latin typeface="Arial" charset="0"/>
                <a:cs typeface="Arial" charset="0"/>
              </a:rPr>
              <a:t>Attendance at  NSF-organized annual meetings of all the STC Centers.</a:t>
            </a:r>
          </a:p>
          <a:p>
            <a:pPr eaLnBrk="1" hangingPunct="1"/>
            <a:r>
              <a:rPr lang="en-US" sz="2400" smtClean="0">
                <a:latin typeface="Arial" charset="0"/>
                <a:cs typeface="Arial" charset="0"/>
              </a:rPr>
              <a:t>Electronic access to copies of all Consortium publications, including theses and papers appearing in peer reviewed literature, as they are submitted.</a:t>
            </a:r>
          </a:p>
          <a:p>
            <a:pPr eaLnBrk="1" hangingPunct="1"/>
            <a:r>
              <a:rPr lang="en-US" sz="2400" smtClean="0">
                <a:latin typeface="Arial" charset="0"/>
                <a:cs typeface="Arial" charset="0"/>
              </a:rPr>
              <a:t>First-hand interaction/ access to the Consortium student/ researcher pool, a potential source of technical collaborators as well as interns and future employees.</a:t>
            </a:r>
          </a:p>
          <a:p>
            <a:pPr eaLnBrk="1" hangingPunct="1"/>
            <a:endParaRPr lang="en-US" sz="2400" smtClean="0">
              <a:latin typeface="Arial" charset="0"/>
              <a:cs typeface="Arial" charset="0"/>
            </a:endParaRPr>
          </a:p>
        </p:txBody>
      </p:sp>
      <p:sp>
        <p:nvSpPr>
          <p:cNvPr id="26627"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E92F45B-588B-4B0A-A626-FBD506B21850}" type="slidenum">
              <a:rPr lang="en-US" smtClean="0">
                <a:latin typeface="Arial" charset="0"/>
                <a:cs typeface="Arial" charset="0"/>
              </a:rPr>
              <a:pPr fontAlgn="base">
                <a:spcBef>
                  <a:spcPct val="0"/>
                </a:spcBef>
                <a:spcAft>
                  <a:spcPct val="0"/>
                </a:spcAft>
              </a:pPr>
              <a:t>12</a:t>
            </a:fld>
            <a:endParaRPr lang="en-US" smtClean="0">
              <a:latin typeface="Arial" charset="0"/>
              <a:cs typeface="Arial"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t>Partner Benefits</a:t>
            </a:r>
            <a:endParaRPr lang="en-US" dirty="0"/>
          </a:p>
        </p:txBody>
      </p:sp>
      <p:sp>
        <p:nvSpPr>
          <p:cNvPr id="27650" name="Content Placeholder 2"/>
          <p:cNvSpPr>
            <a:spLocks noGrp="1"/>
          </p:cNvSpPr>
          <p:nvPr>
            <p:ph idx="1"/>
          </p:nvPr>
        </p:nvSpPr>
        <p:spPr>
          <a:xfrm>
            <a:off x="468313" y="1687513"/>
            <a:ext cx="8229600" cy="4221162"/>
          </a:xfrm>
        </p:spPr>
        <p:txBody>
          <a:bodyPr/>
          <a:lstStyle/>
          <a:p>
            <a:pPr eaLnBrk="1" hangingPunct="1"/>
            <a:r>
              <a:rPr lang="en-US" sz="2400" smtClean="0">
                <a:latin typeface="Arial" charset="0"/>
                <a:cs typeface="Arial" charset="0"/>
              </a:rPr>
              <a:t>Corporate Members will have the opportunity to participate in the discussion and provide advice regarding proposed research topics of the Consortium through representation on the Industrial Advisory Board.</a:t>
            </a:r>
          </a:p>
          <a:p>
            <a:pPr eaLnBrk="1" hangingPunct="1"/>
            <a:r>
              <a:rPr lang="en-US" sz="2400" smtClean="0">
                <a:latin typeface="Arial" charset="0"/>
                <a:cs typeface="Arial" charset="0"/>
              </a:rPr>
              <a:t>The right to use, by Corporate Member for its internal research and evaluation, all reports, data, and information made available by the Consortium, so long as  Confidential Information is suitably protected.</a:t>
            </a:r>
          </a:p>
          <a:p>
            <a:pPr eaLnBrk="1" hangingPunct="1"/>
            <a:r>
              <a:rPr lang="en-US" sz="2400" smtClean="0">
                <a:latin typeface="Arial" charset="0"/>
                <a:cs typeface="Arial" charset="0"/>
              </a:rPr>
              <a:t>Early access to intellectual property developed by the Consortium as a result of the Core Projects.</a:t>
            </a:r>
          </a:p>
          <a:p>
            <a:pPr eaLnBrk="1" hangingPunct="1"/>
            <a:r>
              <a:rPr lang="en-US" sz="2400" smtClean="0">
                <a:latin typeface="Arial" charset="0"/>
                <a:cs typeface="Arial" charset="0"/>
              </a:rPr>
              <a:t>The opportunity to support Sponsored Projects with the Academic Partner(s) after mutual agreement.</a:t>
            </a:r>
          </a:p>
        </p:txBody>
      </p:sp>
      <p:sp>
        <p:nvSpPr>
          <p:cNvPr id="27651"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DB3AC0B-3D8B-49BA-A7E1-64C813584FFD}" type="slidenum">
              <a:rPr lang="en-US" smtClean="0">
                <a:latin typeface="Arial" charset="0"/>
                <a:cs typeface="Arial" charset="0"/>
              </a:rPr>
              <a:pPr fontAlgn="base">
                <a:spcBef>
                  <a:spcPct val="0"/>
                </a:spcBef>
                <a:spcAft>
                  <a:spcPct val="0"/>
                </a:spcAft>
              </a:pPr>
              <a:t>13</a:t>
            </a:fld>
            <a:endParaRPr lang="en-US" smtClean="0">
              <a:latin typeface="Arial" charset="0"/>
              <a:cs typeface="Arial"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Industry </a:t>
            </a:r>
            <a:r>
              <a:rPr lang="en-US" dirty="0" err="1" smtClean="0"/>
              <a:t>Openhouse</a:t>
            </a:r>
            <a:endParaRPr lang="en-US" dirty="0"/>
          </a:p>
        </p:txBody>
      </p:sp>
      <p:sp>
        <p:nvSpPr>
          <p:cNvPr id="5" name="Oval 4"/>
          <p:cNvSpPr/>
          <p:nvPr/>
        </p:nvSpPr>
        <p:spPr>
          <a:xfrm>
            <a:off x="4876800" y="1676400"/>
            <a:ext cx="1143000" cy="1143000"/>
          </a:xfrm>
          <a:prstGeom prst="ellipse">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6" name="Oval 5"/>
          <p:cNvSpPr/>
          <p:nvPr/>
        </p:nvSpPr>
        <p:spPr>
          <a:xfrm>
            <a:off x="5842000" y="2627313"/>
            <a:ext cx="1143000" cy="1143000"/>
          </a:xfrm>
          <a:prstGeom prst="ellipse">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7" name="Oval 6"/>
          <p:cNvSpPr/>
          <p:nvPr/>
        </p:nvSpPr>
        <p:spPr>
          <a:xfrm>
            <a:off x="6070600" y="3860800"/>
            <a:ext cx="1143000" cy="1143000"/>
          </a:xfrm>
          <a:prstGeom prst="ellipse">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8" name="Oval 7"/>
          <p:cNvSpPr/>
          <p:nvPr/>
        </p:nvSpPr>
        <p:spPr>
          <a:xfrm>
            <a:off x="5486400" y="5029200"/>
            <a:ext cx="1143000" cy="1143000"/>
          </a:xfrm>
          <a:prstGeom prst="ellipse">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9" name="Oval 8"/>
          <p:cNvSpPr/>
          <p:nvPr/>
        </p:nvSpPr>
        <p:spPr>
          <a:xfrm>
            <a:off x="4318000" y="5486400"/>
            <a:ext cx="1143000" cy="1143000"/>
          </a:xfrm>
          <a:prstGeom prst="ellipse">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Oval 9"/>
          <p:cNvSpPr/>
          <p:nvPr/>
        </p:nvSpPr>
        <p:spPr>
          <a:xfrm>
            <a:off x="3087688" y="5334000"/>
            <a:ext cx="1143000" cy="1143000"/>
          </a:xfrm>
          <a:prstGeom prst="ellipse">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1" name="Oval 10"/>
          <p:cNvSpPr/>
          <p:nvPr/>
        </p:nvSpPr>
        <p:spPr>
          <a:xfrm>
            <a:off x="2057400" y="4495800"/>
            <a:ext cx="1143000" cy="1143000"/>
          </a:xfrm>
          <a:prstGeom prst="ellipse">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2" name="Oval 11"/>
          <p:cNvSpPr/>
          <p:nvPr/>
        </p:nvSpPr>
        <p:spPr>
          <a:xfrm>
            <a:off x="1905000" y="3276600"/>
            <a:ext cx="1143000" cy="1143000"/>
          </a:xfrm>
          <a:prstGeom prst="ellipse">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3" name="Oval 12"/>
          <p:cNvSpPr/>
          <p:nvPr/>
        </p:nvSpPr>
        <p:spPr>
          <a:xfrm>
            <a:off x="2438400" y="2133600"/>
            <a:ext cx="1143000" cy="1143000"/>
          </a:xfrm>
          <a:prstGeom prst="ellipse">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4" name="Oval 13"/>
          <p:cNvSpPr/>
          <p:nvPr/>
        </p:nvSpPr>
        <p:spPr>
          <a:xfrm>
            <a:off x="3617913" y="1587500"/>
            <a:ext cx="1143000" cy="1143000"/>
          </a:xfrm>
          <a:prstGeom prst="ellipse">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8445" name="TextBox 14"/>
          <p:cNvSpPr txBox="1">
            <a:spLocks noChangeArrowheads="1"/>
          </p:cNvSpPr>
          <p:nvPr/>
        </p:nvSpPr>
        <p:spPr bwMode="auto">
          <a:xfrm>
            <a:off x="533400" y="2711450"/>
            <a:ext cx="8229600" cy="4462463"/>
          </a:xfrm>
          <a:prstGeom prst="rect">
            <a:avLst/>
          </a:prstGeom>
          <a:noFill/>
          <a:ln w="9525">
            <a:noFill/>
            <a:miter lim="800000"/>
            <a:headEnd/>
            <a:tailEnd/>
          </a:ln>
        </p:spPr>
        <p:txBody>
          <a:bodyPr>
            <a:spAutoFit/>
          </a:bodyPr>
          <a:lstStyle/>
          <a:p>
            <a:pPr fontAlgn="auto">
              <a:spcBef>
                <a:spcPts val="0"/>
              </a:spcBef>
              <a:spcAft>
                <a:spcPts val="0"/>
              </a:spcAft>
              <a:buClr>
                <a:srgbClr val="FF0000"/>
              </a:buClr>
              <a:buFont typeface="Wingdings" pitchFamily="2" charset="2"/>
              <a:buNone/>
              <a:defRPr/>
            </a:pPr>
            <a:r>
              <a:rPr lang="en-US" sz="2400" dirty="0">
                <a:latin typeface="+mn-lt"/>
                <a:cs typeface="+mn-cs"/>
              </a:rPr>
              <a:t>Key Questions:</a:t>
            </a:r>
            <a:endParaRPr lang="en-US" sz="2400" dirty="0">
              <a:latin typeface="+mn-lt"/>
              <a:cs typeface="+mn-cs"/>
            </a:endParaRPr>
          </a:p>
          <a:p>
            <a:pPr fontAlgn="auto">
              <a:spcBef>
                <a:spcPts val="0"/>
              </a:spcBef>
              <a:spcAft>
                <a:spcPts val="0"/>
              </a:spcAft>
              <a:buClr>
                <a:srgbClr val="FF0000"/>
              </a:buClr>
              <a:buFont typeface="Wingdings" pitchFamily="2" charset="2"/>
              <a:buNone/>
              <a:defRPr/>
            </a:pPr>
            <a:r>
              <a:rPr lang="en-US" sz="2400" dirty="0">
                <a:latin typeface="+mn-lt"/>
                <a:cs typeface="+mn-cs"/>
              </a:rPr>
              <a:t> </a:t>
            </a:r>
          </a:p>
          <a:p>
            <a:pPr marL="742950" lvl="1" indent="-285750" fontAlgn="auto">
              <a:spcBef>
                <a:spcPts val="0"/>
              </a:spcBef>
              <a:spcAft>
                <a:spcPts val="600"/>
              </a:spcAft>
              <a:buClr>
                <a:srgbClr val="008A3E"/>
              </a:buClr>
              <a:buFont typeface="Arial" pitchFamily="34" charset="0"/>
              <a:buChar char="•"/>
              <a:defRPr/>
            </a:pPr>
            <a:r>
              <a:rPr lang="en-US" sz="2400" dirty="0">
                <a:latin typeface="+mn-lt"/>
                <a:cs typeface="+mn-cs"/>
              </a:rPr>
              <a:t>Research and Development: how can we establish effective bilateral exchanges</a:t>
            </a:r>
          </a:p>
          <a:p>
            <a:pPr marL="742950" lvl="1" indent="-285750" fontAlgn="auto">
              <a:spcBef>
                <a:spcPts val="0"/>
              </a:spcBef>
              <a:spcAft>
                <a:spcPts val="600"/>
              </a:spcAft>
              <a:buClr>
                <a:srgbClr val="008A3E"/>
              </a:buClr>
              <a:buFont typeface="Arial" pitchFamily="34" charset="0"/>
              <a:buChar char="•"/>
              <a:defRPr/>
            </a:pPr>
            <a:r>
              <a:rPr lang="en-US" sz="2400" dirty="0">
                <a:latin typeface="+mn-lt"/>
                <a:cs typeface="+mn-cs"/>
              </a:rPr>
              <a:t>Education: How can partners influence and leverage the Center’s educational program?</a:t>
            </a:r>
          </a:p>
          <a:p>
            <a:pPr marL="742950" lvl="1" indent="-285750" fontAlgn="auto">
              <a:spcBef>
                <a:spcPts val="0"/>
              </a:spcBef>
              <a:spcAft>
                <a:spcPts val="600"/>
              </a:spcAft>
              <a:buClr>
                <a:srgbClr val="008A3E"/>
              </a:buClr>
              <a:buFont typeface="Arial" pitchFamily="34" charset="0"/>
              <a:buChar char="•"/>
              <a:defRPr/>
            </a:pPr>
            <a:r>
              <a:rPr lang="en-US" sz="2400" dirty="0">
                <a:latin typeface="+mn-lt"/>
                <a:cs typeface="+mn-cs"/>
              </a:rPr>
              <a:t>Diversity: How can partners help in building a diverse and highly qualified work-force?</a:t>
            </a:r>
          </a:p>
          <a:p>
            <a:pPr marL="742950" lvl="1" indent="-285750" fontAlgn="auto">
              <a:spcBef>
                <a:spcPts val="0"/>
              </a:spcBef>
              <a:spcAft>
                <a:spcPts val="600"/>
              </a:spcAft>
              <a:buClr>
                <a:srgbClr val="008A3E"/>
              </a:buClr>
              <a:buFont typeface="Arial" pitchFamily="34" charset="0"/>
              <a:buChar char="•"/>
              <a:defRPr/>
            </a:pPr>
            <a:r>
              <a:rPr lang="en-US" sz="2400" dirty="0">
                <a:latin typeface="+mn-lt"/>
                <a:cs typeface="+mn-cs"/>
              </a:rPr>
              <a:t>Technology Transfer: IP issues, licensing templates, etc.</a:t>
            </a:r>
            <a:endParaRPr lang="en-US" sz="2400" dirty="0">
              <a:latin typeface="+mn-lt"/>
              <a:cs typeface="+mn-cs"/>
            </a:endParaRPr>
          </a:p>
          <a:p>
            <a:pPr fontAlgn="auto">
              <a:spcBef>
                <a:spcPts val="0"/>
              </a:spcBef>
              <a:spcAft>
                <a:spcPts val="0"/>
              </a:spcAft>
              <a:buClr>
                <a:srgbClr val="FF0000"/>
              </a:buClr>
              <a:defRPr/>
            </a:pPr>
            <a:endParaRPr lang="en-US" sz="2400" dirty="0">
              <a:latin typeface="+mn-lt"/>
              <a:cs typeface="+mn-cs"/>
            </a:endParaRPr>
          </a:p>
        </p:txBody>
      </p:sp>
      <p:sp>
        <p:nvSpPr>
          <p:cNvPr id="28685" name="Slide Number Placeholder 14"/>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1DA4799-4E67-4622-9368-B3D074F08F64}" type="slidenum">
              <a:rPr lang="en-US" smtClean="0">
                <a:latin typeface="Arial" charset="0"/>
                <a:cs typeface="Arial" charset="0"/>
              </a:rPr>
              <a:pPr fontAlgn="base">
                <a:spcBef>
                  <a:spcPct val="0"/>
                </a:spcBef>
                <a:spcAft>
                  <a:spcPct val="0"/>
                </a:spcAft>
              </a:pPr>
              <a:t>14</a:t>
            </a:fld>
            <a:endParaRPr lang="en-US" smtClean="0">
              <a:latin typeface="Arial" charset="0"/>
              <a:cs typeface="Arial" charset="0"/>
            </a:endParaRPr>
          </a:p>
        </p:txBody>
      </p:sp>
      <p:sp>
        <p:nvSpPr>
          <p:cNvPr id="28686" name="TextBox 17"/>
          <p:cNvSpPr txBox="1">
            <a:spLocks noChangeArrowheads="1"/>
          </p:cNvSpPr>
          <p:nvPr/>
        </p:nvSpPr>
        <p:spPr bwMode="auto">
          <a:xfrm>
            <a:off x="776288" y="1647825"/>
            <a:ext cx="7740650" cy="369888"/>
          </a:xfrm>
          <a:prstGeom prst="rect">
            <a:avLst/>
          </a:prstGeom>
          <a:noFill/>
          <a:ln w="9525">
            <a:noFill/>
            <a:miter lim="800000"/>
            <a:headEnd/>
            <a:tailEnd/>
          </a:ln>
        </p:spPr>
        <p:txBody>
          <a:bodyPr>
            <a:spAutoFit/>
          </a:bodyPr>
          <a:lstStyle/>
          <a:p>
            <a:endParaRPr lang="en-US">
              <a:solidFill>
                <a:srgbClr val="FF0000"/>
              </a:solidFill>
            </a:endParaRPr>
          </a:p>
        </p:txBody>
      </p:sp>
      <p:sp>
        <p:nvSpPr>
          <p:cNvPr id="28687" name="Rectangle 16"/>
          <p:cNvSpPr>
            <a:spLocks noChangeArrowheads="1"/>
          </p:cNvSpPr>
          <p:nvPr/>
        </p:nvSpPr>
        <p:spPr bwMode="auto">
          <a:xfrm>
            <a:off x="722313" y="1701800"/>
            <a:ext cx="7677150" cy="922338"/>
          </a:xfrm>
          <a:prstGeom prst="rect">
            <a:avLst/>
          </a:prstGeom>
          <a:noFill/>
          <a:ln w="9525">
            <a:noFill/>
            <a:miter lim="800000"/>
            <a:headEnd/>
            <a:tailEnd/>
          </a:ln>
        </p:spPr>
        <p:txBody>
          <a:bodyPr>
            <a:spAutoFit/>
          </a:bodyPr>
          <a:lstStyle/>
          <a:p>
            <a:r>
              <a:rPr lang="en-US">
                <a:solidFill>
                  <a:srgbClr val="FF0000"/>
                </a:solidFill>
              </a:rPr>
              <a:t>Goal: Develop effective mechanism for interactions between the center and external stakeholders to support the exchange of knowledge, data, and application of new technology.</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t>Industry Open House – Apr 5/6</a:t>
            </a:r>
            <a:endParaRPr lang="en-US" dirty="0"/>
          </a:p>
        </p:txBody>
      </p:sp>
      <p:sp>
        <p:nvSpPr>
          <p:cNvPr id="29698"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DDC0FE8-2744-4C7D-8536-9612DABE7ED2}" type="slidenum">
              <a:rPr lang="en-US" smtClean="0">
                <a:latin typeface="Arial" charset="0"/>
                <a:cs typeface="Arial" charset="0"/>
              </a:rPr>
              <a:pPr fontAlgn="base">
                <a:spcBef>
                  <a:spcPct val="0"/>
                </a:spcBef>
                <a:spcAft>
                  <a:spcPct val="0"/>
                </a:spcAft>
              </a:pPr>
              <a:t>15</a:t>
            </a:fld>
            <a:endParaRPr lang="en-US" smtClean="0">
              <a:latin typeface="Arial" charset="0"/>
              <a:cs typeface="Arial" charset="0"/>
            </a:endParaRPr>
          </a:p>
        </p:txBody>
      </p:sp>
      <p:pic>
        <p:nvPicPr>
          <p:cNvPr id="29699" name="Picture 2"/>
          <p:cNvPicPr>
            <a:picLocks noChangeAspect="1" noChangeArrowheads="1"/>
          </p:cNvPicPr>
          <p:nvPr/>
        </p:nvPicPr>
        <p:blipFill>
          <a:blip r:embed="rId2"/>
          <a:srcRect l="11745" t="20549" r="25687" b="3297"/>
          <a:stretch>
            <a:fillRect/>
          </a:stretch>
        </p:blipFill>
        <p:spPr bwMode="auto">
          <a:xfrm>
            <a:off x="1073150" y="1446213"/>
            <a:ext cx="6735763" cy="5124450"/>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t>Industry Open-House</a:t>
            </a:r>
            <a:endParaRPr lang="en-US" dirty="0"/>
          </a:p>
        </p:txBody>
      </p:sp>
      <p:sp>
        <p:nvSpPr>
          <p:cNvPr id="30722"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F3B299A-EF16-40E8-A11D-9D2CFC6DA4ED}" type="slidenum">
              <a:rPr lang="en-US" smtClean="0">
                <a:latin typeface="Arial" charset="0"/>
                <a:cs typeface="Arial" charset="0"/>
              </a:rPr>
              <a:pPr fontAlgn="base">
                <a:spcBef>
                  <a:spcPct val="0"/>
                </a:spcBef>
                <a:spcAft>
                  <a:spcPct val="0"/>
                </a:spcAft>
              </a:pPr>
              <a:t>16</a:t>
            </a:fld>
            <a:endParaRPr lang="en-US" smtClean="0">
              <a:latin typeface="Arial" charset="0"/>
              <a:cs typeface="Arial" charset="0"/>
            </a:endParaRPr>
          </a:p>
        </p:txBody>
      </p:sp>
      <p:pic>
        <p:nvPicPr>
          <p:cNvPr id="30723" name="Picture 2"/>
          <p:cNvPicPr>
            <a:picLocks noChangeAspect="1" noChangeArrowheads="1"/>
          </p:cNvPicPr>
          <p:nvPr/>
        </p:nvPicPr>
        <p:blipFill>
          <a:blip r:embed="rId2"/>
          <a:srcRect l="12170" t="39095" r="21838" b="20770"/>
          <a:stretch>
            <a:fillRect/>
          </a:stretch>
        </p:blipFill>
        <p:spPr bwMode="auto">
          <a:xfrm>
            <a:off x="277813" y="2020888"/>
            <a:ext cx="8866187" cy="3370262"/>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t>Industrial Involvement</a:t>
            </a:r>
            <a:endParaRPr lang="en-US" dirty="0"/>
          </a:p>
        </p:txBody>
      </p:sp>
      <p:sp>
        <p:nvSpPr>
          <p:cNvPr id="31746" name="Content Placeholder 2"/>
          <p:cNvSpPr>
            <a:spLocks noGrp="1"/>
          </p:cNvSpPr>
          <p:nvPr>
            <p:ph idx="1"/>
          </p:nvPr>
        </p:nvSpPr>
        <p:spPr>
          <a:xfrm>
            <a:off x="468313" y="1687513"/>
            <a:ext cx="8229600" cy="4221162"/>
          </a:xfrm>
        </p:spPr>
        <p:txBody>
          <a:bodyPr/>
          <a:lstStyle/>
          <a:p>
            <a:pPr eaLnBrk="1" hangingPunct="1"/>
            <a:r>
              <a:rPr lang="en-US" sz="2400" smtClean="0">
                <a:latin typeface="Arial" charset="0"/>
                <a:cs typeface="Arial" charset="0"/>
              </a:rPr>
              <a:t>Critical to the success of the center</a:t>
            </a:r>
          </a:p>
          <a:p>
            <a:pPr lvl="2" eaLnBrk="1" hangingPunct="1">
              <a:buFont typeface="Arial" charset="0"/>
              <a:buNone/>
            </a:pPr>
            <a:endParaRPr lang="en-US" smtClean="0">
              <a:latin typeface="Arial" charset="0"/>
              <a:cs typeface="Arial" charset="0"/>
            </a:endParaRPr>
          </a:p>
          <a:p>
            <a:pPr lvl="2" eaLnBrk="1" hangingPunct="1">
              <a:buFont typeface="Arial" charset="0"/>
              <a:buNone/>
            </a:pPr>
            <a:r>
              <a:rPr lang="en-US" smtClean="0">
                <a:latin typeface="Arial" charset="0"/>
                <a:cs typeface="Arial" charset="0"/>
              </a:rPr>
              <a:t>Mr. Robert Brown, Managing Director, </a:t>
            </a:r>
          </a:p>
          <a:p>
            <a:pPr lvl="2" eaLnBrk="1" hangingPunct="1">
              <a:buFont typeface="Arial" charset="0"/>
              <a:buNone/>
            </a:pPr>
            <a:r>
              <a:rPr lang="en-US" smtClean="0">
                <a:latin typeface="Arial" charset="0"/>
                <a:cs typeface="Arial" charset="0"/>
              </a:rPr>
              <a:t>Center for Science of Information.</a:t>
            </a:r>
          </a:p>
          <a:p>
            <a:pPr lvl="2" eaLnBrk="1" hangingPunct="1">
              <a:buFont typeface="Arial" charset="0"/>
              <a:buNone/>
            </a:pPr>
            <a:r>
              <a:rPr lang="en-US" smtClean="0">
                <a:latin typeface="Arial" charset="0"/>
                <a:cs typeface="Arial" charset="0"/>
                <a:hlinkClick r:id="rId2"/>
              </a:rPr>
              <a:t>bobbrown@purdue.edu</a:t>
            </a:r>
            <a:r>
              <a:rPr lang="en-US" smtClean="0">
                <a:latin typeface="Arial" charset="0"/>
                <a:cs typeface="Arial" charset="0"/>
              </a:rPr>
              <a:t>, http://www.soihub.org</a:t>
            </a:r>
          </a:p>
        </p:txBody>
      </p:sp>
      <p:sp>
        <p:nvSpPr>
          <p:cNvPr id="31747"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20F0560-59E6-4460-818D-B88A759F5210}" type="slidenum">
              <a:rPr lang="en-US" smtClean="0">
                <a:latin typeface="Arial" charset="0"/>
                <a:cs typeface="Arial" charset="0"/>
              </a:rPr>
              <a:pPr fontAlgn="base">
                <a:spcBef>
                  <a:spcPct val="0"/>
                </a:spcBef>
                <a:spcAft>
                  <a:spcPct val="0"/>
                </a:spcAft>
              </a:pPr>
              <a:t>17</a:t>
            </a:fld>
            <a:endParaRPr lang="en-US" smtClean="0">
              <a:latin typeface="Arial" charset="0"/>
              <a:cs typeface="Arial"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t>Core Competencies</a:t>
            </a:r>
            <a:endParaRPr lang="en-US" dirty="0"/>
          </a:p>
        </p:txBody>
      </p:sp>
      <p:sp>
        <p:nvSpPr>
          <p:cNvPr id="16386" name="Content Placeholder 2"/>
          <p:cNvSpPr>
            <a:spLocks noGrp="1"/>
          </p:cNvSpPr>
          <p:nvPr>
            <p:ph idx="1"/>
          </p:nvPr>
        </p:nvSpPr>
        <p:spPr>
          <a:xfrm>
            <a:off x="468313" y="1687513"/>
            <a:ext cx="8229600" cy="4221162"/>
          </a:xfrm>
        </p:spPr>
        <p:txBody>
          <a:bodyPr/>
          <a:lstStyle/>
          <a:p>
            <a:pPr eaLnBrk="1" hangingPunct="1"/>
            <a:r>
              <a:rPr lang="en-US" smtClean="0">
                <a:latin typeface="Arial" charset="0"/>
                <a:cs typeface="Arial" charset="0"/>
              </a:rPr>
              <a:t>Modeling, analysis, and algorithms for complex systems (next generation of information theory)</a:t>
            </a:r>
          </a:p>
          <a:p>
            <a:pPr eaLnBrk="1" hangingPunct="1"/>
            <a:r>
              <a:rPr lang="en-US" smtClean="0">
                <a:latin typeface="Arial" charset="0"/>
                <a:cs typeface="Arial" charset="0"/>
              </a:rPr>
              <a:t>Applications in communications and storage systems</a:t>
            </a:r>
          </a:p>
          <a:p>
            <a:pPr eaLnBrk="1" hangingPunct="1"/>
            <a:r>
              <a:rPr lang="en-US" smtClean="0">
                <a:latin typeface="Arial" charset="0"/>
                <a:cs typeface="Arial" charset="0"/>
              </a:rPr>
              <a:t>Massive data handling (data to information to knowledge) in diverse environments</a:t>
            </a:r>
          </a:p>
          <a:p>
            <a:pPr eaLnBrk="1" hangingPunct="1"/>
            <a:r>
              <a:rPr lang="en-US" smtClean="0">
                <a:latin typeface="Arial" charset="0"/>
                <a:cs typeface="Arial" charset="0"/>
              </a:rPr>
              <a:t>Complex systems in life sciences</a:t>
            </a:r>
          </a:p>
        </p:txBody>
      </p:sp>
      <p:sp>
        <p:nvSpPr>
          <p:cNvPr id="16387"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C047BE8-3C4E-450F-A111-CFC45262FB30}" type="slidenum">
              <a:rPr lang="en-US" smtClean="0">
                <a:latin typeface="Arial" charset="0"/>
                <a:cs typeface="Arial" charset="0"/>
              </a:rPr>
              <a:pPr fontAlgn="base">
                <a:spcBef>
                  <a:spcPct val="0"/>
                </a:spcBef>
                <a:spcAft>
                  <a:spcPct val="0"/>
                </a:spcAft>
              </a:pPr>
              <a:t>2</a:t>
            </a:fld>
            <a:endParaRPr lang="en-US" smtClean="0">
              <a:latin typeface="Arial" charset="0"/>
              <a:cs typeface="Arial"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t>Core Competencies</a:t>
            </a:r>
            <a:endParaRPr lang="en-US" dirty="0"/>
          </a:p>
        </p:txBody>
      </p:sp>
      <p:sp>
        <p:nvSpPr>
          <p:cNvPr id="17410" name="Content Placeholder 2"/>
          <p:cNvSpPr>
            <a:spLocks noGrp="1"/>
          </p:cNvSpPr>
          <p:nvPr>
            <p:ph idx="1"/>
          </p:nvPr>
        </p:nvSpPr>
        <p:spPr>
          <a:xfrm>
            <a:off x="468313" y="1687513"/>
            <a:ext cx="8229600" cy="4221162"/>
          </a:xfrm>
        </p:spPr>
        <p:txBody>
          <a:bodyPr/>
          <a:lstStyle/>
          <a:p>
            <a:pPr eaLnBrk="1" hangingPunct="1"/>
            <a:r>
              <a:rPr lang="en-US" smtClean="0">
                <a:latin typeface="Arial" charset="0"/>
                <a:cs typeface="Arial" charset="0"/>
              </a:rPr>
              <a:t>Modeling and Analysis of Complex Systems</a:t>
            </a:r>
          </a:p>
          <a:p>
            <a:pPr lvl="1" eaLnBrk="1" hangingPunct="1"/>
            <a:r>
              <a:rPr lang="en-US" smtClean="0">
                <a:latin typeface="Arial" charset="0"/>
                <a:cs typeface="Arial" charset="0"/>
              </a:rPr>
              <a:t>Formal meters and methods for information in</a:t>
            </a:r>
          </a:p>
          <a:p>
            <a:pPr lvl="2" eaLnBrk="1" hangingPunct="1"/>
            <a:r>
              <a:rPr lang="en-US" smtClean="0">
                <a:latin typeface="Arial" charset="0"/>
                <a:cs typeface="Arial" charset="0"/>
              </a:rPr>
              <a:t>Structure (Szpankowski et al.)</a:t>
            </a:r>
          </a:p>
          <a:p>
            <a:pPr lvl="2" eaLnBrk="1" hangingPunct="1"/>
            <a:r>
              <a:rPr lang="en-US" smtClean="0">
                <a:latin typeface="Arial" charset="0"/>
                <a:cs typeface="Arial" charset="0"/>
              </a:rPr>
              <a:t>Networks (Tse et al.)</a:t>
            </a:r>
          </a:p>
          <a:p>
            <a:pPr lvl="2" eaLnBrk="1" hangingPunct="1"/>
            <a:r>
              <a:rPr lang="en-US" smtClean="0">
                <a:latin typeface="Arial" charset="0"/>
                <a:cs typeface="Arial" charset="0"/>
              </a:rPr>
              <a:t>Semantics (Sudan et al.)</a:t>
            </a:r>
          </a:p>
          <a:p>
            <a:pPr lvl="2" eaLnBrk="1" hangingPunct="1"/>
            <a:r>
              <a:rPr lang="en-US" smtClean="0">
                <a:latin typeface="Arial" charset="0"/>
                <a:cs typeface="Arial" charset="0"/>
              </a:rPr>
              <a:t>Space and Time (Verdu et al.)</a:t>
            </a:r>
          </a:p>
          <a:p>
            <a:pPr lvl="2" eaLnBrk="1" hangingPunct="1"/>
            <a:r>
              <a:rPr lang="en-US" smtClean="0">
                <a:latin typeface="Arial" charset="0"/>
                <a:cs typeface="Arial" charset="0"/>
              </a:rPr>
              <a:t>Quantum Systems (Shor et al.)</a:t>
            </a:r>
          </a:p>
        </p:txBody>
      </p:sp>
      <p:sp>
        <p:nvSpPr>
          <p:cNvPr id="17411"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4E97E4B-AB25-4938-BC90-583F30C1A9D8}" type="slidenum">
              <a:rPr lang="en-US" smtClean="0">
                <a:latin typeface="Arial" charset="0"/>
                <a:cs typeface="Arial" charset="0"/>
              </a:rPr>
              <a:pPr fontAlgn="base">
                <a:spcBef>
                  <a:spcPct val="0"/>
                </a:spcBef>
                <a:spcAft>
                  <a:spcPct val="0"/>
                </a:spcAft>
              </a:pPr>
              <a:t>3</a:t>
            </a:fld>
            <a:endParaRPr lang="en-US" smtClean="0">
              <a:latin typeface="Arial" charset="0"/>
              <a:cs typeface="Arial"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t>Core Competencies</a:t>
            </a:r>
            <a:endParaRPr lang="en-US" dirty="0"/>
          </a:p>
        </p:txBody>
      </p:sp>
      <p:sp>
        <p:nvSpPr>
          <p:cNvPr id="18434" name="Content Placeholder 2"/>
          <p:cNvSpPr>
            <a:spLocks noGrp="1"/>
          </p:cNvSpPr>
          <p:nvPr>
            <p:ph idx="1"/>
          </p:nvPr>
        </p:nvSpPr>
        <p:spPr>
          <a:xfrm>
            <a:off x="468313" y="1687513"/>
            <a:ext cx="8229600" cy="4221162"/>
          </a:xfrm>
        </p:spPr>
        <p:txBody>
          <a:bodyPr/>
          <a:lstStyle/>
          <a:p>
            <a:pPr eaLnBrk="1" hangingPunct="1"/>
            <a:r>
              <a:rPr lang="en-US" smtClean="0">
                <a:latin typeface="Arial" charset="0"/>
                <a:cs typeface="Arial" charset="0"/>
              </a:rPr>
              <a:t>Communication and Storage Systems</a:t>
            </a:r>
          </a:p>
          <a:p>
            <a:pPr lvl="1" eaLnBrk="1" hangingPunct="1"/>
            <a:r>
              <a:rPr lang="en-US" sz="2400" smtClean="0">
                <a:latin typeface="Arial" charset="0"/>
                <a:cs typeface="Arial" charset="0"/>
              </a:rPr>
              <a:t>Coding Theory (Verdu et al., Goldsmith et al.)</a:t>
            </a:r>
          </a:p>
          <a:p>
            <a:pPr lvl="1" eaLnBrk="1" hangingPunct="1"/>
            <a:r>
              <a:rPr lang="en-US" sz="2400" smtClean="0">
                <a:latin typeface="Arial" charset="0"/>
                <a:cs typeface="Arial" charset="0"/>
              </a:rPr>
              <a:t>Redundancy in Codes (Szpankoswki et al.)</a:t>
            </a:r>
          </a:p>
          <a:p>
            <a:pPr lvl="1" eaLnBrk="1" hangingPunct="1"/>
            <a:r>
              <a:rPr lang="en-US" sz="2400" smtClean="0">
                <a:latin typeface="Arial" charset="0"/>
                <a:cs typeface="Arial" charset="0"/>
              </a:rPr>
              <a:t>Ad-Hoc Networks (Kumar et al.)</a:t>
            </a:r>
          </a:p>
          <a:p>
            <a:pPr lvl="1" eaLnBrk="1" hangingPunct="1"/>
            <a:r>
              <a:rPr lang="en-US" sz="2400" smtClean="0">
                <a:latin typeface="Arial" charset="0"/>
                <a:cs typeface="Arial" charset="0"/>
              </a:rPr>
              <a:t>Data Compression (Cover et al.)</a:t>
            </a:r>
          </a:p>
          <a:p>
            <a:pPr lvl="1" eaLnBrk="1" hangingPunct="1"/>
            <a:r>
              <a:rPr lang="en-US" sz="2400" smtClean="0">
                <a:latin typeface="Arial" charset="0"/>
                <a:cs typeface="Arial" charset="0"/>
              </a:rPr>
              <a:t>Reliability in Distributed Systems (Lynch et al.)</a:t>
            </a:r>
          </a:p>
          <a:p>
            <a:pPr lvl="1" eaLnBrk="1" hangingPunct="1"/>
            <a:r>
              <a:rPr lang="en-US" sz="2400" smtClean="0">
                <a:latin typeface="Arial" charset="0"/>
                <a:cs typeface="Arial" charset="0"/>
              </a:rPr>
              <a:t>Reliable Storage Systems (Jagannathan et al.)</a:t>
            </a:r>
          </a:p>
        </p:txBody>
      </p:sp>
      <p:sp>
        <p:nvSpPr>
          <p:cNvPr id="18435"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82CCDCF-05A2-4465-9F0F-60E685BCB316}" type="slidenum">
              <a:rPr lang="en-US" smtClean="0">
                <a:latin typeface="Arial" charset="0"/>
                <a:cs typeface="Arial" charset="0"/>
              </a:rPr>
              <a:pPr fontAlgn="base">
                <a:spcBef>
                  <a:spcPct val="0"/>
                </a:spcBef>
                <a:spcAft>
                  <a:spcPct val="0"/>
                </a:spcAft>
              </a:pPr>
              <a:t>4</a:t>
            </a:fld>
            <a:endParaRPr lang="en-US" smtClean="0">
              <a:latin typeface="Arial" charset="0"/>
              <a:cs typeface="Arial"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t>Core Competencies</a:t>
            </a:r>
            <a:endParaRPr lang="en-US" dirty="0"/>
          </a:p>
        </p:txBody>
      </p:sp>
      <p:sp>
        <p:nvSpPr>
          <p:cNvPr id="19458" name="Content Placeholder 2"/>
          <p:cNvSpPr>
            <a:spLocks noGrp="1"/>
          </p:cNvSpPr>
          <p:nvPr>
            <p:ph idx="1"/>
          </p:nvPr>
        </p:nvSpPr>
        <p:spPr>
          <a:xfrm>
            <a:off x="468313" y="1687513"/>
            <a:ext cx="8229600" cy="4221162"/>
          </a:xfrm>
        </p:spPr>
        <p:txBody>
          <a:bodyPr/>
          <a:lstStyle/>
          <a:p>
            <a:pPr eaLnBrk="1" hangingPunct="1"/>
            <a:r>
              <a:rPr lang="en-US" smtClean="0">
                <a:latin typeface="Arial" charset="0"/>
                <a:cs typeface="Arial" charset="0"/>
              </a:rPr>
              <a:t>Large Scale Data Analysis</a:t>
            </a:r>
          </a:p>
          <a:p>
            <a:pPr lvl="1" eaLnBrk="1" hangingPunct="1"/>
            <a:r>
              <a:rPr lang="en-US" sz="2400" smtClean="0">
                <a:latin typeface="Arial" charset="0"/>
                <a:cs typeface="Arial" charset="0"/>
              </a:rPr>
              <a:t>Network Modeling and Analysis (Ananthram et al.)</a:t>
            </a:r>
          </a:p>
          <a:p>
            <a:pPr lvl="1" eaLnBrk="1" hangingPunct="1"/>
            <a:r>
              <a:rPr lang="en-US" sz="2400" smtClean="0">
                <a:latin typeface="Arial" charset="0"/>
                <a:cs typeface="Arial" charset="0"/>
              </a:rPr>
              <a:t>Social Networks (Neville, Qi, et al.)</a:t>
            </a:r>
          </a:p>
          <a:p>
            <a:pPr lvl="1" eaLnBrk="1" hangingPunct="1"/>
            <a:r>
              <a:rPr lang="en-US" sz="2400" smtClean="0">
                <a:latin typeface="Arial" charset="0"/>
                <a:cs typeface="Arial" charset="0"/>
              </a:rPr>
              <a:t>Privacy Concerns in Data Analysis (Clifton et al.)</a:t>
            </a:r>
          </a:p>
          <a:p>
            <a:pPr lvl="1" eaLnBrk="1" hangingPunct="1"/>
            <a:r>
              <a:rPr lang="en-US" sz="2400" smtClean="0">
                <a:latin typeface="Arial" charset="0"/>
                <a:cs typeface="Arial" charset="0"/>
              </a:rPr>
              <a:t>Secure Multiparty Computations (Atallah et al.)</a:t>
            </a:r>
          </a:p>
          <a:p>
            <a:pPr lvl="1" eaLnBrk="1" hangingPunct="1"/>
            <a:r>
              <a:rPr lang="en-US" sz="2400" smtClean="0">
                <a:latin typeface="Arial" charset="0"/>
                <a:cs typeface="Arial" charset="0"/>
              </a:rPr>
              <a:t>Learnable Information (Yu et al.)</a:t>
            </a:r>
          </a:p>
        </p:txBody>
      </p:sp>
      <p:sp>
        <p:nvSpPr>
          <p:cNvPr id="19459"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5E05F26-CA55-4B0A-B05C-3D60BB5D3898}" type="slidenum">
              <a:rPr lang="en-US" smtClean="0">
                <a:latin typeface="Arial" charset="0"/>
                <a:cs typeface="Arial" charset="0"/>
              </a:rPr>
              <a:pPr fontAlgn="base">
                <a:spcBef>
                  <a:spcPct val="0"/>
                </a:spcBef>
                <a:spcAft>
                  <a:spcPct val="0"/>
                </a:spcAft>
              </a:pPr>
              <a:t>5</a:t>
            </a:fld>
            <a:endParaRPr lang="en-US" smtClean="0">
              <a:latin typeface="Arial" charset="0"/>
              <a:cs typeface="Arial"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t>Core Competencies</a:t>
            </a:r>
            <a:endParaRPr lang="en-US" dirty="0"/>
          </a:p>
        </p:txBody>
      </p:sp>
      <p:sp>
        <p:nvSpPr>
          <p:cNvPr id="20482" name="Content Placeholder 2"/>
          <p:cNvSpPr>
            <a:spLocks noGrp="1"/>
          </p:cNvSpPr>
          <p:nvPr>
            <p:ph idx="1"/>
          </p:nvPr>
        </p:nvSpPr>
        <p:spPr>
          <a:xfrm>
            <a:off x="468313" y="1687513"/>
            <a:ext cx="8229600" cy="4221162"/>
          </a:xfrm>
        </p:spPr>
        <p:txBody>
          <a:bodyPr/>
          <a:lstStyle/>
          <a:p>
            <a:pPr eaLnBrk="1" hangingPunct="1"/>
            <a:r>
              <a:rPr lang="en-US" smtClean="0">
                <a:latin typeface="Arial" charset="0"/>
                <a:cs typeface="Arial" charset="0"/>
              </a:rPr>
              <a:t>Applications</a:t>
            </a:r>
          </a:p>
          <a:p>
            <a:pPr lvl="1" eaLnBrk="1" hangingPunct="1"/>
            <a:r>
              <a:rPr lang="en-US" sz="2400" smtClean="0">
                <a:latin typeface="Arial" charset="0"/>
                <a:cs typeface="Arial" charset="0"/>
              </a:rPr>
              <a:t>Systems Biology Models (Subramaniam et al.)</a:t>
            </a:r>
          </a:p>
          <a:p>
            <a:pPr lvl="1" eaLnBrk="1" hangingPunct="1"/>
            <a:r>
              <a:rPr lang="en-US" sz="2400" smtClean="0">
                <a:latin typeface="Arial" charset="0"/>
                <a:cs typeface="Arial" charset="0"/>
              </a:rPr>
              <a:t>Neuronal Systems (Bialek, Gallant et al.)</a:t>
            </a:r>
          </a:p>
          <a:p>
            <a:pPr lvl="1" eaLnBrk="1" hangingPunct="1"/>
            <a:r>
              <a:rPr lang="en-US" sz="2400" smtClean="0">
                <a:latin typeface="Arial" charset="0"/>
                <a:cs typeface="Arial" charset="0"/>
              </a:rPr>
              <a:t>Imaging Systems and Analysis (Aguillar et al.)</a:t>
            </a:r>
          </a:p>
          <a:p>
            <a:pPr lvl="1" eaLnBrk="1" hangingPunct="1"/>
            <a:r>
              <a:rPr lang="en-US" sz="2400" smtClean="0">
                <a:latin typeface="Arial" charset="0"/>
                <a:cs typeface="Arial" charset="0"/>
              </a:rPr>
              <a:t>Economics (Sims et al.)</a:t>
            </a:r>
          </a:p>
          <a:p>
            <a:pPr lvl="1" eaLnBrk="1" hangingPunct="1"/>
            <a:r>
              <a:rPr lang="en-US" sz="2400" smtClean="0">
                <a:latin typeface="Arial" charset="0"/>
                <a:cs typeface="Arial" charset="0"/>
              </a:rPr>
              <a:t>Algorithms and Analysis (Grama, Szpankowski et al.)</a:t>
            </a:r>
          </a:p>
        </p:txBody>
      </p:sp>
      <p:sp>
        <p:nvSpPr>
          <p:cNvPr id="20483"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717E1FB-E1EA-4155-B314-55E4308401F5}" type="slidenum">
              <a:rPr lang="en-US" smtClean="0">
                <a:latin typeface="Arial" charset="0"/>
                <a:cs typeface="Arial" charset="0"/>
              </a:rPr>
              <a:pPr fontAlgn="base">
                <a:spcBef>
                  <a:spcPct val="0"/>
                </a:spcBef>
                <a:spcAft>
                  <a:spcPct val="0"/>
                </a:spcAft>
              </a:pPr>
              <a:t>6</a:t>
            </a:fld>
            <a:endParaRPr lang="en-US" smtClean="0">
              <a:latin typeface="Arial" charset="0"/>
              <a:cs typeface="Arial"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t>Center Mission and Goals</a:t>
            </a:r>
            <a:endParaRPr lang="en-US" dirty="0"/>
          </a:p>
        </p:txBody>
      </p:sp>
      <p:sp>
        <p:nvSpPr>
          <p:cNvPr id="21506" name="Content Placeholder 2"/>
          <p:cNvSpPr>
            <a:spLocks noGrp="1"/>
          </p:cNvSpPr>
          <p:nvPr>
            <p:ph idx="1"/>
          </p:nvPr>
        </p:nvSpPr>
        <p:spPr>
          <a:xfrm>
            <a:off x="468313" y="1687513"/>
            <a:ext cx="8229600" cy="4221162"/>
          </a:xfrm>
        </p:spPr>
        <p:txBody>
          <a:bodyPr/>
          <a:lstStyle/>
          <a:p>
            <a:pPr eaLnBrk="1" hangingPunct="1"/>
            <a:endParaRPr lang="en-US" smtClean="0">
              <a:latin typeface="Arial" charset="0"/>
              <a:cs typeface="Arial" charset="0"/>
            </a:endParaRPr>
          </a:p>
          <a:p>
            <a:pPr eaLnBrk="1" hangingPunct="1"/>
            <a:r>
              <a:rPr lang="en-US" smtClean="0">
                <a:latin typeface="Arial" charset="0"/>
                <a:cs typeface="Arial" charset="0"/>
              </a:rPr>
              <a:t>Research and development</a:t>
            </a:r>
          </a:p>
          <a:p>
            <a:pPr eaLnBrk="1" hangingPunct="1"/>
            <a:r>
              <a:rPr lang="en-US" smtClean="0">
                <a:latin typeface="Arial" charset="0"/>
                <a:cs typeface="Arial" charset="0"/>
              </a:rPr>
              <a:t>Education and Outreach</a:t>
            </a:r>
          </a:p>
          <a:p>
            <a:pPr eaLnBrk="1" hangingPunct="1"/>
            <a:r>
              <a:rPr lang="en-US" smtClean="0">
                <a:latin typeface="Arial" charset="0"/>
                <a:cs typeface="Arial" charset="0"/>
              </a:rPr>
              <a:t>Diversity</a:t>
            </a:r>
          </a:p>
          <a:p>
            <a:pPr eaLnBrk="1" hangingPunct="1"/>
            <a:r>
              <a:rPr lang="en-US" smtClean="0">
                <a:latin typeface="Arial" charset="0"/>
                <a:cs typeface="Arial" charset="0"/>
              </a:rPr>
              <a:t>Knowledge Transfer</a:t>
            </a:r>
          </a:p>
        </p:txBody>
      </p:sp>
      <p:sp>
        <p:nvSpPr>
          <p:cNvPr id="21507"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AA94CF0-8A0C-4DD0-B521-2B696902F2FB}" type="slidenum">
              <a:rPr lang="en-US" smtClean="0">
                <a:latin typeface="Arial" charset="0"/>
                <a:cs typeface="Arial" charset="0"/>
              </a:rPr>
              <a:pPr fontAlgn="base">
                <a:spcBef>
                  <a:spcPct val="0"/>
                </a:spcBef>
                <a:spcAft>
                  <a:spcPct val="0"/>
                </a:spcAft>
              </a:pPr>
              <a:t>7</a:t>
            </a:fld>
            <a:endParaRPr lang="en-US" smtClean="0">
              <a:latin typeface="Arial" charset="0"/>
              <a:cs typeface="Arial"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t>Industry Roundtable Mission</a:t>
            </a:r>
            <a:endParaRPr lang="en-US" dirty="0"/>
          </a:p>
        </p:txBody>
      </p:sp>
      <p:sp>
        <p:nvSpPr>
          <p:cNvPr id="22530" name="Content Placeholder 2"/>
          <p:cNvSpPr>
            <a:spLocks noGrp="1"/>
          </p:cNvSpPr>
          <p:nvPr>
            <p:ph idx="1"/>
          </p:nvPr>
        </p:nvSpPr>
        <p:spPr>
          <a:xfrm>
            <a:off x="468313" y="1687513"/>
            <a:ext cx="8229600" cy="4221162"/>
          </a:xfrm>
        </p:spPr>
        <p:txBody>
          <a:bodyPr/>
          <a:lstStyle/>
          <a:p>
            <a:pPr eaLnBrk="1" hangingPunct="1"/>
            <a:r>
              <a:rPr lang="en-US" smtClean="0">
                <a:latin typeface="Arial" charset="0"/>
                <a:cs typeface="Arial" charset="0"/>
              </a:rPr>
              <a:t>Industry and labs have an extremely important role to play in the Center’s mission</a:t>
            </a:r>
          </a:p>
          <a:p>
            <a:pPr eaLnBrk="1" hangingPunct="1"/>
            <a:r>
              <a:rPr lang="en-US" smtClean="0">
                <a:latin typeface="Arial" charset="0"/>
                <a:cs typeface="Arial" charset="0"/>
              </a:rPr>
              <a:t>The roundtable aims to </a:t>
            </a:r>
            <a:r>
              <a:rPr lang="en-US" u="sng" smtClean="0">
                <a:latin typeface="Arial" charset="0"/>
                <a:cs typeface="Arial" charset="0"/>
              </a:rPr>
              <a:t>precisely define these roles</a:t>
            </a:r>
            <a:r>
              <a:rPr lang="en-US" smtClean="0">
                <a:latin typeface="Arial" charset="0"/>
                <a:cs typeface="Arial" charset="0"/>
              </a:rPr>
              <a:t>, and to put in place </a:t>
            </a:r>
            <a:r>
              <a:rPr lang="en-US" u="sng" smtClean="0">
                <a:latin typeface="Arial" charset="0"/>
                <a:cs typeface="Arial" charset="0"/>
              </a:rPr>
              <a:t>mechanisms for effective engagement </a:t>
            </a:r>
            <a:r>
              <a:rPr lang="en-US" smtClean="0">
                <a:latin typeface="Arial" charset="0"/>
                <a:cs typeface="Arial" charset="0"/>
              </a:rPr>
              <a:t>and accomplishment of the activities.</a:t>
            </a:r>
          </a:p>
        </p:txBody>
      </p:sp>
      <p:sp>
        <p:nvSpPr>
          <p:cNvPr id="22531"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F65AFB6-2E81-43B6-8D16-C8FD54D20315}" type="slidenum">
              <a:rPr lang="en-US" smtClean="0">
                <a:latin typeface="Arial" charset="0"/>
                <a:cs typeface="Arial" charset="0"/>
              </a:rPr>
              <a:pPr fontAlgn="base">
                <a:spcBef>
                  <a:spcPct val="0"/>
                </a:spcBef>
                <a:spcAft>
                  <a:spcPct val="0"/>
                </a:spcAft>
              </a:pPr>
              <a:t>8</a:t>
            </a:fld>
            <a:endParaRPr lang="en-US" smtClean="0">
              <a:latin typeface="Arial" charset="0"/>
              <a:cs typeface="Arial"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t>Industrial Partners Program</a:t>
            </a:r>
            <a:endParaRPr lang="en-US" dirty="0"/>
          </a:p>
        </p:txBody>
      </p:sp>
      <p:sp>
        <p:nvSpPr>
          <p:cNvPr id="23554" name="Content Placeholder 2"/>
          <p:cNvSpPr>
            <a:spLocks noGrp="1"/>
          </p:cNvSpPr>
          <p:nvPr>
            <p:ph idx="1"/>
          </p:nvPr>
        </p:nvSpPr>
        <p:spPr>
          <a:xfrm>
            <a:off x="468313" y="1687513"/>
            <a:ext cx="8420100" cy="4221162"/>
          </a:xfrm>
        </p:spPr>
        <p:txBody>
          <a:bodyPr/>
          <a:lstStyle/>
          <a:p>
            <a:pPr eaLnBrk="1" hangingPunct="1">
              <a:buFont typeface="Arial" charset="0"/>
              <a:buNone/>
            </a:pPr>
            <a:r>
              <a:rPr lang="en-US" sz="2400" smtClean="0">
                <a:latin typeface="Arial" charset="0"/>
                <a:cs typeface="Arial" charset="0"/>
              </a:rPr>
              <a:t>Involving industry in fundamental ways in all aspects of research and development, with a view to:</a:t>
            </a:r>
          </a:p>
          <a:p>
            <a:pPr eaLnBrk="1" hangingPunct="1">
              <a:buFont typeface="Arial" charset="0"/>
              <a:buNone/>
            </a:pPr>
            <a:endParaRPr lang="en-US" sz="2400" smtClean="0">
              <a:latin typeface="Arial" charset="0"/>
              <a:cs typeface="Arial" charset="0"/>
            </a:endParaRPr>
          </a:p>
          <a:p>
            <a:pPr eaLnBrk="1" hangingPunct="1"/>
            <a:r>
              <a:rPr lang="en-US" sz="2000" u="sng" smtClean="0">
                <a:latin typeface="Arial" charset="0"/>
                <a:cs typeface="Arial" charset="0"/>
              </a:rPr>
              <a:t>Defining research avenues </a:t>
            </a:r>
            <a:r>
              <a:rPr lang="en-US" sz="2000" smtClean="0">
                <a:latin typeface="Arial" charset="0"/>
                <a:cs typeface="Arial" charset="0"/>
              </a:rPr>
              <a:t>of particular interest to industry.</a:t>
            </a:r>
          </a:p>
          <a:p>
            <a:pPr eaLnBrk="1" hangingPunct="1"/>
            <a:r>
              <a:rPr lang="en-US" sz="2000" smtClean="0">
                <a:latin typeface="Arial" charset="0"/>
                <a:cs typeface="Arial" charset="0"/>
              </a:rPr>
              <a:t>Transition Center research products to industry in a timely manner.</a:t>
            </a:r>
          </a:p>
          <a:p>
            <a:pPr eaLnBrk="1" hangingPunct="1"/>
            <a:r>
              <a:rPr lang="en-US" sz="2000" u="sng" smtClean="0">
                <a:latin typeface="Arial" charset="0"/>
                <a:cs typeface="Arial" charset="0"/>
              </a:rPr>
              <a:t>IP development</a:t>
            </a:r>
            <a:r>
              <a:rPr lang="en-US" sz="2000" smtClean="0">
                <a:latin typeface="Arial" charset="0"/>
                <a:cs typeface="Arial" charset="0"/>
              </a:rPr>
              <a:t>.</a:t>
            </a:r>
          </a:p>
          <a:p>
            <a:pPr eaLnBrk="1" hangingPunct="1"/>
            <a:r>
              <a:rPr lang="en-US" sz="2000" smtClean="0">
                <a:latin typeface="Arial" charset="0"/>
                <a:cs typeface="Arial" charset="0"/>
              </a:rPr>
              <a:t>Provide mechanisms for </a:t>
            </a:r>
            <a:r>
              <a:rPr lang="en-US" sz="2000" u="sng" smtClean="0">
                <a:latin typeface="Arial" charset="0"/>
                <a:cs typeface="Arial" charset="0"/>
              </a:rPr>
              <a:t>targeted research investment by industry</a:t>
            </a:r>
            <a:r>
              <a:rPr lang="en-US" sz="2000" smtClean="0">
                <a:latin typeface="Arial" charset="0"/>
                <a:cs typeface="Arial" charset="0"/>
              </a:rPr>
              <a:t>.</a:t>
            </a:r>
          </a:p>
          <a:p>
            <a:pPr eaLnBrk="1" hangingPunct="1"/>
            <a:r>
              <a:rPr lang="en-US" sz="2000" smtClean="0">
                <a:latin typeface="Arial" charset="0"/>
                <a:cs typeface="Arial" charset="0"/>
              </a:rPr>
              <a:t>Personnel exchanges (scholar in residence from Industrial Labs, faculty sabbaticals, etc.).</a:t>
            </a:r>
          </a:p>
          <a:p>
            <a:pPr eaLnBrk="1" hangingPunct="1"/>
            <a:r>
              <a:rPr lang="en-US" sz="2000" smtClean="0">
                <a:latin typeface="Arial" charset="0"/>
                <a:cs typeface="Arial" charset="0"/>
              </a:rPr>
              <a:t>Human resource development.</a:t>
            </a:r>
          </a:p>
        </p:txBody>
      </p:sp>
      <p:sp>
        <p:nvSpPr>
          <p:cNvPr id="23555"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2887DE2-44E7-4CE9-A7C6-60FB3168DE0E}" type="slidenum">
              <a:rPr lang="en-US" smtClean="0">
                <a:latin typeface="Arial" charset="0"/>
                <a:cs typeface="Arial" charset="0"/>
              </a:rPr>
              <a:pPr fontAlgn="base">
                <a:spcBef>
                  <a:spcPct val="0"/>
                </a:spcBef>
                <a:spcAft>
                  <a:spcPct val="0"/>
                </a:spcAft>
              </a:pPr>
              <a:t>9</a:t>
            </a:fld>
            <a:endParaRPr lang="en-US" smtClean="0">
              <a:latin typeface="Arial" charset="0"/>
              <a:cs typeface="Arial" charset="0"/>
            </a:endParaRPr>
          </a:p>
        </p:txBody>
      </p:sp>
    </p:spTree>
  </p:cSld>
  <p:clrMapOvr>
    <a:masterClrMapping/>
  </p:clrMapOvr>
</p:sld>
</file>

<file path=ppt/theme/theme1.xml><?xml version="1.0" encoding="utf-8"?>
<a:theme xmlns:a="http://schemas.openxmlformats.org/drawingml/2006/main" name="CTR-Science-Information-TEMPLATE">
  <a:themeElements>
    <a:clrScheme name="Ctr-Sci-Info">
      <a:dk1>
        <a:sysClr val="windowText" lastClr="000000"/>
      </a:dk1>
      <a:lt1>
        <a:sysClr val="window" lastClr="FFFFFF"/>
      </a:lt1>
      <a:dk2>
        <a:srgbClr val="007434"/>
      </a:dk2>
      <a:lt2>
        <a:srgbClr val="FFFFFF"/>
      </a:lt2>
      <a:accent1>
        <a:srgbClr val="00B050"/>
      </a:accent1>
      <a:accent2>
        <a:srgbClr val="A3FFCD"/>
      </a:accent2>
      <a:accent3>
        <a:srgbClr val="7FC9FF"/>
      </a:accent3>
      <a:accent4>
        <a:srgbClr val="40AFFF"/>
      </a:accent4>
      <a:accent5>
        <a:srgbClr val="00D15F"/>
      </a:accent5>
      <a:accent6>
        <a:srgbClr val="C4BD97"/>
      </a:accent6>
      <a:hlink>
        <a:srgbClr val="1FA0FF"/>
      </a:hlink>
      <a:folHlink>
        <a:srgbClr val="00528F"/>
      </a:folHlink>
    </a:clrScheme>
    <a:fontScheme name="CtrSciInfo">
      <a:majorFont>
        <a:latin typeface="Continuum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CTR-Science-Information-TEMPLATE</Template>
  <TotalTime>2634</TotalTime>
  <Words>610</Words>
  <Application>Microsoft Office PowerPoint</Application>
  <PresentationFormat>On-screen Show (4:3)</PresentationFormat>
  <Paragraphs>94</Paragraphs>
  <Slides>17</Slides>
  <Notes>0</Notes>
  <HiddenSlides>0</HiddenSlides>
  <MMClips>0</MMClips>
  <ScaleCrop>false</ScaleCrop>
  <HeadingPairs>
    <vt:vector size="6" baseType="variant">
      <vt:variant>
        <vt:lpstr>Fonts Used</vt:lpstr>
      </vt:variant>
      <vt:variant>
        <vt:i4>4</vt:i4>
      </vt:variant>
      <vt:variant>
        <vt:lpstr>Design Template</vt:lpstr>
      </vt:variant>
      <vt:variant>
        <vt:i4>3</vt:i4>
      </vt:variant>
      <vt:variant>
        <vt:lpstr>Slide Titles</vt:lpstr>
      </vt:variant>
      <vt:variant>
        <vt:i4>17</vt:i4>
      </vt:variant>
    </vt:vector>
  </HeadingPairs>
  <TitlesOfParts>
    <vt:vector size="24" baseType="lpstr">
      <vt:lpstr>Arial</vt:lpstr>
      <vt:lpstr>Continuum Medium</vt:lpstr>
      <vt:lpstr>Calibri</vt:lpstr>
      <vt:lpstr>Wingdings</vt:lpstr>
      <vt:lpstr>CTR-Science-Information-TEMPLATE</vt:lpstr>
      <vt:lpstr>CTR-Science-Information-TEMPLATE</vt:lpstr>
      <vt:lpstr>CTR-Science-Information-TEMPLATE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vector>
  </TitlesOfParts>
  <Company>Engineering Computer Network</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Emerging Frontiers of  Science of Information</dc:title>
  <dc:creator>lahowell</dc:creator>
  <cp:lastModifiedBy>ayg</cp:lastModifiedBy>
  <cp:revision>248</cp:revision>
  <cp:lastPrinted>2011-03-17T18:27:33Z</cp:lastPrinted>
  <dcterms:created xsi:type="dcterms:W3CDTF">2009-09-11T21:07:35Z</dcterms:created>
  <dcterms:modified xsi:type="dcterms:W3CDTF">2011-04-04T18:59:38Z</dcterms:modified>
</cp:coreProperties>
</file>