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6"/>
  </p:notesMasterIdLst>
  <p:sldIdLst>
    <p:sldId id="256" r:id="rId2"/>
    <p:sldId id="316" r:id="rId3"/>
    <p:sldId id="291" r:id="rId4"/>
    <p:sldId id="294" r:id="rId5"/>
    <p:sldId id="293" r:id="rId6"/>
    <p:sldId id="295" r:id="rId7"/>
    <p:sldId id="296" r:id="rId8"/>
    <p:sldId id="312" r:id="rId9"/>
    <p:sldId id="313" r:id="rId10"/>
    <p:sldId id="314" r:id="rId11"/>
    <p:sldId id="297" r:id="rId12"/>
    <p:sldId id="298" r:id="rId13"/>
    <p:sldId id="300" r:id="rId14"/>
    <p:sldId id="302" r:id="rId15"/>
    <p:sldId id="303" r:id="rId16"/>
    <p:sldId id="304" r:id="rId17"/>
    <p:sldId id="305" r:id="rId18"/>
    <p:sldId id="308" r:id="rId19"/>
    <p:sldId id="309" r:id="rId20"/>
    <p:sldId id="310" r:id="rId21"/>
    <p:sldId id="311" r:id="rId22"/>
    <p:sldId id="317" r:id="rId23"/>
    <p:sldId id="288" r:id="rId24"/>
    <p:sldId id="31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hammad C Bozchalui" initials="MCB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84638"/>
    <a:srgbClr val="E0989D"/>
    <a:srgbClr val="D81624"/>
    <a:srgbClr val="874039"/>
    <a:srgbClr val="EFE3E1"/>
    <a:srgbClr val="AEAE1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87670" autoAdjust="0"/>
  </p:normalViewPr>
  <p:slideViewPr>
    <p:cSldViewPr>
      <p:cViewPr varScale="1">
        <p:scale>
          <a:sx n="64" d="100"/>
          <a:sy n="64" d="100"/>
        </p:scale>
        <p:origin x="-15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aresh\Downloads\Times%20for%20reduc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v>Storm AllReduce</c:v>
          </c:tx>
          <c:spPr>
            <a:ln w="28575">
              <a:noFill/>
            </a:ln>
          </c:spPr>
          <c:cat>
            <c:numRef>
              <c:f>Sheet1!$A$18:$A$20</c:f>
              <c:numCache>
                <c:formatCode>General</c:formatCode>
                <c:ptCount val="3"/>
                <c:pt idx="0">
                  <c:v>16</c:v>
                </c:pt>
                <c:pt idx="1">
                  <c:v>32</c:v>
                </c:pt>
                <c:pt idx="2">
                  <c:v>64</c:v>
                </c:pt>
              </c:numCache>
            </c:numRef>
          </c:cat>
          <c:val>
            <c:numRef>
              <c:f>Sheet1!$B$18:$B$20</c:f>
              <c:numCache>
                <c:formatCode>General</c:formatCode>
                <c:ptCount val="3"/>
                <c:pt idx="0">
                  <c:v>25.779999999999998</c:v>
                </c:pt>
                <c:pt idx="1">
                  <c:v>20.279999999999998</c:v>
                </c:pt>
                <c:pt idx="2">
                  <c:v>14.139999999999999</c:v>
                </c:pt>
              </c:numCache>
            </c:numRef>
          </c:val>
        </c:ser>
        <c:ser>
          <c:idx val="1"/>
          <c:order val="1"/>
          <c:tx>
            <c:v>Async Butterfly</c:v>
          </c:tx>
          <c:spPr>
            <a:ln w="28575">
              <a:noFill/>
            </a:ln>
          </c:spPr>
          <c:val>
            <c:numRef>
              <c:f>Sheet1!$C$18:$C$20</c:f>
              <c:numCache>
                <c:formatCode>General</c:formatCode>
                <c:ptCount val="3"/>
                <c:pt idx="0">
                  <c:v>34.5</c:v>
                </c:pt>
                <c:pt idx="1">
                  <c:v>35.6</c:v>
                </c:pt>
                <c:pt idx="2">
                  <c:v>38.01</c:v>
                </c:pt>
              </c:numCache>
            </c:numRef>
          </c:val>
        </c:ser>
        <c:axId val="55479296"/>
        <c:axId val="66688128"/>
      </c:barChart>
      <c:catAx>
        <c:axId val="554792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Model Size (MB)</a:t>
                </a:r>
              </a:p>
            </c:rich>
          </c:tx>
          <c:layout/>
        </c:title>
        <c:numFmt formatCode="General" sourceLinked="1"/>
        <c:tickLblPos val="nextTo"/>
        <c:crossAx val="66688128"/>
        <c:crosses val="autoZero"/>
        <c:auto val="1"/>
        <c:lblAlgn val="ctr"/>
        <c:lblOffset val="100"/>
      </c:catAx>
      <c:valAx>
        <c:axId val="66688128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Throughput</a:t>
                </a:r>
                <a:r>
                  <a:rPr lang="en-US" baseline="0"/>
                  <a:t> (tuples/sec)</a:t>
                </a:r>
                <a:endParaRPr lang="en-US"/>
              </a:p>
            </c:rich>
          </c:tx>
          <c:layout/>
        </c:title>
        <c:numFmt formatCode="General" sourceLinked="1"/>
        <c:tickLblPos val="nextTo"/>
        <c:crossAx val="5547929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baseline="0"/>
            </a:pPr>
            <a:endParaRPr lang="en-US"/>
          </a:p>
        </c:txPr>
      </c:legendEntry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F94614-6EEB-467A-A66D-47F416523953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D028F-2857-4962-B952-899BABF28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1960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BE1A10-C090-4844-B09F-19FDF33F1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3834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Isha Sharma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BE1A10-C090-4844-B09F-19FDF33F1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650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76200"/>
            <a:ext cx="20193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76200"/>
            <a:ext cx="59055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Isha Sharma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BE1A10-C090-4844-B09F-19FDF33F1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662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BE1A10-C090-4844-B09F-19FDF33F1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99575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Isha Sharma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BE1A10-C090-4844-B09F-19FDF33F1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59838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243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524000"/>
            <a:ext cx="39243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Isha Sharma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BE1A10-C090-4844-B09F-19FDF33F1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6723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Isha Sharma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BE1A10-C090-4844-B09F-19FDF33F1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47395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Isha Sharma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BE1A10-C090-4844-B09F-19FDF33F1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6924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Isha Sharma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BE1A10-C090-4844-B09F-19FDF33F1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2060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Isha Sharma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BE1A10-C090-4844-B09F-19FDF33F1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35913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Isha Sharma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BE1A10-C090-4844-B09F-19FDF33F1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8761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76200"/>
            <a:ext cx="7086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Slide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010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Text</a:t>
            </a:r>
          </a:p>
          <a:p>
            <a:pPr lvl="1"/>
            <a:r>
              <a:rPr lang="en-US" altLang="ja-JP" smtClean="0"/>
              <a:t>text</a:t>
            </a:r>
          </a:p>
          <a:p>
            <a:pPr lvl="2"/>
            <a:r>
              <a:rPr lang="en-US" altLang="ja-JP" smtClean="0"/>
              <a:t>text</a:t>
            </a:r>
          </a:p>
          <a:p>
            <a:pPr lvl="3"/>
            <a:r>
              <a:rPr lang="en-US" altLang="ja-JP" smtClean="0"/>
              <a:t>text</a:t>
            </a:r>
          </a:p>
        </p:txBody>
      </p:sp>
      <p:sp>
        <p:nvSpPr>
          <p:cNvPr id="8611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400800"/>
            <a:ext cx="449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mtClean="0"/>
            </a:lvl1pPr>
          </a:lstStyle>
          <a:p>
            <a:r>
              <a:rPr lang="en-US" smtClean="0"/>
              <a:t>Isha Sharma</a:t>
            </a:r>
            <a:endParaRPr lang="en-US"/>
          </a:p>
        </p:txBody>
      </p:sp>
      <p:sp>
        <p:nvSpPr>
          <p:cNvPr id="8611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48400" y="6400800"/>
            <a:ext cx="2743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6EBE1A10-C090-4844-B09F-19FDF33F141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0" name="Picture 13" descr="NECLA logo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0150" y="76200"/>
            <a:ext cx="151765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FF0000"/>
          </a:solidFill>
          <a:latin typeface="Tahoma" pitchFamily="34" charset="0"/>
          <a:ea typeface="ＭＳ Ｐゴシック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FF0000"/>
          </a:solidFill>
          <a:latin typeface="Tahoma" pitchFamily="34" charset="0"/>
          <a:ea typeface="ＭＳ Ｐゴシック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FF0000"/>
          </a:solidFill>
          <a:latin typeface="Tahoma" pitchFamily="34" charset="0"/>
          <a:ea typeface="ＭＳ Ｐゴシック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FF0000"/>
          </a:solidFill>
          <a:latin typeface="Tahoma" pitchFamily="34" charset="0"/>
          <a:ea typeface="ＭＳ Ｐゴシック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FF0000"/>
          </a:solidFill>
          <a:latin typeface="Tahoma" pitchFamily="34" charset="0"/>
          <a:ea typeface="ＭＳ Ｐゴシック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FF0000"/>
          </a:solidFill>
          <a:latin typeface="Tahoma" pitchFamily="34" charset="0"/>
          <a:ea typeface="ＭＳ Ｐゴシック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FF0000"/>
          </a:solidFill>
          <a:latin typeface="Tahoma" pitchFamily="34" charset="0"/>
          <a:ea typeface="ＭＳ Ｐゴシック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FF0000"/>
          </a:solidFill>
          <a:latin typeface="Tahoma" pitchFamily="34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kumimoji="1" sz="2400">
          <a:solidFill>
            <a:srgbClr val="33339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>
          <a:solidFill>
            <a:srgbClr val="333399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»"/>
        <a:defRPr kumimoji="1" sz="1600">
          <a:solidFill>
            <a:srgbClr val="333399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>
          <a:solidFill>
            <a:srgbClr val="333399"/>
          </a:solidFill>
          <a:latin typeface="+mj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>
          <a:solidFill>
            <a:srgbClr val="333399"/>
          </a:solidFill>
          <a:latin typeface="+mj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>
          <a:solidFill>
            <a:srgbClr val="333399"/>
          </a:solidFill>
          <a:latin typeface="+mj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>
          <a:solidFill>
            <a:srgbClr val="333399"/>
          </a:solidFill>
          <a:latin typeface="+mj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>
          <a:solidFill>
            <a:srgbClr val="333399"/>
          </a:solidFill>
          <a:latin typeface="+mj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828800"/>
            <a:ext cx="8458200" cy="177165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Orchestrating on-line learning computations in a distributed stream processing engine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8001000" cy="2286000"/>
          </a:xfrm>
        </p:spPr>
        <p:txBody>
          <a:bodyPr/>
          <a:lstStyle/>
          <a:p>
            <a:r>
              <a:rPr lang="en-US" b="1" dirty="0" err="1" smtClean="0"/>
              <a:t>Naresh</a:t>
            </a:r>
            <a:r>
              <a:rPr lang="en-US" b="1" dirty="0" smtClean="0"/>
              <a:t> </a:t>
            </a:r>
            <a:r>
              <a:rPr lang="en-US" b="1" dirty="0" err="1" smtClean="0"/>
              <a:t>Rapolu</a:t>
            </a:r>
            <a:endParaRPr lang="en-US" b="1" dirty="0" smtClean="0"/>
          </a:p>
          <a:p>
            <a:r>
              <a:rPr lang="en-US" b="1" dirty="0" smtClean="0"/>
              <a:t>Purdue University</a:t>
            </a:r>
            <a:endParaRPr lang="en-US" dirty="0" smtClean="0"/>
          </a:p>
          <a:p>
            <a:endParaRPr lang="en-US" sz="1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9190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7086600" cy="990600"/>
          </a:xfrm>
        </p:spPr>
        <p:txBody>
          <a:bodyPr/>
          <a:lstStyle/>
          <a:p>
            <a:r>
              <a:rPr lang="en-US" dirty="0" smtClean="0"/>
              <a:t>Another application: Matrix factorization using DSGD [</a:t>
            </a:r>
            <a:r>
              <a:rPr lang="en-US" dirty="0" err="1" smtClean="0"/>
              <a:t>Gemulla</a:t>
            </a:r>
            <a:r>
              <a:rPr lang="en-US" dirty="0" smtClean="0"/>
              <a:t>, Haas, </a:t>
            </a:r>
            <a:r>
              <a:rPr lang="en-US" dirty="0" err="1" smtClean="0"/>
              <a:t>Nijkamp</a:t>
            </a:r>
            <a:r>
              <a:rPr lang="en-US" dirty="0" smtClean="0"/>
              <a:t>, </a:t>
            </a:r>
            <a:r>
              <a:rPr lang="en-US" dirty="0" err="1" smtClean="0"/>
              <a:t>Sismannis</a:t>
            </a:r>
            <a:r>
              <a:rPr lang="en-US" dirty="0" smtClean="0"/>
              <a:t> ‘2011]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BE1A10-C090-4844-B09F-19FDF33F1410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3" name="Group 21"/>
          <p:cNvGrpSpPr/>
          <p:nvPr/>
        </p:nvGrpSpPr>
        <p:grpSpPr>
          <a:xfrm>
            <a:off x="990600" y="1905000"/>
            <a:ext cx="2057400" cy="2057400"/>
            <a:chOff x="762000" y="1752600"/>
            <a:chExt cx="2057400" cy="2057400"/>
          </a:xfrm>
        </p:grpSpPr>
        <p:grpSp>
          <p:nvGrpSpPr>
            <p:cNvPr id="14" name="Group 13"/>
            <p:cNvGrpSpPr/>
            <p:nvPr/>
          </p:nvGrpSpPr>
          <p:grpSpPr>
            <a:xfrm>
              <a:off x="1447800" y="2438400"/>
              <a:ext cx="1371600" cy="1371600"/>
              <a:chOff x="1295400" y="2057400"/>
              <a:chExt cx="1371600" cy="1371600"/>
            </a:xfrm>
          </p:grpSpPr>
          <p:sp>
            <p:nvSpPr>
              <p:cNvPr id="5" name="Rectangle 4"/>
              <p:cNvSpPr/>
              <p:nvPr/>
            </p:nvSpPr>
            <p:spPr bwMode="auto">
              <a:xfrm>
                <a:off x="1295400" y="20574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rPr>
                  <a:t>A1</a:t>
                </a:r>
              </a:p>
            </p:txBody>
          </p:sp>
          <p:sp>
            <p:nvSpPr>
              <p:cNvPr id="6" name="Rectangle 5"/>
              <p:cNvSpPr/>
              <p:nvPr/>
            </p:nvSpPr>
            <p:spPr bwMode="auto">
              <a:xfrm>
                <a:off x="1752600" y="20574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rPr>
                  <a:t>A2</a:t>
                </a: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2209800" y="20574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rPr>
                  <a:t>A3</a:t>
                </a:r>
              </a:p>
            </p:txBody>
          </p:sp>
          <p:sp>
            <p:nvSpPr>
              <p:cNvPr id="8" name="Rectangle 7"/>
              <p:cNvSpPr/>
              <p:nvPr/>
            </p:nvSpPr>
            <p:spPr bwMode="auto">
              <a:xfrm>
                <a:off x="1295400" y="25146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700" dirty="0" smtClean="0">
                    <a:latin typeface="Arial" charset="0"/>
                    <a:ea typeface="ＭＳ Ｐゴシック" pitchFamily="50" charset="-128"/>
                  </a:rPr>
                  <a:t>B1</a:t>
                </a:r>
                <a:endParaRPr kumimoji="1" lang="en-US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1752600" y="25146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rPr>
                  <a:t>B2</a:t>
                </a:r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>
                <a:off x="2209800" y="25146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rPr>
                  <a:t>B3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1295400" y="29718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rPr>
                  <a:t>C1</a:t>
                </a:r>
              </a:p>
            </p:txBody>
          </p:sp>
          <p:sp>
            <p:nvSpPr>
              <p:cNvPr id="12" name="Rectangle 11"/>
              <p:cNvSpPr/>
              <p:nvPr/>
            </p:nvSpPr>
            <p:spPr bwMode="auto">
              <a:xfrm>
                <a:off x="1752600" y="29718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rPr>
                  <a:t>C2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 bwMode="auto">
              <a:xfrm>
                <a:off x="2209800" y="29718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rPr>
                  <a:t>C3</a:t>
                </a:r>
              </a:p>
            </p:txBody>
          </p:sp>
        </p:grpSp>
        <p:sp>
          <p:nvSpPr>
            <p:cNvPr id="15" name="Rectangle 14"/>
            <p:cNvSpPr/>
            <p:nvPr/>
          </p:nvSpPr>
          <p:spPr bwMode="auto">
            <a:xfrm>
              <a:off x="1447800" y="1752600"/>
              <a:ext cx="457200" cy="53340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U</a:t>
              </a:r>
              <a:r>
                <a:rPr kumimoji="1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1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1905000" y="1752600"/>
              <a:ext cx="457200" cy="53340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U</a:t>
              </a:r>
              <a:r>
                <a:rPr kumimoji="1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2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362200" y="1752600"/>
              <a:ext cx="457200" cy="53340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U</a:t>
              </a:r>
              <a:r>
                <a:rPr kumimoji="1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3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762000" y="2438400"/>
              <a:ext cx="533400" cy="4572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M</a:t>
              </a:r>
              <a:r>
                <a:rPr kumimoji="1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A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62000" y="2895600"/>
              <a:ext cx="533400" cy="4572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M</a:t>
              </a:r>
              <a:r>
                <a:rPr kumimoji="1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B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762000" y="3352800"/>
              <a:ext cx="533400" cy="4572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Mc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1981200" y="1447800"/>
            <a:ext cx="88678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 smtClean="0"/>
              <a:t>Users</a:t>
            </a:r>
            <a:endParaRPr lang="en-US" sz="2100" dirty="0"/>
          </a:p>
        </p:txBody>
      </p:sp>
      <p:sp>
        <p:nvSpPr>
          <p:cNvPr id="24" name="TextBox 23"/>
          <p:cNvSpPr txBox="1"/>
          <p:nvPr/>
        </p:nvSpPr>
        <p:spPr>
          <a:xfrm>
            <a:off x="1143000" y="1981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0" y="3048000"/>
            <a:ext cx="103586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 smtClean="0"/>
              <a:t>Movies</a:t>
            </a:r>
            <a:endParaRPr lang="en-US" sz="2100" dirty="0"/>
          </a:p>
        </p:txBody>
      </p:sp>
      <p:grpSp>
        <p:nvGrpSpPr>
          <p:cNvPr id="17" name="Group 63"/>
          <p:cNvGrpSpPr/>
          <p:nvPr/>
        </p:nvGrpSpPr>
        <p:grpSpPr>
          <a:xfrm>
            <a:off x="5562600" y="2057400"/>
            <a:ext cx="1752600" cy="1295400"/>
            <a:chOff x="5867400" y="1524000"/>
            <a:chExt cx="1752600" cy="1295400"/>
          </a:xfrm>
        </p:grpSpPr>
        <p:sp>
          <p:nvSpPr>
            <p:cNvPr id="55" name="Rounded Rectangle 54"/>
            <p:cNvSpPr/>
            <p:nvPr/>
          </p:nvSpPr>
          <p:spPr bwMode="auto">
            <a:xfrm>
              <a:off x="5867400" y="1524000"/>
              <a:ext cx="1752600" cy="12954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6019800" y="1600200"/>
              <a:ext cx="4572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A1</a:t>
              </a: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6477000" y="1600200"/>
              <a:ext cx="4572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700" dirty="0" smtClean="0">
                  <a:latin typeface="Arial" charset="0"/>
                  <a:ea typeface="ＭＳ Ｐゴシック" pitchFamily="50" charset="-128"/>
                </a:rPr>
                <a:t>B1</a:t>
              </a:r>
              <a:endPara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6934200" y="1600200"/>
              <a:ext cx="457200" cy="457200"/>
            </a:xfrm>
            <a:prstGeom prst="rect">
              <a:avLst/>
            </a:prstGeom>
            <a:solidFill>
              <a:srgbClr val="984638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C1</a:t>
              </a: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6019800" y="2133600"/>
              <a:ext cx="533400" cy="5334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M</a:t>
              </a:r>
              <a:r>
                <a:rPr kumimoji="1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A</a:t>
              </a: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6629400" y="2133600"/>
              <a:ext cx="457200" cy="53340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U</a:t>
              </a:r>
              <a:r>
                <a:rPr kumimoji="1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1</a:t>
              </a:r>
            </a:p>
          </p:txBody>
        </p:sp>
      </p:grpSp>
      <p:grpSp>
        <p:nvGrpSpPr>
          <p:cNvPr id="22" name="Group 65"/>
          <p:cNvGrpSpPr/>
          <p:nvPr/>
        </p:nvGrpSpPr>
        <p:grpSpPr>
          <a:xfrm>
            <a:off x="4114800" y="3886200"/>
            <a:ext cx="1752600" cy="1295400"/>
            <a:chOff x="5867400" y="1524000"/>
            <a:chExt cx="1752600" cy="1295400"/>
          </a:xfrm>
        </p:grpSpPr>
        <p:sp>
          <p:nvSpPr>
            <p:cNvPr id="67" name="Rounded Rectangle 66"/>
            <p:cNvSpPr/>
            <p:nvPr/>
          </p:nvSpPr>
          <p:spPr bwMode="auto">
            <a:xfrm>
              <a:off x="5867400" y="1524000"/>
              <a:ext cx="1752600" cy="12954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6019800" y="1600200"/>
              <a:ext cx="457200" cy="457200"/>
            </a:xfrm>
            <a:prstGeom prst="rect">
              <a:avLst/>
            </a:prstGeom>
            <a:solidFill>
              <a:srgbClr val="984638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A2</a:t>
              </a: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6477000" y="1600200"/>
              <a:ext cx="4572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700" dirty="0" smtClean="0">
                  <a:latin typeface="Arial" charset="0"/>
                  <a:ea typeface="ＭＳ Ｐゴシック" pitchFamily="50" charset="-128"/>
                </a:rPr>
                <a:t>B2</a:t>
              </a:r>
              <a:endPara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6934200" y="1600200"/>
              <a:ext cx="4572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C2</a:t>
              </a: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6019800" y="2133600"/>
              <a:ext cx="533400" cy="5334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M</a:t>
              </a:r>
              <a:r>
                <a:rPr kumimoji="1" lang="en-US" sz="2000" baseline="-25000" dirty="0" smtClean="0">
                  <a:latin typeface="Arial" charset="0"/>
                  <a:ea typeface="ＭＳ Ｐゴシック" pitchFamily="50" charset="-128"/>
                </a:rPr>
                <a:t>A</a:t>
              </a:r>
              <a:endParaRPr kumimoji="1" lang="en-US" sz="20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6629400" y="2133600"/>
              <a:ext cx="457200" cy="53340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U</a:t>
              </a:r>
              <a:r>
                <a:rPr kumimoji="1" lang="en-US" sz="2000" baseline="-25000" dirty="0" smtClean="0">
                  <a:latin typeface="Arial" charset="0"/>
                  <a:ea typeface="ＭＳ Ｐゴシック" pitchFamily="50" charset="-128"/>
                </a:rPr>
                <a:t>2</a:t>
              </a:r>
              <a:endParaRPr kumimoji="1" lang="en-US" sz="20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grpSp>
        <p:nvGrpSpPr>
          <p:cNvPr id="25" name="Group 72"/>
          <p:cNvGrpSpPr/>
          <p:nvPr/>
        </p:nvGrpSpPr>
        <p:grpSpPr>
          <a:xfrm>
            <a:off x="7086600" y="3886200"/>
            <a:ext cx="1752600" cy="1295400"/>
            <a:chOff x="5867400" y="1524000"/>
            <a:chExt cx="1752600" cy="1295400"/>
          </a:xfrm>
        </p:grpSpPr>
        <p:sp>
          <p:nvSpPr>
            <p:cNvPr id="74" name="Rounded Rectangle 73"/>
            <p:cNvSpPr/>
            <p:nvPr/>
          </p:nvSpPr>
          <p:spPr bwMode="auto">
            <a:xfrm>
              <a:off x="5867400" y="1524000"/>
              <a:ext cx="1752600" cy="12954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6019800" y="1600200"/>
              <a:ext cx="4572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A3</a:t>
              </a: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6477000" y="1600200"/>
              <a:ext cx="457200" cy="457200"/>
            </a:xfrm>
            <a:prstGeom prst="rect">
              <a:avLst/>
            </a:prstGeom>
            <a:solidFill>
              <a:srgbClr val="984638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700" dirty="0" smtClean="0">
                  <a:latin typeface="Arial" charset="0"/>
                  <a:ea typeface="ＭＳ Ｐゴシック" pitchFamily="50" charset="-128"/>
                </a:rPr>
                <a:t>B3</a:t>
              </a:r>
              <a:endPara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6934200" y="1600200"/>
              <a:ext cx="4572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C3</a:t>
              </a: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6019800" y="2133600"/>
              <a:ext cx="533400" cy="5334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M</a:t>
              </a:r>
              <a:r>
                <a:rPr kumimoji="1" lang="en-US" sz="2000" baseline="-25000" dirty="0" smtClean="0">
                  <a:latin typeface="Arial" charset="0"/>
                  <a:ea typeface="ＭＳ Ｐゴシック" pitchFamily="50" charset="-128"/>
                </a:rPr>
                <a:t>c</a:t>
              </a:r>
              <a:endParaRPr kumimoji="1" lang="en-US" sz="20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6629400" y="2133600"/>
              <a:ext cx="457200" cy="53340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U</a:t>
              </a:r>
              <a:r>
                <a:rPr kumimoji="1" lang="en-US" sz="2000" baseline="-25000" dirty="0" smtClean="0">
                  <a:latin typeface="Arial" charset="0"/>
                  <a:ea typeface="ＭＳ Ｐゴシック" pitchFamily="50" charset="-128"/>
                </a:rPr>
                <a:t>3</a:t>
              </a:r>
              <a:endParaRPr kumimoji="1" lang="en-US" sz="20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cxnSp>
        <p:nvCxnSpPr>
          <p:cNvPr id="81" name="Straight Arrow Connector 80"/>
          <p:cNvCxnSpPr/>
          <p:nvPr/>
        </p:nvCxnSpPr>
        <p:spPr bwMode="auto">
          <a:xfrm flipH="1">
            <a:off x="4724400" y="2743200"/>
            <a:ext cx="685800" cy="990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Rectangle 81"/>
          <p:cNvSpPr/>
          <p:nvPr/>
        </p:nvSpPr>
        <p:spPr bwMode="auto">
          <a:xfrm>
            <a:off x="4343400" y="2743200"/>
            <a:ext cx="533400" cy="5334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M</a:t>
            </a:r>
            <a:r>
              <a:rPr kumimoji="1" lang="en-US" sz="20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A</a:t>
            </a:r>
          </a:p>
        </p:txBody>
      </p:sp>
      <p:cxnSp>
        <p:nvCxnSpPr>
          <p:cNvPr id="84" name="Straight Arrow Connector 83"/>
          <p:cNvCxnSpPr>
            <a:stCxn id="67" idx="3"/>
            <a:endCxn id="74" idx="1"/>
          </p:cNvCxnSpPr>
          <p:nvPr/>
        </p:nvCxnSpPr>
        <p:spPr bwMode="auto">
          <a:xfrm>
            <a:off x="5867400" y="4533900"/>
            <a:ext cx="1219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Rectangle 84"/>
          <p:cNvSpPr/>
          <p:nvPr/>
        </p:nvSpPr>
        <p:spPr bwMode="auto">
          <a:xfrm>
            <a:off x="6172200" y="4648200"/>
            <a:ext cx="533400" cy="5334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M</a:t>
            </a:r>
            <a:r>
              <a:rPr kumimoji="1" lang="en-US" sz="2000" baseline="-25000" dirty="0" smtClean="0">
                <a:latin typeface="Arial" charset="0"/>
                <a:ea typeface="ＭＳ Ｐゴシック" pitchFamily="50" charset="-128"/>
              </a:rPr>
              <a:t>B</a:t>
            </a:r>
            <a:endParaRPr kumimoji="1" lang="en-US" sz="20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cxnSp>
        <p:nvCxnSpPr>
          <p:cNvPr id="87" name="Straight Arrow Connector 86"/>
          <p:cNvCxnSpPr>
            <a:stCxn id="74" idx="0"/>
            <a:endCxn id="55" idx="3"/>
          </p:cNvCxnSpPr>
          <p:nvPr/>
        </p:nvCxnSpPr>
        <p:spPr bwMode="auto">
          <a:xfrm flipH="1" flipV="1">
            <a:off x="7315200" y="2705100"/>
            <a:ext cx="647700" cy="1181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ectangle 87"/>
          <p:cNvSpPr/>
          <p:nvPr/>
        </p:nvSpPr>
        <p:spPr bwMode="auto">
          <a:xfrm>
            <a:off x="7848600" y="2819400"/>
            <a:ext cx="533400" cy="5334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M</a:t>
            </a:r>
            <a:r>
              <a:rPr kumimoji="1" lang="en-US" sz="2000" baseline="-25000" dirty="0" smtClean="0">
                <a:latin typeface="Arial" charset="0"/>
                <a:ea typeface="ＭＳ Ｐゴシック" pitchFamily="50" charset="-128"/>
              </a:rPr>
              <a:t>c</a:t>
            </a:r>
            <a:endParaRPr kumimoji="1" lang="en-US" sz="20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114800" y="5410200"/>
            <a:ext cx="47211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</a:rPr>
              <a:t>Demands intelligent communication </a:t>
            </a:r>
          </a:p>
          <a:p>
            <a:r>
              <a:rPr lang="en-US" sz="2200" dirty="0" smtClean="0">
                <a:solidFill>
                  <a:srgbClr val="FF0000"/>
                </a:solidFill>
              </a:rPr>
              <a:t>among worker nodes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638800" y="1524000"/>
            <a:ext cx="1690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Worker Node</a:t>
            </a:r>
            <a:endParaRPr lang="en-US" sz="2000" dirty="0"/>
          </a:p>
        </p:txBody>
      </p:sp>
      <p:sp>
        <p:nvSpPr>
          <p:cNvPr id="73" name="Rectangle 72"/>
          <p:cNvSpPr/>
          <p:nvPr/>
        </p:nvSpPr>
        <p:spPr bwMode="auto">
          <a:xfrm>
            <a:off x="152400" y="4876800"/>
            <a:ext cx="457200" cy="457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A1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609600" y="48768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A2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1066800" y="48768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A3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152400" y="53340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dirty="0" smtClean="0">
                <a:latin typeface="Arial" charset="0"/>
                <a:ea typeface="ＭＳ Ｐゴシック" pitchFamily="50" charset="-128"/>
              </a:rPr>
              <a:t>B1</a:t>
            </a:r>
            <a:endParaRPr kumimoji="1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609600" y="5334000"/>
            <a:ext cx="457200" cy="457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B2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1066800" y="53340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B3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152400" y="57912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C1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609600" y="57912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C2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1066800" y="5791200"/>
            <a:ext cx="457200" cy="457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C3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1981200" y="48768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A1</a:t>
            </a:r>
          </a:p>
        </p:txBody>
      </p:sp>
      <p:sp>
        <p:nvSpPr>
          <p:cNvPr id="97" name="Rectangle 96"/>
          <p:cNvSpPr/>
          <p:nvPr/>
        </p:nvSpPr>
        <p:spPr bwMode="auto">
          <a:xfrm>
            <a:off x="2438400" y="4876800"/>
            <a:ext cx="457200" cy="457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A2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2895600" y="48768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A3</a:t>
            </a:r>
          </a:p>
        </p:txBody>
      </p:sp>
      <p:sp>
        <p:nvSpPr>
          <p:cNvPr id="99" name="Rectangle 98"/>
          <p:cNvSpPr/>
          <p:nvPr/>
        </p:nvSpPr>
        <p:spPr bwMode="auto">
          <a:xfrm>
            <a:off x="1981200" y="5334000"/>
            <a:ext cx="457200" cy="457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dirty="0" smtClean="0">
                <a:latin typeface="Arial" charset="0"/>
                <a:ea typeface="ＭＳ Ｐゴシック" pitchFamily="50" charset="-128"/>
              </a:rPr>
              <a:t>B1</a:t>
            </a:r>
            <a:endParaRPr kumimoji="1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2438400" y="53340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B2</a:t>
            </a:r>
          </a:p>
        </p:txBody>
      </p:sp>
      <p:sp>
        <p:nvSpPr>
          <p:cNvPr id="101" name="Rectangle 100"/>
          <p:cNvSpPr/>
          <p:nvPr/>
        </p:nvSpPr>
        <p:spPr bwMode="auto">
          <a:xfrm>
            <a:off x="2895600" y="53340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B3</a:t>
            </a:r>
          </a:p>
        </p:txBody>
      </p:sp>
      <p:sp>
        <p:nvSpPr>
          <p:cNvPr id="102" name="Rectangle 101"/>
          <p:cNvSpPr/>
          <p:nvPr/>
        </p:nvSpPr>
        <p:spPr bwMode="auto">
          <a:xfrm>
            <a:off x="1981200" y="57912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C1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2438400" y="57912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C2</a:t>
            </a:r>
          </a:p>
        </p:txBody>
      </p:sp>
      <p:sp>
        <p:nvSpPr>
          <p:cNvPr id="104" name="Rectangle 103"/>
          <p:cNvSpPr/>
          <p:nvPr/>
        </p:nvSpPr>
        <p:spPr bwMode="auto">
          <a:xfrm>
            <a:off x="2895600" y="5791200"/>
            <a:ext cx="457200" cy="457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C3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85800" y="6488668"/>
            <a:ext cx="2504212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dirty="0" smtClean="0"/>
              <a:t>Strata of a 3x3 matrix</a:t>
            </a:r>
            <a:endParaRPr 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086600" cy="838200"/>
          </a:xfrm>
        </p:spPr>
        <p:txBody>
          <a:bodyPr/>
          <a:lstStyle/>
          <a:p>
            <a:r>
              <a:rPr lang="en-US" dirty="0" smtClean="0"/>
              <a:t>Introduction to STORM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001000" cy="1600200"/>
          </a:xfrm>
        </p:spPr>
        <p:txBody>
          <a:bodyPr/>
          <a:lstStyle/>
          <a:p>
            <a:r>
              <a:rPr lang="en-US" dirty="0" smtClean="0"/>
              <a:t>Storm: Stream processing engine built at Twitter.</a:t>
            </a:r>
          </a:p>
          <a:p>
            <a:r>
              <a:rPr lang="en-US" dirty="0" smtClean="0"/>
              <a:t>Executes topologies – DAG of operators (spouts and bolts)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BE1A10-C090-4844-B09F-19FDF33F1410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 descr="trident-to-storm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286000"/>
            <a:ext cx="9130159" cy="419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086600" cy="838200"/>
          </a:xfrm>
        </p:spPr>
        <p:txBody>
          <a:bodyPr/>
          <a:lstStyle/>
          <a:p>
            <a:r>
              <a:rPr lang="en-US" dirty="0" smtClean="0"/>
              <a:t>Core component of Storm: LMAX Disruptor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8001000" cy="2362200"/>
          </a:xfrm>
        </p:spPr>
        <p:txBody>
          <a:bodyPr/>
          <a:lstStyle/>
          <a:p>
            <a:r>
              <a:rPr lang="en-US" sz="2100" dirty="0" smtClean="0"/>
              <a:t>Every operator in Storm uses LMAX Disruptor to process events.</a:t>
            </a:r>
          </a:p>
          <a:p>
            <a:r>
              <a:rPr lang="en-US" sz="2100" dirty="0" smtClean="0"/>
              <a:t>LMAX Disruptor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Event-driven, asynchronous, producer/consumer queues.</a:t>
            </a:r>
          </a:p>
          <a:p>
            <a:pPr lvl="1"/>
            <a:r>
              <a:rPr lang="en-US" dirty="0" smtClean="0"/>
              <a:t>Built for ultra low-latency trading by a Wall Street firm.</a:t>
            </a:r>
          </a:p>
          <a:p>
            <a:pPr lvl="1"/>
            <a:r>
              <a:rPr lang="en-US" dirty="0" smtClean="0"/>
              <a:t>Uses custom lock-free data-structures.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BE1A10-C090-4844-B09F-19FDF33F1410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5" descr="disrupto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3745" y="3200400"/>
            <a:ext cx="8736509" cy="3625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architecture: Storm with </a:t>
            </a:r>
            <a:r>
              <a:rPr lang="en-US" dirty="0" err="1" smtClean="0"/>
              <a:t>Vowpal</a:t>
            </a:r>
            <a:r>
              <a:rPr lang="en-US" dirty="0" smtClean="0"/>
              <a:t> </a:t>
            </a:r>
            <a:r>
              <a:rPr lang="en-US" dirty="0" err="1" smtClean="0"/>
              <a:t>Wabbit</a:t>
            </a:r>
            <a:r>
              <a:rPr lang="en-US" dirty="0" smtClean="0"/>
              <a:t> (SGD).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8001000" cy="5029200"/>
          </a:xfrm>
        </p:spPr>
        <p:txBody>
          <a:bodyPr/>
          <a:lstStyle/>
          <a:p>
            <a:r>
              <a:rPr lang="en-US" dirty="0" smtClean="0"/>
              <a:t>Spouts are the individual nodes in the distributed key-value store.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172200" y="6400800"/>
            <a:ext cx="2743200" cy="228600"/>
          </a:xfrm>
        </p:spPr>
        <p:txBody>
          <a:bodyPr/>
          <a:lstStyle/>
          <a:p>
            <a:fld id="{6EBE1A10-C090-4844-B09F-19FDF33F1410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Flowchart: Alternate Process 6"/>
          <p:cNvSpPr/>
          <p:nvPr/>
        </p:nvSpPr>
        <p:spPr bwMode="auto">
          <a:xfrm>
            <a:off x="1752600" y="4419600"/>
            <a:ext cx="914400" cy="612648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V W</a:t>
            </a:r>
          </a:p>
        </p:txBody>
      </p:sp>
      <p:sp>
        <p:nvSpPr>
          <p:cNvPr id="13" name="Flowchart: Alternate Process 12"/>
          <p:cNvSpPr/>
          <p:nvPr/>
        </p:nvSpPr>
        <p:spPr bwMode="auto">
          <a:xfrm>
            <a:off x="3352800" y="4416552"/>
            <a:ext cx="914400" cy="612648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V W</a:t>
            </a:r>
          </a:p>
        </p:txBody>
      </p:sp>
      <p:sp>
        <p:nvSpPr>
          <p:cNvPr id="17" name="Flowchart: Alternate Process 16"/>
          <p:cNvSpPr/>
          <p:nvPr/>
        </p:nvSpPr>
        <p:spPr bwMode="auto">
          <a:xfrm>
            <a:off x="4953000" y="4416552"/>
            <a:ext cx="914400" cy="612648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V W</a:t>
            </a:r>
          </a:p>
        </p:txBody>
      </p:sp>
      <p:sp>
        <p:nvSpPr>
          <p:cNvPr id="18" name="Flowchart: Merge 17"/>
          <p:cNvSpPr/>
          <p:nvPr/>
        </p:nvSpPr>
        <p:spPr bwMode="auto">
          <a:xfrm>
            <a:off x="3505200" y="5867400"/>
            <a:ext cx="685800" cy="685800"/>
          </a:xfrm>
          <a:prstGeom prst="flowChartMerg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000" dirty="0" smtClean="0">
                <a:latin typeface="Arial" charset="0"/>
                <a:ea typeface="ＭＳ Ｐゴシック" pitchFamily="50" charset="-128"/>
              </a:rPr>
              <a:t>V</a:t>
            </a:r>
            <a:r>
              <a:rPr kumimoji="1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W</a:t>
            </a:r>
          </a:p>
        </p:txBody>
      </p:sp>
      <p:cxnSp>
        <p:nvCxnSpPr>
          <p:cNvPr id="20" name="Straight Arrow Connector 19"/>
          <p:cNvCxnSpPr>
            <a:stCxn id="5" idx="2"/>
            <a:endCxn id="7" idx="0"/>
          </p:cNvCxnSpPr>
          <p:nvPr/>
        </p:nvCxnSpPr>
        <p:spPr bwMode="auto">
          <a:xfrm>
            <a:off x="2209800" y="3224784"/>
            <a:ext cx="0" cy="11948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>
            <a:stCxn id="11" idx="2"/>
            <a:endCxn id="13" idx="0"/>
          </p:cNvCxnSpPr>
          <p:nvPr/>
        </p:nvCxnSpPr>
        <p:spPr bwMode="auto">
          <a:xfrm>
            <a:off x="3810000" y="3222224"/>
            <a:ext cx="0" cy="119432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Arrow Connector 23"/>
          <p:cNvCxnSpPr>
            <a:stCxn id="15" idx="2"/>
            <a:endCxn id="17" idx="0"/>
          </p:cNvCxnSpPr>
          <p:nvPr/>
        </p:nvCxnSpPr>
        <p:spPr bwMode="auto">
          <a:xfrm>
            <a:off x="5410200" y="3222224"/>
            <a:ext cx="0" cy="119432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>
            <a:stCxn id="7" idx="2"/>
            <a:endCxn id="18" idx="0"/>
          </p:cNvCxnSpPr>
          <p:nvPr/>
        </p:nvCxnSpPr>
        <p:spPr bwMode="auto">
          <a:xfrm>
            <a:off x="2209800" y="5032248"/>
            <a:ext cx="1638300" cy="8351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>
            <a:stCxn id="13" idx="2"/>
            <a:endCxn id="18" idx="0"/>
          </p:cNvCxnSpPr>
          <p:nvPr/>
        </p:nvCxnSpPr>
        <p:spPr bwMode="auto">
          <a:xfrm>
            <a:off x="3810000" y="5029200"/>
            <a:ext cx="38100" cy="838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Arrow Connector 29"/>
          <p:cNvCxnSpPr>
            <a:stCxn id="17" idx="2"/>
            <a:endCxn id="18" idx="0"/>
          </p:cNvCxnSpPr>
          <p:nvPr/>
        </p:nvCxnSpPr>
        <p:spPr bwMode="auto">
          <a:xfrm flipH="1">
            <a:off x="3848100" y="5029200"/>
            <a:ext cx="1562100" cy="838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9" name="Group 48"/>
          <p:cNvGrpSpPr/>
          <p:nvPr/>
        </p:nvGrpSpPr>
        <p:grpSpPr>
          <a:xfrm>
            <a:off x="1295400" y="1752600"/>
            <a:ext cx="5029200" cy="1600200"/>
            <a:chOff x="1295400" y="1981200"/>
            <a:chExt cx="5029200" cy="1905000"/>
          </a:xfrm>
        </p:grpSpPr>
        <p:grpSp>
          <p:nvGrpSpPr>
            <p:cNvPr id="8" name="Group 7"/>
            <p:cNvGrpSpPr/>
            <p:nvPr/>
          </p:nvGrpSpPr>
          <p:grpSpPr>
            <a:xfrm>
              <a:off x="1752600" y="2743200"/>
              <a:ext cx="914400" cy="990600"/>
              <a:chOff x="2514600" y="2590800"/>
              <a:chExt cx="914400" cy="990600"/>
            </a:xfrm>
          </p:grpSpPr>
          <p:sp>
            <p:nvSpPr>
              <p:cNvPr id="5" name="Rounded Rectangle 4"/>
              <p:cNvSpPr/>
              <p:nvPr/>
            </p:nvSpPr>
            <p:spPr bwMode="auto">
              <a:xfrm>
                <a:off x="2514600" y="2590800"/>
                <a:ext cx="914400" cy="990600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6" name="Flowchart: Magnetic Disk 5"/>
              <p:cNvSpPr/>
              <p:nvPr/>
            </p:nvSpPr>
            <p:spPr bwMode="auto">
              <a:xfrm>
                <a:off x="2819400" y="2819400"/>
                <a:ext cx="381000" cy="612648"/>
              </a:xfrm>
              <a:prstGeom prst="flowChartMagneticDisk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3352800" y="2740152"/>
              <a:ext cx="914400" cy="990600"/>
              <a:chOff x="2514600" y="2590800"/>
              <a:chExt cx="914400" cy="990600"/>
            </a:xfrm>
          </p:grpSpPr>
          <p:sp>
            <p:nvSpPr>
              <p:cNvPr id="11" name="Rounded Rectangle 10"/>
              <p:cNvSpPr/>
              <p:nvPr/>
            </p:nvSpPr>
            <p:spPr bwMode="auto">
              <a:xfrm>
                <a:off x="2514600" y="2590800"/>
                <a:ext cx="914400" cy="990600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12" name="Flowchart: Magnetic Disk 11"/>
              <p:cNvSpPr/>
              <p:nvPr/>
            </p:nvSpPr>
            <p:spPr bwMode="auto">
              <a:xfrm>
                <a:off x="2819400" y="2819400"/>
                <a:ext cx="381000" cy="612648"/>
              </a:xfrm>
              <a:prstGeom prst="flowChartMagneticDisk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4953000" y="2740152"/>
              <a:ext cx="914400" cy="990600"/>
              <a:chOff x="2514600" y="2590800"/>
              <a:chExt cx="914400" cy="990600"/>
            </a:xfrm>
          </p:grpSpPr>
          <p:sp>
            <p:nvSpPr>
              <p:cNvPr id="15" name="Rounded Rectangle 14"/>
              <p:cNvSpPr/>
              <p:nvPr/>
            </p:nvSpPr>
            <p:spPr bwMode="auto">
              <a:xfrm>
                <a:off x="2514600" y="2590800"/>
                <a:ext cx="914400" cy="990600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16" name="Flowchart: Magnetic Disk 15"/>
              <p:cNvSpPr/>
              <p:nvPr/>
            </p:nvSpPr>
            <p:spPr bwMode="auto">
              <a:xfrm>
                <a:off x="2819400" y="2819400"/>
                <a:ext cx="381000" cy="612648"/>
              </a:xfrm>
              <a:prstGeom prst="flowChartMagneticDisk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</p:grpSp>
        <p:cxnSp>
          <p:nvCxnSpPr>
            <p:cNvPr id="32" name="Straight Arrow Connector 31"/>
            <p:cNvCxnSpPr/>
            <p:nvPr/>
          </p:nvCxnSpPr>
          <p:spPr bwMode="auto">
            <a:xfrm>
              <a:off x="1981200" y="2362200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" name="Straight Arrow Connector 33"/>
            <p:cNvCxnSpPr/>
            <p:nvPr/>
          </p:nvCxnSpPr>
          <p:spPr bwMode="auto">
            <a:xfrm>
              <a:off x="2209800" y="2362200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Straight Arrow Connector 34"/>
            <p:cNvCxnSpPr/>
            <p:nvPr/>
          </p:nvCxnSpPr>
          <p:spPr bwMode="auto">
            <a:xfrm>
              <a:off x="2438400" y="2362200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Straight Arrow Connector 35"/>
            <p:cNvCxnSpPr/>
            <p:nvPr/>
          </p:nvCxnSpPr>
          <p:spPr bwMode="auto">
            <a:xfrm>
              <a:off x="3581400" y="2362200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Straight Arrow Connector 36"/>
            <p:cNvCxnSpPr/>
            <p:nvPr/>
          </p:nvCxnSpPr>
          <p:spPr bwMode="auto">
            <a:xfrm>
              <a:off x="3810000" y="2362200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Straight Arrow Connector 37"/>
            <p:cNvCxnSpPr/>
            <p:nvPr/>
          </p:nvCxnSpPr>
          <p:spPr bwMode="auto">
            <a:xfrm>
              <a:off x="4038600" y="2362200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Arrow Connector 38"/>
            <p:cNvCxnSpPr/>
            <p:nvPr/>
          </p:nvCxnSpPr>
          <p:spPr bwMode="auto">
            <a:xfrm>
              <a:off x="5181600" y="2362200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Straight Arrow Connector 39"/>
            <p:cNvCxnSpPr/>
            <p:nvPr/>
          </p:nvCxnSpPr>
          <p:spPr bwMode="auto">
            <a:xfrm>
              <a:off x="5410200" y="2362200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Straight Arrow Connector 40"/>
            <p:cNvCxnSpPr/>
            <p:nvPr/>
          </p:nvCxnSpPr>
          <p:spPr bwMode="auto">
            <a:xfrm>
              <a:off x="5638800" y="2362200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TextBox 41"/>
            <p:cNvSpPr txBox="1"/>
            <p:nvPr/>
          </p:nvSpPr>
          <p:spPr>
            <a:xfrm>
              <a:off x="2057400" y="1981200"/>
              <a:ext cx="37112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Client requests for model and data</a:t>
              </a:r>
              <a:endParaRPr lang="en-US" dirty="0"/>
            </a:p>
          </p:txBody>
        </p:sp>
        <p:sp>
          <p:nvSpPr>
            <p:cNvPr id="43" name="Rounded Rectangle 42"/>
            <p:cNvSpPr/>
            <p:nvPr/>
          </p:nvSpPr>
          <p:spPr bwMode="auto">
            <a:xfrm>
              <a:off x="1295400" y="2514600"/>
              <a:ext cx="5029200" cy="13716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sp>
        <p:nvSpPr>
          <p:cNvPr id="44" name="Right Arrow 43"/>
          <p:cNvSpPr/>
          <p:nvPr/>
        </p:nvSpPr>
        <p:spPr bwMode="auto">
          <a:xfrm>
            <a:off x="6477000" y="2590800"/>
            <a:ext cx="457200" cy="3048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086600" y="2209800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smtClean="0"/>
              <a:t>Distributed Storage (Key-Value store)</a:t>
            </a:r>
            <a:endParaRPr lang="en-US" sz="2100" dirty="0"/>
          </a:p>
        </p:txBody>
      </p:sp>
      <p:sp>
        <p:nvSpPr>
          <p:cNvPr id="46" name="Rounded Rectangle 45"/>
          <p:cNvSpPr/>
          <p:nvPr/>
        </p:nvSpPr>
        <p:spPr bwMode="auto">
          <a:xfrm>
            <a:off x="1295400" y="4114800"/>
            <a:ext cx="5029200" cy="2590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7" name="Right Arrow 46"/>
          <p:cNvSpPr/>
          <p:nvPr/>
        </p:nvSpPr>
        <p:spPr bwMode="auto">
          <a:xfrm>
            <a:off x="6477000" y="4953000"/>
            <a:ext cx="457200" cy="3048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010400" y="4572000"/>
            <a:ext cx="18288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smtClean="0"/>
              <a:t>Storm topology with VW operators overlaid on cluster nodes</a:t>
            </a:r>
            <a:endParaRPr lang="en-US" sz="2100" dirty="0"/>
          </a:p>
        </p:txBody>
      </p:sp>
      <p:cxnSp>
        <p:nvCxnSpPr>
          <p:cNvPr id="52" name="Shape 51"/>
          <p:cNvCxnSpPr>
            <a:stCxn id="18" idx="2"/>
            <a:endCxn id="7" idx="1"/>
          </p:cNvCxnSpPr>
          <p:nvPr/>
        </p:nvCxnSpPr>
        <p:spPr bwMode="auto">
          <a:xfrm rot="5400000" flipH="1">
            <a:off x="1886712" y="4591812"/>
            <a:ext cx="1827276" cy="2095500"/>
          </a:xfrm>
          <a:prstGeom prst="bentConnector4">
            <a:avLst>
              <a:gd name="adj1" fmla="val 1436"/>
              <a:gd name="adj2" fmla="val 11090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Shape 58"/>
          <p:cNvCxnSpPr>
            <a:stCxn id="18" idx="2"/>
            <a:endCxn id="17" idx="3"/>
          </p:cNvCxnSpPr>
          <p:nvPr/>
        </p:nvCxnSpPr>
        <p:spPr bwMode="auto">
          <a:xfrm rot="5400000" flipH="1" flipV="1">
            <a:off x="3942588" y="4628388"/>
            <a:ext cx="1830324" cy="2019300"/>
          </a:xfrm>
          <a:prstGeom prst="bentConnector4">
            <a:avLst>
              <a:gd name="adj1" fmla="val 3071"/>
              <a:gd name="adj2" fmla="val 11132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TextBox 62"/>
          <p:cNvSpPr txBox="1"/>
          <p:nvPr/>
        </p:nvSpPr>
        <p:spPr>
          <a:xfrm>
            <a:off x="1752600" y="5638800"/>
            <a:ext cx="13003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 Reduce</a:t>
            </a:r>
          </a:p>
          <a:p>
            <a:r>
              <a:rPr lang="en-US" dirty="0" smtClean="0"/>
              <a:t>topology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 bwMode="auto">
          <a:xfrm>
            <a:off x="1981200" y="3581400"/>
            <a:ext cx="3657600" cy="381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Training Examples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648200" y="5638800"/>
            <a:ext cx="11065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STORM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naïve integration: Storm with </a:t>
            </a:r>
            <a:r>
              <a:rPr lang="en-US" dirty="0" err="1" smtClean="0"/>
              <a:t>Vowpal</a:t>
            </a:r>
            <a:r>
              <a:rPr lang="en-US" dirty="0" smtClean="0"/>
              <a:t> </a:t>
            </a:r>
            <a:r>
              <a:rPr lang="en-US" dirty="0" err="1" smtClean="0"/>
              <a:t>Wabbit</a:t>
            </a:r>
            <a:r>
              <a:rPr lang="en-US" dirty="0" smtClean="0"/>
              <a:t> (SGD).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001000" cy="5105400"/>
          </a:xfrm>
        </p:spPr>
        <p:txBody>
          <a:bodyPr/>
          <a:lstStyle/>
          <a:p>
            <a:r>
              <a:rPr lang="en-US" dirty="0" smtClean="0"/>
              <a:t>Long reduction times when the model is large – network bandwidth becomes the bottleneck.</a:t>
            </a:r>
          </a:p>
          <a:p>
            <a:r>
              <a:rPr lang="en-US" dirty="0" smtClean="0"/>
              <a:t>Static topologies do not adjust to transient network bandwidth variations (e.g., in the cloud).</a:t>
            </a:r>
          </a:p>
        </p:txBody>
      </p:sp>
      <p:sp>
        <p:nvSpPr>
          <p:cNvPr id="7" name="Flowchart: Alternate Process 6"/>
          <p:cNvSpPr/>
          <p:nvPr/>
        </p:nvSpPr>
        <p:spPr bwMode="auto">
          <a:xfrm>
            <a:off x="2209800" y="4038600"/>
            <a:ext cx="914400" cy="612648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V W</a:t>
            </a:r>
          </a:p>
        </p:txBody>
      </p:sp>
      <p:sp>
        <p:nvSpPr>
          <p:cNvPr id="13" name="Flowchart: Alternate Process 12"/>
          <p:cNvSpPr/>
          <p:nvPr/>
        </p:nvSpPr>
        <p:spPr bwMode="auto">
          <a:xfrm>
            <a:off x="3810000" y="4035552"/>
            <a:ext cx="914400" cy="612648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V W</a:t>
            </a:r>
          </a:p>
        </p:txBody>
      </p:sp>
      <p:sp>
        <p:nvSpPr>
          <p:cNvPr id="17" name="Flowchart: Alternate Process 16"/>
          <p:cNvSpPr/>
          <p:nvPr/>
        </p:nvSpPr>
        <p:spPr bwMode="auto">
          <a:xfrm>
            <a:off x="5410200" y="4035552"/>
            <a:ext cx="914400" cy="612648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V W</a:t>
            </a:r>
          </a:p>
        </p:txBody>
      </p:sp>
      <p:sp>
        <p:nvSpPr>
          <p:cNvPr id="18" name="Flowchart: Merge 17"/>
          <p:cNvSpPr/>
          <p:nvPr/>
        </p:nvSpPr>
        <p:spPr bwMode="auto">
          <a:xfrm>
            <a:off x="3962400" y="5486400"/>
            <a:ext cx="685800" cy="685800"/>
          </a:xfrm>
          <a:prstGeom prst="flowChartMerg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000" dirty="0" smtClean="0">
                <a:latin typeface="Arial" charset="0"/>
                <a:ea typeface="ＭＳ Ｐゴシック" pitchFamily="50" charset="-128"/>
              </a:rPr>
              <a:t>V</a:t>
            </a:r>
            <a:r>
              <a:rPr kumimoji="1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W</a:t>
            </a:r>
          </a:p>
        </p:txBody>
      </p:sp>
      <p:cxnSp>
        <p:nvCxnSpPr>
          <p:cNvPr id="20" name="Straight Arrow Connector 19"/>
          <p:cNvCxnSpPr>
            <a:endCxn id="7" idx="0"/>
          </p:cNvCxnSpPr>
          <p:nvPr/>
        </p:nvCxnSpPr>
        <p:spPr bwMode="auto">
          <a:xfrm>
            <a:off x="2667000" y="3352800"/>
            <a:ext cx="0" cy="685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>
            <a:endCxn id="13" idx="0"/>
          </p:cNvCxnSpPr>
          <p:nvPr/>
        </p:nvCxnSpPr>
        <p:spPr bwMode="auto">
          <a:xfrm>
            <a:off x="4267200" y="3349752"/>
            <a:ext cx="0" cy="685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Arrow Connector 23"/>
          <p:cNvCxnSpPr>
            <a:endCxn id="17" idx="0"/>
          </p:cNvCxnSpPr>
          <p:nvPr/>
        </p:nvCxnSpPr>
        <p:spPr bwMode="auto">
          <a:xfrm>
            <a:off x="5867400" y="3349752"/>
            <a:ext cx="0" cy="685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>
            <a:stCxn id="7" idx="2"/>
            <a:endCxn id="18" idx="0"/>
          </p:cNvCxnSpPr>
          <p:nvPr/>
        </p:nvCxnSpPr>
        <p:spPr bwMode="auto">
          <a:xfrm>
            <a:off x="2667000" y="4651248"/>
            <a:ext cx="1638300" cy="8351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>
            <a:stCxn id="13" idx="2"/>
            <a:endCxn id="18" idx="0"/>
          </p:cNvCxnSpPr>
          <p:nvPr/>
        </p:nvCxnSpPr>
        <p:spPr bwMode="auto">
          <a:xfrm>
            <a:off x="4267200" y="4648200"/>
            <a:ext cx="38100" cy="838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Arrow Connector 29"/>
          <p:cNvCxnSpPr>
            <a:stCxn id="17" idx="2"/>
            <a:endCxn id="18" idx="0"/>
          </p:cNvCxnSpPr>
          <p:nvPr/>
        </p:nvCxnSpPr>
        <p:spPr bwMode="auto">
          <a:xfrm flipH="1">
            <a:off x="4305300" y="4648200"/>
            <a:ext cx="1562100" cy="838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Rounded Rectangle 45"/>
          <p:cNvSpPr/>
          <p:nvPr/>
        </p:nvSpPr>
        <p:spPr bwMode="auto">
          <a:xfrm>
            <a:off x="1752600" y="3810000"/>
            <a:ext cx="5029200" cy="2514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7" name="Right Arrow 46"/>
          <p:cNvSpPr/>
          <p:nvPr/>
        </p:nvSpPr>
        <p:spPr bwMode="auto">
          <a:xfrm>
            <a:off x="6934200" y="4800600"/>
            <a:ext cx="4572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467600" y="4114800"/>
            <a:ext cx="18288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smtClean="0"/>
              <a:t>Static  topologies do not adjust to transient network BW.</a:t>
            </a:r>
            <a:endParaRPr lang="en-US" sz="2100" dirty="0"/>
          </a:p>
        </p:txBody>
      </p:sp>
      <p:cxnSp>
        <p:nvCxnSpPr>
          <p:cNvPr id="52" name="Shape 51"/>
          <p:cNvCxnSpPr>
            <a:stCxn id="18" idx="2"/>
            <a:endCxn id="7" idx="1"/>
          </p:cNvCxnSpPr>
          <p:nvPr/>
        </p:nvCxnSpPr>
        <p:spPr bwMode="auto">
          <a:xfrm rot="5400000" flipH="1">
            <a:off x="2343912" y="4210812"/>
            <a:ext cx="1827276" cy="2095500"/>
          </a:xfrm>
          <a:prstGeom prst="bentConnector4">
            <a:avLst>
              <a:gd name="adj1" fmla="val 1436"/>
              <a:gd name="adj2" fmla="val 11090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Shape 58"/>
          <p:cNvCxnSpPr>
            <a:stCxn id="18" idx="2"/>
            <a:endCxn id="17" idx="3"/>
          </p:cNvCxnSpPr>
          <p:nvPr/>
        </p:nvCxnSpPr>
        <p:spPr bwMode="auto">
          <a:xfrm rot="5400000" flipH="1" flipV="1">
            <a:off x="4399788" y="4247388"/>
            <a:ext cx="1830324" cy="2019300"/>
          </a:xfrm>
          <a:prstGeom prst="bentConnector4">
            <a:avLst>
              <a:gd name="adj1" fmla="val 3071"/>
              <a:gd name="adj2" fmla="val 11132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TextBox 62"/>
          <p:cNvSpPr txBox="1"/>
          <p:nvPr/>
        </p:nvSpPr>
        <p:spPr>
          <a:xfrm>
            <a:off x="2209800" y="5257800"/>
            <a:ext cx="13003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 Reduce</a:t>
            </a:r>
          </a:p>
          <a:p>
            <a:r>
              <a:rPr lang="en-US" dirty="0" smtClean="0"/>
              <a:t>topology</a:t>
            </a:r>
            <a:endParaRPr lang="en-US" dirty="0"/>
          </a:p>
        </p:txBody>
      </p:sp>
      <p:sp>
        <p:nvSpPr>
          <p:cNvPr id="51" name="Left Brace 50"/>
          <p:cNvSpPr/>
          <p:nvPr/>
        </p:nvSpPr>
        <p:spPr bwMode="auto">
          <a:xfrm>
            <a:off x="1295400" y="3810000"/>
            <a:ext cx="152400" cy="2362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3" name="Rounded Rectangle 52"/>
          <p:cNvSpPr/>
          <p:nvPr/>
        </p:nvSpPr>
        <p:spPr bwMode="auto">
          <a:xfrm>
            <a:off x="228600" y="4343400"/>
            <a:ext cx="914400" cy="1524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Long </a:t>
            </a:r>
            <a:r>
              <a:rPr kumimoji="1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reduc-tion</a:t>
            </a: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 times</a:t>
            </a:r>
          </a:p>
        </p:txBody>
      </p:sp>
      <p:sp>
        <p:nvSpPr>
          <p:cNvPr id="54" name="Flowchart: Document 53"/>
          <p:cNvSpPr/>
          <p:nvPr/>
        </p:nvSpPr>
        <p:spPr bwMode="auto">
          <a:xfrm>
            <a:off x="3505200" y="4800600"/>
            <a:ext cx="152400" cy="228600"/>
          </a:xfrm>
          <a:prstGeom prst="flowChartDocumen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5" name="Flowchart: Document 54"/>
          <p:cNvSpPr/>
          <p:nvPr/>
        </p:nvSpPr>
        <p:spPr bwMode="auto">
          <a:xfrm>
            <a:off x="4419600" y="4800600"/>
            <a:ext cx="152400" cy="228600"/>
          </a:xfrm>
          <a:prstGeom prst="flowChartDocumen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6" name="Flowchart: Document 55"/>
          <p:cNvSpPr/>
          <p:nvPr/>
        </p:nvSpPr>
        <p:spPr bwMode="auto">
          <a:xfrm>
            <a:off x="5410200" y="4953000"/>
            <a:ext cx="152400" cy="228600"/>
          </a:xfrm>
          <a:prstGeom prst="flowChartDocumen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7" name="Flowchart: Document 56"/>
          <p:cNvSpPr/>
          <p:nvPr/>
        </p:nvSpPr>
        <p:spPr bwMode="auto">
          <a:xfrm>
            <a:off x="5562600" y="5791200"/>
            <a:ext cx="152400" cy="228600"/>
          </a:xfrm>
          <a:prstGeom prst="flowChartDocumen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8" name="Flowchart: Document 57"/>
          <p:cNvSpPr/>
          <p:nvPr/>
        </p:nvSpPr>
        <p:spPr bwMode="auto">
          <a:xfrm>
            <a:off x="3505200" y="5791200"/>
            <a:ext cx="152400" cy="228600"/>
          </a:xfrm>
          <a:prstGeom prst="flowChartDocumen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2438400" y="3200400"/>
            <a:ext cx="3657600" cy="381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Training Examples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naïve integration: Storm with </a:t>
            </a:r>
            <a:r>
              <a:rPr lang="en-US" dirty="0" err="1" smtClean="0"/>
              <a:t>Vowpal</a:t>
            </a:r>
            <a:r>
              <a:rPr lang="en-US" dirty="0" smtClean="0"/>
              <a:t> </a:t>
            </a:r>
            <a:r>
              <a:rPr lang="en-US" dirty="0" err="1" smtClean="0"/>
              <a:t>Wabbit</a:t>
            </a:r>
            <a:r>
              <a:rPr lang="en-US" dirty="0" smtClean="0"/>
              <a:t> (SGD).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001000" cy="4876800"/>
          </a:xfrm>
        </p:spPr>
        <p:txBody>
          <a:bodyPr/>
          <a:lstStyle/>
          <a:p>
            <a:r>
              <a:rPr lang="en-US" dirty="0" smtClean="0"/>
              <a:t>Impedance mismatch between synchronous reductions and asynchronous execution engine (LMAX Disruptor)</a:t>
            </a:r>
          </a:p>
        </p:txBody>
      </p:sp>
      <p:sp>
        <p:nvSpPr>
          <p:cNvPr id="7" name="Flowchart: Alternate Process 6"/>
          <p:cNvSpPr/>
          <p:nvPr/>
        </p:nvSpPr>
        <p:spPr bwMode="auto">
          <a:xfrm>
            <a:off x="2209800" y="4419600"/>
            <a:ext cx="914400" cy="612648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V W</a:t>
            </a:r>
          </a:p>
        </p:txBody>
      </p:sp>
      <p:sp>
        <p:nvSpPr>
          <p:cNvPr id="13" name="Flowchart: Alternate Process 12"/>
          <p:cNvSpPr/>
          <p:nvPr/>
        </p:nvSpPr>
        <p:spPr bwMode="auto">
          <a:xfrm>
            <a:off x="3810000" y="4416552"/>
            <a:ext cx="914400" cy="612648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V W</a:t>
            </a:r>
          </a:p>
        </p:txBody>
      </p:sp>
      <p:sp>
        <p:nvSpPr>
          <p:cNvPr id="17" name="Flowchart: Alternate Process 16"/>
          <p:cNvSpPr/>
          <p:nvPr/>
        </p:nvSpPr>
        <p:spPr bwMode="auto">
          <a:xfrm>
            <a:off x="5410200" y="4416552"/>
            <a:ext cx="914400" cy="612648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V W</a:t>
            </a:r>
          </a:p>
        </p:txBody>
      </p:sp>
      <p:sp>
        <p:nvSpPr>
          <p:cNvPr id="18" name="Flowchart: Merge 17"/>
          <p:cNvSpPr/>
          <p:nvPr/>
        </p:nvSpPr>
        <p:spPr bwMode="auto">
          <a:xfrm>
            <a:off x="3962400" y="5867400"/>
            <a:ext cx="685800" cy="685800"/>
          </a:xfrm>
          <a:prstGeom prst="flowChartMerg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000" dirty="0" smtClean="0">
                <a:latin typeface="Arial" charset="0"/>
                <a:ea typeface="ＭＳ Ｐゴシック" pitchFamily="50" charset="-128"/>
              </a:rPr>
              <a:t>V</a:t>
            </a:r>
            <a:r>
              <a:rPr kumimoji="1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W</a:t>
            </a:r>
          </a:p>
        </p:txBody>
      </p:sp>
      <p:cxnSp>
        <p:nvCxnSpPr>
          <p:cNvPr id="20" name="Straight Arrow Connector 19"/>
          <p:cNvCxnSpPr>
            <a:endCxn id="7" idx="0"/>
          </p:cNvCxnSpPr>
          <p:nvPr/>
        </p:nvCxnSpPr>
        <p:spPr bwMode="auto">
          <a:xfrm>
            <a:off x="2667000" y="3733800"/>
            <a:ext cx="0" cy="685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>
            <a:endCxn id="13" idx="0"/>
          </p:cNvCxnSpPr>
          <p:nvPr/>
        </p:nvCxnSpPr>
        <p:spPr bwMode="auto">
          <a:xfrm>
            <a:off x="4267200" y="3730752"/>
            <a:ext cx="0" cy="685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Arrow Connector 23"/>
          <p:cNvCxnSpPr>
            <a:endCxn id="17" idx="0"/>
          </p:cNvCxnSpPr>
          <p:nvPr/>
        </p:nvCxnSpPr>
        <p:spPr bwMode="auto">
          <a:xfrm>
            <a:off x="5867400" y="3730752"/>
            <a:ext cx="0" cy="685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>
            <a:stCxn id="7" idx="2"/>
            <a:endCxn id="18" idx="0"/>
          </p:cNvCxnSpPr>
          <p:nvPr/>
        </p:nvCxnSpPr>
        <p:spPr bwMode="auto">
          <a:xfrm>
            <a:off x="2667000" y="5032248"/>
            <a:ext cx="1638300" cy="8351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>
            <a:stCxn id="13" idx="2"/>
            <a:endCxn id="18" idx="0"/>
          </p:cNvCxnSpPr>
          <p:nvPr/>
        </p:nvCxnSpPr>
        <p:spPr bwMode="auto">
          <a:xfrm>
            <a:off x="4267200" y="5029200"/>
            <a:ext cx="38100" cy="838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Arrow Connector 29"/>
          <p:cNvCxnSpPr>
            <a:stCxn id="17" idx="2"/>
            <a:endCxn id="18" idx="0"/>
          </p:cNvCxnSpPr>
          <p:nvPr/>
        </p:nvCxnSpPr>
        <p:spPr bwMode="auto">
          <a:xfrm flipH="1">
            <a:off x="4305300" y="5029200"/>
            <a:ext cx="1562100" cy="838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Rounded Rectangle 45"/>
          <p:cNvSpPr/>
          <p:nvPr/>
        </p:nvSpPr>
        <p:spPr bwMode="auto">
          <a:xfrm>
            <a:off x="1752600" y="4191000"/>
            <a:ext cx="5029200" cy="2514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7" name="Right Arrow 46"/>
          <p:cNvSpPr/>
          <p:nvPr/>
        </p:nvSpPr>
        <p:spPr bwMode="auto">
          <a:xfrm>
            <a:off x="6858000" y="5257800"/>
            <a:ext cx="457200" cy="2286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315200" y="4572000"/>
            <a:ext cx="18288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smtClean="0"/>
              <a:t>Static  topologies do not exploit transient network BW.</a:t>
            </a:r>
            <a:endParaRPr lang="en-US" sz="2100" dirty="0"/>
          </a:p>
        </p:txBody>
      </p:sp>
      <p:cxnSp>
        <p:nvCxnSpPr>
          <p:cNvPr id="52" name="Shape 51"/>
          <p:cNvCxnSpPr>
            <a:stCxn id="18" idx="2"/>
            <a:endCxn id="7" idx="1"/>
          </p:cNvCxnSpPr>
          <p:nvPr/>
        </p:nvCxnSpPr>
        <p:spPr bwMode="auto">
          <a:xfrm rot="5400000" flipH="1">
            <a:off x="2343912" y="4591812"/>
            <a:ext cx="1827276" cy="2095500"/>
          </a:xfrm>
          <a:prstGeom prst="bentConnector4">
            <a:avLst>
              <a:gd name="adj1" fmla="val 1436"/>
              <a:gd name="adj2" fmla="val 11090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Shape 58"/>
          <p:cNvCxnSpPr>
            <a:stCxn id="18" idx="2"/>
            <a:endCxn id="17" idx="3"/>
          </p:cNvCxnSpPr>
          <p:nvPr/>
        </p:nvCxnSpPr>
        <p:spPr bwMode="auto">
          <a:xfrm rot="5400000" flipH="1" flipV="1">
            <a:off x="4399788" y="4628388"/>
            <a:ext cx="1830324" cy="2019300"/>
          </a:xfrm>
          <a:prstGeom prst="bentConnector4">
            <a:avLst>
              <a:gd name="adj1" fmla="val 3071"/>
              <a:gd name="adj2" fmla="val 11132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TextBox 62"/>
          <p:cNvSpPr txBox="1"/>
          <p:nvPr/>
        </p:nvSpPr>
        <p:spPr>
          <a:xfrm>
            <a:off x="2209800" y="5638800"/>
            <a:ext cx="13003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 Reduce</a:t>
            </a:r>
          </a:p>
          <a:p>
            <a:r>
              <a:rPr lang="en-US" dirty="0" smtClean="0"/>
              <a:t>topology</a:t>
            </a:r>
            <a:endParaRPr lang="en-US" dirty="0"/>
          </a:p>
        </p:txBody>
      </p:sp>
      <p:sp>
        <p:nvSpPr>
          <p:cNvPr id="51" name="Left Brace 50"/>
          <p:cNvSpPr/>
          <p:nvPr/>
        </p:nvSpPr>
        <p:spPr bwMode="auto">
          <a:xfrm>
            <a:off x="1295400" y="4191000"/>
            <a:ext cx="152400" cy="2362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3" name="Rounded Rectangle 52"/>
          <p:cNvSpPr/>
          <p:nvPr/>
        </p:nvSpPr>
        <p:spPr bwMode="auto">
          <a:xfrm>
            <a:off x="228600" y="4724400"/>
            <a:ext cx="914400" cy="1524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Long </a:t>
            </a:r>
            <a:r>
              <a:rPr kumimoji="1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reduc-tion</a:t>
            </a: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 times</a:t>
            </a:r>
          </a:p>
        </p:txBody>
      </p:sp>
      <p:sp>
        <p:nvSpPr>
          <p:cNvPr id="54" name="Flowchart: Document 53"/>
          <p:cNvSpPr/>
          <p:nvPr/>
        </p:nvSpPr>
        <p:spPr bwMode="auto">
          <a:xfrm>
            <a:off x="3505200" y="5181600"/>
            <a:ext cx="152400" cy="228600"/>
          </a:xfrm>
          <a:prstGeom prst="flowChartDocumen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5" name="Flowchart: Document 54"/>
          <p:cNvSpPr/>
          <p:nvPr/>
        </p:nvSpPr>
        <p:spPr bwMode="auto">
          <a:xfrm>
            <a:off x="4419600" y="5181600"/>
            <a:ext cx="152400" cy="228600"/>
          </a:xfrm>
          <a:prstGeom prst="flowChartDocumen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6" name="Flowchart: Document 55"/>
          <p:cNvSpPr/>
          <p:nvPr/>
        </p:nvSpPr>
        <p:spPr bwMode="auto">
          <a:xfrm>
            <a:off x="5410200" y="5334000"/>
            <a:ext cx="152400" cy="228600"/>
          </a:xfrm>
          <a:prstGeom prst="flowChartDocumen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7" name="Flowchart: Document 56"/>
          <p:cNvSpPr/>
          <p:nvPr/>
        </p:nvSpPr>
        <p:spPr bwMode="auto">
          <a:xfrm>
            <a:off x="5562600" y="6172200"/>
            <a:ext cx="152400" cy="228600"/>
          </a:xfrm>
          <a:prstGeom prst="flowChartDocumen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8" name="Flowchart: Document 57"/>
          <p:cNvSpPr/>
          <p:nvPr/>
        </p:nvSpPr>
        <p:spPr bwMode="auto">
          <a:xfrm>
            <a:off x="3505200" y="6172200"/>
            <a:ext cx="152400" cy="228600"/>
          </a:xfrm>
          <a:prstGeom prst="flowChartDocumen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057400" y="2133600"/>
            <a:ext cx="441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Full barrier leads to timeouts</a:t>
            </a:r>
            <a:r>
              <a:rPr kumimoji="1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 of incoming messages leading to wasted queue resources</a:t>
            </a:r>
            <a:endParaRPr kumimoji="1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1" name="Explosion 1 30"/>
          <p:cNvSpPr/>
          <p:nvPr/>
        </p:nvSpPr>
        <p:spPr bwMode="auto">
          <a:xfrm>
            <a:off x="2819400" y="3886200"/>
            <a:ext cx="304800" cy="304800"/>
          </a:xfrm>
          <a:prstGeom prst="irregularSeal1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2" name="Flowchart: Multidocument 31"/>
          <p:cNvSpPr/>
          <p:nvPr/>
        </p:nvSpPr>
        <p:spPr bwMode="auto">
          <a:xfrm>
            <a:off x="2362200" y="3886200"/>
            <a:ext cx="228600" cy="381000"/>
          </a:xfrm>
          <a:prstGeom prst="flowChartMultidocumen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438400" y="3352800"/>
            <a:ext cx="3657600" cy="381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Training Examples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086600" cy="990600"/>
          </a:xfrm>
        </p:spPr>
        <p:txBody>
          <a:bodyPr/>
          <a:lstStyle/>
          <a:p>
            <a:r>
              <a:rPr lang="en-US" sz="2600" dirty="0" smtClean="0"/>
              <a:t>Contributions: Designed a controller for orchestration of online learning computations.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001000" cy="4876800"/>
          </a:xfrm>
        </p:spPr>
        <p:txBody>
          <a:bodyPr/>
          <a:lstStyle/>
          <a:p>
            <a:r>
              <a:rPr lang="en-US" sz="2200" dirty="0" smtClean="0"/>
              <a:t>Controller dynamically schedules reductions and forces rate control and routing on input data streams. 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172200" y="6400800"/>
            <a:ext cx="2743200" cy="228600"/>
          </a:xfrm>
        </p:spPr>
        <p:txBody>
          <a:bodyPr/>
          <a:lstStyle/>
          <a:p>
            <a:fld id="{6EBE1A10-C090-4844-B09F-19FDF33F1410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2057400" y="1905000"/>
            <a:ext cx="3711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requests for model and data</a:t>
            </a:r>
            <a:endParaRPr lang="en-US" dirty="0"/>
          </a:p>
        </p:txBody>
      </p:sp>
      <p:grpSp>
        <p:nvGrpSpPr>
          <p:cNvPr id="49" name="Group 48"/>
          <p:cNvGrpSpPr/>
          <p:nvPr/>
        </p:nvGrpSpPr>
        <p:grpSpPr>
          <a:xfrm>
            <a:off x="1295400" y="2209800"/>
            <a:ext cx="5029200" cy="685800"/>
            <a:chOff x="1295400" y="2362200"/>
            <a:chExt cx="5029200" cy="1524000"/>
          </a:xfrm>
        </p:grpSpPr>
        <p:grpSp>
          <p:nvGrpSpPr>
            <p:cNvPr id="8" name="Group 7"/>
            <p:cNvGrpSpPr/>
            <p:nvPr/>
          </p:nvGrpSpPr>
          <p:grpSpPr>
            <a:xfrm>
              <a:off x="1752600" y="2743200"/>
              <a:ext cx="914400" cy="990600"/>
              <a:chOff x="2514600" y="2590800"/>
              <a:chExt cx="914400" cy="990600"/>
            </a:xfrm>
          </p:grpSpPr>
          <p:sp>
            <p:nvSpPr>
              <p:cNvPr id="5" name="Rounded Rectangle 4"/>
              <p:cNvSpPr/>
              <p:nvPr/>
            </p:nvSpPr>
            <p:spPr bwMode="auto">
              <a:xfrm>
                <a:off x="2514600" y="2590800"/>
                <a:ext cx="914400" cy="990600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6" name="Flowchart: Magnetic Disk 5"/>
              <p:cNvSpPr/>
              <p:nvPr/>
            </p:nvSpPr>
            <p:spPr bwMode="auto">
              <a:xfrm>
                <a:off x="2819400" y="2819400"/>
                <a:ext cx="381000" cy="612648"/>
              </a:xfrm>
              <a:prstGeom prst="flowChartMagneticDisk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3352800" y="2740152"/>
              <a:ext cx="914400" cy="990600"/>
              <a:chOff x="2514600" y="2590800"/>
              <a:chExt cx="914400" cy="990600"/>
            </a:xfrm>
          </p:grpSpPr>
          <p:sp>
            <p:nvSpPr>
              <p:cNvPr id="11" name="Rounded Rectangle 10"/>
              <p:cNvSpPr/>
              <p:nvPr/>
            </p:nvSpPr>
            <p:spPr bwMode="auto">
              <a:xfrm>
                <a:off x="2514600" y="2590800"/>
                <a:ext cx="914400" cy="990600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12" name="Flowchart: Magnetic Disk 11"/>
              <p:cNvSpPr/>
              <p:nvPr/>
            </p:nvSpPr>
            <p:spPr bwMode="auto">
              <a:xfrm>
                <a:off x="2819400" y="2819400"/>
                <a:ext cx="381000" cy="612648"/>
              </a:xfrm>
              <a:prstGeom prst="flowChartMagneticDisk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</p:grpSp>
        <p:grpSp>
          <p:nvGrpSpPr>
            <p:cNvPr id="10" name="Group 13"/>
            <p:cNvGrpSpPr/>
            <p:nvPr/>
          </p:nvGrpSpPr>
          <p:grpSpPr>
            <a:xfrm>
              <a:off x="5029200" y="2740152"/>
              <a:ext cx="914400" cy="990600"/>
              <a:chOff x="2590800" y="2590800"/>
              <a:chExt cx="914400" cy="990600"/>
            </a:xfrm>
          </p:grpSpPr>
          <p:sp>
            <p:nvSpPr>
              <p:cNvPr id="15" name="Rounded Rectangle 14"/>
              <p:cNvSpPr/>
              <p:nvPr/>
            </p:nvSpPr>
            <p:spPr bwMode="auto">
              <a:xfrm>
                <a:off x="2590800" y="2590800"/>
                <a:ext cx="914400" cy="990600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16" name="Flowchart: Magnetic Disk 15"/>
              <p:cNvSpPr/>
              <p:nvPr/>
            </p:nvSpPr>
            <p:spPr bwMode="auto">
              <a:xfrm>
                <a:off x="2819400" y="2819400"/>
                <a:ext cx="381000" cy="612648"/>
              </a:xfrm>
              <a:prstGeom prst="flowChartMagneticDisk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</p:grpSp>
        <p:cxnSp>
          <p:nvCxnSpPr>
            <p:cNvPr id="32" name="Straight Arrow Connector 31"/>
            <p:cNvCxnSpPr/>
            <p:nvPr/>
          </p:nvCxnSpPr>
          <p:spPr bwMode="auto">
            <a:xfrm>
              <a:off x="1981200" y="2362200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" name="Straight Arrow Connector 33"/>
            <p:cNvCxnSpPr/>
            <p:nvPr/>
          </p:nvCxnSpPr>
          <p:spPr bwMode="auto">
            <a:xfrm>
              <a:off x="2209800" y="2362200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Straight Arrow Connector 34"/>
            <p:cNvCxnSpPr/>
            <p:nvPr/>
          </p:nvCxnSpPr>
          <p:spPr bwMode="auto">
            <a:xfrm>
              <a:off x="2438400" y="2362200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Straight Arrow Connector 35"/>
            <p:cNvCxnSpPr/>
            <p:nvPr/>
          </p:nvCxnSpPr>
          <p:spPr bwMode="auto">
            <a:xfrm>
              <a:off x="3581400" y="2362200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Straight Arrow Connector 36"/>
            <p:cNvCxnSpPr/>
            <p:nvPr/>
          </p:nvCxnSpPr>
          <p:spPr bwMode="auto">
            <a:xfrm>
              <a:off x="3810000" y="2362200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Straight Arrow Connector 37"/>
            <p:cNvCxnSpPr/>
            <p:nvPr/>
          </p:nvCxnSpPr>
          <p:spPr bwMode="auto">
            <a:xfrm>
              <a:off x="4038600" y="2362200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Arrow Connector 38"/>
            <p:cNvCxnSpPr/>
            <p:nvPr/>
          </p:nvCxnSpPr>
          <p:spPr bwMode="auto">
            <a:xfrm>
              <a:off x="5181600" y="2362200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Straight Arrow Connector 39"/>
            <p:cNvCxnSpPr/>
            <p:nvPr/>
          </p:nvCxnSpPr>
          <p:spPr bwMode="auto">
            <a:xfrm>
              <a:off x="5410200" y="2362200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Straight Arrow Connector 40"/>
            <p:cNvCxnSpPr/>
            <p:nvPr/>
          </p:nvCxnSpPr>
          <p:spPr bwMode="auto">
            <a:xfrm>
              <a:off x="5638800" y="2362200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3" name="Rounded Rectangle 42"/>
            <p:cNvSpPr/>
            <p:nvPr/>
          </p:nvSpPr>
          <p:spPr bwMode="auto">
            <a:xfrm>
              <a:off x="1295400" y="2590800"/>
              <a:ext cx="5029200" cy="12954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sp>
        <p:nvSpPr>
          <p:cNvPr id="44" name="Right Arrow 43"/>
          <p:cNvSpPr/>
          <p:nvPr/>
        </p:nvSpPr>
        <p:spPr bwMode="auto">
          <a:xfrm>
            <a:off x="6477000" y="2667000"/>
            <a:ext cx="457200" cy="2286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010400" y="2286000"/>
            <a:ext cx="160020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/>
              <a:t>Distributed Key-Value store</a:t>
            </a:r>
            <a:endParaRPr lang="en-US" sz="1700" dirty="0"/>
          </a:p>
        </p:txBody>
      </p:sp>
      <p:sp>
        <p:nvSpPr>
          <p:cNvPr id="47" name="Right Arrow 46"/>
          <p:cNvSpPr/>
          <p:nvPr/>
        </p:nvSpPr>
        <p:spPr bwMode="auto">
          <a:xfrm>
            <a:off x="6477000" y="5687568"/>
            <a:ext cx="457200" cy="2560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010400" y="4800600"/>
            <a:ext cx="1828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smtClean="0"/>
              <a:t>Dynamic topologies whose event-rate per operator is controlled</a:t>
            </a:r>
            <a:endParaRPr lang="en-US" sz="1900" dirty="0"/>
          </a:p>
        </p:txBody>
      </p:sp>
      <p:grpSp>
        <p:nvGrpSpPr>
          <p:cNvPr id="127" name="Group 126"/>
          <p:cNvGrpSpPr/>
          <p:nvPr/>
        </p:nvGrpSpPr>
        <p:grpSpPr>
          <a:xfrm>
            <a:off x="152400" y="4267200"/>
            <a:ext cx="6172200" cy="2438400"/>
            <a:chOff x="152400" y="4267200"/>
            <a:chExt cx="6172200" cy="2438400"/>
          </a:xfrm>
        </p:grpSpPr>
        <p:sp>
          <p:nvSpPr>
            <p:cNvPr id="7" name="Flowchart: Alternate Process 6"/>
            <p:cNvSpPr/>
            <p:nvPr/>
          </p:nvSpPr>
          <p:spPr bwMode="auto">
            <a:xfrm>
              <a:off x="1752600" y="4419600"/>
              <a:ext cx="762000" cy="612648"/>
            </a:xfrm>
            <a:prstGeom prst="flowChartAlternateProcess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V W</a:t>
              </a:r>
            </a:p>
          </p:txBody>
        </p:sp>
        <p:sp>
          <p:nvSpPr>
            <p:cNvPr id="13" name="Flowchart: Alternate Process 12"/>
            <p:cNvSpPr/>
            <p:nvPr/>
          </p:nvSpPr>
          <p:spPr bwMode="auto">
            <a:xfrm>
              <a:off x="2819400" y="4419600"/>
              <a:ext cx="762000" cy="612648"/>
            </a:xfrm>
            <a:prstGeom prst="flowChartAlternateProcess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V W</a:t>
              </a:r>
            </a:p>
          </p:txBody>
        </p:sp>
        <p:sp>
          <p:nvSpPr>
            <p:cNvPr id="17" name="Flowchart: Alternate Process 16"/>
            <p:cNvSpPr/>
            <p:nvPr/>
          </p:nvSpPr>
          <p:spPr bwMode="auto">
            <a:xfrm>
              <a:off x="3886200" y="4419600"/>
              <a:ext cx="762000" cy="612648"/>
            </a:xfrm>
            <a:prstGeom prst="flowChartAlternateProcess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V W</a:t>
              </a:r>
            </a:p>
          </p:txBody>
        </p:sp>
        <p:sp>
          <p:nvSpPr>
            <p:cNvPr id="18" name="Flowchart: Merge 17"/>
            <p:cNvSpPr/>
            <p:nvPr/>
          </p:nvSpPr>
          <p:spPr bwMode="auto">
            <a:xfrm>
              <a:off x="2438400" y="5334000"/>
              <a:ext cx="685800" cy="533400"/>
            </a:xfrm>
            <a:prstGeom prst="flowChartMerge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000" dirty="0" smtClean="0">
                  <a:latin typeface="Arial" charset="0"/>
                  <a:ea typeface="ＭＳ Ｐゴシック" pitchFamily="50" charset="-128"/>
                </a:rPr>
                <a:t>V</a:t>
              </a:r>
              <a:r>
                <a:rPr kumimoji="1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W</a:t>
              </a:r>
            </a:p>
          </p:txBody>
        </p:sp>
        <p:sp>
          <p:nvSpPr>
            <p:cNvPr id="46" name="Rounded Rectangle 45"/>
            <p:cNvSpPr/>
            <p:nvPr/>
          </p:nvSpPr>
          <p:spPr bwMode="auto">
            <a:xfrm>
              <a:off x="1295400" y="4267200"/>
              <a:ext cx="5029200" cy="24384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52400" y="4953000"/>
              <a:ext cx="1109599" cy="12618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00" dirty="0" smtClean="0"/>
                <a:t>Network</a:t>
              </a:r>
            </a:p>
            <a:p>
              <a:r>
                <a:rPr lang="en-US" sz="1900" dirty="0" smtClean="0"/>
                <a:t> aware </a:t>
              </a:r>
            </a:p>
            <a:p>
              <a:r>
                <a:rPr lang="en-US" sz="1900" dirty="0" smtClean="0"/>
                <a:t>tree</a:t>
              </a:r>
            </a:p>
            <a:p>
              <a:r>
                <a:rPr lang="en-US" sz="1900" dirty="0" smtClean="0"/>
                <a:t>topology</a:t>
              </a:r>
              <a:endParaRPr lang="en-US" sz="1900" dirty="0"/>
            </a:p>
          </p:txBody>
        </p:sp>
        <p:sp>
          <p:nvSpPr>
            <p:cNvPr id="80" name="Flowchart: Alternate Process 79"/>
            <p:cNvSpPr/>
            <p:nvPr/>
          </p:nvSpPr>
          <p:spPr bwMode="auto">
            <a:xfrm>
              <a:off x="5029200" y="4419600"/>
              <a:ext cx="762000" cy="612648"/>
            </a:xfrm>
            <a:prstGeom prst="flowChartAlternateProcess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V W</a:t>
              </a:r>
            </a:p>
          </p:txBody>
        </p:sp>
        <p:sp>
          <p:nvSpPr>
            <p:cNvPr id="81" name="Flowchart: Merge 80"/>
            <p:cNvSpPr/>
            <p:nvPr/>
          </p:nvSpPr>
          <p:spPr bwMode="auto">
            <a:xfrm>
              <a:off x="4495800" y="5334000"/>
              <a:ext cx="685800" cy="533400"/>
            </a:xfrm>
            <a:prstGeom prst="flowChartMerge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000" dirty="0" smtClean="0">
                  <a:latin typeface="Arial" charset="0"/>
                  <a:ea typeface="ＭＳ Ｐゴシック" pitchFamily="50" charset="-128"/>
                </a:rPr>
                <a:t>V</a:t>
              </a:r>
              <a:r>
                <a:rPr kumimoji="1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W</a:t>
              </a:r>
            </a:p>
          </p:txBody>
        </p:sp>
        <p:sp>
          <p:nvSpPr>
            <p:cNvPr id="82" name="Flowchart: Merge 81"/>
            <p:cNvSpPr/>
            <p:nvPr/>
          </p:nvSpPr>
          <p:spPr bwMode="auto">
            <a:xfrm>
              <a:off x="3505200" y="6019800"/>
              <a:ext cx="685800" cy="533400"/>
            </a:xfrm>
            <a:prstGeom prst="flowChartMerge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000" dirty="0" smtClean="0">
                  <a:latin typeface="Arial" charset="0"/>
                  <a:ea typeface="ＭＳ Ｐゴシック" pitchFamily="50" charset="-128"/>
                </a:rPr>
                <a:t>V</a:t>
              </a:r>
              <a:r>
                <a:rPr kumimoji="1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W</a:t>
              </a:r>
            </a:p>
          </p:txBody>
        </p:sp>
        <p:cxnSp>
          <p:nvCxnSpPr>
            <p:cNvPr id="84" name="Straight Arrow Connector 83"/>
            <p:cNvCxnSpPr>
              <a:stCxn id="7" idx="2"/>
              <a:endCxn id="18" idx="0"/>
            </p:cNvCxnSpPr>
            <p:nvPr/>
          </p:nvCxnSpPr>
          <p:spPr bwMode="auto">
            <a:xfrm>
              <a:off x="2133600" y="5032248"/>
              <a:ext cx="647700" cy="3017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Straight Arrow Connector 85"/>
            <p:cNvCxnSpPr>
              <a:stCxn id="18" idx="0"/>
              <a:endCxn id="13" idx="2"/>
            </p:cNvCxnSpPr>
            <p:nvPr/>
          </p:nvCxnSpPr>
          <p:spPr bwMode="auto">
            <a:xfrm flipV="1">
              <a:off x="2781300" y="5032248"/>
              <a:ext cx="419100" cy="3017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Straight Arrow Connector 87"/>
            <p:cNvCxnSpPr>
              <a:stCxn id="17" idx="2"/>
              <a:endCxn id="81" idx="0"/>
            </p:cNvCxnSpPr>
            <p:nvPr/>
          </p:nvCxnSpPr>
          <p:spPr bwMode="auto">
            <a:xfrm>
              <a:off x="4267200" y="5032248"/>
              <a:ext cx="571500" cy="3017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Straight Arrow Connector 89"/>
            <p:cNvCxnSpPr>
              <a:stCxn id="80" idx="2"/>
              <a:endCxn id="81" idx="0"/>
            </p:cNvCxnSpPr>
            <p:nvPr/>
          </p:nvCxnSpPr>
          <p:spPr bwMode="auto">
            <a:xfrm flipH="1">
              <a:off x="4838700" y="5032248"/>
              <a:ext cx="571500" cy="3017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Straight Arrow Connector 91"/>
            <p:cNvCxnSpPr>
              <a:stCxn id="18" idx="2"/>
              <a:endCxn id="82" idx="0"/>
            </p:cNvCxnSpPr>
            <p:nvPr/>
          </p:nvCxnSpPr>
          <p:spPr bwMode="auto">
            <a:xfrm>
              <a:off x="2781300" y="5867400"/>
              <a:ext cx="1066800" cy="152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Straight Arrow Connector 93"/>
            <p:cNvCxnSpPr>
              <a:stCxn id="81" idx="2"/>
              <a:endCxn id="82" idx="0"/>
            </p:cNvCxnSpPr>
            <p:nvPr/>
          </p:nvCxnSpPr>
          <p:spPr bwMode="auto">
            <a:xfrm flipH="1">
              <a:off x="3848100" y="5867400"/>
              <a:ext cx="990600" cy="152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5" name="6-Point Star 94"/>
          <p:cNvSpPr/>
          <p:nvPr/>
        </p:nvSpPr>
        <p:spPr bwMode="auto">
          <a:xfrm>
            <a:off x="6934200" y="3429000"/>
            <a:ext cx="914400" cy="914400"/>
          </a:xfrm>
          <a:prstGeom prst="star6">
            <a:avLst/>
          </a:prstGeom>
          <a:solidFill>
            <a:srgbClr val="87403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6" name="Flowchart: Decision 95"/>
          <p:cNvSpPr/>
          <p:nvPr/>
        </p:nvSpPr>
        <p:spPr bwMode="auto">
          <a:xfrm>
            <a:off x="1752600" y="3502152"/>
            <a:ext cx="914400" cy="612648"/>
          </a:xfrm>
          <a:prstGeom prst="flowChartDecision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7" name="Flowchart: Decision 96"/>
          <p:cNvSpPr/>
          <p:nvPr/>
        </p:nvSpPr>
        <p:spPr bwMode="auto">
          <a:xfrm>
            <a:off x="3352800" y="3502152"/>
            <a:ext cx="914400" cy="612648"/>
          </a:xfrm>
          <a:prstGeom prst="flowChartDecision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8" name="Flowchart: Decision 97"/>
          <p:cNvSpPr/>
          <p:nvPr/>
        </p:nvSpPr>
        <p:spPr bwMode="auto">
          <a:xfrm>
            <a:off x="5029200" y="3502152"/>
            <a:ext cx="914400" cy="612648"/>
          </a:xfrm>
          <a:prstGeom prst="flowChartDecision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795554" y="3657600"/>
            <a:ext cx="134844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 smtClean="0">
                <a:solidFill>
                  <a:srgbClr val="FF0000"/>
                </a:solidFill>
              </a:rPr>
              <a:t>Controller</a:t>
            </a:r>
            <a:endParaRPr lang="en-US" sz="2100" dirty="0">
              <a:solidFill>
                <a:srgbClr val="FF000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0" y="3581400"/>
            <a:ext cx="1215397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 smtClean="0">
                <a:solidFill>
                  <a:srgbClr val="FF0000"/>
                </a:solidFill>
              </a:rPr>
              <a:t>Routers</a:t>
            </a:r>
            <a:endParaRPr lang="en-US" sz="2300" dirty="0">
              <a:solidFill>
                <a:srgbClr val="FF0000"/>
              </a:solidFill>
            </a:endParaRPr>
          </a:p>
        </p:txBody>
      </p:sp>
      <p:sp>
        <p:nvSpPr>
          <p:cNvPr id="102" name="Rounded Rectangle 101"/>
          <p:cNvSpPr/>
          <p:nvPr/>
        </p:nvSpPr>
        <p:spPr bwMode="auto">
          <a:xfrm>
            <a:off x="1295400" y="3429000"/>
            <a:ext cx="5029200" cy="762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cxnSp>
        <p:nvCxnSpPr>
          <p:cNvPr id="104" name="Straight Arrow Connector 103"/>
          <p:cNvCxnSpPr>
            <a:stCxn id="102" idx="3"/>
          </p:cNvCxnSpPr>
          <p:nvPr/>
        </p:nvCxnSpPr>
        <p:spPr bwMode="auto">
          <a:xfrm>
            <a:off x="6324600" y="3810000"/>
            <a:ext cx="609600" cy="76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Arrow Connector 105"/>
          <p:cNvCxnSpPr/>
          <p:nvPr/>
        </p:nvCxnSpPr>
        <p:spPr bwMode="auto">
          <a:xfrm flipV="1">
            <a:off x="6324600" y="4267200"/>
            <a:ext cx="762000" cy="838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Arrow Connector 107"/>
          <p:cNvCxnSpPr>
            <a:stCxn id="5" idx="2"/>
            <a:endCxn id="96" idx="0"/>
          </p:cNvCxnSpPr>
          <p:nvPr/>
        </p:nvCxnSpPr>
        <p:spPr bwMode="auto">
          <a:xfrm>
            <a:off x="2209800" y="2827020"/>
            <a:ext cx="0" cy="6751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Arrow Connector 110"/>
          <p:cNvCxnSpPr>
            <a:stCxn id="11" idx="2"/>
            <a:endCxn id="97" idx="0"/>
          </p:cNvCxnSpPr>
          <p:nvPr/>
        </p:nvCxnSpPr>
        <p:spPr bwMode="auto">
          <a:xfrm>
            <a:off x="3810000" y="2825648"/>
            <a:ext cx="0" cy="6765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Straight Arrow Connector 114"/>
          <p:cNvCxnSpPr>
            <a:stCxn id="15" idx="2"/>
            <a:endCxn id="98" idx="0"/>
          </p:cNvCxnSpPr>
          <p:nvPr/>
        </p:nvCxnSpPr>
        <p:spPr bwMode="auto">
          <a:xfrm>
            <a:off x="5486400" y="2825648"/>
            <a:ext cx="0" cy="6765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Arrow Connector 117"/>
          <p:cNvCxnSpPr>
            <a:stCxn id="96" idx="2"/>
            <a:endCxn id="7" idx="0"/>
          </p:cNvCxnSpPr>
          <p:nvPr/>
        </p:nvCxnSpPr>
        <p:spPr bwMode="auto">
          <a:xfrm flipH="1">
            <a:off x="2133600" y="4114800"/>
            <a:ext cx="762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Arrow Connector 120"/>
          <p:cNvCxnSpPr>
            <a:stCxn id="97" idx="2"/>
            <a:endCxn id="13" idx="0"/>
          </p:cNvCxnSpPr>
          <p:nvPr/>
        </p:nvCxnSpPr>
        <p:spPr bwMode="auto">
          <a:xfrm flipH="1">
            <a:off x="3200400" y="4114800"/>
            <a:ext cx="6096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Arrow Connector 123"/>
          <p:cNvCxnSpPr>
            <a:stCxn id="97" idx="2"/>
            <a:endCxn id="17" idx="0"/>
          </p:cNvCxnSpPr>
          <p:nvPr/>
        </p:nvCxnSpPr>
        <p:spPr bwMode="auto">
          <a:xfrm>
            <a:off x="3810000" y="4114800"/>
            <a:ext cx="4572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Arrow Connector 125"/>
          <p:cNvCxnSpPr>
            <a:stCxn id="98" idx="2"/>
            <a:endCxn id="80" idx="0"/>
          </p:cNvCxnSpPr>
          <p:nvPr/>
        </p:nvCxnSpPr>
        <p:spPr bwMode="auto">
          <a:xfrm flipH="1">
            <a:off x="5410200" y="4114800"/>
            <a:ext cx="762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ectangle 61"/>
          <p:cNvSpPr/>
          <p:nvPr/>
        </p:nvSpPr>
        <p:spPr bwMode="auto">
          <a:xfrm>
            <a:off x="2057400" y="2971800"/>
            <a:ext cx="3657600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Training </a:t>
            </a:r>
            <a:r>
              <a:rPr kumimoji="1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Examples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086600" cy="457200"/>
          </a:xfrm>
        </p:spPr>
        <p:txBody>
          <a:bodyPr/>
          <a:lstStyle/>
          <a:p>
            <a:r>
              <a:rPr lang="en-US" dirty="0" smtClean="0"/>
              <a:t>Controller Design: </a:t>
            </a:r>
            <a:r>
              <a:rPr lang="en-US" dirty="0" err="1" smtClean="0"/>
              <a:t>Async</a:t>
            </a:r>
            <a:r>
              <a:rPr lang="en-US" dirty="0" smtClean="0"/>
              <a:t> Reductions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0"/>
            <a:ext cx="8001000" cy="5334000"/>
          </a:xfrm>
        </p:spPr>
        <p:txBody>
          <a:bodyPr/>
          <a:lstStyle/>
          <a:p>
            <a:r>
              <a:rPr lang="en-US" dirty="0" smtClean="0"/>
              <a:t>Schedules asynchronous reductions (staggered butterfly) while forcing rate control (blacklisting reducers).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248400" y="5943600"/>
            <a:ext cx="2743200" cy="228600"/>
          </a:xfrm>
        </p:spPr>
        <p:txBody>
          <a:bodyPr/>
          <a:lstStyle/>
          <a:p>
            <a:fld id="{6EBE1A10-C090-4844-B09F-19FDF33F1410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Flowchart: Alternate Process 6"/>
          <p:cNvSpPr/>
          <p:nvPr/>
        </p:nvSpPr>
        <p:spPr bwMode="auto">
          <a:xfrm>
            <a:off x="1905000" y="3962400"/>
            <a:ext cx="762000" cy="612648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V W</a:t>
            </a:r>
          </a:p>
        </p:txBody>
      </p:sp>
      <p:sp>
        <p:nvSpPr>
          <p:cNvPr id="13" name="Flowchart: Alternate Process 12"/>
          <p:cNvSpPr/>
          <p:nvPr/>
        </p:nvSpPr>
        <p:spPr bwMode="auto">
          <a:xfrm>
            <a:off x="2895600" y="3962400"/>
            <a:ext cx="762000" cy="612648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V W</a:t>
            </a:r>
          </a:p>
        </p:txBody>
      </p:sp>
      <p:sp>
        <p:nvSpPr>
          <p:cNvPr id="17" name="Flowchart: Alternate Process 16"/>
          <p:cNvSpPr/>
          <p:nvPr/>
        </p:nvSpPr>
        <p:spPr bwMode="auto">
          <a:xfrm>
            <a:off x="3962400" y="3962400"/>
            <a:ext cx="762000" cy="612648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V W</a:t>
            </a:r>
          </a:p>
        </p:txBody>
      </p:sp>
      <p:sp>
        <p:nvSpPr>
          <p:cNvPr id="18" name="Flowchart: Merge 17"/>
          <p:cNvSpPr/>
          <p:nvPr/>
        </p:nvSpPr>
        <p:spPr bwMode="auto">
          <a:xfrm>
            <a:off x="1905000" y="4876800"/>
            <a:ext cx="685800" cy="533400"/>
          </a:xfrm>
          <a:prstGeom prst="flowChartMerg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000" dirty="0" smtClean="0">
                <a:latin typeface="Arial" charset="0"/>
                <a:ea typeface="ＭＳ Ｐゴシック" pitchFamily="50" charset="-128"/>
              </a:rPr>
              <a:t>V</a:t>
            </a:r>
            <a:r>
              <a:rPr kumimoji="1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W</a:t>
            </a:r>
          </a:p>
        </p:txBody>
      </p:sp>
      <p:sp>
        <p:nvSpPr>
          <p:cNvPr id="46" name="Rounded Rectangle 45"/>
          <p:cNvSpPr/>
          <p:nvPr/>
        </p:nvSpPr>
        <p:spPr bwMode="auto">
          <a:xfrm>
            <a:off x="1371600" y="3886200"/>
            <a:ext cx="5029200" cy="2438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7" name="Right Arrow 46"/>
          <p:cNvSpPr/>
          <p:nvPr/>
        </p:nvSpPr>
        <p:spPr bwMode="auto">
          <a:xfrm>
            <a:off x="6553200" y="5230368"/>
            <a:ext cx="457200" cy="2560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086600" y="4343400"/>
            <a:ext cx="1828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smtClean="0"/>
              <a:t>Dynamic topologies whose event-rate per operator is controlled</a:t>
            </a:r>
            <a:endParaRPr lang="en-US" sz="1900" dirty="0"/>
          </a:p>
        </p:txBody>
      </p:sp>
      <p:sp>
        <p:nvSpPr>
          <p:cNvPr id="63" name="TextBox 62"/>
          <p:cNvSpPr txBox="1"/>
          <p:nvPr/>
        </p:nvSpPr>
        <p:spPr>
          <a:xfrm>
            <a:off x="0" y="4495800"/>
            <a:ext cx="131318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dirty="0" smtClean="0"/>
              <a:t>Staggered</a:t>
            </a:r>
          </a:p>
          <a:p>
            <a:r>
              <a:rPr lang="en-US" sz="1900" dirty="0" smtClean="0"/>
              <a:t>Butterfly</a:t>
            </a:r>
            <a:endParaRPr lang="en-US" sz="1900" dirty="0"/>
          </a:p>
        </p:txBody>
      </p:sp>
      <p:sp>
        <p:nvSpPr>
          <p:cNvPr id="80" name="Flowchart: Alternate Process 79"/>
          <p:cNvSpPr/>
          <p:nvPr/>
        </p:nvSpPr>
        <p:spPr bwMode="auto">
          <a:xfrm>
            <a:off x="5105400" y="3962400"/>
            <a:ext cx="762000" cy="612648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V W</a:t>
            </a:r>
          </a:p>
        </p:txBody>
      </p:sp>
      <p:sp>
        <p:nvSpPr>
          <p:cNvPr id="81" name="Flowchart: Merge 80"/>
          <p:cNvSpPr/>
          <p:nvPr/>
        </p:nvSpPr>
        <p:spPr bwMode="auto">
          <a:xfrm>
            <a:off x="3962400" y="4876800"/>
            <a:ext cx="685800" cy="533400"/>
          </a:xfrm>
          <a:prstGeom prst="flowChartMerg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000" dirty="0" smtClean="0">
                <a:latin typeface="Arial" charset="0"/>
                <a:ea typeface="ＭＳ Ｐゴシック" pitchFamily="50" charset="-128"/>
              </a:rPr>
              <a:t>V</a:t>
            </a:r>
            <a:r>
              <a:rPr kumimoji="1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W</a:t>
            </a:r>
          </a:p>
        </p:txBody>
      </p:sp>
      <p:sp>
        <p:nvSpPr>
          <p:cNvPr id="82" name="Flowchart: Merge 81"/>
          <p:cNvSpPr/>
          <p:nvPr/>
        </p:nvSpPr>
        <p:spPr bwMode="auto">
          <a:xfrm>
            <a:off x="2971800" y="4876800"/>
            <a:ext cx="685800" cy="533400"/>
          </a:xfrm>
          <a:prstGeom prst="flowChartMerg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000" dirty="0" smtClean="0">
                <a:latin typeface="Arial" charset="0"/>
                <a:ea typeface="ＭＳ Ｐゴシック" pitchFamily="50" charset="-128"/>
              </a:rPr>
              <a:t>V</a:t>
            </a:r>
            <a:r>
              <a:rPr kumimoji="1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W</a:t>
            </a:r>
          </a:p>
        </p:txBody>
      </p:sp>
      <p:sp>
        <p:nvSpPr>
          <p:cNvPr id="95" name="6-Point Star 94"/>
          <p:cNvSpPr/>
          <p:nvPr/>
        </p:nvSpPr>
        <p:spPr bwMode="auto">
          <a:xfrm>
            <a:off x="7010400" y="2971800"/>
            <a:ext cx="914400" cy="914400"/>
          </a:xfrm>
          <a:prstGeom prst="star6">
            <a:avLst/>
          </a:prstGeom>
          <a:solidFill>
            <a:srgbClr val="87403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6" name="Flowchart: Decision 95"/>
          <p:cNvSpPr/>
          <p:nvPr/>
        </p:nvSpPr>
        <p:spPr bwMode="auto">
          <a:xfrm>
            <a:off x="1828800" y="3044952"/>
            <a:ext cx="914400" cy="612648"/>
          </a:xfrm>
          <a:prstGeom prst="flowChartDecision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7" name="Flowchart: Decision 96"/>
          <p:cNvSpPr/>
          <p:nvPr/>
        </p:nvSpPr>
        <p:spPr bwMode="auto">
          <a:xfrm>
            <a:off x="3429000" y="3044952"/>
            <a:ext cx="914400" cy="612648"/>
          </a:xfrm>
          <a:prstGeom prst="flowChartDecision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8" name="Flowchart: Decision 97"/>
          <p:cNvSpPr/>
          <p:nvPr/>
        </p:nvSpPr>
        <p:spPr bwMode="auto">
          <a:xfrm>
            <a:off x="5105400" y="3044952"/>
            <a:ext cx="914400" cy="612648"/>
          </a:xfrm>
          <a:prstGeom prst="flowChartDecision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871754" y="3200400"/>
            <a:ext cx="134844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 smtClean="0">
                <a:solidFill>
                  <a:srgbClr val="FF0000"/>
                </a:solidFill>
              </a:rPr>
              <a:t>Controller</a:t>
            </a:r>
            <a:endParaRPr lang="en-US" sz="2100" dirty="0">
              <a:solidFill>
                <a:srgbClr val="FF000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76200" y="3124200"/>
            <a:ext cx="1215397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 smtClean="0">
                <a:solidFill>
                  <a:srgbClr val="FF0000"/>
                </a:solidFill>
              </a:rPr>
              <a:t>Routers</a:t>
            </a:r>
            <a:endParaRPr lang="en-US" sz="2300" dirty="0">
              <a:solidFill>
                <a:srgbClr val="FF0000"/>
              </a:solidFill>
            </a:endParaRPr>
          </a:p>
        </p:txBody>
      </p:sp>
      <p:sp>
        <p:nvSpPr>
          <p:cNvPr id="102" name="Rounded Rectangle 101"/>
          <p:cNvSpPr/>
          <p:nvPr/>
        </p:nvSpPr>
        <p:spPr bwMode="auto">
          <a:xfrm>
            <a:off x="1371600" y="2971800"/>
            <a:ext cx="5029200" cy="762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cxnSp>
        <p:nvCxnSpPr>
          <p:cNvPr id="104" name="Straight Arrow Connector 103"/>
          <p:cNvCxnSpPr>
            <a:stCxn id="102" idx="3"/>
          </p:cNvCxnSpPr>
          <p:nvPr/>
        </p:nvCxnSpPr>
        <p:spPr bwMode="auto">
          <a:xfrm>
            <a:off x="6400800" y="3352800"/>
            <a:ext cx="609600" cy="76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Arrow Connector 105"/>
          <p:cNvCxnSpPr/>
          <p:nvPr/>
        </p:nvCxnSpPr>
        <p:spPr bwMode="auto">
          <a:xfrm flipV="1">
            <a:off x="6400800" y="3810000"/>
            <a:ext cx="762000" cy="838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Arrow Connector 107"/>
          <p:cNvCxnSpPr>
            <a:stCxn id="5" idx="2"/>
            <a:endCxn id="96" idx="0"/>
          </p:cNvCxnSpPr>
          <p:nvPr/>
        </p:nvCxnSpPr>
        <p:spPr bwMode="auto">
          <a:xfrm>
            <a:off x="2286000" y="2727960"/>
            <a:ext cx="0" cy="3169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Arrow Connector 110"/>
          <p:cNvCxnSpPr>
            <a:stCxn id="11" idx="2"/>
            <a:endCxn id="97" idx="0"/>
          </p:cNvCxnSpPr>
          <p:nvPr/>
        </p:nvCxnSpPr>
        <p:spPr bwMode="auto">
          <a:xfrm>
            <a:off x="3886200" y="2726131"/>
            <a:ext cx="0" cy="3188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Straight Arrow Connector 114"/>
          <p:cNvCxnSpPr>
            <a:stCxn id="15" idx="2"/>
            <a:endCxn id="98" idx="0"/>
          </p:cNvCxnSpPr>
          <p:nvPr/>
        </p:nvCxnSpPr>
        <p:spPr bwMode="auto">
          <a:xfrm>
            <a:off x="5562600" y="2726131"/>
            <a:ext cx="0" cy="3188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Arrow Connector 117"/>
          <p:cNvCxnSpPr>
            <a:stCxn id="96" idx="2"/>
            <a:endCxn id="7" idx="0"/>
          </p:cNvCxnSpPr>
          <p:nvPr/>
        </p:nvCxnSpPr>
        <p:spPr bwMode="auto">
          <a:xfrm>
            <a:off x="2286000" y="3657600"/>
            <a:ext cx="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Arrow Connector 120"/>
          <p:cNvCxnSpPr>
            <a:stCxn id="97" idx="2"/>
            <a:endCxn id="13" idx="0"/>
          </p:cNvCxnSpPr>
          <p:nvPr/>
        </p:nvCxnSpPr>
        <p:spPr bwMode="auto">
          <a:xfrm flipH="1">
            <a:off x="3276600" y="3657600"/>
            <a:ext cx="6096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Arrow Connector 123"/>
          <p:cNvCxnSpPr>
            <a:stCxn id="97" idx="2"/>
            <a:endCxn id="17" idx="0"/>
          </p:cNvCxnSpPr>
          <p:nvPr/>
        </p:nvCxnSpPr>
        <p:spPr bwMode="auto">
          <a:xfrm>
            <a:off x="3886200" y="3657600"/>
            <a:ext cx="4572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Arrow Connector 125"/>
          <p:cNvCxnSpPr>
            <a:stCxn id="98" idx="2"/>
            <a:endCxn id="80" idx="0"/>
          </p:cNvCxnSpPr>
          <p:nvPr/>
        </p:nvCxnSpPr>
        <p:spPr bwMode="auto">
          <a:xfrm flipH="1">
            <a:off x="5486400" y="3657600"/>
            <a:ext cx="762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Flowchart: Merge 60"/>
          <p:cNvSpPr/>
          <p:nvPr/>
        </p:nvSpPr>
        <p:spPr bwMode="auto">
          <a:xfrm>
            <a:off x="5181600" y="4876800"/>
            <a:ext cx="685800" cy="533400"/>
          </a:xfrm>
          <a:prstGeom prst="flowChartMerg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000" dirty="0" smtClean="0">
                <a:latin typeface="Arial" charset="0"/>
                <a:ea typeface="ＭＳ Ｐゴシック" pitchFamily="50" charset="-128"/>
              </a:rPr>
              <a:t>V</a:t>
            </a:r>
            <a:r>
              <a:rPr kumimoji="1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W</a:t>
            </a:r>
          </a:p>
        </p:txBody>
      </p:sp>
      <p:sp>
        <p:nvSpPr>
          <p:cNvPr id="62" name="Flowchart: Merge 61"/>
          <p:cNvSpPr/>
          <p:nvPr/>
        </p:nvSpPr>
        <p:spPr bwMode="auto">
          <a:xfrm>
            <a:off x="1905000" y="5638800"/>
            <a:ext cx="685800" cy="533400"/>
          </a:xfrm>
          <a:prstGeom prst="flowChartMerg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000" dirty="0" smtClean="0">
                <a:latin typeface="Arial" charset="0"/>
                <a:ea typeface="ＭＳ Ｐゴシック" pitchFamily="50" charset="-128"/>
              </a:rPr>
              <a:t>V</a:t>
            </a:r>
            <a:r>
              <a:rPr kumimoji="1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W</a:t>
            </a:r>
          </a:p>
        </p:txBody>
      </p:sp>
      <p:sp>
        <p:nvSpPr>
          <p:cNvPr id="64" name="Flowchart: Merge 63"/>
          <p:cNvSpPr/>
          <p:nvPr/>
        </p:nvSpPr>
        <p:spPr bwMode="auto">
          <a:xfrm>
            <a:off x="3962400" y="5638800"/>
            <a:ext cx="685800" cy="533400"/>
          </a:xfrm>
          <a:prstGeom prst="flowChartMerg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000" dirty="0" smtClean="0">
                <a:latin typeface="Arial" charset="0"/>
                <a:ea typeface="ＭＳ Ｐゴシック" pitchFamily="50" charset="-128"/>
              </a:rPr>
              <a:t>V</a:t>
            </a:r>
            <a:r>
              <a:rPr kumimoji="1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W</a:t>
            </a:r>
          </a:p>
        </p:txBody>
      </p:sp>
      <p:sp>
        <p:nvSpPr>
          <p:cNvPr id="65" name="Flowchart: Merge 64"/>
          <p:cNvSpPr/>
          <p:nvPr/>
        </p:nvSpPr>
        <p:spPr bwMode="auto">
          <a:xfrm>
            <a:off x="2971800" y="5638800"/>
            <a:ext cx="685800" cy="533400"/>
          </a:xfrm>
          <a:prstGeom prst="flowChartMerg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000" dirty="0" smtClean="0">
                <a:latin typeface="Arial" charset="0"/>
                <a:ea typeface="ＭＳ Ｐゴシック" pitchFamily="50" charset="-128"/>
              </a:rPr>
              <a:t>V</a:t>
            </a:r>
            <a:r>
              <a:rPr kumimoji="1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W</a:t>
            </a:r>
          </a:p>
        </p:txBody>
      </p:sp>
      <p:sp>
        <p:nvSpPr>
          <p:cNvPr id="66" name="Flowchart: Merge 65"/>
          <p:cNvSpPr/>
          <p:nvPr/>
        </p:nvSpPr>
        <p:spPr bwMode="auto">
          <a:xfrm>
            <a:off x="5181600" y="5638800"/>
            <a:ext cx="685800" cy="533400"/>
          </a:xfrm>
          <a:prstGeom prst="flowChartMerg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000" dirty="0" smtClean="0">
                <a:latin typeface="Arial" charset="0"/>
                <a:ea typeface="ＭＳ Ｐゴシック" pitchFamily="50" charset="-128"/>
              </a:rPr>
              <a:t>V</a:t>
            </a:r>
            <a:r>
              <a:rPr kumimoji="1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W</a:t>
            </a:r>
          </a:p>
        </p:txBody>
      </p:sp>
      <p:cxnSp>
        <p:nvCxnSpPr>
          <p:cNvPr id="68" name="Straight Arrow Connector 67"/>
          <p:cNvCxnSpPr>
            <a:stCxn id="7" idx="2"/>
            <a:endCxn id="18" idx="0"/>
          </p:cNvCxnSpPr>
          <p:nvPr/>
        </p:nvCxnSpPr>
        <p:spPr bwMode="auto">
          <a:xfrm flipH="1">
            <a:off x="2247900" y="4575048"/>
            <a:ext cx="38100" cy="301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Arrow Connector 69"/>
          <p:cNvCxnSpPr>
            <a:stCxn id="7" idx="2"/>
            <a:endCxn id="82" idx="0"/>
          </p:cNvCxnSpPr>
          <p:nvPr/>
        </p:nvCxnSpPr>
        <p:spPr bwMode="auto">
          <a:xfrm>
            <a:off x="2286000" y="4575048"/>
            <a:ext cx="1028700" cy="301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Arrow Connector 71"/>
          <p:cNvCxnSpPr>
            <a:stCxn id="13" idx="2"/>
            <a:endCxn id="82" idx="0"/>
          </p:cNvCxnSpPr>
          <p:nvPr/>
        </p:nvCxnSpPr>
        <p:spPr bwMode="auto">
          <a:xfrm>
            <a:off x="3276600" y="4575048"/>
            <a:ext cx="38100" cy="301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Arrow Connector 73"/>
          <p:cNvCxnSpPr>
            <a:stCxn id="13" idx="2"/>
            <a:endCxn id="18" idx="0"/>
          </p:cNvCxnSpPr>
          <p:nvPr/>
        </p:nvCxnSpPr>
        <p:spPr bwMode="auto">
          <a:xfrm flipH="1">
            <a:off x="2247900" y="4575048"/>
            <a:ext cx="1028700" cy="301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Arrow Connector 75"/>
          <p:cNvCxnSpPr>
            <a:stCxn id="17" idx="2"/>
            <a:endCxn id="81" idx="0"/>
          </p:cNvCxnSpPr>
          <p:nvPr/>
        </p:nvCxnSpPr>
        <p:spPr bwMode="auto">
          <a:xfrm flipH="1">
            <a:off x="4305300" y="4575048"/>
            <a:ext cx="38100" cy="301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Arrow Connector 77"/>
          <p:cNvCxnSpPr>
            <a:stCxn id="17" idx="2"/>
            <a:endCxn id="61" idx="0"/>
          </p:cNvCxnSpPr>
          <p:nvPr/>
        </p:nvCxnSpPr>
        <p:spPr bwMode="auto">
          <a:xfrm>
            <a:off x="4343400" y="4575048"/>
            <a:ext cx="1181100" cy="301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Arrow Connector 82"/>
          <p:cNvCxnSpPr>
            <a:stCxn id="80" idx="2"/>
            <a:endCxn id="81" idx="0"/>
          </p:cNvCxnSpPr>
          <p:nvPr/>
        </p:nvCxnSpPr>
        <p:spPr bwMode="auto">
          <a:xfrm flipH="1">
            <a:off x="4305300" y="4575048"/>
            <a:ext cx="1181100" cy="301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Arrow Connector 86"/>
          <p:cNvCxnSpPr>
            <a:stCxn id="80" idx="2"/>
            <a:endCxn id="61" idx="0"/>
          </p:cNvCxnSpPr>
          <p:nvPr/>
        </p:nvCxnSpPr>
        <p:spPr bwMode="auto">
          <a:xfrm>
            <a:off x="5486400" y="4575048"/>
            <a:ext cx="38100" cy="301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Straight Arrow Connector 90"/>
          <p:cNvCxnSpPr>
            <a:stCxn id="18" idx="2"/>
            <a:endCxn id="64" idx="0"/>
          </p:cNvCxnSpPr>
          <p:nvPr/>
        </p:nvCxnSpPr>
        <p:spPr bwMode="auto">
          <a:xfrm>
            <a:off x="2247900" y="5410200"/>
            <a:ext cx="20574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Straight Arrow Connector 99"/>
          <p:cNvCxnSpPr>
            <a:stCxn id="18" idx="2"/>
            <a:endCxn id="62" idx="0"/>
          </p:cNvCxnSpPr>
          <p:nvPr/>
        </p:nvCxnSpPr>
        <p:spPr bwMode="auto">
          <a:xfrm>
            <a:off x="2247900" y="5410200"/>
            <a:ext cx="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Arrow Connector 104"/>
          <p:cNvCxnSpPr>
            <a:stCxn id="81" idx="2"/>
            <a:endCxn id="62" idx="0"/>
          </p:cNvCxnSpPr>
          <p:nvPr/>
        </p:nvCxnSpPr>
        <p:spPr bwMode="auto">
          <a:xfrm flipH="1">
            <a:off x="2247900" y="5410200"/>
            <a:ext cx="20574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Arrow Connector 108"/>
          <p:cNvCxnSpPr>
            <a:stCxn id="81" idx="2"/>
            <a:endCxn id="64" idx="0"/>
          </p:cNvCxnSpPr>
          <p:nvPr/>
        </p:nvCxnSpPr>
        <p:spPr bwMode="auto">
          <a:xfrm>
            <a:off x="4305300" y="5410200"/>
            <a:ext cx="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Arrow Connector 111"/>
          <p:cNvCxnSpPr>
            <a:stCxn id="82" idx="2"/>
            <a:endCxn id="66" idx="0"/>
          </p:cNvCxnSpPr>
          <p:nvPr/>
        </p:nvCxnSpPr>
        <p:spPr bwMode="auto">
          <a:xfrm>
            <a:off x="3314700" y="5410200"/>
            <a:ext cx="2209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Arrow Connector 113"/>
          <p:cNvCxnSpPr>
            <a:stCxn id="82" idx="2"/>
            <a:endCxn id="65" idx="0"/>
          </p:cNvCxnSpPr>
          <p:nvPr/>
        </p:nvCxnSpPr>
        <p:spPr bwMode="auto">
          <a:xfrm>
            <a:off x="3314700" y="5410200"/>
            <a:ext cx="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Arrow Connector 116"/>
          <p:cNvCxnSpPr>
            <a:stCxn id="61" idx="2"/>
            <a:endCxn id="65" idx="0"/>
          </p:cNvCxnSpPr>
          <p:nvPr/>
        </p:nvCxnSpPr>
        <p:spPr bwMode="auto">
          <a:xfrm flipH="1">
            <a:off x="3314700" y="5410200"/>
            <a:ext cx="2209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Arrow Connector 119"/>
          <p:cNvCxnSpPr>
            <a:stCxn id="61" idx="2"/>
            <a:endCxn id="66" idx="0"/>
          </p:cNvCxnSpPr>
          <p:nvPr/>
        </p:nvCxnSpPr>
        <p:spPr bwMode="auto">
          <a:xfrm>
            <a:off x="5524500" y="5410200"/>
            <a:ext cx="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Rectangle 76"/>
          <p:cNvSpPr/>
          <p:nvPr/>
        </p:nvSpPr>
        <p:spPr bwMode="auto">
          <a:xfrm>
            <a:off x="2057400" y="2286000"/>
            <a:ext cx="3657600" cy="381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Training </a:t>
            </a:r>
            <a:r>
              <a:rPr kumimoji="1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Examples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086600" cy="457200"/>
          </a:xfrm>
        </p:spPr>
        <p:txBody>
          <a:bodyPr/>
          <a:lstStyle/>
          <a:p>
            <a:r>
              <a:rPr lang="en-US" dirty="0" smtClean="0"/>
              <a:t>Controller Design: </a:t>
            </a:r>
            <a:r>
              <a:rPr lang="en-US" dirty="0" err="1" smtClean="0"/>
              <a:t>Async</a:t>
            </a:r>
            <a:r>
              <a:rPr lang="en-US" dirty="0" smtClean="0"/>
              <a:t> Reductions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0"/>
            <a:ext cx="8001000" cy="5334000"/>
          </a:xfrm>
        </p:spPr>
        <p:txBody>
          <a:bodyPr/>
          <a:lstStyle/>
          <a:p>
            <a:r>
              <a:rPr lang="en-US" dirty="0" smtClean="0"/>
              <a:t>Schedules asynchronous reductions (staggered butterfly) while forcing rate control (blacklisting reducers).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248400" y="5943600"/>
            <a:ext cx="2743200" cy="228600"/>
          </a:xfrm>
        </p:spPr>
        <p:txBody>
          <a:bodyPr/>
          <a:lstStyle/>
          <a:p>
            <a:fld id="{6EBE1A10-C090-4844-B09F-19FDF33F1410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Flowchart: Alternate Process 6"/>
          <p:cNvSpPr/>
          <p:nvPr/>
        </p:nvSpPr>
        <p:spPr bwMode="auto">
          <a:xfrm>
            <a:off x="1905000" y="3962400"/>
            <a:ext cx="762000" cy="612648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V W</a:t>
            </a:r>
          </a:p>
        </p:txBody>
      </p:sp>
      <p:sp>
        <p:nvSpPr>
          <p:cNvPr id="13" name="Flowchart: Alternate Process 12"/>
          <p:cNvSpPr/>
          <p:nvPr/>
        </p:nvSpPr>
        <p:spPr bwMode="auto">
          <a:xfrm>
            <a:off x="2895600" y="3962400"/>
            <a:ext cx="762000" cy="612648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V W</a:t>
            </a:r>
          </a:p>
        </p:txBody>
      </p:sp>
      <p:sp>
        <p:nvSpPr>
          <p:cNvPr id="17" name="Flowchart: Alternate Process 16"/>
          <p:cNvSpPr/>
          <p:nvPr/>
        </p:nvSpPr>
        <p:spPr bwMode="auto">
          <a:xfrm>
            <a:off x="3962400" y="3962400"/>
            <a:ext cx="762000" cy="612648"/>
          </a:xfrm>
          <a:prstGeom prst="flowChartAlternateProcess">
            <a:avLst/>
          </a:prstGeom>
          <a:solidFill>
            <a:srgbClr val="EFE3E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V W</a:t>
            </a:r>
          </a:p>
        </p:txBody>
      </p:sp>
      <p:sp>
        <p:nvSpPr>
          <p:cNvPr id="18" name="Flowchart: Merge 17"/>
          <p:cNvSpPr/>
          <p:nvPr/>
        </p:nvSpPr>
        <p:spPr bwMode="auto">
          <a:xfrm>
            <a:off x="1905000" y="4876800"/>
            <a:ext cx="685800" cy="533400"/>
          </a:xfrm>
          <a:prstGeom prst="flowChartMerg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000" dirty="0" smtClean="0">
                <a:latin typeface="Arial" charset="0"/>
                <a:ea typeface="ＭＳ Ｐゴシック" pitchFamily="50" charset="-128"/>
              </a:rPr>
              <a:t>V</a:t>
            </a:r>
            <a:r>
              <a:rPr kumimoji="1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W</a:t>
            </a:r>
          </a:p>
        </p:txBody>
      </p:sp>
      <p:sp>
        <p:nvSpPr>
          <p:cNvPr id="46" name="Rounded Rectangle 45"/>
          <p:cNvSpPr/>
          <p:nvPr/>
        </p:nvSpPr>
        <p:spPr bwMode="auto">
          <a:xfrm>
            <a:off x="1371600" y="3886200"/>
            <a:ext cx="5029200" cy="2438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7" name="Right Arrow 46"/>
          <p:cNvSpPr/>
          <p:nvPr/>
        </p:nvSpPr>
        <p:spPr bwMode="auto">
          <a:xfrm>
            <a:off x="6553200" y="5230368"/>
            <a:ext cx="457200" cy="2560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086600" y="4343400"/>
            <a:ext cx="1828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smtClean="0"/>
              <a:t>Dynamic topologies whose event-rate per operator is controlled</a:t>
            </a:r>
            <a:endParaRPr lang="en-US" sz="1900" dirty="0"/>
          </a:p>
        </p:txBody>
      </p:sp>
      <p:sp>
        <p:nvSpPr>
          <p:cNvPr id="63" name="TextBox 62"/>
          <p:cNvSpPr txBox="1"/>
          <p:nvPr/>
        </p:nvSpPr>
        <p:spPr>
          <a:xfrm>
            <a:off x="0" y="4495800"/>
            <a:ext cx="131318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dirty="0" smtClean="0"/>
              <a:t>Staggered</a:t>
            </a:r>
          </a:p>
          <a:p>
            <a:r>
              <a:rPr lang="en-US" sz="1900" dirty="0" smtClean="0"/>
              <a:t>Butterfly</a:t>
            </a:r>
            <a:endParaRPr lang="en-US" sz="1900" dirty="0"/>
          </a:p>
        </p:txBody>
      </p:sp>
      <p:sp>
        <p:nvSpPr>
          <p:cNvPr id="80" name="Flowchart: Alternate Process 79"/>
          <p:cNvSpPr/>
          <p:nvPr/>
        </p:nvSpPr>
        <p:spPr bwMode="auto">
          <a:xfrm>
            <a:off x="5105400" y="3962400"/>
            <a:ext cx="762000" cy="612648"/>
          </a:xfrm>
          <a:prstGeom prst="flowChartAlternateProcess">
            <a:avLst/>
          </a:prstGeom>
          <a:solidFill>
            <a:srgbClr val="EFE3E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V W</a:t>
            </a:r>
          </a:p>
        </p:txBody>
      </p:sp>
      <p:sp>
        <p:nvSpPr>
          <p:cNvPr id="81" name="Flowchart: Merge 80"/>
          <p:cNvSpPr/>
          <p:nvPr/>
        </p:nvSpPr>
        <p:spPr bwMode="auto">
          <a:xfrm>
            <a:off x="3962400" y="4876800"/>
            <a:ext cx="685800" cy="533400"/>
          </a:xfrm>
          <a:prstGeom prst="flowChartMerg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000" dirty="0" smtClean="0">
                <a:latin typeface="Arial" charset="0"/>
                <a:ea typeface="ＭＳ Ｐゴシック" pitchFamily="50" charset="-128"/>
              </a:rPr>
              <a:t>V</a:t>
            </a:r>
            <a:r>
              <a:rPr kumimoji="1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W</a:t>
            </a:r>
          </a:p>
        </p:txBody>
      </p:sp>
      <p:sp>
        <p:nvSpPr>
          <p:cNvPr id="82" name="Flowchart: Merge 81"/>
          <p:cNvSpPr/>
          <p:nvPr/>
        </p:nvSpPr>
        <p:spPr bwMode="auto">
          <a:xfrm>
            <a:off x="2971800" y="4876800"/>
            <a:ext cx="685800" cy="533400"/>
          </a:xfrm>
          <a:prstGeom prst="flowChartMerg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000" dirty="0" smtClean="0">
                <a:latin typeface="Arial" charset="0"/>
                <a:ea typeface="ＭＳ Ｐゴシック" pitchFamily="50" charset="-128"/>
              </a:rPr>
              <a:t>V</a:t>
            </a:r>
            <a:r>
              <a:rPr kumimoji="1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W</a:t>
            </a:r>
          </a:p>
        </p:txBody>
      </p:sp>
      <p:sp>
        <p:nvSpPr>
          <p:cNvPr id="95" name="6-Point Star 94"/>
          <p:cNvSpPr/>
          <p:nvPr/>
        </p:nvSpPr>
        <p:spPr bwMode="auto">
          <a:xfrm>
            <a:off x="7010400" y="2971800"/>
            <a:ext cx="914400" cy="914400"/>
          </a:xfrm>
          <a:prstGeom prst="star6">
            <a:avLst/>
          </a:prstGeom>
          <a:solidFill>
            <a:srgbClr val="87403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871754" y="3200400"/>
            <a:ext cx="134844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 smtClean="0">
                <a:solidFill>
                  <a:srgbClr val="FF0000"/>
                </a:solidFill>
              </a:rPr>
              <a:t>Controller</a:t>
            </a:r>
            <a:endParaRPr lang="en-US" sz="2100" dirty="0">
              <a:solidFill>
                <a:srgbClr val="FF000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76200" y="3124200"/>
            <a:ext cx="1215397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 smtClean="0">
                <a:solidFill>
                  <a:srgbClr val="FF0000"/>
                </a:solidFill>
              </a:rPr>
              <a:t>Routers</a:t>
            </a:r>
            <a:endParaRPr lang="en-US" sz="2300" dirty="0">
              <a:solidFill>
                <a:srgbClr val="FF0000"/>
              </a:solidFill>
            </a:endParaRPr>
          </a:p>
        </p:txBody>
      </p:sp>
      <p:cxnSp>
        <p:nvCxnSpPr>
          <p:cNvPr id="104" name="Straight Arrow Connector 103"/>
          <p:cNvCxnSpPr>
            <a:stCxn id="102" idx="3"/>
          </p:cNvCxnSpPr>
          <p:nvPr/>
        </p:nvCxnSpPr>
        <p:spPr bwMode="auto">
          <a:xfrm>
            <a:off x="6400800" y="3352800"/>
            <a:ext cx="609600" cy="76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Arrow Connector 105"/>
          <p:cNvCxnSpPr/>
          <p:nvPr/>
        </p:nvCxnSpPr>
        <p:spPr bwMode="auto">
          <a:xfrm flipV="1">
            <a:off x="6400800" y="3810000"/>
            <a:ext cx="762000" cy="838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Arrow Connector 107"/>
          <p:cNvCxnSpPr>
            <a:stCxn id="5" idx="2"/>
            <a:endCxn id="96" idx="0"/>
          </p:cNvCxnSpPr>
          <p:nvPr/>
        </p:nvCxnSpPr>
        <p:spPr bwMode="auto">
          <a:xfrm>
            <a:off x="2286000" y="2727960"/>
            <a:ext cx="0" cy="3169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Arrow Connector 110"/>
          <p:cNvCxnSpPr>
            <a:stCxn id="11" idx="2"/>
            <a:endCxn id="97" idx="0"/>
          </p:cNvCxnSpPr>
          <p:nvPr/>
        </p:nvCxnSpPr>
        <p:spPr bwMode="auto">
          <a:xfrm>
            <a:off x="3886200" y="2726131"/>
            <a:ext cx="0" cy="3188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Straight Arrow Connector 114"/>
          <p:cNvCxnSpPr>
            <a:stCxn id="15" idx="2"/>
            <a:endCxn id="98" idx="0"/>
          </p:cNvCxnSpPr>
          <p:nvPr/>
        </p:nvCxnSpPr>
        <p:spPr bwMode="auto">
          <a:xfrm>
            <a:off x="5562600" y="2726131"/>
            <a:ext cx="0" cy="3188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Arrow Connector 117"/>
          <p:cNvCxnSpPr>
            <a:stCxn id="96" idx="2"/>
            <a:endCxn id="7" idx="0"/>
          </p:cNvCxnSpPr>
          <p:nvPr/>
        </p:nvCxnSpPr>
        <p:spPr bwMode="auto">
          <a:xfrm>
            <a:off x="2286000" y="3657600"/>
            <a:ext cx="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Arrow Connector 120"/>
          <p:cNvCxnSpPr>
            <a:stCxn id="97" idx="2"/>
            <a:endCxn id="13" idx="0"/>
          </p:cNvCxnSpPr>
          <p:nvPr/>
        </p:nvCxnSpPr>
        <p:spPr bwMode="auto">
          <a:xfrm flipH="1">
            <a:off x="3276600" y="3657600"/>
            <a:ext cx="6096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Arrow Connector 123"/>
          <p:cNvCxnSpPr>
            <a:stCxn id="97" idx="2"/>
            <a:endCxn id="17" idx="0"/>
          </p:cNvCxnSpPr>
          <p:nvPr/>
        </p:nvCxnSpPr>
        <p:spPr bwMode="auto">
          <a:xfrm>
            <a:off x="3886200" y="3657600"/>
            <a:ext cx="4572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Arrow Connector 125"/>
          <p:cNvCxnSpPr>
            <a:stCxn id="98" idx="2"/>
            <a:endCxn id="80" idx="0"/>
          </p:cNvCxnSpPr>
          <p:nvPr/>
        </p:nvCxnSpPr>
        <p:spPr bwMode="auto">
          <a:xfrm flipH="1">
            <a:off x="5486400" y="3657600"/>
            <a:ext cx="762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Flowchart: Merge 60"/>
          <p:cNvSpPr/>
          <p:nvPr/>
        </p:nvSpPr>
        <p:spPr bwMode="auto">
          <a:xfrm>
            <a:off x="5181600" y="4876800"/>
            <a:ext cx="685800" cy="533400"/>
          </a:xfrm>
          <a:prstGeom prst="flowChartMerg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000" dirty="0" smtClean="0">
                <a:latin typeface="Arial" charset="0"/>
                <a:ea typeface="ＭＳ Ｐゴシック" pitchFamily="50" charset="-128"/>
              </a:rPr>
              <a:t>V</a:t>
            </a:r>
            <a:r>
              <a:rPr kumimoji="1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W</a:t>
            </a:r>
          </a:p>
        </p:txBody>
      </p:sp>
      <p:sp>
        <p:nvSpPr>
          <p:cNvPr id="62" name="Flowchart: Merge 61"/>
          <p:cNvSpPr/>
          <p:nvPr/>
        </p:nvSpPr>
        <p:spPr bwMode="auto">
          <a:xfrm>
            <a:off x="1905000" y="5638800"/>
            <a:ext cx="685800" cy="533400"/>
          </a:xfrm>
          <a:prstGeom prst="flowChartMerg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000" dirty="0" smtClean="0">
                <a:latin typeface="Arial" charset="0"/>
                <a:ea typeface="ＭＳ Ｐゴシック" pitchFamily="50" charset="-128"/>
              </a:rPr>
              <a:t>V</a:t>
            </a:r>
            <a:r>
              <a:rPr kumimoji="1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W</a:t>
            </a:r>
          </a:p>
        </p:txBody>
      </p:sp>
      <p:sp>
        <p:nvSpPr>
          <p:cNvPr id="64" name="Flowchart: Merge 63"/>
          <p:cNvSpPr/>
          <p:nvPr/>
        </p:nvSpPr>
        <p:spPr bwMode="auto">
          <a:xfrm>
            <a:off x="3962400" y="5638800"/>
            <a:ext cx="685800" cy="533400"/>
          </a:xfrm>
          <a:prstGeom prst="flowChartMerg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000" dirty="0" smtClean="0">
                <a:latin typeface="Arial" charset="0"/>
                <a:ea typeface="ＭＳ Ｐゴシック" pitchFamily="50" charset="-128"/>
              </a:rPr>
              <a:t>V</a:t>
            </a:r>
            <a:r>
              <a:rPr kumimoji="1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W</a:t>
            </a:r>
          </a:p>
        </p:txBody>
      </p:sp>
      <p:sp>
        <p:nvSpPr>
          <p:cNvPr id="65" name="Flowchart: Merge 64"/>
          <p:cNvSpPr/>
          <p:nvPr/>
        </p:nvSpPr>
        <p:spPr bwMode="auto">
          <a:xfrm>
            <a:off x="2971800" y="5638800"/>
            <a:ext cx="685800" cy="533400"/>
          </a:xfrm>
          <a:prstGeom prst="flowChartMerg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000" dirty="0" smtClean="0">
                <a:latin typeface="Arial" charset="0"/>
                <a:ea typeface="ＭＳ Ｐゴシック" pitchFamily="50" charset="-128"/>
              </a:rPr>
              <a:t>V</a:t>
            </a:r>
            <a:r>
              <a:rPr kumimoji="1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W</a:t>
            </a:r>
          </a:p>
        </p:txBody>
      </p:sp>
      <p:sp>
        <p:nvSpPr>
          <p:cNvPr id="66" name="Flowchart: Merge 65"/>
          <p:cNvSpPr/>
          <p:nvPr/>
        </p:nvSpPr>
        <p:spPr bwMode="auto">
          <a:xfrm>
            <a:off x="5181600" y="5638800"/>
            <a:ext cx="685800" cy="533400"/>
          </a:xfrm>
          <a:prstGeom prst="flowChartMerg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000" dirty="0" smtClean="0">
                <a:latin typeface="Arial" charset="0"/>
                <a:ea typeface="ＭＳ Ｐゴシック" pitchFamily="50" charset="-128"/>
              </a:rPr>
              <a:t>V</a:t>
            </a:r>
            <a:r>
              <a:rPr kumimoji="1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W</a:t>
            </a:r>
          </a:p>
        </p:txBody>
      </p:sp>
      <p:cxnSp>
        <p:nvCxnSpPr>
          <p:cNvPr id="68" name="Straight Arrow Connector 67"/>
          <p:cNvCxnSpPr>
            <a:stCxn id="7" idx="2"/>
            <a:endCxn id="18" idx="0"/>
          </p:cNvCxnSpPr>
          <p:nvPr/>
        </p:nvCxnSpPr>
        <p:spPr bwMode="auto">
          <a:xfrm flipH="1">
            <a:off x="2247900" y="4575048"/>
            <a:ext cx="38100" cy="301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Arrow Connector 69"/>
          <p:cNvCxnSpPr>
            <a:stCxn id="7" idx="2"/>
            <a:endCxn id="82" idx="0"/>
          </p:cNvCxnSpPr>
          <p:nvPr/>
        </p:nvCxnSpPr>
        <p:spPr bwMode="auto">
          <a:xfrm>
            <a:off x="2286000" y="4575048"/>
            <a:ext cx="1028700" cy="301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Arrow Connector 71"/>
          <p:cNvCxnSpPr>
            <a:stCxn id="13" idx="2"/>
            <a:endCxn id="82" idx="0"/>
          </p:cNvCxnSpPr>
          <p:nvPr/>
        </p:nvCxnSpPr>
        <p:spPr bwMode="auto">
          <a:xfrm>
            <a:off x="3276600" y="4575048"/>
            <a:ext cx="38100" cy="301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Arrow Connector 73"/>
          <p:cNvCxnSpPr>
            <a:stCxn id="13" idx="2"/>
            <a:endCxn id="18" idx="0"/>
          </p:cNvCxnSpPr>
          <p:nvPr/>
        </p:nvCxnSpPr>
        <p:spPr bwMode="auto">
          <a:xfrm flipH="1">
            <a:off x="2247900" y="4575048"/>
            <a:ext cx="1028700" cy="301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Arrow Connector 75"/>
          <p:cNvCxnSpPr>
            <a:stCxn id="17" idx="2"/>
            <a:endCxn id="81" idx="0"/>
          </p:cNvCxnSpPr>
          <p:nvPr/>
        </p:nvCxnSpPr>
        <p:spPr bwMode="auto">
          <a:xfrm flipH="1">
            <a:off x="4305300" y="4575048"/>
            <a:ext cx="38100" cy="301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Arrow Connector 77"/>
          <p:cNvCxnSpPr>
            <a:stCxn id="17" idx="2"/>
            <a:endCxn id="61" idx="0"/>
          </p:cNvCxnSpPr>
          <p:nvPr/>
        </p:nvCxnSpPr>
        <p:spPr bwMode="auto">
          <a:xfrm>
            <a:off x="4343400" y="4575048"/>
            <a:ext cx="1181100" cy="301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Arrow Connector 82"/>
          <p:cNvCxnSpPr>
            <a:stCxn id="80" idx="2"/>
            <a:endCxn id="81" idx="0"/>
          </p:cNvCxnSpPr>
          <p:nvPr/>
        </p:nvCxnSpPr>
        <p:spPr bwMode="auto">
          <a:xfrm flipH="1">
            <a:off x="4305300" y="4575048"/>
            <a:ext cx="1181100" cy="301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Arrow Connector 86"/>
          <p:cNvCxnSpPr>
            <a:stCxn id="80" idx="2"/>
            <a:endCxn id="61" idx="0"/>
          </p:cNvCxnSpPr>
          <p:nvPr/>
        </p:nvCxnSpPr>
        <p:spPr bwMode="auto">
          <a:xfrm>
            <a:off x="5486400" y="4575048"/>
            <a:ext cx="38100" cy="301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Straight Arrow Connector 90"/>
          <p:cNvCxnSpPr>
            <a:stCxn id="18" idx="2"/>
            <a:endCxn id="64" idx="0"/>
          </p:cNvCxnSpPr>
          <p:nvPr/>
        </p:nvCxnSpPr>
        <p:spPr bwMode="auto">
          <a:xfrm>
            <a:off x="2247900" y="5410200"/>
            <a:ext cx="20574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Straight Arrow Connector 99"/>
          <p:cNvCxnSpPr>
            <a:stCxn id="18" idx="2"/>
            <a:endCxn id="62" idx="0"/>
          </p:cNvCxnSpPr>
          <p:nvPr/>
        </p:nvCxnSpPr>
        <p:spPr bwMode="auto">
          <a:xfrm>
            <a:off x="2247900" y="5410200"/>
            <a:ext cx="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Arrow Connector 104"/>
          <p:cNvCxnSpPr>
            <a:stCxn id="81" idx="2"/>
            <a:endCxn id="62" idx="0"/>
          </p:cNvCxnSpPr>
          <p:nvPr/>
        </p:nvCxnSpPr>
        <p:spPr bwMode="auto">
          <a:xfrm flipH="1">
            <a:off x="2247900" y="5410200"/>
            <a:ext cx="20574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Arrow Connector 108"/>
          <p:cNvCxnSpPr>
            <a:stCxn id="81" idx="2"/>
            <a:endCxn id="64" idx="0"/>
          </p:cNvCxnSpPr>
          <p:nvPr/>
        </p:nvCxnSpPr>
        <p:spPr bwMode="auto">
          <a:xfrm>
            <a:off x="4305300" y="5410200"/>
            <a:ext cx="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Arrow Connector 111"/>
          <p:cNvCxnSpPr>
            <a:stCxn id="82" idx="2"/>
            <a:endCxn id="66" idx="0"/>
          </p:cNvCxnSpPr>
          <p:nvPr/>
        </p:nvCxnSpPr>
        <p:spPr bwMode="auto">
          <a:xfrm>
            <a:off x="3314700" y="5410200"/>
            <a:ext cx="2209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Arrow Connector 113"/>
          <p:cNvCxnSpPr>
            <a:stCxn id="82" idx="2"/>
            <a:endCxn id="65" idx="0"/>
          </p:cNvCxnSpPr>
          <p:nvPr/>
        </p:nvCxnSpPr>
        <p:spPr bwMode="auto">
          <a:xfrm>
            <a:off x="3314700" y="5410200"/>
            <a:ext cx="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Arrow Connector 116"/>
          <p:cNvCxnSpPr>
            <a:stCxn id="61" idx="2"/>
            <a:endCxn id="65" idx="0"/>
          </p:cNvCxnSpPr>
          <p:nvPr/>
        </p:nvCxnSpPr>
        <p:spPr bwMode="auto">
          <a:xfrm flipH="1">
            <a:off x="3314700" y="5410200"/>
            <a:ext cx="2209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Arrow Connector 119"/>
          <p:cNvCxnSpPr>
            <a:stCxn id="61" idx="2"/>
            <a:endCxn id="66" idx="0"/>
          </p:cNvCxnSpPr>
          <p:nvPr/>
        </p:nvCxnSpPr>
        <p:spPr bwMode="auto">
          <a:xfrm>
            <a:off x="5524500" y="5410200"/>
            <a:ext cx="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oup 83"/>
          <p:cNvGrpSpPr/>
          <p:nvPr/>
        </p:nvGrpSpPr>
        <p:grpSpPr>
          <a:xfrm>
            <a:off x="1371600" y="2971800"/>
            <a:ext cx="5029200" cy="914400"/>
            <a:chOff x="1371600" y="2971800"/>
            <a:chExt cx="5029200" cy="914400"/>
          </a:xfrm>
        </p:grpSpPr>
        <p:sp>
          <p:nvSpPr>
            <p:cNvPr id="96" name="Flowchart: Decision 95"/>
            <p:cNvSpPr/>
            <p:nvPr/>
          </p:nvSpPr>
          <p:spPr bwMode="auto">
            <a:xfrm>
              <a:off x="1828800" y="3044952"/>
              <a:ext cx="914400" cy="612648"/>
            </a:xfrm>
            <a:prstGeom prst="flowChartDecision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97" name="Flowchart: Decision 96"/>
            <p:cNvSpPr/>
            <p:nvPr/>
          </p:nvSpPr>
          <p:spPr bwMode="auto">
            <a:xfrm>
              <a:off x="3429000" y="3044952"/>
              <a:ext cx="914400" cy="612648"/>
            </a:xfrm>
            <a:prstGeom prst="flowChartDecision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98" name="Flowchart: Decision 97"/>
            <p:cNvSpPr/>
            <p:nvPr/>
          </p:nvSpPr>
          <p:spPr bwMode="auto">
            <a:xfrm>
              <a:off x="5105400" y="3044952"/>
              <a:ext cx="914400" cy="612648"/>
            </a:xfrm>
            <a:prstGeom prst="flowChartDecision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02" name="Rounded Rectangle 101"/>
            <p:cNvSpPr/>
            <p:nvPr/>
          </p:nvSpPr>
          <p:spPr bwMode="auto">
            <a:xfrm>
              <a:off x="1371600" y="2971800"/>
              <a:ext cx="5029200" cy="7620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77" name="Multiply 76"/>
            <p:cNvSpPr/>
            <p:nvPr/>
          </p:nvSpPr>
          <p:spPr bwMode="auto">
            <a:xfrm>
              <a:off x="3962400" y="3657600"/>
              <a:ext cx="228600" cy="228600"/>
            </a:xfrm>
            <a:prstGeom prst="mathMultiply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79" name="Multiply 78"/>
            <p:cNvSpPr/>
            <p:nvPr/>
          </p:nvSpPr>
          <p:spPr bwMode="auto">
            <a:xfrm>
              <a:off x="5410200" y="3657600"/>
              <a:ext cx="228600" cy="228600"/>
            </a:xfrm>
            <a:prstGeom prst="mathMultiply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sp>
        <p:nvSpPr>
          <p:cNvPr id="85" name="Rectangle 84"/>
          <p:cNvSpPr/>
          <p:nvPr/>
        </p:nvSpPr>
        <p:spPr bwMode="auto">
          <a:xfrm>
            <a:off x="2057400" y="2286000"/>
            <a:ext cx="3657600" cy="381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Training </a:t>
            </a:r>
            <a:r>
              <a:rPr kumimoji="1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Examples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086600" cy="457200"/>
          </a:xfrm>
        </p:spPr>
        <p:txBody>
          <a:bodyPr/>
          <a:lstStyle/>
          <a:p>
            <a:r>
              <a:rPr lang="en-US" dirty="0" smtClean="0"/>
              <a:t>Controller Design: </a:t>
            </a:r>
            <a:r>
              <a:rPr lang="en-US" dirty="0" err="1" smtClean="0"/>
              <a:t>Async</a:t>
            </a:r>
            <a:r>
              <a:rPr lang="en-US" dirty="0" smtClean="0"/>
              <a:t> Reductions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0"/>
            <a:ext cx="8001000" cy="5334000"/>
          </a:xfrm>
        </p:spPr>
        <p:txBody>
          <a:bodyPr/>
          <a:lstStyle/>
          <a:p>
            <a:r>
              <a:rPr lang="en-US" dirty="0" smtClean="0"/>
              <a:t>Schedules asynchronous reductions (staggered butterfly) while forcing rate control (blacklisting reducers).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248400" y="5943600"/>
            <a:ext cx="2743200" cy="228600"/>
          </a:xfrm>
        </p:spPr>
        <p:txBody>
          <a:bodyPr/>
          <a:lstStyle/>
          <a:p>
            <a:fld id="{6EBE1A10-C090-4844-B09F-19FDF33F1410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" name="Flowchart: Alternate Process 6"/>
          <p:cNvSpPr/>
          <p:nvPr/>
        </p:nvSpPr>
        <p:spPr bwMode="auto">
          <a:xfrm>
            <a:off x="1905000" y="3962400"/>
            <a:ext cx="762000" cy="612648"/>
          </a:xfrm>
          <a:prstGeom prst="flowChartAlternateProcess">
            <a:avLst/>
          </a:prstGeom>
          <a:solidFill>
            <a:srgbClr val="EFE3E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V W</a:t>
            </a:r>
          </a:p>
        </p:txBody>
      </p:sp>
      <p:sp>
        <p:nvSpPr>
          <p:cNvPr id="13" name="Flowchart: Alternate Process 12"/>
          <p:cNvSpPr/>
          <p:nvPr/>
        </p:nvSpPr>
        <p:spPr bwMode="auto">
          <a:xfrm>
            <a:off x="2895600" y="3962400"/>
            <a:ext cx="762000" cy="612648"/>
          </a:xfrm>
          <a:prstGeom prst="flowChartAlternateProcess">
            <a:avLst/>
          </a:prstGeom>
          <a:solidFill>
            <a:srgbClr val="EFE3E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V W</a:t>
            </a:r>
          </a:p>
        </p:txBody>
      </p:sp>
      <p:sp>
        <p:nvSpPr>
          <p:cNvPr id="17" name="Flowchart: Alternate Process 16"/>
          <p:cNvSpPr/>
          <p:nvPr/>
        </p:nvSpPr>
        <p:spPr bwMode="auto">
          <a:xfrm>
            <a:off x="3962400" y="3962400"/>
            <a:ext cx="762000" cy="612648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V W</a:t>
            </a:r>
          </a:p>
        </p:txBody>
      </p:sp>
      <p:sp>
        <p:nvSpPr>
          <p:cNvPr id="18" name="Flowchart: Merge 17"/>
          <p:cNvSpPr/>
          <p:nvPr/>
        </p:nvSpPr>
        <p:spPr bwMode="auto">
          <a:xfrm>
            <a:off x="1905000" y="4876800"/>
            <a:ext cx="685800" cy="533400"/>
          </a:xfrm>
          <a:prstGeom prst="flowChartMerg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000" dirty="0" smtClean="0">
                <a:latin typeface="Arial" charset="0"/>
                <a:ea typeface="ＭＳ Ｐゴシック" pitchFamily="50" charset="-128"/>
              </a:rPr>
              <a:t>V</a:t>
            </a:r>
            <a:r>
              <a:rPr kumimoji="1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W</a:t>
            </a:r>
          </a:p>
        </p:txBody>
      </p:sp>
      <p:sp>
        <p:nvSpPr>
          <p:cNvPr id="46" name="Rounded Rectangle 45"/>
          <p:cNvSpPr/>
          <p:nvPr/>
        </p:nvSpPr>
        <p:spPr bwMode="auto">
          <a:xfrm>
            <a:off x="1371600" y="3886200"/>
            <a:ext cx="5029200" cy="2438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7" name="Right Arrow 46"/>
          <p:cNvSpPr/>
          <p:nvPr/>
        </p:nvSpPr>
        <p:spPr bwMode="auto">
          <a:xfrm>
            <a:off x="6553200" y="5230368"/>
            <a:ext cx="457200" cy="2560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086600" y="4343400"/>
            <a:ext cx="1828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smtClean="0"/>
              <a:t>Dynamic topologies whose event-rate per operator is controlled</a:t>
            </a:r>
            <a:endParaRPr lang="en-US" sz="1900" dirty="0"/>
          </a:p>
        </p:txBody>
      </p:sp>
      <p:sp>
        <p:nvSpPr>
          <p:cNvPr id="63" name="TextBox 62"/>
          <p:cNvSpPr txBox="1"/>
          <p:nvPr/>
        </p:nvSpPr>
        <p:spPr>
          <a:xfrm>
            <a:off x="0" y="4495800"/>
            <a:ext cx="131318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dirty="0" smtClean="0"/>
              <a:t>Staggered</a:t>
            </a:r>
          </a:p>
          <a:p>
            <a:r>
              <a:rPr lang="en-US" sz="1900" dirty="0" smtClean="0"/>
              <a:t>Butterfly</a:t>
            </a:r>
            <a:endParaRPr lang="en-US" sz="1900" dirty="0"/>
          </a:p>
        </p:txBody>
      </p:sp>
      <p:sp>
        <p:nvSpPr>
          <p:cNvPr id="80" name="Flowchart: Alternate Process 79"/>
          <p:cNvSpPr/>
          <p:nvPr/>
        </p:nvSpPr>
        <p:spPr bwMode="auto">
          <a:xfrm>
            <a:off x="5105400" y="3962400"/>
            <a:ext cx="762000" cy="612648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V W</a:t>
            </a:r>
          </a:p>
        </p:txBody>
      </p:sp>
      <p:sp>
        <p:nvSpPr>
          <p:cNvPr id="81" name="Flowchart: Merge 80"/>
          <p:cNvSpPr/>
          <p:nvPr/>
        </p:nvSpPr>
        <p:spPr bwMode="auto">
          <a:xfrm>
            <a:off x="3962400" y="4876800"/>
            <a:ext cx="685800" cy="533400"/>
          </a:xfrm>
          <a:prstGeom prst="flowChartMerg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000" dirty="0" smtClean="0">
                <a:latin typeface="Arial" charset="0"/>
                <a:ea typeface="ＭＳ Ｐゴシック" pitchFamily="50" charset="-128"/>
              </a:rPr>
              <a:t>V</a:t>
            </a:r>
            <a:r>
              <a:rPr kumimoji="1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W</a:t>
            </a:r>
          </a:p>
        </p:txBody>
      </p:sp>
      <p:sp>
        <p:nvSpPr>
          <p:cNvPr id="82" name="Flowchart: Merge 81"/>
          <p:cNvSpPr/>
          <p:nvPr/>
        </p:nvSpPr>
        <p:spPr bwMode="auto">
          <a:xfrm>
            <a:off x="2971800" y="4876800"/>
            <a:ext cx="685800" cy="533400"/>
          </a:xfrm>
          <a:prstGeom prst="flowChartMerg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000" dirty="0" smtClean="0">
                <a:latin typeface="Arial" charset="0"/>
                <a:ea typeface="ＭＳ Ｐゴシック" pitchFamily="50" charset="-128"/>
              </a:rPr>
              <a:t>V</a:t>
            </a:r>
            <a:r>
              <a:rPr kumimoji="1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W</a:t>
            </a:r>
          </a:p>
        </p:txBody>
      </p:sp>
      <p:sp>
        <p:nvSpPr>
          <p:cNvPr id="95" name="6-Point Star 94"/>
          <p:cNvSpPr/>
          <p:nvPr/>
        </p:nvSpPr>
        <p:spPr bwMode="auto">
          <a:xfrm>
            <a:off x="7010400" y="2971800"/>
            <a:ext cx="914400" cy="914400"/>
          </a:xfrm>
          <a:prstGeom prst="star6">
            <a:avLst/>
          </a:prstGeom>
          <a:solidFill>
            <a:srgbClr val="87403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6" name="Flowchart: Decision 95"/>
          <p:cNvSpPr/>
          <p:nvPr/>
        </p:nvSpPr>
        <p:spPr bwMode="auto">
          <a:xfrm>
            <a:off x="1828800" y="3044952"/>
            <a:ext cx="914400" cy="612648"/>
          </a:xfrm>
          <a:prstGeom prst="flowChartDecision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7" name="Flowchart: Decision 96"/>
          <p:cNvSpPr/>
          <p:nvPr/>
        </p:nvSpPr>
        <p:spPr bwMode="auto">
          <a:xfrm>
            <a:off x="3429000" y="3044952"/>
            <a:ext cx="914400" cy="612648"/>
          </a:xfrm>
          <a:prstGeom prst="flowChartDecision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8" name="Flowchart: Decision 97"/>
          <p:cNvSpPr/>
          <p:nvPr/>
        </p:nvSpPr>
        <p:spPr bwMode="auto">
          <a:xfrm>
            <a:off x="5105400" y="3044952"/>
            <a:ext cx="914400" cy="612648"/>
          </a:xfrm>
          <a:prstGeom prst="flowChartDecision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871754" y="3200400"/>
            <a:ext cx="134844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 smtClean="0">
                <a:solidFill>
                  <a:srgbClr val="FF0000"/>
                </a:solidFill>
              </a:rPr>
              <a:t>Controller</a:t>
            </a:r>
            <a:endParaRPr lang="en-US" sz="2100" dirty="0">
              <a:solidFill>
                <a:srgbClr val="FF000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76200" y="3124200"/>
            <a:ext cx="1215397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 smtClean="0">
                <a:solidFill>
                  <a:srgbClr val="FF0000"/>
                </a:solidFill>
              </a:rPr>
              <a:t>Routers</a:t>
            </a:r>
            <a:endParaRPr lang="en-US" sz="2300" dirty="0">
              <a:solidFill>
                <a:srgbClr val="FF0000"/>
              </a:solidFill>
            </a:endParaRPr>
          </a:p>
        </p:txBody>
      </p:sp>
      <p:sp>
        <p:nvSpPr>
          <p:cNvPr id="102" name="Rounded Rectangle 101"/>
          <p:cNvSpPr/>
          <p:nvPr/>
        </p:nvSpPr>
        <p:spPr bwMode="auto">
          <a:xfrm>
            <a:off x="1371600" y="2971800"/>
            <a:ext cx="5029200" cy="762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cxnSp>
        <p:nvCxnSpPr>
          <p:cNvPr id="104" name="Straight Arrow Connector 103"/>
          <p:cNvCxnSpPr>
            <a:stCxn id="102" idx="3"/>
          </p:cNvCxnSpPr>
          <p:nvPr/>
        </p:nvCxnSpPr>
        <p:spPr bwMode="auto">
          <a:xfrm>
            <a:off x="6400800" y="3352800"/>
            <a:ext cx="609600" cy="76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Arrow Connector 105"/>
          <p:cNvCxnSpPr/>
          <p:nvPr/>
        </p:nvCxnSpPr>
        <p:spPr bwMode="auto">
          <a:xfrm flipV="1">
            <a:off x="6400800" y="3810000"/>
            <a:ext cx="762000" cy="838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Arrow Connector 107"/>
          <p:cNvCxnSpPr>
            <a:stCxn id="5" idx="2"/>
            <a:endCxn id="96" idx="0"/>
          </p:cNvCxnSpPr>
          <p:nvPr/>
        </p:nvCxnSpPr>
        <p:spPr bwMode="auto">
          <a:xfrm>
            <a:off x="2286000" y="2727960"/>
            <a:ext cx="0" cy="3169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Arrow Connector 110"/>
          <p:cNvCxnSpPr>
            <a:stCxn id="11" idx="2"/>
            <a:endCxn id="97" idx="0"/>
          </p:cNvCxnSpPr>
          <p:nvPr/>
        </p:nvCxnSpPr>
        <p:spPr bwMode="auto">
          <a:xfrm>
            <a:off x="3886200" y="2726131"/>
            <a:ext cx="0" cy="3188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Straight Arrow Connector 114"/>
          <p:cNvCxnSpPr>
            <a:stCxn id="15" idx="2"/>
            <a:endCxn id="98" idx="0"/>
          </p:cNvCxnSpPr>
          <p:nvPr/>
        </p:nvCxnSpPr>
        <p:spPr bwMode="auto">
          <a:xfrm>
            <a:off x="5562600" y="2726131"/>
            <a:ext cx="0" cy="3188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Arrow Connector 117"/>
          <p:cNvCxnSpPr>
            <a:stCxn id="96" idx="2"/>
            <a:endCxn id="7" idx="0"/>
          </p:cNvCxnSpPr>
          <p:nvPr/>
        </p:nvCxnSpPr>
        <p:spPr bwMode="auto">
          <a:xfrm>
            <a:off x="2286000" y="3657600"/>
            <a:ext cx="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Arrow Connector 120"/>
          <p:cNvCxnSpPr>
            <a:stCxn id="97" idx="2"/>
            <a:endCxn id="13" idx="0"/>
          </p:cNvCxnSpPr>
          <p:nvPr/>
        </p:nvCxnSpPr>
        <p:spPr bwMode="auto">
          <a:xfrm flipH="1">
            <a:off x="3276600" y="3657600"/>
            <a:ext cx="6096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Arrow Connector 123"/>
          <p:cNvCxnSpPr>
            <a:stCxn id="97" idx="2"/>
            <a:endCxn id="17" idx="0"/>
          </p:cNvCxnSpPr>
          <p:nvPr/>
        </p:nvCxnSpPr>
        <p:spPr bwMode="auto">
          <a:xfrm>
            <a:off x="3886200" y="3657600"/>
            <a:ext cx="4572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Arrow Connector 125"/>
          <p:cNvCxnSpPr>
            <a:stCxn id="98" idx="2"/>
            <a:endCxn id="80" idx="0"/>
          </p:cNvCxnSpPr>
          <p:nvPr/>
        </p:nvCxnSpPr>
        <p:spPr bwMode="auto">
          <a:xfrm flipH="1">
            <a:off x="5486400" y="3657600"/>
            <a:ext cx="762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Flowchart: Merge 60"/>
          <p:cNvSpPr/>
          <p:nvPr/>
        </p:nvSpPr>
        <p:spPr bwMode="auto">
          <a:xfrm>
            <a:off x="5181600" y="4876800"/>
            <a:ext cx="685800" cy="533400"/>
          </a:xfrm>
          <a:prstGeom prst="flowChartMerg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000" dirty="0" smtClean="0">
                <a:latin typeface="Arial" charset="0"/>
                <a:ea typeface="ＭＳ Ｐゴシック" pitchFamily="50" charset="-128"/>
              </a:rPr>
              <a:t>V</a:t>
            </a:r>
            <a:r>
              <a:rPr kumimoji="1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W</a:t>
            </a:r>
          </a:p>
        </p:txBody>
      </p:sp>
      <p:sp>
        <p:nvSpPr>
          <p:cNvPr id="62" name="Flowchart: Merge 61"/>
          <p:cNvSpPr/>
          <p:nvPr/>
        </p:nvSpPr>
        <p:spPr bwMode="auto">
          <a:xfrm>
            <a:off x="1905000" y="5638800"/>
            <a:ext cx="685800" cy="533400"/>
          </a:xfrm>
          <a:prstGeom prst="flowChartMerg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000" dirty="0" smtClean="0">
                <a:latin typeface="Arial" charset="0"/>
                <a:ea typeface="ＭＳ Ｐゴシック" pitchFamily="50" charset="-128"/>
              </a:rPr>
              <a:t>V</a:t>
            </a:r>
            <a:r>
              <a:rPr kumimoji="1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W</a:t>
            </a:r>
          </a:p>
        </p:txBody>
      </p:sp>
      <p:sp>
        <p:nvSpPr>
          <p:cNvPr id="64" name="Flowchart: Merge 63"/>
          <p:cNvSpPr/>
          <p:nvPr/>
        </p:nvSpPr>
        <p:spPr bwMode="auto">
          <a:xfrm>
            <a:off x="3962400" y="5638800"/>
            <a:ext cx="685800" cy="533400"/>
          </a:xfrm>
          <a:prstGeom prst="flowChartMerg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000" dirty="0" smtClean="0">
                <a:latin typeface="Arial" charset="0"/>
                <a:ea typeface="ＭＳ Ｐゴシック" pitchFamily="50" charset="-128"/>
              </a:rPr>
              <a:t>V</a:t>
            </a:r>
            <a:r>
              <a:rPr kumimoji="1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W</a:t>
            </a:r>
          </a:p>
        </p:txBody>
      </p:sp>
      <p:sp>
        <p:nvSpPr>
          <p:cNvPr id="65" name="Flowchart: Merge 64"/>
          <p:cNvSpPr/>
          <p:nvPr/>
        </p:nvSpPr>
        <p:spPr bwMode="auto">
          <a:xfrm>
            <a:off x="2971800" y="5638800"/>
            <a:ext cx="685800" cy="533400"/>
          </a:xfrm>
          <a:prstGeom prst="flowChartMerg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000" dirty="0" smtClean="0">
                <a:latin typeface="Arial" charset="0"/>
                <a:ea typeface="ＭＳ Ｐゴシック" pitchFamily="50" charset="-128"/>
              </a:rPr>
              <a:t>V</a:t>
            </a:r>
            <a:r>
              <a:rPr kumimoji="1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W</a:t>
            </a:r>
          </a:p>
        </p:txBody>
      </p:sp>
      <p:sp>
        <p:nvSpPr>
          <p:cNvPr id="66" name="Flowchart: Merge 65"/>
          <p:cNvSpPr/>
          <p:nvPr/>
        </p:nvSpPr>
        <p:spPr bwMode="auto">
          <a:xfrm>
            <a:off x="5181600" y="5638800"/>
            <a:ext cx="685800" cy="533400"/>
          </a:xfrm>
          <a:prstGeom prst="flowChartMerg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000" dirty="0" smtClean="0">
                <a:latin typeface="Arial" charset="0"/>
                <a:ea typeface="ＭＳ Ｐゴシック" pitchFamily="50" charset="-128"/>
              </a:rPr>
              <a:t>V</a:t>
            </a:r>
            <a:r>
              <a:rPr kumimoji="1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W</a:t>
            </a:r>
          </a:p>
        </p:txBody>
      </p:sp>
      <p:cxnSp>
        <p:nvCxnSpPr>
          <p:cNvPr id="68" name="Straight Arrow Connector 67"/>
          <p:cNvCxnSpPr>
            <a:stCxn id="7" idx="2"/>
            <a:endCxn id="18" idx="0"/>
          </p:cNvCxnSpPr>
          <p:nvPr/>
        </p:nvCxnSpPr>
        <p:spPr bwMode="auto">
          <a:xfrm flipH="1">
            <a:off x="2247900" y="4575048"/>
            <a:ext cx="38100" cy="301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Arrow Connector 69"/>
          <p:cNvCxnSpPr>
            <a:stCxn id="7" idx="2"/>
            <a:endCxn id="82" idx="0"/>
          </p:cNvCxnSpPr>
          <p:nvPr/>
        </p:nvCxnSpPr>
        <p:spPr bwMode="auto">
          <a:xfrm>
            <a:off x="2286000" y="4575048"/>
            <a:ext cx="1028700" cy="301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Arrow Connector 71"/>
          <p:cNvCxnSpPr>
            <a:stCxn id="13" idx="2"/>
            <a:endCxn id="82" idx="0"/>
          </p:cNvCxnSpPr>
          <p:nvPr/>
        </p:nvCxnSpPr>
        <p:spPr bwMode="auto">
          <a:xfrm>
            <a:off x="3276600" y="4575048"/>
            <a:ext cx="38100" cy="301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Arrow Connector 73"/>
          <p:cNvCxnSpPr>
            <a:stCxn id="13" idx="2"/>
            <a:endCxn id="18" idx="0"/>
          </p:cNvCxnSpPr>
          <p:nvPr/>
        </p:nvCxnSpPr>
        <p:spPr bwMode="auto">
          <a:xfrm flipH="1">
            <a:off x="2247900" y="4575048"/>
            <a:ext cx="1028700" cy="301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Arrow Connector 75"/>
          <p:cNvCxnSpPr>
            <a:stCxn id="17" idx="2"/>
            <a:endCxn id="81" idx="0"/>
          </p:cNvCxnSpPr>
          <p:nvPr/>
        </p:nvCxnSpPr>
        <p:spPr bwMode="auto">
          <a:xfrm flipH="1">
            <a:off x="4305300" y="4575048"/>
            <a:ext cx="38100" cy="301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Arrow Connector 77"/>
          <p:cNvCxnSpPr>
            <a:stCxn id="17" idx="2"/>
            <a:endCxn id="61" idx="0"/>
          </p:cNvCxnSpPr>
          <p:nvPr/>
        </p:nvCxnSpPr>
        <p:spPr bwMode="auto">
          <a:xfrm>
            <a:off x="4343400" y="4575048"/>
            <a:ext cx="1181100" cy="301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Arrow Connector 82"/>
          <p:cNvCxnSpPr>
            <a:stCxn id="80" idx="2"/>
            <a:endCxn id="81" idx="0"/>
          </p:cNvCxnSpPr>
          <p:nvPr/>
        </p:nvCxnSpPr>
        <p:spPr bwMode="auto">
          <a:xfrm flipH="1">
            <a:off x="4305300" y="4575048"/>
            <a:ext cx="1181100" cy="301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Arrow Connector 86"/>
          <p:cNvCxnSpPr>
            <a:stCxn id="80" idx="2"/>
            <a:endCxn id="61" idx="0"/>
          </p:cNvCxnSpPr>
          <p:nvPr/>
        </p:nvCxnSpPr>
        <p:spPr bwMode="auto">
          <a:xfrm>
            <a:off x="5486400" y="4575048"/>
            <a:ext cx="38100" cy="301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Straight Arrow Connector 90"/>
          <p:cNvCxnSpPr>
            <a:stCxn id="18" idx="2"/>
            <a:endCxn id="64" idx="0"/>
          </p:cNvCxnSpPr>
          <p:nvPr/>
        </p:nvCxnSpPr>
        <p:spPr bwMode="auto">
          <a:xfrm>
            <a:off x="2247900" y="5410200"/>
            <a:ext cx="20574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Straight Arrow Connector 99"/>
          <p:cNvCxnSpPr>
            <a:stCxn id="18" idx="2"/>
            <a:endCxn id="62" idx="0"/>
          </p:cNvCxnSpPr>
          <p:nvPr/>
        </p:nvCxnSpPr>
        <p:spPr bwMode="auto">
          <a:xfrm>
            <a:off x="2247900" y="5410200"/>
            <a:ext cx="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Arrow Connector 104"/>
          <p:cNvCxnSpPr>
            <a:stCxn id="81" idx="2"/>
            <a:endCxn id="62" idx="0"/>
          </p:cNvCxnSpPr>
          <p:nvPr/>
        </p:nvCxnSpPr>
        <p:spPr bwMode="auto">
          <a:xfrm flipH="1">
            <a:off x="2247900" y="5410200"/>
            <a:ext cx="20574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Arrow Connector 108"/>
          <p:cNvCxnSpPr>
            <a:stCxn id="81" idx="2"/>
            <a:endCxn id="64" idx="0"/>
          </p:cNvCxnSpPr>
          <p:nvPr/>
        </p:nvCxnSpPr>
        <p:spPr bwMode="auto">
          <a:xfrm>
            <a:off x="4305300" y="5410200"/>
            <a:ext cx="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Arrow Connector 111"/>
          <p:cNvCxnSpPr>
            <a:stCxn id="82" idx="2"/>
            <a:endCxn id="66" idx="0"/>
          </p:cNvCxnSpPr>
          <p:nvPr/>
        </p:nvCxnSpPr>
        <p:spPr bwMode="auto">
          <a:xfrm>
            <a:off x="3314700" y="5410200"/>
            <a:ext cx="2209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Arrow Connector 113"/>
          <p:cNvCxnSpPr>
            <a:stCxn id="82" idx="2"/>
            <a:endCxn id="65" idx="0"/>
          </p:cNvCxnSpPr>
          <p:nvPr/>
        </p:nvCxnSpPr>
        <p:spPr bwMode="auto">
          <a:xfrm>
            <a:off x="3314700" y="5410200"/>
            <a:ext cx="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Arrow Connector 116"/>
          <p:cNvCxnSpPr>
            <a:stCxn id="61" idx="2"/>
            <a:endCxn id="65" idx="0"/>
          </p:cNvCxnSpPr>
          <p:nvPr/>
        </p:nvCxnSpPr>
        <p:spPr bwMode="auto">
          <a:xfrm flipH="1">
            <a:off x="3314700" y="5410200"/>
            <a:ext cx="2209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Arrow Connector 119"/>
          <p:cNvCxnSpPr>
            <a:stCxn id="61" idx="2"/>
            <a:endCxn id="66" idx="0"/>
          </p:cNvCxnSpPr>
          <p:nvPr/>
        </p:nvCxnSpPr>
        <p:spPr bwMode="auto">
          <a:xfrm>
            <a:off x="5524500" y="5410200"/>
            <a:ext cx="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Multiply 76"/>
          <p:cNvSpPr/>
          <p:nvPr/>
        </p:nvSpPr>
        <p:spPr bwMode="auto">
          <a:xfrm>
            <a:off x="3505200" y="3657600"/>
            <a:ext cx="228600" cy="228600"/>
          </a:xfrm>
          <a:prstGeom prst="mathMultiply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9" name="Multiply 78"/>
          <p:cNvSpPr/>
          <p:nvPr/>
        </p:nvSpPr>
        <p:spPr bwMode="auto">
          <a:xfrm>
            <a:off x="2209800" y="3657600"/>
            <a:ext cx="228600" cy="228600"/>
          </a:xfrm>
          <a:prstGeom prst="mathMultiply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2057400" y="2286000"/>
            <a:ext cx="3657600" cy="381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Training </a:t>
            </a:r>
            <a:r>
              <a:rPr kumimoji="1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Examples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086600" cy="457200"/>
          </a:xfrm>
        </p:spPr>
        <p:txBody>
          <a:bodyPr/>
          <a:lstStyle/>
          <a:p>
            <a:r>
              <a:rPr lang="en-US" dirty="0" smtClean="0"/>
              <a:t>Learn a model and use it ..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248400" y="6096000"/>
            <a:ext cx="2743200" cy="228600"/>
          </a:xfrm>
        </p:spPr>
        <p:txBody>
          <a:bodyPr/>
          <a:lstStyle/>
          <a:p>
            <a:fld id="{6EBE1A10-C090-4844-B09F-19FDF33F141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2057400" y="978932"/>
            <a:ext cx="1524000" cy="914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Learn the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dirty="0" smtClean="0">
                <a:latin typeface="Arial" charset="0"/>
                <a:ea typeface="ＭＳ Ｐゴシック" pitchFamily="50" charset="-128"/>
              </a:rPr>
              <a:t>Model </a:t>
            </a:r>
            <a:r>
              <a:rPr kumimoji="1" lang="en-US" dirty="0" smtClean="0">
                <a:solidFill>
                  <a:srgbClr val="FF0000"/>
                </a:solidFill>
                <a:latin typeface="Arial" charset="0"/>
                <a:ea typeface="ＭＳ Ｐゴシック" pitchFamily="50" charset="-128"/>
              </a:rPr>
              <a:t>(</a:t>
            </a:r>
            <a:r>
              <a:rPr kumimoji="1" lang="en-US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50" charset="-128"/>
              </a:rPr>
              <a:t>Offline)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4800600" y="990600"/>
            <a:ext cx="1371600" cy="914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dirty="0" smtClean="0">
                <a:latin typeface="Arial" charset="0"/>
                <a:ea typeface="ＭＳ Ｐゴシック" pitchFamily="50" charset="-128"/>
              </a:rPr>
              <a:t>Use the</a:t>
            </a:r>
            <a:r>
              <a:rPr kumimoji="1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 model </a:t>
            </a:r>
            <a:r>
              <a:rPr kumimoji="1" lang="en-US" dirty="0" smtClean="0">
                <a:solidFill>
                  <a:srgbClr val="FF0000"/>
                </a:solidFill>
                <a:latin typeface="Arial" charset="0"/>
                <a:ea typeface="ＭＳ Ｐゴシック" pitchFamily="50" charset="-128"/>
              </a:rPr>
              <a:t>(online)</a:t>
            </a:r>
            <a:endParaRPr kumimoji="1" lang="en-US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cxnSp>
        <p:nvCxnSpPr>
          <p:cNvPr id="9" name="Straight Arrow Connector 8"/>
          <p:cNvCxnSpPr>
            <a:endCxn id="6" idx="1"/>
          </p:cNvCxnSpPr>
          <p:nvPr/>
        </p:nvCxnSpPr>
        <p:spPr bwMode="auto">
          <a:xfrm>
            <a:off x="1524000" y="1436132"/>
            <a:ext cx="533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Arrow Connector 9"/>
          <p:cNvCxnSpPr>
            <a:stCxn id="6" idx="3"/>
            <a:endCxn id="7" idx="1"/>
          </p:cNvCxnSpPr>
          <p:nvPr/>
        </p:nvCxnSpPr>
        <p:spPr bwMode="auto">
          <a:xfrm>
            <a:off x="3581400" y="1436132"/>
            <a:ext cx="1219200" cy="116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6400800" y="1143000"/>
            <a:ext cx="381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6400800" y="1371600"/>
            <a:ext cx="381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6400800" y="1600200"/>
            <a:ext cx="381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6400800" y="1828800"/>
            <a:ext cx="381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Snip Diagonal Corner Rectangle 20"/>
          <p:cNvSpPr/>
          <p:nvPr/>
        </p:nvSpPr>
        <p:spPr bwMode="auto">
          <a:xfrm>
            <a:off x="7010400" y="990600"/>
            <a:ext cx="1371600" cy="1066800"/>
          </a:xfrm>
          <a:prstGeom prst="snip2Diag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Client Requests</a:t>
            </a:r>
          </a:p>
        </p:txBody>
      </p:sp>
      <p:sp>
        <p:nvSpPr>
          <p:cNvPr id="22" name="Right Arrow 21"/>
          <p:cNvSpPr/>
          <p:nvPr/>
        </p:nvSpPr>
        <p:spPr bwMode="auto">
          <a:xfrm rot="5400000">
            <a:off x="2590800" y="2045732"/>
            <a:ext cx="304800" cy="152400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1295400" y="2350532"/>
            <a:ext cx="2743200" cy="685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Hadoop</a:t>
            </a:r>
            <a:r>
              <a:rPr kumimoji="1" lang="en-US" sz="1700" dirty="0" smtClean="0">
                <a:latin typeface="Arial" charset="0"/>
                <a:ea typeface="ＭＳ Ｐゴシック" pitchFamily="50" charset="-128"/>
              </a:rPr>
              <a:t>, Mahout, Presto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(Heavy-weight)</a:t>
            </a:r>
          </a:p>
        </p:txBody>
      </p:sp>
      <p:sp>
        <p:nvSpPr>
          <p:cNvPr id="25" name="Flowchart: Multidocument 24"/>
          <p:cNvSpPr/>
          <p:nvPr/>
        </p:nvSpPr>
        <p:spPr bwMode="auto">
          <a:xfrm>
            <a:off x="152400" y="1055132"/>
            <a:ext cx="1289304" cy="914400"/>
          </a:xfrm>
          <a:prstGeom prst="flowChartMultidocumen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Input data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4419600" y="2350532"/>
            <a:ext cx="2514600" cy="685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HBase</a:t>
            </a: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, Cassandra,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dirty="0" smtClean="0">
                <a:latin typeface="Arial" charset="0"/>
                <a:ea typeface="ＭＳ Ｐゴシック" pitchFamily="50" charset="-128"/>
              </a:rPr>
              <a:t>(Key-Value stores)</a:t>
            </a: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2418" y="609600"/>
            <a:ext cx="163378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 smtClean="0"/>
              <a:t>Approach 1:</a:t>
            </a:r>
            <a:endParaRPr lang="en-US" sz="2100" dirty="0"/>
          </a:p>
        </p:txBody>
      </p:sp>
      <p:sp>
        <p:nvSpPr>
          <p:cNvPr id="19" name="Right Arrow 18"/>
          <p:cNvSpPr/>
          <p:nvPr/>
        </p:nvSpPr>
        <p:spPr bwMode="auto">
          <a:xfrm rot="5400000">
            <a:off x="5257800" y="2045732"/>
            <a:ext cx="304800" cy="152400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8600" y="3505200"/>
            <a:ext cx="16764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smtClean="0"/>
              <a:t>Approach 2:</a:t>
            </a:r>
            <a:endParaRPr lang="en-US" sz="2100" dirty="0"/>
          </a:p>
        </p:txBody>
      </p:sp>
      <p:grpSp>
        <p:nvGrpSpPr>
          <p:cNvPr id="3" name="Group 40"/>
          <p:cNvGrpSpPr/>
          <p:nvPr/>
        </p:nvGrpSpPr>
        <p:grpSpPr>
          <a:xfrm>
            <a:off x="6324600" y="4191000"/>
            <a:ext cx="1981200" cy="1066800"/>
            <a:chOff x="6324600" y="4724400"/>
            <a:chExt cx="1981200" cy="1066800"/>
          </a:xfrm>
        </p:grpSpPr>
        <p:cxnSp>
          <p:nvCxnSpPr>
            <p:cNvPr id="26" name="Straight Arrow Connector 25"/>
            <p:cNvCxnSpPr/>
            <p:nvPr/>
          </p:nvCxnSpPr>
          <p:spPr bwMode="auto">
            <a:xfrm>
              <a:off x="6324600" y="4876800"/>
              <a:ext cx="3810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Straight Arrow Connector 26"/>
            <p:cNvCxnSpPr/>
            <p:nvPr/>
          </p:nvCxnSpPr>
          <p:spPr bwMode="auto">
            <a:xfrm>
              <a:off x="6324600" y="5105400"/>
              <a:ext cx="3810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Straight Arrow Connector 29"/>
            <p:cNvCxnSpPr/>
            <p:nvPr/>
          </p:nvCxnSpPr>
          <p:spPr bwMode="auto">
            <a:xfrm>
              <a:off x="6324600" y="5334000"/>
              <a:ext cx="3810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Straight Arrow Connector 30"/>
            <p:cNvCxnSpPr/>
            <p:nvPr/>
          </p:nvCxnSpPr>
          <p:spPr bwMode="auto">
            <a:xfrm>
              <a:off x="6324600" y="5562600"/>
              <a:ext cx="3810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Snip Diagonal Corner Rectangle 31"/>
            <p:cNvSpPr/>
            <p:nvPr/>
          </p:nvSpPr>
          <p:spPr bwMode="auto">
            <a:xfrm>
              <a:off x="6934200" y="4724400"/>
              <a:ext cx="1371600" cy="1066800"/>
            </a:xfrm>
            <a:prstGeom prst="snip2Diag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Client Requests</a:t>
              </a:r>
            </a:p>
          </p:txBody>
        </p:sp>
      </p:grpSp>
      <p:sp>
        <p:nvSpPr>
          <p:cNvPr id="33" name="Flowchart: Multidocument 32"/>
          <p:cNvSpPr/>
          <p:nvPr/>
        </p:nvSpPr>
        <p:spPr bwMode="auto">
          <a:xfrm>
            <a:off x="381000" y="4114800"/>
            <a:ext cx="1289304" cy="914400"/>
          </a:xfrm>
          <a:prstGeom prst="flowChartMultidocumen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Input data</a:t>
            </a:r>
          </a:p>
        </p:txBody>
      </p:sp>
      <p:grpSp>
        <p:nvGrpSpPr>
          <p:cNvPr id="4" name="Group 39"/>
          <p:cNvGrpSpPr/>
          <p:nvPr/>
        </p:nvGrpSpPr>
        <p:grpSpPr>
          <a:xfrm>
            <a:off x="2590800" y="3505200"/>
            <a:ext cx="3429000" cy="2133600"/>
            <a:chOff x="2590800" y="3962400"/>
            <a:chExt cx="3505200" cy="2590800"/>
          </a:xfrm>
        </p:grpSpPr>
        <p:sp>
          <p:nvSpPr>
            <p:cNvPr id="24" name="Rounded Rectangle 23"/>
            <p:cNvSpPr/>
            <p:nvPr/>
          </p:nvSpPr>
          <p:spPr bwMode="auto">
            <a:xfrm>
              <a:off x="2590800" y="3962400"/>
              <a:ext cx="3505200" cy="2590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34" name="Flowchart: Magnetic Disk 33"/>
            <p:cNvSpPr/>
            <p:nvPr/>
          </p:nvSpPr>
          <p:spPr bwMode="auto">
            <a:xfrm>
              <a:off x="3962400" y="4953000"/>
              <a:ext cx="914400" cy="612648"/>
            </a:xfrm>
            <a:prstGeom prst="flowChartMagneticDisk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Model</a:t>
              </a: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3124200" y="4267200"/>
              <a:ext cx="2590800" cy="381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dirty="0" smtClean="0">
                  <a:latin typeface="Arial" charset="0"/>
                  <a:ea typeface="ＭＳ Ｐゴシック" pitchFamily="50" charset="-128"/>
                </a:rPr>
                <a:t>Learn model </a:t>
              </a:r>
              <a:r>
                <a:rPr kumimoji="1" lang="en-US" sz="2000" dirty="0" smtClean="0">
                  <a:solidFill>
                    <a:srgbClr val="FF0000"/>
                  </a:solidFill>
                  <a:latin typeface="Arial" charset="0"/>
                  <a:ea typeface="ＭＳ Ｐゴシック" pitchFamily="50" charset="-128"/>
                </a:rPr>
                <a:t>(online)</a:t>
              </a:r>
              <a:endParaRPr kumimoji="1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124200" y="5943600"/>
              <a:ext cx="2590800" cy="381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dirty="0" smtClean="0">
                  <a:latin typeface="Arial" charset="0"/>
                  <a:ea typeface="ＭＳ Ｐゴシック" pitchFamily="50" charset="-128"/>
                </a:rPr>
                <a:t>Use model </a:t>
              </a:r>
              <a:r>
                <a:rPr kumimoji="1" lang="en-US" sz="2000" dirty="0" smtClean="0">
                  <a:solidFill>
                    <a:srgbClr val="FF0000"/>
                  </a:solidFill>
                  <a:latin typeface="Arial" charset="0"/>
                  <a:ea typeface="ＭＳ Ｐゴシック" pitchFamily="50" charset="-128"/>
                </a:rPr>
                <a:t>(online)</a:t>
              </a:r>
              <a:endParaRPr kumimoji="1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cxnSp>
          <p:nvCxnSpPr>
            <p:cNvPr id="37" name="Straight Arrow Connector 36"/>
            <p:cNvCxnSpPr>
              <a:stCxn id="35" idx="2"/>
              <a:endCxn id="34" idx="1"/>
            </p:cNvCxnSpPr>
            <p:nvPr/>
          </p:nvCxnSpPr>
          <p:spPr bwMode="auto">
            <a:xfrm>
              <a:off x="4419600" y="4648200"/>
              <a:ext cx="0" cy="3048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Straight Arrow Connector 37"/>
            <p:cNvCxnSpPr>
              <a:stCxn id="34" idx="3"/>
              <a:endCxn id="36" idx="0"/>
            </p:cNvCxnSpPr>
            <p:nvPr/>
          </p:nvCxnSpPr>
          <p:spPr bwMode="auto">
            <a:xfrm>
              <a:off x="4419600" y="5565648"/>
              <a:ext cx="0" cy="3779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9" name="Straight Arrow Connector 38"/>
          <p:cNvCxnSpPr/>
          <p:nvPr/>
        </p:nvCxnSpPr>
        <p:spPr bwMode="auto">
          <a:xfrm>
            <a:off x="1828800" y="4648200"/>
            <a:ext cx="762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Rectangle 41"/>
          <p:cNvSpPr/>
          <p:nvPr/>
        </p:nvSpPr>
        <p:spPr bwMode="auto">
          <a:xfrm>
            <a:off x="762000" y="5791200"/>
            <a:ext cx="7239000" cy="1066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dirty="0" smtClean="0">
                <a:latin typeface="Arial" charset="0"/>
                <a:ea typeface="ＭＳ Ｐゴシック" pitchFamily="50" charset="-128"/>
              </a:rPr>
              <a:t>Integrated Distributed </a:t>
            </a:r>
            <a:r>
              <a:rPr kumimoji="1" lang="en-US" sz="2000" dirty="0" smtClean="0">
                <a:solidFill>
                  <a:srgbClr val="FF0000"/>
                </a:solidFill>
                <a:latin typeface="Arial" charset="0"/>
                <a:ea typeface="ＭＳ Ｐゴシック" pitchFamily="50" charset="-128"/>
              </a:rPr>
              <a:t>Key-Value store </a:t>
            </a:r>
            <a:r>
              <a:rPr kumimoji="1" lang="en-US" sz="2000" dirty="0" smtClean="0">
                <a:latin typeface="Arial" charset="0"/>
                <a:ea typeface="ＭＳ Ｐゴシック" pitchFamily="50" charset="-128"/>
              </a:rPr>
              <a:t>with a </a:t>
            </a:r>
            <a:r>
              <a:rPr kumimoji="1" lang="en-US" sz="2000" dirty="0" smtClean="0">
                <a:solidFill>
                  <a:srgbClr val="FF0000"/>
                </a:solidFill>
                <a:latin typeface="Arial" charset="0"/>
                <a:ea typeface="ＭＳ Ｐゴシック" pitchFamily="50" charset="-128"/>
              </a:rPr>
              <a:t>stream processing engine</a:t>
            </a: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50" charset="-128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dirty="0" smtClean="0">
                <a:latin typeface="Arial" charset="0"/>
                <a:ea typeface="ＭＳ Ｐゴシック" pitchFamily="50" charset="-128"/>
              </a:rPr>
              <a:t>(Cassandra/</a:t>
            </a:r>
            <a:r>
              <a:rPr kumimoji="1" lang="en-US" sz="2000" dirty="0" err="1" smtClean="0">
                <a:latin typeface="Arial" charset="0"/>
                <a:ea typeface="ＭＳ Ｐゴシック" pitchFamily="50" charset="-128"/>
              </a:rPr>
              <a:t>HBase</a:t>
            </a:r>
            <a:r>
              <a:rPr kumimoji="1" lang="en-US" sz="2000" dirty="0" smtClean="0">
                <a:latin typeface="Arial" charset="0"/>
                <a:ea typeface="ＭＳ Ｐゴシック" pitchFamily="50" charset="-128"/>
              </a:rPr>
              <a:t>  with  Storm)</a:t>
            </a:r>
            <a:endParaRPr kumimoji="1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733800" y="1447800"/>
            <a:ext cx="8418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Delay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288467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7391400" cy="762000"/>
          </a:xfrm>
        </p:spPr>
        <p:txBody>
          <a:bodyPr/>
          <a:lstStyle/>
          <a:p>
            <a:r>
              <a:rPr lang="en-US" dirty="0" smtClean="0"/>
              <a:t>Controller Design: Dynamic mapping of virtual overlay to physical operators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001000" cy="4572000"/>
          </a:xfrm>
        </p:spPr>
        <p:txBody>
          <a:bodyPr/>
          <a:lstStyle/>
          <a:p>
            <a:r>
              <a:rPr lang="en-US" sz="2200" dirty="0" smtClean="0"/>
              <a:t>Controller uses operator metrics to decide on dynamic mapping and schedule reductions.</a:t>
            </a:r>
          </a:p>
          <a:p>
            <a:r>
              <a:rPr lang="en-US" sz="2200" dirty="0" smtClean="0"/>
              <a:t>Metrics: Model </a:t>
            </a:r>
            <a:r>
              <a:rPr lang="en-US" sz="2200" dirty="0" err="1" smtClean="0"/>
              <a:t>sparsity</a:t>
            </a:r>
            <a:r>
              <a:rPr lang="en-US" sz="2200" dirty="0" smtClean="0"/>
              <a:t> triggers new reduction; Latency and throughput of individual operators (scale-in/scale-out)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BE1A10-C090-4844-B09F-19FDF33F141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6-Point Star 4"/>
          <p:cNvSpPr/>
          <p:nvPr/>
        </p:nvSpPr>
        <p:spPr bwMode="auto">
          <a:xfrm>
            <a:off x="3886200" y="2743200"/>
            <a:ext cx="914400" cy="914400"/>
          </a:xfrm>
          <a:prstGeom prst="star6">
            <a:avLst/>
          </a:prstGeom>
          <a:solidFill>
            <a:srgbClr val="87403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914400" y="4495800"/>
            <a:ext cx="2819400" cy="2286000"/>
            <a:chOff x="1295400" y="4267200"/>
            <a:chExt cx="5029200" cy="2438400"/>
          </a:xfrm>
        </p:grpSpPr>
        <p:sp>
          <p:nvSpPr>
            <p:cNvPr id="8" name="Flowchart: Alternate Process 7"/>
            <p:cNvSpPr/>
            <p:nvPr/>
          </p:nvSpPr>
          <p:spPr bwMode="auto">
            <a:xfrm>
              <a:off x="1752600" y="4419600"/>
              <a:ext cx="762000" cy="612648"/>
            </a:xfrm>
            <a:prstGeom prst="flowChartAlternateProcess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V W</a:t>
              </a:r>
            </a:p>
          </p:txBody>
        </p:sp>
        <p:sp>
          <p:nvSpPr>
            <p:cNvPr id="9" name="Flowchart: Alternate Process 8"/>
            <p:cNvSpPr/>
            <p:nvPr/>
          </p:nvSpPr>
          <p:spPr bwMode="auto">
            <a:xfrm>
              <a:off x="2819400" y="4419600"/>
              <a:ext cx="762000" cy="612648"/>
            </a:xfrm>
            <a:prstGeom prst="flowChartAlternateProcess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V W</a:t>
              </a:r>
            </a:p>
          </p:txBody>
        </p:sp>
        <p:sp>
          <p:nvSpPr>
            <p:cNvPr id="10" name="Flowchart: Alternate Process 9"/>
            <p:cNvSpPr/>
            <p:nvPr/>
          </p:nvSpPr>
          <p:spPr bwMode="auto">
            <a:xfrm>
              <a:off x="3886200" y="4419600"/>
              <a:ext cx="762000" cy="612648"/>
            </a:xfrm>
            <a:prstGeom prst="flowChartAlternateProcess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V W</a:t>
              </a:r>
            </a:p>
          </p:txBody>
        </p:sp>
        <p:sp>
          <p:nvSpPr>
            <p:cNvPr id="11" name="Flowchart: Merge 10"/>
            <p:cNvSpPr/>
            <p:nvPr/>
          </p:nvSpPr>
          <p:spPr bwMode="auto">
            <a:xfrm>
              <a:off x="2438400" y="5334000"/>
              <a:ext cx="685800" cy="533400"/>
            </a:xfrm>
            <a:prstGeom prst="flowChartMerge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000" dirty="0" smtClean="0">
                  <a:latin typeface="Arial" charset="0"/>
                  <a:ea typeface="ＭＳ Ｐゴシック" pitchFamily="50" charset="-128"/>
                </a:rPr>
                <a:t>V</a:t>
              </a:r>
              <a:r>
                <a:rPr kumimoji="1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W</a:t>
              </a:r>
            </a:p>
          </p:txBody>
        </p:sp>
        <p:sp>
          <p:nvSpPr>
            <p:cNvPr id="12" name="Rounded Rectangle 11"/>
            <p:cNvSpPr/>
            <p:nvPr/>
          </p:nvSpPr>
          <p:spPr bwMode="auto">
            <a:xfrm>
              <a:off x="1295400" y="4267200"/>
              <a:ext cx="5029200" cy="24384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4" name="Flowchart: Alternate Process 13"/>
            <p:cNvSpPr/>
            <p:nvPr/>
          </p:nvSpPr>
          <p:spPr bwMode="auto">
            <a:xfrm>
              <a:off x="5029200" y="4419600"/>
              <a:ext cx="762000" cy="612648"/>
            </a:xfrm>
            <a:prstGeom prst="flowChartAlternateProcess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V W</a:t>
              </a:r>
            </a:p>
          </p:txBody>
        </p:sp>
        <p:sp>
          <p:nvSpPr>
            <p:cNvPr id="15" name="Flowchart: Merge 14"/>
            <p:cNvSpPr/>
            <p:nvPr/>
          </p:nvSpPr>
          <p:spPr bwMode="auto">
            <a:xfrm>
              <a:off x="4495800" y="5334000"/>
              <a:ext cx="685800" cy="533400"/>
            </a:xfrm>
            <a:prstGeom prst="flowChartMerge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000" dirty="0" smtClean="0">
                  <a:latin typeface="Arial" charset="0"/>
                  <a:ea typeface="ＭＳ Ｐゴシック" pitchFamily="50" charset="-128"/>
                </a:rPr>
                <a:t>V</a:t>
              </a:r>
              <a:r>
                <a:rPr kumimoji="1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W</a:t>
              </a:r>
            </a:p>
          </p:txBody>
        </p:sp>
        <p:sp>
          <p:nvSpPr>
            <p:cNvPr id="16" name="Flowchart: Merge 15"/>
            <p:cNvSpPr/>
            <p:nvPr/>
          </p:nvSpPr>
          <p:spPr bwMode="auto">
            <a:xfrm>
              <a:off x="3505200" y="6019800"/>
              <a:ext cx="685800" cy="533400"/>
            </a:xfrm>
            <a:prstGeom prst="flowChartMerge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000" dirty="0" smtClean="0">
                  <a:latin typeface="Arial" charset="0"/>
                  <a:ea typeface="ＭＳ Ｐゴシック" pitchFamily="50" charset="-128"/>
                </a:rPr>
                <a:t>V</a:t>
              </a:r>
              <a:r>
                <a:rPr kumimoji="1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W</a:t>
              </a:r>
            </a:p>
          </p:txBody>
        </p:sp>
        <p:cxnSp>
          <p:nvCxnSpPr>
            <p:cNvPr id="17" name="Straight Arrow Connector 16"/>
            <p:cNvCxnSpPr>
              <a:stCxn id="8" idx="2"/>
              <a:endCxn id="11" idx="0"/>
            </p:cNvCxnSpPr>
            <p:nvPr/>
          </p:nvCxnSpPr>
          <p:spPr bwMode="auto">
            <a:xfrm>
              <a:off x="2133600" y="5032248"/>
              <a:ext cx="647700" cy="3017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Straight Arrow Connector 17"/>
            <p:cNvCxnSpPr>
              <a:stCxn id="11" idx="0"/>
              <a:endCxn id="9" idx="2"/>
            </p:cNvCxnSpPr>
            <p:nvPr/>
          </p:nvCxnSpPr>
          <p:spPr bwMode="auto">
            <a:xfrm flipV="1">
              <a:off x="2781300" y="5032248"/>
              <a:ext cx="419100" cy="3017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Arrow Connector 18"/>
            <p:cNvCxnSpPr>
              <a:stCxn id="10" idx="2"/>
              <a:endCxn id="15" idx="0"/>
            </p:cNvCxnSpPr>
            <p:nvPr/>
          </p:nvCxnSpPr>
          <p:spPr bwMode="auto">
            <a:xfrm>
              <a:off x="4267200" y="5032248"/>
              <a:ext cx="571500" cy="3017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Arrow Connector 19"/>
            <p:cNvCxnSpPr>
              <a:stCxn id="14" idx="2"/>
              <a:endCxn id="15" idx="0"/>
            </p:cNvCxnSpPr>
            <p:nvPr/>
          </p:nvCxnSpPr>
          <p:spPr bwMode="auto">
            <a:xfrm flipH="1">
              <a:off x="4838700" y="5032248"/>
              <a:ext cx="571500" cy="3017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Straight Arrow Connector 20"/>
            <p:cNvCxnSpPr>
              <a:stCxn id="11" idx="2"/>
              <a:endCxn id="16" idx="0"/>
            </p:cNvCxnSpPr>
            <p:nvPr/>
          </p:nvCxnSpPr>
          <p:spPr bwMode="auto">
            <a:xfrm>
              <a:off x="2781300" y="5867400"/>
              <a:ext cx="1066800" cy="152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Straight Arrow Connector 21"/>
            <p:cNvCxnSpPr>
              <a:stCxn id="15" idx="2"/>
              <a:endCxn id="16" idx="0"/>
            </p:cNvCxnSpPr>
            <p:nvPr/>
          </p:nvCxnSpPr>
          <p:spPr bwMode="auto">
            <a:xfrm flipH="1">
              <a:off x="3848100" y="5867400"/>
              <a:ext cx="990600" cy="152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6" name="Straight Arrow Connector 25"/>
          <p:cNvCxnSpPr>
            <a:stCxn id="12" idx="0"/>
          </p:cNvCxnSpPr>
          <p:nvPr/>
        </p:nvCxnSpPr>
        <p:spPr bwMode="auto">
          <a:xfrm flipV="1">
            <a:off x="2324100" y="3581400"/>
            <a:ext cx="1409700" cy="914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7" name="Group 26"/>
          <p:cNvGrpSpPr/>
          <p:nvPr/>
        </p:nvGrpSpPr>
        <p:grpSpPr>
          <a:xfrm>
            <a:off x="5715000" y="4876800"/>
            <a:ext cx="2819400" cy="762000"/>
            <a:chOff x="1371600" y="2971800"/>
            <a:chExt cx="5029200" cy="762000"/>
          </a:xfrm>
        </p:grpSpPr>
        <p:sp>
          <p:nvSpPr>
            <p:cNvPr id="28" name="Flowchart: Decision 27"/>
            <p:cNvSpPr/>
            <p:nvPr/>
          </p:nvSpPr>
          <p:spPr bwMode="auto">
            <a:xfrm>
              <a:off x="1828800" y="3044952"/>
              <a:ext cx="914400" cy="612648"/>
            </a:xfrm>
            <a:prstGeom prst="flowChartDecision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29" name="Flowchart: Decision 28"/>
            <p:cNvSpPr/>
            <p:nvPr/>
          </p:nvSpPr>
          <p:spPr bwMode="auto">
            <a:xfrm>
              <a:off x="3429000" y="3044952"/>
              <a:ext cx="914400" cy="612648"/>
            </a:xfrm>
            <a:prstGeom prst="flowChartDecision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30" name="Flowchart: Decision 29"/>
            <p:cNvSpPr/>
            <p:nvPr/>
          </p:nvSpPr>
          <p:spPr bwMode="auto">
            <a:xfrm>
              <a:off x="5105400" y="3044952"/>
              <a:ext cx="914400" cy="612648"/>
            </a:xfrm>
            <a:prstGeom prst="flowChartDecision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31" name="Rounded Rectangle 30"/>
            <p:cNvSpPr/>
            <p:nvPr/>
          </p:nvSpPr>
          <p:spPr bwMode="auto">
            <a:xfrm>
              <a:off x="1371600" y="2971800"/>
              <a:ext cx="5029200" cy="7620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cxnSp>
        <p:nvCxnSpPr>
          <p:cNvPr id="35" name="Straight Arrow Connector 34"/>
          <p:cNvCxnSpPr>
            <a:endCxn id="31" idx="0"/>
          </p:cNvCxnSpPr>
          <p:nvPr/>
        </p:nvCxnSpPr>
        <p:spPr bwMode="auto">
          <a:xfrm>
            <a:off x="4800600" y="3581400"/>
            <a:ext cx="2324100" cy="1295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Arrow Connector 37"/>
          <p:cNvCxnSpPr/>
          <p:nvPr/>
        </p:nvCxnSpPr>
        <p:spPr bwMode="auto">
          <a:xfrm flipH="1">
            <a:off x="3886200" y="5334000"/>
            <a:ext cx="1676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Box 38"/>
          <p:cNvSpPr txBox="1"/>
          <p:nvPr/>
        </p:nvSpPr>
        <p:spPr>
          <a:xfrm>
            <a:off x="1143000" y="3276600"/>
            <a:ext cx="23647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Collect metrics and</a:t>
            </a:r>
          </a:p>
          <a:p>
            <a:r>
              <a:rPr lang="en-US" sz="2000" dirty="0" smtClean="0"/>
              <a:t> </a:t>
            </a:r>
            <a:r>
              <a:rPr lang="en-US" sz="2000" dirty="0" err="1" smtClean="0"/>
              <a:t>acks</a:t>
            </a:r>
            <a:r>
              <a:rPr lang="en-US" sz="2000" dirty="0" smtClean="0"/>
              <a:t> for previous</a:t>
            </a:r>
          </a:p>
          <a:p>
            <a:r>
              <a:rPr lang="en-US" sz="2000" dirty="0" smtClean="0"/>
              <a:t> reductions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943600" y="2743200"/>
            <a:ext cx="2749471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Determine new</a:t>
            </a:r>
          </a:p>
          <a:p>
            <a:r>
              <a:rPr lang="en-US" sz="2000" dirty="0" smtClean="0"/>
              <a:t> mapping of virtual</a:t>
            </a:r>
          </a:p>
          <a:p>
            <a:r>
              <a:rPr lang="en-US" sz="2000" dirty="0" smtClean="0"/>
              <a:t> to physical operators.</a:t>
            </a:r>
          </a:p>
          <a:p>
            <a:r>
              <a:rPr lang="en-US" sz="2000" dirty="0" smtClean="0"/>
              <a:t>Send new routing map</a:t>
            </a:r>
          </a:p>
          <a:p>
            <a:r>
              <a:rPr lang="en-US" sz="2000" dirty="0" smtClean="0"/>
              <a:t> to routers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810000" y="5410200"/>
            <a:ext cx="189507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Disable routes,</a:t>
            </a:r>
          </a:p>
          <a:p>
            <a:r>
              <a:rPr lang="en-US" sz="2000" dirty="0" smtClean="0"/>
              <a:t> and schedule 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Reductions on 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model-</a:t>
            </a:r>
            <a:r>
              <a:rPr lang="en-US" sz="2000" dirty="0" err="1" smtClean="0">
                <a:solidFill>
                  <a:srgbClr val="C00000"/>
                </a:solidFill>
              </a:rPr>
              <a:t>diffs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514600" y="2819400"/>
            <a:ext cx="134844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 smtClean="0">
                <a:solidFill>
                  <a:srgbClr val="FF0000"/>
                </a:solidFill>
              </a:rPr>
              <a:t>Controller</a:t>
            </a:r>
            <a:endParaRPr lang="en-US" sz="2100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404603" y="5638800"/>
            <a:ext cx="1215397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 smtClean="0">
                <a:solidFill>
                  <a:srgbClr val="FF0000"/>
                </a:solidFill>
              </a:rPr>
              <a:t>Routers</a:t>
            </a:r>
            <a:endParaRPr lang="en-US" sz="23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7086600" cy="762000"/>
          </a:xfrm>
        </p:spPr>
        <p:txBody>
          <a:bodyPr/>
          <a:lstStyle/>
          <a:p>
            <a:r>
              <a:rPr lang="en-US" dirty="0" smtClean="0"/>
              <a:t>Controller Design: More metrics and more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8001000" cy="4800600"/>
          </a:xfrm>
        </p:spPr>
        <p:txBody>
          <a:bodyPr/>
          <a:lstStyle/>
          <a:p>
            <a:r>
              <a:rPr lang="en-US" sz="2200" dirty="0" smtClean="0"/>
              <a:t>Metrics: Interference among various topologies.  Heart-beat messages  to detect  operator failures. </a:t>
            </a:r>
          </a:p>
          <a:p>
            <a:r>
              <a:rPr lang="en-US" sz="2200" dirty="0" smtClean="0"/>
              <a:t>Decisions:  Re-scheduling long standing operators on heterogeneous clusters based on model type. (E.g., LDA  is suited for GPUs).  State check-pointing for fault-recovery.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BE1A10-C090-4844-B09F-19FDF33F141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6-Point Star 4"/>
          <p:cNvSpPr/>
          <p:nvPr/>
        </p:nvSpPr>
        <p:spPr bwMode="auto">
          <a:xfrm>
            <a:off x="3956129" y="2870537"/>
            <a:ext cx="914400" cy="914400"/>
          </a:xfrm>
          <a:prstGeom prst="star6">
            <a:avLst/>
          </a:prstGeom>
          <a:solidFill>
            <a:srgbClr val="87403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grpSp>
        <p:nvGrpSpPr>
          <p:cNvPr id="6" name="Group 6"/>
          <p:cNvGrpSpPr/>
          <p:nvPr/>
        </p:nvGrpSpPr>
        <p:grpSpPr>
          <a:xfrm>
            <a:off x="914400" y="4495800"/>
            <a:ext cx="2819400" cy="2286000"/>
            <a:chOff x="1295400" y="4267200"/>
            <a:chExt cx="5029200" cy="2438400"/>
          </a:xfrm>
        </p:grpSpPr>
        <p:sp>
          <p:nvSpPr>
            <p:cNvPr id="8" name="Flowchart: Alternate Process 7"/>
            <p:cNvSpPr/>
            <p:nvPr/>
          </p:nvSpPr>
          <p:spPr bwMode="auto">
            <a:xfrm>
              <a:off x="1752600" y="4419600"/>
              <a:ext cx="762000" cy="612648"/>
            </a:xfrm>
            <a:prstGeom prst="flowChartAlternateProcess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V W</a:t>
              </a:r>
            </a:p>
          </p:txBody>
        </p:sp>
        <p:sp>
          <p:nvSpPr>
            <p:cNvPr id="9" name="Flowchart: Alternate Process 8"/>
            <p:cNvSpPr/>
            <p:nvPr/>
          </p:nvSpPr>
          <p:spPr bwMode="auto">
            <a:xfrm>
              <a:off x="2819400" y="4419600"/>
              <a:ext cx="762000" cy="612648"/>
            </a:xfrm>
            <a:prstGeom prst="flowChartAlternateProcess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V W</a:t>
              </a:r>
            </a:p>
          </p:txBody>
        </p:sp>
        <p:sp>
          <p:nvSpPr>
            <p:cNvPr id="10" name="Flowchart: Alternate Process 9"/>
            <p:cNvSpPr/>
            <p:nvPr/>
          </p:nvSpPr>
          <p:spPr bwMode="auto">
            <a:xfrm>
              <a:off x="3886200" y="4419600"/>
              <a:ext cx="762000" cy="612648"/>
            </a:xfrm>
            <a:prstGeom prst="flowChartAlternateProcess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V W</a:t>
              </a:r>
            </a:p>
          </p:txBody>
        </p:sp>
        <p:sp>
          <p:nvSpPr>
            <p:cNvPr id="11" name="Flowchart: Merge 10"/>
            <p:cNvSpPr/>
            <p:nvPr/>
          </p:nvSpPr>
          <p:spPr bwMode="auto">
            <a:xfrm>
              <a:off x="2438400" y="5334000"/>
              <a:ext cx="685800" cy="533400"/>
            </a:xfrm>
            <a:prstGeom prst="flowChartMerge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000" dirty="0" smtClean="0">
                  <a:latin typeface="Arial" charset="0"/>
                  <a:ea typeface="ＭＳ Ｐゴシック" pitchFamily="50" charset="-128"/>
                </a:rPr>
                <a:t>V</a:t>
              </a:r>
              <a:r>
                <a:rPr kumimoji="1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W</a:t>
              </a:r>
            </a:p>
          </p:txBody>
        </p:sp>
        <p:sp>
          <p:nvSpPr>
            <p:cNvPr id="12" name="Rounded Rectangle 11"/>
            <p:cNvSpPr/>
            <p:nvPr/>
          </p:nvSpPr>
          <p:spPr bwMode="auto">
            <a:xfrm>
              <a:off x="1295400" y="4267200"/>
              <a:ext cx="5029200" cy="24384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4" name="Flowchart: Alternate Process 13"/>
            <p:cNvSpPr/>
            <p:nvPr/>
          </p:nvSpPr>
          <p:spPr bwMode="auto">
            <a:xfrm>
              <a:off x="5029200" y="4419600"/>
              <a:ext cx="762000" cy="612648"/>
            </a:xfrm>
            <a:prstGeom prst="flowChartAlternateProcess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V W</a:t>
              </a:r>
            </a:p>
          </p:txBody>
        </p:sp>
        <p:sp>
          <p:nvSpPr>
            <p:cNvPr id="15" name="Flowchart: Merge 14"/>
            <p:cNvSpPr/>
            <p:nvPr/>
          </p:nvSpPr>
          <p:spPr bwMode="auto">
            <a:xfrm>
              <a:off x="4495800" y="5334000"/>
              <a:ext cx="685800" cy="533400"/>
            </a:xfrm>
            <a:prstGeom prst="flowChartMerge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000" dirty="0" smtClean="0">
                  <a:latin typeface="Arial" charset="0"/>
                  <a:ea typeface="ＭＳ Ｐゴシック" pitchFamily="50" charset="-128"/>
                </a:rPr>
                <a:t>V</a:t>
              </a:r>
              <a:r>
                <a:rPr kumimoji="1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W</a:t>
              </a:r>
            </a:p>
          </p:txBody>
        </p:sp>
        <p:sp>
          <p:nvSpPr>
            <p:cNvPr id="16" name="Flowchart: Merge 15"/>
            <p:cNvSpPr/>
            <p:nvPr/>
          </p:nvSpPr>
          <p:spPr bwMode="auto">
            <a:xfrm>
              <a:off x="3505200" y="6019800"/>
              <a:ext cx="685800" cy="533400"/>
            </a:xfrm>
            <a:prstGeom prst="flowChartMerge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000" dirty="0" smtClean="0">
                  <a:latin typeface="Arial" charset="0"/>
                  <a:ea typeface="ＭＳ Ｐゴシック" pitchFamily="50" charset="-128"/>
                </a:rPr>
                <a:t>V</a:t>
              </a:r>
              <a:r>
                <a:rPr kumimoji="1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W</a:t>
              </a:r>
            </a:p>
          </p:txBody>
        </p:sp>
        <p:cxnSp>
          <p:nvCxnSpPr>
            <p:cNvPr id="17" name="Straight Arrow Connector 16"/>
            <p:cNvCxnSpPr>
              <a:stCxn id="8" idx="2"/>
              <a:endCxn id="11" idx="0"/>
            </p:cNvCxnSpPr>
            <p:nvPr/>
          </p:nvCxnSpPr>
          <p:spPr bwMode="auto">
            <a:xfrm>
              <a:off x="2133600" y="5032248"/>
              <a:ext cx="647700" cy="3017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Straight Arrow Connector 17"/>
            <p:cNvCxnSpPr>
              <a:stCxn id="11" idx="0"/>
              <a:endCxn id="9" idx="2"/>
            </p:cNvCxnSpPr>
            <p:nvPr/>
          </p:nvCxnSpPr>
          <p:spPr bwMode="auto">
            <a:xfrm flipV="1">
              <a:off x="2781300" y="5032248"/>
              <a:ext cx="419100" cy="3017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Arrow Connector 18"/>
            <p:cNvCxnSpPr>
              <a:stCxn id="10" idx="2"/>
              <a:endCxn id="15" idx="0"/>
            </p:cNvCxnSpPr>
            <p:nvPr/>
          </p:nvCxnSpPr>
          <p:spPr bwMode="auto">
            <a:xfrm>
              <a:off x="4267200" y="5032248"/>
              <a:ext cx="571500" cy="3017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Arrow Connector 19"/>
            <p:cNvCxnSpPr>
              <a:stCxn id="14" idx="2"/>
              <a:endCxn id="15" idx="0"/>
            </p:cNvCxnSpPr>
            <p:nvPr/>
          </p:nvCxnSpPr>
          <p:spPr bwMode="auto">
            <a:xfrm flipH="1">
              <a:off x="4838700" y="5032248"/>
              <a:ext cx="571500" cy="3017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Straight Arrow Connector 20"/>
            <p:cNvCxnSpPr>
              <a:stCxn id="11" idx="2"/>
              <a:endCxn id="16" idx="0"/>
            </p:cNvCxnSpPr>
            <p:nvPr/>
          </p:nvCxnSpPr>
          <p:spPr bwMode="auto">
            <a:xfrm>
              <a:off x="2781300" y="5867400"/>
              <a:ext cx="1066800" cy="152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Straight Arrow Connector 21"/>
            <p:cNvCxnSpPr>
              <a:stCxn id="15" idx="2"/>
              <a:endCxn id="16" idx="0"/>
            </p:cNvCxnSpPr>
            <p:nvPr/>
          </p:nvCxnSpPr>
          <p:spPr bwMode="auto">
            <a:xfrm flipH="1">
              <a:off x="3848100" y="5867400"/>
              <a:ext cx="990600" cy="152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6" name="Straight Arrow Connector 25"/>
          <p:cNvCxnSpPr/>
          <p:nvPr/>
        </p:nvCxnSpPr>
        <p:spPr bwMode="auto">
          <a:xfrm flipV="1">
            <a:off x="2394029" y="3708737"/>
            <a:ext cx="1409700" cy="914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" name="Group 26"/>
          <p:cNvGrpSpPr/>
          <p:nvPr/>
        </p:nvGrpSpPr>
        <p:grpSpPr>
          <a:xfrm>
            <a:off x="5784929" y="5004137"/>
            <a:ext cx="2819400" cy="762000"/>
            <a:chOff x="1371600" y="2971800"/>
            <a:chExt cx="5029200" cy="762000"/>
          </a:xfrm>
        </p:grpSpPr>
        <p:sp>
          <p:nvSpPr>
            <p:cNvPr id="28" name="Flowchart: Decision 27"/>
            <p:cNvSpPr/>
            <p:nvPr/>
          </p:nvSpPr>
          <p:spPr bwMode="auto">
            <a:xfrm>
              <a:off x="1828800" y="3044952"/>
              <a:ext cx="914400" cy="612648"/>
            </a:xfrm>
            <a:prstGeom prst="flowChartDecision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29" name="Flowchart: Decision 28"/>
            <p:cNvSpPr/>
            <p:nvPr/>
          </p:nvSpPr>
          <p:spPr bwMode="auto">
            <a:xfrm>
              <a:off x="3429000" y="3044952"/>
              <a:ext cx="914400" cy="612648"/>
            </a:xfrm>
            <a:prstGeom prst="flowChartDecision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30" name="Flowchart: Decision 29"/>
            <p:cNvSpPr/>
            <p:nvPr/>
          </p:nvSpPr>
          <p:spPr bwMode="auto">
            <a:xfrm>
              <a:off x="5105400" y="3044952"/>
              <a:ext cx="914400" cy="612648"/>
            </a:xfrm>
            <a:prstGeom prst="flowChartDecision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31" name="Rounded Rectangle 30"/>
            <p:cNvSpPr/>
            <p:nvPr/>
          </p:nvSpPr>
          <p:spPr bwMode="auto">
            <a:xfrm>
              <a:off x="1371600" y="2971800"/>
              <a:ext cx="5029200" cy="7620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cxnSp>
        <p:nvCxnSpPr>
          <p:cNvPr id="35" name="Straight Arrow Connector 34"/>
          <p:cNvCxnSpPr>
            <a:endCxn id="31" idx="0"/>
          </p:cNvCxnSpPr>
          <p:nvPr/>
        </p:nvCxnSpPr>
        <p:spPr bwMode="auto">
          <a:xfrm>
            <a:off x="4870529" y="3708737"/>
            <a:ext cx="2324100" cy="1295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Arrow Connector 37"/>
          <p:cNvCxnSpPr/>
          <p:nvPr/>
        </p:nvCxnSpPr>
        <p:spPr bwMode="auto">
          <a:xfrm flipH="1">
            <a:off x="3956129" y="5461337"/>
            <a:ext cx="1676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Box 38"/>
          <p:cNvSpPr txBox="1"/>
          <p:nvPr/>
        </p:nvSpPr>
        <p:spPr>
          <a:xfrm>
            <a:off x="1212929" y="3403937"/>
            <a:ext cx="23647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Collect metrics and</a:t>
            </a:r>
          </a:p>
          <a:p>
            <a:r>
              <a:rPr lang="en-US" sz="2000" dirty="0" smtClean="0"/>
              <a:t> </a:t>
            </a:r>
            <a:r>
              <a:rPr lang="en-US" sz="2000" dirty="0" err="1" smtClean="0"/>
              <a:t>acks</a:t>
            </a:r>
            <a:r>
              <a:rPr lang="en-US" sz="2000" dirty="0" smtClean="0"/>
              <a:t> for previous</a:t>
            </a:r>
          </a:p>
          <a:p>
            <a:r>
              <a:rPr lang="en-US" sz="2000" dirty="0" smtClean="0"/>
              <a:t> reductions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013529" y="2870537"/>
            <a:ext cx="2749471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Determine new</a:t>
            </a:r>
          </a:p>
          <a:p>
            <a:r>
              <a:rPr lang="en-US" sz="2000" dirty="0" smtClean="0"/>
              <a:t> mapping of virtual</a:t>
            </a:r>
          </a:p>
          <a:p>
            <a:r>
              <a:rPr lang="en-US" sz="2000" dirty="0" smtClean="0"/>
              <a:t> to physical operators.</a:t>
            </a:r>
          </a:p>
          <a:p>
            <a:r>
              <a:rPr lang="en-US" sz="2000" dirty="0" smtClean="0"/>
              <a:t>Send new routing map</a:t>
            </a:r>
          </a:p>
          <a:p>
            <a:r>
              <a:rPr lang="en-US" sz="2000" dirty="0" smtClean="0"/>
              <a:t> to routers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879929" y="5537537"/>
            <a:ext cx="18950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Disable routes,</a:t>
            </a:r>
          </a:p>
          <a:p>
            <a:r>
              <a:rPr lang="en-US" sz="2000" dirty="0" smtClean="0"/>
              <a:t> and schedule </a:t>
            </a:r>
          </a:p>
          <a:p>
            <a:r>
              <a:rPr lang="en-US" sz="2000" dirty="0" smtClean="0"/>
              <a:t>reductions.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2584529" y="2946737"/>
            <a:ext cx="134844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 smtClean="0">
                <a:solidFill>
                  <a:srgbClr val="FF0000"/>
                </a:solidFill>
              </a:rPr>
              <a:t>Controller</a:t>
            </a:r>
            <a:endParaRPr lang="en-US" sz="2100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474532" y="5766137"/>
            <a:ext cx="1215397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 smtClean="0">
                <a:solidFill>
                  <a:srgbClr val="FF0000"/>
                </a:solidFill>
              </a:rPr>
              <a:t>Routers</a:t>
            </a:r>
            <a:endParaRPr lang="en-US" sz="23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Controller design: Proactive data movement  and skew-tolerance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001000" cy="4876800"/>
          </a:xfrm>
        </p:spPr>
        <p:txBody>
          <a:bodyPr/>
          <a:lstStyle/>
          <a:p>
            <a:r>
              <a:rPr lang="en-US" dirty="0" smtClean="0"/>
              <a:t>Track data-blocks and proactively move them between operators. </a:t>
            </a:r>
          </a:p>
          <a:p>
            <a:r>
              <a:rPr lang="en-US" dirty="0" smtClean="0"/>
              <a:t>Skew tolerance through dynamic load balancing.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BE1A10-C090-4844-B09F-19FDF33F1410}" type="slidenum">
              <a:rPr lang="en-US" smtClean="0"/>
              <a:pPr/>
              <a:t>22</a:t>
            </a:fld>
            <a:endParaRPr lang="en-US"/>
          </a:p>
        </p:txBody>
      </p:sp>
      <p:grpSp>
        <p:nvGrpSpPr>
          <p:cNvPr id="5" name="Group 63"/>
          <p:cNvGrpSpPr/>
          <p:nvPr/>
        </p:nvGrpSpPr>
        <p:grpSpPr>
          <a:xfrm>
            <a:off x="5562600" y="3200400"/>
            <a:ext cx="1752600" cy="1295400"/>
            <a:chOff x="5867400" y="1524000"/>
            <a:chExt cx="1752600" cy="1295400"/>
          </a:xfrm>
        </p:grpSpPr>
        <p:sp>
          <p:nvSpPr>
            <p:cNvPr id="6" name="Rounded Rectangle 5"/>
            <p:cNvSpPr/>
            <p:nvPr/>
          </p:nvSpPr>
          <p:spPr bwMode="auto">
            <a:xfrm>
              <a:off x="5867400" y="1524000"/>
              <a:ext cx="1752600" cy="12954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6019800" y="1600200"/>
              <a:ext cx="4572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A1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6477000" y="1600200"/>
              <a:ext cx="4572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700" dirty="0" smtClean="0">
                  <a:latin typeface="Arial" charset="0"/>
                  <a:ea typeface="ＭＳ Ｐゴシック" pitchFamily="50" charset="-128"/>
                </a:rPr>
                <a:t>B1</a:t>
              </a:r>
              <a:endPara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6934200" y="1600200"/>
              <a:ext cx="457200" cy="457200"/>
            </a:xfrm>
            <a:prstGeom prst="rect">
              <a:avLst/>
            </a:prstGeom>
            <a:solidFill>
              <a:srgbClr val="984638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C1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6019800" y="2133600"/>
              <a:ext cx="533400" cy="5334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M</a:t>
              </a:r>
              <a:r>
                <a:rPr kumimoji="1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A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629400" y="2133600"/>
              <a:ext cx="457200" cy="53340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U</a:t>
              </a:r>
              <a:r>
                <a:rPr kumimoji="1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1</a:t>
              </a:r>
            </a:p>
          </p:txBody>
        </p:sp>
      </p:grpSp>
      <p:grpSp>
        <p:nvGrpSpPr>
          <p:cNvPr id="12" name="Group 65"/>
          <p:cNvGrpSpPr/>
          <p:nvPr/>
        </p:nvGrpSpPr>
        <p:grpSpPr>
          <a:xfrm>
            <a:off x="4114800" y="5029200"/>
            <a:ext cx="1752600" cy="1295400"/>
            <a:chOff x="5867400" y="1524000"/>
            <a:chExt cx="1752600" cy="1295400"/>
          </a:xfrm>
        </p:grpSpPr>
        <p:sp>
          <p:nvSpPr>
            <p:cNvPr id="13" name="Rounded Rectangle 12"/>
            <p:cNvSpPr/>
            <p:nvPr/>
          </p:nvSpPr>
          <p:spPr bwMode="auto">
            <a:xfrm>
              <a:off x="5867400" y="1524000"/>
              <a:ext cx="1752600" cy="12954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019800" y="1600200"/>
              <a:ext cx="457200" cy="457200"/>
            </a:xfrm>
            <a:prstGeom prst="rect">
              <a:avLst/>
            </a:prstGeom>
            <a:solidFill>
              <a:srgbClr val="984638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A2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477000" y="1600200"/>
              <a:ext cx="4572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700" dirty="0" smtClean="0">
                  <a:latin typeface="Arial" charset="0"/>
                  <a:ea typeface="ＭＳ Ｐゴシック" pitchFamily="50" charset="-128"/>
                </a:rPr>
                <a:t>B2</a:t>
              </a:r>
              <a:endPara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6934200" y="1600200"/>
              <a:ext cx="4572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C2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6019800" y="2133600"/>
              <a:ext cx="533400" cy="5334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M</a:t>
              </a:r>
              <a:r>
                <a:rPr kumimoji="1" lang="en-US" sz="2000" baseline="-25000" dirty="0" smtClean="0">
                  <a:latin typeface="Arial" charset="0"/>
                  <a:ea typeface="ＭＳ Ｐゴシック" pitchFamily="50" charset="-128"/>
                </a:rPr>
                <a:t>A</a:t>
              </a:r>
              <a:endParaRPr kumimoji="1" lang="en-US" sz="20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6629400" y="2133600"/>
              <a:ext cx="457200" cy="53340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U</a:t>
              </a:r>
              <a:r>
                <a:rPr kumimoji="1" lang="en-US" sz="2000" baseline="-25000" dirty="0" smtClean="0">
                  <a:latin typeface="Arial" charset="0"/>
                  <a:ea typeface="ＭＳ Ｐゴシック" pitchFamily="50" charset="-128"/>
                </a:rPr>
                <a:t>2</a:t>
              </a:r>
              <a:endParaRPr kumimoji="1" lang="en-US" sz="20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grpSp>
        <p:nvGrpSpPr>
          <p:cNvPr id="19" name="Group 72"/>
          <p:cNvGrpSpPr/>
          <p:nvPr/>
        </p:nvGrpSpPr>
        <p:grpSpPr>
          <a:xfrm>
            <a:off x="7086600" y="5029200"/>
            <a:ext cx="1752600" cy="1295400"/>
            <a:chOff x="5867400" y="1524000"/>
            <a:chExt cx="1752600" cy="1295400"/>
          </a:xfrm>
        </p:grpSpPr>
        <p:sp>
          <p:nvSpPr>
            <p:cNvPr id="20" name="Rounded Rectangle 19"/>
            <p:cNvSpPr/>
            <p:nvPr/>
          </p:nvSpPr>
          <p:spPr bwMode="auto">
            <a:xfrm>
              <a:off x="5867400" y="1524000"/>
              <a:ext cx="1752600" cy="12954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6019800" y="1600200"/>
              <a:ext cx="4572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A3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6477000" y="1600200"/>
              <a:ext cx="457200" cy="457200"/>
            </a:xfrm>
            <a:prstGeom prst="rect">
              <a:avLst/>
            </a:prstGeom>
            <a:solidFill>
              <a:srgbClr val="984638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700" dirty="0" smtClean="0">
                  <a:latin typeface="Arial" charset="0"/>
                  <a:ea typeface="ＭＳ Ｐゴシック" pitchFamily="50" charset="-128"/>
                </a:rPr>
                <a:t>B3</a:t>
              </a:r>
              <a:endPara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6934200" y="1600200"/>
              <a:ext cx="4572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C3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6019800" y="2133600"/>
              <a:ext cx="533400" cy="5334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M</a:t>
              </a:r>
              <a:r>
                <a:rPr kumimoji="1" lang="en-US" sz="2000" baseline="-25000" dirty="0" smtClean="0">
                  <a:latin typeface="Arial" charset="0"/>
                  <a:ea typeface="ＭＳ Ｐゴシック" pitchFamily="50" charset="-128"/>
                </a:rPr>
                <a:t>c</a:t>
              </a:r>
              <a:endParaRPr kumimoji="1" lang="en-US" sz="20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6629400" y="2133600"/>
              <a:ext cx="457200" cy="53340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U</a:t>
              </a:r>
              <a:r>
                <a:rPr kumimoji="1" lang="en-US" sz="2000" baseline="-25000" dirty="0" smtClean="0">
                  <a:latin typeface="Arial" charset="0"/>
                  <a:ea typeface="ＭＳ Ｐゴシック" pitchFamily="50" charset="-128"/>
                </a:rPr>
                <a:t>3</a:t>
              </a:r>
              <a:endParaRPr kumimoji="1" lang="en-US" sz="20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cxnSp>
        <p:nvCxnSpPr>
          <p:cNvPr id="26" name="Straight Arrow Connector 25"/>
          <p:cNvCxnSpPr/>
          <p:nvPr/>
        </p:nvCxnSpPr>
        <p:spPr bwMode="auto">
          <a:xfrm flipH="1">
            <a:off x="4724400" y="3886200"/>
            <a:ext cx="685800" cy="990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Rectangle 26"/>
          <p:cNvSpPr/>
          <p:nvPr/>
        </p:nvSpPr>
        <p:spPr bwMode="auto">
          <a:xfrm>
            <a:off x="4343400" y="3886200"/>
            <a:ext cx="533400" cy="5334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M</a:t>
            </a:r>
            <a:r>
              <a:rPr kumimoji="1" lang="en-US" sz="20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A</a:t>
            </a:r>
          </a:p>
        </p:txBody>
      </p:sp>
      <p:cxnSp>
        <p:nvCxnSpPr>
          <p:cNvPr id="28" name="Straight Arrow Connector 27"/>
          <p:cNvCxnSpPr>
            <a:stCxn id="13" idx="3"/>
            <a:endCxn id="20" idx="1"/>
          </p:cNvCxnSpPr>
          <p:nvPr/>
        </p:nvCxnSpPr>
        <p:spPr bwMode="auto">
          <a:xfrm>
            <a:off x="5867400" y="5676900"/>
            <a:ext cx="1219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Rectangle 28"/>
          <p:cNvSpPr/>
          <p:nvPr/>
        </p:nvSpPr>
        <p:spPr bwMode="auto">
          <a:xfrm>
            <a:off x="6172200" y="5791200"/>
            <a:ext cx="533400" cy="5334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M</a:t>
            </a:r>
            <a:r>
              <a:rPr kumimoji="1" lang="en-US" sz="2000" baseline="-25000" dirty="0" smtClean="0">
                <a:latin typeface="Arial" charset="0"/>
                <a:ea typeface="ＭＳ Ｐゴシック" pitchFamily="50" charset="-128"/>
              </a:rPr>
              <a:t>B</a:t>
            </a:r>
            <a:endParaRPr kumimoji="1" lang="en-US" sz="20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cxnSp>
        <p:nvCxnSpPr>
          <p:cNvPr id="30" name="Straight Arrow Connector 29"/>
          <p:cNvCxnSpPr>
            <a:stCxn id="20" idx="0"/>
            <a:endCxn id="6" idx="3"/>
          </p:cNvCxnSpPr>
          <p:nvPr/>
        </p:nvCxnSpPr>
        <p:spPr bwMode="auto">
          <a:xfrm flipH="1" flipV="1">
            <a:off x="7315200" y="3848100"/>
            <a:ext cx="647700" cy="1181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Rectangle 30"/>
          <p:cNvSpPr/>
          <p:nvPr/>
        </p:nvSpPr>
        <p:spPr bwMode="auto">
          <a:xfrm>
            <a:off x="7848600" y="3962400"/>
            <a:ext cx="533400" cy="5334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M</a:t>
            </a:r>
            <a:r>
              <a:rPr kumimoji="1" lang="en-US" sz="2000" baseline="-25000" dirty="0" smtClean="0">
                <a:latin typeface="Arial" charset="0"/>
                <a:ea typeface="ＭＳ Ｐゴシック" pitchFamily="50" charset="-128"/>
              </a:rPr>
              <a:t>c</a:t>
            </a:r>
            <a:endParaRPr kumimoji="1" lang="en-US" sz="20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24400" y="2438400"/>
            <a:ext cx="39324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Intelligent communication among</a:t>
            </a:r>
          </a:p>
          <a:p>
            <a:r>
              <a:rPr lang="en-US" sz="2000" dirty="0" smtClean="0"/>
              <a:t> worker nodes</a:t>
            </a:r>
            <a:endParaRPr lang="en-US" sz="2000" dirty="0"/>
          </a:p>
        </p:txBody>
      </p:sp>
      <p:grpSp>
        <p:nvGrpSpPr>
          <p:cNvPr id="33" name="Group 21"/>
          <p:cNvGrpSpPr/>
          <p:nvPr/>
        </p:nvGrpSpPr>
        <p:grpSpPr>
          <a:xfrm>
            <a:off x="1219200" y="3733800"/>
            <a:ext cx="2057400" cy="2057400"/>
            <a:chOff x="762000" y="1752600"/>
            <a:chExt cx="2057400" cy="2057400"/>
          </a:xfrm>
        </p:grpSpPr>
        <p:grpSp>
          <p:nvGrpSpPr>
            <p:cNvPr id="34" name="Group 13"/>
            <p:cNvGrpSpPr/>
            <p:nvPr/>
          </p:nvGrpSpPr>
          <p:grpSpPr>
            <a:xfrm>
              <a:off x="1447800" y="2438400"/>
              <a:ext cx="1371600" cy="1371600"/>
              <a:chOff x="1295400" y="2057400"/>
              <a:chExt cx="1371600" cy="1371600"/>
            </a:xfrm>
          </p:grpSpPr>
          <p:sp>
            <p:nvSpPr>
              <p:cNvPr id="41" name="Rectangle 40"/>
              <p:cNvSpPr/>
              <p:nvPr/>
            </p:nvSpPr>
            <p:spPr bwMode="auto">
              <a:xfrm>
                <a:off x="1295400" y="2057400"/>
                <a:ext cx="457200" cy="457200"/>
              </a:xfrm>
              <a:prstGeom prst="rect">
                <a:avLst/>
              </a:prstGeom>
              <a:solidFill>
                <a:srgbClr val="E0989D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rPr>
                  <a:t>A1</a:t>
                </a:r>
              </a:p>
            </p:txBody>
          </p:sp>
          <p:sp>
            <p:nvSpPr>
              <p:cNvPr id="42" name="Rectangle 41"/>
              <p:cNvSpPr/>
              <p:nvPr/>
            </p:nvSpPr>
            <p:spPr bwMode="auto">
              <a:xfrm>
                <a:off x="1752600" y="20574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rPr>
                  <a:t>A2</a:t>
                </a:r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>
                <a:off x="2209800" y="20574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rPr>
                  <a:t>A3</a:t>
                </a:r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1295400" y="25146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700" dirty="0" smtClean="0">
                    <a:latin typeface="Arial" charset="0"/>
                    <a:ea typeface="ＭＳ Ｐゴシック" pitchFamily="50" charset="-128"/>
                  </a:rPr>
                  <a:t>B1</a:t>
                </a:r>
                <a:endParaRPr kumimoji="1" lang="en-US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 bwMode="auto">
              <a:xfrm>
                <a:off x="1752600" y="25146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rPr>
                  <a:t>B2</a:t>
                </a:r>
              </a:p>
            </p:txBody>
          </p:sp>
          <p:sp>
            <p:nvSpPr>
              <p:cNvPr id="46" name="Rectangle 45"/>
              <p:cNvSpPr/>
              <p:nvPr/>
            </p:nvSpPr>
            <p:spPr bwMode="auto">
              <a:xfrm>
                <a:off x="2209800" y="25146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rPr>
                  <a:t>B3</a:t>
                </a:r>
              </a:p>
            </p:txBody>
          </p:sp>
          <p:sp>
            <p:nvSpPr>
              <p:cNvPr id="47" name="Rectangle 46"/>
              <p:cNvSpPr/>
              <p:nvPr/>
            </p:nvSpPr>
            <p:spPr bwMode="auto">
              <a:xfrm>
                <a:off x="1295400" y="29718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rPr>
                  <a:t>C1</a:t>
                </a:r>
              </a:p>
            </p:txBody>
          </p:sp>
          <p:sp>
            <p:nvSpPr>
              <p:cNvPr id="48" name="Rectangle 47"/>
              <p:cNvSpPr/>
              <p:nvPr/>
            </p:nvSpPr>
            <p:spPr bwMode="auto">
              <a:xfrm>
                <a:off x="1752600" y="29718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rPr>
                  <a:t>C2</a:t>
                </a:r>
              </a:p>
            </p:txBody>
          </p:sp>
          <p:sp>
            <p:nvSpPr>
              <p:cNvPr id="49" name="Rectangle 48"/>
              <p:cNvSpPr/>
              <p:nvPr/>
            </p:nvSpPr>
            <p:spPr bwMode="auto">
              <a:xfrm>
                <a:off x="2209800" y="29718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rPr>
                  <a:t>C3</a:t>
                </a:r>
              </a:p>
            </p:txBody>
          </p:sp>
        </p:grpSp>
        <p:sp>
          <p:nvSpPr>
            <p:cNvPr id="35" name="Rectangle 34"/>
            <p:cNvSpPr/>
            <p:nvPr/>
          </p:nvSpPr>
          <p:spPr bwMode="auto">
            <a:xfrm>
              <a:off x="1447800" y="1752600"/>
              <a:ext cx="457200" cy="533400"/>
            </a:xfrm>
            <a:prstGeom prst="rect">
              <a:avLst/>
            </a:prstGeom>
            <a:solidFill>
              <a:srgbClr val="E0989D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U</a:t>
              </a:r>
              <a:r>
                <a:rPr kumimoji="1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1</a:t>
              </a: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1905000" y="1752600"/>
              <a:ext cx="457200" cy="53340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U</a:t>
              </a:r>
              <a:r>
                <a:rPr kumimoji="1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2</a:t>
              </a: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2362200" y="1752600"/>
              <a:ext cx="457200" cy="53340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U</a:t>
              </a:r>
              <a:r>
                <a:rPr kumimoji="1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3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762000" y="2438400"/>
              <a:ext cx="533400" cy="4572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M</a:t>
              </a:r>
              <a:r>
                <a:rPr kumimoji="1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A</a:t>
              </a: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762000" y="2895600"/>
              <a:ext cx="533400" cy="4572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M</a:t>
              </a:r>
              <a:r>
                <a:rPr kumimoji="1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B</a:t>
              </a: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762000" y="3352800"/>
              <a:ext cx="533400" cy="4572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Mc</a:t>
              </a: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2209800" y="3276600"/>
            <a:ext cx="88678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 smtClean="0"/>
              <a:t>Users</a:t>
            </a:r>
            <a:endParaRPr lang="en-US" sz="2100" dirty="0"/>
          </a:p>
        </p:txBody>
      </p:sp>
      <p:sp>
        <p:nvSpPr>
          <p:cNvPr id="51" name="TextBox 50"/>
          <p:cNvSpPr txBox="1"/>
          <p:nvPr/>
        </p:nvSpPr>
        <p:spPr>
          <a:xfrm>
            <a:off x="1371600" y="3810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228600" y="4876800"/>
            <a:ext cx="103586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 smtClean="0"/>
              <a:t>Movies</a:t>
            </a:r>
            <a:endParaRPr lang="en-US" sz="2100" dirty="0"/>
          </a:p>
        </p:txBody>
      </p:sp>
      <p:sp>
        <p:nvSpPr>
          <p:cNvPr id="53" name="TextBox 52"/>
          <p:cNvSpPr txBox="1"/>
          <p:nvPr/>
        </p:nvSpPr>
        <p:spPr>
          <a:xfrm>
            <a:off x="304800" y="3048000"/>
            <a:ext cx="19078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Frequent users</a:t>
            </a:r>
            <a:endParaRPr lang="en-US" sz="2000" dirty="0"/>
          </a:p>
        </p:txBody>
      </p:sp>
      <p:cxnSp>
        <p:nvCxnSpPr>
          <p:cNvPr id="55" name="Straight Arrow Connector 54"/>
          <p:cNvCxnSpPr/>
          <p:nvPr/>
        </p:nvCxnSpPr>
        <p:spPr bwMode="auto">
          <a:xfrm>
            <a:off x="1066800" y="3429000"/>
            <a:ext cx="7620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086600" cy="685800"/>
          </a:xfrm>
        </p:spPr>
        <p:txBody>
          <a:bodyPr/>
          <a:lstStyle/>
          <a:p>
            <a:r>
              <a:rPr lang="en-US" dirty="0" smtClean="0"/>
              <a:t>Preliminary Results – Storm </a:t>
            </a:r>
            <a:r>
              <a:rPr lang="en-US" dirty="0" err="1" smtClean="0"/>
              <a:t>AllReduce</a:t>
            </a:r>
            <a:r>
              <a:rPr lang="en-US" dirty="0" smtClean="0"/>
              <a:t> versus </a:t>
            </a:r>
            <a:r>
              <a:rPr lang="en-US" dirty="0" err="1" smtClean="0"/>
              <a:t>Async</a:t>
            </a:r>
            <a:r>
              <a:rPr lang="en-US" dirty="0" smtClean="0"/>
              <a:t> Butterfly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BE1A10-C090-4844-B09F-19FDF33F1410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4" name="Chart 3"/>
          <p:cNvGraphicFramePr/>
          <p:nvPr/>
        </p:nvGraphicFramePr>
        <p:xfrm>
          <a:off x="914400" y="3200400"/>
          <a:ext cx="69342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001000" cy="4876800"/>
          </a:xfrm>
        </p:spPr>
        <p:txBody>
          <a:bodyPr/>
          <a:lstStyle/>
          <a:p>
            <a:r>
              <a:rPr lang="en-US" dirty="0" smtClean="0"/>
              <a:t>Small scale experiment (4 Nodes running SSI)</a:t>
            </a:r>
          </a:p>
          <a:p>
            <a:r>
              <a:rPr lang="en-US" dirty="0" smtClean="0"/>
              <a:t>More than 30% improvement in throughput (learning-rate) due to controlled reductions.</a:t>
            </a:r>
          </a:p>
          <a:p>
            <a:r>
              <a:rPr lang="en-US" dirty="0" smtClean="0"/>
              <a:t>Many more experiments in the pipeline.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13720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086600" cy="838200"/>
          </a:xfrm>
        </p:spPr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001000" cy="5105400"/>
          </a:xfrm>
        </p:spPr>
        <p:txBody>
          <a:bodyPr/>
          <a:lstStyle/>
          <a:p>
            <a:r>
              <a:rPr lang="en-US" dirty="0" smtClean="0"/>
              <a:t>Fine-grained instrumentation and performance measurement of the middleware.</a:t>
            </a:r>
          </a:p>
          <a:p>
            <a:r>
              <a:rPr lang="en-US" dirty="0" smtClean="0"/>
              <a:t>Effect of asynchronous reductions on model accuracy.</a:t>
            </a:r>
          </a:p>
          <a:p>
            <a:r>
              <a:rPr lang="en-US" dirty="0" smtClean="0"/>
              <a:t>Develop comprehensive controller model incorporating multiple, diverse metrics.</a:t>
            </a:r>
          </a:p>
          <a:p>
            <a:r>
              <a:rPr lang="en-US" dirty="0" smtClean="0"/>
              <a:t>Propose mechanisms for synchronizing multiple controllers responsible for different topologies. </a:t>
            </a:r>
          </a:p>
          <a:p>
            <a:r>
              <a:rPr lang="en-US" dirty="0" smtClean="0"/>
              <a:t>Propose mechanisms for synchronizing the controller with the main Storm scheduler.</a:t>
            </a:r>
          </a:p>
          <a:p>
            <a:r>
              <a:rPr lang="en-US" dirty="0" smtClean="0"/>
              <a:t>Study other applications using SGD kernel.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BE1A10-C090-4844-B09F-19FDF33F141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demanding online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001000" cy="5638800"/>
          </a:xfrm>
        </p:spPr>
        <p:txBody>
          <a:bodyPr/>
          <a:lstStyle/>
          <a:p>
            <a:r>
              <a:rPr lang="en-US" dirty="0" smtClean="0"/>
              <a:t>Online ad-serving platform</a:t>
            </a:r>
          </a:p>
          <a:p>
            <a:pPr lvl="1"/>
            <a:r>
              <a:rPr lang="en-US" dirty="0" smtClean="0"/>
              <a:t>Model refined continuously using</a:t>
            </a:r>
          </a:p>
          <a:p>
            <a:pPr lvl="2"/>
            <a:r>
              <a:rPr lang="en-US" sz="2000" dirty="0" smtClean="0"/>
              <a:t>Temporal parameters: recent clicks on other ads / pages</a:t>
            </a:r>
          </a:p>
          <a:p>
            <a:pPr lvl="2"/>
            <a:r>
              <a:rPr lang="en-US" sz="2000" dirty="0" smtClean="0"/>
              <a:t>Spatial parameters: location check-ins, related searches.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Real time sentiment classification</a:t>
            </a:r>
          </a:p>
          <a:p>
            <a:pPr lvl="1"/>
            <a:r>
              <a:rPr lang="en-US" dirty="0" smtClean="0"/>
              <a:t>Opinion about a breaking event. </a:t>
            </a:r>
          </a:p>
          <a:p>
            <a:pPr lvl="1"/>
            <a:r>
              <a:rPr lang="en-US" dirty="0" smtClean="0"/>
              <a:t>Model built using:</a:t>
            </a:r>
          </a:p>
          <a:p>
            <a:pPr lvl="2"/>
            <a:r>
              <a:rPr lang="en-US" sz="2000" dirty="0" smtClean="0"/>
              <a:t>Twitter feed, </a:t>
            </a:r>
            <a:r>
              <a:rPr lang="en-US" sz="2000" dirty="0" err="1" smtClean="0"/>
              <a:t>facebook</a:t>
            </a:r>
            <a:r>
              <a:rPr lang="en-US" sz="2000" dirty="0" smtClean="0"/>
              <a:t> posts, blogs.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Read time document similarity measurement (Supervised Semantic Indexing)</a:t>
            </a:r>
          </a:p>
          <a:p>
            <a:pPr lvl="1"/>
            <a:r>
              <a:rPr lang="en-US" dirty="0" smtClean="0"/>
              <a:t>Correlating tweets from different languages.</a:t>
            </a:r>
          </a:p>
          <a:p>
            <a:pPr lvl="1"/>
            <a:r>
              <a:rPr lang="en-US" dirty="0" smtClean="0"/>
              <a:t>Correlating </a:t>
            </a:r>
            <a:r>
              <a:rPr lang="en-US" dirty="0" err="1" smtClean="0"/>
              <a:t>hashtags</a:t>
            </a:r>
            <a:r>
              <a:rPr lang="en-US" dirty="0" smtClean="0"/>
              <a:t> with event descriptors.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BE1A10-C090-4844-B09F-19FDF33F141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086600" cy="838200"/>
          </a:xfrm>
        </p:spPr>
        <p:txBody>
          <a:bodyPr/>
          <a:lstStyle/>
          <a:p>
            <a:r>
              <a:rPr lang="en-US" dirty="0" smtClean="0"/>
              <a:t>Statistical methods for online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8001000" cy="914400"/>
          </a:xfrm>
        </p:spPr>
        <p:txBody>
          <a:bodyPr/>
          <a:lstStyle/>
          <a:p>
            <a:r>
              <a:rPr lang="en-US" dirty="0" smtClean="0"/>
              <a:t>Stochastic Gradient Descent (SGD) is the most popular, scalable method for online learning.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BE1A10-C090-4844-B09F-19FDF33F1410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 descr="Stochastic Gradient Desc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81200"/>
            <a:ext cx="9144000" cy="487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Parallelization strategy for SGD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001000" cy="3886200"/>
          </a:xfrm>
        </p:spPr>
        <p:txBody>
          <a:bodyPr/>
          <a:lstStyle/>
          <a:p>
            <a:r>
              <a:rPr lang="en-US" dirty="0" smtClean="0"/>
              <a:t>Distributed mini-batch technique [</a:t>
            </a:r>
            <a:r>
              <a:rPr lang="en-US" dirty="0" err="1" smtClean="0"/>
              <a:t>Dekel</a:t>
            </a:r>
            <a:r>
              <a:rPr lang="en-US" dirty="0" smtClean="0"/>
              <a:t>, </a:t>
            </a:r>
            <a:r>
              <a:rPr lang="en-US" dirty="0" err="1" smtClean="0"/>
              <a:t>Gilad</a:t>
            </a:r>
            <a:r>
              <a:rPr lang="en-US" dirty="0" smtClean="0"/>
              <a:t>, Xiao, 2012]: </a:t>
            </a:r>
          </a:p>
          <a:p>
            <a:pPr lvl="1"/>
            <a:r>
              <a:rPr lang="en-US" sz="2200" dirty="0" smtClean="0"/>
              <a:t>Update parameters using an averaged gradient from “b” examples;  “b” is the mini-batch size.</a:t>
            </a:r>
          </a:p>
          <a:p>
            <a:pPr lvl="1"/>
            <a:r>
              <a:rPr lang="en-US" sz="2200" dirty="0" smtClean="0"/>
              <a:t>Reduces the variance in updates.</a:t>
            </a:r>
          </a:p>
          <a:p>
            <a:pPr lvl="1"/>
            <a:r>
              <a:rPr lang="en-US" sz="2200" dirty="0" smtClean="0"/>
              <a:t>Asymptotically optimal  if  “b”  ~  O(</a:t>
            </a:r>
            <a:r>
              <a:rPr lang="en-US" sz="2200" dirty="0" err="1" smtClean="0"/>
              <a:t>m^p</a:t>
            </a:r>
            <a:r>
              <a:rPr lang="en-US" sz="2200" dirty="0" smtClean="0"/>
              <a:t>),  where p belongs-to (0, ½]</a:t>
            </a:r>
          </a:p>
          <a:p>
            <a:pPr lvl="1"/>
            <a:r>
              <a:rPr lang="en-US" sz="2200" dirty="0" smtClean="0"/>
              <a:t>Averaging the gradients through a distributed all-reduce operator.</a:t>
            </a:r>
          </a:p>
          <a:p>
            <a:pPr lvl="1"/>
            <a:r>
              <a:rPr lang="en-US" sz="2200" dirty="0" smtClean="0"/>
              <a:t>Proof available only for smooth, convex loss functions.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BE1A10-C090-4844-B09F-19FDF33F1410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086600" cy="762000"/>
          </a:xfrm>
        </p:spPr>
        <p:txBody>
          <a:bodyPr/>
          <a:lstStyle/>
          <a:p>
            <a:r>
              <a:rPr lang="en-US" dirty="0" smtClean="0"/>
              <a:t>Applications of Interest: Supervised Semantic Indexing (SSI) [Bing et.al, ‘10]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001000" cy="5638800"/>
          </a:xfrm>
        </p:spPr>
        <p:txBody>
          <a:bodyPr/>
          <a:lstStyle/>
          <a:p>
            <a:r>
              <a:rPr lang="en-US" dirty="0" smtClean="0"/>
              <a:t>Minimize the loss function (f)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Convex optimization using SGD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  n = 30K, model size = size-of (W) ~ 900 million entries.  </a:t>
            </a:r>
          </a:p>
          <a:p>
            <a:r>
              <a:rPr lang="en-US" dirty="0" smtClean="0"/>
              <a:t>Training considers pairs of documents – lots of training examples; demands distributed execution.</a:t>
            </a:r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BE1A10-C090-4844-B09F-19FDF33F141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1981200" y="3276600"/>
            <a:ext cx="4724400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F = 1 – q*W*d</a:t>
            </a:r>
            <a:r>
              <a:rPr kumimoji="1" lang="en-US" sz="2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+</a:t>
            </a:r>
            <a:r>
              <a:rPr kumimoji="1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  +</a:t>
            </a:r>
            <a:r>
              <a:rPr kumimoji="1" lang="en-US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 q*W*d</a:t>
            </a:r>
            <a:r>
              <a:rPr kumimoji="1" lang="en-US" sz="2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-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1752600" y="1752600"/>
            <a:ext cx="5181600" cy="13716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dirty="0" smtClean="0">
                <a:latin typeface="Arial" charset="0"/>
                <a:ea typeface="ＭＳ Ｐゴシック" pitchFamily="50" charset="-128"/>
              </a:rPr>
              <a:t>n = feature-set size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dirty="0" smtClean="0">
                <a:latin typeface="Arial" charset="0"/>
                <a:ea typeface="ＭＳ Ｐゴシック" pitchFamily="50" charset="-128"/>
              </a:rPr>
              <a:t>q = query document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dirty="0" smtClean="0">
                <a:latin typeface="Arial" charset="0"/>
                <a:ea typeface="ＭＳ Ｐゴシック" pitchFamily="50" charset="-128"/>
              </a:rPr>
              <a:t>W = weight matrix (n x n)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d</a:t>
            </a:r>
            <a:r>
              <a:rPr kumimoji="1" lang="en-US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+</a:t>
            </a:r>
            <a:r>
              <a:rPr kumimoji="1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 = positive document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dirty="0" smtClean="0">
                <a:latin typeface="Arial" charset="0"/>
                <a:ea typeface="ＭＳ Ｐゴシック" pitchFamily="50" charset="-128"/>
              </a:rPr>
              <a:t>d</a:t>
            </a:r>
            <a:r>
              <a:rPr kumimoji="1" lang="en-US" sz="1600" baseline="30000" dirty="0" smtClean="0">
                <a:latin typeface="Arial" charset="0"/>
                <a:ea typeface="ＭＳ Ｐゴシック" pitchFamily="50" charset="-128"/>
              </a:rPr>
              <a:t>-</a:t>
            </a:r>
            <a:r>
              <a:rPr kumimoji="1" lang="en-US" sz="1600" dirty="0" smtClean="0">
                <a:latin typeface="Arial" charset="0"/>
                <a:ea typeface="ＭＳ Ｐゴシック" pitchFamily="50" charset="-128"/>
              </a:rPr>
              <a:t> = negative document</a:t>
            </a:r>
            <a:endParaRPr kumimoji="1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905000" y="4343400"/>
            <a:ext cx="4724400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2200" dirty="0" smtClean="0">
                <a:latin typeface="Arial" charset="0"/>
                <a:ea typeface="ＭＳ Ｐゴシック" pitchFamily="50" charset="-128"/>
              </a:rPr>
              <a:t>W</a:t>
            </a:r>
            <a:r>
              <a:rPr kumimoji="1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 = W</a:t>
            </a:r>
            <a:r>
              <a:rPr kumimoji="1" lang="en-US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 + L( q* d + q*d</a:t>
            </a:r>
            <a:r>
              <a:rPr kumimoji="1" lang="en-US" sz="2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- </a:t>
            </a:r>
            <a:r>
              <a:rPr kumimoji="1" lang="en-US" sz="2200" dirty="0" smtClean="0">
                <a:latin typeface="Arial" charset="0"/>
                <a:ea typeface="ＭＳ Ｐゴシック" pitchFamily="50" charset="-128"/>
              </a:rPr>
              <a:t>)</a:t>
            </a:r>
            <a:endParaRPr kumimoji="1" lang="en-US" sz="22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086600" cy="990600"/>
          </a:xfrm>
        </p:spPr>
        <p:txBody>
          <a:bodyPr/>
          <a:lstStyle/>
          <a:p>
            <a:r>
              <a:rPr lang="en-US" dirty="0" smtClean="0"/>
              <a:t>SSI – Non-convex formulation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001000" cy="4876800"/>
          </a:xfrm>
        </p:spPr>
        <p:txBody>
          <a:bodyPr/>
          <a:lstStyle/>
          <a:p>
            <a:r>
              <a:rPr lang="en-US" dirty="0" smtClean="0"/>
              <a:t>Low rank approximation of W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Non convex optimization using SGD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Model size reduced. For n = 30k and r = 200, model-size = 12M entries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However, no mathematical proof when using parallel Mini-batch formulation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BE1A10-C090-4844-B09F-19FDF33F141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133600" y="1524000"/>
            <a:ext cx="4724400" cy="76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W = U</a:t>
            </a:r>
            <a:r>
              <a:rPr kumimoji="1" lang="en-US" sz="2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T</a:t>
            </a:r>
            <a:r>
              <a:rPr kumimoji="1" lang="en-US" sz="2200" dirty="0" smtClean="0">
                <a:latin typeface="Arial" charset="0"/>
                <a:ea typeface="ＭＳ Ｐゴシック" pitchFamily="50" charset="-128"/>
              </a:rPr>
              <a:t> * V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2200" dirty="0" smtClean="0">
                <a:latin typeface="Arial" charset="0"/>
                <a:ea typeface="ＭＳ Ｐゴシック" pitchFamily="50" charset="-128"/>
              </a:rPr>
              <a:t>Entries: U ~ (n x r)  and V ~ (r x n)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2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2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828800" y="2590800"/>
            <a:ext cx="5334000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F = 1 </a:t>
            </a:r>
            <a:r>
              <a:rPr kumimoji="1" lang="en-US" sz="2200" dirty="0" smtClean="0">
                <a:latin typeface="Arial" charset="0"/>
                <a:ea typeface="ＭＳ Ｐゴシック" pitchFamily="50" charset="-128"/>
              </a:rPr>
              <a:t>– q*U</a:t>
            </a:r>
            <a:r>
              <a:rPr kumimoji="1" lang="en-US" sz="2200" baseline="30000" dirty="0" smtClean="0">
                <a:latin typeface="Arial" charset="0"/>
                <a:ea typeface="ＭＳ Ｐゴシック" pitchFamily="50" charset="-128"/>
              </a:rPr>
              <a:t>T</a:t>
            </a:r>
            <a:r>
              <a:rPr kumimoji="1" lang="en-US" sz="2200" dirty="0" smtClean="0">
                <a:latin typeface="Arial" charset="0"/>
                <a:ea typeface="ＭＳ Ｐゴシック" pitchFamily="50" charset="-128"/>
              </a:rPr>
              <a:t> * V</a:t>
            </a:r>
            <a:r>
              <a:rPr kumimoji="1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*d</a:t>
            </a:r>
            <a:r>
              <a:rPr kumimoji="1" lang="en-US" sz="2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+</a:t>
            </a:r>
            <a:r>
              <a:rPr kumimoji="1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  </a:t>
            </a:r>
            <a:r>
              <a:rPr kumimoji="1" lang="en-US" sz="2200" dirty="0" smtClean="0">
                <a:latin typeface="Arial" charset="0"/>
                <a:ea typeface="ＭＳ Ｐゴシック" pitchFamily="50" charset="-128"/>
              </a:rPr>
              <a:t>+</a:t>
            </a:r>
            <a:r>
              <a:rPr kumimoji="1" lang="en-US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 q*</a:t>
            </a:r>
            <a:r>
              <a:rPr kumimoji="1" lang="en-US" sz="2200" dirty="0" smtClean="0">
                <a:latin typeface="Arial" charset="0"/>
                <a:ea typeface="ＭＳ Ｐゴシック" pitchFamily="50" charset="-128"/>
              </a:rPr>
              <a:t>U</a:t>
            </a:r>
            <a:r>
              <a:rPr kumimoji="1" lang="en-US" sz="2200" baseline="30000" dirty="0" smtClean="0">
                <a:latin typeface="Arial" charset="0"/>
                <a:ea typeface="ＭＳ Ｐゴシック" pitchFamily="50" charset="-128"/>
              </a:rPr>
              <a:t>T</a:t>
            </a:r>
            <a:r>
              <a:rPr kumimoji="1" lang="en-US" sz="2200" dirty="0" smtClean="0">
                <a:latin typeface="Arial" charset="0"/>
                <a:ea typeface="ＭＳ Ｐゴシック" pitchFamily="50" charset="-128"/>
              </a:rPr>
              <a:t> * V</a:t>
            </a:r>
            <a:r>
              <a:rPr kumimoji="1" lang="en-US" sz="2200" baseline="30000" dirty="0" smtClean="0">
                <a:latin typeface="Arial" charset="0"/>
                <a:ea typeface="ＭＳ Ｐゴシック" pitchFamily="50" charset="-128"/>
              </a:rPr>
              <a:t> </a:t>
            </a:r>
            <a:r>
              <a:rPr kumimoji="1" lang="en-US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*d</a:t>
            </a:r>
            <a:r>
              <a:rPr kumimoji="1" lang="en-US" sz="2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-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133600" y="3733800"/>
            <a:ext cx="472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2200" dirty="0" smtClean="0">
                <a:latin typeface="Arial" charset="0"/>
                <a:ea typeface="ＭＳ Ｐゴシック" pitchFamily="50" charset="-128"/>
              </a:rPr>
              <a:t>U  = U + l*V*(d+ - d-)*q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2200" dirty="0" smtClean="0">
                <a:latin typeface="Arial" charset="0"/>
                <a:ea typeface="ＭＳ Ｐゴシック" pitchFamily="50" charset="-128"/>
              </a:rPr>
              <a:t>V = V + l*U*q* (d</a:t>
            </a:r>
            <a:r>
              <a:rPr kumimoji="1" lang="en-US" sz="2200" baseline="30000" dirty="0" smtClean="0">
                <a:latin typeface="Arial" charset="0"/>
                <a:ea typeface="ＭＳ Ｐゴシック" pitchFamily="50" charset="-128"/>
              </a:rPr>
              <a:t>+</a:t>
            </a:r>
            <a:r>
              <a:rPr kumimoji="1" lang="en-US" sz="2200" dirty="0" smtClean="0">
                <a:latin typeface="Arial" charset="0"/>
                <a:ea typeface="ＭＳ Ｐゴシック" pitchFamily="50" charset="-128"/>
              </a:rPr>
              <a:t> - d</a:t>
            </a:r>
            <a:r>
              <a:rPr kumimoji="1" lang="en-US" sz="2200" baseline="30000" dirty="0" smtClean="0">
                <a:latin typeface="Arial" charset="0"/>
                <a:ea typeface="ＭＳ Ｐゴシック" pitchFamily="50" charset="-128"/>
              </a:rPr>
              <a:t>-</a:t>
            </a:r>
            <a:r>
              <a:rPr kumimoji="1" lang="en-US" sz="2200" dirty="0" smtClean="0">
                <a:latin typeface="Arial" charset="0"/>
                <a:ea typeface="ＭＳ Ｐゴシック" pitchFamily="50" charset="-128"/>
              </a:rPr>
              <a:t>)</a:t>
            </a:r>
            <a:r>
              <a:rPr kumimoji="1" lang="en-US" sz="2200" baseline="30000" dirty="0" smtClean="0">
                <a:latin typeface="Arial" charset="0"/>
                <a:ea typeface="ＭＳ Ｐゴシック" pitchFamily="50" charset="-128"/>
              </a:rPr>
              <a:t>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2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7086600" cy="990600"/>
          </a:xfrm>
        </p:spPr>
        <p:txBody>
          <a:bodyPr/>
          <a:lstStyle/>
          <a:p>
            <a:r>
              <a:rPr lang="en-US" dirty="0" smtClean="0"/>
              <a:t>Another application: Matrix factorization using DSGD [</a:t>
            </a:r>
            <a:r>
              <a:rPr lang="en-US" dirty="0" err="1" smtClean="0"/>
              <a:t>Gemulla</a:t>
            </a:r>
            <a:r>
              <a:rPr lang="en-US" dirty="0" smtClean="0"/>
              <a:t>, Haas, </a:t>
            </a:r>
            <a:r>
              <a:rPr lang="en-US" dirty="0" err="1" smtClean="0"/>
              <a:t>Nijkamp</a:t>
            </a:r>
            <a:r>
              <a:rPr lang="en-US" dirty="0" smtClean="0"/>
              <a:t>, </a:t>
            </a:r>
            <a:r>
              <a:rPr lang="en-US" dirty="0" err="1" smtClean="0"/>
              <a:t>Sismannis</a:t>
            </a:r>
            <a:r>
              <a:rPr lang="en-US" dirty="0" smtClean="0"/>
              <a:t> ‘2011]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BE1A10-C090-4844-B09F-19FDF33F1410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990600" y="1905000"/>
            <a:ext cx="2057400" cy="2057400"/>
            <a:chOff x="762000" y="1752600"/>
            <a:chExt cx="2057400" cy="2057400"/>
          </a:xfrm>
        </p:grpSpPr>
        <p:grpSp>
          <p:nvGrpSpPr>
            <p:cNvPr id="14" name="Group 13"/>
            <p:cNvGrpSpPr/>
            <p:nvPr/>
          </p:nvGrpSpPr>
          <p:grpSpPr>
            <a:xfrm>
              <a:off x="1447800" y="2438400"/>
              <a:ext cx="1371600" cy="1371600"/>
              <a:chOff x="1295400" y="2057400"/>
              <a:chExt cx="1371600" cy="1371600"/>
            </a:xfrm>
          </p:grpSpPr>
          <p:sp>
            <p:nvSpPr>
              <p:cNvPr id="5" name="Rectangle 4"/>
              <p:cNvSpPr/>
              <p:nvPr/>
            </p:nvSpPr>
            <p:spPr bwMode="auto">
              <a:xfrm>
                <a:off x="1295400" y="20574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rPr>
                  <a:t>A1</a:t>
                </a:r>
              </a:p>
            </p:txBody>
          </p:sp>
          <p:sp>
            <p:nvSpPr>
              <p:cNvPr id="6" name="Rectangle 5"/>
              <p:cNvSpPr/>
              <p:nvPr/>
            </p:nvSpPr>
            <p:spPr bwMode="auto">
              <a:xfrm>
                <a:off x="1752600" y="20574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rPr>
                  <a:t>A2</a:t>
                </a: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2209800" y="20574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rPr>
                  <a:t>A3</a:t>
                </a:r>
              </a:p>
            </p:txBody>
          </p:sp>
          <p:sp>
            <p:nvSpPr>
              <p:cNvPr id="8" name="Rectangle 7"/>
              <p:cNvSpPr/>
              <p:nvPr/>
            </p:nvSpPr>
            <p:spPr bwMode="auto">
              <a:xfrm>
                <a:off x="1295400" y="25146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700" dirty="0" smtClean="0">
                    <a:latin typeface="Arial" charset="0"/>
                    <a:ea typeface="ＭＳ Ｐゴシック" pitchFamily="50" charset="-128"/>
                  </a:rPr>
                  <a:t>B1</a:t>
                </a:r>
                <a:endParaRPr kumimoji="1" lang="en-US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1752600" y="25146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rPr>
                  <a:t>B2</a:t>
                </a:r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>
                <a:off x="2209800" y="25146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rPr>
                  <a:t>B3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1295400" y="29718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rPr>
                  <a:t>C1</a:t>
                </a:r>
              </a:p>
            </p:txBody>
          </p:sp>
          <p:sp>
            <p:nvSpPr>
              <p:cNvPr id="12" name="Rectangle 11"/>
              <p:cNvSpPr/>
              <p:nvPr/>
            </p:nvSpPr>
            <p:spPr bwMode="auto">
              <a:xfrm>
                <a:off x="1752600" y="29718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rPr>
                  <a:t>C2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 bwMode="auto">
              <a:xfrm>
                <a:off x="2209800" y="29718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rPr>
                  <a:t>C3</a:t>
                </a:r>
              </a:p>
            </p:txBody>
          </p:sp>
        </p:grpSp>
        <p:sp>
          <p:nvSpPr>
            <p:cNvPr id="15" name="Rectangle 14"/>
            <p:cNvSpPr/>
            <p:nvPr/>
          </p:nvSpPr>
          <p:spPr bwMode="auto">
            <a:xfrm>
              <a:off x="1447800" y="1752600"/>
              <a:ext cx="457200" cy="53340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U</a:t>
              </a:r>
              <a:r>
                <a:rPr kumimoji="1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1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1905000" y="1752600"/>
              <a:ext cx="457200" cy="53340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U</a:t>
              </a:r>
              <a:r>
                <a:rPr kumimoji="1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2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362200" y="1752600"/>
              <a:ext cx="457200" cy="53340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U</a:t>
              </a:r>
              <a:r>
                <a:rPr kumimoji="1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3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762000" y="2438400"/>
              <a:ext cx="533400" cy="4572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M</a:t>
              </a:r>
              <a:r>
                <a:rPr kumimoji="1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A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62000" y="2895600"/>
              <a:ext cx="533400" cy="4572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M</a:t>
              </a:r>
              <a:r>
                <a:rPr kumimoji="1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B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762000" y="3352800"/>
              <a:ext cx="533400" cy="4572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Mc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1981200" y="1447800"/>
            <a:ext cx="88678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 smtClean="0"/>
              <a:t>Users</a:t>
            </a:r>
            <a:endParaRPr lang="en-US" sz="2100" dirty="0"/>
          </a:p>
        </p:txBody>
      </p:sp>
      <p:sp>
        <p:nvSpPr>
          <p:cNvPr id="24" name="TextBox 23"/>
          <p:cNvSpPr txBox="1"/>
          <p:nvPr/>
        </p:nvSpPr>
        <p:spPr>
          <a:xfrm>
            <a:off x="1143000" y="1981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0" y="3048000"/>
            <a:ext cx="103586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 smtClean="0"/>
              <a:t>Movies</a:t>
            </a:r>
            <a:endParaRPr lang="en-US" sz="2100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52400" y="4876800"/>
            <a:ext cx="457200" cy="457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A1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609600" y="48768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A2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1066800" y="48768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A3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152400" y="53340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dirty="0" smtClean="0">
                <a:latin typeface="Arial" charset="0"/>
                <a:ea typeface="ＭＳ Ｐゴシック" pitchFamily="50" charset="-128"/>
              </a:rPr>
              <a:t>B1</a:t>
            </a:r>
            <a:endParaRPr kumimoji="1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09600" y="5334000"/>
            <a:ext cx="457200" cy="457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B2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1066800" y="53340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B3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152400" y="57912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C1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609600" y="57912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C2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1066800" y="5791200"/>
            <a:ext cx="457200" cy="457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C3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1981200" y="48768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A1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438400" y="4876800"/>
            <a:ext cx="457200" cy="457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A2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895600" y="48768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A3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1981200" y="5334000"/>
            <a:ext cx="457200" cy="457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dirty="0" smtClean="0">
                <a:latin typeface="Arial" charset="0"/>
                <a:ea typeface="ＭＳ Ｐゴシック" pitchFamily="50" charset="-128"/>
              </a:rPr>
              <a:t>B1</a:t>
            </a:r>
            <a:endParaRPr kumimoji="1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2438400" y="53340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B2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895600" y="53340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B3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1981200" y="57912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C1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2438400" y="57912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C2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2895600" y="5791200"/>
            <a:ext cx="457200" cy="457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C3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85800" y="6488668"/>
            <a:ext cx="2504212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dirty="0" smtClean="0"/>
              <a:t>Strata of a 3x3 matrix</a:t>
            </a:r>
            <a:endParaRPr lang="en-US" sz="1900" dirty="0"/>
          </a:p>
        </p:txBody>
      </p:sp>
      <p:grpSp>
        <p:nvGrpSpPr>
          <p:cNvPr id="64" name="Group 63"/>
          <p:cNvGrpSpPr/>
          <p:nvPr/>
        </p:nvGrpSpPr>
        <p:grpSpPr>
          <a:xfrm>
            <a:off x="5562600" y="2057400"/>
            <a:ext cx="1752600" cy="1295400"/>
            <a:chOff x="5867400" y="1524000"/>
            <a:chExt cx="1752600" cy="1295400"/>
          </a:xfrm>
        </p:grpSpPr>
        <p:sp>
          <p:nvSpPr>
            <p:cNvPr id="55" name="Rounded Rectangle 54"/>
            <p:cNvSpPr/>
            <p:nvPr/>
          </p:nvSpPr>
          <p:spPr bwMode="auto">
            <a:xfrm>
              <a:off x="5867400" y="1524000"/>
              <a:ext cx="1752600" cy="12954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6019800" y="1600200"/>
              <a:ext cx="4572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A1</a:t>
              </a: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6477000" y="1600200"/>
              <a:ext cx="4572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700" dirty="0" smtClean="0">
                  <a:latin typeface="Arial" charset="0"/>
                  <a:ea typeface="ＭＳ Ｐゴシック" pitchFamily="50" charset="-128"/>
                </a:rPr>
                <a:t>B1</a:t>
              </a:r>
              <a:endPara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6934200" y="1600200"/>
              <a:ext cx="4572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C1</a:t>
              </a: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6019800" y="2133600"/>
              <a:ext cx="533400" cy="5334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M</a:t>
              </a:r>
              <a:r>
                <a:rPr kumimoji="1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A</a:t>
              </a: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6629400" y="2133600"/>
              <a:ext cx="457200" cy="53340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U</a:t>
              </a:r>
              <a:r>
                <a:rPr kumimoji="1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1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114800" y="3886200"/>
            <a:ext cx="1752600" cy="1295400"/>
            <a:chOff x="5867400" y="1524000"/>
            <a:chExt cx="1752600" cy="1295400"/>
          </a:xfrm>
        </p:grpSpPr>
        <p:sp>
          <p:nvSpPr>
            <p:cNvPr id="67" name="Rounded Rectangle 66"/>
            <p:cNvSpPr/>
            <p:nvPr/>
          </p:nvSpPr>
          <p:spPr bwMode="auto">
            <a:xfrm>
              <a:off x="5867400" y="1524000"/>
              <a:ext cx="1752600" cy="12954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6019800" y="1600200"/>
              <a:ext cx="4572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A2</a:t>
              </a: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6477000" y="1600200"/>
              <a:ext cx="4572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700" dirty="0" smtClean="0">
                  <a:latin typeface="Arial" charset="0"/>
                  <a:ea typeface="ＭＳ Ｐゴシック" pitchFamily="50" charset="-128"/>
                </a:rPr>
                <a:t>B2</a:t>
              </a:r>
              <a:endPara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6934200" y="1600200"/>
              <a:ext cx="4572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C2</a:t>
              </a: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6019800" y="2133600"/>
              <a:ext cx="533400" cy="5334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M</a:t>
              </a:r>
              <a:r>
                <a:rPr kumimoji="1" lang="en-US" sz="2000" baseline="-25000" dirty="0" smtClean="0">
                  <a:latin typeface="Arial" charset="0"/>
                  <a:ea typeface="ＭＳ Ｐゴシック" pitchFamily="50" charset="-128"/>
                </a:rPr>
                <a:t>B</a:t>
              </a:r>
              <a:endParaRPr kumimoji="1" lang="en-US" sz="20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6629400" y="2133600"/>
              <a:ext cx="457200" cy="53340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U</a:t>
              </a:r>
              <a:r>
                <a:rPr kumimoji="1" lang="en-US" sz="2000" baseline="-25000" dirty="0" smtClean="0">
                  <a:latin typeface="Arial" charset="0"/>
                  <a:ea typeface="ＭＳ Ｐゴシック" pitchFamily="50" charset="-128"/>
                </a:rPr>
                <a:t>2</a:t>
              </a:r>
              <a:endParaRPr kumimoji="1" lang="en-US" sz="20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7086600" y="3886200"/>
            <a:ext cx="1752600" cy="1295400"/>
            <a:chOff x="5867400" y="1524000"/>
            <a:chExt cx="1752600" cy="1295400"/>
          </a:xfrm>
        </p:grpSpPr>
        <p:sp>
          <p:nvSpPr>
            <p:cNvPr id="74" name="Rounded Rectangle 73"/>
            <p:cNvSpPr/>
            <p:nvPr/>
          </p:nvSpPr>
          <p:spPr bwMode="auto">
            <a:xfrm>
              <a:off x="5867400" y="1524000"/>
              <a:ext cx="1752600" cy="12954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6019800" y="1600200"/>
              <a:ext cx="4572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A3</a:t>
              </a: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6477000" y="1600200"/>
              <a:ext cx="4572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700" dirty="0" smtClean="0">
                  <a:latin typeface="Arial" charset="0"/>
                  <a:ea typeface="ＭＳ Ｐゴシック" pitchFamily="50" charset="-128"/>
                </a:rPr>
                <a:t>B3</a:t>
              </a:r>
              <a:endPara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6934200" y="1600200"/>
              <a:ext cx="4572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C3</a:t>
              </a: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6019800" y="2133600"/>
              <a:ext cx="533400" cy="5334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M</a:t>
              </a:r>
              <a:r>
                <a:rPr kumimoji="1" lang="en-US" sz="2000" baseline="-25000" dirty="0" smtClean="0">
                  <a:latin typeface="Arial" charset="0"/>
                  <a:ea typeface="ＭＳ Ｐゴシック" pitchFamily="50" charset="-128"/>
                </a:rPr>
                <a:t>c</a:t>
              </a:r>
              <a:endParaRPr kumimoji="1" lang="en-US" sz="20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6629400" y="2133600"/>
              <a:ext cx="457200" cy="53340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U</a:t>
              </a:r>
              <a:r>
                <a:rPr kumimoji="1" lang="en-US" sz="2000" baseline="-25000" dirty="0" smtClean="0">
                  <a:latin typeface="Arial" charset="0"/>
                  <a:ea typeface="ＭＳ Ｐゴシック" pitchFamily="50" charset="-128"/>
                </a:rPr>
                <a:t>3</a:t>
              </a:r>
              <a:endParaRPr kumimoji="1" lang="en-US" sz="20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sp>
        <p:nvSpPr>
          <p:cNvPr id="89" name="TextBox 88"/>
          <p:cNvSpPr txBox="1"/>
          <p:nvPr/>
        </p:nvSpPr>
        <p:spPr>
          <a:xfrm>
            <a:off x="4343400" y="5334000"/>
            <a:ext cx="43300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Data placement on worker nodes</a:t>
            </a:r>
            <a:endParaRPr lang="en-US" sz="2200" dirty="0"/>
          </a:p>
        </p:txBody>
      </p:sp>
      <p:sp>
        <p:nvSpPr>
          <p:cNvPr id="90" name="TextBox 89"/>
          <p:cNvSpPr txBox="1"/>
          <p:nvPr/>
        </p:nvSpPr>
        <p:spPr>
          <a:xfrm>
            <a:off x="5638800" y="1524000"/>
            <a:ext cx="1690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Worker Node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7086600" cy="990600"/>
          </a:xfrm>
        </p:spPr>
        <p:txBody>
          <a:bodyPr/>
          <a:lstStyle/>
          <a:p>
            <a:r>
              <a:rPr lang="en-US" dirty="0" smtClean="0"/>
              <a:t>Another application: Matrix factorization using DSGD [</a:t>
            </a:r>
            <a:r>
              <a:rPr lang="en-US" dirty="0" err="1" smtClean="0"/>
              <a:t>Gemulla</a:t>
            </a:r>
            <a:r>
              <a:rPr lang="en-US" dirty="0" smtClean="0"/>
              <a:t>, Haas, </a:t>
            </a:r>
            <a:r>
              <a:rPr lang="en-US" dirty="0" err="1" smtClean="0"/>
              <a:t>Nijkamp</a:t>
            </a:r>
            <a:r>
              <a:rPr lang="en-US" dirty="0" smtClean="0"/>
              <a:t>, </a:t>
            </a:r>
            <a:r>
              <a:rPr lang="en-US" dirty="0" err="1" smtClean="0"/>
              <a:t>Sismannis</a:t>
            </a:r>
            <a:r>
              <a:rPr lang="en-US" dirty="0" smtClean="0"/>
              <a:t> ‘2011]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BE1A10-C090-4844-B09F-19FDF33F1410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3" name="Group 21"/>
          <p:cNvGrpSpPr/>
          <p:nvPr/>
        </p:nvGrpSpPr>
        <p:grpSpPr>
          <a:xfrm>
            <a:off x="990600" y="1905000"/>
            <a:ext cx="2057400" cy="2057400"/>
            <a:chOff x="762000" y="1752600"/>
            <a:chExt cx="2057400" cy="2057400"/>
          </a:xfrm>
        </p:grpSpPr>
        <p:grpSp>
          <p:nvGrpSpPr>
            <p:cNvPr id="14" name="Group 13"/>
            <p:cNvGrpSpPr/>
            <p:nvPr/>
          </p:nvGrpSpPr>
          <p:grpSpPr>
            <a:xfrm>
              <a:off x="1447800" y="2438400"/>
              <a:ext cx="1371600" cy="1371600"/>
              <a:chOff x="1295400" y="2057400"/>
              <a:chExt cx="1371600" cy="1371600"/>
            </a:xfrm>
          </p:grpSpPr>
          <p:sp>
            <p:nvSpPr>
              <p:cNvPr id="5" name="Rectangle 4"/>
              <p:cNvSpPr/>
              <p:nvPr/>
            </p:nvSpPr>
            <p:spPr bwMode="auto">
              <a:xfrm>
                <a:off x="1295400" y="20574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rPr>
                  <a:t>A1</a:t>
                </a:r>
              </a:p>
            </p:txBody>
          </p:sp>
          <p:sp>
            <p:nvSpPr>
              <p:cNvPr id="6" name="Rectangle 5"/>
              <p:cNvSpPr/>
              <p:nvPr/>
            </p:nvSpPr>
            <p:spPr bwMode="auto">
              <a:xfrm>
                <a:off x="1752600" y="20574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rPr>
                  <a:t>A2</a:t>
                </a: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2209800" y="20574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rPr>
                  <a:t>A3</a:t>
                </a:r>
              </a:p>
            </p:txBody>
          </p:sp>
          <p:sp>
            <p:nvSpPr>
              <p:cNvPr id="8" name="Rectangle 7"/>
              <p:cNvSpPr/>
              <p:nvPr/>
            </p:nvSpPr>
            <p:spPr bwMode="auto">
              <a:xfrm>
                <a:off x="1295400" y="25146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700" dirty="0" smtClean="0">
                    <a:latin typeface="Arial" charset="0"/>
                    <a:ea typeface="ＭＳ Ｐゴシック" pitchFamily="50" charset="-128"/>
                  </a:rPr>
                  <a:t>B1</a:t>
                </a:r>
                <a:endParaRPr kumimoji="1" lang="en-US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1752600" y="25146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rPr>
                  <a:t>B2</a:t>
                </a:r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>
                <a:off x="2209800" y="25146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rPr>
                  <a:t>B3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1295400" y="29718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rPr>
                  <a:t>C1</a:t>
                </a:r>
              </a:p>
            </p:txBody>
          </p:sp>
          <p:sp>
            <p:nvSpPr>
              <p:cNvPr id="12" name="Rectangle 11"/>
              <p:cNvSpPr/>
              <p:nvPr/>
            </p:nvSpPr>
            <p:spPr bwMode="auto">
              <a:xfrm>
                <a:off x="1752600" y="29718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rPr>
                  <a:t>C2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 bwMode="auto">
              <a:xfrm>
                <a:off x="2209800" y="2971800"/>
                <a:ext cx="457200" cy="457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rPr>
                  <a:t>C3</a:t>
                </a:r>
              </a:p>
            </p:txBody>
          </p:sp>
        </p:grpSp>
        <p:sp>
          <p:nvSpPr>
            <p:cNvPr id="15" name="Rectangle 14"/>
            <p:cNvSpPr/>
            <p:nvPr/>
          </p:nvSpPr>
          <p:spPr bwMode="auto">
            <a:xfrm>
              <a:off x="1447800" y="1752600"/>
              <a:ext cx="457200" cy="53340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U</a:t>
              </a:r>
              <a:r>
                <a:rPr kumimoji="1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1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1905000" y="1752600"/>
              <a:ext cx="457200" cy="53340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U</a:t>
              </a:r>
              <a:r>
                <a:rPr kumimoji="1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2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362200" y="1752600"/>
              <a:ext cx="457200" cy="53340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U</a:t>
              </a:r>
              <a:r>
                <a:rPr kumimoji="1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3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762000" y="2438400"/>
              <a:ext cx="533400" cy="4572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M</a:t>
              </a:r>
              <a:r>
                <a:rPr kumimoji="1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A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62000" y="2895600"/>
              <a:ext cx="533400" cy="4572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M</a:t>
              </a:r>
              <a:r>
                <a:rPr kumimoji="1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B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762000" y="3352800"/>
              <a:ext cx="533400" cy="4572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Mc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1981200" y="1447800"/>
            <a:ext cx="88678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 smtClean="0"/>
              <a:t>Users</a:t>
            </a:r>
            <a:endParaRPr lang="en-US" sz="2100" dirty="0"/>
          </a:p>
        </p:txBody>
      </p:sp>
      <p:sp>
        <p:nvSpPr>
          <p:cNvPr id="24" name="TextBox 23"/>
          <p:cNvSpPr txBox="1"/>
          <p:nvPr/>
        </p:nvSpPr>
        <p:spPr>
          <a:xfrm>
            <a:off x="1143000" y="1981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0" y="3048000"/>
            <a:ext cx="103586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 smtClean="0"/>
              <a:t>Movies</a:t>
            </a:r>
            <a:endParaRPr lang="en-US" sz="2100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52400" y="4876800"/>
            <a:ext cx="457200" cy="457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A1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609600" y="48768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A2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1066800" y="48768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A3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152400" y="53340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dirty="0" smtClean="0">
                <a:latin typeface="Arial" charset="0"/>
                <a:ea typeface="ＭＳ Ｐゴシック" pitchFamily="50" charset="-128"/>
              </a:rPr>
              <a:t>B1</a:t>
            </a:r>
            <a:endParaRPr kumimoji="1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09600" y="5334000"/>
            <a:ext cx="457200" cy="457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B2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1066800" y="53340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B3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152400" y="57912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C1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609600" y="57912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C2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1066800" y="5791200"/>
            <a:ext cx="457200" cy="457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C3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1981200" y="48768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A1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438400" y="4876800"/>
            <a:ext cx="457200" cy="457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A2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895600" y="48768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A3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1981200" y="5334000"/>
            <a:ext cx="457200" cy="457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dirty="0" smtClean="0">
                <a:latin typeface="Arial" charset="0"/>
                <a:ea typeface="ＭＳ Ｐゴシック" pitchFamily="50" charset="-128"/>
              </a:rPr>
              <a:t>B1</a:t>
            </a:r>
            <a:endParaRPr kumimoji="1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2438400" y="53340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B2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895600" y="53340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B3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1981200" y="57912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C1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2438400" y="5791200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C2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2895600" y="5791200"/>
            <a:ext cx="457200" cy="457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C3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85800" y="6473279"/>
            <a:ext cx="2504212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dirty="0" smtClean="0"/>
              <a:t>Strata of a 3x3 matrix</a:t>
            </a:r>
            <a:endParaRPr lang="en-US" sz="1900" dirty="0"/>
          </a:p>
        </p:txBody>
      </p:sp>
      <p:grpSp>
        <p:nvGrpSpPr>
          <p:cNvPr id="17" name="Group 63"/>
          <p:cNvGrpSpPr/>
          <p:nvPr/>
        </p:nvGrpSpPr>
        <p:grpSpPr>
          <a:xfrm>
            <a:off x="5562600" y="2057400"/>
            <a:ext cx="1752600" cy="1295400"/>
            <a:chOff x="5867400" y="1524000"/>
            <a:chExt cx="1752600" cy="1295400"/>
          </a:xfrm>
        </p:grpSpPr>
        <p:sp>
          <p:nvSpPr>
            <p:cNvPr id="55" name="Rounded Rectangle 54"/>
            <p:cNvSpPr/>
            <p:nvPr/>
          </p:nvSpPr>
          <p:spPr bwMode="auto">
            <a:xfrm>
              <a:off x="5867400" y="1524000"/>
              <a:ext cx="1752600" cy="12954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6019800" y="1600200"/>
              <a:ext cx="457200" cy="457200"/>
            </a:xfrm>
            <a:prstGeom prst="rect">
              <a:avLst/>
            </a:prstGeom>
            <a:solidFill>
              <a:srgbClr val="984638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A1</a:t>
              </a: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6477000" y="1600200"/>
              <a:ext cx="4572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700" dirty="0" smtClean="0">
                  <a:latin typeface="Arial" charset="0"/>
                  <a:ea typeface="ＭＳ Ｐゴシック" pitchFamily="50" charset="-128"/>
                </a:rPr>
                <a:t>B1</a:t>
              </a:r>
              <a:endPara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6934200" y="1600200"/>
              <a:ext cx="4572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C1</a:t>
              </a: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6019800" y="2133600"/>
              <a:ext cx="533400" cy="5334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M</a:t>
              </a:r>
              <a:r>
                <a:rPr kumimoji="1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A</a:t>
              </a: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6629400" y="2133600"/>
              <a:ext cx="457200" cy="53340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U</a:t>
              </a:r>
              <a:r>
                <a:rPr kumimoji="1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1</a:t>
              </a:r>
            </a:p>
          </p:txBody>
        </p:sp>
      </p:grpSp>
      <p:grpSp>
        <p:nvGrpSpPr>
          <p:cNvPr id="22" name="Group 65"/>
          <p:cNvGrpSpPr/>
          <p:nvPr/>
        </p:nvGrpSpPr>
        <p:grpSpPr>
          <a:xfrm>
            <a:off x="4114800" y="3886200"/>
            <a:ext cx="1752600" cy="1295400"/>
            <a:chOff x="5867400" y="1524000"/>
            <a:chExt cx="1752600" cy="1295400"/>
          </a:xfrm>
        </p:grpSpPr>
        <p:sp>
          <p:nvSpPr>
            <p:cNvPr id="67" name="Rounded Rectangle 66"/>
            <p:cNvSpPr/>
            <p:nvPr/>
          </p:nvSpPr>
          <p:spPr bwMode="auto">
            <a:xfrm>
              <a:off x="5867400" y="1524000"/>
              <a:ext cx="1752600" cy="12954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6019800" y="1600200"/>
              <a:ext cx="4572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A2</a:t>
              </a: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6477000" y="1600200"/>
              <a:ext cx="457200" cy="457200"/>
            </a:xfrm>
            <a:prstGeom prst="rect">
              <a:avLst/>
            </a:prstGeom>
            <a:solidFill>
              <a:srgbClr val="984638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700" dirty="0" smtClean="0">
                  <a:latin typeface="Arial" charset="0"/>
                  <a:ea typeface="ＭＳ Ｐゴシック" pitchFamily="50" charset="-128"/>
                </a:rPr>
                <a:t>B2</a:t>
              </a:r>
              <a:endPara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6934200" y="1600200"/>
              <a:ext cx="4572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C2</a:t>
              </a: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6019800" y="2133600"/>
              <a:ext cx="533400" cy="5334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M</a:t>
              </a:r>
              <a:r>
                <a:rPr kumimoji="1" lang="en-US" sz="2000" baseline="-25000" dirty="0" smtClean="0">
                  <a:latin typeface="Arial" charset="0"/>
                  <a:ea typeface="ＭＳ Ｐゴシック" pitchFamily="50" charset="-128"/>
                </a:rPr>
                <a:t>B</a:t>
              </a:r>
              <a:endParaRPr kumimoji="1" lang="en-US" sz="20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6629400" y="2133600"/>
              <a:ext cx="457200" cy="53340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U</a:t>
              </a:r>
              <a:r>
                <a:rPr kumimoji="1" lang="en-US" sz="2000" baseline="-25000" dirty="0" smtClean="0">
                  <a:latin typeface="Arial" charset="0"/>
                  <a:ea typeface="ＭＳ Ｐゴシック" pitchFamily="50" charset="-128"/>
                </a:rPr>
                <a:t>2</a:t>
              </a:r>
              <a:endParaRPr kumimoji="1" lang="en-US" sz="20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grpSp>
        <p:nvGrpSpPr>
          <p:cNvPr id="25" name="Group 72"/>
          <p:cNvGrpSpPr/>
          <p:nvPr/>
        </p:nvGrpSpPr>
        <p:grpSpPr>
          <a:xfrm>
            <a:off x="7086600" y="3886200"/>
            <a:ext cx="1752600" cy="1295400"/>
            <a:chOff x="5867400" y="1524000"/>
            <a:chExt cx="1752600" cy="1295400"/>
          </a:xfrm>
        </p:grpSpPr>
        <p:sp>
          <p:nvSpPr>
            <p:cNvPr id="74" name="Rounded Rectangle 73"/>
            <p:cNvSpPr/>
            <p:nvPr/>
          </p:nvSpPr>
          <p:spPr bwMode="auto">
            <a:xfrm>
              <a:off x="5867400" y="1524000"/>
              <a:ext cx="1752600" cy="12954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6019800" y="1600200"/>
              <a:ext cx="4572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A3</a:t>
              </a: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6477000" y="1600200"/>
              <a:ext cx="4572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700" dirty="0" smtClean="0">
                  <a:latin typeface="Arial" charset="0"/>
                  <a:ea typeface="ＭＳ Ｐゴシック" pitchFamily="50" charset="-128"/>
                </a:rPr>
                <a:t>B3</a:t>
              </a:r>
              <a:endParaRPr kumimoji="1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6934200" y="1600200"/>
              <a:ext cx="457200" cy="457200"/>
            </a:xfrm>
            <a:prstGeom prst="rect">
              <a:avLst/>
            </a:prstGeom>
            <a:solidFill>
              <a:srgbClr val="984638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C3</a:t>
              </a: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6019800" y="2133600"/>
              <a:ext cx="533400" cy="5334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M</a:t>
              </a:r>
              <a:r>
                <a:rPr kumimoji="1" lang="en-US" sz="2000" baseline="-25000" dirty="0" smtClean="0">
                  <a:latin typeface="Arial" charset="0"/>
                  <a:ea typeface="ＭＳ Ｐゴシック" pitchFamily="50" charset="-128"/>
                </a:rPr>
                <a:t>c</a:t>
              </a:r>
              <a:endParaRPr kumimoji="1" lang="en-US" sz="20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6629400" y="2133600"/>
              <a:ext cx="457200" cy="53340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U</a:t>
              </a:r>
              <a:r>
                <a:rPr kumimoji="1" lang="en-US" sz="2000" baseline="-25000" dirty="0" smtClean="0">
                  <a:latin typeface="Arial" charset="0"/>
                  <a:ea typeface="ＭＳ Ｐゴシック" pitchFamily="50" charset="-128"/>
                </a:rPr>
                <a:t>3</a:t>
              </a:r>
              <a:endParaRPr kumimoji="1" lang="en-US" sz="20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sp>
        <p:nvSpPr>
          <p:cNvPr id="89" name="TextBox 88"/>
          <p:cNvSpPr txBox="1"/>
          <p:nvPr/>
        </p:nvSpPr>
        <p:spPr>
          <a:xfrm>
            <a:off x="4495800" y="5410200"/>
            <a:ext cx="39533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Computation on worker nodes</a:t>
            </a:r>
            <a:endParaRPr lang="en-US" sz="2200" dirty="0"/>
          </a:p>
        </p:txBody>
      </p:sp>
      <p:sp>
        <p:nvSpPr>
          <p:cNvPr id="90" name="TextBox 89"/>
          <p:cNvSpPr txBox="1"/>
          <p:nvPr/>
        </p:nvSpPr>
        <p:spPr>
          <a:xfrm>
            <a:off x="5638800" y="1524000"/>
            <a:ext cx="1690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Worker Node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CLA presentation template">
  <a:themeElements>
    <a:clrScheme name="NECLA presentation 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ECLA presentation template">
      <a:majorFont>
        <a:latin typeface="Tahoma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NECLA presentation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CLA presentation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CLA presentation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CLA presentation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CLA presentatio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CLA presentatio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CLA presentatio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NECLA-PPT-template</Template>
  <TotalTime>15280</TotalTime>
  <Words>1569</Words>
  <Application>Microsoft Office PowerPoint</Application>
  <PresentationFormat>On-screen Show (4:3)</PresentationFormat>
  <Paragraphs>506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NECLA presentation template</vt:lpstr>
      <vt:lpstr>Orchestrating on-line learning computations in a distributed stream processing engine</vt:lpstr>
      <vt:lpstr>Learn a model and use it .. </vt:lpstr>
      <vt:lpstr>Applications demanding online learning</vt:lpstr>
      <vt:lpstr>Statistical methods for online learning</vt:lpstr>
      <vt:lpstr>Parallelization strategy for SGD</vt:lpstr>
      <vt:lpstr>Applications of Interest: Supervised Semantic Indexing (SSI) [Bing et.al, ‘10] </vt:lpstr>
      <vt:lpstr>SSI – Non-convex formulation</vt:lpstr>
      <vt:lpstr>Another application: Matrix factorization using DSGD [Gemulla, Haas, Nijkamp, Sismannis ‘2011]</vt:lpstr>
      <vt:lpstr>Another application: Matrix factorization using DSGD [Gemulla, Haas, Nijkamp, Sismannis ‘2011]</vt:lpstr>
      <vt:lpstr>Another application: Matrix factorization using DSGD [Gemulla, Haas, Nijkamp, Sismannis ‘2011]</vt:lpstr>
      <vt:lpstr>Introduction to STORM</vt:lpstr>
      <vt:lpstr>Core component of Storm: LMAX Disruptor</vt:lpstr>
      <vt:lpstr>System architecture: Storm with Vowpal Wabbit (SGD).</vt:lpstr>
      <vt:lpstr>Limitations of naïve integration: Storm with Vowpal Wabbit (SGD).</vt:lpstr>
      <vt:lpstr>Limitations of naïve integration: Storm with Vowpal Wabbit (SGD).</vt:lpstr>
      <vt:lpstr>Contributions: Designed a controller for orchestration of online learning computations.</vt:lpstr>
      <vt:lpstr>Controller Design: Async Reductions</vt:lpstr>
      <vt:lpstr>Controller Design: Async Reductions</vt:lpstr>
      <vt:lpstr>Controller Design: Async Reductions</vt:lpstr>
      <vt:lpstr>Controller Design: Dynamic mapping of virtual overlay to physical operators </vt:lpstr>
      <vt:lpstr>Controller Design: More metrics and more decisions</vt:lpstr>
      <vt:lpstr>Controller design: Proactive data movement  and skew-tolerance</vt:lpstr>
      <vt:lpstr>Preliminary Results – Storm AllReduce versus Async Butterfly</vt:lpstr>
      <vt:lpstr>Future work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Naresh Rapolu</dc:creator>
  <cp:lastModifiedBy>nrapolu</cp:lastModifiedBy>
  <cp:revision>249</cp:revision>
  <dcterms:created xsi:type="dcterms:W3CDTF">2012-07-12T19:36:43Z</dcterms:created>
  <dcterms:modified xsi:type="dcterms:W3CDTF">2013-09-24T13:46:11Z</dcterms:modified>
</cp:coreProperties>
</file>