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3A852-BA36-43EF-882D-EB8A6C87E337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67798-CDB0-4567-BA2C-FE6669A682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e.com/nature/journal/v420/n6915/fig_tab/nature01262_F3.html" TargetMode="External"/><Relationship Id="rId2" Type="http://schemas.openxmlformats.org/officeDocument/2006/relationships/hyperlink" Target="http://www.nature.com/nature/journal/v420/n6915/fig_tab/nature01262_F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ture.com/nature/journal/v420/n6915/fig_tab/nature01262_F17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Analyzing Sequences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Genome Rearrangements</a:t>
            </a:r>
            <a:endParaRPr lang="en-US" dirty="0"/>
          </a:p>
        </p:txBody>
      </p:sp>
      <p:pic>
        <p:nvPicPr>
          <p:cNvPr id="4" name="Content Placeholder 3" descr="alignmen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1676400"/>
            <a:ext cx="3833813" cy="4494408"/>
          </a:xfrm>
        </p:spPr>
      </p:pic>
      <p:sp>
        <p:nvSpPr>
          <p:cNvPr id="5" name="TextBox 4"/>
          <p:cNvSpPr txBox="1"/>
          <p:nvPr/>
        </p:nvSpPr>
        <p:spPr>
          <a:xfrm>
            <a:off x="914400" y="19050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Diagonals imply direct alignment</a:t>
            </a:r>
          </a:p>
          <a:p>
            <a:r>
              <a:rPr lang="en-US" sz="2400" dirty="0" smtClean="0"/>
              <a:t>Reverse diagonals imply inverse alignment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sequences?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Sanger sequencing:</a:t>
            </a:r>
          </a:p>
          <a:p>
            <a:pPr lvl="1"/>
            <a:r>
              <a:rPr lang="en-US" dirty="0" smtClean="0"/>
              <a:t>Gel electrophoresis is process of separating a mixture of molecules in a gel media by application of an electric field. </a:t>
            </a:r>
          </a:p>
          <a:p>
            <a:pPr lvl="1"/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general, DNA molecules with similar lengths migrate same distance.</a:t>
            </a:r>
          </a:p>
          <a:p>
            <a:pPr lvl="1"/>
            <a:r>
              <a:rPr lang="en-US" dirty="0" smtClean="0"/>
              <a:t>First cut DNA at each base: A, C, G, T. </a:t>
            </a:r>
          </a:p>
          <a:p>
            <a:pPr lvl="1"/>
            <a:r>
              <a:rPr lang="en-US" dirty="0" smtClean="0"/>
              <a:t>Then</a:t>
            </a:r>
            <a:r>
              <a:rPr lang="en-US" dirty="0"/>
              <a:t> </a:t>
            </a:r>
            <a:r>
              <a:rPr lang="en-US" dirty="0" smtClean="0"/>
              <a:t>run gel and read off sequence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Sanger Sequencing</a:t>
            </a:r>
            <a:endParaRPr lang="en-US" dirty="0"/>
          </a:p>
        </p:txBody>
      </p:sp>
      <p:pic>
        <p:nvPicPr>
          <p:cNvPr id="4" name="Content Placeholder 3" descr="Sanger_sequencing_read_displa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911065"/>
            <a:ext cx="8229600" cy="190423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Pyrosequencing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altLang="pt-PT" dirty="0" smtClean="0"/>
              <a:t>The single-stranded PCR products to be sequenced are added to microtiter wells together with sequencing primer. </a:t>
            </a:r>
          </a:p>
          <a:p>
            <a:r>
              <a:rPr lang="pt-PT" altLang="pt-PT" dirty="0" smtClean="0"/>
              <a:t>N</a:t>
            </a:r>
            <a:r>
              <a:rPr lang="pt-PT" altLang="pt-PT" dirty="0" smtClean="0"/>
              <a:t>ucleotides A, C, G and T are added sequentially to each well together with the enzyme and substrate mixture. </a:t>
            </a:r>
          </a:p>
          <a:p>
            <a:r>
              <a:rPr lang="pt-PT" altLang="pt-PT" dirty="0" smtClean="0"/>
              <a:t>Incorporation of a nucleotide in the growing DNA-strand results in the production of one molecule of pyrophosphate (PPi). PPi is quantitatively converted into visible light  by an enzyme mixture containing luciferase. </a:t>
            </a:r>
          </a:p>
          <a:p>
            <a:r>
              <a:rPr lang="pt-PT" altLang="pt-PT" dirty="0" smtClean="0"/>
              <a:t>The light signal emitted is detected by a CCD camera and seen as a peak in the pyrogram.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Sequences: An Evolutionary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Evolution occurs through a set of modifications to the DNA</a:t>
            </a:r>
          </a:p>
          <a:p>
            <a:r>
              <a:rPr lang="en-US" dirty="0" smtClean="0"/>
              <a:t>These modifications include point mutations, insertions, deletions, and rearrangements</a:t>
            </a:r>
          </a:p>
          <a:p>
            <a:r>
              <a:rPr lang="en-US" dirty="0" smtClean="0"/>
              <a:t>Seemingly diverse species (say mice and humans) share significant similarity (80-90%) in their genes</a:t>
            </a:r>
          </a:p>
          <a:p>
            <a:r>
              <a:rPr lang="en-US" dirty="0" smtClean="0"/>
              <a:t>The locations of genes may themselves be scrambled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Rearrangements</a:t>
            </a:r>
            <a:endParaRPr lang="en-US" dirty="0"/>
          </a:p>
        </p:txBody>
      </p:sp>
      <p:pic>
        <p:nvPicPr>
          <p:cNvPr id="4" name="Content Placeholder 3" descr="409860bw.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464" y="1600200"/>
            <a:ext cx="2895072" cy="4525963"/>
          </a:xfrm>
        </p:spPr>
      </p:pic>
      <p:sp>
        <p:nvSpPr>
          <p:cNvPr id="5" name="TextBox 4"/>
          <p:cNvSpPr txBox="1"/>
          <p:nvPr/>
        </p:nvSpPr>
        <p:spPr>
          <a:xfrm>
            <a:off x="2514600" y="64008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Mouse genome mappings to human genome.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Genome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Mouse genome 2.5 </a:t>
            </a:r>
            <a:r>
              <a:rPr lang="en-US" dirty="0" err="1"/>
              <a:t>Gb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human 2.9 </a:t>
            </a:r>
            <a:r>
              <a:rPr lang="en-US" dirty="0" err="1"/>
              <a:t>Gb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identify </a:t>
            </a:r>
            <a:r>
              <a:rPr lang="en-US" dirty="0">
                <a:hlinkClick r:id="rId2"/>
              </a:rPr>
              <a:t>regions of </a:t>
            </a:r>
            <a:r>
              <a:rPr lang="en-US" dirty="0" err="1">
                <a:hlinkClick r:id="rId2"/>
              </a:rPr>
              <a:t>synteny</a:t>
            </a:r>
            <a:r>
              <a:rPr lang="en-US" dirty="0"/>
              <a:t> between mouse and human for </a:t>
            </a:r>
            <a:r>
              <a:rPr lang="en-US" dirty="0">
                <a:hlinkClick r:id="rId3"/>
              </a:rPr>
              <a:t>90% of </a:t>
            </a:r>
            <a:r>
              <a:rPr lang="en-US" dirty="0" smtClean="0">
                <a:hlinkClick r:id="rId3"/>
              </a:rPr>
              <a:t>genome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Both </a:t>
            </a:r>
            <a:r>
              <a:rPr lang="en-US" dirty="0"/>
              <a:t>genomes have ~30,000 </a:t>
            </a:r>
            <a:r>
              <a:rPr lang="en-US" dirty="0" smtClean="0"/>
              <a:t>genes</a:t>
            </a:r>
          </a:p>
          <a:p>
            <a:r>
              <a:rPr lang="en-US" dirty="0" smtClean="0">
                <a:hlinkClick r:id="rId4"/>
              </a:rPr>
              <a:t>99</a:t>
            </a:r>
            <a:r>
              <a:rPr lang="en-US" dirty="0">
                <a:hlinkClick r:id="rId4"/>
              </a:rPr>
              <a:t>% of mouse genes have a human homolog</a:t>
            </a:r>
            <a:r>
              <a:rPr lang="en-US" dirty="0"/>
              <a:t> (and vice </a:t>
            </a:r>
            <a:r>
              <a:rPr lang="en-US" dirty="0" smtClean="0"/>
              <a:t>versa)</a:t>
            </a:r>
          </a:p>
          <a:p>
            <a:r>
              <a:rPr lang="en-US" dirty="0" smtClean="0"/>
              <a:t>Some </a:t>
            </a:r>
            <a:r>
              <a:rPr lang="en-US" dirty="0"/>
              <a:t>genes appear to have evolved more quickly than random chance (immunity and reproduction).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 Duplication</a:t>
            </a:r>
            <a:endParaRPr lang="en-US" dirty="0"/>
          </a:p>
        </p:txBody>
      </p:sp>
      <p:pic>
        <p:nvPicPr>
          <p:cNvPr id="4" name="Content Placeholder 3" descr="392px-Gene-duplica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62600" y="1371600"/>
            <a:ext cx="2956962" cy="4525963"/>
          </a:xfrm>
        </p:spPr>
      </p:pic>
      <p:sp>
        <p:nvSpPr>
          <p:cNvPr id="5" name="TextBox 4"/>
          <p:cNvSpPr txBox="1"/>
          <p:nvPr/>
        </p:nvSpPr>
        <p:spPr>
          <a:xfrm>
            <a:off x="1143000" y="1752600"/>
            <a:ext cx="411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Gene duplication has important evolutionary implications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Duplicated genes are not subject to evolutionary pressures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Therefore they can accumulate mutations faster (and consequently lead to specialization)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Inversions</a:t>
            </a:r>
            <a:endParaRPr lang="en-US" dirty="0"/>
          </a:p>
        </p:txBody>
      </p:sp>
      <p:pic>
        <p:nvPicPr>
          <p:cNvPr id="4" name="Content Placeholder 3" descr="k2f_inversionPar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286000"/>
            <a:ext cx="2124075" cy="2762250"/>
          </a:xfrm>
        </p:spPr>
      </p:pic>
      <p:pic>
        <p:nvPicPr>
          <p:cNvPr id="5" name="Picture 4" descr="k2f1_inversionper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286000"/>
            <a:ext cx="2124075" cy="2762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55626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Para and </a:t>
            </a:r>
            <a:r>
              <a:rPr lang="en-US" dirty="0" err="1" smtClean="0"/>
              <a:t>pericentric</a:t>
            </a:r>
            <a:r>
              <a:rPr lang="en-US" dirty="0" smtClean="0"/>
              <a:t> inversions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Transposition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524000"/>
            <a:ext cx="3019425" cy="485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243840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group of conserved genes appears in a transposed fashion at a different location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distance between two sequences as the number of mutations that would result in the second string, starting from the first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			ACGGCGTGCTTTAGAACATAG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			A</a:t>
            </a:r>
            <a:r>
              <a:rPr lang="en-US" b="1" u="sng" dirty="0" smtClean="0"/>
              <a:t>A</a:t>
            </a:r>
            <a:r>
              <a:rPr lang="en-US" dirty="0" smtClean="0"/>
              <a:t>GGCGTGCTTTAGAACATAG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			AAGGCGTGC</a:t>
            </a:r>
            <a:r>
              <a:rPr lang="en-US" b="1" u="sng" dirty="0" smtClean="0"/>
              <a:t>G</a:t>
            </a:r>
            <a:r>
              <a:rPr lang="en-US" dirty="0" smtClean="0"/>
              <a:t>TTAGAACATAG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			ACGGCGTGCGT</a:t>
            </a:r>
            <a:r>
              <a:rPr lang="en-US" b="1" u="sng" dirty="0" smtClean="0"/>
              <a:t>A</a:t>
            </a:r>
            <a:r>
              <a:rPr lang="en-US" dirty="0" smtClean="0"/>
              <a:t>AG</a:t>
            </a:r>
            <a:r>
              <a:rPr lang="en-US" b="1" u="sng" dirty="0" smtClean="0"/>
              <a:t>G</a:t>
            </a:r>
            <a:r>
              <a:rPr lang="en-US" dirty="0" smtClean="0"/>
              <a:t>ACA</a:t>
            </a:r>
            <a:r>
              <a:rPr lang="en-US" b="1" u="sng" dirty="0" smtClean="0"/>
              <a:t>A</a:t>
            </a:r>
            <a:r>
              <a:rPr lang="en-US" dirty="0" smtClean="0"/>
              <a:t>TAG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and Edit Distances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7006" y="1600200"/>
            <a:ext cx="53099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324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Analyzing Sequences</vt:lpstr>
      <vt:lpstr>Sequences: An Evolutionary Perspective</vt:lpstr>
      <vt:lpstr>Chromosomal Rearrangements</vt:lpstr>
      <vt:lpstr>Mouse Genome</vt:lpstr>
      <vt:lpstr>Gene Duplication</vt:lpstr>
      <vt:lpstr>Inversions</vt:lpstr>
      <vt:lpstr>Transposition</vt:lpstr>
      <vt:lpstr>Comparing Sequences</vt:lpstr>
      <vt:lpstr>Evolution and Edit Distances</vt:lpstr>
      <vt:lpstr>Plotting Genome Rearrangements</vt:lpstr>
      <vt:lpstr>How do we get sequences?</vt:lpstr>
      <vt:lpstr>Sanger Sequencing</vt:lpstr>
      <vt:lpstr>Pyrosequencing</vt:lpstr>
    </vt:vector>
  </TitlesOfParts>
  <Company>Department of Computer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Sequences</dc:title>
  <dc:creator>csuser</dc:creator>
  <cp:lastModifiedBy>csuser</cp:lastModifiedBy>
  <cp:revision>20</cp:revision>
  <dcterms:created xsi:type="dcterms:W3CDTF">2010-12-22T03:19:25Z</dcterms:created>
  <dcterms:modified xsi:type="dcterms:W3CDTF">2010-12-22T04:51:32Z</dcterms:modified>
</cp:coreProperties>
</file>