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DA76716-A7D3-564B-9F89-975A2F424AB7}">
          <p14:sldIdLst>
            <p14:sldId id="256"/>
            <p14:sldId id="257"/>
          </p14:sldIdLst>
        </p14:section>
        <p14:section name="Introduction" id="{1F3E8535-619F-A640-993D-EFB591DE75DF}">
          <p14:sldIdLst>
            <p14:sldId id="258"/>
            <p14:sldId id="259"/>
            <p14:sldId id="260"/>
          </p14:sldIdLst>
        </p14:section>
        <p14:section name="Related Research" id="{1A35BD81-BAFD-7D48-B02B-44627A420693}">
          <p14:sldIdLst>
            <p14:sldId id="261"/>
            <p14:sldId id="262"/>
            <p14:sldId id="263"/>
            <p14:sldId id="264"/>
            <p14:sldId id="265"/>
            <p14:sldId id="266"/>
          </p14:sldIdLst>
        </p14:section>
        <p14:section name="Terminology and Notation" id="{BC44EAA5-0D67-A14F-860C-9101913FF5D0}">
          <p14:sldIdLst>
            <p14:sldId id="285"/>
            <p14:sldId id="268"/>
          </p14:sldIdLst>
        </p14:section>
        <p14:section name="Analysis of Social Networks" id="{1A096DD9-0FC0-2E48-B571-BCD3BD89507D}">
          <p14:sldIdLst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  <p14:section name="Experimental Results" id="{D9A9AAE1-C6E3-BD41-9999-18D5AD6BD38E}">
          <p14:sldIdLst>
            <p14:sldId id="277"/>
            <p14:sldId id="278"/>
            <p14:sldId id="279"/>
            <p14:sldId id="280"/>
            <p14:sldId id="281"/>
            <p14:sldId id="282"/>
          </p14:sldIdLst>
        </p14:section>
        <p14:section name="Concluding Remarks and Q/A" id="{37037252-CC93-F649-9DA8-1EEC95BBB22F}">
          <p14:sldIdLst>
            <p14:sldId id="283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E0AAF-285A-5E4E-BC24-A8D3568FAD5A}" type="datetime1">
              <a:rPr lang="en-US" smtClean="0"/>
              <a:t>8/21/2015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F8D08-D49C-704C-AE23-22489C8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813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C7BCB-6E80-AF41-99CC-A9A957A51CE4}" type="datetime1">
              <a:rPr lang="en-US" smtClean="0"/>
              <a:t>8/21/2015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8989C-BA05-9748-BBEB-F952566BB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892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8989C-BA05-9748-BBEB-F952566BB3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3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DECC1B-26B7-8B46-9A86-B2F3CB15E2F9}" type="datetime1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ties and checkin sites: Connections and latent structures in Location Based Social Networks.  Sudhir Kylasa, Giorgios Kollias and Ananth Grama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22AC-F408-7B45-8515-E0736BA2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99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929AED-0E61-6C4E-8F6A-EBBA2E87D072}" type="datetime1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ties and checkin sites: Connections and latent structures in Location Based Social Networks.  Sudhir Kylasa, Giorgios Kollias and Ananth Grama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22AC-F408-7B45-8515-E0736BA2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0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BDD71C-1076-E84B-BB8A-DC986761AB18}" type="datetime1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ties and checkin sites: Connections and latent structures in Location Based Social Networks.  Sudhir Kylasa, Giorgios Kollias and Ananth Grama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22AC-F408-7B45-8515-E0736BA2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52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>
            <a:alphaModFix amt="7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143391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F02C9A-A3E5-1E41-ABE8-3505BCE03526}" type="datetime1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ties and checkin sites: Connections and latent structures in Location Based Social Networks.  Sudhir Kylasa, Giorgios Kollias and Ananth Grama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22AC-F408-7B45-8515-E0736BA2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5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597861-3DA2-5840-8FB3-247E97F5F2F6}" type="datetime1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ties and checkin sites: Connections and latent structures in Location Based Social Networks.  Sudhir Kylasa, Giorgios Kollias and Ananth Grama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22AC-F408-7B45-8515-E0736BA2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3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76A3A5-5163-504B-B44B-3BF69CE18364}" type="datetime1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ties and checkin sites: Connections and latent structures in Location Based Social Networks.  Sudhir Kylasa, Giorgios Kollias and Ananth Grama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22AC-F408-7B45-8515-E0736BA2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2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2200-6CD3-B948-82B4-55F6C489E86E}" type="datetime1">
              <a:rPr lang="en-US" smtClean="0"/>
              <a:t>8/21/2015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ties and checkin sites: Connections and latent structures in Location Based Social Networks.  Sudhir Kylasa, Giorgios Kollias and Ananth Grama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22AC-F408-7B45-8515-E0736BA2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4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6852A9-AC5C-8942-8481-25150835B668}" type="datetime1">
              <a:rPr lang="en-US" smtClean="0"/>
              <a:t>8/21/2015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ties and checkin sites: Connections and latent structures in Location Based Social Networks.  Sudhir Kylasa, Giorgios Kollias and Ananth Grama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22AC-F408-7B45-8515-E0736BA2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4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712CD6-ED32-F441-88FE-DFCED5055E4B}" type="datetime1">
              <a:rPr lang="en-US" smtClean="0"/>
              <a:t>8/21/2015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ties and checkin sites: Connections and latent structures in Location Based Social Networks.  Sudhir Kylasa, Giorgios Kollias and Ananth Grama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22AC-F408-7B45-8515-E0736BA2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8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E017F1-52EA-6545-AB69-4B6512270C88}" type="datetime1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ties and checkin sites: Connections and latent structures in Location Based Social Networks.  Sudhir Kylasa, Giorgios Kollias and Ananth Grama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22AC-F408-7B45-8515-E0736BA2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CCDFBB-95B9-7F42-84F0-43E46B0100F6}" type="datetime1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ties and checkin sites: Connections and latent structures in Location Based Social Networks.  Sudhir Kylasa, Giorgios Kollias and Ananth Grama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22AC-F408-7B45-8515-E0736BA2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0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 amt="1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77607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Social ties and checkin sites: Connections and latent structures in Location Based Social Networks.  Sudhir Kylasa, Giorgios Kollias and Ananth Grama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7926" y="6356350"/>
            <a:ext cx="468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922AC-F408-7B45-8515-E0736BA2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9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84301"/>
            <a:ext cx="7772400" cy="19161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Social ties and checkin sites: Connections and latent structures in Location Based Social </a:t>
            </a:r>
            <a:r>
              <a:rPr lang="en-US" b="1" dirty="0"/>
              <a:t>N</a:t>
            </a:r>
            <a:r>
              <a:rPr lang="en-US" b="1" dirty="0" smtClean="0"/>
              <a:t>etworks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b="1" u="sng" dirty="0" err="1" smtClean="0"/>
              <a:t>Sudhir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Kylasa</a:t>
            </a:r>
            <a:r>
              <a:rPr lang="en-US" sz="2400" dirty="0" smtClean="0"/>
              <a:t>, </a:t>
            </a:r>
            <a:r>
              <a:rPr lang="en-US" sz="2400" dirty="0" err="1" smtClean="0"/>
              <a:t>Giorgos</a:t>
            </a:r>
            <a:r>
              <a:rPr lang="en-US" sz="2400" dirty="0" smtClean="0"/>
              <a:t> </a:t>
            </a:r>
            <a:r>
              <a:rPr lang="en-US" sz="2400" dirty="0" err="1" smtClean="0"/>
              <a:t>Kollias</a:t>
            </a:r>
            <a:r>
              <a:rPr lang="en-US" sz="2400" dirty="0" smtClean="0"/>
              <a:t>, and </a:t>
            </a:r>
            <a:r>
              <a:rPr lang="en-US" sz="2400" dirty="0" err="1" smtClean="0"/>
              <a:t>Ananth</a:t>
            </a:r>
            <a:r>
              <a:rPr lang="en-US" sz="2400" dirty="0" smtClean="0"/>
              <a:t> </a:t>
            </a:r>
            <a:r>
              <a:rPr lang="en-US" sz="2400" dirty="0" err="1" smtClean="0"/>
              <a:t>Grama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7175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Prediction of social ties based on temporal aspects</a:t>
            </a:r>
          </a:p>
          <a:p>
            <a:pPr lvl="1"/>
            <a:r>
              <a:rPr lang="en-US" dirty="0" smtClean="0"/>
              <a:t>Human geographic movements in relation to social ties to predict future checkins – Cho et al.</a:t>
            </a:r>
          </a:p>
          <a:p>
            <a:pPr lvl="1"/>
            <a:r>
              <a:rPr lang="en-US" dirty="0" smtClean="0"/>
              <a:t>Checkin dynamics to study </a:t>
            </a:r>
            <a:r>
              <a:rPr lang="en-US" dirty="0" err="1" smtClean="0"/>
              <a:t>spatio</a:t>
            </a:r>
            <a:r>
              <a:rPr lang="en-US" dirty="0" smtClean="0"/>
              <a:t>-temporal patterns of user mobility – </a:t>
            </a:r>
            <a:r>
              <a:rPr lang="en-US" dirty="0" err="1" smtClean="0"/>
              <a:t>Noulas</a:t>
            </a:r>
            <a:r>
              <a:rPr lang="en-US" dirty="0" smtClean="0"/>
              <a:t> et al.</a:t>
            </a:r>
          </a:p>
          <a:p>
            <a:pPr lvl="1"/>
            <a:r>
              <a:rPr lang="en-US" dirty="0" smtClean="0"/>
              <a:t>User demographics, time of checkins, past checkins are analyzed to predict social ties – Chang et al.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22AC-F408-7B45-8515-E0736BA2737C}" type="slidenum">
              <a:rPr lang="en-US" smtClean="0"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ties and checkin sites: Connections and latent structures in Location Based Social Networks.  </a:t>
            </a:r>
          </a:p>
          <a:p>
            <a:r>
              <a:rPr lang="en-US" dirty="0" smtClean="0"/>
              <a:t>Sudhir Kylasa, </a:t>
            </a:r>
            <a:r>
              <a:rPr lang="en-US" dirty="0" err="1" smtClean="0"/>
              <a:t>Giorgios</a:t>
            </a:r>
            <a:r>
              <a:rPr lang="en-US" dirty="0" smtClean="0"/>
              <a:t> </a:t>
            </a:r>
            <a:r>
              <a:rPr lang="en-US" dirty="0" err="1" smtClean="0"/>
              <a:t>Kollias</a:t>
            </a:r>
            <a:r>
              <a:rPr lang="en-US" dirty="0" smtClean="0"/>
              <a:t> and </a:t>
            </a:r>
            <a:r>
              <a:rPr lang="en-US" dirty="0" err="1" smtClean="0"/>
              <a:t>Ananth</a:t>
            </a:r>
            <a:r>
              <a:rPr lang="en-US" dirty="0" smtClean="0"/>
              <a:t> </a:t>
            </a:r>
            <a:r>
              <a:rPr lang="en-US" dirty="0" err="1" smtClean="0"/>
              <a:t>Grama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8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study the relationship between checkin locations and social tie and </a:t>
            </a:r>
            <a:r>
              <a:rPr lang="en-US" b="1" i="1" u="sng" dirty="0" smtClean="0"/>
              <a:t>vice-versa</a:t>
            </a:r>
            <a:endParaRPr lang="en-US" dirty="0" smtClean="0"/>
          </a:p>
          <a:p>
            <a:r>
              <a:rPr lang="en-US" dirty="0" smtClean="0"/>
              <a:t>Our research primarily studies the impact of nodal attributes (checkin information) on the aggregate structure and function of the network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22AC-F408-7B45-8515-E0736BA2737C}" type="slidenum">
              <a:rPr lang="en-US" smtClean="0"/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ties and checkin sites: Connections and latent structures in Location Based Social Networks.  </a:t>
            </a:r>
          </a:p>
          <a:p>
            <a:r>
              <a:rPr lang="en-US" dirty="0" smtClean="0"/>
              <a:t>Sudhir Kylasa, </a:t>
            </a:r>
            <a:r>
              <a:rPr lang="en-US" dirty="0" err="1" smtClean="0"/>
              <a:t>Giorgios</a:t>
            </a:r>
            <a:r>
              <a:rPr lang="en-US" dirty="0" smtClean="0"/>
              <a:t> </a:t>
            </a:r>
            <a:r>
              <a:rPr lang="en-US" dirty="0" err="1" smtClean="0"/>
              <a:t>Kollias</a:t>
            </a:r>
            <a:r>
              <a:rPr lang="en-US" dirty="0" smtClean="0"/>
              <a:t> and </a:t>
            </a:r>
            <a:r>
              <a:rPr lang="en-US" dirty="0" err="1" smtClean="0"/>
              <a:t>Ananth</a:t>
            </a:r>
            <a:r>
              <a:rPr lang="en-US" dirty="0" smtClean="0"/>
              <a:t> </a:t>
            </a:r>
            <a:r>
              <a:rPr lang="en-US" dirty="0" err="1" smtClean="0"/>
              <a:t>Grama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and Notation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22AC-F408-7B45-8515-E0736BA2737C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353173"/>
              </p:ext>
            </p:extLst>
          </p:nvPr>
        </p:nvGraphicFramePr>
        <p:xfrm>
          <a:off x="745463" y="1617892"/>
          <a:ext cx="7941336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3755"/>
                <a:gridCol w="262292"/>
                <a:gridCol w="6105289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latin typeface="Lucida Calligraphy"/>
                          <a:cs typeface="Lucida Calligraphy"/>
                        </a:rPr>
                        <a:t>C</a:t>
                      </a:r>
                      <a:r>
                        <a:rPr lang="en-US" sz="2400" baseline="-25000" dirty="0" err="1" smtClean="0">
                          <a:latin typeface="Lucida Calligraphy"/>
                          <a:cs typeface="Lucida Calligraphy"/>
                        </a:rPr>
                        <a:t>k</a:t>
                      </a:r>
                      <a:endParaRPr lang="en-US" sz="2400" baseline="-25000" dirty="0">
                        <a:latin typeface="Lucida Calligraphy"/>
                        <a:cs typeface="Lucida Calligraph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 that two</a:t>
                      </a:r>
                      <a:r>
                        <a:rPr lang="en-US" baseline="0" dirty="0" smtClean="0"/>
                        <a:t> users share </a:t>
                      </a:r>
                      <a:r>
                        <a:rPr lang="en-US" baseline="0" dirty="0" smtClean="0">
                          <a:latin typeface="Lucida Calligraphy"/>
                          <a:cs typeface="Lucida Calligraphy"/>
                        </a:rPr>
                        <a:t>k</a:t>
                      </a:r>
                      <a:r>
                        <a:rPr lang="en-US" baseline="0" dirty="0" smtClean="0"/>
                        <a:t> checkin locations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Lucida Calligraphy"/>
                          <a:cs typeface="Lucida Calligraphy"/>
                        </a:rPr>
                        <a:t>F</a:t>
                      </a:r>
                      <a:endParaRPr lang="en-US" sz="2400" dirty="0">
                        <a:latin typeface="Lucida Calligraphy"/>
                        <a:cs typeface="Lucida Calligraph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 that two users are friends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latin typeface="Lucida Calligraphy"/>
                          <a:cs typeface="Lucida Calligraphy"/>
                        </a:rPr>
                        <a:t>Pr</a:t>
                      </a:r>
                      <a:r>
                        <a:rPr lang="en-US" sz="2400" dirty="0" smtClean="0">
                          <a:latin typeface="Lucida Calligraphy"/>
                          <a:cs typeface="Lucida Calligraphy"/>
                        </a:rPr>
                        <a:t>(</a:t>
                      </a:r>
                      <a:r>
                        <a:rPr lang="en-US" sz="2400" dirty="0" err="1" smtClean="0">
                          <a:latin typeface="Lucida Calligraphy"/>
                          <a:cs typeface="Lucida Calligraphy"/>
                        </a:rPr>
                        <a:t>C</a:t>
                      </a:r>
                      <a:r>
                        <a:rPr lang="en-US" sz="2400" baseline="-25000" dirty="0" err="1" smtClean="0">
                          <a:latin typeface="Lucida Calligraphy"/>
                          <a:cs typeface="Lucida Calligraphy"/>
                        </a:rPr>
                        <a:t>k</a:t>
                      </a:r>
                      <a:r>
                        <a:rPr lang="en-US" sz="2400" dirty="0" smtClean="0">
                          <a:latin typeface="Lucida Calligraphy"/>
                          <a:cs typeface="Lucida Calligraphy"/>
                        </a:rPr>
                        <a:t>)</a:t>
                      </a:r>
                      <a:endParaRPr lang="en-US" sz="2400" dirty="0">
                        <a:latin typeface="Lucida Calligraphy"/>
                        <a:cs typeface="Lucida Calligraph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Probability</a:t>
                      </a:r>
                      <a:r>
                        <a:rPr lang="en-US" baseline="0" dirty="0" smtClean="0"/>
                        <a:t> of</a:t>
                      </a:r>
                      <a:r>
                        <a:rPr lang="en-US" dirty="0" smtClean="0"/>
                        <a:t> two users sharing </a:t>
                      </a:r>
                      <a:r>
                        <a:rPr lang="en-US" dirty="0" smtClean="0">
                          <a:latin typeface="Lucida Calligraphy"/>
                          <a:cs typeface="Lucida Calligraphy"/>
                        </a:rPr>
                        <a:t>k</a:t>
                      </a:r>
                      <a:r>
                        <a:rPr lang="en-US" dirty="0" smtClean="0"/>
                        <a:t> checkin</a:t>
                      </a:r>
                      <a:r>
                        <a:rPr lang="en-US" baseline="0" dirty="0" smtClean="0"/>
                        <a:t> locations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latin typeface="Lucida Calligraphy"/>
                          <a:cs typeface="Lucida Calligraphy"/>
                        </a:rPr>
                        <a:t>Pr</a:t>
                      </a:r>
                      <a:r>
                        <a:rPr lang="en-US" sz="2400" dirty="0" smtClean="0">
                          <a:latin typeface="Lucida Calligraphy"/>
                          <a:cs typeface="Lucida Calligraphy"/>
                        </a:rPr>
                        <a:t>(F)</a:t>
                      </a:r>
                      <a:endParaRPr lang="en-US" sz="2400" dirty="0">
                        <a:latin typeface="Lucida Calligraphy"/>
                        <a:cs typeface="Lucida Calligraph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Probability of two users being friends (existence</a:t>
                      </a:r>
                      <a:r>
                        <a:rPr lang="en-US" baseline="0" dirty="0" smtClean="0"/>
                        <a:t> of an edge)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latin typeface="Lucida Calligraphy"/>
                          <a:cs typeface="Lucida Calligraphy"/>
                        </a:rPr>
                        <a:t>Pr</a:t>
                      </a:r>
                      <a:r>
                        <a:rPr lang="en-US" sz="2400" dirty="0" smtClean="0">
                          <a:latin typeface="Lucida Calligraphy"/>
                          <a:cs typeface="Lucida Calligraphy"/>
                        </a:rPr>
                        <a:t>(</a:t>
                      </a:r>
                      <a:r>
                        <a:rPr lang="en-US" sz="2400" dirty="0" err="1" smtClean="0">
                          <a:latin typeface="Lucida Calligraphy"/>
                          <a:cs typeface="Lucida Calligraphy"/>
                        </a:rPr>
                        <a:t>C</a:t>
                      </a:r>
                      <a:r>
                        <a:rPr lang="en-US" sz="2400" baseline="-25000" dirty="0" err="1" smtClean="0">
                          <a:latin typeface="Lucida Calligraphy"/>
                          <a:cs typeface="Lucida Calligraphy"/>
                        </a:rPr>
                        <a:t>k</a:t>
                      </a:r>
                      <a:r>
                        <a:rPr lang="en-US" sz="2400" dirty="0" err="1" smtClean="0">
                          <a:latin typeface="Lucida Calligraphy"/>
                          <a:cs typeface="Lucida Calligraphy"/>
                        </a:rPr>
                        <a:t>|F</a:t>
                      </a:r>
                      <a:r>
                        <a:rPr lang="en-US" sz="2400" dirty="0" smtClean="0">
                          <a:latin typeface="Lucida Calligraphy"/>
                          <a:cs typeface="Lucida Calligraphy"/>
                        </a:rPr>
                        <a:t>)</a:t>
                      </a:r>
                      <a:endParaRPr lang="en-US" sz="2400" dirty="0">
                        <a:latin typeface="Lucida Calligraphy"/>
                        <a:cs typeface="Lucida Calligraph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Probability of two users sharing </a:t>
                      </a:r>
                      <a:r>
                        <a:rPr lang="en-US" dirty="0" smtClean="0">
                          <a:latin typeface="Lucida Calligraphy"/>
                          <a:cs typeface="Lucida Calligraphy"/>
                        </a:rPr>
                        <a:t>k</a:t>
                      </a:r>
                      <a:r>
                        <a:rPr lang="en-US" dirty="0" smtClean="0"/>
                        <a:t> checkin</a:t>
                      </a:r>
                      <a:r>
                        <a:rPr lang="en-US" baseline="0" dirty="0" smtClean="0"/>
                        <a:t> locations given that they are friends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latin typeface="Lucida Calligraphy"/>
                          <a:cs typeface="Lucida Calligraphy"/>
                        </a:rPr>
                        <a:t>Pr</a:t>
                      </a:r>
                      <a:r>
                        <a:rPr lang="en-US" sz="2400" dirty="0" smtClean="0">
                          <a:latin typeface="Lucida Calligraphy"/>
                          <a:cs typeface="Lucida Calligraphy"/>
                        </a:rPr>
                        <a:t>(</a:t>
                      </a:r>
                      <a:r>
                        <a:rPr lang="en-US" sz="2400" dirty="0" err="1" smtClean="0">
                          <a:latin typeface="Lucida Calligraphy"/>
                          <a:cs typeface="Lucida Calligraphy"/>
                        </a:rPr>
                        <a:t>F|C</a:t>
                      </a:r>
                      <a:r>
                        <a:rPr lang="en-US" sz="2400" baseline="-25000" dirty="0" err="1" smtClean="0">
                          <a:latin typeface="Lucida Calligraphy"/>
                          <a:cs typeface="Lucida Calligraphy"/>
                        </a:rPr>
                        <a:t>k</a:t>
                      </a:r>
                      <a:r>
                        <a:rPr lang="en-US" sz="2400" dirty="0" smtClean="0">
                          <a:latin typeface="Lucida Calligraphy"/>
                          <a:cs typeface="Lucida Calligraphy"/>
                        </a:rPr>
                        <a:t>)</a:t>
                      </a:r>
                      <a:endParaRPr lang="en-US" sz="2400" dirty="0">
                        <a:latin typeface="Lucida Calligraphy"/>
                        <a:cs typeface="Lucida Calligraph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Probability</a:t>
                      </a:r>
                      <a:r>
                        <a:rPr lang="en-US" baseline="0" dirty="0" smtClean="0"/>
                        <a:t> of two users being friends given that they are sharing </a:t>
                      </a:r>
                      <a:r>
                        <a:rPr lang="en-US" baseline="0" dirty="0" smtClean="0">
                          <a:latin typeface="Lucida Calligraphy"/>
                          <a:cs typeface="Lucida Calligraphy"/>
                        </a:rPr>
                        <a:t>k</a:t>
                      </a:r>
                      <a:r>
                        <a:rPr lang="en-US" baseline="0" dirty="0" smtClean="0"/>
                        <a:t> checkin locations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ties and checkin sites: Connections and latent structures in Location Based Social Networks.  </a:t>
            </a:r>
          </a:p>
          <a:p>
            <a:r>
              <a:rPr lang="en-US" dirty="0" smtClean="0"/>
              <a:t>Sudhir Kylasa, </a:t>
            </a:r>
            <a:r>
              <a:rPr lang="en-US" dirty="0" err="1" smtClean="0"/>
              <a:t>Giorgios</a:t>
            </a:r>
            <a:r>
              <a:rPr lang="en-US" dirty="0" smtClean="0"/>
              <a:t> </a:t>
            </a:r>
            <a:r>
              <a:rPr lang="en-US" dirty="0" err="1" smtClean="0"/>
              <a:t>Kollias</a:t>
            </a:r>
            <a:r>
              <a:rPr lang="en-US" dirty="0" smtClean="0"/>
              <a:t> and </a:t>
            </a:r>
            <a:r>
              <a:rPr lang="en-US" dirty="0" err="1" smtClean="0"/>
              <a:t>Ananth</a:t>
            </a:r>
            <a:r>
              <a:rPr lang="en-US" dirty="0" smtClean="0"/>
              <a:t> </a:t>
            </a:r>
            <a:r>
              <a:rPr lang="en-US" dirty="0" err="1" smtClean="0"/>
              <a:t>Grama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0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and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Social Graph : </a:t>
            </a:r>
            <a:r>
              <a:rPr lang="en-US" dirty="0" err="1" smtClean="0">
                <a:latin typeface="Lucida Calligraphy"/>
                <a:cs typeface="Lucida Calligraphy"/>
              </a:rPr>
              <a:t>G</a:t>
            </a:r>
            <a:r>
              <a:rPr lang="en-US" baseline="-25000" dirty="0" err="1" smtClean="0">
                <a:latin typeface="Lucida Calligraphy"/>
                <a:cs typeface="Lucida Calligraphy"/>
              </a:rPr>
              <a:t>f</a:t>
            </a:r>
            <a:r>
              <a:rPr lang="en-US" dirty="0" smtClean="0"/>
              <a:t> = &lt;</a:t>
            </a:r>
            <a:r>
              <a:rPr lang="en-US" dirty="0" err="1" smtClean="0">
                <a:latin typeface="Lucida Calligraphy"/>
                <a:cs typeface="Lucida Calligraphy"/>
              </a:rPr>
              <a:t>V</a:t>
            </a:r>
            <a:r>
              <a:rPr lang="en-US" baseline="-25000" dirty="0" err="1" smtClean="0">
                <a:latin typeface="Lucida Calligraphy"/>
                <a:cs typeface="Lucida Calligraphy"/>
              </a:rPr>
              <a:t>f</a:t>
            </a:r>
            <a:r>
              <a:rPr lang="en-US" dirty="0" smtClean="0"/>
              <a:t>, </a:t>
            </a:r>
            <a:r>
              <a:rPr lang="en-US" dirty="0" err="1" smtClean="0">
                <a:latin typeface="Lucida Calligraphy"/>
                <a:cs typeface="Lucida Calligraphy"/>
              </a:rPr>
              <a:t>E</a:t>
            </a:r>
            <a:r>
              <a:rPr lang="en-US" baseline="-25000" dirty="0" err="1" smtClean="0">
                <a:latin typeface="Lucida Calligraphy"/>
                <a:cs typeface="Lucida Calligraphy"/>
              </a:rPr>
              <a:t>f</a:t>
            </a:r>
            <a:r>
              <a:rPr lang="en-US" dirty="0" smtClean="0"/>
              <a:t>&gt;, </a:t>
            </a:r>
          </a:p>
          <a:p>
            <a:pPr lvl="1"/>
            <a:r>
              <a:rPr lang="en-US" dirty="0" smtClean="0"/>
              <a:t>|</a:t>
            </a:r>
            <a:r>
              <a:rPr lang="en-US" dirty="0" err="1" smtClean="0">
                <a:latin typeface="Lucida Calligraphy"/>
                <a:cs typeface="Lucida Calligraphy"/>
              </a:rPr>
              <a:t>V</a:t>
            </a:r>
            <a:r>
              <a:rPr lang="en-US" baseline="-25000" dirty="0" err="1" smtClean="0">
                <a:latin typeface="Lucida Calligraphy"/>
                <a:cs typeface="Lucida Calligraphy"/>
              </a:rPr>
              <a:t>f</a:t>
            </a:r>
            <a:r>
              <a:rPr lang="en-US" dirty="0" smtClean="0"/>
              <a:t>.| = n, </a:t>
            </a:r>
            <a:r>
              <a:rPr lang="en-US" dirty="0">
                <a:cs typeface="Lucida Calligraphy"/>
              </a:rPr>
              <a:t>|</a:t>
            </a:r>
            <a:r>
              <a:rPr lang="en-US" dirty="0" err="1">
                <a:latin typeface="Lucida Calligraphy"/>
                <a:cs typeface="Lucida Calligraphy"/>
              </a:rPr>
              <a:t>E</a:t>
            </a:r>
            <a:r>
              <a:rPr lang="en-US" baseline="-25000" dirty="0" err="1">
                <a:latin typeface="Lucida Calligraphy"/>
                <a:cs typeface="Lucida Calligraphy"/>
              </a:rPr>
              <a:t>f</a:t>
            </a:r>
            <a:r>
              <a:rPr lang="en-US" dirty="0">
                <a:cs typeface="Lucida Calligraphy"/>
              </a:rPr>
              <a:t>| = </a:t>
            </a:r>
            <a:r>
              <a:rPr lang="en-US" i="1" dirty="0">
                <a:cs typeface="Lucida Calligraphy"/>
              </a:rPr>
              <a:t>f</a:t>
            </a:r>
            <a:endParaRPr lang="en-US" i="1" baseline="-25000" dirty="0"/>
          </a:p>
          <a:p>
            <a:pPr lvl="1"/>
            <a:r>
              <a:rPr lang="en-US" dirty="0" smtClean="0"/>
              <a:t>Undirected edges &lt;</a:t>
            </a:r>
            <a:r>
              <a:rPr lang="en-US" dirty="0" err="1" smtClean="0"/>
              <a:t>u</a:t>
            </a:r>
            <a:r>
              <a:rPr lang="en-US" baseline="-25000" dirty="0" err="1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j</a:t>
            </a:r>
            <a:r>
              <a:rPr lang="en-US" dirty="0" smtClean="0"/>
              <a:t>&gt;     </a:t>
            </a:r>
            <a:r>
              <a:rPr lang="en-US" dirty="0" err="1" smtClean="0">
                <a:latin typeface="Lucida Calligraphy"/>
                <a:cs typeface="Lucida Calligraphy"/>
              </a:rPr>
              <a:t>E</a:t>
            </a:r>
            <a:r>
              <a:rPr lang="en-US" baseline="-25000" dirty="0" err="1" smtClean="0">
                <a:latin typeface="Lucida Calligraphy"/>
                <a:cs typeface="Lucida Calligraphy"/>
              </a:rPr>
              <a:t>f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A</a:t>
            </a:r>
            <a:r>
              <a:rPr lang="en-US" baseline="-25000" dirty="0" err="1" smtClean="0"/>
              <a:t>f</a:t>
            </a:r>
            <a:r>
              <a:rPr lang="en-US" dirty="0" smtClean="0"/>
              <a:t>, a </a:t>
            </a:r>
            <a:r>
              <a:rPr lang="en-US" dirty="0" err="1" smtClean="0"/>
              <a:t>nxn</a:t>
            </a:r>
            <a:r>
              <a:rPr lang="en-US" dirty="0" smtClean="0"/>
              <a:t> matrix,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f</a:t>
            </a:r>
            <a:r>
              <a:rPr lang="en-US" dirty="0" smtClean="0"/>
              <a:t>[</a:t>
            </a:r>
            <a:r>
              <a:rPr lang="en-US" dirty="0" err="1" smtClean="0"/>
              <a:t>I,j</a:t>
            </a:r>
            <a:r>
              <a:rPr lang="en-US" dirty="0" smtClean="0"/>
              <a:t>] = 1 </a:t>
            </a:r>
            <a:r>
              <a:rPr lang="en-US" dirty="0" err="1" smtClean="0"/>
              <a:t>iff</a:t>
            </a:r>
            <a:r>
              <a:rPr lang="en-US" dirty="0" smtClean="0"/>
              <a:t> &lt;</a:t>
            </a:r>
            <a:r>
              <a:rPr lang="en-US" dirty="0" err="1" smtClean="0"/>
              <a:t>u</a:t>
            </a:r>
            <a:r>
              <a:rPr lang="en-US" baseline="-25000" dirty="0" err="1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j</a:t>
            </a:r>
            <a:r>
              <a:rPr lang="en-US" dirty="0" smtClean="0"/>
              <a:t>&gt;     </a:t>
            </a:r>
            <a:r>
              <a:rPr lang="en-US" dirty="0" err="1" smtClean="0">
                <a:latin typeface="Lucida Calligraphy"/>
                <a:cs typeface="Lucida Calligraphy"/>
              </a:rPr>
              <a:t>E</a:t>
            </a:r>
            <a:r>
              <a:rPr lang="en-US" baseline="-25000" dirty="0" err="1" smtClean="0">
                <a:latin typeface="Lucida Calligraphy"/>
                <a:cs typeface="Lucida Calligraphy"/>
              </a:rPr>
              <a:t>f</a:t>
            </a:r>
            <a:r>
              <a:rPr lang="en-US" baseline="-25000" dirty="0" smtClean="0">
                <a:latin typeface="Lucida Calligraphy"/>
                <a:cs typeface="Lucida Calligraphy"/>
              </a:rPr>
              <a:t>.</a:t>
            </a:r>
          </a:p>
          <a:p>
            <a:r>
              <a:rPr lang="en-US" dirty="0" smtClean="0"/>
              <a:t>Checkin Graph: </a:t>
            </a:r>
            <a:r>
              <a:rPr lang="en-US" dirty="0" err="1" smtClean="0">
                <a:latin typeface="Lucida Calligraphy"/>
                <a:cs typeface="Lucida Calligraphy"/>
              </a:rPr>
              <a:t>G</a:t>
            </a:r>
            <a:r>
              <a:rPr lang="en-US" baseline="-25000" dirty="0" err="1" smtClean="0">
                <a:latin typeface="Lucida Calligraphy"/>
                <a:cs typeface="Lucida Calligraphy"/>
              </a:rPr>
              <a:t>c</a:t>
            </a:r>
            <a:r>
              <a:rPr lang="en-US" dirty="0" smtClean="0"/>
              <a:t> = &lt;(</a:t>
            </a:r>
            <a:r>
              <a:rPr lang="en-US" dirty="0" smtClean="0">
                <a:latin typeface="Lucida Calligraphy"/>
                <a:cs typeface="Lucida Calligraphy"/>
              </a:rPr>
              <a:t>V</a:t>
            </a:r>
            <a:r>
              <a:rPr lang="en-US" baseline="-25000" dirty="0" smtClean="0">
                <a:latin typeface="Lucida Calligraphy"/>
                <a:cs typeface="Lucida Calligraphy"/>
              </a:rPr>
              <a:t>c1</a:t>
            </a:r>
            <a:r>
              <a:rPr lang="en-US" dirty="0" smtClean="0"/>
              <a:t>, </a:t>
            </a:r>
            <a:r>
              <a:rPr lang="en-US" dirty="0" smtClean="0">
                <a:latin typeface="Lucida Calligraphy"/>
                <a:cs typeface="Lucida Calligraphy"/>
              </a:rPr>
              <a:t>V</a:t>
            </a:r>
            <a:r>
              <a:rPr lang="en-US" baseline="-25000" dirty="0" smtClean="0">
                <a:latin typeface="Lucida Calligraphy"/>
                <a:cs typeface="Lucida Calligraphy"/>
              </a:rPr>
              <a:t>c2</a:t>
            </a:r>
            <a:r>
              <a:rPr lang="en-US" dirty="0" smtClean="0"/>
              <a:t>), </a:t>
            </a:r>
            <a:r>
              <a:rPr lang="en-US" dirty="0" err="1" smtClean="0">
                <a:latin typeface="Lucida Calligraphy"/>
                <a:cs typeface="Lucida Calligraphy"/>
              </a:rPr>
              <a:t>E</a:t>
            </a:r>
            <a:r>
              <a:rPr lang="en-US" baseline="-25000" dirty="0" err="1" smtClean="0">
                <a:latin typeface="Lucida Calligraphy"/>
                <a:cs typeface="Lucida Calligraphy"/>
              </a:rPr>
              <a:t>c</a:t>
            </a:r>
            <a:r>
              <a:rPr lang="en-US" dirty="0" smtClean="0"/>
              <a:t>&gt;. </a:t>
            </a:r>
            <a:endParaRPr lang="en-US" dirty="0"/>
          </a:p>
          <a:p>
            <a:pPr lvl="1"/>
            <a:r>
              <a:rPr lang="en-US" dirty="0" smtClean="0"/>
              <a:t> Bipartite graph with edges &lt;</a:t>
            </a:r>
            <a:r>
              <a:rPr lang="en-US" i="1" dirty="0" err="1" smtClean="0"/>
              <a:t>u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, 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j</a:t>
            </a:r>
            <a:r>
              <a:rPr lang="en-US" dirty="0" smtClean="0"/>
              <a:t>&gt; </a:t>
            </a:r>
            <a:r>
              <a:rPr lang="en-US" dirty="0" err="1" smtClean="0">
                <a:latin typeface="Lucida Calligraphy"/>
                <a:cs typeface="Lucida Calligraphy"/>
              </a:rPr>
              <a:t>E</a:t>
            </a:r>
            <a:r>
              <a:rPr lang="en-US" baseline="-25000" dirty="0" err="1" smtClean="0">
                <a:latin typeface="Lucida Calligraphy"/>
                <a:cs typeface="Lucida Calligraphy"/>
              </a:rPr>
              <a:t>c</a:t>
            </a:r>
            <a:r>
              <a:rPr lang="en-US" baseline="-25000" dirty="0" smtClean="0">
                <a:latin typeface="Lucida Calligraphy"/>
                <a:cs typeface="Lucida Calligraphy"/>
              </a:rPr>
              <a:t>,</a:t>
            </a:r>
            <a:r>
              <a:rPr lang="en-US" dirty="0" smtClean="0"/>
              <a:t> connecting a user </a:t>
            </a:r>
            <a:r>
              <a:rPr lang="en-US" i="1" dirty="0" err="1" smtClean="0"/>
              <a:t>u</a:t>
            </a:r>
            <a:r>
              <a:rPr lang="en-US" i="1" baseline="-25000" dirty="0" err="1" smtClean="0"/>
              <a:t>i</a:t>
            </a:r>
            <a:r>
              <a:rPr lang="en-US" dirty="0" smtClean="0"/>
              <a:t>                                     	U(=</a:t>
            </a:r>
            <a:r>
              <a:rPr lang="en-US" dirty="0" smtClean="0">
                <a:latin typeface="Lucida Calligraphy"/>
                <a:cs typeface="Lucida Calligraphy"/>
              </a:rPr>
              <a:t>V</a:t>
            </a:r>
            <a:r>
              <a:rPr lang="en-US" baseline="-25000" dirty="0" smtClean="0">
                <a:latin typeface="Lucida Calligraphy"/>
                <a:cs typeface="Lucida Calligraphy"/>
              </a:rPr>
              <a:t>c1</a:t>
            </a:r>
            <a:r>
              <a:rPr lang="en-US" dirty="0" smtClean="0"/>
              <a:t>) with any of its checkin locations 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j</a:t>
            </a:r>
            <a:r>
              <a:rPr lang="en-US" dirty="0" smtClean="0"/>
              <a:t>    C(=</a:t>
            </a:r>
            <a:r>
              <a:rPr lang="en-US" dirty="0" smtClean="0">
                <a:latin typeface="Lucida Calligraphy"/>
                <a:cs typeface="Lucida Calligraphy"/>
              </a:rPr>
              <a:t>V</a:t>
            </a:r>
            <a:r>
              <a:rPr lang="en-US" baseline="-25000" dirty="0" smtClean="0">
                <a:latin typeface="Lucida Calligraphy"/>
                <a:cs typeface="Lucida Calligraphy"/>
              </a:rPr>
              <a:t>c2</a:t>
            </a:r>
            <a:r>
              <a:rPr lang="en-US" dirty="0" smtClean="0"/>
              <a:t>). </a:t>
            </a:r>
          </a:p>
          <a:p>
            <a:pPr lvl="1"/>
            <a:r>
              <a:rPr lang="en-US" dirty="0" smtClean="0"/>
              <a:t>|C| = </a:t>
            </a:r>
            <a:r>
              <a:rPr lang="en-US" i="1" dirty="0" smtClean="0"/>
              <a:t>m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A</a:t>
            </a:r>
            <a:r>
              <a:rPr lang="en-US" baseline="-25000" dirty="0" smtClean="0"/>
              <a:t>c</a:t>
            </a:r>
            <a:r>
              <a:rPr lang="en-US" dirty="0" smtClean="0"/>
              <a:t>[</a:t>
            </a:r>
            <a:r>
              <a:rPr lang="en-US" i="1" dirty="0" err="1" smtClean="0"/>
              <a:t>i,j</a:t>
            </a:r>
            <a:r>
              <a:rPr lang="en-US" dirty="0" smtClean="0"/>
              <a:t>] = 1 </a:t>
            </a:r>
            <a:r>
              <a:rPr lang="en-US" dirty="0" err="1" smtClean="0"/>
              <a:t>iff</a:t>
            </a:r>
            <a:r>
              <a:rPr lang="en-US" dirty="0" smtClean="0"/>
              <a:t> </a:t>
            </a:r>
            <a:r>
              <a:rPr lang="en-US" i="1" dirty="0" err="1" smtClean="0"/>
              <a:t>u</a:t>
            </a:r>
            <a:r>
              <a:rPr lang="en-US" i="1" baseline="-25000" dirty="0" err="1" smtClean="0"/>
              <a:t>i</a:t>
            </a:r>
            <a:r>
              <a:rPr lang="en-US" dirty="0" smtClean="0"/>
              <a:t> has a checkin 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j</a:t>
            </a:r>
            <a:r>
              <a:rPr lang="en-US" dirty="0" smtClean="0"/>
              <a:t>.</a:t>
            </a:r>
          </a:p>
          <a:p>
            <a:r>
              <a:rPr lang="en-US" dirty="0" err="1" smtClean="0">
                <a:latin typeface="Lucida Calligraphy"/>
                <a:cs typeface="Lucida Calligraphy"/>
              </a:rPr>
              <a:t>Pr</a:t>
            </a:r>
            <a:r>
              <a:rPr lang="en-US" dirty="0" smtClean="0">
                <a:latin typeface="Lucida Calligraphy"/>
                <a:cs typeface="Lucida Calligraphy"/>
              </a:rPr>
              <a:t>(F)</a:t>
            </a:r>
            <a:r>
              <a:rPr lang="en-US" dirty="0" smtClean="0"/>
              <a:t> = </a:t>
            </a:r>
            <a:r>
              <a:rPr lang="en-US" i="1" dirty="0" smtClean="0"/>
              <a:t>f</a:t>
            </a:r>
            <a:r>
              <a:rPr lang="en-US" dirty="0" smtClean="0"/>
              <a:t>/</a:t>
            </a:r>
            <a:r>
              <a:rPr lang="en-US" baseline="30000" dirty="0" smtClean="0"/>
              <a:t>n</a:t>
            </a:r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. </a:t>
            </a:r>
          </a:p>
          <a:p>
            <a:r>
              <a:rPr lang="en-US" dirty="0" err="1" smtClean="0">
                <a:latin typeface="Lucida Calligraphy"/>
                <a:cs typeface="Lucida Calligraphy"/>
              </a:rPr>
              <a:t>Pr</a:t>
            </a:r>
            <a:r>
              <a:rPr lang="en-US" dirty="0" smtClean="0">
                <a:latin typeface="Lucida Calligraphy"/>
                <a:cs typeface="Lucida Calligraphy"/>
              </a:rPr>
              <a:t>(</a:t>
            </a:r>
            <a:r>
              <a:rPr lang="en-US" dirty="0" err="1" smtClean="0">
                <a:latin typeface="Lucida Calligraphy"/>
                <a:cs typeface="Lucida Calligraphy"/>
              </a:rPr>
              <a:t>C</a:t>
            </a:r>
            <a:r>
              <a:rPr lang="en-US" baseline="-25000" dirty="0" err="1" smtClean="0">
                <a:latin typeface="Lucida Calligraphy"/>
                <a:cs typeface="Lucida Calligraphy"/>
              </a:rPr>
              <a:t>k</a:t>
            </a:r>
            <a:r>
              <a:rPr lang="en-US" dirty="0" smtClean="0">
                <a:latin typeface="Lucida Calligraphy"/>
                <a:cs typeface="Lucida Calligraphy"/>
              </a:rPr>
              <a:t>)</a:t>
            </a:r>
            <a:r>
              <a:rPr lang="en-US" dirty="0" smtClean="0"/>
              <a:t> = </a:t>
            </a:r>
            <a:r>
              <a:rPr lang="en-US" dirty="0" smtClean="0"/>
              <a:t>fraction of entries in matrix </a:t>
            </a:r>
            <a:r>
              <a:rPr lang="en-US" dirty="0" smtClean="0"/>
              <a:t>A</a:t>
            </a:r>
            <a:r>
              <a:rPr lang="en-US" baseline="-25000" dirty="0" smtClean="0"/>
              <a:t>c </a:t>
            </a:r>
            <a:r>
              <a:rPr lang="en-US" dirty="0" smtClean="0"/>
              <a:t>*</a:t>
            </a:r>
            <a:r>
              <a:rPr lang="en-US" baseline="-25000" dirty="0" smtClean="0"/>
              <a:t>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c</a:t>
            </a:r>
            <a:r>
              <a:rPr lang="en-US" baseline="30000" dirty="0" err="1" smtClean="0"/>
              <a:t>T</a:t>
            </a:r>
            <a:r>
              <a:rPr lang="en-US" baseline="30000" dirty="0" smtClean="0"/>
              <a:t> </a:t>
            </a:r>
            <a:r>
              <a:rPr lang="en-US" baseline="30000" dirty="0"/>
              <a:t> </a:t>
            </a:r>
            <a:r>
              <a:rPr lang="en-US" dirty="0" smtClean="0"/>
              <a:t>with value 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22AC-F408-7B45-8515-E0736BA2737C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139255"/>
              </p:ext>
            </p:extLst>
          </p:nvPr>
        </p:nvGraphicFramePr>
        <p:xfrm>
          <a:off x="4491192" y="2402004"/>
          <a:ext cx="243879" cy="261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3" imgW="152400" imgH="152400" progId="Equation.3">
                  <p:embed/>
                </p:oleObj>
              </mc:Choice>
              <mc:Fallback>
                <p:oleObj name="Equation" r:id="rId3" imgW="1524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1192" y="2402004"/>
                        <a:ext cx="243879" cy="261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024203"/>
              </p:ext>
            </p:extLst>
          </p:nvPr>
        </p:nvGraphicFramePr>
        <p:xfrm>
          <a:off x="5788849" y="2779643"/>
          <a:ext cx="243879" cy="261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5" imgW="152400" imgH="152400" progId="Equation.3">
                  <p:embed/>
                </p:oleObj>
              </mc:Choice>
              <mc:Fallback>
                <p:oleObj name="Equation" r:id="rId5" imgW="1524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88849" y="2779643"/>
                        <a:ext cx="243879" cy="261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64631"/>
              </p:ext>
            </p:extLst>
          </p:nvPr>
        </p:nvGraphicFramePr>
        <p:xfrm>
          <a:off x="1215375" y="3838338"/>
          <a:ext cx="243879" cy="261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6" imgW="152400" imgH="152400" progId="Equation.3">
                  <p:embed/>
                </p:oleObj>
              </mc:Choice>
              <mc:Fallback>
                <p:oleObj name="Equation" r:id="rId6" imgW="1524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5375" y="3838338"/>
                        <a:ext cx="243879" cy="261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244513"/>
              </p:ext>
            </p:extLst>
          </p:nvPr>
        </p:nvGraphicFramePr>
        <p:xfrm>
          <a:off x="6663641" y="3879756"/>
          <a:ext cx="243879" cy="261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7" imgW="152400" imgH="152400" progId="Equation.3">
                  <p:embed/>
                </p:oleObj>
              </mc:Choice>
              <mc:Fallback>
                <p:oleObj name="Equation" r:id="rId7" imgW="1524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63641" y="3879756"/>
                        <a:ext cx="243879" cy="261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ties and checkin sites: Connections and latent structures in Location Based Social Networks.  </a:t>
            </a:r>
          </a:p>
          <a:p>
            <a:r>
              <a:rPr lang="en-US" dirty="0" smtClean="0"/>
              <a:t>Sudhir Kylasa, </a:t>
            </a:r>
            <a:r>
              <a:rPr lang="en-US" dirty="0" err="1" smtClean="0"/>
              <a:t>Giorgios</a:t>
            </a:r>
            <a:r>
              <a:rPr lang="en-US" dirty="0" smtClean="0"/>
              <a:t> </a:t>
            </a:r>
            <a:r>
              <a:rPr lang="en-US" dirty="0" err="1" smtClean="0"/>
              <a:t>Kollias</a:t>
            </a:r>
            <a:r>
              <a:rPr lang="en-US" dirty="0" smtClean="0"/>
              <a:t> and </a:t>
            </a:r>
            <a:r>
              <a:rPr lang="en-US" dirty="0" err="1" smtClean="0"/>
              <a:t>Ananth</a:t>
            </a:r>
            <a:r>
              <a:rPr lang="en-US" dirty="0" smtClean="0"/>
              <a:t> </a:t>
            </a:r>
            <a:r>
              <a:rPr lang="en-US" dirty="0" err="1" smtClean="0"/>
              <a:t>Grama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2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Analyzing social connectivity and  shared checkins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is the </a:t>
            </a:r>
            <a:r>
              <a:rPr lang="en-US" dirty="0"/>
              <a:t>r</a:t>
            </a:r>
            <a:r>
              <a:rPr lang="en-US" dirty="0" smtClean="0"/>
              <a:t>elationship </a:t>
            </a:r>
            <a:r>
              <a:rPr lang="en-US" dirty="0" smtClean="0"/>
              <a:t>between social graph and </a:t>
            </a:r>
            <a:r>
              <a:rPr lang="en-US" dirty="0" err="1" smtClean="0"/>
              <a:t>checkin</a:t>
            </a:r>
            <a:r>
              <a:rPr lang="en-US" dirty="0" smtClean="0"/>
              <a:t> </a:t>
            </a:r>
            <a:r>
              <a:rPr lang="en-US" dirty="0" smtClean="0"/>
              <a:t>graph?</a:t>
            </a:r>
            <a:endParaRPr lang="en-US" dirty="0" smtClean="0"/>
          </a:p>
          <a:p>
            <a:r>
              <a:rPr lang="en-US" dirty="0" smtClean="0"/>
              <a:t>How does shared checkins among a pair of randomly selected users effect their social </a:t>
            </a:r>
            <a:r>
              <a:rPr lang="en-US" dirty="0" smtClean="0"/>
              <a:t>connectivity?</a:t>
            </a:r>
            <a:endParaRPr lang="en-US" dirty="0" smtClean="0"/>
          </a:p>
          <a:p>
            <a:r>
              <a:rPr lang="en-US" dirty="0" smtClean="0"/>
              <a:t>Conversely, do social ties imply statistically large number of shared </a:t>
            </a:r>
            <a:r>
              <a:rPr lang="en-US" dirty="0" err="1" smtClean="0"/>
              <a:t>checkins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22AC-F408-7B45-8515-E0736BA2737C}" type="slidenum">
              <a:rPr lang="en-US" smtClean="0"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ties and checkin sites: Connections and latent structures in Location Based Social Networks.  </a:t>
            </a:r>
          </a:p>
          <a:p>
            <a:r>
              <a:rPr lang="en-US" dirty="0" smtClean="0"/>
              <a:t>Sudhir Kylasa, </a:t>
            </a:r>
            <a:r>
              <a:rPr lang="en-US" dirty="0" err="1" smtClean="0"/>
              <a:t>Giorgios</a:t>
            </a:r>
            <a:r>
              <a:rPr lang="en-US" dirty="0" smtClean="0"/>
              <a:t> </a:t>
            </a:r>
            <a:r>
              <a:rPr lang="en-US" dirty="0" err="1" smtClean="0"/>
              <a:t>Kollias</a:t>
            </a:r>
            <a:r>
              <a:rPr lang="en-US" dirty="0" smtClean="0"/>
              <a:t> and </a:t>
            </a:r>
            <a:r>
              <a:rPr lang="en-US" dirty="0" err="1" smtClean="0"/>
              <a:t>Ananth</a:t>
            </a:r>
            <a:r>
              <a:rPr lang="en-US" dirty="0" smtClean="0"/>
              <a:t> </a:t>
            </a:r>
            <a:r>
              <a:rPr lang="en-US" dirty="0" err="1" smtClean="0"/>
              <a:t>Grama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11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Analyzing social connectivity and shared checkins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Users in networks display varying degree of social interactions leading to varying number of shared </a:t>
            </a:r>
            <a:r>
              <a:rPr lang="en-US" dirty="0" err="1" smtClean="0"/>
              <a:t>checkins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err="1" smtClean="0"/>
              <a:t>Homophily</a:t>
            </a:r>
            <a:r>
              <a:rPr lang="en-US" dirty="0" smtClean="0"/>
              <a:t> </a:t>
            </a:r>
            <a:r>
              <a:rPr lang="en-US" dirty="0" smtClean="0"/>
              <a:t>implies that </a:t>
            </a:r>
            <a:r>
              <a:rPr lang="en-US" dirty="0" smtClean="0"/>
              <a:t>users form social bonds with </a:t>
            </a:r>
            <a:r>
              <a:rPr lang="en-US" dirty="0" smtClean="0"/>
              <a:t>other users </a:t>
            </a:r>
            <a:r>
              <a:rPr lang="en-US" dirty="0" smtClean="0"/>
              <a:t>who are similar to </a:t>
            </a:r>
            <a:r>
              <a:rPr lang="en-US" dirty="0" smtClean="0"/>
              <a:t>themselves.</a:t>
            </a:r>
            <a:endParaRPr lang="en-US" dirty="0" smtClean="0"/>
          </a:p>
          <a:p>
            <a:r>
              <a:rPr lang="en-US" dirty="0" smtClean="0"/>
              <a:t>Socialization and social influence play a pivotal role in forming social ties as well as functioning of the network (influence, information flow, forming new </a:t>
            </a:r>
            <a:r>
              <a:rPr lang="en-US" dirty="0" smtClean="0"/>
              <a:t>edges, etc.).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22AC-F408-7B45-8515-E0736BA2737C}" type="slidenum">
              <a:rPr lang="en-US" smtClean="0"/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ties and checkin sites: Connections and latent structures in Location Based Social Networks.  </a:t>
            </a:r>
          </a:p>
          <a:p>
            <a:r>
              <a:rPr lang="en-US" dirty="0" smtClean="0"/>
              <a:t>Sudhir Kylasa, </a:t>
            </a:r>
            <a:r>
              <a:rPr lang="en-US" dirty="0" err="1" smtClean="0"/>
              <a:t>Giorgios</a:t>
            </a:r>
            <a:r>
              <a:rPr lang="en-US" dirty="0" smtClean="0"/>
              <a:t> </a:t>
            </a:r>
            <a:r>
              <a:rPr lang="en-US" dirty="0" err="1" smtClean="0"/>
              <a:t>Kollias</a:t>
            </a:r>
            <a:r>
              <a:rPr lang="en-US" dirty="0" smtClean="0"/>
              <a:t> and </a:t>
            </a:r>
            <a:r>
              <a:rPr lang="en-US" dirty="0" err="1" smtClean="0"/>
              <a:t>Ananth</a:t>
            </a:r>
            <a:r>
              <a:rPr lang="en-US" dirty="0" smtClean="0"/>
              <a:t> </a:t>
            </a:r>
            <a:r>
              <a:rPr lang="en-US" dirty="0" err="1" smtClean="0"/>
              <a:t>Grama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7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Analyzing social connectivity and shared checkins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Proposition 1: </a:t>
            </a:r>
            <a:r>
              <a:rPr lang="en-US" dirty="0" err="1" smtClean="0">
                <a:latin typeface="Lucida Calligraphy"/>
                <a:cs typeface="Lucida Calligraphy"/>
              </a:rPr>
              <a:t>Pr</a:t>
            </a:r>
            <a:r>
              <a:rPr lang="en-US" dirty="0" smtClean="0">
                <a:latin typeface="Lucida Calligraphy"/>
                <a:cs typeface="Lucida Calligraphy"/>
              </a:rPr>
              <a:t>(</a:t>
            </a:r>
            <a:r>
              <a:rPr lang="en-US" dirty="0" err="1" smtClean="0">
                <a:latin typeface="Lucida Calligraphy"/>
                <a:cs typeface="Lucida Calligraphy"/>
              </a:rPr>
              <a:t>C</a:t>
            </a:r>
            <a:r>
              <a:rPr lang="en-US" baseline="-25000" dirty="0" err="1" smtClean="0">
                <a:latin typeface="Lucida Calligraphy"/>
                <a:cs typeface="Lucida Calligraphy"/>
              </a:rPr>
              <a:t>k</a:t>
            </a:r>
            <a:r>
              <a:rPr lang="en-US" dirty="0" err="1" smtClean="0">
                <a:latin typeface="Lucida Calligraphy"/>
                <a:cs typeface="Lucida Calligraphy"/>
              </a:rPr>
              <a:t>|F</a:t>
            </a:r>
            <a:r>
              <a:rPr lang="en-US" dirty="0" smtClean="0">
                <a:latin typeface="Lucida Calligraphy"/>
                <a:cs typeface="Lucida Calligraphy"/>
              </a:rPr>
              <a:t>)</a:t>
            </a:r>
            <a:r>
              <a:rPr lang="en-US" i="1" dirty="0" smtClean="0"/>
              <a:t> </a:t>
            </a:r>
            <a:r>
              <a:rPr lang="en-US" i="1" dirty="0" smtClean="0"/>
              <a:t>is not significant for </a:t>
            </a:r>
            <a:r>
              <a:rPr lang="en-US" i="1" dirty="0" smtClean="0"/>
              <a:t>nodes sharing large </a:t>
            </a:r>
            <a:r>
              <a:rPr lang="en-US" i="1" dirty="0" smtClean="0"/>
              <a:t>numbers </a:t>
            </a:r>
            <a:r>
              <a:rPr lang="en-US" i="1" dirty="0" smtClean="0"/>
              <a:t>of shared checkins, </a:t>
            </a:r>
            <a:r>
              <a:rPr lang="en-US" dirty="0" smtClean="0">
                <a:latin typeface="Lucida Calligraphy"/>
                <a:cs typeface="Lucida Calligraphy"/>
              </a:rPr>
              <a:t>k</a:t>
            </a:r>
            <a:r>
              <a:rPr lang="en-US" i="1" dirty="0" smtClean="0"/>
              <a:t>. </a:t>
            </a:r>
            <a:r>
              <a:rPr lang="en-US" dirty="0" err="1" smtClean="0">
                <a:latin typeface="Lucida Calligraphy"/>
                <a:cs typeface="Lucida Calligraphy"/>
              </a:rPr>
              <a:t>Pr</a:t>
            </a:r>
            <a:r>
              <a:rPr lang="en-US" dirty="0" smtClean="0">
                <a:latin typeface="Lucida Calligraphy"/>
                <a:cs typeface="Lucida Calligraphy"/>
              </a:rPr>
              <a:t>(</a:t>
            </a:r>
            <a:r>
              <a:rPr lang="en-US" dirty="0" err="1" smtClean="0">
                <a:latin typeface="Lucida Calligraphy"/>
                <a:cs typeface="Lucida Calligraphy"/>
              </a:rPr>
              <a:t>F|C</a:t>
            </a:r>
            <a:r>
              <a:rPr lang="en-US" baseline="-25000" dirty="0" err="1" smtClean="0">
                <a:latin typeface="Lucida Calligraphy"/>
                <a:cs typeface="Lucida Calligraphy"/>
              </a:rPr>
              <a:t>k</a:t>
            </a:r>
            <a:r>
              <a:rPr lang="en-US" dirty="0" smtClean="0">
                <a:latin typeface="Lucida Calligraphy"/>
                <a:cs typeface="Lucida Calligraphy"/>
              </a:rPr>
              <a:t>)</a:t>
            </a:r>
            <a:r>
              <a:rPr lang="en-US" i="1" dirty="0" smtClean="0"/>
              <a:t> is </a:t>
            </a:r>
            <a:r>
              <a:rPr lang="en-US" i="1" dirty="0" smtClean="0"/>
              <a:t>significant </a:t>
            </a:r>
            <a:r>
              <a:rPr lang="en-US" i="1" dirty="0" smtClean="0"/>
              <a:t>for pairs of users that share large number of </a:t>
            </a:r>
            <a:r>
              <a:rPr lang="en-US" i="1" dirty="0" err="1" smtClean="0"/>
              <a:t>checkin</a:t>
            </a:r>
            <a:r>
              <a:rPr lang="en-US" i="1" dirty="0" smtClean="0"/>
              <a:t> </a:t>
            </a:r>
            <a:r>
              <a:rPr lang="en-US" i="1" dirty="0" smtClean="0"/>
              <a:t>locations.</a:t>
            </a:r>
            <a:endParaRPr lang="en-US" i="1" dirty="0" smtClean="0"/>
          </a:p>
          <a:p>
            <a:r>
              <a:rPr lang="en-US" dirty="0" smtClean="0"/>
              <a:t>Using Bayes rule the terms </a:t>
            </a:r>
            <a:r>
              <a:rPr lang="en-US" dirty="0" err="1" smtClean="0">
                <a:latin typeface="Lucida Calligraphy"/>
                <a:cs typeface="Lucida Calligraphy"/>
              </a:rPr>
              <a:t>Pr</a:t>
            </a:r>
            <a:r>
              <a:rPr lang="en-US" dirty="0" smtClean="0">
                <a:latin typeface="Lucida Calligraphy"/>
                <a:cs typeface="Lucida Calligraphy"/>
              </a:rPr>
              <a:t>(</a:t>
            </a:r>
            <a:r>
              <a:rPr lang="en-US" dirty="0" err="1" smtClean="0">
                <a:latin typeface="Lucida Calligraphy"/>
                <a:cs typeface="Lucida Calligraphy"/>
              </a:rPr>
              <a:t>F|C</a:t>
            </a:r>
            <a:r>
              <a:rPr lang="en-US" baseline="-25000" dirty="0" err="1" smtClean="0">
                <a:latin typeface="Lucida Calligraphy"/>
                <a:cs typeface="Lucida Calligraphy"/>
              </a:rPr>
              <a:t>k</a:t>
            </a:r>
            <a:r>
              <a:rPr lang="en-US" dirty="0" smtClean="0">
                <a:latin typeface="Lucida Calligraphy"/>
                <a:cs typeface="Lucida Calligraphy"/>
              </a:rPr>
              <a:t>)</a:t>
            </a:r>
            <a:r>
              <a:rPr lang="en-US" dirty="0" smtClean="0"/>
              <a:t> and </a:t>
            </a:r>
            <a:r>
              <a:rPr lang="en-US" dirty="0" err="1" smtClean="0">
                <a:latin typeface="Lucida Calligraphy"/>
                <a:cs typeface="Lucida Calligraphy"/>
              </a:rPr>
              <a:t>Pr</a:t>
            </a:r>
            <a:r>
              <a:rPr lang="en-US" dirty="0" smtClean="0">
                <a:latin typeface="Lucida Calligraphy"/>
                <a:cs typeface="Lucida Calligraphy"/>
              </a:rPr>
              <a:t>(</a:t>
            </a:r>
            <a:r>
              <a:rPr lang="en-US" dirty="0" err="1" smtClean="0">
                <a:latin typeface="Lucida Calligraphy"/>
                <a:cs typeface="Lucida Calligraphy"/>
              </a:rPr>
              <a:t>C</a:t>
            </a:r>
            <a:r>
              <a:rPr lang="en-US" baseline="-25000" dirty="0" err="1" smtClean="0">
                <a:latin typeface="Lucida Calligraphy"/>
                <a:cs typeface="Lucida Calligraphy"/>
              </a:rPr>
              <a:t>k</a:t>
            </a:r>
            <a:r>
              <a:rPr lang="en-US" dirty="0" err="1" smtClean="0">
                <a:latin typeface="Lucida Calligraphy"/>
                <a:cs typeface="Lucida Calligraphy"/>
              </a:rPr>
              <a:t>|F</a:t>
            </a:r>
            <a:r>
              <a:rPr lang="en-US" dirty="0" smtClean="0">
                <a:latin typeface="Lucida Calligraphy"/>
                <a:cs typeface="Lucida Calligraphy"/>
              </a:rPr>
              <a:t>)</a:t>
            </a:r>
            <a:r>
              <a:rPr lang="en-US" dirty="0" smtClean="0"/>
              <a:t> are related as follows:</a:t>
            </a:r>
          </a:p>
          <a:p>
            <a:pPr marL="0" indent="0" algn="ctr">
              <a:buNone/>
            </a:pPr>
            <a:r>
              <a:rPr lang="en-US" dirty="0" err="1">
                <a:latin typeface="Lucida Calligraphy"/>
                <a:cs typeface="Lucida Calligraphy"/>
              </a:rPr>
              <a:t>Pr</a:t>
            </a:r>
            <a:r>
              <a:rPr lang="en-US" dirty="0">
                <a:latin typeface="Lucida Calligraphy"/>
                <a:cs typeface="Lucida Calligraphy"/>
              </a:rPr>
              <a:t>(</a:t>
            </a:r>
            <a:r>
              <a:rPr lang="en-US" dirty="0" err="1">
                <a:latin typeface="Lucida Calligraphy"/>
                <a:cs typeface="Lucida Calligraphy"/>
              </a:rPr>
              <a:t>C</a:t>
            </a:r>
            <a:r>
              <a:rPr lang="en-US" baseline="-25000" dirty="0" err="1">
                <a:latin typeface="Lucida Calligraphy"/>
                <a:cs typeface="Lucida Calligraphy"/>
              </a:rPr>
              <a:t>k</a:t>
            </a:r>
            <a:r>
              <a:rPr lang="en-US" dirty="0" err="1">
                <a:latin typeface="Lucida Calligraphy"/>
                <a:cs typeface="Lucida Calligraphy"/>
              </a:rPr>
              <a:t>|F</a:t>
            </a:r>
            <a:r>
              <a:rPr lang="en-US" dirty="0" smtClean="0">
                <a:latin typeface="Lucida Calligraphy"/>
                <a:cs typeface="Lucida Calligraphy"/>
              </a:rPr>
              <a:t>) = </a:t>
            </a:r>
            <a:r>
              <a:rPr lang="en-US" dirty="0" err="1" smtClean="0">
                <a:latin typeface="Lucida Calligraphy"/>
                <a:cs typeface="Lucida Calligraphy"/>
              </a:rPr>
              <a:t>Pr</a:t>
            </a:r>
            <a:r>
              <a:rPr lang="en-US" dirty="0" smtClean="0">
                <a:latin typeface="Lucida Calligraphy"/>
                <a:cs typeface="Lucida Calligraphy"/>
              </a:rPr>
              <a:t>(</a:t>
            </a:r>
            <a:r>
              <a:rPr lang="en-US" dirty="0" err="1" smtClean="0">
                <a:latin typeface="Lucida Calligraphy"/>
                <a:cs typeface="Lucida Calligraphy"/>
              </a:rPr>
              <a:t>F|C</a:t>
            </a:r>
            <a:r>
              <a:rPr lang="en-US" baseline="-25000" dirty="0" err="1" smtClean="0">
                <a:latin typeface="Lucida Calligraphy"/>
                <a:cs typeface="Lucida Calligraphy"/>
              </a:rPr>
              <a:t>k</a:t>
            </a:r>
            <a:r>
              <a:rPr lang="en-US" dirty="0" smtClean="0">
                <a:latin typeface="Lucida Calligraphy"/>
                <a:cs typeface="Lucida Calligraphy"/>
              </a:rPr>
              <a:t>) * </a:t>
            </a:r>
            <a:r>
              <a:rPr lang="en-US" dirty="0" err="1" smtClean="0">
                <a:latin typeface="Lucida Calligraphy"/>
                <a:cs typeface="Lucida Calligraphy"/>
              </a:rPr>
              <a:t>Pr</a:t>
            </a:r>
            <a:r>
              <a:rPr lang="en-US" dirty="0">
                <a:latin typeface="Lucida Calligraphy"/>
                <a:cs typeface="Lucida Calligraphy"/>
              </a:rPr>
              <a:t>(</a:t>
            </a:r>
            <a:r>
              <a:rPr lang="en-US" dirty="0" err="1">
                <a:latin typeface="Lucida Calligraphy"/>
                <a:cs typeface="Lucida Calligraphy"/>
              </a:rPr>
              <a:t>C</a:t>
            </a:r>
            <a:r>
              <a:rPr lang="en-US" baseline="-25000" dirty="0" err="1">
                <a:latin typeface="Lucida Calligraphy"/>
                <a:cs typeface="Lucida Calligraphy"/>
              </a:rPr>
              <a:t>k</a:t>
            </a:r>
            <a:r>
              <a:rPr lang="en-US" dirty="0" smtClean="0">
                <a:latin typeface="Lucida Calligraphy"/>
                <a:cs typeface="Lucida Calligraphy"/>
              </a:rPr>
              <a:t>) / </a:t>
            </a:r>
            <a:r>
              <a:rPr lang="en-US" dirty="0" err="1" smtClean="0">
                <a:latin typeface="Lucida Calligraphy"/>
                <a:cs typeface="Lucida Calligraphy"/>
              </a:rPr>
              <a:t>Pr</a:t>
            </a:r>
            <a:r>
              <a:rPr lang="en-US" dirty="0" smtClean="0">
                <a:latin typeface="Lucida Calligraphy"/>
                <a:cs typeface="Lucida Calligraphy"/>
              </a:rPr>
              <a:t>(F)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22AC-F408-7B45-8515-E0736BA2737C}" type="slidenum">
              <a:rPr lang="en-US" smtClean="0"/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ties and checkin sites: Connections and latent structures in Location Based Social Networks.  </a:t>
            </a:r>
          </a:p>
          <a:p>
            <a:r>
              <a:rPr lang="en-US" dirty="0" smtClean="0"/>
              <a:t>Sudhir Kylasa, </a:t>
            </a:r>
            <a:r>
              <a:rPr lang="en-US" dirty="0" err="1" smtClean="0"/>
              <a:t>Giorgios</a:t>
            </a:r>
            <a:r>
              <a:rPr lang="en-US" dirty="0" smtClean="0"/>
              <a:t> </a:t>
            </a:r>
            <a:r>
              <a:rPr lang="en-US" dirty="0" err="1" smtClean="0"/>
              <a:t>Kollias</a:t>
            </a:r>
            <a:r>
              <a:rPr lang="en-US" dirty="0" smtClean="0"/>
              <a:t> and </a:t>
            </a:r>
            <a:r>
              <a:rPr lang="en-US" dirty="0" err="1" smtClean="0"/>
              <a:t>Ananth</a:t>
            </a:r>
            <a:r>
              <a:rPr lang="en-US" dirty="0" smtClean="0"/>
              <a:t> </a:t>
            </a:r>
            <a:r>
              <a:rPr lang="en-US" dirty="0" err="1" smtClean="0"/>
              <a:t>Grama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07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Analyzing social connectivity and shared checkins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Lucida Calligraphy"/>
                <a:cs typeface="Lucida Calligraphy"/>
              </a:rPr>
              <a:t>Pr</a:t>
            </a:r>
            <a:r>
              <a:rPr lang="en-US" dirty="0" smtClean="0">
                <a:latin typeface="Lucida Calligraphy"/>
                <a:cs typeface="Lucida Calligraphy"/>
              </a:rPr>
              <a:t>(</a:t>
            </a:r>
            <a:r>
              <a:rPr lang="en-US" dirty="0" err="1" smtClean="0">
                <a:latin typeface="Lucida Calligraphy"/>
                <a:cs typeface="Lucida Calligraphy"/>
              </a:rPr>
              <a:t>C</a:t>
            </a:r>
            <a:r>
              <a:rPr lang="en-US" baseline="-25000" dirty="0" err="1" smtClean="0">
                <a:latin typeface="Lucida Calligraphy"/>
                <a:cs typeface="Lucida Calligraphy"/>
              </a:rPr>
              <a:t>k</a:t>
            </a:r>
            <a:r>
              <a:rPr lang="en-US" dirty="0" err="1" smtClean="0">
                <a:latin typeface="Lucida Calligraphy"/>
                <a:cs typeface="Lucida Calligraphy"/>
              </a:rPr>
              <a:t>|F</a:t>
            </a:r>
            <a:r>
              <a:rPr lang="en-US" dirty="0" smtClean="0">
                <a:latin typeface="Lucida Calligraphy"/>
                <a:cs typeface="Lucida Calligraphy"/>
              </a:rPr>
              <a:t>) &gt; </a:t>
            </a:r>
            <a:r>
              <a:rPr lang="en-US" dirty="0" err="1" smtClean="0">
                <a:latin typeface="Lucida Calligraphy"/>
                <a:cs typeface="Lucida Calligraphy"/>
              </a:rPr>
              <a:t>Pr</a:t>
            </a:r>
            <a:r>
              <a:rPr lang="en-US" dirty="0" smtClean="0">
                <a:latin typeface="Lucida Calligraphy"/>
                <a:cs typeface="Lucida Calligraphy"/>
              </a:rPr>
              <a:t>(</a:t>
            </a:r>
            <a:r>
              <a:rPr lang="en-US" dirty="0" err="1" smtClean="0">
                <a:latin typeface="Lucida Calligraphy"/>
                <a:cs typeface="Lucida Calligraphy"/>
              </a:rPr>
              <a:t>C</a:t>
            </a:r>
            <a:r>
              <a:rPr lang="en-US" baseline="-25000" dirty="0" err="1" smtClean="0">
                <a:latin typeface="Lucida Calligraphy"/>
                <a:cs typeface="Lucida Calligraphy"/>
              </a:rPr>
              <a:t>k</a:t>
            </a:r>
            <a:r>
              <a:rPr lang="en-US" dirty="0" smtClean="0">
                <a:latin typeface="Lucida Calligraphy"/>
                <a:cs typeface="Lucida Calligraphy"/>
              </a:rPr>
              <a:t>)</a:t>
            </a:r>
            <a:r>
              <a:rPr lang="en-US" dirty="0" smtClean="0"/>
              <a:t>, this is because of </a:t>
            </a:r>
            <a:r>
              <a:rPr lang="en-US" dirty="0" err="1" smtClean="0"/>
              <a:t>homphily</a:t>
            </a:r>
            <a:endParaRPr lang="en-US" dirty="0" smtClean="0"/>
          </a:p>
          <a:p>
            <a:r>
              <a:rPr lang="en-US" dirty="0" smtClean="0"/>
              <a:t>This leads to </a:t>
            </a:r>
            <a:r>
              <a:rPr lang="en-US" dirty="0" err="1" smtClean="0">
                <a:latin typeface="Lucida Calligraphy"/>
                <a:cs typeface="Lucida Calligraphy"/>
              </a:rPr>
              <a:t>Pr</a:t>
            </a:r>
            <a:r>
              <a:rPr lang="en-US" dirty="0" smtClean="0">
                <a:latin typeface="Lucida Calligraphy"/>
                <a:cs typeface="Lucida Calligraphy"/>
              </a:rPr>
              <a:t>(</a:t>
            </a:r>
            <a:r>
              <a:rPr lang="en-US" dirty="0" err="1" smtClean="0">
                <a:latin typeface="Lucida Calligraphy"/>
                <a:cs typeface="Lucida Calligraphy"/>
              </a:rPr>
              <a:t>F|C</a:t>
            </a:r>
            <a:r>
              <a:rPr lang="en-US" baseline="-25000" dirty="0" err="1" smtClean="0">
                <a:latin typeface="Lucida Calligraphy"/>
                <a:cs typeface="Lucida Calligraphy"/>
              </a:rPr>
              <a:t>k</a:t>
            </a:r>
            <a:r>
              <a:rPr lang="en-US" dirty="0" smtClean="0">
                <a:latin typeface="Lucida Calligraphy"/>
                <a:cs typeface="Lucida Calligraphy"/>
              </a:rPr>
              <a:t>) &gt; </a:t>
            </a:r>
            <a:r>
              <a:rPr lang="en-US" dirty="0" err="1" smtClean="0">
                <a:latin typeface="Lucida Calligraphy"/>
                <a:cs typeface="Lucida Calligraphy"/>
              </a:rPr>
              <a:t>Pr</a:t>
            </a:r>
            <a:r>
              <a:rPr lang="en-US" dirty="0" smtClean="0">
                <a:latin typeface="Lucida Calligraphy"/>
                <a:cs typeface="Lucida Calligraphy"/>
              </a:rPr>
              <a:t>(F)</a:t>
            </a:r>
          </a:p>
          <a:p>
            <a:r>
              <a:rPr lang="en-US" dirty="0" err="1" smtClean="0">
                <a:latin typeface="Lucida Calligraphy"/>
                <a:cs typeface="Lucida Calligraphy"/>
              </a:rPr>
              <a:t>Pr</a:t>
            </a:r>
            <a:r>
              <a:rPr lang="en-US" dirty="0" smtClean="0">
                <a:latin typeface="Lucida Calligraphy"/>
                <a:cs typeface="Lucida Calligraphy"/>
              </a:rPr>
              <a:t>(</a:t>
            </a:r>
            <a:r>
              <a:rPr lang="en-US" dirty="0" err="1" smtClean="0">
                <a:latin typeface="Lucida Calligraphy"/>
                <a:cs typeface="Lucida Calligraphy"/>
              </a:rPr>
              <a:t>C</a:t>
            </a:r>
            <a:r>
              <a:rPr lang="en-US" baseline="-25000" dirty="0" err="1" smtClean="0">
                <a:latin typeface="Lucida Calligraphy"/>
                <a:cs typeface="Lucida Calligraphy"/>
              </a:rPr>
              <a:t>k</a:t>
            </a:r>
            <a:r>
              <a:rPr lang="en-US" dirty="0" smtClean="0">
                <a:latin typeface="Lucida Calligraphy"/>
                <a:cs typeface="Lucida Calligraphy"/>
              </a:rPr>
              <a:t>)</a:t>
            </a:r>
            <a:r>
              <a:rPr lang="en-US" dirty="0" smtClean="0"/>
              <a:t> is expected to decrease </a:t>
            </a:r>
            <a:r>
              <a:rPr lang="en-US" dirty="0" smtClean="0"/>
              <a:t>for </a:t>
            </a:r>
            <a:r>
              <a:rPr lang="en-US" dirty="0" smtClean="0"/>
              <a:t>large k</a:t>
            </a:r>
          </a:p>
          <a:p>
            <a:r>
              <a:rPr lang="en-US" dirty="0" err="1" smtClean="0">
                <a:latin typeface="Lucida Calligraphy"/>
                <a:cs typeface="Lucida Calligraphy"/>
              </a:rPr>
              <a:t>Pr</a:t>
            </a:r>
            <a:r>
              <a:rPr lang="en-US" dirty="0" smtClean="0">
                <a:latin typeface="Lucida Calligraphy"/>
                <a:cs typeface="Lucida Calligraphy"/>
              </a:rPr>
              <a:t>(</a:t>
            </a:r>
            <a:r>
              <a:rPr lang="en-US" dirty="0" err="1" smtClean="0">
                <a:latin typeface="Lucida Calligraphy"/>
                <a:cs typeface="Lucida Calligraphy"/>
              </a:rPr>
              <a:t>C</a:t>
            </a:r>
            <a:r>
              <a:rPr lang="en-US" baseline="-25000" dirty="0" err="1" smtClean="0">
                <a:latin typeface="Lucida Calligraphy"/>
                <a:cs typeface="Lucida Calligraphy"/>
              </a:rPr>
              <a:t>k</a:t>
            </a:r>
            <a:r>
              <a:rPr lang="en-US" dirty="0" smtClean="0">
                <a:latin typeface="Lucida Calligraphy"/>
                <a:cs typeface="Lucida Calligraphy"/>
              </a:rPr>
              <a:t>)</a:t>
            </a:r>
            <a:r>
              <a:rPr lang="en-US" dirty="0" smtClean="0"/>
              <a:t> is shaped by the distribution of user degree </a:t>
            </a:r>
            <a:r>
              <a:rPr lang="en-US" dirty="0" smtClean="0"/>
              <a:t>in graph </a:t>
            </a:r>
            <a:r>
              <a:rPr lang="en-US" dirty="0" err="1" smtClean="0">
                <a:latin typeface="Lucida Calligraphy"/>
                <a:cs typeface="Lucida Calligraphy"/>
              </a:rPr>
              <a:t>G</a:t>
            </a:r>
            <a:r>
              <a:rPr lang="en-US" baseline="-25000" dirty="0" err="1" smtClean="0">
                <a:latin typeface="Lucida Calligraphy"/>
                <a:cs typeface="Lucida Calligraphy"/>
              </a:rPr>
              <a:t>c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22AC-F408-7B45-8515-E0736BA2737C}" type="slidenum">
              <a:rPr lang="en-US" smtClean="0"/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ties and checkin sites: Connections and latent structures in Location Based Social Networks.  </a:t>
            </a:r>
          </a:p>
          <a:p>
            <a:r>
              <a:rPr lang="en-US" dirty="0" smtClean="0"/>
              <a:t>Sudhir Kylasa, </a:t>
            </a:r>
            <a:r>
              <a:rPr lang="en-US" dirty="0" err="1" smtClean="0"/>
              <a:t>Giorgios</a:t>
            </a:r>
            <a:r>
              <a:rPr lang="en-US" dirty="0" smtClean="0"/>
              <a:t> </a:t>
            </a:r>
            <a:r>
              <a:rPr lang="en-US" dirty="0" err="1" smtClean="0"/>
              <a:t>Kollias</a:t>
            </a:r>
            <a:r>
              <a:rPr lang="en-US" dirty="0" smtClean="0"/>
              <a:t> and </a:t>
            </a:r>
            <a:r>
              <a:rPr lang="en-US" dirty="0" err="1" smtClean="0"/>
              <a:t>Ananth</a:t>
            </a:r>
            <a:r>
              <a:rPr lang="en-US" dirty="0" smtClean="0"/>
              <a:t> </a:t>
            </a:r>
            <a:r>
              <a:rPr lang="en-US" dirty="0" err="1" smtClean="0"/>
              <a:t>Grama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71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Analyzing social connectivity and shared checkins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Triadic closure: if two people have a common friend then there is an increased likelihood that they will become friends </a:t>
            </a:r>
            <a:r>
              <a:rPr lang="en-US" dirty="0" smtClean="0"/>
              <a:t>themselves.</a:t>
            </a:r>
            <a:endParaRPr lang="en-US" dirty="0" smtClean="0"/>
          </a:p>
          <a:p>
            <a:r>
              <a:rPr lang="en-US" dirty="0" smtClean="0"/>
              <a:t>Based on the principles of opportunity, </a:t>
            </a:r>
            <a:r>
              <a:rPr lang="en-US" dirty="0" smtClean="0"/>
              <a:t>incentive, </a:t>
            </a:r>
            <a:r>
              <a:rPr lang="en-US" dirty="0" smtClean="0"/>
              <a:t>and trust. </a:t>
            </a:r>
          </a:p>
          <a:p>
            <a:r>
              <a:rPr lang="en-US" dirty="0" smtClean="0"/>
              <a:t>More opportunities, latent stress between social ties that do not form a triangle and relatively high induced trust in a social </a:t>
            </a:r>
            <a:r>
              <a:rPr lang="en-US" dirty="0" smtClean="0"/>
              <a:t>triad.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22AC-F408-7B45-8515-E0736BA2737C}" type="slidenum">
              <a:rPr lang="en-US" smtClean="0"/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ties and checkin sites: Connections and latent structures in Location Based Social Networks.  </a:t>
            </a:r>
          </a:p>
          <a:p>
            <a:r>
              <a:rPr lang="en-US" dirty="0" smtClean="0"/>
              <a:t>Sudhir Kylasa, </a:t>
            </a:r>
            <a:r>
              <a:rPr lang="en-US" dirty="0" err="1" smtClean="0"/>
              <a:t>Giorgios</a:t>
            </a:r>
            <a:r>
              <a:rPr lang="en-US" dirty="0" smtClean="0"/>
              <a:t> </a:t>
            </a:r>
            <a:r>
              <a:rPr lang="en-US" dirty="0" err="1" smtClean="0"/>
              <a:t>Kollias</a:t>
            </a:r>
            <a:r>
              <a:rPr lang="en-US" dirty="0" smtClean="0"/>
              <a:t> and </a:t>
            </a:r>
            <a:r>
              <a:rPr lang="en-US" dirty="0" err="1" smtClean="0"/>
              <a:t>Ananth</a:t>
            </a:r>
            <a:r>
              <a:rPr lang="en-US" dirty="0" smtClean="0"/>
              <a:t> </a:t>
            </a:r>
            <a:r>
              <a:rPr lang="en-US" dirty="0" err="1" smtClean="0"/>
              <a:t>Grama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3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Analyzing social connectivity and shared checkins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here </a:t>
            </a:r>
            <a:r>
              <a:rPr lang="en-US" dirty="0" smtClean="0"/>
              <a:t>exists a statistical dependence between </a:t>
            </a:r>
            <a:r>
              <a:rPr lang="en-US" dirty="0" err="1" smtClean="0">
                <a:latin typeface="Lucida Calligraphy"/>
                <a:cs typeface="Lucida Calligraphy"/>
              </a:rPr>
              <a:t>G</a:t>
            </a:r>
            <a:r>
              <a:rPr lang="en-US" baseline="-25000" dirty="0" err="1" smtClean="0">
                <a:latin typeface="Lucida Calligraphy"/>
                <a:cs typeface="Lucida Calligraphy"/>
              </a:rPr>
              <a:t>c</a:t>
            </a:r>
            <a:r>
              <a:rPr lang="en-US" dirty="0" smtClean="0"/>
              <a:t> and </a:t>
            </a:r>
            <a:r>
              <a:rPr lang="en-US" dirty="0" smtClean="0">
                <a:latin typeface="Lucida Calligraphy"/>
                <a:cs typeface="Lucida Calligraphy"/>
              </a:rPr>
              <a:t>G</a:t>
            </a:r>
            <a:r>
              <a:rPr lang="en-US" baseline="-25000" dirty="0" smtClean="0">
                <a:latin typeface="Lucida Calligraphy"/>
                <a:cs typeface="Lucida Calligraphy"/>
              </a:rPr>
              <a:t>f  </a:t>
            </a:r>
            <a:r>
              <a:rPr lang="en-US" dirty="0" smtClean="0">
                <a:latin typeface="+mj-lt"/>
                <a:cs typeface="Lucida Calligraphy"/>
              </a:rPr>
              <a:t>because of triadic closure</a:t>
            </a:r>
            <a:r>
              <a:rPr lang="en-US" dirty="0" smtClean="0">
                <a:latin typeface="Arial" panose="020B0604020202020204" pitchFamily="34" charset="0"/>
                <a:cs typeface="Lucida Calligraphy"/>
              </a:rPr>
              <a:t>.</a:t>
            </a:r>
            <a:endParaRPr lang="en-US" dirty="0" smtClean="0">
              <a:latin typeface="Arial" panose="020B0604020202020204" pitchFamily="34" charset="0"/>
            </a:endParaRPr>
          </a:p>
          <a:p>
            <a:r>
              <a:rPr lang="en-US" dirty="0" smtClean="0"/>
              <a:t>An edge in </a:t>
            </a:r>
            <a:r>
              <a:rPr lang="en-US" dirty="0" smtClean="0">
                <a:latin typeface="Lucida Calligraphy"/>
                <a:cs typeface="Lucida Calligraphy"/>
              </a:rPr>
              <a:t>G</a:t>
            </a:r>
            <a:r>
              <a:rPr lang="en-US" baseline="-25000" dirty="0" smtClean="0">
                <a:latin typeface="Lucida Calligraphy"/>
                <a:cs typeface="Lucida Calligraphy"/>
              </a:rPr>
              <a:t>f</a:t>
            </a:r>
            <a:r>
              <a:rPr lang="en-US" dirty="0" smtClean="0"/>
              <a:t>, &lt;</a:t>
            </a:r>
            <a:r>
              <a:rPr lang="en-US" dirty="0" err="1" smtClean="0"/>
              <a:t>u</a:t>
            </a:r>
            <a:r>
              <a:rPr lang="en-US" baseline="-25000" dirty="0" err="1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j</a:t>
            </a:r>
            <a:r>
              <a:rPr lang="en-US" dirty="0" smtClean="0"/>
              <a:t>&gt;, correlates to number of paths of length 2 in </a:t>
            </a:r>
            <a:r>
              <a:rPr lang="en-US" dirty="0" err="1" smtClean="0">
                <a:latin typeface="Lucida Calligraphy"/>
                <a:cs typeface="Lucida Calligraphy"/>
              </a:rPr>
              <a:t>G</a:t>
            </a:r>
            <a:r>
              <a:rPr lang="en-US" baseline="-25000" dirty="0" err="1" smtClean="0">
                <a:latin typeface="Lucida Calligraphy"/>
                <a:cs typeface="Lucida Calligraphy"/>
              </a:rPr>
              <a:t>c</a:t>
            </a:r>
            <a:r>
              <a:rPr lang="en-US" dirty="0" smtClean="0"/>
              <a:t> 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Leverage the properties </a:t>
            </a:r>
            <a:r>
              <a:rPr lang="en-US" dirty="0" smtClean="0"/>
              <a:t>of one network to partition the </a:t>
            </a:r>
            <a:r>
              <a:rPr lang="en-US" dirty="0" smtClean="0"/>
              <a:t>other, </a:t>
            </a:r>
            <a:r>
              <a:rPr lang="en-US" dirty="0" smtClean="0"/>
              <a:t>and explore potential correlations between these </a:t>
            </a:r>
            <a:r>
              <a:rPr lang="en-US" dirty="0" smtClean="0"/>
              <a:t>partition-inducing properties.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22AC-F408-7B45-8515-E0736BA2737C}" type="slidenum">
              <a:rPr lang="en-US" smtClean="0"/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ties and checkin sites: Connections and latent structures in Location Based Social Networks.  </a:t>
            </a:r>
          </a:p>
          <a:p>
            <a:r>
              <a:rPr lang="en-US" dirty="0" smtClean="0"/>
              <a:t>Sudhir Kylasa, </a:t>
            </a:r>
            <a:r>
              <a:rPr lang="en-US" dirty="0" err="1" smtClean="0"/>
              <a:t>Giorgios</a:t>
            </a:r>
            <a:r>
              <a:rPr lang="en-US" dirty="0" smtClean="0"/>
              <a:t> </a:t>
            </a:r>
            <a:r>
              <a:rPr lang="en-US" dirty="0" err="1" smtClean="0"/>
              <a:t>Kollias</a:t>
            </a:r>
            <a:r>
              <a:rPr lang="en-US" dirty="0" smtClean="0"/>
              <a:t> and </a:t>
            </a:r>
            <a:r>
              <a:rPr lang="en-US" dirty="0" err="1" smtClean="0"/>
              <a:t>Ananth</a:t>
            </a:r>
            <a:r>
              <a:rPr lang="en-US" dirty="0" smtClean="0"/>
              <a:t> </a:t>
            </a:r>
            <a:r>
              <a:rPr lang="en-US" dirty="0" err="1" smtClean="0"/>
              <a:t>Grama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16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Related research and significant contributions</a:t>
            </a:r>
          </a:p>
          <a:p>
            <a:r>
              <a:rPr lang="en-US" dirty="0" smtClean="0"/>
              <a:t>Terminology and notation</a:t>
            </a:r>
          </a:p>
          <a:p>
            <a:r>
              <a:rPr lang="en-US" dirty="0" smtClean="0"/>
              <a:t>Analyzing social connectivity and shared checkins</a:t>
            </a:r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/>
              <a:t>Future work, Q &amp; 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22AC-F408-7B45-8515-E0736BA2737C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ties and checkin sites: Connections and latent structures in Location Based Social Networks.  </a:t>
            </a:r>
          </a:p>
          <a:p>
            <a:r>
              <a:rPr lang="en-US" dirty="0" smtClean="0"/>
              <a:t>Sudhir Kylasa, </a:t>
            </a:r>
            <a:r>
              <a:rPr lang="en-US" dirty="0" err="1" smtClean="0"/>
              <a:t>Giorgios</a:t>
            </a:r>
            <a:r>
              <a:rPr lang="en-US" dirty="0" smtClean="0"/>
              <a:t> </a:t>
            </a:r>
            <a:r>
              <a:rPr lang="en-US" dirty="0" err="1" smtClean="0"/>
              <a:t>Kollias</a:t>
            </a:r>
            <a:r>
              <a:rPr lang="en-US" dirty="0" smtClean="0"/>
              <a:t> and </a:t>
            </a:r>
            <a:r>
              <a:rPr lang="en-US" dirty="0" err="1" smtClean="0"/>
              <a:t>Ananth</a:t>
            </a:r>
            <a:r>
              <a:rPr lang="en-US" dirty="0" smtClean="0"/>
              <a:t> </a:t>
            </a:r>
            <a:r>
              <a:rPr lang="en-US" dirty="0" err="1" smtClean="0"/>
              <a:t>Grama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9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Analyzing social connectivity and shared checkins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 </a:t>
            </a:r>
            <a:r>
              <a:rPr lang="en-US" dirty="0" smtClean="0">
                <a:latin typeface="Lucida Calligraphy"/>
                <a:cs typeface="Lucida Calligraphy"/>
              </a:rPr>
              <a:t>G</a:t>
            </a:r>
            <a:r>
              <a:rPr lang="en-US" baseline="-25000" dirty="0" smtClean="0">
                <a:latin typeface="Lucida Calligraphy"/>
                <a:cs typeface="Lucida Calligraphy"/>
              </a:rPr>
              <a:t>f</a:t>
            </a:r>
            <a:r>
              <a:rPr lang="en-US" dirty="0" smtClean="0"/>
              <a:t> into </a:t>
            </a:r>
            <a:r>
              <a:rPr lang="en-US" dirty="0" smtClean="0"/>
              <a:t>sub-networks </a:t>
            </a:r>
            <a:r>
              <a:rPr lang="en-US" dirty="0" smtClean="0"/>
              <a:t>using discrete intervals of shared checkins (</a:t>
            </a:r>
            <a:r>
              <a:rPr lang="en-US" dirty="0" smtClean="0">
                <a:latin typeface="Lucida Calligraphy"/>
                <a:cs typeface="Lucida Calligraphy"/>
              </a:rPr>
              <a:t>k</a:t>
            </a:r>
            <a:r>
              <a:rPr lang="en-US" dirty="0" smtClean="0"/>
              <a:t> = 0, 1 &lt;= </a:t>
            </a:r>
            <a:r>
              <a:rPr lang="en-US" dirty="0" smtClean="0">
                <a:latin typeface="Lucida Calligraphy"/>
                <a:cs typeface="Lucida Calligraphy"/>
              </a:rPr>
              <a:t>k </a:t>
            </a:r>
            <a:r>
              <a:rPr lang="en-US" dirty="0" smtClean="0"/>
              <a:t>&lt;= 5, </a:t>
            </a:r>
            <a:r>
              <a:rPr lang="en-US" dirty="0" smtClean="0">
                <a:latin typeface="Lucida Calligraphy"/>
                <a:cs typeface="Lucida Calligraphy"/>
              </a:rPr>
              <a:t>k </a:t>
            </a:r>
            <a:r>
              <a:rPr lang="en-US" dirty="0" smtClean="0"/>
              <a:t>&gt; 5</a:t>
            </a:r>
            <a:r>
              <a:rPr lang="en-US" dirty="0" smtClean="0"/>
              <a:t>).</a:t>
            </a:r>
            <a:endParaRPr lang="en-US" dirty="0" smtClean="0"/>
          </a:p>
          <a:p>
            <a:r>
              <a:rPr lang="en-US" dirty="0" smtClean="0"/>
              <a:t>Analyze triadic closure of these </a:t>
            </a:r>
            <a:r>
              <a:rPr lang="en-US" dirty="0" smtClean="0"/>
              <a:t>partitions.</a:t>
            </a:r>
            <a:endParaRPr lang="en-US" dirty="0" smtClean="0"/>
          </a:p>
          <a:p>
            <a:r>
              <a:rPr lang="en-US" dirty="0" smtClean="0"/>
              <a:t>Clustering coefficient, is the number of triangles in which a given node </a:t>
            </a:r>
            <a:r>
              <a:rPr lang="en-US" dirty="0" smtClean="0"/>
              <a:t>participates.</a:t>
            </a:r>
            <a:endParaRPr lang="en-US" dirty="0" smtClean="0"/>
          </a:p>
          <a:p>
            <a:r>
              <a:rPr lang="en-US" dirty="0" smtClean="0"/>
              <a:t>Measure of how </a:t>
            </a:r>
            <a:r>
              <a:rPr lang="en-US" dirty="0" smtClean="0"/>
              <a:t>close to a clique a </a:t>
            </a:r>
            <a:r>
              <a:rPr lang="en-US" dirty="0" smtClean="0"/>
              <a:t>neighborhood is.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22AC-F408-7B45-8515-E0736BA2737C}" type="slidenum">
              <a:rPr lang="en-US" smtClean="0"/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ties and checkin sites: Connections and latent structures in Location Based Social Networks.  </a:t>
            </a:r>
          </a:p>
          <a:p>
            <a:r>
              <a:rPr lang="en-US" dirty="0" smtClean="0"/>
              <a:t>Sudhir Kylasa, </a:t>
            </a:r>
            <a:r>
              <a:rPr lang="en-US" dirty="0" err="1" smtClean="0"/>
              <a:t>Giorgios</a:t>
            </a:r>
            <a:r>
              <a:rPr lang="en-US" dirty="0" smtClean="0"/>
              <a:t> </a:t>
            </a:r>
            <a:r>
              <a:rPr lang="en-US" dirty="0" err="1" smtClean="0"/>
              <a:t>Kollias</a:t>
            </a:r>
            <a:r>
              <a:rPr lang="en-US" dirty="0" smtClean="0"/>
              <a:t> and </a:t>
            </a:r>
            <a:r>
              <a:rPr lang="en-US" dirty="0" err="1" smtClean="0"/>
              <a:t>Ananth</a:t>
            </a:r>
            <a:r>
              <a:rPr lang="en-US" dirty="0" smtClean="0"/>
              <a:t> </a:t>
            </a:r>
            <a:r>
              <a:rPr lang="en-US" dirty="0" err="1" smtClean="0"/>
              <a:t>Grama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90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Analyzing social connectivity and shared checkins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Proposition 2: </a:t>
            </a:r>
            <a:r>
              <a:rPr lang="en-US" i="1" dirty="0" smtClean="0"/>
              <a:t>Social connections that share large number of shared checkins tend to be strongly </a:t>
            </a:r>
            <a:r>
              <a:rPr lang="en-US" i="1" dirty="0" smtClean="0"/>
              <a:t>clustered.</a:t>
            </a:r>
            <a:endParaRPr lang="en-US" i="1" dirty="0" smtClean="0"/>
          </a:p>
          <a:p>
            <a:r>
              <a:rPr lang="en-US" dirty="0" smtClean="0"/>
              <a:t>Proposition 3: </a:t>
            </a:r>
            <a:r>
              <a:rPr lang="en-US" i="1" dirty="0" smtClean="0"/>
              <a:t>Social connections that share fewer shared checkins tend to be less clustered, compared to the underlying </a:t>
            </a:r>
            <a:r>
              <a:rPr lang="en-US" i="1" dirty="0" smtClean="0"/>
              <a:t>network.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22AC-F408-7B45-8515-E0736BA2737C}" type="slidenum">
              <a:rPr lang="en-US" smtClean="0"/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ties and checkin sites: Connections and latent structures in Location Based Social Networks.  </a:t>
            </a:r>
          </a:p>
          <a:p>
            <a:r>
              <a:rPr lang="en-US" dirty="0" smtClean="0"/>
              <a:t>Sudhir Kylasa, </a:t>
            </a:r>
            <a:r>
              <a:rPr lang="en-US" dirty="0" err="1" smtClean="0"/>
              <a:t>Giorgios</a:t>
            </a:r>
            <a:r>
              <a:rPr lang="en-US" dirty="0" smtClean="0"/>
              <a:t> </a:t>
            </a:r>
            <a:r>
              <a:rPr lang="en-US" dirty="0" err="1" smtClean="0"/>
              <a:t>Kollias</a:t>
            </a:r>
            <a:r>
              <a:rPr lang="en-US" dirty="0" smtClean="0"/>
              <a:t> and </a:t>
            </a:r>
            <a:r>
              <a:rPr lang="en-US" dirty="0" err="1" smtClean="0"/>
              <a:t>Ananth</a:t>
            </a:r>
            <a:r>
              <a:rPr lang="en-US" dirty="0" smtClean="0"/>
              <a:t> </a:t>
            </a:r>
            <a:r>
              <a:rPr lang="en-US" dirty="0" err="1" smtClean="0"/>
              <a:t>Grama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98689"/>
          </a:xfrm>
        </p:spPr>
        <p:txBody>
          <a:bodyPr/>
          <a:lstStyle/>
          <a:p>
            <a:r>
              <a:rPr lang="en-US" dirty="0" smtClean="0"/>
              <a:t>Characteristics of the </a:t>
            </a:r>
            <a:r>
              <a:rPr lang="en-US" dirty="0" smtClean="0"/>
              <a:t>datasets</a:t>
            </a:r>
            <a:r>
              <a:rPr lang="en-US" dirty="0"/>
              <a:t>: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024834"/>
              </p:ext>
            </p:extLst>
          </p:nvPr>
        </p:nvGraphicFramePr>
        <p:xfrm>
          <a:off x="1072445" y="2398889"/>
          <a:ext cx="694266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222"/>
                <a:gridCol w="2173112"/>
                <a:gridCol w="1735667"/>
                <a:gridCol w="17356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Unique Checkins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Unique 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Social Edges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Brightkite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1, 104, 692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50, 686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194, 090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Gowalla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4, 017, 525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107, 067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456, 760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Yelp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961,</a:t>
                      </a:r>
                      <a:r>
                        <a:rPr lang="en-US" baseline="0" dirty="0" smtClean="0"/>
                        <a:t> 076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70, 817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151, 516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080931"/>
            <a:ext cx="8229600" cy="221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Geohash</a:t>
            </a:r>
            <a:r>
              <a:rPr lang="en-US" dirty="0" smtClean="0"/>
              <a:t> is used to encode the locations for </a:t>
            </a:r>
            <a:r>
              <a:rPr lang="en-US" dirty="0" err="1" smtClean="0"/>
              <a:t>brightkite</a:t>
            </a:r>
            <a:r>
              <a:rPr lang="en-US" dirty="0" smtClean="0"/>
              <a:t> and </a:t>
            </a:r>
            <a:r>
              <a:rPr lang="en-US" dirty="0" err="1" smtClean="0"/>
              <a:t>Gowalla</a:t>
            </a:r>
            <a:r>
              <a:rPr lang="en-US" dirty="0" smtClean="0"/>
              <a:t> datasets. Yelp dataset’s locations are used in its existing </a:t>
            </a:r>
            <a:r>
              <a:rPr lang="en-US" dirty="0" smtClean="0"/>
              <a:t>form.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22AC-F408-7B45-8515-E0736BA2737C}" type="slidenum">
              <a:rPr lang="en-US" smtClean="0"/>
              <a:t>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ties and checkin sites: Connections and latent structures in Location Based Social Networks.  </a:t>
            </a:r>
          </a:p>
          <a:p>
            <a:r>
              <a:rPr lang="en-US" dirty="0" smtClean="0"/>
              <a:t>Sudhir Kylasa, </a:t>
            </a:r>
            <a:r>
              <a:rPr lang="en-US" dirty="0" err="1" smtClean="0"/>
              <a:t>Giorgios</a:t>
            </a:r>
            <a:r>
              <a:rPr lang="en-US" dirty="0" smtClean="0"/>
              <a:t> </a:t>
            </a:r>
            <a:r>
              <a:rPr lang="en-US" dirty="0" err="1" smtClean="0"/>
              <a:t>Kollias</a:t>
            </a:r>
            <a:r>
              <a:rPr lang="en-US" dirty="0" smtClean="0"/>
              <a:t> and </a:t>
            </a:r>
            <a:r>
              <a:rPr lang="en-US" dirty="0" err="1" smtClean="0"/>
              <a:t>Ananth</a:t>
            </a:r>
            <a:r>
              <a:rPr lang="en-US" dirty="0" smtClean="0"/>
              <a:t> </a:t>
            </a:r>
            <a:r>
              <a:rPr lang="en-US" dirty="0" err="1" smtClean="0"/>
              <a:t>Grama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04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 – Prop 1</a:t>
            </a:r>
            <a:endParaRPr lang="en-US" dirty="0"/>
          </a:p>
        </p:txBody>
      </p:sp>
      <p:pic>
        <p:nvPicPr>
          <p:cNvPr id="4" name="Picture 3" descr="brightkite-p-k-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4" y="1255888"/>
            <a:ext cx="2166056" cy="1933222"/>
          </a:xfrm>
          <a:prstGeom prst="rect">
            <a:avLst/>
          </a:prstGeom>
        </p:spPr>
      </p:pic>
      <p:pic>
        <p:nvPicPr>
          <p:cNvPr id="5" name="Picture 4" descr="gowalla-p-k-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5" y="1255888"/>
            <a:ext cx="2257778" cy="1933222"/>
          </a:xfrm>
          <a:prstGeom prst="rect">
            <a:avLst/>
          </a:prstGeom>
        </p:spPr>
      </p:pic>
      <p:pic>
        <p:nvPicPr>
          <p:cNvPr id="6" name="Picture 5" descr="yelp-p-k-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29" y="1255888"/>
            <a:ext cx="2285999" cy="19332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4084" y="1382887"/>
            <a:ext cx="216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Brightkite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66717" y="1381666"/>
            <a:ext cx="216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Gowalla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50272" y="1380443"/>
            <a:ext cx="216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Yelp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5555" y="3118556"/>
            <a:ext cx="7588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Probability of k shared checkin locations given social connectivity – </a:t>
            </a:r>
            <a:r>
              <a:rPr lang="en-US" dirty="0" err="1" smtClean="0">
                <a:latin typeface="Lucida Calligraphy"/>
                <a:cs typeface="Lucida Calligraphy"/>
              </a:rPr>
              <a:t>Pr</a:t>
            </a:r>
            <a:r>
              <a:rPr lang="en-US" dirty="0" smtClean="0">
                <a:latin typeface="Lucida Calligraphy"/>
                <a:cs typeface="Lucida Calligraphy"/>
              </a:rPr>
              <a:t>(</a:t>
            </a:r>
            <a:r>
              <a:rPr lang="en-US" dirty="0" err="1" smtClean="0">
                <a:latin typeface="Lucida Calligraphy"/>
                <a:cs typeface="Lucida Calligraphy"/>
              </a:rPr>
              <a:t>C</a:t>
            </a:r>
            <a:r>
              <a:rPr lang="en-US" baseline="-25000" dirty="0" err="1" smtClean="0">
                <a:latin typeface="Lucida Calligraphy"/>
                <a:cs typeface="Lucida Calligraphy"/>
              </a:rPr>
              <a:t>k</a:t>
            </a:r>
            <a:r>
              <a:rPr lang="en-US" dirty="0" smtClean="0">
                <a:latin typeface="Lucida Calligraphy"/>
                <a:cs typeface="Lucida Calligraphy"/>
              </a:rPr>
              <a:t>/F)</a:t>
            </a:r>
            <a:endParaRPr lang="en-US" dirty="0">
              <a:latin typeface="Lucida Calligraphy"/>
              <a:cs typeface="Lucida Calligraphy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491872"/>
              </p:ext>
            </p:extLst>
          </p:nvPr>
        </p:nvGraphicFramePr>
        <p:xfrm>
          <a:off x="733778" y="3866444"/>
          <a:ext cx="399344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879"/>
                <a:gridCol w="1159609"/>
                <a:gridCol w="980146"/>
                <a:gridCol w="72381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Calligraphy"/>
                          <a:cs typeface="Lucida Calligraphy"/>
                        </a:rPr>
                        <a:t>k</a:t>
                      </a:r>
                      <a:r>
                        <a:rPr lang="en-US" dirty="0" smtClean="0"/>
                        <a:t> &lt;=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Brightkite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Gowalla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Yelp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Calligraphy"/>
                          <a:cs typeface="Lucida Calligraphy"/>
                        </a:rPr>
                        <a:t>%</a:t>
                      </a:r>
                      <a:r>
                        <a:rPr lang="en-US" baseline="0" dirty="0" smtClean="0">
                          <a:latin typeface="Lucida Calligraphy"/>
                          <a:cs typeface="Lucida Calligraphy"/>
                        </a:rPr>
                        <a:t> (</a:t>
                      </a:r>
                      <a:r>
                        <a:rPr lang="en-US" baseline="0" dirty="0" err="1" smtClean="0">
                          <a:latin typeface="Lucida Calligraphy"/>
                          <a:cs typeface="Lucida Calligraphy"/>
                        </a:rPr>
                        <a:t>C</a:t>
                      </a:r>
                      <a:r>
                        <a:rPr lang="en-US" baseline="-25000" dirty="0" err="1" smtClean="0">
                          <a:latin typeface="Lucida Calligraphy"/>
                          <a:cs typeface="Lucida Calligraphy"/>
                        </a:rPr>
                        <a:t>k</a:t>
                      </a:r>
                      <a:r>
                        <a:rPr lang="en-US" baseline="0" dirty="0" err="1" smtClean="0">
                          <a:latin typeface="Lucida Calligraphy"/>
                          <a:cs typeface="Lucida Calligraphy"/>
                        </a:rPr>
                        <a:t>|F</a:t>
                      </a:r>
                      <a:r>
                        <a:rPr lang="en-US" baseline="0" dirty="0" smtClean="0">
                          <a:latin typeface="Lucida Calligraphy"/>
                          <a:cs typeface="Lucida Calligraphy"/>
                        </a:rPr>
                        <a:t>)</a:t>
                      </a:r>
                      <a:endParaRPr lang="en-US" dirty="0">
                        <a:latin typeface="Lucida Calligraphy"/>
                        <a:cs typeface="Lucida Calligraph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Calligraphy"/>
                          <a:cs typeface="Lucida Calligraphy"/>
                        </a:rPr>
                        <a:t>% (</a:t>
                      </a:r>
                      <a:r>
                        <a:rPr lang="en-US" dirty="0" err="1" smtClean="0">
                          <a:latin typeface="Lucida Calligraphy"/>
                          <a:cs typeface="Lucida Calligraphy"/>
                        </a:rPr>
                        <a:t>C</a:t>
                      </a:r>
                      <a:r>
                        <a:rPr lang="en-US" baseline="-25000" dirty="0" err="1" smtClean="0">
                          <a:latin typeface="Lucida Calligraphy"/>
                          <a:cs typeface="Lucida Calligraphy"/>
                        </a:rPr>
                        <a:t>k</a:t>
                      </a:r>
                      <a:r>
                        <a:rPr lang="en-US" dirty="0" smtClean="0">
                          <a:latin typeface="Lucida Calligraphy"/>
                          <a:cs typeface="Lucida Calligraphy"/>
                        </a:rPr>
                        <a:t>)</a:t>
                      </a:r>
                      <a:endParaRPr lang="en-US" dirty="0">
                        <a:latin typeface="Lucida Calligraphy"/>
                        <a:cs typeface="Lucida Calligraph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93.1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657610"/>
              </p:ext>
            </p:extLst>
          </p:nvPr>
        </p:nvGraphicFramePr>
        <p:xfrm>
          <a:off x="4893732" y="3866444"/>
          <a:ext cx="3993445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410"/>
                <a:gridCol w="1173414"/>
                <a:gridCol w="1021560"/>
                <a:gridCol w="61806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Brightkite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Gowalla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Yelp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Social</a:t>
                      </a:r>
                      <a:r>
                        <a:rPr lang="en-US" baseline="0" dirty="0" smtClean="0"/>
                        <a:t> 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Arbitrary</a:t>
                      </a:r>
                      <a:r>
                        <a:rPr lang="en-US" baseline="0" dirty="0" smtClean="0"/>
                        <a:t> user pairs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22AC-F408-7B45-8515-E0736BA2737C}" type="slidenum">
              <a:rPr lang="en-US" smtClean="0"/>
              <a:t>23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4084" y="5068726"/>
            <a:ext cx="39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Percentage of user pairs that share </a:t>
            </a:r>
            <a:r>
              <a:rPr lang="en-US" dirty="0" err="1" smtClean="0"/>
              <a:t>atmost</a:t>
            </a:r>
            <a:r>
              <a:rPr lang="en-US" dirty="0" smtClean="0"/>
              <a:t> 5 shared checkins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93732" y="5438058"/>
            <a:ext cx="3793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Average shared checkins for three datasets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ties and checkin sites: Connections and latent structures in Location Based Social Networks.  </a:t>
            </a:r>
          </a:p>
          <a:p>
            <a:r>
              <a:rPr lang="en-US" dirty="0" smtClean="0"/>
              <a:t>Sudhir Kylasa, </a:t>
            </a:r>
            <a:r>
              <a:rPr lang="en-US" dirty="0" err="1" smtClean="0"/>
              <a:t>Giorgios</a:t>
            </a:r>
            <a:r>
              <a:rPr lang="en-US" dirty="0" smtClean="0"/>
              <a:t> </a:t>
            </a:r>
            <a:r>
              <a:rPr lang="en-US" dirty="0" err="1" smtClean="0"/>
              <a:t>Kollias</a:t>
            </a:r>
            <a:r>
              <a:rPr lang="en-US" dirty="0" smtClean="0"/>
              <a:t> and </a:t>
            </a:r>
            <a:r>
              <a:rPr lang="en-US" dirty="0" err="1" smtClean="0"/>
              <a:t>Ananth</a:t>
            </a:r>
            <a:r>
              <a:rPr lang="en-US" dirty="0" smtClean="0"/>
              <a:t> </a:t>
            </a:r>
            <a:r>
              <a:rPr lang="en-US" dirty="0" err="1" smtClean="0"/>
              <a:t>Grama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8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 – Prop 1</a:t>
            </a:r>
            <a:endParaRPr lang="en-US" dirty="0"/>
          </a:p>
        </p:txBody>
      </p:sp>
      <p:pic>
        <p:nvPicPr>
          <p:cNvPr id="4" name="Picture 3" descr="brightkite-p-e-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417638"/>
            <a:ext cx="2490611" cy="1999544"/>
          </a:xfrm>
          <a:prstGeom prst="rect">
            <a:avLst/>
          </a:prstGeom>
        </p:spPr>
      </p:pic>
      <p:pic>
        <p:nvPicPr>
          <p:cNvPr id="5" name="Picture 4" descr="gowalla-p-e-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1" y="1417638"/>
            <a:ext cx="2530122" cy="1999544"/>
          </a:xfrm>
          <a:prstGeom prst="rect">
            <a:avLst/>
          </a:prstGeom>
        </p:spPr>
      </p:pic>
      <p:pic>
        <p:nvPicPr>
          <p:cNvPr id="6" name="Picture 5" descr="yelp-p-e-k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99" y="1417638"/>
            <a:ext cx="2717801" cy="1999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" y="1417638"/>
            <a:ext cx="249061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Brightkite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79612" y="1448153"/>
            <a:ext cx="249061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Gowalla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96189" y="1448153"/>
            <a:ext cx="249061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Yelp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3778" y="3330224"/>
            <a:ext cx="795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Probability of social connectivity given k shared checkin locations – </a:t>
            </a:r>
            <a:r>
              <a:rPr lang="en-US" dirty="0" err="1" smtClean="0">
                <a:latin typeface="Lucida Calligraphy"/>
                <a:cs typeface="Lucida Calligraphy"/>
              </a:rPr>
              <a:t>Pr</a:t>
            </a:r>
            <a:r>
              <a:rPr lang="en-US" dirty="0" smtClean="0">
                <a:latin typeface="Lucida Calligraphy"/>
                <a:cs typeface="Lucida Calligraphy"/>
              </a:rPr>
              <a:t>(F/</a:t>
            </a:r>
            <a:r>
              <a:rPr lang="en-US" dirty="0" err="1" smtClean="0">
                <a:latin typeface="Lucida Calligraphy"/>
                <a:cs typeface="Lucida Calligraphy"/>
              </a:rPr>
              <a:t>C</a:t>
            </a:r>
            <a:r>
              <a:rPr lang="en-US" baseline="-25000" dirty="0" err="1" smtClean="0">
                <a:latin typeface="Lucida Calligraphy"/>
                <a:cs typeface="Lucida Calligraphy"/>
              </a:rPr>
              <a:t>k</a:t>
            </a:r>
            <a:r>
              <a:rPr lang="en-US" dirty="0" smtClean="0">
                <a:latin typeface="Lucida Calligraphy"/>
                <a:cs typeface="Lucida Calligraphy"/>
              </a:rPr>
              <a:t>)</a:t>
            </a:r>
            <a:endParaRPr lang="en-US" dirty="0">
              <a:latin typeface="Lucida Calligraphy"/>
              <a:cs typeface="Lucida Calligraphy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929555"/>
              </p:ext>
            </p:extLst>
          </p:nvPr>
        </p:nvGraphicFramePr>
        <p:xfrm>
          <a:off x="1196382" y="4074383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ucida Calligraphy"/>
                          <a:cs typeface="Lucida Calligraphy"/>
                        </a:rPr>
                        <a:t>k</a:t>
                      </a:r>
                      <a:r>
                        <a:rPr lang="en-US" dirty="0" smtClean="0"/>
                        <a:t> &lt;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&lt;= </a:t>
                      </a:r>
                      <a:r>
                        <a:rPr lang="en-US" dirty="0" smtClean="0">
                          <a:latin typeface="Lucida Calligraphy"/>
                          <a:cs typeface="Lucida Calligraphy"/>
                        </a:rPr>
                        <a:t>k</a:t>
                      </a:r>
                      <a:r>
                        <a:rPr lang="en-US" dirty="0" smtClean="0"/>
                        <a:t> &lt;= 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latin typeface="Lucida Calligraphy"/>
                          <a:cs typeface="Lucida Calligraphy"/>
                        </a:rPr>
                        <a:t>k</a:t>
                      </a:r>
                      <a:r>
                        <a:rPr lang="en-US" dirty="0" smtClean="0"/>
                        <a:t> &gt; 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Brightkite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0.065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Gowalla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0.098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0.139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22AC-F408-7B45-8515-E0736BA2737C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97316" y="5549902"/>
            <a:ext cx="673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Lucida Calligraphy"/>
                <a:cs typeface="Lucida Calligraphy"/>
              </a:rPr>
              <a:t>Pr</a:t>
            </a:r>
            <a:r>
              <a:rPr lang="en-US" dirty="0" smtClean="0">
                <a:latin typeface="Lucida Calligraphy"/>
                <a:cs typeface="Lucida Calligraphy"/>
              </a:rPr>
              <a:t>(</a:t>
            </a:r>
            <a:r>
              <a:rPr lang="en-US" dirty="0" err="1" smtClean="0">
                <a:latin typeface="Lucida Calligraphy"/>
                <a:cs typeface="Lucida Calligraphy"/>
              </a:rPr>
              <a:t>F|C</a:t>
            </a:r>
            <a:r>
              <a:rPr lang="en-US" baseline="-25000" dirty="0" err="1" smtClean="0">
                <a:latin typeface="Lucida Calligraphy"/>
                <a:cs typeface="Lucida Calligraphy"/>
              </a:rPr>
              <a:t>k</a:t>
            </a:r>
            <a:r>
              <a:rPr lang="en-US" dirty="0" smtClean="0">
                <a:latin typeface="Lucida Calligraphy"/>
                <a:cs typeface="Lucida Calligraphy"/>
              </a:rPr>
              <a:t>)</a:t>
            </a:r>
            <a:r>
              <a:rPr lang="en-US" dirty="0" smtClean="0"/>
              <a:t> for three datasets for ranges of shared checkins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ties and checkin sites: Connections and latent structures in Location Based Social Networks.  </a:t>
            </a:r>
          </a:p>
          <a:p>
            <a:r>
              <a:rPr lang="en-US" dirty="0" smtClean="0"/>
              <a:t>Sudhir Kylasa, </a:t>
            </a:r>
            <a:r>
              <a:rPr lang="en-US" dirty="0" err="1" smtClean="0"/>
              <a:t>Giorgios</a:t>
            </a:r>
            <a:r>
              <a:rPr lang="en-US" dirty="0" smtClean="0"/>
              <a:t> </a:t>
            </a:r>
            <a:r>
              <a:rPr lang="en-US" dirty="0" err="1" smtClean="0"/>
              <a:t>Kollias</a:t>
            </a:r>
            <a:r>
              <a:rPr lang="en-US" dirty="0" smtClean="0"/>
              <a:t> and </a:t>
            </a:r>
            <a:r>
              <a:rPr lang="en-US" dirty="0" err="1" smtClean="0"/>
              <a:t>Ananth</a:t>
            </a:r>
            <a:r>
              <a:rPr lang="en-US" dirty="0" smtClean="0"/>
              <a:t> </a:t>
            </a:r>
            <a:r>
              <a:rPr lang="en-US" dirty="0" err="1" smtClean="0"/>
              <a:t>Grama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7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Results: Prop 2</a:t>
            </a:r>
            <a:endParaRPr lang="en-US" dirty="0"/>
          </a:p>
        </p:txBody>
      </p:sp>
      <p:pic>
        <p:nvPicPr>
          <p:cNvPr id="4" name="Picture 3" descr="brightkite-c3-no-shar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82" y="1684300"/>
            <a:ext cx="1678994" cy="1216220"/>
          </a:xfrm>
          <a:prstGeom prst="rect">
            <a:avLst/>
          </a:prstGeom>
        </p:spPr>
      </p:pic>
      <p:pic>
        <p:nvPicPr>
          <p:cNvPr id="5" name="Picture 4" descr="brightkite-c3-few-shar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019" y="1684300"/>
            <a:ext cx="1798843" cy="1216219"/>
          </a:xfrm>
          <a:prstGeom prst="rect">
            <a:avLst/>
          </a:prstGeom>
        </p:spPr>
      </p:pic>
      <p:pic>
        <p:nvPicPr>
          <p:cNvPr id="6" name="Picture 5" descr="brightkite-c3-many-share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900" y="1684300"/>
            <a:ext cx="1699696" cy="1216219"/>
          </a:xfrm>
          <a:prstGeom prst="rect">
            <a:avLst/>
          </a:prstGeom>
        </p:spPr>
      </p:pic>
      <p:pic>
        <p:nvPicPr>
          <p:cNvPr id="7" name="Picture 6" descr="gowalla-c3-no-shared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460" y="3202150"/>
            <a:ext cx="1700784" cy="1324890"/>
          </a:xfrm>
          <a:prstGeom prst="rect">
            <a:avLst/>
          </a:prstGeom>
        </p:spPr>
      </p:pic>
      <p:pic>
        <p:nvPicPr>
          <p:cNvPr id="8" name="Picture 7" descr="gowalla-c3-few-shared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020" y="3204768"/>
            <a:ext cx="1798844" cy="1405108"/>
          </a:xfrm>
          <a:prstGeom prst="rect">
            <a:avLst/>
          </a:prstGeom>
        </p:spPr>
      </p:pic>
      <p:pic>
        <p:nvPicPr>
          <p:cNvPr id="9" name="Picture 8" descr="gowalla-c3-many-shared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900" y="3202150"/>
            <a:ext cx="1699696" cy="1324890"/>
          </a:xfrm>
          <a:prstGeom prst="rect">
            <a:avLst/>
          </a:prstGeom>
        </p:spPr>
      </p:pic>
      <p:pic>
        <p:nvPicPr>
          <p:cNvPr id="10" name="Picture 9" descr="yelp-c3-no-shared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487" y="4743126"/>
            <a:ext cx="1678993" cy="1433845"/>
          </a:xfrm>
          <a:prstGeom prst="rect">
            <a:avLst/>
          </a:prstGeom>
        </p:spPr>
      </p:pic>
      <p:pic>
        <p:nvPicPr>
          <p:cNvPr id="11" name="Picture 10" descr="yelp-c3-few-shared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824" y="4743126"/>
            <a:ext cx="1798844" cy="1433845"/>
          </a:xfrm>
          <a:prstGeom prst="rect">
            <a:avLst/>
          </a:prstGeom>
        </p:spPr>
      </p:pic>
      <p:pic>
        <p:nvPicPr>
          <p:cNvPr id="12" name="Picture 11" descr="yelp-c3-many-shared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705" y="4743126"/>
            <a:ext cx="1699696" cy="1433845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22AC-F408-7B45-8515-E0736BA2737C}" type="slidenum">
              <a:rPr lang="en-US" smtClean="0"/>
              <a:t>25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85421" y="1232972"/>
            <a:ext cx="779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Clustering coefficients of three datasets with discrete intervals of shared checkins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45463" y="1932803"/>
            <a:ext cx="135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Brightkite</a:t>
            </a:r>
            <a:r>
              <a:rPr lang="en-US" dirty="0" smtClean="0"/>
              <a:t> dataset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46010" y="3204768"/>
            <a:ext cx="135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Gowalla</a:t>
            </a:r>
            <a:r>
              <a:rPr lang="en-US" dirty="0" smtClean="0"/>
              <a:t> dataset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46010" y="4743126"/>
            <a:ext cx="135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Yelp dataset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37072" y="2863577"/>
            <a:ext cx="74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alligraphy"/>
                <a:cs typeface="Lucida Calligraphy"/>
              </a:rPr>
              <a:t>k</a:t>
            </a:r>
            <a:r>
              <a:rPr lang="en-US" dirty="0" smtClean="0"/>
              <a:t>= 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37072" y="4442824"/>
            <a:ext cx="74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alligraphy"/>
                <a:cs typeface="Lucida Calligraphy"/>
              </a:rPr>
              <a:t>k</a:t>
            </a:r>
            <a:r>
              <a:rPr lang="en-US" dirty="0" smtClean="0"/>
              <a:t> = 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666593" y="2863581"/>
            <a:ext cx="118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alligraphy"/>
                <a:cs typeface="Lucida Calligraphy"/>
              </a:rPr>
              <a:t>1&lt;=k&lt;=5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66593" y="4425210"/>
            <a:ext cx="118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alligraphy"/>
                <a:cs typeface="Lucida Calligraphy"/>
              </a:rPr>
              <a:t>1&lt;=k&lt;=5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041031" y="2835436"/>
            <a:ext cx="74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alligraphy"/>
                <a:cs typeface="Lucida Calligraphy"/>
              </a:rPr>
              <a:t>k </a:t>
            </a:r>
            <a:r>
              <a:rPr lang="en-US" dirty="0" smtClean="0"/>
              <a:t>&gt; 5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41031" y="4373794"/>
            <a:ext cx="74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alligraphy"/>
                <a:cs typeface="Lucida Calligraphy"/>
              </a:rPr>
              <a:t>k </a:t>
            </a:r>
            <a:r>
              <a:rPr lang="en-US" dirty="0" smtClean="0"/>
              <a:t>&gt; 5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ties and checkin sites: Connections and latent structures in Location Based Social Networks.  </a:t>
            </a:r>
          </a:p>
          <a:p>
            <a:r>
              <a:rPr lang="en-US" dirty="0" smtClean="0"/>
              <a:t>Sudhir Kylasa, </a:t>
            </a:r>
            <a:r>
              <a:rPr lang="en-US" dirty="0" err="1" smtClean="0"/>
              <a:t>Giorgios</a:t>
            </a:r>
            <a:r>
              <a:rPr lang="en-US" dirty="0" smtClean="0"/>
              <a:t> </a:t>
            </a:r>
            <a:r>
              <a:rPr lang="en-US" dirty="0" err="1" smtClean="0"/>
              <a:t>Kollias</a:t>
            </a:r>
            <a:r>
              <a:rPr lang="en-US" dirty="0" smtClean="0"/>
              <a:t> and </a:t>
            </a:r>
            <a:r>
              <a:rPr lang="en-US" dirty="0" err="1" smtClean="0"/>
              <a:t>Ananth</a:t>
            </a:r>
            <a:r>
              <a:rPr lang="en-US" dirty="0" smtClean="0"/>
              <a:t> </a:t>
            </a:r>
            <a:r>
              <a:rPr lang="en-US" dirty="0" err="1" smtClean="0"/>
              <a:t>Grama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79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 – Prop 2</a:t>
            </a:r>
            <a:endParaRPr lang="en-US" dirty="0"/>
          </a:p>
        </p:txBody>
      </p:sp>
      <p:pic>
        <p:nvPicPr>
          <p:cNvPr id="4" name="Picture 3" descr="zero_shared_checki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889" y="1417637"/>
            <a:ext cx="3239911" cy="2411800"/>
          </a:xfrm>
          <a:prstGeom prst="rect">
            <a:avLst/>
          </a:prstGeom>
        </p:spPr>
      </p:pic>
      <p:pic>
        <p:nvPicPr>
          <p:cNvPr id="5" name="Picture 4" descr="between_1_5_shared_checki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44" y="3829436"/>
            <a:ext cx="3239911" cy="2573031"/>
          </a:xfrm>
          <a:prstGeom prst="rect">
            <a:avLst/>
          </a:prstGeom>
        </p:spPr>
      </p:pic>
      <p:pic>
        <p:nvPicPr>
          <p:cNvPr id="6" name="Picture 5" descr="more_than_5_shared_checki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526" y="4064000"/>
            <a:ext cx="3484274" cy="2338468"/>
          </a:xfrm>
          <a:prstGeom prst="rect">
            <a:avLst/>
          </a:prstGeom>
        </p:spPr>
      </p:pic>
      <p:pic>
        <p:nvPicPr>
          <p:cNvPr id="7" name="Picture 6" descr="yelp_subgrap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43" y="1417638"/>
            <a:ext cx="3424527" cy="2047522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22AC-F408-7B45-8515-E0736BA2737C}" type="slidenum">
              <a:rPr lang="en-US" smtClean="0"/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5024" y="2277947"/>
            <a:ext cx="139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Yelp </a:t>
            </a:r>
            <a:r>
              <a:rPr lang="en-US" dirty="0" err="1" smtClean="0"/>
              <a:t>Subgraph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93656" y="2277947"/>
            <a:ext cx="1546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Edges sharing no checkin locations – Yelp </a:t>
            </a:r>
            <a:r>
              <a:rPr lang="en-US" dirty="0" err="1" smtClean="0"/>
              <a:t>subgraph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5570" y="4556083"/>
            <a:ext cx="15461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Edges sharing between 1 and 5 locations – Yelp </a:t>
            </a:r>
            <a:r>
              <a:rPr lang="en-US" dirty="0" err="1" smtClean="0"/>
              <a:t>subgraph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3170" y="4833082"/>
            <a:ext cx="1546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Edges sharing more than 5 locations – Yelp </a:t>
            </a:r>
            <a:r>
              <a:rPr lang="en-US" dirty="0" err="1" smtClean="0"/>
              <a:t>subgraph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ties and checkin sites: Connections and latent structures in Location Based Social Networks.  </a:t>
            </a:r>
          </a:p>
          <a:p>
            <a:r>
              <a:rPr lang="en-US" dirty="0" smtClean="0"/>
              <a:t>Sudhir Kylasa, </a:t>
            </a:r>
            <a:r>
              <a:rPr lang="en-US" dirty="0" err="1" smtClean="0"/>
              <a:t>Giorgios</a:t>
            </a:r>
            <a:r>
              <a:rPr lang="en-US" dirty="0" smtClean="0"/>
              <a:t> </a:t>
            </a:r>
            <a:r>
              <a:rPr lang="en-US" dirty="0" err="1" smtClean="0"/>
              <a:t>Kollias</a:t>
            </a:r>
            <a:r>
              <a:rPr lang="en-US" dirty="0" smtClean="0"/>
              <a:t> and </a:t>
            </a:r>
            <a:r>
              <a:rPr lang="en-US" dirty="0" err="1" smtClean="0"/>
              <a:t>Ananth</a:t>
            </a:r>
            <a:r>
              <a:rPr lang="en-US" dirty="0" smtClean="0"/>
              <a:t> </a:t>
            </a:r>
            <a:r>
              <a:rPr lang="en-US" dirty="0" err="1" smtClean="0"/>
              <a:t>Grama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38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 – Prop 3</a:t>
            </a:r>
            <a:endParaRPr lang="en-US" dirty="0"/>
          </a:p>
        </p:txBody>
      </p:sp>
      <p:pic>
        <p:nvPicPr>
          <p:cNvPr id="4" name="Picture 3" descr="brightkite-c3-edges-0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9318"/>
            <a:ext cx="2753078" cy="1899356"/>
          </a:xfrm>
          <a:prstGeom prst="rect">
            <a:avLst/>
          </a:prstGeom>
        </p:spPr>
      </p:pic>
      <p:pic>
        <p:nvPicPr>
          <p:cNvPr id="5" name="Picture 4" descr="gowalla-c3-edges-0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67" y="1849319"/>
            <a:ext cx="2872691" cy="1899356"/>
          </a:xfrm>
          <a:prstGeom prst="rect">
            <a:avLst/>
          </a:prstGeom>
        </p:spPr>
      </p:pic>
      <p:pic>
        <p:nvPicPr>
          <p:cNvPr id="6" name="Picture 5" descr="yelp-c3-edges-0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1849319"/>
            <a:ext cx="2568222" cy="1899356"/>
          </a:xfrm>
          <a:prstGeom prst="rect">
            <a:avLst/>
          </a:prstGeom>
        </p:spPr>
      </p:pic>
      <p:pic>
        <p:nvPicPr>
          <p:cNvPr id="7" name="Picture 6" descr="brightkite-c3-all-edge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1" y="4268040"/>
            <a:ext cx="2562577" cy="1961444"/>
          </a:xfrm>
          <a:prstGeom prst="rect">
            <a:avLst/>
          </a:prstGeom>
        </p:spPr>
      </p:pic>
      <p:pic>
        <p:nvPicPr>
          <p:cNvPr id="8" name="Picture 7" descr="gowalla-c3-all-edges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67" y="4268040"/>
            <a:ext cx="2872691" cy="1961444"/>
          </a:xfrm>
          <a:prstGeom prst="rect">
            <a:avLst/>
          </a:prstGeom>
        </p:spPr>
      </p:pic>
      <p:pic>
        <p:nvPicPr>
          <p:cNvPr id="9" name="Picture 8" descr="yelp-c3-all-edges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99" y="4268040"/>
            <a:ext cx="2568223" cy="196144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22AC-F408-7B45-8515-E0736BA2737C}" type="slidenum">
              <a:rPr lang="en-US" smtClean="0"/>
              <a:t>27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49170" y="3893218"/>
            <a:ext cx="7637630" cy="374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Clustering coefficients of underlying network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7701" y="1491017"/>
            <a:ext cx="827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Clustering coefficient of nodes sharing </a:t>
            </a:r>
            <a:r>
              <a:rPr lang="en-US" dirty="0" smtClean="0"/>
              <a:t>at-most </a:t>
            </a:r>
            <a:r>
              <a:rPr lang="en-US" dirty="0" smtClean="0"/>
              <a:t>one</a:t>
            </a:r>
            <a:r>
              <a:rPr lang="en-US" dirty="0" smtClean="0"/>
              <a:t> </a:t>
            </a:r>
            <a:r>
              <a:rPr lang="en-US" dirty="0" smtClean="0"/>
              <a:t>checkin location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39413" y="1946605"/>
            <a:ext cx="138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Brightkite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94201" y="1947138"/>
            <a:ext cx="138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Gowalla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428111" y="1914872"/>
            <a:ext cx="138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Yelp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739413" y="4299773"/>
            <a:ext cx="138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Brightkite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94201" y="4300306"/>
            <a:ext cx="138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Gowalla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428111" y="4268040"/>
            <a:ext cx="1388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Yelp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ties and checkin sites: Connections and latent structures in Location Based Social Networks.  </a:t>
            </a:r>
          </a:p>
          <a:p>
            <a:r>
              <a:rPr lang="en-US" dirty="0" smtClean="0"/>
              <a:t>Sudhir Kylasa, </a:t>
            </a:r>
            <a:r>
              <a:rPr lang="en-US" dirty="0" err="1" smtClean="0"/>
              <a:t>Giorgios</a:t>
            </a:r>
            <a:r>
              <a:rPr lang="en-US" dirty="0" smtClean="0"/>
              <a:t> </a:t>
            </a:r>
            <a:r>
              <a:rPr lang="en-US" dirty="0" err="1" smtClean="0"/>
              <a:t>Kollias</a:t>
            </a:r>
            <a:r>
              <a:rPr lang="en-US" dirty="0" smtClean="0"/>
              <a:t> and </a:t>
            </a:r>
            <a:r>
              <a:rPr lang="en-US" dirty="0" err="1" smtClean="0"/>
              <a:t>Ananth</a:t>
            </a:r>
            <a:r>
              <a:rPr lang="en-US" dirty="0" smtClean="0"/>
              <a:t> </a:t>
            </a:r>
            <a:r>
              <a:rPr lang="en-US" dirty="0" err="1" smtClean="0"/>
              <a:t>Grama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46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put forth and validated a number of </a:t>
            </a:r>
            <a:r>
              <a:rPr lang="en-US" dirty="0" smtClean="0"/>
              <a:t>hypotheses </a:t>
            </a:r>
            <a:r>
              <a:rPr lang="en-US" dirty="0" smtClean="0"/>
              <a:t>relating to </a:t>
            </a:r>
            <a:r>
              <a:rPr lang="en-US" dirty="0" smtClean="0"/>
              <a:t>LBSNs. </a:t>
            </a:r>
            <a:endParaRPr lang="en-US" dirty="0" smtClean="0"/>
          </a:p>
          <a:p>
            <a:r>
              <a:rPr lang="en-US" dirty="0" smtClean="0"/>
              <a:t>Using statistical methods and real-world data, we relate checkins to social ties and groups of </a:t>
            </a:r>
            <a:r>
              <a:rPr lang="en-US" dirty="0" smtClean="0"/>
              <a:t>users.</a:t>
            </a:r>
            <a:endParaRPr lang="en-US" dirty="0" smtClean="0"/>
          </a:p>
          <a:p>
            <a:r>
              <a:rPr lang="en-US" dirty="0" smtClean="0"/>
              <a:t>We use </a:t>
            </a:r>
            <a:r>
              <a:rPr lang="en-US" dirty="0" err="1"/>
              <a:t>c</a:t>
            </a:r>
            <a:r>
              <a:rPr lang="en-US" dirty="0" err="1" smtClean="0"/>
              <a:t>heckin</a:t>
            </a:r>
            <a:r>
              <a:rPr lang="en-US" dirty="0" smtClean="0"/>
              <a:t> </a:t>
            </a:r>
            <a:r>
              <a:rPr lang="en-US" dirty="0" smtClean="0"/>
              <a:t>frequencies and social ties to identify latent structures and show these </a:t>
            </a:r>
            <a:r>
              <a:rPr lang="en-US" dirty="0" smtClean="0"/>
              <a:t>how these </a:t>
            </a:r>
            <a:r>
              <a:rPr lang="en-US" dirty="0" smtClean="0"/>
              <a:t>structures </a:t>
            </a:r>
            <a:r>
              <a:rPr lang="en-US" dirty="0" smtClean="0"/>
              <a:t>correlate with different </a:t>
            </a:r>
            <a:r>
              <a:rPr lang="en-US" dirty="0" smtClean="0"/>
              <a:t>network </a:t>
            </a:r>
            <a:r>
              <a:rPr lang="en-US" dirty="0" smtClean="0"/>
              <a:t>properties.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22AC-F408-7B45-8515-E0736BA2737C}" type="slidenum">
              <a:rPr lang="en-US" smtClean="0"/>
              <a:t>28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ties and checkin sites: Connections and latent structures in Location Based Social Networks.  </a:t>
            </a:r>
          </a:p>
          <a:p>
            <a:r>
              <a:rPr lang="en-US" dirty="0" smtClean="0"/>
              <a:t>Sudhir Kylasa, </a:t>
            </a:r>
            <a:r>
              <a:rPr lang="en-US" dirty="0" err="1" smtClean="0"/>
              <a:t>Giorgios</a:t>
            </a:r>
            <a:r>
              <a:rPr lang="en-US" dirty="0" smtClean="0"/>
              <a:t> </a:t>
            </a:r>
            <a:r>
              <a:rPr lang="en-US" dirty="0" err="1" smtClean="0"/>
              <a:t>Kollias</a:t>
            </a:r>
            <a:r>
              <a:rPr lang="en-US" dirty="0" smtClean="0"/>
              <a:t> and </a:t>
            </a:r>
            <a:r>
              <a:rPr lang="en-US" dirty="0" err="1" smtClean="0"/>
              <a:t>Ananth</a:t>
            </a:r>
            <a:r>
              <a:rPr lang="en-US" dirty="0" smtClean="0"/>
              <a:t> </a:t>
            </a:r>
            <a:r>
              <a:rPr lang="en-US" dirty="0" err="1" smtClean="0"/>
              <a:t>Grama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2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</a:p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22AC-F408-7B45-8515-E0736BA2737C}" type="slidenum">
              <a:rPr lang="en-US" smtClean="0"/>
              <a:t>29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Social ties and checkin sites: Connections and latent structures in Location Based Social Networks.  </a:t>
            </a:r>
          </a:p>
          <a:p>
            <a:r>
              <a:rPr lang="en-US" smtClean="0"/>
              <a:t>Sudhir </a:t>
            </a:r>
            <a:r>
              <a:rPr lang="en-US" dirty="0" smtClean="0"/>
              <a:t>Kylasa, </a:t>
            </a:r>
            <a:r>
              <a:rPr lang="en-US" dirty="0" err="1" smtClean="0"/>
              <a:t>Giorgios</a:t>
            </a:r>
            <a:r>
              <a:rPr lang="en-US" dirty="0" smtClean="0"/>
              <a:t> </a:t>
            </a:r>
            <a:r>
              <a:rPr lang="en-US" dirty="0" err="1" smtClean="0"/>
              <a:t>Kollias</a:t>
            </a:r>
            <a:r>
              <a:rPr lang="en-US" dirty="0" smtClean="0"/>
              <a:t> and </a:t>
            </a:r>
            <a:r>
              <a:rPr lang="en-US" dirty="0" err="1" smtClean="0"/>
              <a:t>Ananth</a:t>
            </a:r>
            <a:r>
              <a:rPr lang="en-US" dirty="0" smtClean="0"/>
              <a:t> </a:t>
            </a:r>
            <a:r>
              <a:rPr lang="en-US" dirty="0" err="1" smtClean="0"/>
              <a:t>Grama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61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are Location Based Social Networks (LBSN’s) ?</a:t>
            </a:r>
          </a:p>
          <a:p>
            <a:pPr lvl="1"/>
            <a:r>
              <a:rPr lang="en-US" dirty="0" smtClean="0"/>
              <a:t>Social networks where nodes (</a:t>
            </a:r>
            <a:r>
              <a:rPr lang="en-US" dirty="0" smtClean="0"/>
              <a:t>people/ entities) </a:t>
            </a:r>
            <a:r>
              <a:rPr lang="en-US" dirty="0" smtClean="0"/>
              <a:t>are </a:t>
            </a:r>
            <a:r>
              <a:rPr lang="en-US" dirty="0" smtClean="0"/>
              <a:t>annotated with attributes, one of which can be interpreted as a physical location. </a:t>
            </a:r>
            <a:r>
              <a:rPr lang="en-US" dirty="0" smtClean="0"/>
              <a:t>For instance Facebook, Google+, Twitter, </a:t>
            </a:r>
            <a:r>
              <a:rPr lang="en-US" dirty="0" smtClean="0"/>
              <a:t>Call Data Records etc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 smtClean="0"/>
              <a:t>Attributes can be checkin sites, age, profession, </a:t>
            </a:r>
            <a:r>
              <a:rPr lang="en-US" dirty="0" smtClean="0"/>
              <a:t>etc. </a:t>
            </a:r>
            <a:endParaRPr lang="en-US" dirty="0" smtClean="0"/>
          </a:p>
          <a:p>
            <a:pPr lvl="1"/>
            <a:r>
              <a:rPr lang="en-US" dirty="0" smtClean="0"/>
              <a:t>In this work we are primarily interested in checkin sites and </a:t>
            </a:r>
            <a:r>
              <a:rPr lang="en-US" dirty="0" smtClean="0"/>
              <a:t>their </a:t>
            </a:r>
            <a:r>
              <a:rPr lang="en-US" dirty="0" smtClean="0"/>
              <a:t>relationship to edges </a:t>
            </a:r>
            <a:r>
              <a:rPr lang="en-US" dirty="0" smtClean="0"/>
              <a:t>(social links).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22AC-F408-7B45-8515-E0736BA2737C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ties and checkin sites: Connections and latent structures in Location Based Social Networks.  </a:t>
            </a:r>
          </a:p>
          <a:p>
            <a:r>
              <a:rPr lang="en-US" dirty="0" smtClean="0"/>
              <a:t>Sudhir Kylasa, </a:t>
            </a:r>
            <a:r>
              <a:rPr lang="en-US" dirty="0" err="1" smtClean="0"/>
              <a:t>Giorgios</a:t>
            </a:r>
            <a:r>
              <a:rPr lang="en-US" dirty="0" smtClean="0"/>
              <a:t> </a:t>
            </a:r>
            <a:r>
              <a:rPr lang="en-US" dirty="0" err="1" smtClean="0"/>
              <a:t>Kollias</a:t>
            </a:r>
            <a:r>
              <a:rPr lang="en-US" dirty="0" smtClean="0"/>
              <a:t> and </a:t>
            </a:r>
            <a:r>
              <a:rPr lang="en-US" dirty="0" err="1" smtClean="0"/>
              <a:t>Ananth</a:t>
            </a:r>
            <a:r>
              <a:rPr lang="en-US" dirty="0" smtClean="0"/>
              <a:t> </a:t>
            </a:r>
            <a:r>
              <a:rPr lang="en-US" dirty="0" err="1" smtClean="0"/>
              <a:t>Grama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62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LBSN’s </a:t>
            </a:r>
            <a:r>
              <a:rPr lang="en-US" dirty="0" smtClean="0"/>
              <a:t>provide a</a:t>
            </a:r>
            <a:r>
              <a:rPr lang="en-US" dirty="0" smtClean="0"/>
              <a:t> </a:t>
            </a:r>
            <a:r>
              <a:rPr lang="en-US" dirty="0" smtClean="0"/>
              <a:t>rich data </a:t>
            </a:r>
            <a:r>
              <a:rPr lang="en-US" dirty="0" smtClean="0"/>
              <a:t>model for analysis and interpretation.</a:t>
            </a:r>
            <a:endParaRPr lang="en-US" dirty="0" smtClean="0"/>
          </a:p>
          <a:p>
            <a:r>
              <a:rPr lang="en-US" dirty="0" smtClean="0"/>
              <a:t>Can be abstracted into disparate views – </a:t>
            </a:r>
            <a:r>
              <a:rPr lang="en-US" dirty="0" smtClean="0"/>
              <a:t>e.g., users </a:t>
            </a:r>
            <a:r>
              <a:rPr lang="en-US" dirty="0" smtClean="0"/>
              <a:t>and locations, locations and events, users and </a:t>
            </a:r>
            <a:r>
              <a:rPr lang="en-US" dirty="0" smtClean="0"/>
              <a:t>users.</a:t>
            </a:r>
            <a:endParaRPr lang="en-US" dirty="0" smtClean="0"/>
          </a:p>
          <a:p>
            <a:r>
              <a:rPr lang="en-US" dirty="0" smtClean="0"/>
              <a:t>These views can reveal latent structures in the underlying networks.</a:t>
            </a:r>
          </a:p>
          <a:p>
            <a:r>
              <a:rPr lang="en-US" dirty="0" smtClean="0"/>
              <a:t>These structures can be leveraged for enhancing user experience, optimizing </a:t>
            </a:r>
            <a:r>
              <a:rPr lang="en-US" dirty="0" smtClean="0"/>
              <a:t>flow of influence </a:t>
            </a:r>
            <a:r>
              <a:rPr lang="en-US" dirty="0" smtClean="0"/>
              <a:t>and </a:t>
            </a:r>
            <a:r>
              <a:rPr lang="en-US" dirty="0" smtClean="0"/>
              <a:t>information.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22AC-F408-7B45-8515-E0736BA2737C}" type="slidenum">
              <a:rPr lang="en-US" smtClean="0"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ties and checkin sites: Connections and latent structures in Location Based Social Networks.  </a:t>
            </a:r>
          </a:p>
          <a:p>
            <a:r>
              <a:rPr lang="en-US" dirty="0" smtClean="0"/>
              <a:t>Sudhir Kylasa, </a:t>
            </a:r>
            <a:r>
              <a:rPr lang="en-US" dirty="0" err="1" smtClean="0"/>
              <a:t>Giorgios</a:t>
            </a:r>
            <a:r>
              <a:rPr lang="en-US" dirty="0" smtClean="0"/>
              <a:t> </a:t>
            </a:r>
            <a:r>
              <a:rPr lang="en-US" dirty="0" err="1" smtClean="0"/>
              <a:t>Kollias</a:t>
            </a:r>
            <a:r>
              <a:rPr lang="en-US" dirty="0" smtClean="0"/>
              <a:t> and </a:t>
            </a:r>
            <a:r>
              <a:rPr lang="en-US" dirty="0" err="1" smtClean="0"/>
              <a:t>Ananth</a:t>
            </a:r>
            <a:r>
              <a:rPr lang="en-US" dirty="0" smtClean="0"/>
              <a:t> </a:t>
            </a:r>
            <a:r>
              <a:rPr lang="en-US" dirty="0" err="1" smtClean="0"/>
              <a:t>Grama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Introduction: Summary of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Using </a:t>
            </a:r>
            <a:r>
              <a:rPr lang="en-US" dirty="0" smtClean="0"/>
              <a:t>a Bayesian </a:t>
            </a:r>
            <a:r>
              <a:rPr lang="en-US" dirty="0" smtClean="0"/>
              <a:t>approach, we assess the relationship between checkin locations and social </a:t>
            </a:r>
            <a:r>
              <a:rPr lang="en-US" dirty="0" smtClean="0"/>
              <a:t>connectivity.</a:t>
            </a:r>
            <a:endParaRPr lang="en-US" dirty="0" smtClean="0"/>
          </a:p>
          <a:p>
            <a:r>
              <a:rPr lang="en-US" dirty="0" smtClean="0"/>
              <a:t>We present a </a:t>
            </a:r>
            <a:r>
              <a:rPr lang="en-US" dirty="0" smtClean="0"/>
              <a:t>model </a:t>
            </a:r>
            <a:r>
              <a:rPr lang="en-US" dirty="0" smtClean="0"/>
              <a:t>and method for </a:t>
            </a:r>
            <a:r>
              <a:rPr lang="en-US" dirty="0" smtClean="0"/>
              <a:t>deconvolution of social networks </a:t>
            </a:r>
            <a:r>
              <a:rPr lang="en-US" dirty="0" smtClean="0"/>
              <a:t>into layers using </a:t>
            </a:r>
            <a:r>
              <a:rPr lang="en-US" dirty="0" smtClean="0"/>
              <a:t>discrete intervals of shared </a:t>
            </a:r>
            <a:r>
              <a:rPr lang="en-US" dirty="0" err="1" smtClean="0"/>
              <a:t>checkins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We show that these </a:t>
            </a:r>
            <a:r>
              <a:rPr lang="en-US" dirty="0" smtClean="0"/>
              <a:t>layers </a:t>
            </a:r>
            <a:r>
              <a:rPr lang="en-US" dirty="0" smtClean="0"/>
              <a:t>behave </a:t>
            </a:r>
            <a:r>
              <a:rPr lang="en-US" dirty="0" smtClean="0"/>
              <a:t>differently with respect to various attributes. For example checkin sites can be used to </a:t>
            </a:r>
            <a:r>
              <a:rPr lang="en-US" dirty="0" err="1" smtClean="0"/>
              <a:t>deconvolve</a:t>
            </a:r>
            <a:r>
              <a:rPr lang="en-US" dirty="0" smtClean="0"/>
              <a:t> the network into layers with different </a:t>
            </a:r>
            <a:r>
              <a:rPr lang="en-US" dirty="0" smtClean="0"/>
              <a:t>strengths of ties.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22AC-F408-7B45-8515-E0736BA2737C}" type="slidenum">
              <a:rPr lang="en-US" smtClean="0"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ties and checkin sites: Connections and latent structures in Location Based Social Networks.  </a:t>
            </a:r>
          </a:p>
          <a:p>
            <a:r>
              <a:rPr lang="en-US" dirty="0" smtClean="0"/>
              <a:t>Sudhir Kylasa, </a:t>
            </a:r>
            <a:r>
              <a:rPr lang="en-US" dirty="0" err="1" smtClean="0"/>
              <a:t>Giorgios</a:t>
            </a:r>
            <a:r>
              <a:rPr lang="en-US" dirty="0" smtClean="0"/>
              <a:t> </a:t>
            </a:r>
            <a:r>
              <a:rPr lang="en-US" dirty="0" err="1" smtClean="0"/>
              <a:t>Kollias</a:t>
            </a:r>
            <a:r>
              <a:rPr lang="en-US" dirty="0" smtClean="0"/>
              <a:t> and </a:t>
            </a:r>
            <a:r>
              <a:rPr lang="en-US" dirty="0" err="1" smtClean="0"/>
              <a:t>Ananth</a:t>
            </a:r>
            <a:r>
              <a:rPr lang="en-US" dirty="0" smtClean="0"/>
              <a:t> </a:t>
            </a:r>
            <a:r>
              <a:rPr lang="en-US" dirty="0" err="1" smtClean="0"/>
              <a:t>Grama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2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Existing research can be broadly classified into following categories</a:t>
            </a:r>
          </a:p>
          <a:p>
            <a:pPr lvl="1"/>
            <a:r>
              <a:rPr lang="en-US" dirty="0" smtClean="0"/>
              <a:t>Analysis of spatial properties</a:t>
            </a:r>
          </a:p>
          <a:p>
            <a:pPr lvl="1"/>
            <a:r>
              <a:rPr lang="en-US" dirty="0" smtClean="0"/>
              <a:t>Prediction of user attributes from social context</a:t>
            </a:r>
          </a:p>
          <a:p>
            <a:pPr lvl="1"/>
            <a:r>
              <a:rPr lang="en-US" dirty="0" smtClean="0"/>
              <a:t>Prediction of attributes of social ties </a:t>
            </a:r>
            <a:r>
              <a:rPr lang="en-US" dirty="0" smtClean="0"/>
              <a:t>(e.g., mobility </a:t>
            </a:r>
            <a:r>
              <a:rPr lang="en-US" dirty="0" smtClean="0"/>
              <a:t>patterns, physical </a:t>
            </a:r>
            <a:r>
              <a:rPr lang="en-US" dirty="0" smtClean="0"/>
              <a:t>distance)</a:t>
            </a:r>
            <a:endParaRPr lang="en-US" dirty="0" smtClean="0"/>
          </a:p>
          <a:p>
            <a:pPr lvl="1"/>
            <a:r>
              <a:rPr lang="en-US" dirty="0" smtClean="0"/>
              <a:t>Prediction of social ties based on </a:t>
            </a:r>
            <a:r>
              <a:rPr lang="en-US" dirty="0" err="1" smtClean="0"/>
              <a:t>sptio</a:t>
            </a:r>
            <a:r>
              <a:rPr lang="en-US" dirty="0" smtClean="0"/>
              <a:t>-temporal </a:t>
            </a:r>
            <a:r>
              <a:rPr lang="en-US" dirty="0" smtClean="0"/>
              <a:t>aspects of social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22AC-F408-7B45-8515-E0736BA2737C}" type="slidenum">
              <a:rPr lang="en-US" smtClean="0"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ties and checkin sites: Connections and latent structures in Location Based Social Networks.  </a:t>
            </a:r>
          </a:p>
          <a:p>
            <a:r>
              <a:rPr lang="en-US" dirty="0" smtClean="0"/>
              <a:t>Sudhir Kylasa, </a:t>
            </a:r>
            <a:r>
              <a:rPr lang="en-US" dirty="0" err="1" smtClean="0"/>
              <a:t>Giorgios</a:t>
            </a:r>
            <a:r>
              <a:rPr lang="en-US" dirty="0" smtClean="0"/>
              <a:t> </a:t>
            </a:r>
            <a:r>
              <a:rPr lang="en-US" dirty="0" err="1" smtClean="0"/>
              <a:t>Kollias</a:t>
            </a:r>
            <a:r>
              <a:rPr lang="en-US" dirty="0" smtClean="0"/>
              <a:t> and </a:t>
            </a:r>
            <a:r>
              <a:rPr lang="en-US" dirty="0" err="1" smtClean="0"/>
              <a:t>Ananth</a:t>
            </a:r>
            <a:r>
              <a:rPr lang="en-US" dirty="0" smtClean="0"/>
              <a:t> </a:t>
            </a:r>
            <a:r>
              <a:rPr lang="en-US" dirty="0" err="1" smtClean="0"/>
              <a:t>Grama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41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Analysis of spatial properties</a:t>
            </a:r>
          </a:p>
          <a:p>
            <a:pPr lvl="1"/>
            <a:r>
              <a:rPr lang="en-US" dirty="0" smtClean="0"/>
              <a:t>Physical distance as controlling </a:t>
            </a:r>
            <a:r>
              <a:rPr lang="en-US" dirty="0" smtClean="0"/>
              <a:t>factor of connectivity. Demonstrating power-law </a:t>
            </a:r>
            <a:r>
              <a:rPr lang="en-US" dirty="0" smtClean="0"/>
              <a:t>relationship with various exponents - </a:t>
            </a:r>
            <a:r>
              <a:rPr lang="en-US" dirty="0" err="1" smtClean="0"/>
              <a:t>Illenberger</a:t>
            </a:r>
            <a:r>
              <a:rPr lang="en-US" dirty="0" smtClean="0"/>
              <a:t> et al., </a:t>
            </a:r>
            <a:r>
              <a:rPr lang="en-US" dirty="0" err="1" smtClean="0"/>
              <a:t>Kaltenbrunner</a:t>
            </a:r>
            <a:r>
              <a:rPr lang="en-US" dirty="0" smtClean="0"/>
              <a:t> et al.</a:t>
            </a:r>
          </a:p>
          <a:p>
            <a:pPr lvl="1"/>
            <a:r>
              <a:rPr lang="en-US" dirty="0" smtClean="0"/>
              <a:t>Heterogeneity of social triads as a function of distance and probability of a link in social triads – </a:t>
            </a:r>
            <a:r>
              <a:rPr lang="en-US" dirty="0" err="1" smtClean="0"/>
              <a:t>Scalleto</a:t>
            </a:r>
            <a:r>
              <a:rPr lang="en-US" dirty="0" smtClean="0"/>
              <a:t> et al.</a:t>
            </a:r>
          </a:p>
          <a:p>
            <a:pPr lvl="1"/>
            <a:r>
              <a:rPr lang="en-US" dirty="0" smtClean="0"/>
              <a:t>Social ties in highly connected groups tend to span </a:t>
            </a:r>
            <a:r>
              <a:rPr lang="en-US" smtClean="0"/>
              <a:t>short </a:t>
            </a:r>
            <a:r>
              <a:rPr lang="en-US" smtClean="0"/>
              <a:t>physical distances  </a:t>
            </a:r>
            <a:r>
              <a:rPr lang="en-US" dirty="0" smtClean="0"/>
              <a:t>- </a:t>
            </a:r>
            <a:r>
              <a:rPr lang="en-US" dirty="0" err="1" smtClean="0"/>
              <a:t>Volkovich</a:t>
            </a:r>
            <a:r>
              <a:rPr lang="en-US" dirty="0" smtClean="0"/>
              <a:t> et al., McGhee et al.</a:t>
            </a:r>
          </a:p>
          <a:p>
            <a:pPr lvl="1"/>
            <a:r>
              <a:rPr lang="en-US" dirty="0" smtClean="0"/>
              <a:t>Nature of checkin locations (venues) in the context of social ties (uses venue triads as opposed to social triads) – </a:t>
            </a:r>
            <a:r>
              <a:rPr lang="en-US" dirty="0" err="1" smtClean="0"/>
              <a:t>Pelechrinis</a:t>
            </a:r>
            <a:r>
              <a:rPr lang="en-US" dirty="0" smtClean="0"/>
              <a:t> and Krishnamurthy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22AC-F408-7B45-8515-E0736BA2737C}" type="slidenum">
              <a:rPr lang="en-US" smtClean="0"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ties and checkin sites: Connections and latent structures in Location Based Social Networks.  </a:t>
            </a:r>
          </a:p>
          <a:p>
            <a:r>
              <a:rPr lang="en-US" dirty="0" smtClean="0"/>
              <a:t>Sudhir Kylasa, </a:t>
            </a:r>
            <a:r>
              <a:rPr lang="en-US" dirty="0" err="1" smtClean="0"/>
              <a:t>Giorgios</a:t>
            </a:r>
            <a:r>
              <a:rPr lang="en-US" dirty="0" smtClean="0"/>
              <a:t> </a:t>
            </a:r>
            <a:r>
              <a:rPr lang="en-US" dirty="0" err="1" smtClean="0"/>
              <a:t>Kollias</a:t>
            </a:r>
            <a:r>
              <a:rPr lang="en-US" dirty="0" smtClean="0"/>
              <a:t> and </a:t>
            </a:r>
            <a:r>
              <a:rPr lang="en-US" dirty="0" err="1" smtClean="0"/>
              <a:t>Ananth</a:t>
            </a:r>
            <a:r>
              <a:rPr lang="en-US" dirty="0" smtClean="0"/>
              <a:t> </a:t>
            </a:r>
            <a:r>
              <a:rPr lang="en-US" dirty="0" err="1" smtClean="0"/>
              <a:t>Grama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Prediction of user attributes from social context</a:t>
            </a:r>
          </a:p>
          <a:p>
            <a:pPr lvl="1"/>
            <a:r>
              <a:rPr lang="en-US" dirty="0" smtClean="0"/>
              <a:t>Prediction of user location from readily available data from the underlying network – Rout et al.</a:t>
            </a:r>
          </a:p>
          <a:p>
            <a:pPr lvl="1"/>
            <a:r>
              <a:rPr lang="en-US" dirty="0" smtClean="0"/>
              <a:t>Power-law distribution for predicting social ties and clustering to assign home locations – </a:t>
            </a:r>
            <a:r>
              <a:rPr lang="en-US" dirty="0" err="1" smtClean="0"/>
              <a:t>Jahanbaksh</a:t>
            </a:r>
            <a:r>
              <a:rPr lang="en-US" dirty="0" smtClean="0"/>
              <a:t> et al.</a:t>
            </a:r>
          </a:p>
          <a:p>
            <a:pPr lvl="1"/>
            <a:r>
              <a:rPr lang="en-US" dirty="0" err="1" smtClean="0"/>
              <a:t>Spatio</a:t>
            </a:r>
            <a:r>
              <a:rPr lang="en-US" dirty="0" smtClean="0"/>
              <a:t>-temporal mining algorithms and analysis of status updates are used to study relationships between people and locations – </a:t>
            </a:r>
            <a:r>
              <a:rPr lang="en-US" dirty="0" err="1" smtClean="0"/>
              <a:t>Abrol</a:t>
            </a:r>
            <a:r>
              <a:rPr lang="en-US" dirty="0" smtClean="0"/>
              <a:t> et al., Cheng et al.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22AC-F408-7B45-8515-E0736BA2737C}" type="slidenum">
              <a:rPr lang="en-US" smtClean="0"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ties and checkin sites: Connections and latent structures in Location Based Social Networks.  </a:t>
            </a:r>
          </a:p>
          <a:p>
            <a:r>
              <a:rPr lang="en-US" dirty="0" smtClean="0"/>
              <a:t>Sudhir Kylasa, </a:t>
            </a:r>
            <a:r>
              <a:rPr lang="en-US" dirty="0" err="1" smtClean="0"/>
              <a:t>Giorgios</a:t>
            </a:r>
            <a:r>
              <a:rPr lang="en-US" dirty="0" smtClean="0"/>
              <a:t> </a:t>
            </a:r>
            <a:r>
              <a:rPr lang="en-US" dirty="0" err="1" smtClean="0"/>
              <a:t>Kollias</a:t>
            </a:r>
            <a:r>
              <a:rPr lang="en-US" dirty="0" smtClean="0"/>
              <a:t> and </a:t>
            </a:r>
            <a:r>
              <a:rPr lang="en-US" dirty="0" err="1" smtClean="0"/>
              <a:t>Ananth</a:t>
            </a:r>
            <a:r>
              <a:rPr lang="en-US" dirty="0" smtClean="0"/>
              <a:t> </a:t>
            </a:r>
            <a:r>
              <a:rPr lang="en-US" dirty="0" err="1" smtClean="0"/>
              <a:t>Grama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4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Prediction of attributes of social ties</a:t>
            </a:r>
          </a:p>
          <a:p>
            <a:pPr lvl="1"/>
            <a:r>
              <a:rPr lang="en-US" dirty="0" smtClean="0"/>
              <a:t>Human mobility patterns and their proximity in social networks to predict social ties – Wang et al.</a:t>
            </a:r>
          </a:p>
          <a:p>
            <a:pPr lvl="1"/>
            <a:r>
              <a:rPr lang="en-US" dirty="0" smtClean="0"/>
              <a:t>Detecting geographic communities in mobile social networks – Hu et al.</a:t>
            </a:r>
          </a:p>
          <a:p>
            <a:pPr lvl="1"/>
            <a:r>
              <a:rPr lang="en-US" dirty="0" smtClean="0"/>
              <a:t>Bio-diversity as a factor of link formation along with common checkin in 2-hop,…, n-hop networks – </a:t>
            </a:r>
            <a:r>
              <a:rPr lang="en-US" dirty="0" err="1" smtClean="0"/>
              <a:t>Scellato</a:t>
            </a:r>
            <a:r>
              <a:rPr lang="en-US" dirty="0" smtClean="0"/>
              <a:t> et al.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922AC-F408-7B45-8515-E0736BA2737C}" type="slidenum">
              <a:rPr lang="en-US" smtClean="0"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Social ties and checkin sites: Connections and latent structures in Location Based Social Networks.  </a:t>
            </a:r>
          </a:p>
          <a:p>
            <a:r>
              <a:rPr lang="en-US" dirty="0" smtClean="0"/>
              <a:t>Sudhir Kylasa, </a:t>
            </a:r>
            <a:r>
              <a:rPr lang="en-US" dirty="0" err="1" smtClean="0"/>
              <a:t>Giorgios</a:t>
            </a:r>
            <a:r>
              <a:rPr lang="en-US" dirty="0" smtClean="0"/>
              <a:t> </a:t>
            </a:r>
            <a:r>
              <a:rPr lang="en-US" dirty="0" err="1" smtClean="0"/>
              <a:t>Kollias</a:t>
            </a:r>
            <a:r>
              <a:rPr lang="en-US" dirty="0" smtClean="0"/>
              <a:t> and </a:t>
            </a:r>
            <a:r>
              <a:rPr lang="en-US" dirty="0" err="1" smtClean="0"/>
              <a:t>Ananth</a:t>
            </a:r>
            <a:r>
              <a:rPr lang="en-US" dirty="0" smtClean="0"/>
              <a:t> </a:t>
            </a:r>
            <a:r>
              <a:rPr lang="en-US" dirty="0" err="1" smtClean="0"/>
              <a:t>Grama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89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2322</Words>
  <Application>Microsoft Office PowerPoint</Application>
  <PresentationFormat>On-screen Show (4:3)</PresentationFormat>
  <Paragraphs>304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Equation</vt:lpstr>
      <vt:lpstr>Social ties and checkin sites: Connections and latent structures in Location Based Social Networks</vt:lpstr>
      <vt:lpstr>Overview</vt:lpstr>
      <vt:lpstr>Introduction</vt:lpstr>
      <vt:lpstr>Introduction</vt:lpstr>
      <vt:lpstr>Introduction: Summary of Contributions</vt:lpstr>
      <vt:lpstr>Related research</vt:lpstr>
      <vt:lpstr>Related research</vt:lpstr>
      <vt:lpstr>Related research</vt:lpstr>
      <vt:lpstr>Related research</vt:lpstr>
      <vt:lpstr>Related research</vt:lpstr>
      <vt:lpstr>Related research</vt:lpstr>
      <vt:lpstr>Terminology and Notation</vt:lpstr>
      <vt:lpstr>Terminology and Notation</vt:lpstr>
      <vt:lpstr>Analyzing social connectivity and  shared checkins</vt:lpstr>
      <vt:lpstr>Analyzing social connectivity and shared checkins</vt:lpstr>
      <vt:lpstr>Analyzing social connectivity and shared checkins</vt:lpstr>
      <vt:lpstr>Analyzing social connectivity and shared checkins</vt:lpstr>
      <vt:lpstr>Analyzing social connectivity and shared checkins</vt:lpstr>
      <vt:lpstr>Analyzing social connectivity and shared checkins</vt:lpstr>
      <vt:lpstr>Analyzing social connectivity and shared checkins</vt:lpstr>
      <vt:lpstr>Analyzing social connectivity and shared checkins</vt:lpstr>
      <vt:lpstr>Experimental Results</vt:lpstr>
      <vt:lpstr>Experimental Results – Prop 1</vt:lpstr>
      <vt:lpstr>Experimental Results – Prop 1</vt:lpstr>
      <vt:lpstr>Experimental Results: Prop 2</vt:lpstr>
      <vt:lpstr>Experimental Results – Prop 2</vt:lpstr>
      <vt:lpstr>Experimental Results – Prop 3</vt:lpstr>
      <vt:lpstr>Concluding Remarks</vt:lpstr>
      <vt:lpstr>Thank you !!!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ties and checkin sites: Connections and latent structures in Location Based Social Networks</dc:title>
  <dc:creator>Sudhir Kylasa</dc:creator>
  <cp:lastModifiedBy>Ananth Grama</cp:lastModifiedBy>
  <cp:revision>67</cp:revision>
  <dcterms:created xsi:type="dcterms:W3CDTF">2015-08-18T15:40:08Z</dcterms:created>
  <dcterms:modified xsi:type="dcterms:W3CDTF">2015-08-21T21:07:27Z</dcterms:modified>
</cp:coreProperties>
</file>