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handoutMasterIdLst>
    <p:handoutMasterId r:id="rId107"/>
  </p:handoutMasterIdLst>
  <p:sldIdLst>
    <p:sldId id="256" r:id="rId2"/>
    <p:sldId id="391" r:id="rId3"/>
    <p:sldId id="265" r:id="rId4"/>
    <p:sldId id="370" r:id="rId5"/>
    <p:sldId id="258" r:id="rId6"/>
    <p:sldId id="289" r:id="rId7"/>
    <p:sldId id="259" r:id="rId8"/>
    <p:sldId id="291" r:id="rId9"/>
    <p:sldId id="371" r:id="rId10"/>
    <p:sldId id="260" r:id="rId11"/>
    <p:sldId id="262" r:id="rId12"/>
    <p:sldId id="264" r:id="rId13"/>
    <p:sldId id="292" r:id="rId14"/>
    <p:sldId id="293" r:id="rId15"/>
    <p:sldId id="361" r:id="rId16"/>
    <p:sldId id="372" r:id="rId17"/>
    <p:sldId id="298" r:id="rId18"/>
    <p:sldId id="294" r:id="rId19"/>
    <p:sldId id="323" r:id="rId20"/>
    <p:sldId id="295" r:id="rId21"/>
    <p:sldId id="297" r:id="rId22"/>
    <p:sldId id="296" r:id="rId23"/>
    <p:sldId id="300" r:id="rId24"/>
    <p:sldId id="304" r:id="rId25"/>
    <p:sldId id="373" r:id="rId26"/>
    <p:sldId id="387" r:id="rId27"/>
    <p:sldId id="307" r:id="rId28"/>
    <p:sldId id="388" r:id="rId29"/>
    <p:sldId id="308" r:id="rId30"/>
    <p:sldId id="316" r:id="rId31"/>
    <p:sldId id="317" r:id="rId32"/>
    <p:sldId id="389" r:id="rId33"/>
    <p:sldId id="311" r:id="rId34"/>
    <p:sldId id="312" r:id="rId35"/>
    <p:sldId id="313" r:id="rId36"/>
    <p:sldId id="314" r:id="rId37"/>
    <p:sldId id="315" r:id="rId38"/>
    <p:sldId id="309" r:id="rId39"/>
    <p:sldId id="362" r:id="rId40"/>
    <p:sldId id="390" r:id="rId41"/>
    <p:sldId id="277" r:id="rId42"/>
    <p:sldId id="324" r:id="rId43"/>
    <p:sldId id="322" r:id="rId44"/>
    <p:sldId id="382" r:id="rId45"/>
    <p:sldId id="348" r:id="rId46"/>
    <p:sldId id="383" r:id="rId47"/>
    <p:sldId id="349" r:id="rId48"/>
    <p:sldId id="333" r:id="rId49"/>
    <p:sldId id="340" r:id="rId50"/>
    <p:sldId id="325" r:id="rId51"/>
    <p:sldId id="378" r:id="rId52"/>
    <p:sldId id="384" r:id="rId53"/>
    <p:sldId id="385" r:id="rId54"/>
    <p:sldId id="326" r:id="rId55"/>
    <p:sldId id="395" r:id="rId56"/>
    <p:sldId id="350" r:id="rId57"/>
    <p:sldId id="356" r:id="rId58"/>
    <p:sldId id="357" r:id="rId59"/>
    <p:sldId id="358" r:id="rId60"/>
    <p:sldId id="359" r:id="rId61"/>
    <p:sldId id="360" r:id="rId62"/>
    <p:sldId id="353" r:id="rId63"/>
    <p:sldId id="380" r:id="rId64"/>
    <p:sldId id="346" r:id="rId65"/>
    <p:sldId id="363" r:id="rId66"/>
    <p:sldId id="379" r:id="rId67"/>
    <p:sldId id="344" r:id="rId68"/>
    <p:sldId id="374" r:id="rId69"/>
    <p:sldId id="392" r:id="rId70"/>
    <p:sldId id="345" r:id="rId71"/>
    <p:sldId id="328" r:id="rId72"/>
    <p:sldId id="393" r:id="rId73"/>
    <p:sldId id="329" r:id="rId74"/>
    <p:sldId id="318" r:id="rId75"/>
    <p:sldId id="351" r:id="rId76"/>
    <p:sldId id="352" r:id="rId77"/>
    <p:sldId id="354" r:id="rId78"/>
    <p:sldId id="355" r:id="rId79"/>
    <p:sldId id="394" r:id="rId80"/>
    <p:sldId id="320" r:id="rId81"/>
    <p:sldId id="342" r:id="rId82"/>
    <p:sldId id="364" r:id="rId83"/>
    <p:sldId id="381" r:id="rId84"/>
    <p:sldId id="290" r:id="rId85"/>
    <p:sldId id="386" r:id="rId86"/>
    <p:sldId id="335" r:id="rId87"/>
    <p:sldId id="339" r:id="rId88"/>
    <p:sldId id="334" r:id="rId89"/>
    <p:sldId id="330" r:id="rId90"/>
    <p:sldId id="365" r:id="rId91"/>
    <p:sldId id="366" r:id="rId92"/>
    <p:sldId id="283" r:id="rId93"/>
    <p:sldId id="286" r:id="rId94"/>
    <p:sldId id="285" r:id="rId95"/>
    <p:sldId id="284" r:id="rId96"/>
    <p:sldId id="367" r:id="rId97"/>
    <p:sldId id="282" r:id="rId98"/>
    <p:sldId id="287" r:id="rId99"/>
    <p:sldId id="288" r:id="rId100"/>
    <p:sldId id="368" r:id="rId101"/>
    <p:sldId id="280" r:id="rId102"/>
    <p:sldId id="369" r:id="rId103"/>
    <p:sldId id="281" r:id="rId104"/>
    <p:sldId id="266" r:id="rId10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34334" autoAdjust="0"/>
    <p:restoredTop sz="98057" autoAdjust="0"/>
  </p:normalViewPr>
  <p:slideViewPr>
    <p:cSldViewPr>
      <p:cViewPr>
        <p:scale>
          <a:sx n="99" d="100"/>
          <a:sy n="99" d="100"/>
        </p:scale>
        <p:origin x="-156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notesMaster" Target="notesMasters/notesMaster1.xml"/><Relationship Id="rId107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printerSettings" Target="printerSettings/printerSettings1.bin"/><Relationship Id="rId109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viewProps" Target="viewProp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theme" Target="theme/theme1.xml"/><Relationship Id="rId11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5D3ABC5-4439-48D9-8B40-C93CA2664485}" type="datetimeFigureOut">
              <a:rPr lang="en-US" smtClean="0"/>
              <a:pPr/>
              <a:t>5/18/17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1465643-86C3-4EB8-B518-736582D644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99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6FD624B-CC7E-4FB3-970C-F16A638035B9}" type="datetimeFigureOut">
              <a:rPr lang="en-US" smtClean="0"/>
              <a:pPr/>
              <a:t>5/18/17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8780707-415B-48B4-AFE2-9E362CACD2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08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Tourist</a:t>
            </a:r>
            <a:r>
              <a:rPr lang="en-US" baseline="0" dirty="0" smtClean="0"/>
              <a:t> looking for seafood restaurants while walking a city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C2E5D-9A82-41F6-A889-45503DC1741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300" dirty="0" smtClean="0"/>
              <a:t>Zhang et al. Keyword search in spatial databases: Towards searching by document. ICDE 2009.</a:t>
            </a:r>
          </a:p>
          <a:p>
            <a:r>
              <a:rPr lang="en-US" sz="1300" dirty="0" smtClean="0"/>
              <a:t>Zhang et al. Locating mapped resources in web 2.0. ICDE 2010.</a:t>
            </a:r>
          </a:p>
          <a:p>
            <a:r>
              <a:rPr lang="en-US" sz="1300" dirty="0" smtClean="0"/>
              <a:t>18</a:t>
            </a:r>
          </a:p>
          <a:p>
            <a:r>
              <a:rPr lang="en-US" sz="1300" dirty="0" err="1" smtClean="0"/>
              <a:t>Guo</a:t>
            </a:r>
            <a:r>
              <a:rPr lang="en-US" sz="1300" dirty="0" smtClean="0"/>
              <a:t> et al. Efficient algorithms for answering the m-closest keywords query. SIGMOD’15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Cao, </a:t>
            </a:r>
            <a:r>
              <a:rPr lang="en-US" dirty="0" err="1" smtClean="0"/>
              <a:t>Xin</a:t>
            </a:r>
            <a:r>
              <a:rPr lang="en-US" dirty="0" smtClean="0"/>
              <a:t>, et al. "Efficient processing of spatial group keyword queries." ACM Transactions on Database Systems (TODS) 40.2 (2015): 13.s</a:t>
            </a:r>
          </a:p>
          <a:p>
            <a:r>
              <a:rPr lang="en-US" dirty="0" smtClean="0"/>
              <a:t>(1) We aim to find a group of objects χ that cover the keywords in q such that the sum</a:t>
            </a:r>
          </a:p>
          <a:p>
            <a:r>
              <a:rPr lang="en-US" dirty="0" smtClean="0"/>
              <a:t>of their spatial distances to the query is minimized.</a:t>
            </a:r>
          </a:p>
          <a:p>
            <a:r>
              <a:rPr lang="en-US" dirty="0" smtClean="0"/>
              <a:t>(2) We aim to find a group of objects χ that cover the keywords in q such that the sum</a:t>
            </a:r>
          </a:p>
          <a:p>
            <a:r>
              <a:rPr lang="en-US" dirty="0" smtClean="0"/>
              <a:t>of the maximum distance between an object in χ and q and the maximum distance</a:t>
            </a:r>
          </a:p>
          <a:p>
            <a:r>
              <a:rPr lang="en-US" dirty="0" smtClean="0"/>
              <a:t>between two objects in χ is minimized.</a:t>
            </a:r>
          </a:p>
          <a:p>
            <a:r>
              <a:rPr lang="en-US" dirty="0" smtClean="0"/>
              <a:t>(3) We aim to find a group of objects χ that cover the keywords in q such that the sum</a:t>
            </a:r>
          </a:p>
          <a:p>
            <a:r>
              <a:rPr lang="en-US" dirty="0" smtClean="0"/>
              <a:t>of the minimum distance between an object in χ and q and the maximum distance</a:t>
            </a:r>
          </a:p>
          <a:p>
            <a:r>
              <a:rPr lang="en-US" dirty="0" smtClean="0"/>
              <a:t>between two objects in χ is minimized.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C2E5D-9A82-41F6-A889-45503DC1741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endParaRPr lang="en-US" dirty="0" smtClean="0"/>
          </a:p>
          <a:p>
            <a:r>
              <a:rPr lang="en-US" dirty="0" err="1" smtClean="0"/>
              <a:t>Skovsgaard</a:t>
            </a:r>
            <a:r>
              <a:rPr lang="en-US" dirty="0" smtClean="0"/>
              <a:t>, Anders, and Christian S. Jensen. "Finding top-k relevant groups of spatial web objects." The VLDB Journal 24.4 (2015): 537-555.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C2E5D-9A82-41F6-A889-45503DC1741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300" dirty="0" smtClean="0"/>
              <a:t>Lu et al. Reverse Spatial and Textual k Nearest Neighbor Search. SIGMOD, 2011</a:t>
            </a:r>
          </a:p>
          <a:p>
            <a:r>
              <a:rPr lang="en-US" sz="1300" dirty="0" err="1" smtClean="0"/>
              <a:t>Choudhury</a:t>
            </a:r>
            <a:r>
              <a:rPr lang="en-US" sz="1300" dirty="0" smtClean="0"/>
              <a:t> et al. Maximizing </a:t>
            </a:r>
            <a:r>
              <a:rPr lang="en-US" sz="1300" dirty="0" err="1" smtClean="0"/>
              <a:t>bichromatic</a:t>
            </a:r>
            <a:r>
              <a:rPr lang="en-US" sz="1300" dirty="0" smtClean="0"/>
              <a:t> reverse spatial and textual k-NN queries. VLDB’16</a:t>
            </a:r>
          </a:p>
          <a:p>
            <a:r>
              <a:rPr lang="en-US" sz="1300" dirty="0" smtClean="0"/>
              <a:t>Thanks </a:t>
            </a:r>
            <a:r>
              <a:rPr lang="en-US" sz="1300" dirty="0" err="1" smtClean="0"/>
              <a:t>Farhana</a:t>
            </a:r>
            <a:r>
              <a:rPr lang="en-US" sz="1300" dirty="0" smtClean="0"/>
              <a:t> for the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http://support.gnip.com/apis/powertrack/rules.html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300" dirty="0" smtClean="0"/>
              <a:t>A. </a:t>
            </a:r>
            <a:r>
              <a:rPr lang="en-US" sz="1300" dirty="0" err="1" smtClean="0"/>
              <a:t>Magdy</a:t>
            </a:r>
            <a:r>
              <a:rPr lang="en-US" sz="1300" dirty="0" smtClean="0"/>
              <a:t> and M. F. </a:t>
            </a:r>
            <a:r>
              <a:rPr lang="en-US" sz="1300" dirty="0" err="1" smtClean="0"/>
              <a:t>Mokbel</a:t>
            </a:r>
            <a:r>
              <a:rPr lang="en-US" sz="1300" dirty="0" smtClean="0"/>
              <a:t>. Towards a </a:t>
            </a:r>
            <a:r>
              <a:rPr lang="en-US" sz="1300" dirty="0" err="1" smtClean="0"/>
              <a:t>microblogs</a:t>
            </a:r>
            <a:r>
              <a:rPr lang="en-US" sz="1300" dirty="0" smtClean="0"/>
              <a:t> data management system. In MDM, volume 1, pages 271{278, 2015.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612">
              <a:defRPr/>
            </a:pPr>
            <a:r>
              <a:rPr lang="en-US" dirty="0" err="1" smtClean="0"/>
              <a:t>Mahmood</a:t>
            </a:r>
            <a:r>
              <a:rPr lang="en-US" dirty="0" smtClean="0"/>
              <a:t>, Ahmed R., et al. "Atlas: on the expression of spatial-keyword group queries using extended relational constructs." Proceedings of the 24th ACM SIGSPATIAL International Conference on Advances in Geographic Information Systems. ACM, 2016.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C2E5D-9A82-41F6-A889-45503DC1741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731523" y="4560570"/>
            <a:ext cx="5852159" cy="4320540"/>
          </a:xfrm>
          <a:prstGeom prst="rect">
            <a:avLst/>
          </a:prstGeom>
        </p:spPr>
        <p:txBody>
          <a:bodyPr lIns="96637" tIns="96637" rIns="96637" bIns="9663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Map</a:t>
            </a:r>
          </a:p>
          <a:p>
            <a:r>
              <a:rPr lang="en-US" dirty="0" smtClean="0"/>
              <a:t>Partition</a:t>
            </a:r>
            <a:r>
              <a:rPr lang="en-US" baseline="0" dirty="0" smtClean="0"/>
              <a:t> file</a:t>
            </a:r>
          </a:p>
          <a:p>
            <a:r>
              <a:rPr lang="en-US" baseline="0" dirty="0" smtClean="0"/>
              <a:t>Extract </a:t>
            </a:r>
            <a:r>
              <a:rPr lang="en-US" baseline="0" dirty="0" err="1" smtClean="0"/>
              <a:t>oid</a:t>
            </a:r>
            <a:r>
              <a:rPr lang="en-US" baseline="0" dirty="0" smtClean="0"/>
              <a:t>, text, spatial</a:t>
            </a:r>
          </a:p>
          <a:p>
            <a:r>
              <a:rPr lang="en-US" baseline="0" dirty="0" smtClean="0"/>
              <a:t>Check if the keywords match the query </a:t>
            </a:r>
          </a:p>
          <a:p>
            <a:r>
              <a:rPr lang="en-US" baseline="0" dirty="0" smtClean="0"/>
              <a:t>And calculate the distance between the object and the query location </a:t>
            </a:r>
          </a:p>
          <a:p>
            <a:endParaRPr lang="en-US" baseline="0" dirty="0" smtClean="0"/>
          </a:p>
          <a:p>
            <a:pPr defTabSz="966612">
              <a:defRPr/>
            </a:pPr>
            <a:r>
              <a:rPr lang="en-US" baseline="0" dirty="0" smtClean="0"/>
              <a:t>Using a kind of bucket sort, where all distances are partitioned into ranges and buckets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Reduce</a:t>
            </a:r>
          </a:p>
          <a:p>
            <a:r>
              <a:rPr lang="en-US" baseline="0" dirty="0" smtClean="0"/>
              <a:t>Locally Sort candidate objects according to distance </a:t>
            </a:r>
          </a:p>
          <a:p>
            <a:r>
              <a:rPr lang="en-US" baseline="0" dirty="0" smtClean="0"/>
              <a:t>Retrieve the final results either </a:t>
            </a:r>
          </a:p>
          <a:p>
            <a:r>
              <a:rPr lang="en-US" baseline="0" dirty="0" smtClean="0"/>
              <a:t>Then data within buckets are sort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300" dirty="0" smtClean="0"/>
              <a:t> 1) Offline graph partitioning</a:t>
            </a:r>
          </a:p>
          <a:p>
            <a:r>
              <a:rPr lang="en-US" sz="1300" dirty="0" smtClean="0"/>
              <a:t> A fundamental issue in designing </a:t>
            </a:r>
            <a:r>
              <a:rPr lang="en-US" sz="1300" dirty="0" err="1" smtClean="0"/>
              <a:t>SOverlaping</a:t>
            </a:r>
            <a:r>
              <a:rPr lang="en-US" sz="1300" dirty="0" smtClean="0"/>
              <a:t>  approach is to decide the degree of overlapping.</a:t>
            </a:r>
          </a:p>
          <a:p>
            <a:r>
              <a:rPr lang="en-US" sz="1300" dirty="0" smtClean="0"/>
              <a:t> calculate the overlapping threshold based on the central limit theorem (CLT)</a:t>
            </a:r>
          </a:p>
          <a:p>
            <a:r>
              <a:rPr lang="en-US" sz="1300" dirty="0" smtClean="0"/>
              <a:t>and the three-sigma rule (or 68-95-99.7 rule) in probability</a:t>
            </a:r>
          </a:p>
          <a:p>
            <a:r>
              <a:rPr lang="en-US" sz="1300" dirty="0" smtClean="0"/>
              <a:t>theory. The CLT states that, given a certain condition, the mean</a:t>
            </a:r>
          </a:p>
          <a:p>
            <a:r>
              <a:rPr lang="en-US" sz="1300" dirty="0" smtClean="0"/>
              <a:t>of a sufficiently large number of independent random variables</a:t>
            </a:r>
          </a:p>
          <a:p>
            <a:r>
              <a:rPr lang="en-US" sz="1300" dirty="0" smtClean="0"/>
              <a:t>approximately follows normal distribution.</a:t>
            </a:r>
          </a:p>
          <a:p>
            <a:endParaRPr lang="en-US" sz="1300" dirty="0" smtClean="0"/>
          </a:p>
          <a:p>
            <a:r>
              <a:rPr lang="en-US" sz="1300" dirty="0" smtClean="0"/>
              <a:t> with 99.7% probability, the score of the longest</a:t>
            </a:r>
          </a:p>
          <a:p>
            <a:r>
              <a:rPr lang="en-US" sz="1300" dirty="0" smtClean="0"/>
              <a:t>path in the top-K  solution for any given query Q  is less than</a:t>
            </a:r>
          </a:p>
          <a:p>
            <a:r>
              <a:rPr lang="el-GR" sz="1300" dirty="0" smtClean="0"/>
              <a:t>τ</a:t>
            </a:r>
            <a:r>
              <a:rPr lang="en-US" sz="1300" dirty="0" smtClean="0"/>
              <a:t>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300" dirty="0" smtClean="0"/>
              <a:t> 1) Offline graph partitioning</a:t>
            </a:r>
          </a:p>
          <a:p>
            <a:r>
              <a:rPr lang="en-US" sz="1300" dirty="0" smtClean="0"/>
              <a:t> A fundamental issue in designing </a:t>
            </a:r>
            <a:r>
              <a:rPr lang="en-US" sz="1300" dirty="0" err="1" smtClean="0"/>
              <a:t>SOverlaping</a:t>
            </a:r>
            <a:r>
              <a:rPr lang="en-US" sz="1300" dirty="0" smtClean="0"/>
              <a:t>  approach is to decide the degree of overlapping.</a:t>
            </a:r>
          </a:p>
          <a:p>
            <a:r>
              <a:rPr lang="en-US" sz="1300" dirty="0" smtClean="0"/>
              <a:t> calculate the overlapping threshold based on the central limit theorem (CLT)</a:t>
            </a:r>
          </a:p>
          <a:p>
            <a:r>
              <a:rPr lang="en-US" sz="1300" dirty="0" smtClean="0"/>
              <a:t>and the three-sigma rule (or 68-95-99.7 rule) in probability</a:t>
            </a:r>
          </a:p>
          <a:p>
            <a:r>
              <a:rPr lang="en-US" sz="1300" dirty="0" smtClean="0"/>
              <a:t>theory. The CLT states that, given a certain condition, the mean</a:t>
            </a:r>
          </a:p>
          <a:p>
            <a:r>
              <a:rPr lang="en-US" sz="1300" dirty="0" smtClean="0"/>
              <a:t>of a sufficiently large number of independent random variables</a:t>
            </a:r>
          </a:p>
          <a:p>
            <a:r>
              <a:rPr lang="en-US" sz="1300" dirty="0" smtClean="0"/>
              <a:t>approximately follows normal distribution.</a:t>
            </a:r>
          </a:p>
          <a:p>
            <a:endParaRPr lang="en-US" sz="1300" dirty="0" smtClean="0"/>
          </a:p>
          <a:p>
            <a:r>
              <a:rPr lang="en-US" sz="1300" dirty="0" smtClean="0"/>
              <a:t> with 99.7% probability, the score of the longest</a:t>
            </a:r>
          </a:p>
          <a:p>
            <a:r>
              <a:rPr lang="en-US" sz="1300" dirty="0" smtClean="0"/>
              <a:t>path in the top-K  solution for any given query Q  is less than</a:t>
            </a:r>
          </a:p>
          <a:p>
            <a:r>
              <a:rPr lang="el-GR" sz="1300" dirty="0" smtClean="0"/>
              <a:t>τ</a:t>
            </a:r>
            <a:r>
              <a:rPr lang="en-US" sz="1300" dirty="0" smtClean="0"/>
              <a:t>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Yang, </a:t>
            </a:r>
            <a:r>
              <a:rPr lang="en-US" dirty="0" err="1" smtClean="0"/>
              <a:t>Mingyang</a:t>
            </a:r>
            <a:r>
              <a:rPr lang="en-US" dirty="0" smtClean="0"/>
              <a:t>, et al. "Cloud-assisted spatio-textual k nearest neighbor joins in sensor networks." Industrial Networks and Intelligent Systems (</a:t>
            </a:r>
            <a:r>
              <a:rPr lang="en-US" dirty="0" err="1" smtClean="0"/>
              <a:t>INISCom</a:t>
            </a:r>
            <a:r>
              <a:rPr lang="en-US" dirty="0" smtClean="0"/>
              <a:t>), 2015 1st International Conference on. IEEE, 2015.</a:t>
            </a:r>
          </a:p>
          <a:p>
            <a:r>
              <a:rPr lang="en-US" dirty="0" smtClean="0"/>
              <a:t>This work proposes</a:t>
            </a:r>
            <a:r>
              <a:rPr lang="en-US" baseline="0" dirty="0" smtClean="0"/>
              <a:t> a Map reduce algorithm</a:t>
            </a:r>
          </a:p>
          <a:p>
            <a:r>
              <a:rPr lang="en-US" baseline="0" dirty="0" smtClean="0"/>
              <a:t>The algorithms is composed from two map reduce tasks </a:t>
            </a:r>
          </a:p>
          <a:p>
            <a:r>
              <a:rPr lang="en-US" baseline="0" dirty="0" smtClean="0"/>
              <a:t>The first job builds an inverted index on sensor data </a:t>
            </a:r>
          </a:p>
          <a:p>
            <a:r>
              <a:rPr lang="en-US" baseline="0" dirty="0" smtClean="0"/>
              <a:t>The second job read the inverted index for every keyword and sorts candidates based on the spatial distance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Text </a:t>
            </a:r>
            <a:r>
              <a:rPr lang="en-US" baseline="0" dirty="0" err="1" smtClean="0"/>
              <a:t>similairty</a:t>
            </a:r>
            <a:r>
              <a:rPr lang="en-US" baseline="0" dirty="0" smtClean="0"/>
              <a:t> is the edit distance</a:t>
            </a:r>
          </a:p>
          <a:p>
            <a:r>
              <a:rPr lang="en-US" baseline="0" dirty="0" smtClean="0"/>
              <a:t>The first job is a preprocessing job. It</a:t>
            </a:r>
          </a:p>
          <a:p>
            <a:r>
              <a:rPr lang="en-US" baseline="0" dirty="0" smtClean="0"/>
              <a:t>constructs inverted indices for the sensor set S. The second</a:t>
            </a:r>
          </a:p>
          <a:p>
            <a:r>
              <a:rPr lang="en-US" baseline="0" dirty="0" smtClean="0"/>
              <a:t>job is used for queries. It filters out text-similar sensors for</a:t>
            </a:r>
          </a:p>
          <a:p>
            <a:r>
              <a:rPr lang="en-US" baseline="0" dirty="0" smtClean="0"/>
              <a:t>each query point, and refines these candidates to outputs the</a:t>
            </a:r>
          </a:p>
          <a:p>
            <a:r>
              <a:rPr lang="en-US" baseline="0" dirty="0" smtClean="0"/>
              <a:t>final query results.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731523" y="4560570"/>
            <a:ext cx="5852159" cy="4320540"/>
          </a:xfrm>
          <a:prstGeom prst="rect">
            <a:avLst/>
          </a:prstGeom>
        </p:spPr>
        <p:txBody>
          <a:bodyPr lIns="96637" tIns="96637" rIns="96637" bIns="9663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Mytilinis</a:t>
            </a:r>
            <a:r>
              <a:rPr lang="en-US" dirty="0" smtClean="0"/>
              <a:t>, </a:t>
            </a:r>
            <a:r>
              <a:rPr lang="en-US" dirty="0" err="1" smtClean="0"/>
              <a:t>Ioannis</a:t>
            </a:r>
            <a:r>
              <a:rPr lang="en-US" dirty="0" smtClean="0"/>
              <a:t>, et al. "</a:t>
            </a:r>
            <a:r>
              <a:rPr lang="en-US" dirty="0" err="1" smtClean="0"/>
              <a:t>Modissense</a:t>
            </a:r>
            <a:r>
              <a:rPr lang="en-US" dirty="0" smtClean="0"/>
              <a:t>: A distributed spatio-temporal and textual processing platform for social networking services." Proceedings of the 2015 ACM SIGMOD International Conference on Management of Data. ACM, 2015</a:t>
            </a:r>
          </a:p>
          <a:p>
            <a:endParaRPr lang="en-US" dirty="0" smtClean="0"/>
          </a:p>
          <a:p>
            <a:r>
              <a:rPr lang="en-US" dirty="0" smtClean="0"/>
              <a:t>• Socially enhanced search of Points of Interest (POIs) based on criteria such as user location, automatic sentiment extraction of a user’s social media friends preferences or a combination of the above.</a:t>
            </a:r>
          </a:p>
          <a:p>
            <a:r>
              <a:rPr lang="en-US" dirty="0" smtClean="0"/>
              <a:t>• Automatic discovery of new POIs and trending events, i.e., spontaneous gatherings of people in a specific location, such as concerts, traffic jams etc.</a:t>
            </a:r>
          </a:p>
          <a:p>
            <a:r>
              <a:rPr lang="en-US" dirty="0" smtClean="0"/>
              <a:t>• Inference of the user’s semantic trajectory through the combination of her GPS traces with background information such as maps, check-ins, user comments, etc.</a:t>
            </a:r>
          </a:p>
          <a:p>
            <a:r>
              <a:rPr lang="en-US" dirty="0" smtClean="0"/>
              <a:t>• Semi-Automatic extraction of a user’s daily activities in the form of a blog</a:t>
            </a:r>
          </a:p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dirty="0" err="1" smtClean="0"/>
              <a:t>Mytilinis</a:t>
            </a:r>
            <a:r>
              <a:rPr lang="en-US" dirty="0" smtClean="0"/>
              <a:t>, </a:t>
            </a:r>
            <a:r>
              <a:rPr lang="en-US" dirty="0" err="1" smtClean="0"/>
              <a:t>Ioannis</a:t>
            </a:r>
            <a:r>
              <a:rPr lang="en-US" dirty="0" smtClean="0"/>
              <a:t>, et al. "</a:t>
            </a:r>
            <a:r>
              <a:rPr lang="en-US" dirty="0" err="1" smtClean="0"/>
              <a:t>Modissense</a:t>
            </a:r>
            <a:r>
              <a:rPr lang="en-US" dirty="0" smtClean="0"/>
              <a:t>: A distributed spatio-temporal and textual processing platform for social networking services." Proceedings of the 2015 ACM SIGMOD International Conference on Management of Data. ACM, 2015.</a:t>
            </a:r>
          </a:p>
          <a:p>
            <a:endParaRPr lang="en-US" dirty="0" smtClean="0"/>
          </a:p>
          <a:p>
            <a:r>
              <a:rPr lang="en-US" dirty="0" smtClean="0"/>
              <a:t>A social, geo-location system built on top of a distributed </a:t>
            </a:r>
            <a:r>
              <a:rPr lang="en-US" dirty="0" err="1" smtClean="0"/>
              <a:t>bigdata</a:t>
            </a:r>
            <a:r>
              <a:rPr lang="en-US" dirty="0" smtClean="0"/>
              <a:t> enabled platform.</a:t>
            </a:r>
          </a:p>
          <a:p>
            <a:r>
              <a:rPr lang="en-US" dirty="0" err="1" smtClean="0"/>
              <a:t>Datastore</a:t>
            </a:r>
            <a:r>
              <a:rPr lang="en-US" dirty="0" smtClean="0"/>
              <a:t> Repositories</a:t>
            </a:r>
          </a:p>
          <a:p>
            <a:endParaRPr lang="en-US" dirty="0" smtClean="0"/>
          </a:p>
          <a:p>
            <a:r>
              <a:rPr lang="en-US" dirty="0" smtClean="0"/>
              <a:t>POI Repository. It contains all the information </a:t>
            </a:r>
            <a:r>
              <a:rPr lang="en-US" dirty="0" err="1" smtClean="0"/>
              <a:t>MoDisSENSE</a:t>
            </a:r>
            <a:endParaRPr lang="en-US" dirty="0" smtClean="0"/>
          </a:p>
          <a:p>
            <a:r>
              <a:rPr lang="en-US" dirty="0" smtClean="0"/>
              <a:t>needs to know about POIs. The name of a POI, location, the keywords it and the</a:t>
            </a:r>
          </a:p>
          <a:p>
            <a:r>
              <a:rPr lang="en-US" dirty="0" smtClean="0"/>
              <a:t>hotness/interest metrics are all stored in this </a:t>
            </a:r>
            <a:r>
              <a:rPr lang="en-US" dirty="0" err="1" smtClean="0"/>
              <a:t>repositoryWhile</a:t>
            </a:r>
            <a:r>
              <a:rPr lang="en-US" dirty="0" smtClean="0"/>
              <a:t> POI repository</a:t>
            </a:r>
            <a:r>
              <a:rPr lang="en-US" baseline="0" dirty="0" smtClean="0"/>
              <a:t> </a:t>
            </a:r>
            <a:r>
              <a:rPr lang="en-US" dirty="0" smtClean="0"/>
              <a:t>low insert/update rates, handle heavy, random access read loads. </a:t>
            </a:r>
            <a:r>
              <a:rPr lang="en-US" dirty="0" err="1" smtClean="0"/>
              <a:t>PostgreSQL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Social Info Repository. This is a </a:t>
            </a:r>
            <a:r>
              <a:rPr lang="en-US" dirty="0" err="1" smtClean="0"/>
              <a:t>HBase</a:t>
            </a:r>
            <a:r>
              <a:rPr lang="en-US" dirty="0" smtClean="0"/>
              <a:t>-resident table where social graph information is held. For each </a:t>
            </a:r>
            <a:r>
              <a:rPr lang="en-US" dirty="0" err="1" smtClean="0"/>
              <a:t>MoDisSENSE</a:t>
            </a:r>
            <a:r>
              <a:rPr lang="en-US" dirty="0" smtClean="0"/>
              <a:t> user and for each connected social network, the list of friends is persisted. </a:t>
            </a:r>
          </a:p>
          <a:p>
            <a:endParaRPr lang="en-US" dirty="0" smtClean="0"/>
          </a:p>
          <a:p>
            <a:r>
              <a:rPr lang="en-US" dirty="0" smtClean="0"/>
              <a:t>Text Repository. </a:t>
            </a:r>
          </a:p>
          <a:p>
            <a:r>
              <a:rPr lang="en-US" dirty="0" smtClean="0"/>
              <a:t>most demanding disk space </a:t>
            </a:r>
            <a:r>
              <a:rPr lang="en-US" dirty="0" err="1" smtClean="0"/>
              <a:t>NoSQL</a:t>
            </a:r>
            <a:r>
              <a:rPr lang="en-US" dirty="0" smtClean="0"/>
              <a:t> cluster </a:t>
            </a:r>
            <a:r>
              <a:rPr lang="en-US" dirty="0" err="1" smtClean="0"/>
              <a:t>cluster</a:t>
            </a:r>
            <a:r>
              <a:rPr lang="en-US" dirty="0" smtClean="0"/>
              <a:t> nodes. The Text repository holds all the collected comments and reviews about POIs.</a:t>
            </a:r>
          </a:p>
          <a:p>
            <a:endParaRPr lang="en-US" dirty="0" smtClean="0"/>
          </a:p>
          <a:p>
            <a:r>
              <a:rPr lang="en-US" dirty="0" smtClean="0"/>
              <a:t>Visits Repository</a:t>
            </a:r>
          </a:p>
          <a:p>
            <a:r>
              <a:rPr lang="en-US" dirty="0" err="1" smtClean="0"/>
              <a:t>HBase</a:t>
            </a:r>
            <a:r>
              <a:rPr lang="en-US" dirty="0" smtClean="0"/>
              <a:t> table. Every time a </a:t>
            </a:r>
            <a:r>
              <a:rPr lang="en-US" dirty="0" err="1" smtClean="0"/>
              <a:t>MoDisSENSE</a:t>
            </a:r>
            <a:r>
              <a:rPr lang="en-US" dirty="0" smtClean="0"/>
              <a:t> user or a user’s social friend visits a POI, a visit </a:t>
            </a:r>
            <a:r>
              <a:rPr lang="en-US" dirty="0" err="1" smtClean="0"/>
              <a:t>struct</a:t>
            </a:r>
            <a:r>
              <a:rPr lang="en-US" dirty="0" smtClean="0"/>
              <a:t> indexed by user and time is added to the repository.</a:t>
            </a:r>
          </a:p>
          <a:p>
            <a:endParaRPr lang="en-US" dirty="0" smtClean="0"/>
          </a:p>
          <a:p>
            <a:r>
              <a:rPr lang="en-US" dirty="0" smtClean="0"/>
              <a:t>GPS Traces Repository</a:t>
            </a:r>
          </a:p>
          <a:p>
            <a:r>
              <a:rPr lang="en-US" dirty="0" err="1" smtClean="0"/>
              <a:t>HBase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Blogs Repository. </a:t>
            </a:r>
          </a:p>
          <a:p>
            <a:r>
              <a:rPr lang="en-US" dirty="0" smtClean="0"/>
              <a:t>semantic trajectory to be a </a:t>
            </a:r>
            <a:r>
              <a:rPr lang="en-US" dirty="0" err="1" smtClean="0"/>
              <a:t>timestamped</a:t>
            </a:r>
            <a:r>
              <a:rPr lang="en-US" dirty="0" smtClean="0"/>
              <a:t> sequence of POIs summarizing user’s activity</a:t>
            </a:r>
          </a:p>
          <a:p>
            <a:r>
              <a:rPr lang="en-US" dirty="0" smtClean="0"/>
              <a:t>during the day. </a:t>
            </a:r>
          </a:p>
          <a:p>
            <a:r>
              <a:rPr lang="en-US" dirty="0" smtClean="0"/>
              <a:t>As POIs, blogs are frequently queried</a:t>
            </a:r>
          </a:p>
          <a:p>
            <a:r>
              <a:rPr lang="en-US" dirty="0" smtClean="0"/>
              <a:t>by users but they do not have to deal with heavy updates</a:t>
            </a:r>
          </a:p>
          <a:p>
            <a:r>
              <a:rPr lang="en-US" dirty="0" smtClean="0"/>
              <a:t>and thus are stored as a </a:t>
            </a:r>
            <a:r>
              <a:rPr lang="en-US" dirty="0" err="1" smtClean="0"/>
              <a:t>PostgreSQL</a:t>
            </a:r>
            <a:r>
              <a:rPr lang="en-US" dirty="0" smtClean="0"/>
              <a:t> resident table.</a:t>
            </a:r>
          </a:p>
          <a:p>
            <a:endParaRPr lang="en-US" dirty="0" smtClean="0"/>
          </a:p>
          <a:p>
            <a:r>
              <a:rPr lang="en-US" dirty="0" smtClean="0"/>
              <a:t> Processing Modules</a:t>
            </a:r>
          </a:p>
          <a:p>
            <a:r>
              <a:rPr lang="en-US" dirty="0" smtClean="0"/>
              <a:t>User Management Module.</a:t>
            </a:r>
          </a:p>
          <a:p>
            <a:r>
              <a:rPr lang="en-US" dirty="0" smtClean="0"/>
              <a:t>* user authentication </a:t>
            </a:r>
          </a:p>
          <a:p>
            <a:endParaRPr lang="en-US" dirty="0" smtClean="0"/>
          </a:p>
          <a:p>
            <a:r>
              <a:rPr lang="en-US" dirty="0" smtClean="0"/>
              <a:t>Data Collection Module.</a:t>
            </a:r>
          </a:p>
          <a:p>
            <a:r>
              <a:rPr lang="en-US" dirty="0" smtClean="0"/>
              <a:t>* </a:t>
            </a:r>
            <a:r>
              <a:rPr lang="en-US" dirty="0" err="1" smtClean="0"/>
              <a:t>parrallel</a:t>
            </a:r>
            <a:r>
              <a:rPr lang="en-US" dirty="0" smtClean="0"/>
              <a:t> tasks to scan and collect data from workers </a:t>
            </a:r>
          </a:p>
          <a:p>
            <a:endParaRPr lang="en-US" dirty="0" smtClean="0"/>
          </a:p>
          <a:p>
            <a:r>
              <a:rPr lang="en-US" dirty="0" smtClean="0"/>
              <a:t>Text Processing Module. </a:t>
            </a:r>
          </a:p>
          <a:p>
            <a:r>
              <a:rPr lang="en-US" dirty="0" smtClean="0"/>
              <a:t>*Sentiment </a:t>
            </a:r>
            <a:r>
              <a:rPr lang="en-US" dirty="0" err="1" smtClean="0"/>
              <a:t>analaysis</a:t>
            </a:r>
            <a:r>
              <a:rPr lang="en-US" dirty="0" smtClean="0"/>
              <a:t> on all textual data collected from data collection module</a:t>
            </a:r>
          </a:p>
          <a:p>
            <a:endParaRPr lang="en-US" dirty="0" smtClean="0"/>
          </a:p>
          <a:p>
            <a:r>
              <a:rPr lang="en-US" dirty="0" smtClean="0"/>
              <a:t>Event Detection Module. </a:t>
            </a:r>
          </a:p>
          <a:p>
            <a:r>
              <a:rPr lang="en-US" dirty="0" smtClean="0"/>
              <a:t>*a </a:t>
            </a:r>
            <a:r>
              <a:rPr lang="en-US" dirty="0" err="1" smtClean="0"/>
              <a:t>hadoop</a:t>
            </a:r>
            <a:r>
              <a:rPr lang="en-US" dirty="0" smtClean="0"/>
              <a:t> map-reduce clustering DBSCAN clustering algorithm, </a:t>
            </a:r>
          </a:p>
          <a:p>
            <a:r>
              <a:rPr lang="en-US" dirty="0" smtClean="0"/>
              <a:t>process the </a:t>
            </a:r>
            <a:r>
              <a:rPr lang="en-US" dirty="0" err="1" smtClean="0"/>
              <a:t>gps</a:t>
            </a:r>
            <a:r>
              <a:rPr lang="en-US" dirty="0" smtClean="0"/>
              <a:t> in </a:t>
            </a:r>
            <a:r>
              <a:rPr lang="en-US" dirty="0" err="1" smtClean="0"/>
              <a:t>parrallel</a:t>
            </a:r>
            <a:r>
              <a:rPr lang="en-US" dirty="0" smtClean="0"/>
              <a:t> to find traces with high density </a:t>
            </a:r>
          </a:p>
          <a:p>
            <a:endParaRPr lang="en-US" dirty="0" smtClean="0"/>
          </a:p>
          <a:p>
            <a:r>
              <a:rPr lang="en-US" dirty="0" err="1" smtClean="0"/>
              <a:t>HotIn</a:t>
            </a:r>
            <a:r>
              <a:rPr lang="en-US" dirty="0" smtClean="0"/>
              <a:t> Update Module. </a:t>
            </a:r>
          </a:p>
          <a:p>
            <a:r>
              <a:rPr lang="en-US" dirty="0" smtClean="0"/>
              <a:t>*detection module that uses a map reduce job to scan all visits in the last time period </a:t>
            </a:r>
          </a:p>
          <a:p>
            <a:r>
              <a:rPr lang="en-US" dirty="0" smtClean="0"/>
              <a:t>and </a:t>
            </a:r>
            <a:r>
              <a:rPr lang="en-US" dirty="0" err="1" smtClean="0"/>
              <a:t>aggreagtes</a:t>
            </a:r>
            <a:r>
              <a:rPr lang="en-US" dirty="0" smtClean="0"/>
              <a:t> these visits to POIs </a:t>
            </a:r>
          </a:p>
          <a:p>
            <a:endParaRPr lang="en-US" dirty="0" smtClean="0"/>
          </a:p>
          <a:p>
            <a:r>
              <a:rPr lang="en-US" dirty="0" smtClean="0"/>
              <a:t>Query Answering Module. </a:t>
            </a:r>
          </a:p>
          <a:p>
            <a:r>
              <a:rPr lang="en-US" dirty="0" smtClean="0"/>
              <a:t>inputs </a:t>
            </a:r>
          </a:p>
          <a:p>
            <a:r>
              <a:rPr lang="en-US" dirty="0" smtClean="0"/>
              <a:t>• a bounding box on the map</a:t>
            </a:r>
          </a:p>
          <a:p>
            <a:r>
              <a:rPr lang="en-US" dirty="0" smtClean="0"/>
              <a:t>• a list of keywords</a:t>
            </a:r>
          </a:p>
          <a:p>
            <a:r>
              <a:rPr lang="en-US" dirty="0" smtClean="0"/>
              <a:t>• a list of social network friends (personalized)</a:t>
            </a:r>
          </a:p>
          <a:p>
            <a:r>
              <a:rPr lang="en-US" dirty="0" smtClean="0"/>
              <a:t>• a time window</a:t>
            </a:r>
          </a:p>
          <a:p>
            <a:r>
              <a:rPr lang="en-US" dirty="0" smtClean="0"/>
              <a:t>• results sorting criteria</a:t>
            </a:r>
          </a:p>
          <a:p>
            <a:r>
              <a:rPr lang="en-US" dirty="0" smtClean="0"/>
              <a:t>• the number of results to be returned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Wang, Xiang, et al. "Top-k spatial-keyword publish/subscribe over sliding window." The VLDB Journal (2016): 1-26.</a:t>
            </a:r>
          </a:p>
          <a:p>
            <a:endParaRPr lang="en-US" dirty="0" smtClean="0"/>
          </a:p>
          <a:p>
            <a:r>
              <a:rPr lang="en-US" dirty="0" smtClean="0"/>
              <a:t>Extends</a:t>
            </a:r>
            <a:r>
              <a:rPr lang="en-US" baseline="0" dirty="0" smtClean="0"/>
              <a:t> storm the streaming system </a:t>
            </a:r>
          </a:p>
          <a:p>
            <a:r>
              <a:rPr lang="en-US" baseline="0" dirty="0" smtClean="0"/>
              <a:t>Uses a global partitioning and local indexing for the continuous top-k queries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Wang, Xiang, et al. "Top-k spatial-keyword publish/subscribe over sliding window." The VLDB Journal (2016): 1-26.</a:t>
            </a:r>
          </a:p>
          <a:p>
            <a:endParaRPr lang="en-US" dirty="0" smtClean="0"/>
          </a:p>
          <a:p>
            <a:r>
              <a:rPr lang="en-US" dirty="0" smtClean="0"/>
              <a:t>Extends</a:t>
            </a:r>
            <a:r>
              <a:rPr lang="en-US" baseline="0" dirty="0" smtClean="0"/>
              <a:t> storm the streaming system </a:t>
            </a:r>
          </a:p>
          <a:p>
            <a:r>
              <a:rPr lang="en-US" baseline="0" dirty="0" smtClean="0"/>
              <a:t>Uses a global partitioning and local indexing for the continuous top-k queries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731523" y="4560570"/>
            <a:ext cx="5852159" cy="4320540"/>
          </a:xfrm>
          <a:prstGeom prst="rect">
            <a:avLst/>
          </a:prstGeom>
        </p:spPr>
        <p:txBody>
          <a:bodyPr lIns="96637" tIns="96637" rIns="96637" bIns="96637" anchor="t" anchorCtr="0">
            <a:noAutofit/>
          </a:bodyPr>
          <a:lstStyle/>
          <a:p>
            <a:r>
              <a:rPr lang="en-US" dirty="0" smtClean="0"/>
              <a:t>In this</a:t>
            </a:r>
            <a:r>
              <a:rPr lang="en-US" baseline="0" dirty="0" smtClean="0"/>
              <a:t> section, we highlight some of the spatial-keyword </a:t>
            </a:r>
            <a:r>
              <a:rPr lang="en-US" baseline="0" smtClean="0"/>
              <a:t>systems that handle huge amounts of big </a:t>
            </a:r>
            <a:r>
              <a:rPr lang="en-US" baseline="0" dirty="0" smtClean="0"/>
              <a:t>spatial keyword data 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</a:t>
            </a:r>
            <a:r>
              <a:rPr lang="en-US" baseline="0" dirty="0" smtClean="0"/>
              <a:t> system for aggregation of news </a:t>
            </a:r>
            <a:r>
              <a:rPr lang="en-US" baseline="0" dirty="0" err="1" smtClean="0"/>
              <a:t>atricles</a:t>
            </a:r>
            <a:r>
              <a:rPr lang="en-US" baseline="0" dirty="0" smtClean="0"/>
              <a:t> based on location proximity </a:t>
            </a:r>
          </a:p>
          <a:p>
            <a:r>
              <a:rPr lang="en-US" baseline="0" dirty="0" smtClean="0"/>
              <a:t>Modular design</a:t>
            </a:r>
          </a:p>
          <a:p>
            <a:r>
              <a:rPr lang="en-US" baseline="0" dirty="0" smtClean="0"/>
              <a:t>*multiple instances of the same module can be running in parallel </a:t>
            </a:r>
          </a:p>
          <a:p>
            <a:r>
              <a:rPr lang="en-US" baseline="0" dirty="0" smtClean="0"/>
              <a:t>And modules work </a:t>
            </a:r>
            <a:r>
              <a:rPr lang="en-US" baseline="0" dirty="0" err="1" smtClean="0"/>
              <a:t>independtly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Master module</a:t>
            </a:r>
            <a:r>
              <a:rPr lang="en-US" baseline="0" dirty="0" smtClean="0">
                <a:sym typeface="Wingdings" pitchFamily="2" charset="2"/>
              </a:rPr>
              <a:t> </a:t>
            </a:r>
            <a:r>
              <a:rPr lang="en-US" baseline="0" dirty="0" err="1" smtClean="0">
                <a:sym typeface="Wingdings" pitchFamily="2" charset="2"/>
              </a:rPr>
              <a:t>orcastrates</a:t>
            </a:r>
            <a:r>
              <a:rPr lang="en-US" baseline="0" dirty="0" smtClean="0">
                <a:sym typeface="Wingdings" pitchFamily="2" charset="2"/>
              </a:rPr>
              <a:t> the processing of independent  modules, master assigns tasks to slave modules and keeps track of </a:t>
            </a:r>
            <a:r>
              <a:rPr lang="en-US" baseline="0" dirty="0" err="1" smtClean="0">
                <a:sym typeface="Wingdings" pitchFamily="2" charset="2"/>
              </a:rPr>
              <a:t>atricles</a:t>
            </a:r>
            <a:r>
              <a:rPr lang="en-US" baseline="0" dirty="0" smtClean="0">
                <a:sym typeface="Wingdings" pitchFamily="2" charset="2"/>
              </a:rPr>
              <a:t> though out </a:t>
            </a:r>
            <a:r>
              <a:rPr lang="en-US" baseline="0" dirty="0" err="1" smtClean="0">
                <a:sym typeface="Wingdings" pitchFamily="2" charset="2"/>
              </a:rPr>
              <a:t>moduels</a:t>
            </a:r>
            <a:r>
              <a:rPr lang="en-US" baseline="0" dirty="0" smtClean="0">
                <a:sym typeface="Wingdings" pitchFamily="2" charset="2"/>
              </a:rPr>
              <a:t> </a:t>
            </a:r>
          </a:p>
          <a:p>
            <a:r>
              <a:rPr lang="en-US" baseline="0" dirty="0" smtClean="0">
                <a:sym typeface="Wingdings" pitchFamily="2" charset="2"/>
              </a:rPr>
              <a:t>Maintains a core relational database that keeps track of </a:t>
            </a:r>
            <a:r>
              <a:rPr lang="en-US" baseline="0" dirty="0" err="1" smtClean="0">
                <a:sym typeface="Wingdings" pitchFamily="2" charset="2"/>
              </a:rPr>
              <a:t>atticles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troughout</a:t>
            </a:r>
            <a:r>
              <a:rPr lang="en-US" baseline="0" dirty="0" smtClean="0">
                <a:sym typeface="Wingdings" pitchFamily="2" charset="2"/>
              </a:rPr>
              <a:t> the modules </a:t>
            </a:r>
          </a:p>
          <a:p>
            <a:endParaRPr lang="en-US" baseline="0" dirty="0" smtClean="0">
              <a:sym typeface="Wingdings" pitchFamily="2" charset="2"/>
            </a:endParaRPr>
          </a:p>
          <a:p>
            <a:r>
              <a:rPr lang="en-US" baseline="0" dirty="0" smtClean="0">
                <a:sym typeface="Wingdings" pitchFamily="2" charset="2"/>
              </a:rPr>
              <a:t>Crawling module</a:t>
            </a:r>
          </a:p>
          <a:p>
            <a:r>
              <a:rPr lang="en-US" baseline="0" dirty="0" smtClean="0">
                <a:sym typeface="Wingdings" pitchFamily="2" charset="2"/>
              </a:rPr>
              <a:t>Collect and identify new articles into the </a:t>
            </a:r>
            <a:r>
              <a:rPr lang="en-US" baseline="0" dirty="0" err="1" smtClean="0">
                <a:sym typeface="Wingdings" pitchFamily="2" charset="2"/>
              </a:rPr>
              <a:t>systen</a:t>
            </a:r>
            <a:r>
              <a:rPr lang="en-US" baseline="0" dirty="0" smtClean="0">
                <a:sym typeface="Wingdings" pitchFamily="2" charset="2"/>
              </a:rPr>
              <a:t> </a:t>
            </a:r>
          </a:p>
          <a:p>
            <a:endParaRPr lang="en-US" baseline="0" dirty="0" smtClean="0">
              <a:sym typeface="Wingdings" pitchFamily="2" charset="2"/>
            </a:endParaRPr>
          </a:p>
          <a:p>
            <a:r>
              <a:rPr lang="en-US" baseline="0" dirty="0" err="1" smtClean="0">
                <a:sym typeface="Wingdings" pitchFamily="2" charset="2"/>
              </a:rPr>
              <a:t>Geotagging</a:t>
            </a:r>
            <a:r>
              <a:rPr lang="en-US" baseline="0" dirty="0" smtClean="0">
                <a:sym typeface="Wingdings" pitchFamily="2" charset="2"/>
              </a:rPr>
              <a:t> modules</a:t>
            </a:r>
          </a:p>
          <a:p>
            <a:r>
              <a:rPr lang="en-US" baseline="0" dirty="0" smtClean="0">
                <a:sym typeface="Wingdings" pitchFamily="2" charset="2"/>
              </a:rPr>
              <a:t>Identifies main feature keywords in the document, and matches it with a gazetteer database from the geographic names dataset, solves disambiguate in names </a:t>
            </a:r>
          </a:p>
          <a:p>
            <a:endParaRPr lang="en-US" baseline="0" dirty="0" smtClean="0">
              <a:sym typeface="Wingdings" pitchFamily="2" charset="2"/>
            </a:endParaRPr>
          </a:p>
          <a:p>
            <a:r>
              <a:rPr lang="en-US" baseline="0" dirty="0" smtClean="0">
                <a:sym typeface="Wingdings" pitchFamily="2" charset="2"/>
              </a:rPr>
              <a:t>Clustering </a:t>
            </a:r>
          </a:p>
          <a:p>
            <a:r>
              <a:rPr lang="en-US" baseline="0" dirty="0" smtClean="0">
                <a:sym typeface="Wingdings" pitchFamily="2" charset="2"/>
              </a:rPr>
              <a:t>Groups all news </a:t>
            </a:r>
            <a:r>
              <a:rPr lang="en-US" baseline="0" dirty="0" err="1" smtClean="0">
                <a:sym typeface="Wingdings" pitchFamily="2" charset="2"/>
              </a:rPr>
              <a:t>atricles</a:t>
            </a:r>
            <a:r>
              <a:rPr lang="en-US" baseline="0" dirty="0" smtClean="0">
                <a:sym typeface="Wingdings" pitchFamily="2" charset="2"/>
              </a:rPr>
              <a:t> describing the same event into the same cluster </a:t>
            </a:r>
          </a:p>
          <a:p>
            <a:r>
              <a:rPr lang="en-US" baseline="0" dirty="0" smtClean="0">
                <a:sym typeface="Wingdings" pitchFamily="2" charset="2"/>
              </a:rPr>
              <a:t>User interface </a:t>
            </a:r>
          </a:p>
          <a:p>
            <a:endParaRPr lang="en-US" baseline="0" dirty="0" smtClean="0">
              <a:sym typeface="Wingdings" pitchFamily="2" charset="2"/>
            </a:endParaRPr>
          </a:p>
          <a:p>
            <a:r>
              <a:rPr lang="en-US" baseline="0" dirty="0" smtClean="0">
                <a:sym typeface="Wingdings" pitchFamily="2" charset="2"/>
              </a:rPr>
              <a:t>Cluster focus</a:t>
            </a:r>
          </a:p>
          <a:p>
            <a:r>
              <a:rPr lang="en-US" baseline="0" dirty="0" smtClean="0">
                <a:sym typeface="Wingdings" pitchFamily="2" charset="2"/>
              </a:rPr>
              <a:t>If there are multiple locations associated with an event. Identify the main location(s) </a:t>
            </a:r>
            <a:r>
              <a:rPr lang="en-US" baseline="0" dirty="0" err="1" smtClean="0">
                <a:sym typeface="Wingdings" pitchFamily="2" charset="2"/>
              </a:rPr>
              <a:t>assocaited</a:t>
            </a:r>
            <a:r>
              <a:rPr lang="en-US" baseline="0" dirty="0" smtClean="0">
                <a:sym typeface="Wingdings" pitchFamily="2" charset="2"/>
              </a:rPr>
              <a:t> to the story and what locations do not contribute </a:t>
            </a:r>
          </a:p>
          <a:p>
            <a:endParaRPr lang="en-US" baseline="0" dirty="0" smtClean="0">
              <a:sym typeface="Wingdings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Teitler</a:t>
            </a:r>
            <a:r>
              <a:rPr lang="en-US" dirty="0" smtClean="0"/>
              <a:t>, Benjamin E., et al. "</a:t>
            </a:r>
            <a:r>
              <a:rPr lang="en-US" dirty="0" err="1" smtClean="0"/>
              <a:t>NewsStand</a:t>
            </a:r>
            <a:r>
              <a:rPr lang="en-US" dirty="0" smtClean="0"/>
              <a:t>: A new view on news." Proceedings of the 16th ACM </a:t>
            </a:r>
            <a:r>
              <a:rPr lang="en-US" smtClean="0"/>
              <a:t>SIGSPATIAL 2008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Teitler</a:t>
            </a:r>
            <a:r>
              <a:rPr lang="en-US" dirty="0" smtClean="0"/>
              <a:t>, Benjamin E., et al. "</a:t>
            </a:r>
            <a:r>
              <a:rPr lang="en-US" dirty="0" err="1" smtClean="0"/>
              <a:t>NewsStand</a:t>
            </a:r>
            <a:r>
              <a:rPr lang="en-US" dirty="0" smtClean="0"/>
              <a:t>: A new view on news." Proceedings of the 16th ACM </a:t>
            </a:r>
            <a:r>
              <a:rPr lang="en-US" smtClean="0"/>
              <a:t>SIGSPATIAL 2008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Sankaranarayanan</a:t>
            </a:r>
            <a:r>
              <a:rPr lang="en-US" dirty="0" smtClean="0"/>
              <a:t>, </a:t>
            </a:r>
            <a:r>
              <a:rPr lang="en-US" dirty="0" err="1" smtClean="0"/>
              <a:t>Jagan</a:t>
            </a:r>
            <a:r>
              <a:rPr lang="en-US" dirty="0" smtClean="0"/>
              <a:t>, et al. "</a:t>
            </a:r>
            <a:r>
              <a:rPr lang="en-US" dirty="0" err="1" smtClean="0"/>
              <a:t>Twitterstand</a:t>
            </a:r>
            <a:r>
              <a:rPr lang="en-US" dirty="0" smtClean="0"/>
              <a:t>: news in tweets." Proceedings of the 17th </a:t>
            </a:r>
            <a:r>
              <a:rPr lang="en-US" dirty="0" err="1" smtClean="0"/>
              <a:t>acm</a:t>
            </a:r>
            <a:r>
              <a:rPr lang="en-US" dirty="0" smtClean="0"/>
              <a:t> </a:t>
            </a:r>
            <a:r>
              <a:rPr lang="en-US" dirty="0" err="1" smtClean="0"/>
              <a:t>sigspatial</a:t>
            </a:r>
            <a:r>
              <a:rPr lang="en-US" dirty="0" smtClean="0"/>
              <a:t> international conference on advances in geographic information systems. ACM, 2009.</a:t>
            </a:r>
          </a:p>
          <a:p>
            <a:r>
              <a:rPr lang="en-US" dirty="0" smtClean="0"/>
              <a:t>Identification</a:t>
            </a:r>
            <a:r>
              <a:rPr lang="en-US" baseline="0" dirty="0" smtClean="0"/>
              <a:t> of news from tweets </a:t>
            </a:r>
          </a:p>
          <a:p>
            <a:endParaRPr lang="en-US" baseline="0" dirty="0" smtClean="0"/>
          </a:p>
          <a:p>
            <a:r>
              <a:rPr lang="en-US" dirty="0" smtClean="0"/>
              <a:t>the </a:t>
            </a:r>
            <a:r>
              <a:rPr lang="en-US" dirty="0" err="1" smtClean="0"/>
              <a:t>identitie</a:t>
            </a:r>
            <a:r>
              <a:rPr lang="en-US" dirty="0" smtClean="0"/>
              <a:t> of the contributors/reporters are not known in advance</a:t>
            </a:r>
          </a:p>
          <a:p>
            <a:r>
              <a:rPr lang="en-US" dirty="0" smtClean="0"/>
              <a:t>and there may be many of them. Furthermore, tweets are not sent according to a schedule,</a:t>
            </a:r>
            <a:r>
              <a:rPr lang="en-US" baseline="0" dirty="0" smtClean="0"/>
              <a:t> noisy, error, tweets may not be relevant for public, arrive at a high rate. Needs to </a:t>
            </a:r>
            <a:r>
              <a:rPr lang="en-US" baseline="0" dirty="0" err="1" smtClean="0"/>
              <a:t>indeify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ppl</a:t>
            </a:r>
            <a:r>
              <a:rPr lang="en-US" baseline="0" dirty="0" smtClean="0"/>
              <a:t> who talk about news mainly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Modules of twitter stand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Input</a:t>
            </a:r>
          </a:p>
          <a:p>
            <a:r>
              <a:rPr lang="en-US" baseline="0" dirty="0" smtClean="0"/>
              <a:t>Seeds: handpicked </a:t>
            </a:r>
            <a:r>
              <a:rPr lang="en-US" baseline="0" dirty="0" err="1" smtClean="0"/>
              <a:t>ppl</a:t>
            </a:r>
            <a:r>
              <a:rPr lang="en-US" baseline="0" dirty="0" smtClean="0"/>
              <a:t> who mainly talk about news, official stats blogs, news networks that post news on twitter</a:t>
            </a:r>
          </a:p>
          <a:p>
            <a:r>
              <a:rPr lang="en-US" baseline="0" dirty="0" smtClean="0"/>
              <a:t>Twitter garden hose: a sample of the entire twitter data (very noisy)</a:t>
            </a:r>
          </a:p>
          <a:p>
            <a:r>
              <a:rPr lang="en-US" dirty="0" smtClean="0"/>
              <a:t>Birddogs:</a:t>
            </a:r>
            <a:r>
              <a:rPr lang="en-US" baseline="0" dirty="0" smtClean="0"/>
              <a:t> a service to get feeds from 20000 users </a:t>
            </a:r>
          </a:p>
          <a:p>
            <a:r>
              <a:rPr lang="en-US" baseline="0" dirty="0" smtClean="0"/>
              <a:t>Twitter search and track: identify a set of </a:t>
            </a:r>
            <a:r>
              <a:rPr lang="en-US" baseline="0" dirty="0" err="1" smtClean="0"/>
              <a:t>continously</a:t>
            </a:r>
            <a:r>
              <a:rPr lang="en-US" baseline="0" dirty="0" smtClean="0"/>
              <a:t> changing 40 keywords to get </a:t>
            </a:r>
            <a:r>
              <a:rPr lang="en-US" baseline="0" dirty="0" err="1" smtClean="0"/>
              <a:t>retireve</a:t>
            </a:r>
            <a:r>
              <a:rPr lang="en-US" baseline="0" dirty="0" smtClean="0"/>
              <a:t> tweets from twitter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Classfier</a:t>
            </a:r>
            <a:r>
              <a:rPr lang="en-US" baseline="0" dirty="0" smtClean="0"/>
              <a:t>:</a:t>
            </a:r>
          </a:p>
          <a:p>
            <a:r>
              <a:rPr lang="en-US" baseline="0" dirty="0" smtClean="0"/>
              <a:t>To filter tweets that talk about news from tweets, that do not talk about news using a </a:t>
            </a:r>
            <a:r>
              <a:rPr lang="en-US" baseline="0" dirty="0" err="1" smtClean="0"/>
              <a:t>Bayes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classifer</a:t>
            </a:r>
            <a:r>
              <a:rPr lang="en-US" baseline="0" dirty="0" smtClean="0"/>
              <a:t>, remove as many tweets that can never have any news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Online clustering:</a:t>
            </a:r>
          </a:p>
          <a:p>
            <a:r>
              <a:rPr lang="en-US" baseline="0" dirty="0" smtClean="0"/>
              <a:t>Cluster news tweets that belong to the same topic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Geotagging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Assign clusters of tweets to </a:t>
            </a:r>
            <a:r>
              <a:rPr lang="en-US" baseline="0" dirty="0" err="1" smtClean="0"/>
              <a:t>releavant</a:t>
            </a:r>
            <a:r>
              <a:rPr lang="en-US" baseline="0" dirty="0" smtClean="0"/>
              <a:t> spatial locations, using the content of the tweet and location of the user who tweeted it and the meta data of the tweet itself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defTabSz="966612"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Magdy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Taghreed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: A System for Querying, Analyzing, and Visualizing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Geotagged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 ICDE 2015</a:t>
            </a:r>
          </a:p>
          <a:p>
            <a:endParaRPr lang="en-US" dirty="0" smtClean="0"/>
          </a:p>
          <a:p>
            <a:r>
              <a:rPr lang="en-US" dirty="0" smtClean="0"/>
              <a:t>Does not extend any specific big data system</a:t>
            </a:r>
          </a:p>
          <a:p>
            <a:r>
              <a:rPr lang="en-US" dirty="0" smtClean="0"/>
              <a:t>A distributed</a:t>
            </a:r>
            <a:r>
              <a:rPr lang="en-US" baseline="0" dirty="0" smtClean="0"/>
              <a:t> system for the processing of queries over micro-blogs </a:t>
            </a:r>
          </a:p>
          <a:p>
            <a:r>
              <a:rPr lang="en-US" baseline="0" dirty="0" smtClean="0"/>
              <a:t>Uses main memory and disk-based indexing</a:t>
            </a:r>
          </a:p>
          <a:p>
            <a:r>
              <a:rPr lang="en-US" baseline="0" dirty="0" smtClean="0"/>
              <a:t>Uses indexes on time, space and text, </a:t>
            </a:r>
          </a:p>
          <a:p>
            <a:r>
              <a:rPr lang="en-US" baseline="0" dirty="0" smtClean="0"/>
              <a:t>Uses replication for recovery management </a:t>
            </a:r>
          </a:p>
          <a:p>
            <a:endParaRPr lang="en-US" baseline="0" dirty="0" smtClean="0"/>
          </a:p>
          <a:p>
            <a:r>
              <a:rPr lang="en-US" dirty="0" smtClean="0"/>
              <a:t>. Keyword search. Within given spatial and temporal</a:t>
            </a:r>
          </a:p>
          <a:p>
            <a:r>
              <a:rPr lang="en-US" dirty="0" smtClean="0"/>
              <a:t>ranges, find all </a:t>
            </a:r>
            <a:r>
              <a:rPr lang="en-US" dirty="0" err="1" smtClean="0"/>
              <a:t>microblogs</a:t>
            </a:r>
            <a:r>
              <a:rPr lang="en-US" dirty="0" smtClean="0"/>
              <a:t> that contain certain keywords.</a:t>
            </a:r>
          </a:p>
          <a:p>
            <a:r>
              <a:rPr lang="en-US" dirty="0" smtClean="0"/>
              <a:t>2. Top-k frequent keywords. Within given spatial</a:t>
            </a:r>
          </a:p>
          <a:p>
            <a:r>
              <a:rPr lang="en-US" dirty="0" smtClean="0"/>
              <a:t>and temporal ranges, find the most frequent k keywords,</a:t>
            </a:r>
          </a:p>
          <a:p>
            <a:r>
              <a:rPr lang="en-US" dirty="0" smtClean="0"/>
              <a:t>for a given integer k.</a:t>
            </a:r>
          </a:p>
          <a:p>
            <a:r>
              <a:rPr lang="en-US" dirty="0" smtClean="0"/>
              <a:t>3. Top-k active users. Within given spatial and</a:t>
            </a:r>
          </a:p>
          <a:p>
            <a:r>
              <a:rPr lang="en-US" dirty="0" smtClean="0"/>
              <a:t>temporal ranges, find the most k active users, for a</a:t>
            </a:r>
          </a:p>
          <a:p>
            <a:r>
              <a:rPr lang="en-US" dirty="0" smtClean="0"/>
              <a:t>given integer k. Active users are defined as the users</a:t>
            </a:r>
          </a:p>
          <a:p>
            <a:r>
              <a:rPr lang="en-US" dirty="0" smtClean="0"/>
              <a:t>who have posted the largest number of </a:t>
            </a:r>
            <a:r>
              <a:rPr lang="en-US" dirty="0" err="1" smtClean="0"/>
              <a:t>microblogs</a:t>
            </a:r>
            <a:r>
              <a:rPr lang="en-US" dirty="0" smtClean="0"/>
              <a:t> in</a:t>
            </a:r>
          </a:p>
          <a:p>
            <a:r>
              <a:rPr lang="en-US" dirty="0" smtClean="0"/>
              <a:t>the query spatio-temporal range.</a:t>
            </a:r>
          </a:p>
          <a:p>
            <a:r>
              <a:rPr lang="en-US" dirty="0" smtClean="0"/>
              <a:t>4. Top-k famous users. Within given spatial and</a:t>
            </a:r>
          </a:p>
          <a:p>
            <a:r>
              <a:rPr lang="en-US" dirty="0" smtClean="0"/>
              <a:t>temporal ranges, find the most k famous users, for a</a:t>
            </a:r>
          </a:p>
          <a:p>
            <a:r>
              <a:rPr lang="en-US" dirty="0" smtClean="0"/>
              <a:t>given integer k. Famous users are defined as the users</a:t>
            </a:r>
          </a:p>
          <a:p>
            <a:r>
              <a:rPr lang="en-US" dirty="0" smtClean="0"/>
              <a:t>having the largest number of followers. The query</a:t>
            </a:r>
          </a:p>
          <a:p>
            <a:r>
              <a:rPr lang="en-US" dirty="0" smtClean="0"/>
              <a:t>answer is selected from users whose home locations</a:t>
            </a:r>
          </a:p>
          <a:p>
            <a:r>
              <a:rPr lang="en-US" dirty="0" smtClean="0"/>
              <a:t>lie in the query spatial range and have posted at least</a:t>
            </a:r>
          </a:p>
          <a:p>
            <a:r>
              <a:rPr lang="en-US" dirty="0" smtClean="0"/>
              <a:t>one </a:t>
            </a:r>
            <a:r>
              <a:rPr lang="en-US" dirty="0" err="1" smtClean="0"/>
              <a:t>microblog</a:t>
            </a:r>
            <a:r>
              <a:rPr lang="en-US" dirty="0" smtClean="0"/>
              <a:t> during the query temporal range.</a:t>
            </a:r>
          </a:p>
          <a:p>
            <a:r>
              <a:rPr lang="en-US" dirty="0" smtClean="0"/>
              <a:t>5. Daily aggregates. Within given spatial and temporal</a:t>
            </a:r>
          </a:p>
          <a:p>
            <a:r>
              <a:rPr lang="en-US" dirty="0" smtClean="0"/>
              <a:t>ranges, find the number of </a:t>
            </a:r>
            <a:r>
              <a:rPr lang="en-US" dirty="0" err="1" smtClean="0"/>
              <a:t>microblogs</a:t>
            </a:r>
            <a:r>
              <a:rPr lang="en-US" dirty="0" smtClean="0"/>
              <a:t> in each day.</a:t>
            </a:r>
          </a:p>
          <a:p>
            <a:r>
              <a:rPr lang="en-US" dirty="0" smtClean="0"/>
              <a:t> Joint collective queries. Within given spatial and</a:t>
            </a:r>
          </a:p>
          <a:p>
            <a:r>
              <a:rPr lang="en-US" dirty="0" smtClean="0"/>
              <a:t>temporal ranges, find the answer of all the previous</a:t>
            </a:r>
          </a:p>
          <a:p>
            <a:r>
              <a:rPr lang="en-US" dirty="0" smtClean="0"/>
              <a:t>queries collectively.</a:t>
            </a:r>
          </a:p>
          <a:p>
            <a:r>
              <a:rPr lang="en-US" dirty="0" smtClean="0"/>
              <a:t>7. Top-k used languages. Within given spatial and</a:t>
            </a:r>
          </a:p>
          <a:p>
            <a:r>
              <a:rPr lang="en-US" dirty="0" smtClean="0"/>
              <a:t>temporal ranges, find the most k used languages, for a</a:t>
            </a:r>
          </a:p>
          <a:p>
            <a:r>
              <a:rPr lang="en-US" dirty="0" smtClean="0"/>
              <a:t>given integer 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612"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Magdy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Taghreed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: A System for Querying, Analyzing, and Visualizing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Geotagged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 ICDE 2015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Indexing in</a:t>
            </a:r>
            <a:r>
              <a:rPr lang="en-US" baseline="0" dirty="0" smtClean="0"/>
              <a:t> spatial </a:t>
            </a:r>
            <a:r>
              <a:rPr lang="en-US" baseline="0" dirty="0" err="1" smtClean="0"/>
              <a:t>hadoop</a:t>
            </a:r>
            <a:r>
              <a:rPr lang="en-US" baseline="0" dirty="0" smtClean="0"/>
              <a:t> is partitioning of files in HDFS</a:t>
            </a:r>
          </a:p>
          <a:p>
            <a:r>
              <a:rPr lang="en-US" baseline="0" dirty="0" smtClean="0"/>
              <a:t>Either grid-based or R-tree based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A system for the extraction of map objects from open street map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TAREEG, it first executes that query on</a:t>
            </a:r>
          </a:p>
          <a:p>
            <a:r>
              <a:rPr lang="en-US" baseline="0" dirty="0" smtClean="0"/>
              <a:t>the master file to retrieve partitions that overlap the range</a:t>
            </a:r>
          </a:p>
          <a:p>
            <a:r>
              <a:rPr lang="en-US" baseline="0" dirty="0" smtClean="0"/>
              <a:t>query. For each matching partition, the records in the corresponding</a:t>
            </a:r>
          </a:p>
          <a:p>
            <a:r>
              <a:rPr lang="en-US" baseline="0" dirty="0" smtClean="0"/>
              <a:t>data file are compared to the query range and</a:t>
            </a:r>
          </a:p>
          <a:p>
            <a:r>
              <a:rPr lang="en-US" baseline="0" dirty="0" smtClean="0"/>
              <a:t>all matching records are stored as part of the answer. Since</a:t>
            </a:r>
          </a:p>
          <a:p>
            <a:r>
              <a:rPr lang="en-US" baseline="0" dirty="0" smtClean="0"/>
              <a:t>in R+-tree some records overlapping multiple partitions are</a:t>
            </a:r>
          </a:p>
          <a:p>
            <a:r>
              <a:rPr lang="en-US" baseline="0" dirty="0" smtClean="0"/>
              <a:t>replicated, a post processing duplicate avoidance step is executed</a:t>
            </a:r>
          </a:p>
          <a:p>
            <a:r>
              <a:rPr lang="en-US" baseline="0" dirty="0" smtClean="0"/>
              <a:t>to ensure the correctness of the answer as described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Jiang, </a:t>
            </a:r>
            <a:r>
              <a:rPr lang="en-US" dirty="0" err="1" smtClean="0"/>
              <a:t>Jinling</a:t>
            </a:r>
            <a:r>
              <a:rPr lang="en-US" dirty="0" smtClean="0"/>
              <a:t>, et al. "Finding top-k local users in geo-tagged social media data." Data Engineering (ICDE), 2015 IEEE 31st International Conference on. IEEE, 2015.</a:t>
            </a:r>
          </a:p>
          <a:p>
            <a:endParaRPr lang="en-US" dirty="0" smtClean="0"/>
          </a:p>
          <a:p>
            <a:r>
              <a:rPr lang="en-US" dirty="0" smtClean="0"/>
              <a:t>This work identifies the</a:t>
            </a:r>
            <a:r>
              <a:rPr lang="en-US" baseline="0" dirty="0" smtClean="0"/>
              <a:t> top-k individuals within a specific location and have the top-k textually relevant to the keywords of the index</a:t>
            </a:r>
          </a:p>
          <a:p>
            <a:r>
              <a:rPr lang="en-US" baseline="0" dirty="0" smtClean="0"/>
              <a:t>For example find the best babysitters in west </a:t>
            </a:r>
            <a:r>
              <a:rPr lang="en-US" baseline="0" dirty="0" err="1" smtClean="0"/>
              <a:t>lafaytte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indiana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Worries about keyword relevance, spatial proximity, high arrival rate of tweets </a:t>
            </a:r>
          </a:p>
          <a:p>
            <a:r>
              <a:rPr lang="en-US" baseline="0" dirty="0" smtClean="0"/>
              <a:t>This is a batch processing system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 user is a top-user when he make relevant and popular tweets</a:t>
            </a:r>
          </a:p>
          <a:p>
            <a:r>
              <a:rPr lang="en-US" baseline="0" dirty="0" smtClean="0"/>
              <a:t>A popular tweet has many </a:t>
            </a:r>
            <a:r>
              <a:rPr lang="en-US" baseline="0" dirty="0" err="1" smtClean="0"/>
              <a:t>ppl</a:t>
            </a:r>
            <a:r>
              <a:rPr lang="en-US" baseline="0" dirty="0" smtClean="0"/>
              <a:t> re-tweeting and responding to it </a:t>
            </a:r>
          </a:p>
          <a:p>
            <a:r>
              <a:rPr lang="en-US" baseline="0" dirty="0" smtClean="0"/>
              <a:t>Tweets are ranked by textual relevance, spatial distance to the </a:t>
            </a:r>
            <a:r>
              <a:rPr lang="en-US" baseline="0" dirty="0" err="1" smtClean="0"/>
              <a:t>querym</a:t>
            </a:r>
            <a:r>
              <a:rPr lang="en-US" baseline="0" dirty="0" smtClean="0"/>
              <a:t>, and keyword relevance </a:t>
            </a:r>
          </a:p>
          <a:p>
            <a:r>
              <a:rPr lang="en-US" baseline="0" dirty="0" smtClean="0"/>
              <a:t>Users are ranked based on the sum, or maximum relevance score of their tweets</a:t>
            </a:r>
          </a:p>
          <a:p>
            <a:r>
              <a:rPr lang="en-US" baseline="0" dirty="0" smtClean="0"/>
              <a:t>L </a:t>
            </a:r>
          </a:p>
          <a:p>
            <a:r>
              <a:rPr lang="en-US" baseline="0" dirty="0" smtClean="0"/>
              <a:t>Stores tweets in HDFS</a:t>
            </a:r>
          </a:p>
          <a:p>
            <a:r>
              <a:rPr lang="en-US" baseline="0" dirty="0" smtClean="0"/>
              <a:t>Uses a relational database to store metadata about tweets, </a:t>
            </a:r>
            <a:r>
              <a:rPr lang="en-US" baseline="0" dirty="0" err="1" smtClean="0"/>
              <a:t>id,timestamp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retweets</a:t>
            </a:r>
            <a:r>
              <a:rPr lang="en-US" baseline="0" dirty="0" smtClean="0"/>
              <a:t> and replies</a:t>
            </a:r>
          </a:p>
          <a:p>
            <a:r>
              <a:rPr lang="en-US" baseline="0" dirty="0" smtClean="0"/>
              <a:t>Builds an spatial keyword index in HDFS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spatial </a:t>
            </a:r>
            <a:r>
              <a:rPr lang="en-US" baseline="0" dirty="0" err="1" smtClean="0"/>
              <a:t>strucutres</a:t>
            </a:r>
            <a:r>
              <a:rPr lang="en-US" baseline="0" dirty="0" smtClean="0"/>
              <a:t> is based on a quad tree, for every child in a level in the quad tree is assigned 2 bits , 00, 01, 10, 11</a:t>
            </a:r>
          </a:p>
          <a:p>
            <a:r>
              <a:rPr lang="en-US" baseline="0" dirty="0" smtClean="0"/>
              <a:t>Then for a specific number of levels every child is assigned long code following is path from root to leaf e.g., 011101101110 1110 001</a:t>
            </a:r>
          </a:p>
          <a:p>
            <a:r>
              <a:rPr lang="en-US" baseline="0" dirty="0" smtClean="0"/>
              <a:t>Then this bit code is encoded using 30 characters a-z and from 1-9  and represented as a string </a:t>
            </a:r>
          </a:p>
          <a:p>
            <a:r>
              <a:rPr lang="en-US" baseline="0" dirty="0" smtClean="0"/>
              <a:t>Range queries are processed by producing the </a:t>
            </a:r>
            <a:r>
              <a:rPr lang="en-US" baseline="0" dirty="0" err="1" smtClean="0"/>
              <a:t>geohashes</a:t>
            </a:r>
            <a:r>
              <a:rPr lang="en-US" baseline="0" dirty="0" smtClean="0"/>
              <a:t> for the area covered by the range of the query</a:t>
            </a:r>
          </a:p>
          <a:p>
            <a:r>
              <a:rPr lang="en-US" baseline="0" dirty="0" smtClean="0"/>
              <a:t>The forward index is stored in main memory </a:t>
            </a:r>
          </a:p>
          <a:p>
            <a:r>
              <a:rPr lang="en-US" baseline="0" dirty="0" smtClean="0"/>
              <a:t>Then an entry in the </a:t>
            </a:r>
            <a:r>
              <a:rPr lang="en-US" baseline="0" dirty="0" err="1" smtClean="0"/>
              <a:t>foreward</a:t>
            </a:r>
            <a:r>
              <a:rPr lang="en-US" baseline="0" dirty="0" smtClean="0"/>
              <a:t> index points to posting list of tweets stored in HDFS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summary this index uses a hybrid index (spatial </a:t>
            </a:r>
            <a:r>
              <a:rPr lang="en-US" baseline="0" dirty="0" err="1" smtClean="0"/>
              <a:t>geohash</a:t>
            </a:r>
            <a:r>
              <a:rPr lang="en-US" baseline="0" dirty="0" smtClean="0"/>
              <a:t> in main memory), and an inverted index on HDFS,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Then we they have a forward index which is a </a:t>
            </a:r>
            <a:r>
              <a:rPr lang="en-US" baseline="0" dirty="0" err="1" smtClean="0"/>
              <a:t>hashtable</a:t>
            </a:r>
            <a:r>
              <a:rPr lang="en-US" baseline="0" dirty="0" smtClean="0"/>
              <a:t> of key (</a:t>
            </a:r>
            <a:r>
              <a:rPr lang="en-US" baseline="0" dirty="0" err="1" smtClean="0"/>
              <a:t>geohash</a:t>
            </a:r>
            <a:r>
              <a:rPr lang="en-US" baseline="0" dirty="0" smtClean="0"/>
              <a:t>, and keyword)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Ma, </a:t>
            </a:r>
            <a:r>
              <a:rPr lang="en-US" dirty="0" err="1" smtClean="0"/>
              <a:t>Youzhong</a:t>
            </a:r>
            <a:r>
              <a:rPr lang="en-US" dirty="0" smtClean="0"/>
              <a:t>, Yu Zhang, and </a:t>
            </a:r>
            <a:r>
              <a:rPr lang="en-US" dirty="0" err="1" smtClean="0"/>
              <a:t>Xiaofeng</a:t>
            </a:r>
            <a:r>
              <a:rPr lang="en-US" dirty="0" smtClean="0"/>
              <a:t> </a:t>
            </a:r>
            <a:r>
              <a:rPr lang="en-US" dirty="0" err="1" smtClean="0"/>
              <a:t>Meng</a:t>
            </a:r>
            <a:r>
              <a:rPr lang="en-US" dirty="0" smtClean="0"/>
              <a:t>. "St-</a:t>
            </a:r>
            <a:r>
              <a:rPr lang="en-US" dirty="0" err="1" smtClean="0"/>
              <a:t>hbase</a:t>
            </a:r>
            <a:r>
              <a:rPr lang="en-US" dirty="0" smtClean="0"/>
              <a:t>: a scalable data management system for massive geo-tagged objects." International Conference on Web-Age Information Management. Springer Berlin Heidelberg, 2013.</a:t>
            </a:r>
          </a:p>
          <a:p>
            <a:endParaRPr lang="en-US" dirty="0" smtClean="0"/>
          </a:p>
          <a:p>
            <a:r>
              <a:rPr lang="en-US" baseline="0" dirty="0" smtClean="0"/>
              <a:t>Indexing is performed based on an inverted index table </a:t>
            </a:r>
          </a:p>
          <a:p>
            <a:r>
              <a:rPr lang="en-US" baseline="0" dirty="0" smtClean="0"/>
              <a:t>The key to the inverted list is the &lt;</a:t>
            </a:r>
            <a:r>
              <a:rPr lang="en-US" baseline="0" dirty="0" err="1" smtClean="0"/>
              <a:t>termid</a:t>
            </a:r>
            <a:r>
              <a:rPr lang="en-US" baseline="0" dirty="0" smtClean="0"/>
              <a:t>, and z-order value of objects&gt;</a:t>
            </a:r>
          </a:p>
          <a:p>
            <a:r>
              <a:rPr lang="en-US" dirty="0" smtClean="0"/>
              <a:t>Insertion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Insert objects to KD tree </a:t>
            </a:r>
          </a:p>
          <a:p>
            <a:r>
              <a:rPr lang="en-US" baseline="0" dirty="0" smtClean="0"/>
              <a:t>Insert objects to the inverted list table using the inverted table key </a:t>
            </a:r>
          </a:p>
          <a:p>
            <a:endParaRPr lang="en-US" baseline="0" dirty="0" smtClean="0"/>
          </a:p>
          <a:p>
            <a:r>
              <a:rPr lang="en-US" baseline="0" dirty="0" smtClean="0"/>
              <a:t>Query processing </a:t>
            </a:r>
          </a:p>
          <a:p>
            <a:r>
              <a:rPr lang="en-US" baseline="0" dirty="0" smtClean="0"/>
              <a:t>If range of query small, identify the z-order cells and query the inverted table directly based on the z-order values</a:t>
            </a:r>
          </a:p>
          <a:p>
            <a:r>
              <a:rPr lang="en-US" baseline="0" dirty="0" smtClean="0"/>
              <a:t>If range a little larger, get min and max z-order values, use a range search over the table </a:t>
            </a:r>
          </a:p>
          <a:p>
            <a:r>
              <a:rPr lang="en-US" baseline="0" dirty="0" smtClean="0"/>
              <a:t>If the range is very large and we will have a lot of false positives, use the KD-tree to find </a:t>
            </a:r>
            <a:r>
              <a:rPr lang="en-US" baseline="0" dirty="0" err="1" smtClean="0"/>
              <a:t>subranges</a:t>
            </a:r>
            <a:r>
              <a:rPr lang="en-US" baseline="0" dirty="0" smtClean="0"/>
              <a:t> and reduce false </a:t>
            </a:r>
            <a:r>
              <a:rPr lang="en-US" baseline="0" dirty="0" err="1" smtClean="0"/>
              <a:t>postivies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object as a</a:t>
            </a:r>
            <a:r>
              <a:rPr lang="en-US" baseline="0" dirty="0" smtClean="0"/>
              <a:t> single location and multiple keywords, using the previous index </a:t>
            </a:r>
            <a:r>
              <a:rPr lang="en-US" baseline="0" dirty="0" err="1" smtClean="0"/>
              <a:t>increeases</a:t>
            </a:r>
            <a:r>
              <a:rPr lang="en-US" baseline="0" dirty="0" smtClean="0"/>
              <a:t> the space and make it </a:t>
            </a:r>
            <a:r>
              <a:rPr lang="en-US" baseline="0" dirty="0" err="1" smtClean="0"/>
              <a:t>diffcult</a:t>
            </a:r>
            <a:r>
              <a:rPr lang="en-US" baseline="0" dirty="0" smtClean="0"/>
              <a:t> for processing queries with large spatial ranges and </a:t>
            </a:r>
            <a:endParaRPr lang="en-US" dirty="0" smtClean="0"/>
          </a:p>
          <a:p>
            <a:r>
              <a:rPr lang="en-US" dirty="0" smtClean="0"/>
              <a:t>To</a:t>
            </a:r>
            <a:r>
              <a:rPr lang="en-US" baseline="0" dirty="0" smtClean="0"/>
              <a:t> avoid inserting the same object multiple times for as it has multiple keyword </a:t>
            </a:r>
          </a:p>
          <a:p>
            <a:r>
              <a:rPr lang="en-US" baseline="0" dirty="0" smtClean="0"/>
              <a:t>The co-occurrence of keywords is studied and terms that occur together are clustered </a:t>
            </a:r>
          </a:p>
          <a:p>
            <a:r>
              <a:rPr lang="en-US" baseline="0" dirty="0" smtClean="0"/>
              <a:t>Then entries belonging to a cluster are spatially indexed using a KD-tree </a:t>
            </a:r>
          </a:p>
          <a:p>
            <a:r>
              <a:rPr lang="en-US" baseline="0" dirty="0" smtClean="0"/>
              <a:t>Entries are stored in an </a:t>
            </a:r>
            <a:r>
              <a:rPr lang="en-US" baseline="0" dirty="0" err="1" smtClean="0"/>
              <a:t>Hbase</a:t>
            </a:r>
            <a:r>
              <a:rPr lang="en-US" baseline="0" dirty="0" smtClean="0"/>
              <a:t> table using the z-order from the KD tree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Quadtree</a:t>
            </a:r>
            <a:r>
              <a:rPr lang="en-US" dirty="0" smtClean="0"/>
              <a:t> structure integrated</a:t>
            </a:r>
          </a:p>
          <a:p>
            <a:r>
              <a:rPr lang="en-US" dirty="0" smtClean="0"/>
              <a:t>with inverted file in each leaf cell, </a:t>
            </a:r>
          </a:p>
          <a:p>
            <a:r>
              <a:rPr lang="en-US" dirty="0" smtClean="0"/>
              <a:t>For each registered subscription, </a:t>
            </a:r>
          </a:p>
          <a:p>
            <a:r>
              <a:rPr lang="en-US" dirty="0" smtClean="0"/>
              <a:t>we store its detailed information</a:t>
            </a:r>
          </a:p>
          <a:p>
            <a:r>
              <a:rPr lang="en-US" dirty="0" smtClean="0"/>
              <a:t>and relevant statistics in a subscription table, </a:t>
            </a:r>
          </a:p>
          <a:p>
            <a:r>
              <a:rPr lang="en-US" dirty="0" smtClean="0"/>
              <a:t>And insert it into a leaf cell of </a:t>
            </a:r>
            <a:r>
              <a:rPr lang="en-US" dirty="0" err="1" smtClean="0"/>
              <a:t>Quadtree</a:t>
            </a:r>
            <a:r>
              <a:rPr lang="en-US" dirty="0" smtClean="0"/>
              <a:t> based on its spatial</a:t>
            </a:r>
          </a:p>
          <a:p>
            <a:r>
              <a:rPr lang="en-US" dirty="0" smtClean="0"/>
              <a:t>location.</a:t>
            </a:r>
          </a:p>
          <a:p>
            <a:r>
              <a:rPr lang="en-US" dirty="0" smtClean="0"/>
              <a:t> Note that in </a:t>
            </a:r>
            <a:r>
              <a:rPr lang="en-US" dirty="0" err="1" smtClean="0"/>
              <a:t>Quadtree</a:t>
            </a:r>
            <a:r>
              <a:rPr lang="en-US" dirty="0" smtClean="0"/>
              <a:t>, we only store the</a:t>
            </a:r>
          </a:p>
          <a:p>
            <a:r>
              <a:rPr lang="en-US" dirty="0" smtClean="0"/>
              <a:t>subscription id referring to its detailed information in subscription</a:t>
            </a:r>
          </a:p>
          <a:p>
            <a:r>
              <a:rPr lang="en-US" dirty="0" smtClean="0"/>
              <a:t>table. Within each leaf cell, an inverted file is built</a:t>
            </a:r>
          </a:p>
          <a:p>
            <a:r>
              <a:rPr lang="en-US" dirty="0" smtClean="0"/>
              <a:t>upon all the subscriptions inside the cell. Then each posting</a:t>
            </a:r>
          </a:p>
          <a:p>
            <a:r>
              <a:rPr lang="en-US" dirty="0" smtClean="0"/>
              <a:t>list in inverted file is further partitioned into groups</a:t>
            </a:r>
          </a:p>
          <a:p>
            <a:r>
              <a:rPr lang="en-US" dirty="0" smtClean="0"/>
              <a:t>based on the subscription preference α∗ to enable group</a:t>
            </a:r>
          </a:p>
          <a:p>
            <a:r>
              <a:rPr lang="en-US" dirty="0" smtClean="0"/>
              <a:t>pruning. Each group is also associated with some statistics</a:t>
            </a:r>
          </a:p>
          <a:p>
            <a:r>
              <a:rPr lang="en-US" dirty="0" smtClean="0"/>
              <a:t>mentioned above. Finally, to facilitate early termination, the</a:t>
            </a:r>
          </a:p>
          <a:p>
            <a:r>
              <a:rPr lang="en-US" dirty="0" smtClean="0"/>
              <a:t>subscriptions within each group are ordered based on their</a:t>
            </a:r>
          </a:p>
          <a:p>
            <a:r>
              <a:rPr lang="en-US" dirty="0" err="1" smtClean="0"/>
              <a:t>kScore</a:t>
            </a:r>
            <a:r>
              <a:rPr lang="en-US" dirty="0" smtClean="0"/>
              <a:t>∗.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He, </a:t>
            </a:r>
            <a:r>
              <a:rPr lang="en-US" dirty="0" err="1" smtClean="0"/>
              <a:t>Peijun</a:t>
            </a:r>
            <a:r>
              <a:rPr lang="en-US" dirty="0" smtClean="0"/>
              <a:t>, et al. "Scalable collective spatial keyword query." Data Engineering Workshops (ICDEW), 2015 31st IEEE International Conference on. IEEE, 2015.</a:t>
            </a:r>
          </a:p>
          <a:p>
            <a:r>
              <a:rPr lang="en-US" dirty="0" smtClean="0"/>
              <a:t>Query has a spatial location and a set of keywords find a set of items S that minimizes</a:t>
            </a:r>
            <a:r>
              <a:rPr lang="en-US" baseline="0" dirty="0" smtClean="0"/>
              <a:t> a specific cost</a:t>
            </a:r>
          </a:p>
          <a:p>
            <a:r>
              <a:rPr lang="en-US" baseline="0" dirty="0" smtClean="0"/>
              <a:t>Combination of the maximum distance from q to o and</a:t>
            </a:r>
          </a:p>
          <a:p>
            <a:r>
              <a:rPr lang="en-US" baseline="0" dirty="0" smtClean="0"/>
              <a:t>the maximum distance between </a:t>
            </a:r>
            <a:r>
              <a:rPr lang="en-US" baseline="0" dirty="0" err="1" smtClean="0"/>
              <a:t>oi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oj</a:t>
            </a:r>
            <a:r>
              <a:rPr lang="en-US" baseline="0" dirty="0" smtClean="0"/>
              <a:t> ;</a:t>
            </a:r>
          </a:p>
          <a:p>
            <a:r>
              <a:rPr lang="en-US" baseline="0" dirty="0" smtClean="0"/>
              <a:t>• Maximum distance between </a:t>
            </a:r>
            <a:r>
              <a:rPr lang="en-US" baseline="0" dirty="0" err="1" smtClean="0"/>
              <a:t>oi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oj</a:t>
            </a:r>
            <a:r>
              <a:rPr lang="en-US" baseline="0" dirty="0" smtClean="0"/>
              <a:t> , and;</a:t>
            </a:r>
          </a:p>
          <a:p>
            <a:r>
              <a:rPr lang="en-US" baseline="0" dirty="0" smtClean="0"/>
              <a:t>• Combination of the distances from q to o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Inverted keyword list, keeps track of grid cells per keyword</a:t>
            </a:r>
          </a:p>
          <a:p>
            <a:r>
              <a:rPr lang="en-US" baseline="0" dirty="0" smtClean="0"/>
              <a:t>Cell list keeps a pointer for every cell to the HDFS block where its data objects are stored </a:t>
            </a:r>
          </a:p>
          <a:p>
            <a:endParaRPr lang="en-US" dirty="0" smtClean="0"/>
          </a:p>
          <a:p>
            <a:r>
              <a:rPr lang="en-US" sz="1300" dirty="0" smtClean="0"/>
              <a:t> grid-based two-stage solution on top of spark </a:t>
            </a:r>
          </a:p>
          <a:p>
            <a:r>
              <a:rPr lang="en-US" sz="1300" dirty="0" smtClean="0"/>
              <a:t> *Partitioning Objects into Grid cell </a:t>
            </a:r>
          </a:p>
          <a:p>
            <a:r>
              <a:rPr lang="en-US" sz="1300" dirty="0"/>
              <a:t> </a:t>
            </a:r>
            <a:r>
              <a:rPr lang="en-US" sz="1300" dirty="0" smtClean="0"/>
              <a:t>   * build an inverted list on top of grid cells </a:t>
            </a:r>
          </a:p>
          <a:p>
            <a:r>
              <a:rPr lang="en-US" sz="1300" dirty="0" smtClean="0"/>
              <a:t>    * an entry in the cell list points to the HDFS block containing data points  </a:t>
            </a:r>
          </a:p>
          <a:p>
            <a:endParaRPr lang="en-US" sz="13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Intsead</a:t>
            </a:r>
            <a:r>
              <a:rPr lang="en-US" dirty="0" smtClean="0"/>
              <a:t> of reading all data to execute the algorithm use the indexing to prune cells that do not contribute to the result</a:t>
            </a:r>
          </a:p>
          <a:p>
            <a:r>
              <a:rPr lang="en-US" dirty="0" smtClean="0"/>
              <a:t>After</a:t>
            </a:r>
            <a:r>
              <a:rPr lang="en-US" baseline="0" dirty="0" smtClean="0"/>
              <a:t> you read the data, then you use the Cao algorithm for answering this algorithm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Global and local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global routing layer ensures</a:t>
            </a:r>
            <a:r>
              <a:rPr lang="en-US" baseline="0" dirty="0" smtClean="0"/>
              <a:t> distribution and collocation of </a:t>
            </a:r>
          </a:p>
          <a:p>
            <a:r>
              <a:rPr lang="en-US" baseline="0" dirty="0" smtClean="0"/>
              <a:t>Within </a:t>
            </a:r>
            <a:r>
              <a:rPr lang="en-US" baseline="0" dirty="0" err="1" smtClean="0"/>
              <a:t>evalautor</a:t>
            </a:r>
            <a:r>
              <a:rPr lang="en-US" baseline="0" dirty="0" smtClean="0"/>
              <a:t> a gird index with an inverted list </a:t>
            </a:r>
            <a:r>
              <a:rPr lang="en-US" baseline="0" smtClean="0"/>
              <a:t>is maintained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Luo</a:t>
            </a:r>
            <a:r>
              <a:rPr lang="en-US" dirty="0" smtClean="0"/>
              <a:t>, </a:t>
            </a:r>
            <a:r>
              <a:rPr lang="en-US" dirty="0" err="1" smtClean="0"/>
              <a:t>Siqiang</a:t>
            </a:r>
            <a:r>
              <a:rPr lang="en-US" dirty="0" smtClean="0"/>
              <a:t>, et al. "DISKs: a system for distributed spatial group keyword search on road networks." Proceedings of the VLDB Endowment 5.12 (2012): 1966-1969.</a:t>
            </a:r>
          </a:p>
          <a:p>
            <a:pPr defTabSz="966612">
              <a:defRPr/>
            </a:pPr>
            <a:r>
              <a:rPr lang="en-US" dirty="0" err="1" smtClean="0"/>
              <a:t>Luo</a:t>
            </a:r>
            <a:r>
              <a:rPr lang="en-US" dirty="0" smtClean="0"/>
              <a:t>, </a:t>
            </a:r>
            <a:r>
              <a:rPr lang="en-US" dirty="0" err="1" smtClean="0"/>
              <a:t>Siqiang</a:t>
            </a:r>
            <a:r>
              <a:rPr lang="en-US" dirty="0" smtClean="0"/>
              <a:t>, et al. "Distributed Spatial Keyword Querying on Road Networks." EDBT. 2014.</a:t>
            </a:r>
          </a:p>
          <a:p>
            <a:pPr defTabSz="966612">
              <a:defRPr/>
            </a:pPr>
            <a:endParaRPr lang="en-US" dirty="0" smtClean="0"/>
          </a:p>
          <a:p>
            <a:pPr defTabSz="966612">
              <a:defRPr/>
            </a:pPr>
            <a:endParaRPr lang="en-US" dirty="0" smtClean="0"/>
          </a:p>
          <a:p>
            <a:pPr defTabSz="966612">
              <a:defRPr/>
            </a:pPr>
            <a:r>
              <a:rPr lang="en-US" dirty="0" smtClean="0"/>
              <a:t>The Indexer takes partitions and portal nodes as arguments,</a:t>
            </a:r>
          </a:p>
          <a:p>
            <a:pPr defTabSz="966612">
              <a:defRPr/>
            </a:pPr>
            <a:r>
              <a:rPr lang="en-US" dirty="0" smtClean="0"/>
              <a:t>and outputs NPD-index. NPD-index is composed</a:t>
            </a:r>
          </a:p>
          <a:p>
            <a:pPr defTabSz="966612">
              <a:defRPr/>
            </a:pPr>
            <a:r>
              <a:rPr lang="en-US" dirty="0" smtClean="0"/>
              <a:t>of N components, each of which corresponds to a partition.</a:t>
            </a:r>
          </a:p>
          <a:p>
            <a:pPr defTabSz="966612">
              <a:defRPr/>
            </a:pPr>
            <a:r>
              <a:rPr lang="en-US" dirty="0" smtClean="0"/>
              <a:t>Each component contains two structures, which we</a:t>
            </a:r>
          </a:p>
          <a:p>
            <a:pPr defTabSz="966612">
              <a:defRPr/>
            </a:pPr>
            <a:r>
              <a:rPr lang="en-US" dirty="0" smtClean="0"/>
              <a:t>call Distance-List (DL) and Short-Cut (SC), respectively.</a:t>
            </a:r>
          </a:p>
          <a:p>
            <a:pPr defTabSz="966612">
              <a:defRPr/>
            </a:pPr>
            <a:r>
              <a:rPr lang="en-US" dirty="0" smtClean="0"/>
              <a:t>We proceed to describe DL and SC via Fig. 2.</a:t>
            </a:r>
          </a:p>
          <a:p>
            <a:pPr defTabSz="966612">
              <a:defRPr/>
            </a:pPr>
            <a:r>
              <a:rPr lang="en-US" dirty="0" smtClean="0"/>
              <a:t>DL is a search tree on the nodes of the road network,</a:t>
            </a:r>
          </a:p>
          <a:p>
            <a:pPr defTabSz="966612">
              <a:defRPr/>
            </a:pPr>
            <a:r>
              <a:rPr lang="en-US" dirty="0" smtClean="0"/>
              <a:t>where each leaf node of the search tree is tagged with distances</a:t>
            </a:r>
          </a:p>
          <a:p>
            <a:pPr defTabSz="966612">
              <a:defRPr/>
            </a:pPr>
            <a:r>
              <a:rPr lang="en-US" dirty="0" smtClean="0"/>
              <a:t>between this node and part of the portal nodes of</a:t>
            </a:r>
          </a:p>
          <a:p>
            <a:pPr defTabSz="966612">
              <a:defRPr/>
            </a:pPr>
            <a:r>
              <a:rPr lang="en-US" dirty="0" smtClean="0"/>
              <a:t>partition P, as shown in Fig. 2. Here, A1 is a leaf node of</a:t>
            </a:r>
          </a:p>
          <a:p>
            <a:pPr defTabSz="966612">
              <a:defRPr/>
            </a:pPr>
            <a:r>
              <a:rPr lang="en-US" dirty="0" smtClean="0"/>
              <a:t>the DL search tree corresponding to partition P. We say</a:t>
            </a:r>
          </a:p>
          <a:p>
            <a:pPr defTabSz="966612">
              <a:defRPr/>
            </a:pPr>
            <a:r>
              <a:rPr lang="en-US" dirty="0" smtClean="0"/>
              <a:t>that a portal node p in P is effective (e.g., C, D and E in</a:t>
            </a:r>
          </a:p>
          <a:p>
            <a:pPr defTabSz="966612">
              <a:defRPr/>
            </a:pPr>
            <a:r>
              <a:rPr lang="en-US" dirty="0" smtClean="0"/>
              <a:t>the figure) with respect to A1, if any shortest path2 between</a:t>
            </a:r>
          </a:p>
          <a:p>
            <a:pPr defTabSz="966612">
              <a:defRPr/>
            </a:pPr>
            <a:r>
              <a:rPr lang="en-US" dirty="0" smtClean="0"/>
              <a:t>A1 and p goes through only one node in P, which is p itself</a:t>
            </a:r>
          </a:p>
          <a:p>
            <a:pPr defTabSz="966612">
              <a:defRPr/>
            </a:pPr>
            <a:r>
              <a:rPr lang="en-US" dirty="0" smtClean="0"/>
              <a:t>here. Our interesting finding is that only the distances between</a:t>
            </a:r>
          </a:p>
          <a:p>
            <a:pPr defTabSz="966612">
              <a:defRPr/>
            </a:pPr>
            <a:r>
              <a:rPr lang="en-US" dirty="0" smtClean="0"/>
              <a:t>A1 and its effective portal nodes need to be recorded</a:t>
            </a:r>
          </a:p>
          <a:p>
            <a:pPr defTabSz="966612">
              <a:defRPr/>
            </a:pPr>
            <a:r>
              <a:rPr lang="en-US" dirty="0" smtClean="0"/>
              <a:t>in DL for query processing.</a:t>
            </a:r>
          </a:p>
          <a:p>
            <a:pPr defTabSz="966612">
              <a:defRPr/>
            </a:pPr>
            <a:endParaRPr lang="en-US" dirty="0" smtClean="0"/>
          </a:p>
          <a:p>
            <a:pPr defTabSz="966612">
              <a:defRPr/>
            </a:pPr>
            <a:endParaRPr lang="en-US" dirty="0" smtClean="0"/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Given a group of keywords X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distance r, an SGKS returns locations on a road network,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such that for each returned location p, there exists a set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nodes (on the road network), which are located within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network distance r from p and collectively contains X.</a:t>
            </a:r>
            <a:endParaRPr lang="en-US" dirty="0" smtClean="0"/>
          </a:p>
          <a:p>
            <a:pPr defTabSz="966612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Luo</a:t>
            </a:r>
            <a:r>
              <a:rPr lang="en-US" dirty="0" smtClean="0"/>
              <a:t>, </a:t>
            </a:r>
            <a:r>
              <a:rPr lang="en-US" dirty="0" err="1" smtClean="0"/>
              <a:t>Siqiang</a:t>
            </a:r>
            <a:r>
              <a:rPr lang="en-US" dirty="0" smtClean="0"/>
              <a:t>, et al. "DISKs: a system for distributed spatial group keyword search on road networks." Proceedings of the VLDB Endowment 5.12 (2012): 1966-1969.</a:t>
            </a:r>
          </a:p>
          <a:p>
            <a:pPr defTabSz="966612">
              <a:defRPr/>
            </a:pPr>
            <a:r>
              <a:rPr lang="en-US" dirty="0" err="1" smtClean="0"/>
              <a:t>Luo</a:t>
            </a:r>
            <a:r>
              <a:rPr lang="en-US" dirty="0" smtClean="0"/>
              <a:t>, </a:t>
            </a:r>
            <a:r>
              <a:rPr lang="en-US" dirty="0" err="1" smtClean="0"/>
              <a:t>Siqiang</a:t>
            </a:r>
            <a:r>
              <a:rPr lang="en-US" dirty="0" smtClean="0"/>
              <a:t>, et al. "Distributed Spatial Keyword Querying on Road Networks." EDBT. 2014.</a:t>
            </a:r>
          </a:p>
          <a:p>
            <a:pPr defTabSz="966612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Lu, </a:t>
            </a:r>
            <a:r>
              <a:rPr lang="en-US" dirty="0" err="1" smtClean="0"/>
              <a:t>Yun</a:t>
            </a:r>
            <a:r>
              <a:rPr lang="en-US" dirty="0" smtClean="0"/>
              <a:t>, et al. "</a:t>
            </a:r>
            <a:r>
              <a:rPr lang="en-US" dirty="0" err="1" smtClean="0"/>
              <a:t>sksOpen</a:t>
            </a:r>
            <a:r>
              <a:rPr lang="en-US" dirty="0" smtClean="0"/>
              <a:t>: efficient indexing, querying, and visualization of geo-spatial big data." Machine Learning and Applications (ICMLA), 2013 12th International Conference on. Vol. 2. IEEE, 2013.</a:t>
            </a:r>
          </a:p>
          <a:p>
            <a:endParaRPr lang="en-US" dirty="0" smtClean="0"/>
          </a:p>
          <a:p>
            <a:r>
              <a:rPr lang="en-US" dirty="0" smtClean="0"/>
              <a:t>Zhang, </a:t>
            </a:r>
            <a:r>
              <a:rPr lang="en-US" dirty="0" err="1" smtClean="0"/>
              <a:t>Mingjin</a:t>
            </a:r>
            <a:r>
              <a:rPr lang="en-US" dirty="0" smtClean="0"/>
              <a:t>, et al. "</a:t>
            </a:r>
            <a:r>
              <a:rPr lang="en-US" dirty="0" err="1" smtClean="0"/>
              <a:t>Terrafly</a:t>
            </a:r>
            <a:r>
              <a:rPr lang="en-US" dirty="0" smtClean="0"/>
              <a:t> </a:t>
            </a:r>
            <a:r>
              <a:rPr lang="en-US" dirty="0" err="1" smtClean="0"/>
              <a:t>geocloud</a:t>
            </a:r>
            <a:r>
              <a:rPr lang="en-US" dirty="0" smtClean="0"/>
              <a:t>: an online spatial data analysis and visualization system." ACM Transactions on Intelligent Systems and Technology (TIST) 6.3 (2015): 34.</a:t>
            </a:r>
          </a:p>
          <a:p>
            <a:r>
              <a:rPr lang="en-US" dirty="0" smtClean="0"/>
              <a:t>Based on </a:t>
            </a:r>
            <a:r>
              <a:rPr lang="en-US" dirty="0" err="1" smtClean="0"/>
              <a:t>SKSopen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Allows users to tune filters before</a:t>
            </a:r>
            <a:r>
              <a:rPr lang="en-US" baseline="0" dirty="0" smtClean="0"/>
              <a:t> putting them in production</a:t>
            </a:r>
          </a:p>
          <a:p>
            <a:r>
              <a:rPr lang="en-US" baseline="0" dirty="0" smtClean="0"/>
              <a:t>Consider </a:t>
            </a:r>
            <a:r>
              <a:rPr lang="en-US" baseline="0" dirty="0" err="1" smtClean="0"/>
              <a:t>quersing</a:t>
            </a:r>
            <a:r>
              <a:rPr lang="en-US" baseline="0" dirty="0" smtClean="0"/>
              <a:t> asking about the Target store or the Guess brand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Lai, </a:t>
            </a:r>
            <a:r>
              <a:rPr lang="en-US" dirty="0" err="1" smtClean="0"/>
              <a:t>Chien</a:t>
            </a:r>
            <a:r>
              <a:rPr lang="en-US" dirty="0" smtClean="0"/>
              <a:t>-An, et al. "Nimbus: tuning filters service on Tweet streams." Big Data (</a:t>
            </a:r>
            <a:r>
              <a:rPr lang="en-US" dirty="0" err="1" smtClean="0"/>
              <a:t>BigData</a:t>
            </a:r>
            <a:r>
              <a:rPr lang="en-US" dirty="0" smtClean="0"/>
              <a:t> Congress), 2015 IEEE International Congress on. IEEE, 2015.</a:t>
            </a:r>
          </a:p>
          <a:p>
            <a:endParaRPr lang="en-US" dirty="0" smtClean="0"/>
          </a:p>
          <a:p>
            <a:r>
              <a:rPr lang="en-US" dirty="0" smtClean="0"/>
              <a:t>Get 1% of twitter streaming </a:t>
            </a:r>
            <a:r>
              <a:rPr lang="en-US" dirty="0" err="1" smtClean="0"/>
              <a:t>firehose</a:t>
            </a:r>
            <a:endParaRPr lang="en-US" dirty="0" smtClean="0"/>
          </a:p>
          <a:p>
            <a:r>
              <a:rPr lang="en-US" dirty="0" smtClean="0"/>
              <a:t>Spark</a:t>
            </a:r>
            <a:r>
              <a:rPr lang="en-US" baseline="0" dirty="0" smtClean="0"/>
              <a:t> streaming to </a:t>
            </a:r>
            <a:r>
              <a:rPr lang="en-US" baseline="0" dirty="0" err="1" smtClean="0"/>
              <a:t>discretuze</a:t>
            </a:r>
            <a:r>
              <a:rPr lang="en-US" baseline="0" dirty="0" smtClean="0"/>
              <a:t> tweets into small batches </a:t>
            </a:r>
          </a:p>
          <a:p>
            <a:r>
              <a:rPr lang="en-US" baseline="0" dirty="0" smtClean="0"/>
              <a:t>Batches inserted into database</a:t>
            </a:r>
          </a:p>
          <a:p>
            <a:r>
              <a:rPr lang="en-US" baseline="0" dirty="0" err="1" smtClean="0"/>
              <a:t>Extaxt</a:t>
            </a:r>
            <a:r>
              <a:rPr lang="en-US" baseline="0" dirty="0" smtClean="0"/>
              <a:t> text, </a:t>
            </a:r>
            <a:r>
              <a:rPr lang="en-US" baseline="0" dirty="0" err="1" smtClean="0"/>
              <a:t>langauage</a:t>
            </a:r>
            <a:r>
              <a:rPr lang="en-US" baseline="0" dirty="0" smtClean="0"/>
              <a:t>, geo-location from tweet</a:t>
            </a:r>
          </a:p>
          <a:p>
            <a:endParaRPr lang="en-US" dirty="0" smtClean="0"/>
          </a:p>
          <a:p>
            <a:r>
              <a:rPr lang="en-US" dirty="0" smtClean="0"/>
              <a:t>When queries arrive, they are executed on the database of tweets using the spark framework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http://www.vox.com/a/internet-maps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http://csng.cs.toronto.edu/projects/20</a:t>
            </a:r>
          </a:p>
          <a:p>
            <a:r>
              <a:rPr lang="en-US" dirty="0" smtClean="0"/>
              <a:t>http://dna.fernuni-hagen.de/secondo/BerlinMOD/BerlinMOD.html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300" dirty="0" smtClean="0"/>
              <a:t>L. Chen, G. Cong, C. S. Jensen, and D. Wu. Spatial</a:t>
            </a:r>
          </a:p>
          <a:p>
            <a:r>
              <a:rPr lang="en-US" sz="1300" dirty="0" smtClean="0"/>
              <a:t>keyword query processing: An experimental</a:t>
            </a:r>
          </a:p>
          <a:p>
            <a:r>
              <a:rPr lang="en-US" sz="1300" dirty="0" smtClean="0"/>
              <a:t>evaluation. In PVLDB, volume 6, pages 217{228, 2013.</a:t>
            </a:r>
          </a:p>
          <a:p>
            <a:r>
              <a:rPr lang="en-US" dirty="0" smtClean="0"/>
              <a:t>Panda, </a:t>
            </a:r>
            <a:r>
              <a:rPr lang="en-US" dirty="0" err="1" smtClean="0"/>
              <a:t>Mrutyunjaya</a:t>
            </a:r>
            <a:r>
              <a:rPr lang="en-US" dirty="0" smtClean="0"/>
              <a:t>, et al. "Performance Evaluation of Social Network Using Data Mining Techniques." Computational Social Networks. Springer London, 2012. 25-49.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80707-415B-48B4-AFE2-9E362CACD2E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Shopsavvy</a:t>
            </a:r>
            <a:r>
              <a:rPr lang="en-US" dirty="0" smtClean="0"/>
              <a:t> app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4FC3E-0FF4-491E-BFA6-139543B4EB3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B39A-8A03-4B88-A791-D85F5350B3D4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Purdue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 </a:t>
            </a:r>
            <a:fld id="{01DFE82E-F831-485B-B882-4F36574D31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A050-847B-4775-B8BE-1071EB12A4FA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Purdue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01DFE82E-F831-485B-B882-4F36574D31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Purdue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01DFE82E-F831-485B-B882-4F36574D31A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219200"/>
            <a:ext cx="91440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E1473-31BF-49B6-ADED-4E03A696DD3B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Purdue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01DFE82E-F831-485B-B882-4F36574D31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214A-6DBB-475E-94D5-53A6F16CBB3C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Purdue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01DFE82E-F831-485B-B882-4F36574D31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7A4A1-0ECB-441F-8391-3D631B9E7463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Purdue University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01DFE82E-F831-485B-B882-4F36574D31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4BD9-7932-42D1-8E1C-B4BA08C3961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Purdue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01DFE82E-F831-485B-B882-4F36574D31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1BAC-56AD-46C2-AC35-7A76F3DBF689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Purdue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01DFE82E-F831-485B-B882-4F36574D31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0E80A-A084-4CD7-88E5-3FEC5EC16175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Purdue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01DFE82E-F831-485B-B882-4F36574D31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C219-5983-488E-A2F1-86342780DD61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Purdue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01DFE82E-F831-485B-B882-4F36574D31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B9988-6B4A-4CB6-B246-F0EEE805A4BF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Purdue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Page </a:t>
            </a:r>
            <a:fld id="{01DFE82E-F831-485B-B882-4F36574D31A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76600" y="6096000"/>
            <a:ext cx="2667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2.gi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6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3600"/>
            <a:ext cx="9144000" cy="14700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/>
              <a:t>Query Processing Techniques for Big </a:t>
            </a:r>
            <a:r>
              <a:rPr lang="en-US" dirty="0" smtClean="0"/>
              <a:t>Spatial-Keyword Data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Ahmed </a:t>
            </a:r>
            <a:r>
              <a:rPr lang="en-US" dirty="0" err="1" smtClean="0"/>
              <a:t>Mahmood</a:t>
            </a:r>
            <a:r>
              <a:rPr lang="en-US" dirty="0" smtClean="0"/>
              <a:t>      </a:t>
            </a:r>
            <a:r>
              <a:rPr lang="en-US" dirty="0" err="1" smtClean="0"/>
              <a:t>Walid</a:t>
            </a:r>
            <a:r>
              <a:rPr lang="en-US" dirty="0" smtClean="0"/>
              <a:t> G. </a:t>
            </a:r>
            <a:r>
              <a:rPr lang="en-US" dirty="0" err="1" smtClean="0"/>
              <a:t>Aref</a:t>
            </a:r>
            <a:endParaRPr lang="en-US" dirty="0" smtClean="0"/>
          </a:p>
          <a:p>
            <a:r>
              <a:rPr lang="en-US" dirty="0" smtClean="0"/>
              <a:t>  Department of Computer Science </a:t>
            </a:r>
          </a:p>
          <a:p>
            <a:r>
              <a:rPr lang="en-US" dirty="0" smtClean="0"/>
              <a:t>Purdue University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30C3-4404-4CD2-BD68-070EEDAECF13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 </a:t>
            </a:r>
            <a:fld id="{01DFE82E-F831-485B-B882-4F36574D31AE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indent="-514350"/>
            <a:r>
              <a:rPr lang="en-US" dirty="0" smtClean="0"/>
              <a:t>Ad Targeting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525963"/>
          </a:xfrm>
        </p:spPr>
        <p:txBody>
          <a:bodyPr/>
          <a:lstStyle/>
          <a:p>
            <a:pPr marL="514350" indent="-514350"/>
            <a:r>
              <a:rPr lang="en-US" dirty="0" smtClean="0"/>
              <a:t>Online location-based advertising campaigns</a:t>
            </a:r>
          </a:p>
          <a:p>
            <a:pPr marL="514350" indent="-514350"/>
            <a:r>
              <a:rPr lang="en-US" dirty="0" smtClean="0"/>
              <a:t>Location-based advertising, e.g., mobile e-coupons</a:t>
            </a:r>
          </a:p>
          <a:p>
            <a:pPr marL="514350" indent="-514350"/>
            <a:r>
              <a:rPr lang="en-US" dirty="0" smtClean="0"/>
              <a:t>Also known as location-aware publish/subscribe systems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3ECE3CEC-9DAB-4613-ADF6-1C6EC382C90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495800"/>
            <a:ext cx="3429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8D77-D851-4CA7-9C7B-5B472F084980}" type="datetime1">
              <a:rPr lang="en-US" smtClean="0"/>
              <a:pPr/>
              <a:t>5/18/17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Future Research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Load-Balancing</a:t>
            </a:r>
          </a:p>
          <a:p>
            <a:r>
              <a:rPr lang="en-US" dirty="0" smtClean="0"/>
              <a:t>Benchmarking</a:t>
            </a:r>
          </a:p>
          <a:p>
            <a:r>
              <a:rPr lang="en-US" dirty="0" smtClean="0"/>
              <a:t>Pipelined Evaluation </a:t>
            </a:r>
          </a:p>
          <a:p>
            <a:r>
              <a:rPr lang="en-US" dirty="0" smtClean="0"/>
              <a:t>Big Spatio-Temporal-keyword Processing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100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Pipelined Evaluation of </a:t>
            </a:r>
            <a:br>
              <a:rPr lang="en-US" dirty="0" smtClean="0"/>
            </a:br>
            <a:r>
              <a:rPr lang="en-US" dirty="0" smtClean="0"/>
              <a:t>Big Spatial-keyword Queries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building-block operators that can be composed to realize complex spatial-keyword queries</a:t>
            </a:r>
          </a:p>
          <a:p>
            <a:pPr lvl="1"/>
            <a:r>
              <a:rPr lang="en-US" dirty="0" smtClean="0"/>
              <a:t>Similar to the relational SELECT, PROJECT, JOIN building-block operators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3886200"/>
            <a:ext cx="109537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0D26-E070-478B-AC31-A5ED40327CCD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101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Future Research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Load-Balancing</a:t>
            </a:r>
          </a:p>
          <a:p>
            <a:r>
              <a:rPr lang="en-US" dirty="0" smtClean="0"/>
              <a:t>Benchmarking</a:t>
            </a:r>
          </a:p>
          <a:p>
            <a:r>
              <a:rPr lang="en-US" dirty="0" smtClean="0"/>
              <a:t>Pipelined Evaluation </a:t>
            </a:r>
          </a:p>
          <a:p>
            <a:r>
              <a:rPr lang="en-US" dirty="0" smtClean="0"/>
              <a:t>Big Spatio-Temporal-keyword Processing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102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Big Spatio-Temporal-keyword Processing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Spatial-keyword data are often associated with temporal attributes</a:t>
            </a:r>
          </a:p>
          <a:p>
            <a:pPr lvl="1"/>
            <a:r>
              <a:rPr lang="en-US" dirty="0" smtClean="0"/>
              <a:t>Time-stamp of tweets </a:t>
            </a:r>
          </a:p>
          <a:p>
            <a:r>
              <a:rPr lang="en-US" dirty="0" smtClean="0"/>
              <a:t>Need to </a:t>
            </a:r>
            <a:r>
              <a:rPr lang="en-US" dirty="0" smtClean="0"/>
              <a:t>investigate </a:t>
            </a:r>
          </a:p>
          <a:p>
            <a:pPr lvl="1"/>
            <a:r>
              <a:rPr lang="en-US" dirty="0" smtClean="0"/>
              <a:t>Indexing</a:t>
            </a:r>
          </a:p>
          <a:p>
            <a:pPr lvl="1"/>
            <a:r>
              <a:rPr lang="en-US" dirty="0" smtClean="0"/>
              <a:t>Processing</a:t>
            </a:r>
          </a:p>
          <a:p>
            <a:pPr lvl="1"/>
            <a:r>
              <a:rPr lang="en-US" dirty="0" smtClean="0"/>
              <a:t>Query processing and </a:t>
            </a:r>
            <a:r>
              <a:rPr lang="en-US" dirty="0" smtClean="0"/>
              <a:t>query </a:t>
            </a:r>
            <a:r>
              <a:rPr lang="en-US" dirty="0" smtClean="0"/>
              <a:t>languages 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DBF71-6A5C-4EA3-BFB6-CA66109056D1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103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theaposition.com/robertfagan/wp-content/uploads/sites/33/2013/04/QuestionsPi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 t="4023" r="9091" b="3801"/>
          <a:stretch/>
        </p:blipFill>
        <p:spPr bwMode="auto">
          <a:xfrm>
            <a:off x="3491880" y="2494327"/>
            <a:ext cx="2645150" cy="369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48AB-A22F-4206-B6E8-30941A63A28A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104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Identification of Nearby Attractions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3ECE3CEC-9DAB-4613-ADF6-1C6EC382C90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2286000"/>
            <a:ext cx="523875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C30C1-B6F3-4C2C-AB23-38C0B7D80D02}" type="datetime1">
              <a:rPr lang="en-US" smtClean="0"/>
              <a:pPr/>
              <a:t>5/18/17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Trip Planning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tourist wants to identify </a:t>
            </a:r>
            <a:r>
              <a:rPr lang="en-US" b="1" i="1" dirty="0" smtClean="0"/>
              <a:t>groups</a:t>
            </a:r>
            <a:r>
              <a:rPr lang="en-US" dirty="0" smtClean="0"/>
              <a:t> of points that are close to each other</a:t>
            </a:r>
            <a:endParaRPr lang="en-US" dirty="0"/>
          </a:p>
        </p:txBody>
      </p:sp>
      <p:pic>
        <p:nvPicPr>
          <p:cNvPr id="1351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3420227"/>
            <a:ext cx="3886200" cy="2697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1C1DE-F678-4C85-BD82-9500C27C3EA7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Traffic and Navigation Systems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3ECE3CEC-9DAB-4613-ADF6-1C6EC382C90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Waze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962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904" y="2590801"/>
            <a:ext cx="350009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514600"/>
            <a:ext cx="2674159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F9C53-46F5-4559-A67F-17184B3843B6}" type="datetime1">
              <a:rPr lang="en-US" smtClean="0"/>
              <a:pPr/>
              <a:t>5/18/17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Micro-Blogs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D7CD-16D9-4772-BDA9-81F1821EC6AA}" type="datetime1">
              <a:rPr lang="en-US" smtClean="0"/>
              <a:pPr/>
              <a:t>5/18/17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2600"/>
            <a:ext cx="91440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5943600"/>
            <a:ext cx="2433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https://www.trendsmap.com/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Outline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600200"/>
            <a:ext cx="9067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 and Background</a:t>
            </a:r>
            <a:endParaRPr lang="en-US" dirty="0"/>
          </a:p>
          <a:p>
            <a:r>
              <a:rPr lang="en-US" dirty="0" smtClean="0"/>
              <a:t>Querying Spatial-Keyword Data</a:t>
            </a:r>
          </a:p>
          <a:p>
            <a:r>
              <a:rPr lang="en-US" dirty="0" smtClean="0"/>
              <a:t>Spatial-Keyword Big Data Processing </a:t>
            </a:r>
          </a:p>
          <a:p>
            <a:pPr lvl="1"/>
            <a:r>
              <a:rPr lang="en-US" dirty="0" smtClean="0"/>
              <a:t>Indexing in Spatial-Keyword Big Data Systems</a:t>
            </a:r>
            <a:endParaRPr lang="en-US" dirty="0"/>
          </a:p>
          <a:p>
            <a:r>
              <a:rPr lang="en-US" dirty="0" smtClean="0"/>
              <a:t>Case Studies</a:t>
            </a:r>
            <a:endParaRPr lang="en-US" dirty="0"/>
          </a:p>
          <a:p>
            <a:r>
              <a:rPr lang="en-US" dirty="0" smtClean="0"/>
              <a:t>Future Research Directions</a:t>
            </a:r>
          </a:p>
          <a:p>
            <a:pPr lvl="1">
              <a:buNone/>
            </a:pPr>
            <a:endParaRPr lang="en-US" dirty="0" smtClean="0"/>
          </a:p>
          <a:p>
            <a:pPr>
              <a:buFont typeface="Courier New" pitchFamily="49" charset="0"/>
              <a:buChar char="o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3ECE3CEC-9DAB-4613-ADF6-1C6EC382C90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FB11F-6298-411B-8C27-064AEFB4EB25}" type="datetime1">
              <a:rPr lang="en-US" smtClean="0"/>
              <a:pPr/>
              <a:t>5/18/17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Querying Spatial-Keyword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Spatial-Keyword Queries</a:t>
            </a:r>
          </a:p>
          <a:p>
            <a:r>
              <a:rPr lang="en-US" dirty="0" smtClean="0"/>
              <a:t>Spatial-Keyword Query Languages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lum bright="13000"/>
          </a:blip>
          <a:srcRect/>
          <a:stretch>
            <a:fillRect/>
          </a:stretch>
        </p:blipFill>
        <p:spPr bwMode="auto">
          <a:xfrm>
            <a:off x="1752600" y="3200400"/>
            <a:ext cx="6781800" cy="303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Spatial-Keyword Filter Query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Identifies objects located inside the spatial range of the query and matches the textual criteria of the query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5726668"/>
            <a:ext cx="254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q1:  (coffee, sale )or (tea)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9498" y="3276600"/>
            <a:ext cx="178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q2: free, coffee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0800" y="579120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q3: café, sale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375578" y="4572000"/>
            <a:ext cx="304800" cy="304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775378" y="4724400"/>
            <a:ext cx="304800" cy="3048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527978" y="4038600"/>
            <a:ext cx="1143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2918888" y="4191000"/>
            <a:ext cx="967312" cy="6858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42378" y="3657600"/>
            <a:ext cx="216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o1: free, coffee, tea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04488" y="397406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o2: food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Page </a:t>
            </a:r>
            <a:fld id="{3ECE3CEC-9DAB-4613-ADF6-1C6EC382C90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200400" y="3276600"/>
            <a:ext cx="3124200" cy="1752600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43400" y="4419600"/>
            <a:ext cx="3352800" cy="16764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905000" y="4572000"/>
            <a:ext cx="2667000" cy="1524000"/>
          </a:xfrm>
          <a:prstGeom prst="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F8216-91BA-4F8E-82E4-8074000112FF}" type="datetime1">
              <a:rPr lang="en-US" smtClean="0"/>
              <a:pPr/>
              <a:t>5/18/17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lum bright="13000"/>
          </a:blip>
          <a:srcRect/>
          <a:stretch>
            <a:fillRect/>
          </a:stretch>
        </p:blipFill>
        <p:spPr bwMode="auto">
          <a:xfrm>
            <a:off x="3886200" y="3533775"/>
            <a:ext cx="497205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 The Spatial-Keyword Top-K Query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295400"/>
            <a:ext cx="8991600" cy="2362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Retrieve the top-k spatial-keyword objects ranked based on a function of:</a:t>
            </a:r>
          </a:p>
          <a:p>
            <a:pPr lvl="1"/>
            <a:r>
              <a:rPr lang="en-US" dirty="0" smtClean="0"/>
              <a:t>Distance between the object and the query location</a:t>
            </a:r>
          </a:p>
          <a:p>
            <a:pPr lvl="1"/>
            <a:r>
              <a:rPr lang="en-US" dirty="0" smtClean="0"/>
              <a:t>Similarity between the keywords of the object and the query</a:t>
            </a:r>
          </a:p>
          <a:p>
            <a:r>
              <a:rPr lang="en-US" dirty="0" smtClean="0"/>
              <a:t>Example: Find the top three tuples that have any of the keywords: </a:t>
            </a:r>
            <a:r>
              <a:rPr lang="en-US" dirty="0" smtClean="0">
                <a:solidFill>
                  <a:srgbClr val="002060"/>
                </a:solidFill>
              </a:rPr>
              <a:t>restaurant, seafood</a:t>
            </a:r>
          </a:p>
        </p:txBody>
      </p:sp>
      <p:sp>
        <p:nvSpPr>
          <p:cNvPr id="7" name="Oval 6"/>
          <p:cNvSpPr/>
          <p:nvPr/>
        </p:nvSpPr>
        <p:spPr>
          <a:xfrm>
            <a:off x="7391400" y="4657130"/>
            <a:ext cx="304800" cy="304800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172200" y="5442466"/>
            <a:ext cx="304800" cy="304800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315200" y="3886200"/>
            <a:ext cx="304800" cy="30480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96000" y="4199930"/>
            <a:ext cx="304800" cy="30480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858000" y="5266730"/>
            <a:ext cx="304800" cy="30480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495800" y="473333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q1: seafood, restaurant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962400" y="412373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o1:restaurant, cafe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05600" y="549533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o5: seafood, </a:t>
            </a:r>
          </a:p>
          <a:p>
            <a:r>
              <a:rPr lang="en-US" dirty="0" smtClean="0"/>
              <a:t>restaurant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543800" y="36576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o2: seafood, restaurant</a:t>
            </a: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391400" y="496193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o3:tea, juice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810000" y="5442466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o4:Iphone, Samsung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858000" y="526673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315200" y="389513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096000" y="412373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22" name="5-Point Star 21"/>
          <p:cNvSpPr/>
          <p:nvPr/>
        </p:nvSpPr>
        <p:spPr>
          <a:xfrm>
            <a:off x="6781800" y="4657130"/>
            <a:ext cx="457200" cy="38100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97B4-1E3B-44B2-957F-2A46B188FC9E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1BF16D62-8E4E-4A4E-95AB-74C9D3E3837F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 The Boolean-</a:t>
            </a:r>
            <a:r>
              <a:rPr lang="en-US" dirty="0" err="1" smtClean="0"/>
              <a:t>kNN</a:t>
            </a:r>
            <a:r>
              <a:rPr lang="en-US" dirty="0" smtClean="0"/>
              <a:t> Query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special version of the spatial-keyword top-K query</a:t>
            </a:r>
          </a:p>
          <a:p>
            <a:pPr lvl="1"/>
            <a:r>
              <a:rPr lang="en-US" dirty="0" smtClean="0"/>
              <a:t>Identify </a:t>
            </a:r>
            <a:r>
              <a:rPr lang="en-US" dirty="0" smtClean="0"/>
              <a:t>all objects that contain the query keywords</a:t>
            </a:r>
          </a:p>
          <a:p>
            <a:pPr lvl="1"/>
            <a:r>
              <a:rPr lang="en-US" dirty="0" smtClean="0"/>
              <a:t>Rank these objects  based  on the distance between objects and the location of the query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3DC9-B1D7-446F-ABCA-94E36C743840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Disclaimer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dirty="0" smtClean="0"/>
              <a:t> focus of this tutorial is </a:t>
            </a:r>
            <a:r>
              <a:rPr lang="en-US" dirty="0" smtClean="0"/>
              <a:t>on spatial-</a:t>
            </a:r>
            <a:r>
              <a:rPr lang="en-US" dirty="0" smtClean="0"/>
              <a:t>keyword support in </a:t>
            </a:r>
            <a:r>
              <a:rPr lang="en-US" b="1" dirty="0" smtClean="0"/>
              <a:t>big data </a:t>
            </a:r>
            <a:r>
              <a:rPr lang="en-US" dirty="0" smtClean="0"/>
              <a:t>systems</a:t>
            </a:r>
          </a:p>
          <a:p>
            <a:endParaRPr lang="en-US" dirty="0" smtClean="0"/>
          </a:p>
          <a:p>
            <a:r>
              <a:rPr lang="en-US" dirty="0" smtClean="0"/>
              <a:t>Related tutorials:</a:t>
            </a:r>
          </a:p>
          <a:p>
            <a:pPr lvl="1"/>
            <a:r>
              <a:rPr lang="en-US" sz="2400" dirty="0" smtClean="0"/>
              <a:t>Cong et al., Querying Geo-Textual Data: Spatial Keyword Queries and Beyond, SIGMOD 2016</a:t>
            </a:r>
          </a:p>
          <a:p>
            <a:pPr lvl="1"/>
            <a:r>
              <a:rPr lang="en-US" sz="2400" dirty="0" err="1" smtClean="0"/>
              <a:t>Mokbel</a:t>
            </a:r>
            <a:r>
              <a:rPr lang="en-US" sz="2400" dirty="0" smtClean="0"/>
              <a:t> et al., </a:t>
            </a:r>
            <a:r>
              <a:rPr lang="en-US" sz="2400" dirty="0" err="1" smtClean="0"/>
              <a:t>Microblogs</a:t>
            </a:r>
            <a:r>
              <a:rPr lang="en-US" sz="2400" dirty="0" smtClean="0"/>
              <a:t> Data Management Systems: Querying, Analysis, and Visualization, SIGMOD 2016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>
            <a:lum bright="13000"/>
          </a:blip>
          <a:srcRect/>
          <a:stretch>
            <a:fillRect/>
          </a:stretch>
        </p:blipFill>
        <p:spPr bwMode="auto">
          <a:xfrm>
            <a:off x="4171950" y="2743200"/>
            <a:ext cx="497205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The m-Closest Keywords (</a:t>
            </a:r>
            <a:r>
              <a:rPr lang="en-US" dirty="0" err="1" smtClean="0"/>
              <a:t>mCK</a:t>
            </a:r>
            <a:r>
              <a:rPr lang="en-US" dirty="0" smtClean="0"/>
              <a:t>) Query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219200"/>
            <a:ext cx="8991600" cy="3276600"/>
          </a:xfrm>
        </p:spPr>
        <p:txBody>
          <a:bodyPr>
            <a:normAutofit/>
          </a:bodyPr>
          <a:lstStyle/>
          <a:p>
            <a:r>
              <a:rPr lang="en-US" dirty="0" smtClean="0"/>
              <a:t>Identify the group of spatial-keyword objects that collectively cover a set of keywords and have a minimum diameter</a:t>
            </a:r>
          </a:p>
          <a:p>
            <a:endParaRPr lang="en-US" dirty="0" smtClean="0"/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D4D8-8FDF-4179-970C-995755B1AC33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1BF16D62-8E4E-4A4E-95AB-74C9D3E3837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629400" y="4724400"/>
            <a:ext cx="914400" cy="838200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257800" y="4038600"/>
            <a:ext cx="228600" cy="228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096000" y="3505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562600" y="289560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086600" y="5334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553200" y="4876800"/>
            <a:ext cx="228600" cy="228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162800" y="472440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8001000" y="2971800"/>
            <a:ext cx="228600" cy="228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7724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458200" y="365760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419600" y="3886200"/>
            <a:ext cx="228600" cy="228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486400" y="5029200"/>
            <a:ext cx="228600" cy="2286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934200" y="3048000"/>
            <a:ext cx="228600" cy="228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228600" y="3429000"/>
            <a:ext cx="2286000" cy="1200329"/>
            <a:chOff x="381000" y="5029200"/>
            <a:chExt cx="2286000" cy="1200329"/>
          </a:xfrm>
        </p:grpSpPr>
        <p:sp>
          <p:nvSpPr>
            <p:cNvPr id="40" name="TextBox 39"/>
            <p:cNvSpPr txBox="1"/>
            <p:nvPr/>
          </p:nvSpPr>
          <p:spPr>
            <a:xfrm>
              <a:off x="381000" y="5029200"/>
              <a:ext cx="228600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70C0"/>
                  </a:solidFill>
                </a:rPr>
                <a:t>      </a:t>
              </a:r>
              <a:r>
                <a:rPr lang="en-US" sz="2400" b="1" dirty="0" smtClean="0"/>
                <a:t>Cinema</a:t>
              </a:r>
            </a:p>
            <a:p>
              <a:r>
                <a:rPr lang="en-US" sz="2400" b="1" dirty="0" smtClean="0">
                  <a:solidFill>
                    <a:srgbClr val="FF0000"/>
                  </a:solidFill>
                </a:rPr>
                <a:t>     </a:t>
              </a:r>
              <a:r>
                <a:rPr lang="en-US" sz="2400" b="1" dirty="0" smtClean="0"/>
                <a:t> Restaurant </a:t>
              </a:r>
            </a:p>
            <a:p>
              <a:r>
                <a:rPr lang="en-US" sz="2400" b="1" dirty="0" smtClean="0">
                  <a:solidFill>
                    <a:srgbClr val="FFC000"/>
                  </a:solidFill>
                </a:rPr>
                <a:t>      </a:t>
              </a:r>
              <a:r>
                <a:rPr lang="en-US" sz="2400" b="1" dirty="0" smtClean="0"/>
                <a:t>Cafe</a:t>
              </a:r>
              <a:endParaRPr lang="en-US" sz="2400" b="1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609600" y="55626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09600" y="5867400"/>
              <a:ext cx="228600" cy="2286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609600" y="5181600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55626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Zhang et al., Keyword search in spatial databases: Towards searching by document, ICDE 2009</a:t>
            </a:r>
          </a:p>
          <a:p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Zhang et al., Locating mapped resources in web 2.0, ICDE 2010</a:t>
            </a:r>
          </a:p>
          <a:p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Guo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et al., Efficient algorithms for answering the m-closest keywords query,  SIGMOD 2015</a:t>
            </a:r>
          </a:p>
          <a:p>
            <a:endParaRPr lang="en-US" sz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3">
            <a:lum bright="13000"/>
          </a:blip>
          <a:srcRect/>
          <a:stretch>
            <a:fillRect/>
          </a:stretch>
        </p:blipFill>
        <p:spPr bwMode="auto">
          <a:xfrm>
            <a:off x="4171950" y="3429000"/>
            <a:ext cx="497205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Collective Spatial-Keyword Group Query (</a:t>
            </a:r>
            <a:r>
              <a:rPr lang="en-US" dirty="0" err="1" smtClean="0"/>
              <a:t>CoSKQ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219200"/>
            <a:ext cx="8991600" cy="2362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Find a group of objects that collectively cover the keywords of the query and minimize a function of:</a:t>
            </a:r>
          </a:p>
          <a:p>
            <a:pPr lvl="1"/>
            <a:r>
              <a:rPr lang="en-US" dirty="0" smtClean="0"/>
              <a:t>The distance between the query and the group</a:t>
            </a:r>
          </a:p>
          <a:p>
            <a:pPr lvl="1"/>
            <a:r>
              <a:rPr lang="en-US" dirty="0" smtClean="0"/>
              <a:t>The distances among the objects in the group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467600" y="3657600"/>
            <a:ext cx="1143000" cy="1066800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781800" y="5486400"/>
            <a:ext cx="914400" cy="838200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257800" y="4800600"/>
            <a:ext cx="228600" cy="228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096000" y="4267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562600" y="365760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239000" y="609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705600" y="5638800"/>
            <a:ext cx="228600" cy="228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315200" y="548640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772400" y="3657600"/>
            <a:ext cx="228600" cy="228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543800" y="4267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8229600" y="434340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419600" y="4648200"/>
            <a:ext cx="228600" cy="228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486400" y="5791200"/>
            <a:ext cx="228600" cy="2286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934200" y="3810000"/>
            <a:ext cx="228600" cy="228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8"/>
          <p:cNvGrpSpPr/>
          <p:nvPr/>
        </p:nvGrpSpPr>
        <p:grpSpPr>
          <a:xfrm>
            <a:off x="0" y="4114800"/>
            <a:ext cx="2286000" cy="1200329"/>
            <a:chOff x="381000" y="5029200"/>
            <a:chExt cx="2286000" cy="1200329"/>
          </a:xfrm>
        </p:grpSpPr>
        <p:sp>
          <p:nvSpPr>
            <p:cNvPr id="9" name="TextBox 8"/>
            <p:cNvSpPr txBox="1"/>
            <p:nvPr/>
          </p:nvSpPr>
          <p:spPr>
            <a:xfrm>
              <a:off x="381000" y="5029200"/>
              <a:ext cx="228600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70C0"/>
                  </a:solidFill>
                </a:rPr>
                <a:t>      </a:t>
              </a:r>
              <a:r>
                <a:rPr lang="en-US" sz="2400" b="1" dirty="0" smtClean="0"/>
                <a:t>Cinema</a:t>
              </a:r>
            </a:p>
            <a:p>
              <a:r>
                <a:rPr lang="en-US" sz="2400" b="1" dirty="0" smtClean="0">
                  <a:solidFill>
                    <a:srgbClr val="FF0000"/>
                  </a:solidFill>
                </a:rPr>
                <a:t>     </a:t>
              </a:r>
              <a:r>
                <a:rPr lang="en-US" sz="2400" b="1" dirty="0" smtClean="0"/>
                <a:t> Restaurant </a:t>
              </a:r>
            </a:p>
            <a:p>
              <a:r>
                <a:rPr lang="en-US" sz="2400" b="1" dirty="0" smtClean="0">
                  <a:solidFill>
                    <a:srgbClr val="FFC000"/>
                  </a:solidFill>
                </a:rPr>
                <a:t>      </a:t>
              </a:r>
              <a:r>
                <a:rPr lang="en-US" sz="2400" b="1" dirty="0" smtClean="0"/>
                <a:t>Cafe</a:t>
              </a:r>
              <a:endParaRPr lang="en-US" sz="2400" b="1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609600" y="55626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609600" y="5867400"/>
              <a:ext cx="228600" cy="2286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609600" y="5181600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5-Point Star 38"/>
          <p:cNvSpPr/>
          <p:nvPr/>
        </p:nvSpPr>
        <p:spPr>
          <a:xfrm>
            <a:off x="6553200" y="4191000"/>
            <a:ext cx="228600" cy="228600"/>
          </a:xfrm>
          <a:prstGeom prst="star5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ate Placeholder 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D7274-4984-4ABB-8B28-95B279A0696F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1BF16D62-8E4E-4A4E-95AB-74C9D3E3837F}" type="slidenum">
              <a:rPr lang="en-US" smtClean="0"/>
              <a:pPr/>
              <a:t>21</a:t>
            </a:fld>
            <a:endParaRPr lang="en-US" dirty="0"/>
          </a:p>
        </p:txBody>
      </p:sp>
      <p:cxnSp>
        <p:nvCxnSpPr>
          <p:cNvPr id="41" name="Straight Arrow Connector 40"/>
          <p:cNvCxnSpPr>
            <a:stCxn id="39" idx="1"/>
            <a:endCxn id="32" idx="2"/>
          </p:cNvCxnSpPr>
          <p:nvPr/>
        </p:nvCxnSpPr>
        <p:spPr>
          <a:xfrm rot="10800000" flipH="1" flipV="1">
            <a:off x="6553200" y="4278316"/>
            <a:ext cx="990600" cy="103183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6200000" flipH="1">
            <a:off x="7810500" y="3924300"/>
            <a:ext cx="571500" cy="34290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9" idx="5"/>
            <a:endCxn id="28" idx="1"/>
          </p:cNvCxnSpPr>
          <p:nvPr/>
        </p:nvCxnSpPr>
        <p:spPr>
          <a:xfrm rot="16200000" flipH="1">
            <a:off x="6938822" y="5795822"/>
            <a:ext cx="295556" cy="37175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39" idx="0"/>
            <a:endCxn id="29" idx="0"/>
          </p:cNvCxnSpPr>
          <p:nvPr/>
        </p:nvCxnSpPr>
        <p:spPr>
          <a:xfrm rot="16200000" flipH="1">
            <a:off x="6019800" y="4838700"/>
            <a:ext cx="1447800" cy="1524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0" y="59436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Cao et al., Efficient processing of spatial group keyword queries, TODS 2015</a:t>
            </a:r>
          </a:p>
          <a:p>
            <a:endParaRPr lang="en-US" sz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bright="13000"/>
          </a:blip>
          <a:srcRect/>
          <a:stretch>
            <a:fillRect/>
          </a:stretch>
        </p:blipFill>
        <p:spPr bwMode="auto">
          <a:xfrm>
            <a:off x="4171950" y="3609975"/>
            <a:ext cx="497205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Top-k Groups Query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371600"/>
            <a:ext cx="8991600" cy="2362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Identify </a:t>
            </a:r>
            <a:r>
              <a:rPr lang="en-US" dirty="0" smtClean="0"/>
              <a:t>multiple groups of spatial-keyword objects that collectively cover the keywords of the query</a:t>
            </a:r>
          </a:p>
          <a:p>
            <a:r>
              <a:rPr lang="en-US" dirty="0" smtClean="0"/>
              <a:t>Groups are ranked based on a function </a:t>
            </a:r>
            <a:r>
              <a:rPr lang="en-US" dirty="0" smtClean="0"/>
              <a:t>of:</a:t>
            </a:r>
            <a:endParaRPr lang="en-US" dirty="0" smtClean="0"/>
          </a:p>
          <a:p>
            <a:pPr lvl="1"/>
            <a:r>
              <a:rPr lang="en-US" dirty="0" smtClean="0"/>
              <a:t>The d</a:t>
            </a:r>
            <a:r>
              <a:rPr lang="en-US" dirty="0" smtClean="0"/>
              <a:t>istance </a:t>
            </a:r>
            <a:r>
              <a:rPr lang="en-US" dirty="0" smtClean="0"/>
              <a:t>of the group to the location of the query </a:t>
            </a:r>
          </a:p>
          <a:p>
            <a:pPr lvl="1"/>
            <a:r>
              <a:rPr lang="en-US" dirty="0" smtClean="0"/>
              <a:t>The distances among the objects in the group</a:t>
            </a:r>
          </a:p>
          <a:p>
            <a:pPr lvl="1"/>
            <a:r>
              <a:rPr lang="en-US" dirty="0" smtClean="0"/>
              <a:t>The multiplicity of objects covering the same keywords</a:t>
            </a:r>
          </a:p>
          <a:p>
            <a:r>
              <a:rPr lang="en-US" dirty="0" smtClean="0"/>
              <a:t>A group may contain multiple objects covering the same keyword</a:t>
            </a:r>
          </a:p>
          <a:p>
            <a:pPr lvl="1"/>
            <a:endParaRPr lang="en-US" dirty="0" smtClean="0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EB253-12AB-409C-A9EF-362D3760338B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1BF16D62-8E4E-4A4E-95AB-74C9D3E3837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467600" y="3657600"/>
            <a:ext cx="1143000" cy="1066800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876800" y="3657600"/>
            <a:ext cx="1371600" cy="1371600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781800" y="5486400"/>
            <a:ext cx="914400" cy="838200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57800" y="4800600"/>
            <a:ext cx="228600" cy="228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4267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562600" y="365760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239000" y="609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705600" y="5638800"/>
            <a:ext cx="228600" cy="228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315200" y="548640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772400" y="3657600"/>
            <a:ext cx="228600" cy="228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543800" y="4267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229600" y="434340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419600" y="4648200"/>
            <a:ext cx="228600" cy="228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486400" y="5791200"/>
            <a:ext cx="228600" cy="2286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934200" y="3810000"/>
            <a:ext cx="228600" cy="228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38"/>
          <p:cNvGrpSpPr/>
          <p:nvPr/>
        </p:nvGrpSpPr>
        <p:grpSpPr>
          <a:xfrm>
            <a:off x="304800" y="3886200"/>
            <a:ext cx="2286000" cy="1200329"/>
            <a:chOff x="381000" y="5029200"/>
            <a:chExt cx="2286000" cy="1200329"/>
          </a:xfrm>
        </p:grpSpPr>
        <p:sp>
          <p:nvSpPr>
            <p:cNvPr id="24" name="TextBox 23"/>
            <p:cNvSpPr txBox="1"/>
            <p:nvPr/>
          </p:nvSpPr>
          <p:spPr>
            <a:xfrm>
              <a:off x="381000" y="5029200"/>
              <a:ext cx="228600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70C0"/>
                  </a:solidFill>
                </a:rPr>
                <a:t>      </a:t>
              </a:r>
              <a:r>
                <a:rPr lang="en-US" sz="2400" b="1" dirty="0" smtClean="0"/>
                <a:t>Cinema</a:t>
              </a:r>
            </a:p>
            <a:p>
              <a:r>
                <a:rPr lang="en-US" sz="2400" b="1" dirty="0" smtClean="0">
                  <a:solidFill>
                    <a:srgbClr val="FF0000"/>
                  </a:solidFill>
                </a:rPr>
                <a:t>     </a:t>
              </a:r>
              <a:r>
                <a:rPr lang="en-US" sz="2400" b="1" dirty="0" smtClean="0"/>
                <a:t> Restaurant </a:t>
              </a:r>
            </a:p>
            <a:p>
              <a:r>
                <a:rPr lang="en-US" sz="2400" b="1" dirty="0" smtClean="0">
                  <a:solidFill>
                    <a:srgbClr val="FFC000"/>
                  </a:solidFill>
                </a:rPr>
                <a:t>      </a:t>
              </a:r>
              <a:r>
                <a:rPr lang="en-US" sz="2400" b="1" dirty="0" smtClean="0"/>
                <a:t>Cafe</a:t>
              </a:r>
              <a:endParaRPr lang="en-US" sz="2400" b="1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609600" y="55626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09600" y="5867400"/>
              <a:ext cx="228600" cy="2286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09600" y="5181600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410200" y="4114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924800" y="39624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086600" y="5715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34" name="5-Point Star 33"/>
          <p:cNvSpPr/>
          <p:nvPr/>
        </p:nvSpPr>
        <p:spPr>
          <a:xfrm>
            <a:off x="7010400" y="4191000"/>
            <a:ext cx="228600" cy="22860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934200" y="59436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458200" y="56388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781800" y="4953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315200" y="586740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153400" y="40386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953000" y="396240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715000" y="4038600"/>
            <a:ext cx="228600" cy="228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0" y="59436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Skovsgaard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et al., Finding top-k relevant groups of spatial web objects, VLDBJ.2015</a:t>
            </a:r>
          </a:p>
          <a:p>
            <a:endParaRPr lang="en-US" sz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8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lum bright="13000"/>
          </a:blip>
          <a:srcRect/>
          <a:stretch>
            <a:fillRect/>
          </a:stretch>
        </p:blipFill>
        <p:spPr bwMode="auto">
          <a:xfrm>
            <a:off x="4171950" y="3352800"/>
            <a:ext cx="4972050" cy="259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Reverse Spatial-Keyword Top-K Query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2286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Identify the query focal points that have a certain </a:t>
            </a:r>
            <a:r>
              <a:rPr lang="en-US" dirty="0" smtClean="0"/>
              <a:t>spatial-keyword </a:t>
            </a:r>
            <a:r>
              <a:rPr lang="en-US" dirty="0" smtClean="0"/>
              <a:t>object </a:t>
            </a:r>
          </a:p>
          <a:p>
            <a:pPr lvl="1"/>
            <a:r>
              <a:rPr lang="en-US" dirty="0" smtClean="0"/>
              <a:t>in </a:t>
            </a:r>
            <a:r>
              <a:rPr lang="en-US" dirty="0" smtClean="0"/>
              <a:t>their top-k spatial-keyword relevant list, </a:t>
            </a:r>
            <a:r>
              <a:rPr lang="en-US" dirty="0" smtClean="0"/>
              <a:t>or </a:t>
            </a:r>
            <a:endParaRPr lang="en-US" dirty="0" smtClean="0"/>
          </a:p>
          <a:p>
            <a:pPr lvl="1"/>
            <a:r>
              <a:rPr lang="en-US" dirty="0" smtClean="0"/>
              <a:t>within a specific spatial-keyword threshold </a:t>
            </a:r>
          </a:p>
          <a:p>
            <a:r>
              <a:rPr lang="en-US" dirty="0" smtClean="0"/>
              <a:t>Helps i</a:t>
            </a:r>
            <a:r>
              <a:rPr lang="en-US" dirty="0" smtClean="0"/>
              <a:t>dentify </a:t>
            </a:r>
            <a:r>
              <a:rPr lang="en-US" dirty="0" smtClean="0"/>
              <a:t>objects influenced with the addition of new spatial-keyword objects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FB99-E812-4472-B73D-37523AFD2EAF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876800" y="3533775"/>
            <a:ext cx="1371600" cy="1371600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57800" y="4676775"/>
            <a:ext cx="228600" cy="228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876800" y="396240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772400" y="3533775"/>
            <a:ext cx="228600" cy="228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543800" y="4143375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229600" y="4219575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419600" y="4524375"/>
            <a:ext cx="228600" cy="228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486400" y="5667375"/>
            <a:ext cx="228600" cy="2286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934200" y="3686175"/>
            <a:ext cx="228600" cy="228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5943600" y="3733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8458200" y="5514975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781800" y="4829175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153400" y="3914775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867400" y="4419600"/>
            <a:ext cx="228600" cy="228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5-Point Star 37"/>
          <p:cNvSpPr/>
          <p:nvPr/>
        </p:nvSpPr>
        <p:spPr>
          <a:xfrm>
            <a:off x="5486400" y="4114800"/>
            <a:ext cx="228600" cy="228600"/>
          </a:xfrm>
          <a:prstGeom prst="star5">
            <a:avLst/>
          </a:prstGeom>
          <a:solidFill>
            <a:srgbClr val="0070C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867400" y="3733800"/>
            <a:ext cx="381000" cy="27622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rot="5400000" flipH="1" flipV="1">
            <a:off x="5665393" y="3859608"/>
            <a:ext cx="333374" cy="3865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0" y="579120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 et al., Reverse Spatial and Textual k Nearest Neighbor Search, SIGMOD.2011</a:t>
            </a:r>
          </a:p>
          <a:p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Choudhury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et al., Maximizing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bichromatic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reverse spatial and textual k-NN queries, VLDB.2016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Variations of Spatial-Keyword Queries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r>
              <a:rPr lang="en-US" dirty="0" smtClean="0"/>
              <a:t>Spatial-Keyword Similarity Join</a:t>
            </a:r>
          </a:p>
          <a:p>
            <a:r>
              <a:rPr lang="en-US" dirty="0" smtClean="0"/>
              <a:t>Spatial-Keyword Skyline Query</a:t>
            </a:r>
          </a:p>
          <a:p>
            <a:r>
              <a:rPr lang="en-US" dirty="0" smtClean="0"/>
              <a:t>Spatial-Keyword queries </a:t>
            </a:r>
            <a:r>
              <a:rPr lang="en-US" dirty="0" smtClean="0"/>
              <a:t>over</a:t>
            </a:r>
            <a:r>
              <a:rPr lang="en-US" dirty="0" smtClean="0"/>
              <a:t> </a:t>
            </a:r>
            <a:r>
              <a:rPr lang="en-US" dirty="0" smtClean="0"/>
              <a:t>road-networks</a:t>
            </a:r>
          </a:p>
          <a:p>
            <a:r>
              <a:rPr lang="en-US" dirty="0" smtClean="0"/>
              <a:t>Continuous queries over spatial-keyword data streams </a:t>
            </a:r>
          </a:p>
          <a:p>
            <a:r>
              <a:rPr lang="en-US" dirty="0" smtClean="0"/>
              <a:t>Direction-aware spatial-keyword filter query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6793-EF7E-4318-AD00-55486F4723D9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Querying Spatial-Keyword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Spatial-Keyword Queries</a:t>
            </a:r>
          </a:p>
          <a:p>
            <a:r>
              <a:rPr lang="en-US" dirty="0" smtClean="0"/>
              <a:t>Spatial-Keyword Query Languages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Querying Spatial-Keyword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Spatial-Keyword Queries</a:t>
            </a:r>
          </a:p>
          <a:p>
            <a:r>
              <a:rPr lang="en-US" b="1" dirty="0" smtClean="0"/>
              <a:t>Spatial-Keyword Query Languages </a:t>
            </a:r>
          </a:p>
          <a:p>
            <a:pPr lvl="1"/>
            <a:r>
              <a:rPr lang="en-US" b="1" dirty="0" smtClean="0"/>
              <a:t>GNIP</a:t>
            </a:r>
            <a:endParaRPr lang="en-US" b="1" dirty="0" smtClean="0"/>
          </a:p>
          <a:p>
            <a:pPr lvl="1"/>
            <a:r>
              <a:rPr lang="en-US" dirty="0" smtClean="0"/>
              <a:t>MQL</a:t>
            </a:r>
          </a:p>
          <a:p>
            <a:pPr lvl="1"/>
            <a:r>
              <a:rPr lang="en-US" dirty="0" smtClean="0"/>
              <a:t>Atlas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00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GNIP </a:t>
            </a:r>
            <a:r>
              <a:rPr lang="en-US" dirty="0" err="1" smtClean="0"/>
              <a:t>PowerTrack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229600" cy="4876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Commercial social </a:t>
            </a:r>
            <a:r>
              <a:rPr lang="en-US" dirty="0" smtClean="0"/>
              <a:t>analytics </a:t>
            </a:r>
            <a:r>
              <a:rPr lang="en-US" dirty="0" smtClean="0"/>
              <a:t>tool that provides </a:t>
            </a:r>
            <a:r>
              <a:rPr lang="en-US" dirty="0" smtClean="0"/>
              <a:t>spatial</a:t>
            </a:r>
            <a:r>
              <a:rPr lang="en-US" dirty="0" smtClean="0"/>
              <a:t>-keyword filtering </a:t>
            </a:r>
            <a:r>
              <a:rPr lang="en-US" dirty="0" smtClean="0"/>
              <a:t>rules:</a:t>
            </a:r>
            <a:endParaRPr lang="en-US" dirty="0" smtClean="0"/>
          </a:p>
          <a:p>
            <a:pPr lvl="1"/>
            <a:r>
              <a:rPr lang="en-US" dirty="0"/>
              <a:t>E</a:t>
            </a:r>
            <a:r>
              <a:rPr lang="en-US" dirty="0" smtClean="0"/>
              <a:t>xact </a:t>
            </a:r>
            <a:r>
              <a:rPr lang="en-US" dirty="0" smtClean="0"/>
              <a:t>keyword match</a:t>
            </a:r>
          </a:p>
          <a:p>
            <a:pPr lvl="2"/>
            <a:r>
              <a:rPr lang="en-US" dirty="0" smtClean="0"/>
              <a:t> "happy birthday"</a:t>
            </a:r>
          </a:p>
          <a:p>
            <a:pPr lvl="1"/>
            <a:r>
              <a:rPr lang="en-US" dirty="0" smtClean="0"/>
              <a:t>Substring </a:t>
            </a:r>
            <a:r>
              <a:rPr lang="en-US" dirty="0" smtClean="0"/>
              <a:t>match</a:t>
            </a:r>
          </a:p>
          <a:p>
            <a:pPr lvl="2"/>
            <a:r>
              <a:rPr lang="en-US" dirty="0" smtClean="0"/>
              <a:t> contains: day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pproximate </a:t>
            </a:r>
            <a:r>
              <a:rPr lang="en-US" dirty="0" smtClean="0"/>
              <a:t>match</a:t>
            </a:r>
          </a:p>
          <a:p>
            <a:pPr lvl="2"/>
            <a:r>
              <a:rPr lang="en-US" dirty="0" smtClean="0"/>
              <a:t> "happy birthday"~3    (Means: Allow up to 3 typos)</a:t>
            </a:r>
          </a:p>
          <a:p>
            <a:pPr lvl="1"/>
            <a:r>
              <a:rPr lang="en-US" dirty="0" smtClean="0"/>
              <a:t>Spatial </a:t>
            </a:r>
            <a:r>
              <a:rPr lang="en-US" dirty="0" smtClean="0"/>
              <a:t>range search</a:t>
            </a:r>
          </a:p>
          <a:p>
            <a:pPr lvl="2"/>
            <a:r>
              <a:rPr lang="en-US" dirty="0" err="1" smtClean="0"/>
              <a:t>point_radius</a:t>
            </a:r>
            <a:r>
              <a:rPr lang="en-US" dirty="0" smtClean="0"/>
              <a:t>:[x, y, radius]</a:t>
            </a:r>
          </a:p>
          <a:p>
            <a:pPr lvl="1"/>
            <a:r>
              <a:rPr lang="en-US" dirty="0" smtClean="0"/>
              <a:t>C</a:t>
            </a:r>
            <a:r>
              <a:rPr lang="en-US" dirty="0" smtClean="0"/>
              <a:t>ompositions </a:t>
            </a:r>
            <a:r>
              <a:rPr lang="en-US" dirty="0" smtClean="0"/>
              <a:t>of filtering rules </a:t>
            </a:r>
            <a:r>
              <a:rPr lang="en-US" dirty="0" smtClean="0"/>
              <a:t>(e.g., conjunctions </a:t>
            </a:r>
            <a:r>
              <a:rPr lang="en-US" dirty="0" smtClean="0"/>
              <a:t>of disjunctions)</a:t>
            </a:r>
          </a:p>
          <a:p>
            <a:pPr lvl="2"/>
            <a:r>
              <a:rPr lang="en-US" dirty="0" smtClean="0"/>
              <a:t> (happy OR party) (holiday OR house OR "new year's eve") </a:t>
            </a:r>
            <a:r>
              <a:rPr lang="en-US" dirty="0" err="1" smtClean="0"/>
              <a:t>point_radius</a:t>
            </a:r>
            <a:r>
              <a:rPr lang="en-US" dirty="0" smtClean="0"/>
              <a:t>:[-105.27346517 40.01924738 10.0mi] </a:t>
            </a:r>
            <a:r>
              <a:rPr lang="en-US" dirty="0" err="1" smtClean="0"/>
              <a:t>lang:en</a:t>
            </a:r>
            <a:r>
              <a:rPr lang="en-US" dirty="0" smtClean="0"/>
              <a:t> -(birthday OR democratic OR republican)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A765-5F08-409F-A205-3434B7EAEB1D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01DFE82E-F831-485B-B882-4F36574D31A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752600"/>
            <a:ext cx="201969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5943600"/>
            <a:ext cx="662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http://support.gnip.com/apis/powertrack/rules.html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Querying Spatial-Keyword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Spatial-Keyword Queries</a:t>
            </a:r>
          </a:p>
          <a:p>
            <a:r>
              <a:rPr lang="en-US" b="1" dirty="0" smtClean="0"/>
              <a:t>Spatial-Keyword Query Languages </a:t>
            </a:r>
          </a:p>
          <a:p>
            <a:pPr lvl="1"/>
            <a:r>
              <a:rPr lang="en-US" dirty="0" err="1" smtClean="0"/>
              <a:t>Gnip</a:t>
            </a:r>
            <a:endParaRPr lang="en-US" dirty="0" smtClean="0"/>
          </a:p>
          <a:p>
            <a:pPr lvl="1"/>
            <a:r>
              <a:rPr lang="en-US" b="1" dirty="0" smtClean="0"/>
              <a:t>MQL</a:t>
            </a:r>
          </a:p>
          <a:p>
            <a:pPr lvl="1"/>
            <a:r>
              <a:rPr lang="en-US" dirty="0" smtClean="0"/>
              <a:t>Atlas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540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5575" y="2590800"/>
            <a:ext cx="6448425" cy="276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MQL Micro-Blogs Query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8229600" cy="4525963"/>
          </a:xfrm>
        </p:spPr>
        <p:txBody>
          <a:bodyPr/>
          <a:lstStyle/>
          <a:p>
            <a:r>
              <a:rPr lang="en-US" dirty="0" smtClean="0"/>
              <a:t>A micro-blogs management system along with a micro-blogs query language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CB8D-79BA-4811-977F-A431700CA44B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867400"/>
            <a:ext cx="7162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 err="1" smtClean="0"/>
              <a:t>Magdy</a:t>
            </a:r>
            <a:r>
              <a:rPr lang="en-US" sz="1200" dirty="0" smtClean="0"/>
              <a:t> et.al., Towards a </a:t>
            </a:r>
            <a:r>
              <a:rPr lang="en-US" sz="1200" dirty="0" err="1" smtClean="0"/>
              <a:t>microblogs</a:t>
            </a:r>
            <a:r>
              <a:rPr lang="en-US" sz="1200" dirty="0" smtClean="0"/>
              <a:t> data management system, MDM 2015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Outline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600200"/>
            <a:ext cx="9067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 and Background</a:t>
            </a:r>
            <a:endParaRPr lang="en-US" dirty="0"/>
          </a:p>
          <a:p>
            <a:r>
              <a:rPr lang="en-US" dirty="0" smtClean="0"/>
              <a:t>Querying Spatial-Keyword Data</a:t>
            </a:r>
          </a:p>
          <a:p>
            <a:r>
              <a:rPr lang="en-US" dirty="0" smtClean="0"/>
              <a:t>Spatial-Keyword Big Data Processing</a:t>
            </a:r>
          </a:p>
          <a:p>
            <a:pPr lvl="1"/>
            <a:r>
              <a:rPr lang="en-US" dirty="0" smtClean="0"/>
              <a:t>Indexing in Spatial-Keyword Big Data Systems</a:t>
            </a:r>
            <a:endParaRPr lang="en-US" dirty="0"/>
          </a:p>
          <a:p>
            <a:r>
              <a:rPr lang="en-US" dirty="0" smtClean="0"/>
              <a:t>Case Studies</a:t>
            </a:r>
            <a:endParaRPr lang="en-US" dirty="0"/>
          </a:p>
          <a:p>
            <a:r>
              <a:rPr lang="en-US" dirty="0" smtClean="0"/>
              <a:t>Future Research Directions</a:t>
            </a:r>
          </a:p>
          <a:p>
            <a:pPr lvl="1">
              <a:buNone/>
            </a:pPr>
            <a:endParaRPr lang="en-US" dirty="0" smtClean="0"/>
          </a:p>
          <a:p>
            <a:pPr>
              <a:buFont typeface="Courier New" pitchFamily="49" charset="0"/>
              <a:buChar char="o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3ECE3CEC-9DAB-4613-ADF6-1C6EC382C90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FB11F-6298-411B-8C27-064AEFB4EB25}" type="datetime1">
              <a:rPr lang="en-US" smtClean="0"/>
              <a:pPr/>
              <a:t>5/18/17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MQL Micro-Blogs Query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2DAB-EF0E-4780-B3A3-71D8121DDFEF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600200"/>
            <a:ext cx="6553200" cy="202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038600"/>
            <a:ext cx="6705600" cy="219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MQL Micro-Blogs Query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Example: Retrieve the most frequent 10 keywords from tweets in Ukraine since February 18, 2014: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EAC68-E955-4AF2-B842-75C9332E8813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733800"/>
            <a:ext cx="789747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Querying Spatial-Keyword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Spatial-Keyword Queries</a:t>
            </a:r>
          </a:p>
          <a:p>
            <a:r>
              <a:rPr lang="en-US" b="1" dirty="0" smtClean="0"/>
              <a:t>Spatial-Keyword Query Languages </a:t>
            </a:r>
          </a:p>
          <a:p>
            <a:pPr lvl="1"/>
            <a:r>
              <a:rPr lang="en-US" dirty="0" err="1" smtClean="0"/>
              <a:t>Gnip</a:t>
            </a:r>
            <a:endParaRPr lang="en-US" dirty="0" smtClean="0"/>
          </a:p>
          <a:p>
            <a:pPr lvl="1"/>
            <a:r>
              <a:rPr lang="en-US" dirty="0" smtClean="0"/>
              <a:t>MQL</a:t>
            </a:r>
          </a:p>
          <a:p>
            <a:pPr lvl="1"/>
            <a:r>
              <a:rPr lang="en-US" b="1" dirty="0" smtClean="0"/>
              <a:t>Atlas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540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The Atlas Query </a:t>
            </a:r>
            <a:r>
              <a:rPr lang="en-US" dirty="0" smtClean="0">
                <a:solidFill>
                  <a:schemeClr val="tx1"/>
                </a:solidFill>
              </a:rPr>
              <a:t>Language: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Spatial-Keyword Extensions to SQL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2620963"/>
          </a:xfrm>
        </p:spPr>
        <p:txBody>
          <a:bodyPr>
            <a:normAutofit/>
          </a:bodyPr>
          <a:lstStyle/>
          <a:p>
            <a:r>
              <a:rPr lang="en-US" dirty="0" smtClean="0"/>
              <a:t>Design building-block operators that can be composed to realize complex spatial-keyword queries</a:t>
            </a:r>
          </a:p>
          <a:p>
            <a:pPr lvl="1"/>
            <a:r>
              <a:rPr lang="en-US" dirty="0" smtClean="0"/>
              <a:t>Similar to the relational SELECT, PROJECT, JOIN building-block operators</a:t>
            </a:r>
          </a:p>
          <a:p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0556D-882E-4DC1-B14C-CA34150B007D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1BF16D62-8E4E-4A4E-95AB-74C9D3E3837F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4114800"/>
            <a:ext cx="109537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5791200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 err="1" smtClean="0">
                <a:solidFill>
                  <a:prstClr val="black">
                    <a:lumMod val="95000"/>
                    <a:lumOff val="5000"/>
                  </a:prstClr>
                </a:solidFill>
              </a:rPr>
              <a:t>Mahmood</a:t>
            </a:r>
            <a:r>
              <a:rPr lang="en-US" sz="12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et al., </a:t>
            </a:r>
            <a:r>
              <a:rPr lang="en-US" sz="1200" dirty="0" smtClean="0"/>
              <a:t>Atlas: on the expression of spatial-keyword </a:t>
            </a:r>
          </a:p>
          <a:p>
            <a:pPr lvl="0"/>
            <a:r>
              <a:rPr lang="en-US" sz="1200" dirty="0" smtClean="0"/>
              <a:t>group queries using extended relational constructs, </a:t>
            </a:r>
            <a:r>
              <a:rPr lang="en-US" sz="12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SIGSPATIAL, 2016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Specification of Atlas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49879" y="1447800"/>
            <a:ext cx="4608121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SELECT {*|attr1 [AS alias][,attr2,..]}</a:t>
            </a:r>
          </a:p>
          <a:p>
            <a:r>
              <a:rPr lang="en-US" sz="2000" dirty="0" smtClean="0"/>
              <a:t>FROM source_name1 [,source_ name2, …]</a:t>
            </a:r>
          </a:p>
          <a:p>
            <a:r>
              <a:rPr lang="en-US" sz="2000" dirty="0" smtClean="0"/>
              <a:t>[WHERE condition]</a:t>
            </a:r>
          </a:p>
          <a:p>
            <a:r>
              <a:rPr lang="en-US" sz="2000" dirty="0" smtClean="0"/>
              <a:t>[ORDER BY F(</a:t>
            </a:r>
            <a:r>
              <a:rPr lang="en-US" sz="2000" dirty="0" err="1" smtClean="0"/>
              <a:t>arg_list</a:t>
            </a:r>
            <a:r>
              <a:rPr lang="en-US" sz="2000" dirty="0" smtClean="0"/>
              <a:t>)]</a:t>
            </a:r>
          </a:p>
          <a:p>
            <a:r>
              <a:rPr lang="en-US" sz="2000" dirty="0" smtClean="0"/>
              <a:t>[</a:t>
            </a:r>
            <a:r>
              <a:rPr lang="en-US" sz="2000" b="1" dirty="0" smtClean="0">
                <a:solidFill>
                  <a:srgbClr val="FF0000"/>
                </a:solidFill>
              </a:rPr>
              <a:t>LIMIT {</a:t>
            </a:r>
            <a:r>
              <a:rPr lang="en-US" sz="2000" b="1" dirty="0" err="1" smtClean="0">
                <a:solidFill>
                  <a:srgbClr val="FF0000"/>
                </a:solidFill>
              </a:rPr>
              <a:t>k|condition</a:t>
            </a:r>
            <a:r>
              <a:rPr lang="en-US" sz="2000" dirty="0" smtClean="0"/>
              <a:t>}]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3505200"/>
            <a:ext cx="7543800" cy="2590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SELECT grp_attr1[AS alias][,grp_attr2,..}, AGGR_F [AS alias](</a:t>
            </a:r>
            <a:r>
              <a:rPr lang="en-US" sz="2000" dirty="0" err="1" smtClean="0"/>
              <a:t>attr_list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FROM source_name1 [,source_ name2, …]</a:t>
            </a:r>
          </a:p>
          <a:p>
            <a:r>
              <a:rPr lang="en-US" sz="2000" dirty="0" smtClean="0"/>
              <a:t>[WHERE condition]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[</a:t>
            </a:r>
            <a:r>
              <a:rPr lang="en-US" sz="2000" b="1" dirty="0" smtClean="0">
                <a:solidFill>
                  <a:srgbClr val="00B050"/>
                </a:solidFill>
              </a:rPr>
              <a:t>PARTITION BY </a:t>
            </a:r>
            <a:r>
              <a:rPr lang="en-US" sz="2000" dirty="0" err="1" smtClean="0">
                <a:solidFill>
                  <a:srgbClr val="00B050"/>
                </a:solidFill>
              </a:rPr>
              <a:t>grp_att_list</a:t>
            </a:r>
            <a:r>
              <a:rPr lang="en-US" sz="2000" dirty="0" smtClean="0">
                <a:solidFill>
                  <a:srgbClr val="00B050"/>
                </a:solidFill>
              </a:rPr>
              <a:t> AS </a:t>
            </a:r>
            <a:r>
              <a:rPr lang="en-US" sz="2000" dirty="0" err="1" smtClean="0">
                <a:solidFill>
                  <a:srgbClr val="00B050"/>
                </a:solidFill>
              </a:rPr>
              <a:t>grp_alias</a:t>
            </a:r>
            <a:r>
              <a:rPr lang="en-US" sz="2000" dirty="0" smtClean="0">
                <a:solidFill>
                  <a:srgbClr val="00B050"/>
                </a:solidFill>
              </a:rPr>
              <a:t>]</a:t>
            </a:r>
          </a:p>
          <a:p>
            <a:r>
              <a:rPr lang="en-US" sz="2000" dirty="0" smtClean="0"/>
              <a:t>[ORDER BY F(</a:t>
            </a:r>
            <a:r>
              <a:rPr lang="en-US" sz="2000" dirty="0" err="1" smtClean="0"/>
              <a:t>grp_arg_list</a:t>
            </a:r>
            <a:r>
              <a:rPr lang="en-US" sz="2000" dirty="0" smtClean="0"/>
              <a:t>)]</a:t>
            </a:r>
          </a:p>
          <a:p>
            <a:r>
              <a:rPr lang="en-US" sz="2000" dirty="0" smtClean="0"/>
              <a:t>[LIMIT k]</a:t>
            </a:r>
          </a:p>
          <a:p>
            <a:r>
              <a:rPr lang="en-US" sz="2000" dirty="0" smtClean="0"/>
              <a:t>[HAVING </a:t>
            </a:r>
            <a:r>
              <a:rPr lang="en-US" sz="2000" dirty="0" err="1" smtClean="0"/>
              <a:t>grp_condition</a:t>
            </a:r>
            <a:r>
              <a:rPr lang="en-US" sz="2000" dirty="0" smtClean="0"/>
              <a:t>]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B69E5-342A-4EB5-B0ED-3550ABF84FF0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1BF16D62-8E4E-4A4E-95AB-74C9D3E3837F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Spatial-keyword Grouping Operators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295400"/>
            <a:ext cx="8991600" cy="4495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CONDITIONAL LIMIT</a:t>
            </a:r>
          </a:p>
          <a:p>
            <a:pPr lvl="1"/>
            <a:r>
              <a:rPr lang="en-US" dirty="0" smtClean="0"/>
              <a:t>Retrieves a list of items until a condition is satisfied</a:t>
            </a:r>
          </a:p>
          <a:p>
            <a:r>
              <a:rPr lang="en-US" dirty="0" smtClean="0"/>
              <a:t>PARTITION BY </a:t>
            </a:r>
          </a:p>
          <a:p>
            <a:pPr lvl="1"/>
            <a:r>
              <a:rPr lang="en-US" dirty="0" smtClean="0"/>
              <a:t>Similar to the traditional </a:t>
            </a:r>
            <a:r>
              <a:rPr lang="en-US" i="1" dirty="0" smtClean="0"/>
              <a:t>group-by</a:t>
            </a:r>
            <a:r>
              <a:rPr lang="en-US" dirty="0" smtClean="0"/>
              <a:t>, yet returns the group tuples (not aggregates over the groups) </a:t>
            </a:r>
          </a:p>
          <a:p>
            <a:r>
              <a:rPr lang="en-US" dirty="0" smtClean="0"/>
              <a:t>WITHIN_DIST(D)</a:t>
            </a:r>
          </a:p>
          <a:p>
            <a:pPr lvl="1"/>
            <a:r>
              <a:rPr lang="en-US" dirty="0" smtClean="0"/>
              <a:t>Identifies groups  of tuples such that the distance between every pair of tuples within a group is upper-bounded by D</a:t>
            </a:r>
          </a:p>
          <a:p>
            <a:endParaRPr lang="en-US" dirty="0" smtClean="0"/>
          </a:p>
          <a:p>
            <a:pPr lvl="1">
              <a:buNone/>
            </a:pPr>
            <a:r>
              <a:rPr lang="en-US" dirty="0" smtClean="0"/>
              <a:t> </a:t>
            </a:r>
          </a:p>
          <a:p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4897813"/>
            <a:ext cx="2819400" cy="211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B326-0235-4A59-B2CD-24D4F893C3AB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1BF16D62-8E4E-4A4E-95AB-74C9D3E3837F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Example 1: Spatial-Keyword TOP-K Query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236219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Retrieve the top-k spatial-keyword objects ranked by a function of:</a:t>
            </a:r>
          </a:p>
          <a:p>
            <a:pPr lvl="1"/>
            <a:r>
              <a:rPr lang="en-US" dirty="0" smtClean="0"/>
              <a:t>Distance between the object and the query location</a:t>
            </a:r>
          </a:p>
          <a:p>
            <a:pPr lvl="1"/>
            <a:r>
              <a:rPr lang="en-US" dirty="0" smtClean="0"/>
              <a:t>Similarity between the keywords of the object and the query</a:t>
            </a:r>
          </a:p>
          <a:p>
            <a:r>
              <a:rPr lang="en-US" dirty="0" smtClean="0"/>
              <a:t>Example: Find the top three tuples that have any of the keywords: </a:t>
            </a:r>
            <a:r>
              <a:rPr lang="en-US" dirty="0" smtClean="0">
                <a:solidFill>
                  <a:srgbClr val="002060"/>
                </a:solidFill>
              </a:rPr>
              <a:t>pizza, seafood, pasta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3657600"/>
            <a:ext cx="8153400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SELECT * FROM source S</a:t>
            </a:r>
          </a:p>
          <a:p>
            <a:r>
              <a:rPr lang="en-US" sz="2000" dirty="0" smtClean="0"/>
              <a:t>WHERE OVERLAP(S.txt, “pizza, seafood, pasta”)&gt;0</a:t>
            </a:r>
          </a:p>
          <a:p>
            <a:r>
              <a:rPr lang="en-US" sz="2000" dirty="0" smtClean="0"/>
              <a:t>ORDER BY  F(DIST(S.loc, q.loc), OVERLAP (S.txt, “pizza, seafood, pasta”))</a:t>
            </a:r>
          </a:p>
          <a:p>
            <a:r>
              <a:rPr lang="en-US" sz="2000" dirty="0" smtClean="0"/>
              <a:t>LIMIT 3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6057A-D23E-4A14-AC63-5A01FB3A801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1BF16D62-8E4E-4A4E-95AB-74C9D3E3837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4114800"/>
            <a:ext cx="2667000" cy="2657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Example 2: Spatial-Keyword Group Query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1"/>
            <a:ext cx="9144000" cy="220979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	Find groups of objects that collectively contain the keywords “cinema, restaurant, cafe” such that objects in a group are within 3 miles of each other. The groups are to be </a:t>
            </a:r>
            <a:r>
              <a:rPr lang="en-US" b="1" dirty="0" smtClean="0"/>
              <a:t>ranked by a function of the groups’ inter-object distances and the distance from each of the groups to a specific location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167" y="3471208"/>
            <a:ext cx="7524633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SELECT * FROM source S</a:t>
            </a:r>
          </a:p>
          <a:p>
            <a:r>
              <a:rPr lang="en-US" sz="2000" dirty="0" smtClean="0"/>
              <a:t>WHERE OVERLAP(S.txt, “cinema, restaurant, cafe”)&gt;0</a:t>
            </a:r>
          </a:p>
          <a:p>
            <a:r>
              <a:rPr lang="en-US" sz="2000" dirty="0" smtClean="0"/>
              <a:t>PARTITION BY  WITHIN_DIST(S.loc,3) AS G</a:t>
            </a:r>
          </a:p>
          <a:p>
            <a:r>
              <a:rPr lang="en-US" sz="2000" dirty="0" smtClean="0"/>
              <a:t>ORDER BY  F(DIAMETER(G), DIST(CENTROID(G),q.loc))</a:t>
            </a:r>
          </a:p>
          <a:p>
            <a:r>
              <a:rPr lang="en-US" sz="2000" dirty="0" smtClean="0"/>
              <a:t>HAVING CONTAINS(UNION(G.txt), “cinema, restaurant, cafe”)</a:t>
            </a:r>
          </a:p>
          <a:p>
            <a:r>
              <a:rPr lang="en-US" sz="2000" dirty="0" smtClean="0"/>
              <a:t>LIMIT  3</a:t>
            </a:r>
            <a:endParaRPr lang="en-US" sz="20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6E3E2-CB57-4797-B81F-C7C7EBF1AEAB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1BF16D62-8E4E-4A4E-95AB-74C9D3E3837F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3505200"/>
            <a:ext cx="2819400" cy="2838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Languages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Separate support of spatial-only or text-only queries </a:t>
            </a:r>
          </a:p>
          <a:p>
            <a:r>
              <a:rPr lang="en-US" dirty="0" smtClean="0"/>
              <a:t>Commercial extensions of RDBMs, e.g.,</a:t>
            </a:r>
          </a:p>
          <a:p>
            <a:pPr lvl="1"/>
            <a:r>
              <a:rPr lang="en-US" dirty="0" smtClean="0"/>
              <a:t>Oracle Spatial</a:t>
            </a:r>
          </a:p>
          <a:p>
            <a:pPr lvl="1"/>
            <a:r>
              <a:rPr lang="en-US" dirty="0" smtClean="0"/>
              <a:t>Full-text Search in </a:t>
            </a:r>
            <a:r>
              <a:rPr lang="en-US" dirty="0" err="1" smtClean="0"/>
              <a:t>SQLServer</a:t>
            </a:r>
            <a:endParaRPr lang="en-US" dirty="0" smtClean="0"/>
          </a:p>
          <a:p>
            <a:r>
              <a:rPr lang="en-US" dirty="0" smtClean="0"/>
              <a:t>Academic extensions </a:t>
            </a:r>
          </a:p>
          <a:p>
            <a:pPr lvl="1"/>
            <a:r>
              <a:rPr lang="en-US" dirty="0" smtClean="0"/>
              <a:t>Spatial-only extensions</a:t>
            </a:r>
          </a:p>
          <a:p>
            <a:pPr lvl="1"/>
            <a:r>
              <a:rPr lang="en-US" dirty="0" smtClean="0"/>
              <a:t>Full-text search extensions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CA14-093F-4149-8271-512E919CA493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Outline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600200"/>
            <a:ext cx="9448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 and Background</a:t>
            </a:r>
            <a:endParaRPr lang="en-US" dirty="0"/>
          </a:p>
          <a:p>
            <a:r>
              <a:rPr lang="en-US" dirty="0" smtClean="0"/>
              <a:t>Querying Spatial-Keyword Data</a:t>
            </a:r>
          </a:p>
          <a:p>
            <a:r>
              <a:rPr lang="en-US" dirty="0" smtClean="0"/>
              <a:t>Spatial-Keyword Big Data Processing </a:t>
            </a:r>
          </a:p>
          <a:p>
            <a:pPr lvl="1"/>
            <a:r>
              <a:rPr lang="en-US" dirty="0" smtClean="0"/>
              <a:t>Indexing in Spatial-Keyword Big Data Systems</a:t>
            </a:r>
            <a:endParaRPr lang="en-US" dirty="0"/>
          </a:p>
          <a:p>
            <a:r>
              <a:rPr lang="en-US" dirty="0" smtClean="0"/>
              <a:t>Case Studies</a:t>
            </a:r>
            <a:endParaRPr lang="en-US" dirty="0"/>
          </a:p>
          <a:p>
            <a:r>
              <a:rPr lang="en-US" dirty="0" smtClean="0"/>
              <a:t>Future Research Directions</a:t>
            </a:r>
          </a:p>
          <a:p>
            <a:pPr lvl="1">
              <a:buNone/>
            </a:pPr>
            <a:endParaRPr lang="en-US" dirty="0" smtClean="0"/>
          </a:p>
          <a:p>
            <a:pPr>
              <a:buFont typeface="Courier New" pitchFamily="49" charset="0"/>
              <a:buChar char="o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3ECE3CEC-9DAB-4613-ADF6-1C6EC382C90D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FB11F-6298-411B-8C27-064AEFB4EB25}" type="datetime1">
              <a:rPr lang="en-US" smtClean="0"/>
              <a:pPr/>
              <a:t>5/18/17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and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Scale of Spatial-Keyword Data</a:t>
            </a:r>
          </a:p>
          <a:p>
            <a:r>
              <a:rPr lang="en-US" dirty="0" smtClean="0"/>
              <a:t>Spatial-Keyword Applications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Outline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570037"/>
            <a:ext cx="9448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 and Background</a:t>
            </a:r>
            <a:endParaRPr lang="en-US" dirty="0"/>
          </a:p>
          <a:p>
            <a:r>
              <a:rPr lang="en-US" dirty="0" smtClean="0"/>
              <a:t>Querying Spatial-Keyword Data</a:t>
            </a:r>
          </a:p>
          <a:p>
            <a:r>
              <a:rPr lang="en-US" b="1" dirty="0" smtClean="0"/>
              <a:t>Spatial-Keyword Big Data Processing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Indexing in Spatial-Keyword Big Data Systems</a:t>
            </a:r>
            <a:endParaRPr lang="en-US" dirty="0"/>
          </a:p>
          <a:p>
            <a:r>
              <a:rPr lang="en-US" dirty="0" smtClean="0"/>
              <a:t>Case Studies</a:t>
            </a:r>
            <a:endParaRPr lang="en-US" dirty="0"/>
          </a:p>
          <a:p>
            <a:r>
              <a:rPr lang="en-US" dirty="0" smtClean="0"/>
              <a:t>Future Research Directions</a:t>
            </a:r>
          </a:p>
          <a:p>
            <a:pPr lvl="1">
              <a:buNone/>
            </a:pPr>
            <a:endParaRPr lang="en-US" dirty="0" smtClean="0"/>
          </a:p>
          <a:p>
            <a:pPr>
              <a:buFont typeface="Courier New" pitchFamily="49" charset="0"/>
              <a:buChar char="o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3ECE3CEC-9DAB-4613-ADF6-1C6EC382C90D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FB11F-6298-411B-8C27-064AEFB4EB25}" type="datetime1">
              <a:rPr lang="en-US" smtClean="0"/>
              <a:pPr/>
              <a:t>5/18/17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27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3600" dirty="0" smtClean="0"/>
              <a:t>Approaches </a:t>
            </a:r>
            <a:r>
              <a:rPr lang="en-US" sz="3600" dirty="0" smtClean="0"/>
              <a:t>for </a:t>
            </a:r>
            <a:r>
              <a:rPr lang="en-US" sz="3600" dirty="0" smtClean="0"/>
              <a:t>Spatial</a:t>
            </a:r>
            <a:r>
              <a:rPr lang="en-US" sz="3600" dirty="0" smtClean="0"/>
              <a:t>-</a:t>
            </a:r>
            <a:r>
              <a:rPr lang="en-US" sz="3600" dirty="0" smtClean="0"/>
              <a:t>Keyword Big </a:t>
            </a:r>
            <a:r>
              <a:rPr lang="en-US" sz="3600" dirty="0" smtClean="0"/>
              <a:t>Data </a:t>
            </a:r>
            <a:r>
              <a:rPr lang="en-US" sz="3600" dirty="0" smtClean="0"/>
              <a:t>Processing</a:t>
            </a:r>
            <a:endParaRPr lang="en-US" sz="3600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 on top of existing big data system</a:t>
            </a:r>
            <a:endParaRPr lang="en-US" dirty="0" smtClean="0"/>
          </a:p>
          <a:p>
            <a:r>
              <a:rPr lang="en-US" dirty="0"/>
              <a:t>E</a:t>
            </a:r>
            <a:r>
              <a:rPr lang="en-US" dirty="0" smtClean="0"/>
              <a:t>xtension of existing </a:t>
            </a:r>
            <a:r>
              <a:rPr lang="en-US" dirty="0" smtClean="0"/>
              <a:t>big data systems </a:t>
            </a:r>
          </a:p>
          <a:p>
            <a:r>
              <a:rPr lang="en-US" dirty="0" smtClean="0"/>
              <a:t>Dedicated spatial</a:t>
            </a:r>
            <a:r>
              <a:rPr lang="en-US" dirty="0" smtClean="0"/>
              <a:t>-</a:t>
            </a:r>
            <a:r>
              <a:rPr lang="en-US" dirty="0" smtClean="0"/>
              <a:t>keyword big data systems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12CC-CD78-4146-A1BA-D5246AF10E26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Boolean </a:t>
            </a:r>
            <a:r>
              <a:rPr lang="en-US" dirty="0" err="1" smtClean="0"/>
              <a:t>kNN</a:t>
            </a:r>
            <a:r>
              <a:rPr lang="en-US" dirty="0" smtClean="0"/>
              <a:t> Processing over </a:t>
            </a:r>
            <a:r>
              <a:rPr lang="en-US" dirty="0" err="1" smtClean="0"/>
              <a:t>MapReduce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B3A4-C07C-474E-A944-DCC4CDB3FC94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14400" y="1295400"/>
            <a:ext cx="27432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Division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1905000"/>
            <a:ext cx="2743200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Attributes Extraction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4400" y="2590800"/>
            <a:ext cx="2743200" cy="76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Keyword Check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4400" y="3505200"/>
            <a:ext cx="2743200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Distance Computation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4400" y="4343400"/>
            <a:ext cx="2743200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Partition and Sorting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14400" y="5029200"/>
            <a:ext cx="2743200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Result Generation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533400" y="1219200"/>
            <a:ext cx="3505200" cy="2895600"/>
          </a:xfrm>
          <a:prstGeom prst="roundRect">
            <a:avLst/>
          </a:prstGeom>
          <a:noFill/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523220" y="250442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 Phase 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533400" y="4267200"/>
            <a:ext cx="3505200" cy="137160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302206" y="4798006"/>
            <a:ext cx="112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Reduce 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648200" y="1219200"/>
            <a:ext cx="4495800" cy="3200400"/>
          </a:xfrm>
        </p:spPr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dirty="0" smtClean="0"/>
              <a:t> map-reduce </a:t>
            </a:r>
            <a:r>
              <a:rPr lang="en-US" dirty="0" smtClean="0"/>
              <a:t>application </a:t>
            </a:r>
            <a:r>
              <a:rPr lang="en-US" dirty="0" smtClean="0"/>
              <a:t>to answer the Boolean </a:t>
            </a:r>
            <a:r>
              <a:rPr lang="en-US" dirty="0" err="1" smtClean="0"/>
              <a:t>kNN</a:t>
            </a:r>
            <a:r>
              <a:rPr lang="en-US" dirty="0" smtClean="0"/>
              <a:t> spatial-keyword query over unstructured data</a:t>
            </a:r>
          </a:p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5867401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 smtClean="0">
                <a:solidFill>
                  <a:prstClr val="black"/>
                </a:solidFill>
              </a:rPr>
              <a:t>Li et al., Evaluating spatial keyword queries under the </a:t>
            </a:r>
            <a:r>
              <a:rPr lang="en-US" sz="1200" dirty="0" err="1" smtClean="0">
                <a:solidFill>
                  <a:prstClr val="black"/>
                </a:solidFill>
              </a:rPr>
              <a:t>mapreduce</a:t>
            </a:r>
            <a:r>
              <a:rPr lang="en-US" sz="1200" dirty="0" smtClean="0">
                <a:solidFill>
                  <a:prstClr val="black"/>
                </a:solidFill>
              </a:rPr>
              <a:t> framework, DASFAA  2012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Processing m-Closest Spatial Keyword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7086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Producing approximate answers</a:t>
            </a:r>
          </a:p>
          <a:p>
            <a:r>
              <a:rPr lang="en-US" sz="2400" dirty="0" smtClean="0"/>
              <a:t>Use</a:t>
            </a:r>
            <a:r>
              <a:rPr lang="en-US" sz="2400" dirty="0" smtClean="0"/>
              <a:t> </a:t>
            </a:r>
            <a:r>
              <a:rPr lang="en-US" sz="2400" dirty="0" err="1" smtClean="0"/>
              <a:t>MapReduce</a:t>
            </a:r>
            <a:endParaRPr lang="en-US" sz="2400" dirty="0" smtClean="0"/>
          </a:p>
          <a:p>
            <a:r>
              <a:rPr lang="en-US" sz="2400" dirty="0" smtClean="0"/>
              <a:t>Use graph (or road network) distances (in contrast to Euclidean distance)</a:t>
            </a:r>
          </a:p>
          <a:p>
            <a:r>
              <a:rPr lang="en-US" sz="2400" dirty="0" smtClean="0"/>
              <a:t>Find nodes that collectively </a:t>
            </a:r>
            <a:r>
              <a:rPr lang="en-US" sz="2400" dirty="0" smtClean="0"/>
              <a:t>cover the query </a:t>
            </a:r>
            <a:r>
              <a:rPr lang="en-US" sz="2400" dirty="0" smtClean="0"/>
              <a:t>keywords</a:t>
            </a:r>
          </a:p>
          <a:p>
            <a:r>
              <a:rPr lang="en-US" sz="2400" dirty="0" smtClean="0"/>
              <a:t>Edges between nodes should </a:t>
            </a:r>
            <a:r>
              <a:rPr lang="en-US" sz="2400" dirty="0" smtClean="0"/>
              <a:t>have total minimum weight 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     Finding the group </a:t>
            </a:r>
            <a:r>
              <a:rPr lang="en-US" sz="2400" dirty="0">
                <a:sym typeface="Wingdings"/>
              </a:rPr>
              <a:t>S</a:t>
            </a:r>
            <a:r>
              <a:rPr lang="en-US" sz="2400" dirty="0" smtClean="0">
                <a:sym typeface="Wingdings"/>
              </a:rPr>
              <a:t>teiner tree</a:t>
            </a:r>
            <a:endParaRPr lang="en-US" sz="2400" dirty="0">
              <a:sym typeface="Wingdings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Offline </a:t>
            </a:r>
            <a:r>
              <a:rPr lang="en-US" sz="2000" dirty="0" smtClean="0"/>
              <a:t>graph partitioning</a:t>
            </a:r>
            <a:r>
              <a:rPr lang="en-US" sz="2000" dirty="0" smtClean="0"/>
              <a:t>:</a:t>
            </a:r>
          </a:p>
          <a:p>
            <a:pPr lvl="2"/>
            <a:r>
              <a:rPr lang="en-US" sz="1600" dirty="0" smtClean="0"/>
              <a:t>Partitions are overlapping </a:t>
            </a:r>
          </a:p>
          <a:p>
            <a:pPr lvl="2"/>
            <a:r>
              <a:rPr lang="en-US" sz="1600" dirty="0" smtClean="0"/>
              <a:t>Training phase with queries to estimate the maximum path length in any query answer</a:t>
            </a:r>
          </a:p>
          <a:p>
            <a:pPr marL="971550" lvl="1" indent="-514350">
              <a:buFont typeface="+mj-lt"/>
              <a:buAutoNum type="arabicPeriod" startAt="2"/>
            </a:pPr>
            <a:r>
              <a:rPr lang="en-US" sz="2100" dirty="0"/>
              <a:t>Online </a:t>
            </a:r>
            <a:r>
              <a:rPr lang="en-US" sz="2100" dirty="0" err="1"/>
              <a:t>MapReduce</a:t>
            </a:r>
            <a:r>
              <a:rPr lang="en-US" sz="2100" dirty="0"/>
              <a:t> search</a:t>
            </a:r>
          </a:p>
          <a:p>
            <a:pPr lvl="1">
              <a:buNone/>
            </a:pPr>
            <a:endParaRPr lang="en-US" sz="21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C8E5-08EF-4CBB-BD84-30A74A218903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867401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 err="1" smtClean="0">
                <a:solidFill>
                  <a:prstClr val="black"/>
                </a:solidFill>
              </a:rPr>
              <a:t>Hao</a:t>
            </a:r>
            <a:r>
              <a:rPr lang="en-US" sz="1200" dirty="0" smtClean="0">
                <a:solidFill>
                  <a:prstClr val="black"/>
                </a:solidFill>
              </a:rPr>
              <a:t> et al., Efficient keyword search on graphs using </a:t>
            </a:r>
            <a:r>
              <a:rPr lang="en-US" sz="1200" dirty="0" err="1" smtClean="0">
                <a:solidFill>
                  <a:prstClr val="black"/>
                </a:solidFill>
              </a:rPr>
              <a:t>mapreduce</a:t>
            </a:r>
            <a:r>
              <a:rPr lang="en-US" sz="1200" dirty="0" smtClean="0">
                <a:solidFill>
                  <a:prstClr val="black"/>
                </a:solidFill>
              </a:rPr>
              <a:t>, Big Data,  2015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16200000" flipH="1">
            <a:off x="7543800" y="3124200"/>
            <a:ext cx="762000" cy="457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 flipV="1">
            <a:off x="7391400" y="3733800"/>
            <a:ext cx="762000" cy="457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153400" y="3733800"/>
            <a:ext cx="762000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7162800" y="4419600"/>
            <a:ext cx="685800" cy="228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6477000" y="4114800"/>
            <a:ext cx="914400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7467600" y="4800600"/>
            <a:ext cx="228600" cy="228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324600" y="4038600"/>
            <a:ext cx="228600" cy="228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543800" y="2819400"/>
            <a:ext cx="228600" cy="228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915400" y="4038600"/>
            <a:ext cx="228600" cy="228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Processing m-Closest Spatial Keyword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5237"/>
            <a:ext cx="8229600" cy="4525963"/>
          </a:xfrm>
        </p:spPr>
        <p:txBody>
          <a:bodyPr>
            <a:normAutofit/>
          </a:bodyPr>
          <a:lstStyle/>
          <a:p>
            <a:pPr lvl="1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C8E5-08EF-4CBB-BD84-30A74A218903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867401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 err="1" smtClean="0">
                <a:solidFill>
                  <a:prstClr val="black"/>
                </a:solidFill>
              </a:rPr>
              <a:t>Hao</a:t>
            </a:r>
            <a:r>
              <a:rPr lang="en-US" sz="1200" dirty="0" smtClean="0">
                <a:solidFill>
                  <a:prstClr val="black"/>
                </a:solidFill>
              </a:rPr>
              <a:t> et al., Efficient keyword search on graphs using </a:t>
            </a:r>
            <a:r>
              <a:rPr lang="en-US" sz="1200" dirty="0" err="1" smtClean="0">
                <a:solidFill>
                  <a:prstClr val="black"/>
                </a:solidFill>
              </a:rPr>
              <a:t>mapreduce</a:t>
            </a:r>
            <a:r>
              <a:rPr lang="en-US" sz="1200" dirty="0" smtClean="0">
                <a:solidFill>
                  <a:prstClr val="black"/>
                </a:solidFill>
              </a:rPr>
              <a:t>, Big Data,  2015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14400" y="1265237"/>
            <a:ext cx="7772400" cy="4550177"/>
            <a:chOff x="914400" y="1265237"/>
            <a:chExt cx="7772400" cy="4550177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71600" y="1295400"/>
              <a:ext cx="6096000" cy="4520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ctangle 7"/>
            <p:cNvSpPr/>
            <p:nvPr/>
          </p:nvSpPr>
          <p:spPr>
            <a:xfrm>
              <a:off x="914400" y="1265237"/>
              <a:ext cx="77724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143000" y="2590800"/>
            <a:ext cx="6248400" cy="304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Spatial-Keyword KNN </a:t>
            </a:r>
            <a:r>
              <a:rPr lang="en-US" dirty="0"/>
              <a:t>Join over WSNs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1437"/>
            <a:ext cx="9144000" cy="4906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Wireless Sensor Networks (WSNs) are used to monitor the environment</a:t>
            </a:r>
          </a:p>
          <a:p>
            <a:pPr lvl="1"/>
            <a:r>
              <a:rPr lang="en-US" dirty="0" smtClean="0"/>
              <a:t>Set </a:t>
            </a:r>
            <a:r>
              <a:rPr lang="en-US" sz="3600" dirty="0" smtClean="0"/>
              <a:t>R </a:t>
            </a:r>
            <a:r>
              <a:rPr lang="en-US" sz="400" dirty="0" smtClean="0"/>
              <a:t>= </a:t>
            </a:r>
            <a:r>
              <a:rPr lang="en-US" dirty="0" smtClean="0"/>
              <a:t>{r</a:t>
            </a:r>
            <a:r>
              <a:rPr lang="en-US" baseline="-25000" dirty="0" smtClean="0"/>
              <a:t>1</a:t>
            </a:r>
            <a:r>
              <a:rPr lang="en-US" dirty="0" smtClean="0"/>
              <a:t>, r</a:t>
            </a:r>
            <a:r>
              <a:rPr lang="en-US" baseline="-25000" dirty="0" smtClean="0"/>
              <a:t>2</a:t>
            </a:r>
            <a:r>
              <a:rPr lang="en-US" dirty="0" smtClean="0"/>
              <a:t>, ... ,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u</a:t>
            </a:r>
            <a:r>
              <a:rPr lang="en-US" dirty="0" smtClean="0"/>
              <a:t>} of locations and </a:t>
            </a:r>
            <a:r>
              <a:rPr lang="en-US" dirty="0" smtClean="0"/>
              <a:t>their corresponding </a:t>
            </a:r>
            <a:r>
              <a:rPr lang="en-US" dirty="0" smtClean="0"/>
              <a:t>keywords </a:t>
            </a:r>
          </a:p>
          <a:p>
            <a:pPr lvl="1"/>
            <a:r>
              <a:rPr lang="en-US" dirty="0" smtClean="0"/>
              <a:t>Sensor set </a:t>
            </a:r>
            <a:r>
              <a:rPr lang="en-US" sz="3600" dirty="0" smtClean="0"/>
              <a:t>S </a:t>
            </a:r>
            <a:r>
              <a:rPr lang="en-US" sz="400" dirty="0" smtClean="0"/>
              <a:t>= </a:t>
            </a:r>
            <a:r>
              <a:rPr lang="en-US" dirty="0" smtClean="0"/>
              <a:t>{</a:t>
            </a:r>
            <a:r>
              <a:rPr lang="en-US" dirty="0" err="1" smtClean="0"/>
              <a:t>s</a:t>
            </a:r>
            <a:r>
              <a:rPr lang="en-US" baseline="-25000" dirty="0" err="1" smtClean="0"/>
              <a:t>l</a:t>
            </a:r>
            <a:r>
              <a:rPr lang="en-US" dirty="0" smtClean="0"/>
              <a:t>, s</a:t>
            </a:r>
            <a:r>
              <a:rPr lang="en-US" baseline="-25000" dirty="0" smtClean="0"/>
              <a:t>2</a:t>
            </a:r>
            <a:r>
              <a:rPr lang="en-US" dirty="0" smtClean="0"/>
              <a:t>, ... , </a:t>
            </a:r>
            <a:r>
              <a:rPr lang="en-US" dirty="0" err="1" smtClean="0"/>
              <a:t>s</a:t>
            </a:r>
            <a:r>
              <a:rPr lang="en-US" baseline="-25000" dirty="0" err="1" smtClean="0"/>
              <a:t>v</a:t>
            </a:r>
            <a:r>
              <a:rPr lang="en-US" dirty="0" smtClean="0"/>
              <a:t>} </a:t>
            </a:r>
          </a:p>
          <a:p>
            <a:r>
              <a:rPr lang="en-US" dirty="0" smtClean="0"/>
              <a:t>Given a fixed number k and a text similarity threshold</a:t>
            </a:r>
          </a:p>
          <a:p>
            <a:r>
              <a:rPr lang="en-US" dirty="0" smtClean="0"/>
              <a:t>For each point </a:t>
            </a:r>
            <a:r>
              <a:rPr lang="en-US" dirty="0" smtClean="0"/>
              <a:t>r </a:t>
            </a:r>
            <a:r>
              <a:rPr lang="el-GR" dirty="0" smtClean="0"/>
              <a:t>ϵ</a:t>
            </a:r>
            <a:r>
              <a:rPr lang="en-US" dirty="0" smtClean="0"/>
              <a:t> </a:t>
            </a:r>
            <a:r>
              <a:rPr lang="en-US" sz="4000" dirty="0" smtClean="0"/>
              <a:t>R:</a:t>
            </a:r>
            <a:endParaRPr lang="en-US" sz="4000" dirty="0"/>
          </a:p>
          <a:p>
            <a:pPr lvl="1"/>
            <a:r>
              <a:rPr lang="en-US" dirty="0" smtClean="0"/>
              <a:t>Find </a:t>
            </a:r>
            <a:r>
              <a:rPr lang="en-US" dirty="0" smtClean="0"/>
              <a:t>k-nearest </a:t>
            </a:r>
            <a:r>
              <a:rPr lang="en-US" dirty="0" smtClean="0"/>
              <a:t>sensors {s</a:t>
            </a:r>
            <a:r>
              <a:rPr lang="en-US" baseline="-25000" dirty="0" smtClean="0"/>
              <a:t>1</a:t>
            </a:r>
            <a:r>
              <a:rPr lang="en-US" dirty="0" smtClean="0"/>
              <a:t>,s</a:t>
            </a:r>
            <a:r>
              <a:rPr lang="en-US" baseline="-25000" dirty="0" smtClean="0"/>
              <a:t>2</a:t>
            </a:r>
            <a:r>
              <a:rPr lang="en-US" dirty="0" smtClean="0"/>
              <a:t>,.. </a:t>
            </a:r>
            <a:r>
              <a:rPr lang="en-US" dirty="0" err="1" smtClean="0"/>
              <a:t>s</a:t>
            </a:r>
            <a:r>
              <a:rPr lang="en-US" baseline="-25000" dirty="0" err="1" smtClean="0"/>
              <a:t>k</a:t>
            </a:r>
            <a:r>
              <a:rPr lang="en-US" dirty="0" smtClean="0"/>
              <a:t>} not exceeding the text similarity threshold</a:t>
            </a:r>
          </a:p>
          <a:p>
            <a:r>
              <a:rPr lang="en-US" dirty="0" smtClean="0"/>
              <a:t>Offload the processing of the join to the cloud </a:t>
            </a:r>
          </a:p>
          <a:p>
            <a:pPr lvl="1"/>
            <a:r>
              <a:rPr lang="en-US" dirty="0" smtClean="0"/>
              <a:t>Save processing power and battery life of WSN nodes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Hadoop</a:t>
            </a:r>
            <a:r>
              <a:rPr lang="en-US" dirty="0" smtClean="0"/>
              <a:t> </a:t>
            </a:r>
            <a:r>
              <a:rPr lang="en-US" dirty="0" err="1" smtClean="0"/>
              <a:t>MapReduce</a:t>
            </a:r>
            <a:r>
              <a:rPr lang="en-US" dirty="0" smtClean="0"/>
              <a:t> to perform the join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51E72-2DD1-4B7F-9413-28AFCF97E7F6}" type="datetime1">
              <a:rPr lang="en-US" smtClean="0"/>
              <a:pPr/>
              <a:t>5/18/17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5943600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 smtClean="0"/>
              <a:t>Yang</a:t>
            </a:r>
            <a:r>
              <a:rPr lang="en-US" sz="1200" dirty="0" smtClean="0">
                <a:solidFill>
                  <a:prstClr val="black"/>
                </a:solidFill>
              </a:rPr>
              <a:t> et al.,</a:t>
            </a:r>
            <a:r>
              <a:rPr lang="en-US" sz="1200" dirty="0" smtClean="0"/>
              <a:t> Cloud-assisted spatio-textual k nearest neighbor joins in sensor networks</a:t>
            </a:r>
            <a:r>
              <a:rPr lang="en-US" sz="1200" dirty="0" smtClean="0">
                <a:solidFill>
                  <a:prstClr val="black"/>
                </a:solidFill>
              </a:rPr>
              <a:t>, </a:t>
            </a:r>
            <a:r>
              <a:rPr lang="en-US" sz="1200" dirty="0" err="1" smtClean="0"/>
              <a:t>INISCom</a:t>
            </a:r>
            <a:r>
              <a:rPr lang="en-US" sz="1200" dirty="0" smtClean="0"/>
              <a:t>  </a:t>
            </a:r>
            <a:r>
              <a:rPr lang="en-US" sz="1200" dirty="0" smtClean="0">
                <a:solidFill>
                  <a:prstClr val="black"/>
                </a:solidFill>
              </a:rPr>
              <a:t>2015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58200" y="32867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ᶿ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Spatial-Keyword KNN </a:t>
            </a:r>
            <a:r>
              <a:rPr lang="en-US" dirty="0"/>
              <a:t>Join over WSNs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Preprocessing phase:</a:t>
            </a:r>
          </a:p>
          <a:p>
            <a:pPr lvl="1"/>
            <a:r>
              <a:rPr lang="en-US" dirty="0" smtClean="0"/>
              <a:t>Using </a:t>
            </a:r>
            <a:r>
              <a:rPr lang="en-US" dirty="0" err="1" smtClean="0"/>
              <a:t>MapReduce</a:t>
            </a:r>
            <a:r>
              <a:rPr lang="en-US" dirty="0" smtClean="0"/>
              <a:t>, build an inverted index over the sensor set S</a:t>
            </a:r>
          </a:p>
          <a:p>
            <a:endParaRPr lang="en-US" dirty="0" smtClean="0"/>
          </a:p>
          <a:p>
            <a:r>
              <a:rPr lang="en-US" dirty="0" smtClean="0"/>
              <a:t>Query processing phase:</a:t>
            </a:r>
          </a:p>
          <a:p>
            <a:pPr lvl="1"/>
            <a:r>
              <a:rPr lang="en-US" dirty="0" smtClean="0"/>
              <a:t>Using </a:t>
            </a:r>
            <a:r>
              <a:rPr lang="en-US" dirty="0" err="1" smtClean="0"/>
              <a:t>MapReduce</a:t>
            </a:r>
            <a:r>
              <a:rPr lang="en-US" dirty="0" smtClean="0"/>
              <a:t>, read the set R</a:t>
            </a:r>
          </a:p>
          <a:p>
            <a:pPr lvl="1"/>
            <a:r>
              <a:rPr lang="en-US" dirty="0" smtClean="0"/>
              <a:t>For every query r in R: </a:t>
            </a:r>
            <a:endParaRPr lang="en-US" dirty="0"/>
          </a:p>
          <a:p>
            <a:pPr lvl="2"/>
            <a:r>
              <a:rPr lang="en-US" dirty="0" smtClean="0"/>
              <a:t>Use the inverted index to find the relevant sensors</a:t>
            </a:r>
          </a:p>
          <a:p>
            <a:pPr lvl="2"/>
            <a:r>
              <a:rPr lang="en-US" dirty="0" smtClean="0"/>
              <a:t>Then, identify the </a:t>
            </a:r>
            <a:r>
              <a:rPr lang="en-US" dirty="0" err="1" smtClean="0"/>
              <a:t>kNN</a:t>
            </a:r>
            <a:r>
              <a:rPr lang="en-US" dirty="0" smtClean="0"/>
              <a:t> sensors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3600" dirty="0"/>
              <a:t>Approaches for Spatial-Keyword Big Data Processing</a:t>
            </a:r>
            <a:endParaRPr lang="en-US" sz="3600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on top of existing big data system</a:t>
            </a:r>
          </a:p>
          <a:p>
            <a:r>
              <a:rPr lang="en-US" dirty="0"/>
              <a:t>E</a:t>
            </a:r>
            <a:r>
              <a:rPr lang="en-US" dirty="0" smtClean="0"/>
              <a:t>xtension of </a:t>
            </a:r>
            <a:r>
              <a:rPr lang="en-US" dirty="0"/>
              <a:t>existing big data systems </a:t>
            </a:r>
          </a:p>
          <a:p>
            <a:r>
              <a:rPr lang="en-US" dirty="0" smtClean="0"/>
              <a:t>Dedicated </a:t>
            </a:r>
            <a:r>
              <a:rPr lang="en-US" dirty="0"/>
              <a:t>spatial-keyword big data systems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E480-E225-40CC-B94E-09F5392284CC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ModiSENSE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Platform for discovering points of interest and trending events from spatial-keyword social data</a:t>
            </a:r>
          </a:p>
          <a:p>
            <a:pPr lvl="1"/>
            <a:r>
              <a:rPr lang="en-US" dirty="0" err="1" smtClean="0"/>
              <a:t>HBase</a:t>
            </a:r>
            <a:r>
              <a:rPr lang="en-US" dirty="0" smtClean="0"/>
              <a:t> as a storage layer</a:t>
            </a:r>
          </a:p>
          <a:p>
            <a:pPr lvl="1"/>
            <a:r>
              <a:rPr lang="en-US" dirty="0" err="1" smtClean="0"/>
              <a:t>MapReduce</a:t>
            </a:r>
            <a:r>
              <a:rPr lang="en-US" dirty="0" smtClean="0"/>
              <a:t> as a processing platform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9C3D3-74ED-4EE1-BB2C-42FA59AE491E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5867401"/>
            <a:ext cx="922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 err="1" smtClean="0"/>
              <a:t>Mytilinis</a:t>
            </a:r>
            <a:r>
              <a:rPr lang="en-US" sz="1200" dirty="0" smtClean="0"/>
              <a:t> </a:t>
            </a:r>
            <a:r>
              <a:rPr lang="en-US" sz="1200" dirty="0" smtClean="0">
                <a:solidFill>
                  <a:prstClr val="black"/>
                </a:solidFill>
              </a:rPr>
              <a:t>et al., </a:t>
            </a:r>
            <a:r>
              <a:rPr lang="en-US" sz="1200" dirty="0" err="1" smtClean="0"/>
              <a:t>Modissense</a:t>
            </a:r>
            <a:r>
              <a:rPr lang="en-US" sz="1200" dirty="0" smtClean="0"/>
              <a:t>: A distributed spatio-temporal and textual processing platform for social networking services</a:t>
            </a:r>
            <a:r>
              <a:rPr lang="en-US" sz="1200" dirty="0" smtClean="0">
                <a:solidFill>
                  <a:prstClr val="black"/>
                </a:solidFill>
              </a:rPr>
              <a:t>, </a:t>
            </a:r>
            <a:r>
              <a:rPr lang="en-US" sz="1200" dirty="0" smtClean="0"/>
              <a:t>SIGMOD </a:t>
            </a:r>
            <a:r>
              <a:rPr lang="en-US" sz="1200" dirty="0" smtClean="0">
                <a:solidFill>
                  <a:prstClr val="black"/>
                </a:solidFill>
              </a:rPr>
              <a:t>2015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ModiSENSE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7150-A07B-4747-BC8D-127B872445DF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295400"/>
            <a:ext cx="6019800" cy="490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Big Spatial-Keyword Data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Huge amounts of spatial-keyword data are being generated</a:t>
            </a:r>
          </a:p>
          <a:p>
            <a:pPr lvl="1"/>
            <a:r>
              <a:rPr lang="en-US" dirty="0" smtClean="0"/>
              <a:t>Location-aware devices, e.g., smart-phones</a:t>
            </a:r>
          </a:p>
          <a:p>
            <a:pPr lvl="1"/>
            <a:r>
              <a:rPr lang="en-US" dirty="0" smtClean="0"/>
              <a:t>Social networks</a:t>
            </a:r>
          </a:p>
          <a:p>
            <a:pPr lvl="1"/>
            <a:r>
              <a:rPr lang="en-US" dirty="0" smtClean="0"/>
              <a:t>Micro-blogging applications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Spatial-keyword objects are composed of:</a:t>
            </a:r>
          </a:p>
          <a:p>
            <a:pPr lvl="1"/>
            <a:r>
              <a:rPr lang="en-US" dirty="0" smtClean="0"/>
              <a:t>Geo-location </a:t>
            </a:r>
          </a:p>
          <a:p>
            <a:pPr lvl="1"/>
            <a:r>
              <a:rPr lang="en-US" dirty="0" smtClean="0"/>
              <a:t>Textual content, i.e., set of keywords</a:t>
            </a:r>
          </a:p>
          <a:p>
            <a:pPr lvl="1"/>
            <a:r>
              <a:rPr lang="en-US" dirty="0" smtClean="0"/>
              <a:t>Other attributes, e.g., timestamp, user identifier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3ECE3CEC-9DAB-4613-ADF6-1C6EC382C90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CCC2-8167-4F9F-9D3D-D654DD3DA787}" type="datetime1">
              <a:rPr lang="en-US" smtClean="0"/>
              <a:pPr/>
              <a:t>5/18/17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991600" cy="9906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Tornado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3ECE3CEC-9DAB-4613-ADF6-1C6EC382C90D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534400" cy="4525963"/>
          </a:xfrm>
        </p:spPr>
        <p:txBody>
          <a:bodyPr/>
          <a:lstStyle/>
          <a:p>
            <a:r>
              <a:rPr lang="en-US" dirty="0" smtClean="0"/>
              <a:t>Adaptive and Distributed System for Spatial-Keyword  Stream Processing </a:t>
            </a:r>
          </a:p>
          <a:p>
            <a:pPr lvl="1"/>
            <a:r>
              <a:rPr lang="en-US" dirty="0" smtClean="0"/>
              <a:t>Extend the general purpose Storm streaming system </a:t>
            </a:r>
          </a:p>
          <a:p>
            <a:pPr lvl="1"/>
            <a:r>
              <a:rPr lang="en-US" dirty="0" smtClean="0"/>
              <a:t>Distribute the input streams to multiple worker processes </a:t>
            </a:r>
          </a:p>
          <a:p>
            <a:pPr lvl="1"/>
            <a:endParaRPr lang="en-US" dirty="0"/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1755-6A3B-42A9-A89A-C77D79779ABB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0" y="5943600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Mahmood</a:t>
            </a:r>
            <a:r>
              <a:rPr lang="en-US" sz="1200" dirty="0" smtClean="0"/>
              <a:t> et al., Tornado: A distributed spatio-textual stream processing system, PVLDB 2015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Storm Streaming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676400"/>
            <a:ext cx="7077096" cy="404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04800" y="5943600"/>
            <a:ext cx="5227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http://www.business-software.com/wp-content/uploads/2014/09/Storm.png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991600" cy="9906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Tornado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3ECE3CEC-9DAB-4613-ADF6-1C6EC382C90D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5344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1755-6A3B-42A9-A89A-C77D79779ABB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0" y="5943600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Mahmood</a:t>
            </a:r>
            <a:r>
              <a:rPr lang="en-US" sz="1200" dirty="0" smtClean="0"/>
              <a:t> et al., Tornado: A distributed spatio-textual stream processing system, PVLDB 2015</a:t>
            </a:r>
            <a:endParaRPr lang="en-US" sz="1200" dirty="0"/>
          </a:p>
        </p:txBody>
      </p:sp>
      <p:sp>
        <p:nvSpPr>
          <p:cNvPr id="51" name="Rounded Rectangle 50"/>
          <p:cNvSpPr/>
          <p:nvPr/>
        </p:nvSpPr>
        <p:spPr>
          <a:xfrm>
            <a:off x="1752600" y="2362200"/>
            <a:ext cx="5791200" cy="1752600"/>
          </a:xfrm>
          <a:prstGeom prst="round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ounded Rectangle 56"/>
          <p:cNvSpPr/>
          <p:nvPr/>
        </p:nvSpPr>
        <p:spPr>
          <a:xfrm>
            <a:off x="1295400" y="1905000"/>
            <a:ext cx="6400800" cy="3733800"/>
          </a:xfrm>
          <a:prstGeom prst="round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962400" y="1636931"/>
            <a:ext cx="1143000" cy="6096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4114800" y="1600200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Data</a:t>
            </a:r>
          </a:p>
          <a:p>
            <a:pPr algn="ctr"/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60" name="Oval 59"/>
          <p:cNvSpPr/>
          <p:nvPr/>
        </p:nvSpPr>
        <p:spPr>
          <a:xfrm>
            <a:off x="6096000" y="1600200"/>
            <a:ext cx="1143000" cy="6096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6247165" y="1600200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Query</a:t>
            </a:r>
          </a:p>
          <a:p>
            <a:pPr algn="ctr"/>
            <a:r>
              <a:rPr lang="en-US" dirty="0" smtClean="0"/>
              <a:t>Source</a:t>
            </a:r>
            <a:endParaRPr lang="en-US" dirty="0"/>
          </a:p>
        </p:txBody>
      </p:sp>
      <p:grpSp>
        <p:nvGrpSpPr>
          <p:cNvPr id="3" name="Group 20"/>
          <p:cNvGrpSpPr/>
          <p:nvPr/>
        </p:nvGrpSpPr>
        <p:grpSpPr>
          <a:xfrm>
            <a:off x="1905001" y="3429000"/>
            <a:ext cx="1490132" cy="609600"/>
            <a:chOff x="1905001" y="3886200"/>
            <a:chExt cx="1219199" cy="609600"/>
          </a:xfrm>
          <a:solidFill>
            <a:schemeClr val="bg1"/>
          </a:solidFill>
        </p:grpSpPr>
        <p:sp>
          <p:nvSpPr>
            <p:cNvPr id="63" name="Rounded Rectangle 62"/>
            <p:cNvSpPr/>
            <p:nvPr/>
          </p:nvSpPr>
          <p:spPr>
            <a:xfrm>
              <a:off x="1981200" y="3886200"/>
              <a:ext cx="1143000" cy="609600"/>
            </a:xfrm>
            <a:prstGeom prst="roundRect">
              <a:avLst/>
            </a:prstGeom>
            <a:grp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905001" y="3962400"/>
              <a:ext cx="1184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Evaluator</a:t>
              </a:r>
              <a:endParaRPr lang="en-US" dirty="0"/>
            </a:p>
          </p:txBody>
        </p:sp>
      </p:grpSp>
      <p:grpSp>
        <p:nvGrpSpPr>
          <p:cNvPr id="4" name="Group 30"/>
          <p:cNvGrpSpPr/>
          <p:nvPr/>
        </p:nvGrpSpPr>
        <p:grpSpPr>
          <a:xfrm>
            <a:off x="2895600" y="4800600"/>
            <a:ext cx="1143000" cy="609600"/>
            <a:chOff x="1981200" y="3886200"/>
            <a:chExt cx="1143000" cy="609600"/>
          </a:xfrm>
        </p:grpSpPr>
        <p:sp>
          <p:nvSpPr>
            <p:cNvPr id="66" name="Rounded Rectangle 65"/>
            <p:cNvSpPr/>
            <p:nvPr/>
          </p:nvSpPr>
          <p:spPr>
            <a:xfrm>
              <a:off x="1981200" y="3886200"/>
              <a:ext cx="1143000" cy="609600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133600" y="3962400"/>
              <a:ext cx="924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Worker</a:t>
              </a:r>
              <a:endParaRPr lang="en-US" dirty="0"/>
            </a:p>
          </p:txBody>
        </p:sp>
      </p:grpSp>
      <p:grpSp>
        <p:nvGrpSpPr>
          <p:cNvPr id="6" name="Group 33"/>
          <p:cNvGrpSpPr/>
          <p:nvPr/>
        </p:nvGrpSpPr>
        <p:grpSpPr>
          <a:xfrm>
            <a:off x="5334000" y="4800600"/>
            <a:ext cx="1143000" cy="609600"/>
            <a:chOff x="1981200" y="3886200"/>
            <a:chExt cx="1143000" cy="609600"/>
          </a:xfrm>
        </p:grpSpPr>
        <p:sp>
          <p:nvSpPr>
            <p:cNvPr id="69" name="Rounded Rectangle 68"/>
            <p:cNvSpPr/>
            <p:nvPr/>
          </p:nvSpPr>
          <p:spPr>
            <a:xfrm>
              <a:off x="1981200" y="3886200"/>
              <a:ext cx="1143000" cy="609600"/>
            </a:xfrm>
            <a:prstGeom prst="round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133600" y="3962400"/>
              <a:ext cx="924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Worker</a:t>
              </a:r>
              <a:endParaRPr lang="en-US" dirty="0"/>
            </a:p>
          </p:txBody>
        </p:sp>
      </p:grpSp>
      <p:cxnSp>
        <p:nvCxnSpPr>
          <p:cNvPr id="71" name="Straight Arrow Connector 70"/>
          <p:cNvCxnSpPr>
            <a:stCxn id="59" idx="2"/>
          </p:cNvCxnSpPr>
          <p:nvPr/>
        </p:nvCxnSpPr>
        <p:spPr>
          <a:xfrm flipH="1">
            <a:off x="2696633" y="2246531"/>
            <a:ext cx="1875985" cy="1182469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59" idx="2"/>
          </p:cNvCxnSpPr>
          <p:nvPr/>
        </p:nvCxnSpPr>
        <p:spPr>
          <a:xfrm>
            <a:off x="4572618" y="2246531"/>
            <a:ext cx="151782" cy="1182469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58" idx="4"/>
          </p:cNvCxnSpPr>
          <p:nvPr/>
        </p:nvCxnSpPr>
        <p:spPr>
          <a:xfrm>
            <a:off x="4533900" y="2246531"/>
            <a:ext cx="2057400" cy="1182469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rot="10800000" flipV="1">
            <a:off x="4724402" y="2209800"/>
            <a:ext cx="1981199" cy="12192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rot="16200000" flipH="1">
            <a:off x="2700866" y="4034366"/>
            <a:ext cx="762000" cy="770467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3467100" y="4038600"/>
            <a:ext cx="1143000" cy="7620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rot="10800000" flipV="1">
            <a:off x="5905500" y="4038600"/>
            <a:ext cx="800100" cy="7620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ounded Rectangle 77"/>
          <p:cNvSpPr/>
          <p:nvPr/>
        </p:nvSpPr>
        <p:spPr>
          <a:xfrm>
            <a:off x="2819400" y="2438400"/>
            <a:ext cx="3810000" cy="6096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Spatial-Keyword Routing Layer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grpSp>
        <p:nvGrpSpPr>
          <p:cNvPr id="7" name="Group 47"/>
          <p:cNvGrpSpPr/>
          <p:nvPr/>
        </p:nvGrpSpPr>
        <p:grpSpPr>
          <a:xfrm>
            <a:off x="3962401" y="3429000"/>
            <a:ext cx="1490131" cy="722531"/>
            <a:chOff x="1905001" y="3886200"/>
            <a:chExt cx="1219198" cy="722531"/>
          </a:xfrm>
          <a:solidFill>
            <a:schemeClr val="bg1"/>
          </a:solidFill>
        </p:grpSpPr>
        <p:sp>
          <p:nvSpPr>
            <p:cNvPr id="80" name="Rounded Rectangle 79"/>
            <p:cNvSpPr/>
            <p:nvPr/>
          </p:nvSpPr>
          <p:spPr>
            <a:xfrm>
              <a:off x="2029690" y="3886200"/>
              <a:ext cx="1094509" cy="609600"/>
            </a:xfrm>
            <a:prstGeom prst="roundRect">
              <a:avLst/>
            </a:prstGeom>
            <a:grp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905001" y="3962400"/>
              <a:ext cx="11845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Evaluator</a:t>
              </a:r>
            </a:p>
            <a:p>
              <a:pPr algn="ctr"/>
              <a:endParaRPr lang="en-US" dirty="0"/>
            </a:p>
          </p:txBody>
        </p:sp>
      </p:grpSp>
      <p:grpSp>
        <p:nvGrpSpPr>
          <p:cNvPr id="8" name="Group 50"/>
          <p:cNvGrpSpPr/>
          <p:nvPr/>
        </p:nvGrpSpPr>
        <p:grpSpPr>
          <a:xfrm>
            <a:off x="5943600" y="3429000"/>
            <a:ext cx="1490130" cy="722531"/>
            <a:chOff x="1905002" y="3886200"/>
            <a:chExt cx="1219198" cy="722531"/>
          </a:xfrm>
          <a:solidFill>
            <a:schemeClr val="bg1"/>
          </a:solidFill>
        </p:grpSpPr>
        <p:sp>
          <p:nvSpPr>
            <p:cNvPr id="83" name="Rounded Rectangle 82"/>
            <p:cNvSpPr/>
            <p:nvPr/>
          </p:nvSpPr>
          <p:spPr>
            <a:xfrm>
              <a:off x="1981200" y="3886200"/>
              <a:ext cx="1143000" cy="609600"/>
            </a:xfrm>
            <a:prstGeom prst="roundRect">
              <a:avLst/>
            </a:prstGeom>
            <a:grp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905002" y="3962400"/>
              <a:ext cx="11845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Evaluator</a:t>
              </a:r>
            </a:p>
            <a:p>
              <a:pPr algn="ctr"/>
              <a:endParaRPr lang="en-US" dirty="0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1752600" y="2362200"/>
            <a:ext cx="1018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Tornado</a:t>
            </a:r>
            <a:endParaRPr lang="en-US" dirty="0"/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5452532" y="3733800"/>
            <a:ext cx="584199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3395133" y="3733800"/>
            <a:ext cx="719667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352800"/>
            <a:ext cx="44196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DSkype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915400" cy="4525963"/>
          </a:xfrm>
        </p:spPr>
        <p:txBody>
          <a:bodyPr/>
          <a:lstStyle/>
          <a:p>
            <a:r>
              <a:rPr lang="en-US" dirty="0" smtClean="0"/>
              <a:t>Answering continuous top-k spatial-keyword queries </a:t>
            </a:r>
          </a:p>
          <a:p>
            <a:r>
              <a:rPr lang="en-US" dirty="0" smtClean="0"/>
              <a:t>A distributed version of the SKYPE system </a:t>
            </a:r>
          </a:p>
          <a:p>
            <a:pPr lvl="1"/>
            <a:r>
              <a:rPr lang="en-US" dirty="0" smtClean="0"/>
              <a:t>Centralized system for the processing top-k spatial-keyword queries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E330-4D6D-4C4D-A0AF-AF094F9CE271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867401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Wang et al., Top-k spatial-keyword publish/subscribe over sliding window., VLDB journal  2016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DSkype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915400" cy="4525963"/>
          </a:xfrm>
        </p:spPr>
        <p:txBody>
          <a:bodyPr/>
          <a:lstStyle/>
          <a:p>
            <a:r>
              <a:rPr lang="en-US" dirty="0" smtClean="0"/>
              <a:t>Extends the Storm streaming 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E330-4D6D-4C4D-A0AF-AF094F9CE271}" type="datetime1">
              <a:rPr lang="en-US" smtClean="0"/>
              <a:pPr/>
              <a:t>5/18/17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905000"/>
            <a:ext cx="5609933" cy="38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867401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Wang et al., Top-k spatial-keyword publish/subscribe over sliding window., VLDB journal  2016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PS</a:t>
            </a:r>
            <a:r>
              <a:rPr lang="en-US" baseline="30000" dirty="0" smtClean="0"/>
              <a:t>2</a:t>
            </a:r>
            <a:r>
              <a:rPr lang="en-US" dirty="0" smtClean="0"/>
              <a:t>Stream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525963"/>
          </a:xfrm>
        </p:spPr>
        <p:txBody>
          <a:bodyPr/>
          <a:lstStyle/>
          <a:p>
            <a:r>
              <a:rPr lang="en-US" dirty="0" smtClean="0"/>
              <a:t>Distributed publish/subscribe system</a:t>
            </a:r>
          </a:p>
          <a:p>
            <a:r>
              <a:rPr lang="en-US" dirty="0" smtClean="0"/>
              <a:t>Extends the storm streaming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Page </a:t>
            </a:r>
            <a:fld id="{01DFE82E-F831-485B-B882-4F36574D31AE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399" y="2819400"/>
            <a:ext cx="7277819" cy="33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5867401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Chen et al., Distributed Publish/Subscribe Query Processing on the Spatio-Textual Data Stream, ICDE 2017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3600" dirty="0" smtClean="0"/>
              <a:t>Big Spatial-Keyword</a:t>
            </a:r>
            <a:br>
              <a:rPr lang="en-US" sz="3600" dirty="0" smtClean="0"/>
            </a:br>
            <a:r>
              <a:rPr lang="en-US" sz="3600" dirty="0" smtClean="0"/>
              <a:t> Processing Approaches</a:t>
            </a:r>
            <a:endParaRPr lang="en-US" sz="3600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on top of existing big data </a:t>
            </a:r>
            <a:r>
              <a:rPr lang="en-US" dirty="0" smtClean="0"/>
              <a:t>system</a:t>
            </a:r>
            <a:endParaRPr lang="en-US" dirty="0" smtClean="0"/>
          </a:p>
          <a:p>
            <a:r>
              <a:rPr lang="en-US" dirty="0"/>
              <a:t>Extension of existing big data systems </a:t>
            </a:r>
            <a:endParaRPr lang="en-US" dirty="0" smtClean="0"/>
          </a:p>
          <a:p>
            <a:r>
              <a:rPr lang="en-US" dirty="0" smtClean="0"/>
              <a:t>Dedicated </a:t>
            </a:r>
            <a:r>
              <a:rPr lang="en-US" dirty="0" smtClean="0"/>
              <a:t>spatial</a:t>
            </a:r>
            <a:r>
              <a:rPr lang="en-US" dirty="0"/>
              <a:t>-keyword big data systems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B127-02A3-41AE-A7AA-ECA54389E7B5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NewsStand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Web news aggregation and </a:t>
            </a:r>
            <a:r>
              <a:rPr lang="en-US" dirty="0" err="1" smtClean="0"/>
              <a:t>geotagging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133600"/>
            <a:ext cx="7543800" cy="378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0" y="5867401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Teitler</a:t>
            </a:r>
            <a:r>
              <a:rPr lang="en-US" sz="1200" dirty="0" smtClean="0"/>
              <a:t> et al., </a:t>
            </a:r>
            <a:r>
              <a:rPr lang="en-US" sz="1200" dirty="0" err="1" smtClean="0"/>
              <a:t>NewsStand</a:t>
            </a:r>
            <a:r>
              <a:rPr lang="en-US" sz="1200" dirty="0" smtClean="0"/>
              <a:t>: A new view on news, SIGSPATIAL 2008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NewsStand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828800"/>
            <a:ext cx="7543800" cy="411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NewsStand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600199"/>
            <a:ext cx="7924800" cy="436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Spatial-Keyword Data is Everywhere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A788-7180-4E40-B007-FBDDFF85E013}" type="datetime1">
              <a:rPr lang="en-US" smtClean="0"/>
              <a:pPr/>
              <a:t>5/18/17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752600"/>
            <a:ext cx="34956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600200"/>
            <a:ext cx="2900688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895600"/>
            <a:ext cx="4299204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2133" y="4114800"/>
            <a:ext cx="3751867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95400" y="45720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62600" y="3429000"/>
            <a:ext cx="3286125" cy="1022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TwitterStand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229600" cy="4525963"/>
          </a:xfrm>
        </p:spPr>
        <p:txBody>
          <a:bodyPr/>
          <a:lstStyle/>
          <a:p>
            <a:r>
              <a:rPr lang="en-US" dirty="0" smtClean="0"/>
              <a:t>Detection of news from Twitter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981200"/>
            <a:ext cx="5924550" cy="319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0" y="5867401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Sankaranarayanan</a:t>
            </a:r>
            <a:r>
              <a:rPr lang="en-US" sz="1200" dirty="0" smtClean="0"/>
              <a:t> et al., </a:t>
            </a:r>
            <a:r>
              <a:rPr lang="en-US" sz="1200" dirty="0" err="1" smtClean="0"/>
              <a:t>Twitterstand</a:t>
            </a:r>
            <a:r>
              <a:rPr lang="en-US" sz="1200" dirty="0" smtClean="0"/>
              <a:t>: news in tweets,  SIGSPATIAL 2009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TwitterStand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828800"/>
            <a:ext cx="8534400" cy="39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TAGHREED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8229600" cy="4525963"/>
          </a:xfrm>
        </p:spPr>
        <p:txBody>
          <a:bodyPr/>
          <a:lstStyle/>
          <a:p>
            <a:r>
              <a:rPr lang="en-US" dirty="0" smtClean="0"/>
              <a:t>Answers spatial-keyword queries over micro-blogs including:</a:t>
            </a:r>
          </a:p>
          <a:p>
            <a:pPr lvl="1"/>
            <a:r>
              <a:rPr lang="en-US" dirty="0" smtClean="0"/>
              <a:t>Spatial-keyword filter</a:t>
            </a:r>
          </a:p>
          <a:p>
            <a:pPr lvl="1"/>
            <a:r>
              <a:rPr lang="en-US" dirty="0" smtClean="0"/>
              <a:t>Top-k frequent keywords</a:t>
            </a:r>
          </a:p>
          <a:p>
            <a:pPr lvl="1"/>
            <a:r>
              <a:rPr lang="en-US" dirty="0" smtClean="0"/>
              <a:t>Top-k active users</a:t>
            </a:r>
          </a:p>
          <a:p>
            <a:pPr lvl="1"/>
            <a:r>
              <a:rPr lang="en-US" dirty="0" smtClean="0"/>
              <a:t>Top-k famous users</a:t>
            </a:r>
          </a:p>
          <a:p>
            <a:pPr lvl="1"/>
            <a:r>
              <a:rPr lang="en-US" dirty="0" smtClean="0"/>
              <a:t>Aggregates over micro-blogs</a:t>
            </a:r>
          </a:p>
          <a:p>
            <a:pPr lvl="1"/>
            <a:r>
              <a:rPr lang="en-US" dirty="0" smtClean="0"/>
              <a:t>Top-k languages used while tweeting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5867401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Magdy</a:t>
            </a:r>
            <a:r>
              <a:rPr lang="en-US" sz="1200" dirty="0" smtClean="0"/>
              <a:t> et al., </a:t>
            </a:r>
            <a:r>
              <a:rPr lang="en-US" sz="1200" dirty="0" err="1" smtClean="0"/>
              <a:t>Taghreed</a:t>
            </a:r>
            <a:r>
              <a:rPr lang="en-US" sz="1200" dirty="0" smtClean="0"/>
              <a:t>: A System for Querying, Analyzing, and Visualizing </a:t>
            </a:r>
            <a:r>
              <a:rPr lang="en-US" sz="1200" dirty="0" err="1" smtClean="0"/>
              <a:t>Geotagged</a:t>
            </a:r>
            <a:r>
              <a:rPr lang="en-US" sz="1200" dirty="0" smtClean="0"/>
              <a:t> </a:t>
            </a:r>
            <a:r>
              <a:rPr lang="en-US" sz="1200" dirty="0" err="1" smtClean="0"/>
              <a:t>Microblogs</a:t>
            </a:r>
            <a:r>
              <a:rPr lang="en-US" sz="1200" dirty="0" smtClean="0"/>
              <a:t>,  SIGSPATIAL 2014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TAGHREED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209800"/>
            <a:ext cx="6781800" cy="308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TAGHREED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28B0F-42BA-403A-88CC-36CCB57EB7FA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214651"/>
            <a:ext cx="8341722" cy="4692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Outline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600200"/>
            <a:ext cx="9067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 and Background</a:t>
            </a:r>
            <a:endParaRPr lang="en-US" dirty="0"/>
          </a:p>
          <a:p>
            <a:r>
              <a:rPr lang="en-US" dirty="0" smtClean="0"/>
              <a:t>Querying Spatial-Keyword Data</a:t>
            </a:r>
          </a:p>
          <a:p>
            <a:r>
              <a:rPr lang="en-US" dirty="0" smtClean="0"/>
              <a:t>Spatial-Keyword Big Data Processing </a:t>
            </a:r>
          </a:p>
          <a:p>
            <a:pPr lvl="1"/>
            <a:r>
              <a:rPr lang="en-US" dirty="0" smtClean="0"/>
              <a:t>Indexing in Spatial-Keyword Big Data Systems</a:t>
            </a:r>
          </a:p>
          <a:p>
            <a:r>
              <a:rPr lang="en-US" dirty="0" smtClean="0"/>
              <a:t>Case Studies</a:t>
            </a:r>
          </a:p>
          <a:p>
            <a:r>
              <a:rPr lang="en-US" dirty="0" smtClean="0"/>
              <a:t>Future Research Directions</a:t>
            </a:r>
          </a:p>
          <a:p>
            <a:pPr lvl="1">
              <a:buNone/>
            </a:pPr>
            <a:endParaRPr lang="en-US" dirty="0" smtClean="0"/>
          </a:p>
          <a:p>
            <a:pPr>
              <a:buFont typeface="Courier New" pitchFamily="49" charset="0"/>
              <a:buChar char="o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3ECE3CEC-9DAB-4613-ADF6-1C6EC382C90D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FB11F-6298-411B-8C27-064AEFB4EB25}" type="datetime1">
              <a:rPr lang="en-US" smtClean="0"/>
              <a:pPr/>
              <a:t>5/18/17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marL="742950" marR="0" lvl="1" indent="-2857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Indexing </a:t>
            </a:r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 Spatial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-Keyword </a:t>
            </a:r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Big Data Systems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Spatial-only </a:t>
            </a:r>
            <a:r>
              <a:rPr lang="en-US" dirty="0" smtClean="0"/>
              <a:t>indexing with text filtering on the fly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Inverted indexing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Hybrid structures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Data streams partitioning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66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2895600"/>
            <a:ext cx="33528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TAREEG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5237"/>
            <a:ext cx="9144000" cy="4525963"/>
          </a:xfrm>
        </p:spPr>
        <p:txBody>
          <a:bodyPr/>
          <a:lstStyle/>
          <a:p>
            <a:r>
              <a:rPr lang="en-US" dirty="0" smtClean="0"/>
              <a:t>A service for the extraction of spatial data</a:t>
            </a:r>
          </a:p>
          <a:p>
            <a:r>
              <a:rPr lang="en-US" dirty="0" smtClean="0"/>
              <a:t>Uses </a:t>
            </a:r>
            <a:r>
              <a:rPr lang="en-US" dirty="0" smtClean="0"/>
              <a:t>spatial-only </a:t>
            </a:r>
            <a:r>
              <a:rPr lang="en-US" dirty="0" smtClean="0"/>
              <a:t>indexing from </a:t>
            </a:r>
            <a:r>
              <a:rPr lang="en-US" dirty="0" err="1" smtClean="0"/>
              <a:t>SpatialHadoop</a:t>
            </a:r>
            <a:r>
              <a:rPr lang="en-US" dirty="0" smtClean="0"/>
              <a:t> </a:t>
            </a:r>
          </a:p>
          <a:p>
            <a:r>
              <a:rPr lang="en-US" dirty="0" smtClean="0"/>
              <a:t>Performs text filtering on the fly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14E8F-1CAF-4CC5-8EB2-9F2D74CF2913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5791200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Alarabi</a:t>
            </a:r>
            <a:r>
              <a:rPr lang="en-US" sz="1200" dirty="0" smtClean="0"/>
              <a:t> et al., TAREEG: a </a:t>
            </a:r>
            <a:r>
              <a:rPr lang="en-US" sz="1200" dirty="0" err="1" smtClean="0"/>
              <a:t>MapReduce</a:t>
            </a:r>
            <a:r>
              <a:rPr lang="en-US" sz="1200" dirty="0" smtClean="0"/>
              <a:t>-based web service for extracting spatial data from </a:t>
            </a:r>
            <a:r>
              <a:rPr lang="en-US" sz="1200" dirty="0" err="1" smtClean="0"/>
              <a:t>OpenStreetMap</a:t>
            </a:r>
            <a:r>
              <a:rPr lang="en-US" sz="1200" dirty="0" smtClean="0"/>
              <a:t>, SIGMOD  2014</a:t>
            </a:r>
          </a:p>
          <a:p>
            <a:r>
              <a:rPr lang="en-US" sz="1200" dirty="0" err="1" smtClean="0"/>
              <a:t>Eldawy</a:t>
            </a:r>
            <a:r>
              <a:rPr lang="en-US" sz="1200" dirty="0" smtClean="0"/>
              <a:t> et al., </a:t>
            </a:r>
            <a:r>
              <a:rPr lang="en-US" sz="1200" dirty="0" err="1" smtClean="0"/>
              <a:t>Spatialhadoop</a:t>
            </a:r>
            <a:r>
              <a:rPr lang="en-US" sz="1200" dirty="0" smtClean="0"/>
              <a:t>: A </a:t>
            </a:r>
            <a:r>
              <a:rPr lang="en-US" sz="1200" dirty="0" err="1" smtClean="0"/>
              <a:t>mapreduce</a:t>
            </a:r>
            <a:r>
              <a:rPr lang="en-US" sz="1200" dirty="0" smtClean="0"/>
              <a:t> framework for spatial data, ICDE 2015</a:t>
            </a:r>
            <a:endParaRPr lang="en-US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05200"/>
            <a:ext cx="49339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TAREEG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40386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371600"/>
            <a:ext cx="3208021" cy="48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5867400" y="3505200"/>
            <a:ext cx="76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62600" y="5943600"/>
            <a:ext cx="76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marL="742950" marR="0" lvl="1" indent="-2857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Indexing </a:t>
            </a:r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 Spatial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-Keyword </a:t>
            </a:r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Big Data Systems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Spatial-only </a:t>
            </a:r>
            <a:r>
              <a:rPr lang="en-US" dirty="0" smtClean="0"/>
              <a:t>indexing with text filtering on the fly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Inverted indexing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Hybrid structures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Data streams partitioning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69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209800"/>
            <a:ext cx="7125989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Scale of </a:t>
            </a:r>
            <a:r>
              <a:rPr lang="en-US" dirty="0" smtClean="0"/>
              <a:t>Spatial-Keyword Data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3ECE3CEC-9DAB-4613-ADF6-1C6EC382C90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524000" y="2362200"/>
            <a:ext cx="2133600" cy="15240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447800" y="4267200"/>
            <a:ext cx="2133600" cy="15240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19800" y="2362200"/>
            <a:ext cx="2133600" cy="15240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3301C-63F1-4B0F-AB1D-14DDB44AE8C1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1000" y="6172200"/>
            <a:ext cx="2439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http://www.internetlivestats.com/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Top-K </a:t>
            </a:r>
            <a:r>
              <a:rPr lang="en-US" dirty="0" smtClean="0"/>
              <a:t>User </a:t>
            </a:r>
            <a:r>
              <a:rPr lang="en-US" dirty="0" smtClean="0"/>
              <a:t>Search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4525963"/>
          </a:xfrm>
        </p:spPr>
        <p:txBody>
          <a:bodyPr/>
          <a:lstStyle/>
          <a:p>
            <a:r>
              <a:rPr lang="en-US" dirty="0" smtClean="0"/>
              <a:t>Identifies users </a:t>
            </a:r>
            <a:r>
              <a:rPr lang="en-US" dirty="0" smtClean="0"/>
              <a:t>that make </a:t>
            </a:r>
            <a:r>
              <a:rPr lang="en-US" dirty="0" smtClean="0"/>
              <a:t>relevant and popular tweets</a:t>
            </a:r>
          </a:p>
          <a:p>
            <a:pPr lvl="1"/>
            <a:r>
              <a:rPr lang="en-US" dirty="0" smtClean="0"/>
              <a:t>Uses an inverted index of tweets in HDFS</a:t>
            </a:r>
          </a:p>
          <a:p>
            <a:pPr lvl="1"/>
            <a:r>
              <a:rPr lang="en-US" dirty="0" smtClean="0"/>
              <a:t>Uses a quad-tree and keywords  to get the key for the inverted index</a:t>
            </a:r>
          </a:p>
          <a:p>
            <a:pPr lvl="2"/>
            <a:r>
              <a:rPr lang="en-US" dirty="0" smtClean="0"/>
              <a:t>2 bits per quad-tree level</a:t>
            </a:r>
          </a:p>
          <a:p>
            <a:pPr lvl="3"/>
            <a:r>
              <a:rPr lang="en-US" dirty="0" smtClean="0"/>
              <a:t>00,01,10,11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6577-F264-497A-A32A-8E3B59DBFBC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276600"/>
            <a:ext cx="4648200" cy="288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0" y="5867401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Jiang et al., Finding top-k local users in geo-tagged social media data, ICDE  2015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ST-</a:t>
            </a:r>
            <a:r>
              <a:rPr lang="en-US" dirty="0" err="1" smtClean="0"/>
              <a:t>HBase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Extends </a:t>
            </a:r>
            <a:r>
              <a:rPr lang="en-US" sz="2800" dirty="0" err="1" smtClean="0"/>
              <a:t>HBase</a:t>
            </a:r>
            <a:r>
              <a:rPr lang="en-US" sz="2800" dirty="0" smtClean="0"/>
              <a:t> with spatial-keyword indexes</a:t>
            </a:r>
          </a:p>
          <a:p>
            <a:pPr lvl="1"/>
            <a:r>
              <a:rPr lang="en-US" sz="2400" dirty="0" smtClean="0"/>
              <a:t>Answers spatial-keyword filter queries </a:t>
            </a:r>
          </a:p>
          <a:p>
            <a:pPr lvl="1"/>
            <a:r>
              <a:rPr lang="en-US" sz="2400" dirty="0" smtClean="0"/>
              <a:t>Key is the keyword, and z-order value of the location of the  object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F996-CB7C-4A4D-A323-E05D7A54F6B6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71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124200" y="2667000"/>
            <a:ext cx="4495800" cy="2743200"/>
            <a:chOff x="4648200" y="3276600"/>
            <a:chExt cx="4495800" cy="274320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24690" y="3352800"/>
              <a:ext cx="4219310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Rectangle 8"/>
            <p:cNvSpPr/>
            <p:nvPr/>
          </p:nvSpPr>
          <p:spPr>
            <a:xfrm>
              <a:off x="4648200" y="3276600"/>
              <a:ext cx="1295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90600" y="5334000"/>
            <a:ext cx="7605095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 smtClean="0"/>
              <a:t>STbHI</a:t>
            </a:r>
            <a:r>
              <a:rPr lang="en-US" sz="2400" dirty="0" smtClean="0"/>
              <a:t>: Spatial and Textual Based Hybrid Index Index 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0" y="5867401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Ma et al., St-</a:t>
            </a:r>
            <a:r>
              <a:rPr lang="en-US" sz="1200" dirty="0" err="1" smtClean="0"/>
              <a:t>hbase</a:t>
            </a:r>
            <a:r>
              <a:rPr lang="en-US" sz="1200" dirty="0" smtClean="0"/>
              <a:t> a scalable data management system for massive geo-tagged objects, WAIM 2013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marL="742950" marR="0" lvl="1" indent="-2857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Indexing </a:t>
            </a:r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 Spatial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-Keyword </a:t>
            </a:r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Big Data Systems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Spatial-only indexing with text filtering on the fly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Inverted indexing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Hybrid structures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Data streams partitioning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72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ST-</a:t>
            </a:r>
            <a:r>
              <a:rPr lang="en-US" dirty="0" err="1" smtClean="0"/>
              <a:t>HBase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8229600" cy="4525963"/>
          </a:xfrm>
        </p:spPr>
        <p:txBody>
          <a:bodyPr/>
          <a:lstStyle/>
          <a:p>
            <a:r>
              <a:rPr lang="en-US" dirty="0" smtClean="0"/>
              <a:t>Uses clusters of keywords to avoid inserting the same object multiple times different keywords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5266A-CDA3-4DF3-A90B-B092914A8124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73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28613" y="2209800"/>
            <a:ext cx="8486775" cy="4095750"/>
            <a:chOff x="328613" y="1390650"/>
            <a:chExt cx="8486775" cy="409575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8613" y="1390650"/>
              <a:ext cx="8486775" cy="407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609600" y="4876800"/>
              <a:ext cx="11430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66800" y="5410200"/>
            <a:ext cx="7322069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 smtClean="0"/>
              <a:t>TCbISI</a:t>
            </a:r>
            <a:r>
              <a:rPr lang="en-US" sz="2400" dirty="0" smtClean="0"/>
              <a:t>: Term Cluster Based Inverted Spatial Index`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152400" y="5895201"/>
            <a:ext cx="883920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 smtClean="0"/>
              <a:t>Ma et al., St-</a:t>
            </a:r>
            <a:r>
              <a:rPr lang="en-US" sz="1200" dirty="0" err="1" smtClean="0"/>
              <a:t>hbase</a:t>
            </a:r>
            <a:r>
              <a:rPr lang="en-US" sz="1200" dirty="0" smtClean="0"/>
              <a:t>: a scalable data management system for massive geo-tagged objects, WAIM 2013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DSkype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 smtClean="0"/>
              <a:t>A global distribution mechanism across multiple processes </a:t>
            </a:r>
            <a:endParaRPr lang="en-US" dirty="0" smtClean="0"/>
          </a:p>
          <a:p>
            <a:pPr lvl="1"/>
            <a:r>
              <a:rPr lang="en-US" dirty="0" smtClean="0"/>
              <a:t>Various techniques for global distribution</a:t>
            </a:r>
          </a:p>
          <a:p>
            <a:pPr lvl="1"/>
            <a:r>
              <a:rPr lang="en-US" dirty="0" smtClean="0"/>
              <a:t>E.g., Random or spatial-only</a:t>
            </a:r>
            <a:endParaRPr lang="en-US" dirty="0" smtClean="0"/>
          </a:p>
          <a:p>
            <a:r>
              <a:rPr lang="en-US" dirty="0" smtClean="0"/>
              <a:t>Local spatial-keyword indexing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304A-0FB9-41D8-8AFC-E60CC3BE4EAC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867401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Wang et al., Top-k spatial-keyword publish/subscribe over sliding window, VLDB journal  2016</a:t>
            </a:r>
            <a:endParaRPr lang="en-US" sz="1200" dirty="0"/>
          </a:p>
        </p:txBody>
      </p:sp>
      <p:grpSp>
        <p:nvGrpSpPr>
          <p:cNvPr id="9" name="Group 8"/>
          <p:cNvGrpSpPr/>
          <p:nvPr/>
        </p:nvGrpSpPr>
        <p:grpSpPr>
          <a:xfrm>
            <a:off x="3733800" y="3810000"/>
            <a:ext cx="11125200" cy="2286000"/>
            <a:chOff x="1447800" y="3429000"/>
            <a:chExt cx="11125200" cy="22860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47800" y="3505200"/>
              <a:ext cx="10544175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ctangle 7"/>
            <p:cNvSpPr/>
            <p:nvPr/>
          </p:nvSpPr>
          <p:spPr>
            <a:xfrm>
              <a:off x="6705600" y="3429000"/>
              <a:ext cx="5867400" cy="228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CoSKQ</a:t>
            </a:r>
            <a:r>
              <a:rPr lang="en-US" dirty="0" smtClean="0"/>
              <a:t> on RDD-Based Systems (Spark)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229600" cy="4525963"/>
          </a:xfrm>
        </p:spPr>
        <p:txBody>
          <a:bodyPr/>
          <a:lstStyle/>
          <a:p>
            <a:r>
              <a:rPr lang="en-US" dirty="0"/>
              <a:t>G</a:t>
            </a:r>
            <a:r>
              <a:rPr lang="en-US" dirty="0" smtClean="0"/>
              <a:t>rid</a:t>
            </a:r>
            <a:r>
              <a:rPr lang="en-US" dirty="0" smtClean="0"/>
              <a:t>-based indexing of spatial-keyword data for answering the collective spatial-keyword group query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840" y="2790825"/>
            <a:ext cx="847916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5867401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He et al., Scalable collective spatial keyword query,  ICDE workshops 2015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CoSKQ</a:t>
            </a:r>
            <a:r>
              <a:rPr lang="en-US" dirty="0" smtClean="0"/>
              <a:t> on RDD-Based Systems (Spark)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915400" cy="4525963"/>
          </a:xfrm>
        </p:spPr>
        <p:txBody>
          <a:bodyPr/>
          <a:lstStyle/>
          <a:p>
            <a:r>
              <a:rPr lang="en-US" dirty="0" smtClean="0"/>
              <a:t>Use indexes </a:t>
            </a:r>
            <a:r>
              <a:rPr lang="en-US" dirty="0" smtClean="0"/>
              <a:t>to avoid reading cells that do not contribute to the answer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3124200"/>
            <a:ext cx="6481578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TAGHREED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525963"/>
          </a:xfrm>
        </p:spPr>
        <p:txBody>
          <a:bodyPr/>
          <a:lstStyle/>
          <a:p>
            <a:r>
              <a:rPr lang="en-US" dirty="0" smtClean="0"/>
              <a:t>Uses main-memory and disk indexes for micro-blogs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828800"/>
            <a:ext cx="63246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5867401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Magdy</a:t>
            </a:r>
            <a:r>
              <a:rPr lang="en-US" sz="1200" dirty="0" smtClean="0"/>
              <a:t> et al., </a:t>
            </a:r>
            <a:r>
              <a:rPr lang="en-US" sz="1200" dirty="0" err="1" smtClean="0"/>
              <a:t>Taghreed</a:t>
            </a:r>
            <a:r>
              <a:rPr lang="en-US" sz="1200" dirty="0" smtClean="0"/>
              <a:t>: A System for Querying, Analyzing, and Visualizing </a:t>
            </a:r>
            <a:r>
              <a:rPr lang="en-US" sz="1200" dirty="0" err="1" smtClean="0"/>
              <a:t>Geotagged</a:t>
            </a:r>
            <a:r>
              <a:rPr lang="en-US" sz="1200" dirty="0" smtClean="0"/>
              <a:t> </a:t>
            </a:r>
            <a:r>
              <a:rPr lang="en-US" sz="1200" dirty="0" err="1" smtClean="0"/>
              <a:t>Microblogs</a:t>
            </a:r>
            <a:r>
              <a:rPr lang="en-US" sz="1200" dirty="0" smtClean="0"/>
              <a:t>,  ICDE 2015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TAGHREED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295400"/>
            <a:ext cx="5029200" cy="469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marL="742950" marR="0" lvl="1" indent="-2857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Indexing </a:t>
            </a:r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 Spatial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-Keyword </a:t>
            </a:r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Big Data Systems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Spatial-only indexing with text filtering on the fly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Inverted indexing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Hybrid structures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Data streams partitioning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79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General Purpose Big Data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systems are not equipped with spatial-keyword-specific indexing and query processing algorithms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08CB-AA15-46C6-885F-C8EED4D53C22}" type="datetime1">
              <a:rPr lang="en-US" smtClean="0"/>
              <a:pPr/>
              <a:t>5/18/17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657600"/>
            <a:ext cx="2819400" cy="136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3352800"/>
            <a:ext cx="24288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47914" y="3505200"/>
            <a:ext cx="259608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5029200"/>
            <a:ext cx="2095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3600" y="5105400"/>
            <a:ext cx="24669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400" y="5257800"/>
            <a:ext cx="2286000" cy="92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Tornado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371600"/>
            <a:ext cx="6781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664C-1EA1-4ABB-ACA7-A34CB1527864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5867401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Mahmood</a:t>
            </a:r>
            <a:r>
              <a:rPr lang="en-US" sz="1200" dirty="0" smtClean="0"/>
              <a:t> et al., Tornado: A distributed spatio-textual stream processing system, PVLDB 2015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Tornado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4525963"/>
          </a:xfrm>
        </p:spPr>
        <p:txBody>
          <a:bodyPr/>
          <a:lstStyle/>
          <a:p>
            <a:r>
              <a:rPr lang="en-US" dirty="0" smtClean="0"/>
              <a:t>Partition the space into non-overlapping rectangles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43400" y="3364468"/>
            <a:ext cx="19050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343400" y="4431268"/>
            <a:ext cx="1905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4915297" y="4697571"/>
            <a:ext cx="533400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343400" y="3821668"/>
            <a:ext cx="13716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5181997" y="3897471"/>
            <a:ext cx="1066800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15000" y="3667680"/>
            <a:ext cx="5334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43400" y="336446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715000" y="3376136"/>
            <a:ext cx="351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296822" y="389786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715000" y="374546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43400" y="443126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181600" y="4431268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</a:t>
            </a:r>
            <a:endParaRPr lang="en-US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1676400" y="5562600"/>
            <a:ext cx="1143000" cy="6858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057400" y="57150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2895600" y="5562600"/>
            <a:ext cx="1143000" cy="6858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276600" y="57150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114800" y="5562600"/>
            <a:ext cx="1143000" cy="6858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495800" y="57150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5334000" y="5562600"/>
            <a:ext cx="1143000" cy="6858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715000" y="57150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25" name="Rounded Rectangle 24"/>
          <p:cNvSpPr/>
          <p:nvPr/>
        </p:nvSpPr>
        <p:spPr>
          <a:xfrm>
            <a:off x="6553200" y="5562600"/>
            <a:ext cx="1143000" cy="6858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934200" y="57150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27" name="Rounded Rectangle 26"/>
          <p:cNvSpPr/>
          <p:nvPr/>
        </p:nvSpPr>
        <p:spPr>
          <a:xfrm>
            <a:off x="7772400" y="5562600"/>
            <a:ext cx="1143000" cy="6858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153400" y="571500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495800" y="496466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Routing Unit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11924" y="579120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Evaluators</a:t>
            </a:r>
            <a:endParaRPr lang="en-US" b="1" dirty="0"/>
          </a:p>
        </p:txBody>
      </p:sp>
      <p:sp>
        <p:nvSpPr>
          <p:cNvPr id="31" name="Oval 30"/>
          <p:cNvSpPr/>
          <p:nvPr/>
        </p:nvSpPr>
        <p:spPr>
          <a:xfrm>
            <a:off x="4267200" y="2398931"/>
            <a:ext cx="1143000" cy="609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419600" y="2362200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Data</a:t>
            </a:r>
          </a:p>
          <a:p>
            <a:pPr algn="ctr"/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6248400" y="2362200"/>
            <a:ext cx="1143000" cy="609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400800" y="2362200"/>
            <a:ext cx="915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Query </a:t>
            </a:r>
          </a:p>
          <a:p>
            <a:pPr algn="ctr"/>
            <a:r>
              <a:rPr lang="en-US" dirty="0" smtClean="0"/>
              <a:t>Source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705600" y="3352800"/>
            <a:ext cx="19050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6705600" y="4419600"/>
            <a:ext cx="1905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7277497" y="4685903"/>
            <a:ext cx="533400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705600" y="3810000"/>
            <a:ext cx="13716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7544197" y="3885803"/>
            <a:ext cx="1066800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077200" y="3656012"/>
            <a:ext cx="5334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705600" y="33528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8077200" y="3364468"/>
            <a:ext cx="351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6659022" y="38862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8077200" y="37338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6705600" y="44196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7543800" y="441960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</a:t>
            </a:r>
            <a:endParaRPr lang="en-US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6858000" y="495300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Routing Unit</a:t>
            </a:r>
            <a:endParaRPr lang="en-US" b="1" dirty="0"/>
          </a:p>
        </p:txBody>
      </p:sp>
      <p:sp>
        <p:nvSpPr>
          <p:cNvPr id="48" name="Rectangle 47"/>
          <p:cNvSpPr/>
          <p:nvPr/>
        </p:nvSpPr>
        <p:spPr>
          <a:xfrm>
            <a:off x="1905000" y="3352800"/>
            <a:ext cx="19050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>
            <a:off x="1905000" y="4419600"/>
            <a:ext cx="1905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2476897" y="4685903"/>
            <a:ext cx="533400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905000" y="3810000"/>
            <a:ext cx="13716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2743597" y="3885803"/>
            <a:ext cx="1066800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276600" y="3656012"/>
            <a:ext cx="5334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905000" y="33528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3276600" y="3364468"/>
            <a:ext cx="351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1858422" y="38862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3276600" y="37338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1905000" y="44196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2743200" y="441960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</a:t>
            </a:r>
            <a:endParaRPr lang="en-US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2057400" y="495300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Routing Unit</a:t>
            </a:r>
            <a:endParaRPr lang="en-US" b="1" dirty="0"/>
          </a:p>
        </p:txBody>
      </p:sp>
      <p:sp>
        <p:nvSpPr>
          <p:cNvPr id="61" name="Rounded Rectangle 60"/>
          <p:cNvSpPr/>
          <p:nvPr/>
        </p:nvSpPr>
        <p:spPr>
          <a:xfrm>
            <a:off x="1676400" y="3048000"/>
            <a:ext cx="7162800" cy="2286000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57290" y="3733800"/>
            <a:ext cx="1595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The Routing </a:t>
            </a:r>
          </a:p>
          <a:p>
            <a:pPr algn="ctr"/>
            <a:r>
              <a:rPr lang="en-US" b="1" dirty="0" smtClean="0"/>
              <a:t>Layer</a:t>
            </a:r>
            <a:endParaRPr lang="en-US" b="1" dirty="0"/>
          </a:p>
        </p:txBody>
      </p:sp>
      <p:sp>
        <p:nvSpPr>
          <p:cNvPr id="63" name="Date Placeholder 6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B4D0-2D4F-4D30-9317-AB98DE33F8D4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81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Outline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600200"/>
            <a:ext cx="9067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 and Background</a:t>
            </a:r>
            <a:endParaRPr lang="en-US" dirty="0"/>
          </a:p>
          <a:p>
            <a:r>
              <a:rPr lang="en-US" dirty="0" smtClean="0"/>
              <a:t>Querying Spatial-Keyword Data</a:t>
            </a:r>
          </a:p>
          <a:p>
            <a:r>
              <a:rPr lang="en-US" dirty="0" smtClean="0"/>
              <a:t>Spatial-Keyword Big Data Processing </a:t>
            </a:r>
          </a:p>
          <a:p>
            <a:pPr lvl="1"/>
            <a:r>
              <a:rPr lang="en-US" dirty="0" smtClean="0"/>
              <a:t>Indexing in Spatial-Keyword Big Data Systems</a:t>
            </a:r>
            <a:endParaRPr lang="en-US" dirty="0"/>
          </a:p>
          <a:p>
            <a:r>
              <a:rPr lang="en-US" dirty="0" smtClean="0"/>
              <a:t>Case Studies</a:t>
            </a:r>
            <a:endParaRPr lang="en-US" dirty="0"/>
          </a:p>
          <a:p>
            <a:r>
              <a:rPr lang="en-US" dirty="0" smtClean="0"/>
              <a:t>Future Research Directions</a:t>
            </a:r>
          </a:p>
          <a:p>
            <a:pPr lvl="1">
              <a:buNone/>
            </a:pPr>
            <a:endParaRPr lang="en-US" dirty="0" smtClean="0"/>
          </a:p>
          <a:p>
            <a:pPr>
              <a:buFont typeface="Courier New" pitchFamily="49" charset="0"/>
              <a:buChar char="o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3ECE3CEC-9DAB-4613-ADF6-1C6EC382C90D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FB11F-6298-411B-8C27-064AEFB4EB25}" type="datetime1">
              <a:rPr lang="en-US" smtClean="0"/>
              <a:pPr/>
              <a:t>5/18/17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Disks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system for the distributed processing of spatial-keyword group query on road networks</a:t>
            </a:r>
          </a:p>
          <a:p>
            <a:pPr lvl="1"/>
            <a:r>
              <a:rPr lang="en-US" dirty="0" smtClean="0"/>
              <a:t>Partitions the road network into node-disjoint sub-graphs</a:t>
            </a:r>
          </a:p>
          <a:p>
            <a:pPr lvl="1"/>
            <a:r>
              <a:rPr lang="en-US" dirty="0" smtClean="0"/>
              <a:t>Data partitions are indexed in HDFS</a:t>
            </a:r>
          </a:p>
          <a:p>
            <a:pPr lvl="1"/>
            <a:r>
              <a:rPr lang="en-US" dirty="0" smtClean="0"/>
              <a:t>Query processing is performed using </a:t>
            </a:r>
            <a:r>
              <a:rPr lang="en-US" dirty="0" err="1" smtClean="0"/>
              <a:t>Hadoop</a:t>
            </a:r>
            <a:r>
              <a:rPr lang="en-US" dirty="0" smtClean="0"/>
              <a:t> </a:t>
            </a:r>
            <a:r>
              <a:rPr lang="en-US" dirty="0" err="1" smtClean="0"/>
              <a:t>MapReduce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0874-777D-429A-8EC0-46B4C1894379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486400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Luo</a:t>
            </a:r>
            <a:r>
              <a:rPr lang="en-US" sz="1200" dirty="0" smtClean="0"/>
              <a:t> et al., DISKs: a system for distributed spatial group keyword search on road networks, PVLDB  2012</a:t>
            </a:r>
          </a:p>
          <a:p>
            <a:pPr>
              <a:defRPr/>
            </a:pPr>
            <a:r>
              <a:rPr lang="en-US" sz="1200" dirty="0" err="1" smtClean="0"/>
              <a:t>Luo</a:t>
            </a:r>
            <a:r>
              <a:rPr lang="en-US" sz="1200" dirty="0" smtClean="0"/>
              <a:t> et al., Distributed Spatial Keyword Querying on Road Networks, EDBT 2014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Disks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600200"/>
            <a:ext cx="5867400" cy="437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0874-777D-429A-8EC0-46B4C1894379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84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860" y="2286000"/>
            <a:ext cx="8510258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TerraFly</a:t>
            </a:r>
            <a:r>
              <a:rPr lang="en-US" dirty="0" smtClean="0"/>
              <a:t> </a:t>
            </a:r>
            <a:r>
              <a:rPr lang="en-US" dirty="0" err="1" smtClean="0"/>
              <a:t>sksOpen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TerraFly</a:t>
            </a:r>
            <a:r>
              <a:rPr lang="en-US" sz="2800" dirty="0" smtClean="0"/>
              <a:t> is a system for querying and visualizing geo-spatial data </a:t>
            </a:r>
          </a:p>
          <a:p>
            <a:pPr lvl="1"/>
            <a:r>
              <a:rPr lang="en-US" sz="2400" dirty="0" smtClean="0"/>
              <a:t>Serves worldwide web map requests over 125 countries </a:t>
            </a:r>
            <a:endParaRPr lang="en-US" sz="2400" dirty="0" smtClean="0"/>
          </a:p>
          <a:p>
            <a:pPr lvl="1"/>
            <a:r>
              <a:rPr lang="en-US" sz="2400" dirty="0" smtClean="0"/>
              <a:t>S</a:t>
            </a:r>
            <a:r>
              <a:rPr lang="en-US" sz="2400" dirty="0" smtClean="0"/>
              <a:t>upports </a:t>
            </a:r>
            <a:r>
              <a:rPr lang="en-US" sz="2400" dirty="0" smtClean="0"/>
              <a:t>various overlays, </a:t>
            </a:r>
            <a:r>
              <a:rPr lang="en-US" sz="2400" dirty="0" smtClean="0"/>
              <a:t>e.g., street </a:t>
            </a:r>
            <a:r>
              <a:rPr lang="en-US" sz="2400" dirty="0" smtClean="0"/>
              <a:t>names, roads, restaurants, </a:t>
            </a:r>
            <a:r>
              <a:rPr lang="en-US" sz="2400" dirty="0" smtClean="0"/>
              <a:t>services, </a:t>
            </a:r>
            <a:r>
              <a:rPr lang="en-US" sz="2400" dirty="0" smtClean="0"/>
              <a:t>and demographic data</a:t>
            </a:r>
          </a:p>
          <a:p>
            <a:r>
              <a:rPr lang="en-US" sz="2800" dirty="0" err="1" smtClean="0"/>
              <a:t>TerraFly</a:t>
            </a:r>
            <a:r>
              <a:rPr lang="en-US" sz="2800" dirty="0" smtClean="0"/>
              <a:t> </a:t>
            </a:r>
            <a:r>
              <a:rPr lang="en-US" sz="2800" dirty="0" err="1" smtClean="0"/>
              <a:t>sksOpen</a:t>
            </a:r>
            <a:endParaRPr lang="en-US" sz="2800" dirty="0" smtClean="0"/>
          </a:p>
          <a:p>
            <a:pPr lvl="1"/>
            <a:r>
              <a:rPr lang="en-US" sz="2400" dirty="0" smtClean="0"/>
              <a:t>An indexing and query engine for processing Top-k spatial-keyword </a:t>
            </a:r>
            <a:r>
              <a:rPr lang="en-US" sz="2400" dirty="0" smtClean="0"/>
              <a:t>queries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DAD82-9285-4DE0-983F-3E333D60CE1C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5486400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Lu et al., </a:t>
            </a:r>
            <a:r>
              <a:rPr lang="en-US" sz="1200" dirty="0" err="1" smtClean="0"/>
              <a:t>sksOpen</a:t>
            </a:r>
            <a:r>
              <a:rPr lang="en-US" sz="1200" dirty="0" smtClean="0"/>
              <a:t>: efficient indexing, querying, and visualization of geo-spatial big data, ICMLA  2013</a:t>
            </a:r>
          </a:p>
          <a:p>
            <a:r>
              <a:rPr lang="en-US" sz="1200" dirty="0" smtClean="0"/>
              <a:t>Zhang et </a:t>
            </a:r>
            <a:r>
              <a:rPr lang="en-US" sz="1200" dirty="0" err="1" smtClean="0"/>
              <a:t>al.,Terrafly</a:t>
            </a:r>
            <a:r>
              <a:rPr lang="en-US" sz="1200" dirty="0" smtClean="0"/>
              <a:t> </a:t>
            </a:r>
            <a:r>
              <a:rPr lang="en-US" sz="1200" dirty="0" err="1" smtClean="0"/>
              <a:t>geocloud</a:t>
            </a:r>
            <a:r>
              <a:rPr lang="en-US" sz="1200" dirty="0" smtClean="0"/>
              <a:t>: an online spatial data analysis and visualization system, TIST 2015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TerraFly</a:t>
            </a:r>
            <a:r>
              <a:rPr lang="en-US" dirty="0" smtClean="0"/>
              <a:t> </a:t>
            </a:r>
            <a:r>
              <a:rPr lang="en-US" dirty="0" err="1" smtClean="0"/>
              <a:t>sksOpen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4525963"/>
          </a:xfrm>
        </p:spPr>
        <p:txBody>
          <a:bodyPr/>
          <a:lstStyle/>
          <a:p>
            <a:r>
              <a:rPr lang="en-US" dirty="0" smtClean="0"/>
              <a:t>To answer top-k spatial keyword queries, </a:t>
            </a:r>
            <a:r>
              <a:rPr lang="en-US" dirty="0" err="1" smtClean="0"/>
              <a:t>TerraFly</a:t>
            </a:r>
            <a:r>
              <a:rPr lang="en-US" dirty="0" smtClean="0"/>
              <a:t> builds spatial-keyword indexes using </a:t>
            </a:r>
            <a:r>
              <a:rPr lang="en-US" dirty="0" err="1"/>
              <a:t>M</a:t>
            </a:r>
            <a:r>
              <a:rPr lang="en-US" dirty="0" err="1" smtClean="0"/>
              <a:t>apReduce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F82B-F439-4114-8045-2652C14B6BD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87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419600" y="2819400"/>
            <a:ext cx="4724400" cy="3505200"/>
            <a:chOff x="4419600" y="2819400"/>
            <a:chExt cx="4724400" cy="3505200"/>
          </a:xfrm>
        </p:grpSpPr>
        <p:grpSp>
          <p:nvGrpSpPr>
            <p:cNvPr id="10" name="Group 9"/>
            <p:cNvGrpSpPr/>
            <p:nvPr/>
          </p:nvGrpSpPr>
          <p:grpSpPr>
            <a:xfrm>
              <a:off x="4419600" y="2819400"/>
              <a:ext cx="4724400" cy="3409950"/>
              <a:chOff x="2057400" y="2305050"/>
              <a:chExt cx="5867400" cy="3943350"/>
            </a:xfrm>
          </p:grpSpPr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057400" y="2305050"/>
                <a:ext cx="5867400" cy="3943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" name="Rectangle 8"/>
              <p:cNvSpPr/>
              <p:nvPr/>
            </p:nvSpPr>
            <p:spPr>
              <a:xfrm>
                <a:off x="2743200" y="5715000"/>
                <a:ext cx="1066800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5638800" y="5867400"/>
              <a:ext cx="2514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Nimbus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tuning service for twitter analysis </a:t>
            </a:r>
          </a:p>
          <a:p>
            <a:r>
              <a:rPr lang="en-US" sz="2800" dirty="0" smtClean="0"/>
              <a:t>Provides an API for testing the quality of twitter filters </a:t>
            </a:r>
          </a:p>
          <a:p>
            <a:r>
              <a:rPr lang="en-US" sz="2800" dirty="0" smtClean="0"/>
              <a:t>Uses the GNIP </a:t>
            </a:r>
            <a:r>
              <a:rPr lang="en-US" sz="2800" dirty="0" err="1" smtClean="0"/>
              <a:t>PowerTrack</a:t>
            </a:r>
            <a:r>
              <a:rPr lang="en-US" sz="2800" dirty="0" smtClean="0"/>
              <a:t> query language</a:t>
            </a:r>
          </a:p>
          <a:p>
            <a:r>
              <a:rPr lang="en-US" sz="2800" dirty="0" smtClean="0"/>
              <a:t>Uses </a:t>
            </a:r>
            <a:r>
              <a:rPr lang="en-US" sz="2800" dirty="0" smtClean="0"/>
              <a:t>a database of tweets to check if a twitter filter retrieves only relevant tweets</a:t>
            </a:r>
          </a:p>
          <a:p>
            <a:r>
              <a:rPr lang="en-US" sz="2800" dirty="0" smtClean="0"/>
              <a:t>Measures the hit ratio of a specific tweet filter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1019-82F0-4613-A13E-8D2618CBFC4C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5486400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Lai et al., Nimbus: tuning filters service on Tweet streams, Big Data  2015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Nimbus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0C790-0BA2-4C59-BD88-2C01BCFB3C09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524000"/>
            <a:ext cx="5314784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2362200"/>
            <a:ext cx="50006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and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Scale of Spatial-Keyword Data</a:t>
            </a:r>
          </a:p>
          <a:p>
            <a:r>
              <a:rPr lang="en-US" dirty="0" smtClean="0"/>
              <a:t>Spatial-Keyword Applications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Outline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570037"/>
            <a:ext cx="9067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 and Background</a:t>
            </a:r>
            <a:endParaRPr lang="en-US" dirty="0"/>
          </a:p>
          <a:p>
            <a:r>
              <a:rPr lang="en-US" dirty="0" smtClean="0"/>
              <a:t>Querying Spatial-Keyword Data</a:t>
            </a:r>
          </a:p>
          <a:p>
            <a:r>
              <a:rPr lang="en-US" dirty="0" smtClean="0"/>
              <a:t>Spatial-Keyword Big Data Processing </a:t>
            </a:r>
          </a:p>
          <a:p>
            <a:pPr lvl="1"/>
            <a:r>
              <a:rPr lang="en-US" dirty="0" smtClean="0"/>
              <a:t>Indexing in Spatial-Keyword Big Data Systems</a:t>
            </a:r>
            <a:endParaRPr lang="en-US" dirty="0"/>
          </a:p>
          <a:p>
            <a:r>
              <a:rPr lang="en-US" dirty="0" smtClean="0"/>
              <a:t>Case Studies</a:t>
            </a:r>
            <a:endParaRPr lang="en-US" dirty="0"/>
          </a:p>
          <a:p>
            <a:r>
              <a:rPr lang="en-US" dirty="0" smtClean="0"/>
              <a:t>Future Research Directions</a:t>
            </a:r>
          </a:p>
          <a:p>
            <a:pPr lvl="1">
              <a:buNone/>
            </a:pPr>
            <a:endParaRPr lang="en-US" dirty="0" smtClean="0"/>
          </a:p>
          <a:p>
            <a:pPr>
              <a:buFont typeface="Courier New" pitchFamily="49" charset="0"/>
              <a:buChar char="o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3ECE3CEC-9DAB-4613-ADF6-1C6EC382C90D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FB11F-6298-411B-8C27-064AEFB4EB25}" type="datetime1">
              <a:rPr lang="en-US" smtClean="0"/>
              <a:pPr/>
              <a:t>5/18/17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Future Research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Load-Balancing</a:t>
            </a:r>
          </a:p>
          <a:p>
            <a:r>
              <a:rPr lang="en-US" dirty="0" smtClean="0"/>
              <a:t>Benchmarking</a:t>
            </a:r>
          </a:p>
          <a:p>
            <a:r>
              <a:rPr lang="en-US" dirty="0" smtClean="0"/>
              <a:t>Pipelined Evaluation </a:t>
            </a:r>
          </a:p>
          <a:p>
            <a:r>
              <a:rPr lang="en-US" dirty="0" smtClean="0"/>
              <a:t>Big Spatio-Temporal-keyword Processing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91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Load-Balancing in Big Spatial-Keyword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Spatial-keyword workload varies </a:t>
            </a:r>
            <a:r>
              <a:rPr lang="en-US" dirty="0" smtClean="0"/>
              <a:t>over time</a:t>
            </a:r>
            <a:endParaRPr lang="en-US" dirty="0" smtClean="0"/>
          </a:p>
          <a:p>
            <a:r>
              <a:rPr lang="en-US" dirty="0" smtClean="0"/>
              <a:t>Big spatial-keyword systems need to be adaptive and elastic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677D-C186-49E2-97BD-AA6B6CBAD1C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92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179F-1CF4-4073-82F0-005E49AE5BDE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93</a:t>
            </a:fld>
            <a:endParaRPr lang="en-US" dirty="0"/>
          </a:p>
        </p:txBody>
      </p:sp>
      <p:pic>
        <p:nvPicPr>
          <p:cNvPr id="6" name="Picture 5" descr="Feb 24 2017 1-27 P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00" y="-533400"/>
            <a:ext cx="16256000" cy="8305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9087" y="5791200"/>
            <a:ext cx="383951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http://www.vox.com/a/internet-maps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Load-Balancing in Tornado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3ECE3CEC-9DAB-4613-ADF6-1C6EC382C90D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790" y="1295400"/>
            <a:ext cx="356839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0389" y="1447800"/>
            <a:ext cx="3421611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3990" y="3657600"/>
            <a:ext cx="3200400" cy="244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4DD0D-2013-41F5-956D-1B5FCD622BB0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943600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Mahmood</a:t>
            </a:r>
            <a:r>
              <a:rPr lang="en-US" sz="1200" dirty="0" smtClean="0"/>
              <a:t> et al., Tornado: A distributed spatio-textual stream processing system, PVLDB 2015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Load-Balancing in Big Spatial-Keyword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Load-balancing and </a:t>
            </a:r>
            <a:r>
              <a:rPr lang="en-US" dirty="0" err="1" smtClean="0"/>
              <a:t>adaptivity</a:t>
            </a:r>
            <a:r>
              <a:rPr lang="en-US" dirty="0" smtClean="0"/>
              <a:t> for batch, </a:t>
            </a:r>
            <a:r>
              <a:rPr lang="en-US" dirty="0" smtClean="0"/>
              <a:t>disk-</a:t>
            </a:r>
            <a:r>
              <a:rPr lang="en-US" dirty="0" smtClean="0"/>
              <a:t>based, </a:t>
            </a:r>
            <a:r>
              <a:rPr lang="en-US" dirty="0" smtClean="0"/>
              <a:t>and </a:t>
            </a:r>
            <a:r>
              <a:rPr lang="en-US" dirty="0" smtClean="0"/>
              <a:t>memor</a:t>
            </a:r>
            <a:r>
              <a:rPr lang="en-US" dirty="0" smtClean="0"/>
              <a:t>y-</a:t>
            </a:r>
            <a:r>
              <a:rPr lang="en-US" dirty="0" smtClean="0"/>
              <a:t>based systems need to be addressed</a:t>
            </a:r>
            <a:endParaRPr lang="en-US" dirty="0" smtClean="0"/>
          </a:p>
          <a:p>
            <a:r>
              <a:rPr lang="en-US" dirty="0" smtClean="0"/>
              <a:t>Need to account for the various types of spatial-keyword queries</a:t>
            </a:r>
          </a:p>
          <a:p>
            <a:pPr lvl="1"/>
            <a:r>
              <a:rPr lang="en-US" dirty="0" smtClean="0"/>
              <a:t>Need to </a:t>
            </a:r>
            <a:r>
              <a:rPr lang="en-US" dirty="0" smtClean="0"/>
              <a:t>consider </a:t>
            </a:r>
            <a:r>
              <a:rPr lang="en-US" dirty="0" smtClean="0"/>
              <a:t>the </a:t>
            </a:r>
            <a:r>
              <a:rPr lang="en-US" dirty="0" smtClean="0"/>
              <a:t>overhead in processing complex </a:t>
            </a:r>
            <a:r>
              <a:rPr lang="en-US" dirty="0" smtClean="0"/>
              <a:t>spatial-keyword </a:t>
            </a:r>
            <a:r>
              <a:rPr lang="en-US" dirty="0" smtClean="0"/>
              <a:t>queries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2AA2-094E-4EAF-B3DE-2C7F7DADDD96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95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Future Research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Load-Balancing</a:t>
            </a:r>
          </a:p>
          <a:p>
            <a:r>
              <a:rPr lang="en-US" dirty="0" smtClean="0"/>
              <a:t>Benchmarking</a:t>
            </a:r>
          </a:p>
          <a:p>
            <a:r>
              <a:rPr lang="en-US" dirty="0" smtClean="0"/>
              <a:t>Pipelined Evaluation </a:t>
            </a:r>
          </a:p>
          <a:p>
            <a:r>
              <a:rPr lang="en-US" dirty="0" smtClean="0"/>
              <a:t>Big Spatio-Temporal-keyword Processing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EAF5-9912-41A8-BCDF-206C8BA5CC68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96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Benchmarking Big Spatial-Keyword Systems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Spatial-only benchmarks </a:t>
            </a:r>
          </a:p>
          <a:p>
            <a:pPr lvl="1"/>
            <a:r>
              <a:rPr lang="en-US" dirty="0" err="1" smtClean="0"/>
              <a:t>Jackpine</a:t>
            </a:r>
            <a:endParaRPr lang="en-US" dirty="0" smtClean="0"/>
          </a:p>
          <a:p>
            <a:pPr lvl="1"/>
            <a:r>
              <a:rPr lang="en-US" dirty="0" err="1" smtClean="0"/>
              <a:t>BerlinMOD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Relational benchmarks</a:t>
            </a:r>
          </a:p>
          <a:p>
            <a:pPr lvl="1"/>
            <a:r>
              <a:rPr lang="en-US" dirty="0" smtClean="0"/>
              <a:t>TPC-H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514600"/>
            <a:ext cx="41148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F5E5-BDD8-4041-9139-20855E0ECCA3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486400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http://csng.cs.toronto.edu/projects/20</a:t>
            </a:r>
          </a:p>
          <a:p>
            <a:r>
              <a:rPr lang="en-US" sz="1200" dirty="0" smtClean="0"/>
              <a:t>http://dna.fernuni-hagen.de/secondo/BerlinMOD/BerlinMOD.html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Benchmarking Big Spatial-Keyword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Existing spatial-keyword benchmarks</a:t>
            </a:r>
          </a:p>
          <a:p>
            <a:pPr lvl="1"/>
            <a:r>
              <a:rPr lang="en-US" dirty="0" smtClean="0"/>
              <a:t>Limited set of queries </a:t>
            </a:r>
          </a:p>
          <a:p>
            <a:pPr lvl="1"/>
            <a:r>
              <a:rPr lang="en-US" dirty="0" smtClean="0"/>
              <a:t>Specific use cases, e.g., social-network analysis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E4971-5EDE-4CAC-9801-7B0B196441EE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5486400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Chen et al., Spatial keyword query processing: An experimental evaluation,  PVLDB  2013</a:t>
            </a:r>
          </a:p>
          <a:p>
            <a:r>
              <a:rPr lang="en-US" sz="1200" dirty="0" smtClean="0"/>
              <a:t>Panda et al., Performance Evaluation of Social Network Using Data Mining Techniques,  Computational Social Networks  2012</a:t>
            </a:r>
          </a:p>
          <a:p>
            <a:endParaRPr lang="en-US" sz="1200" dirty="0" smtClean="0"/>
          </a:p>
          <a:p>
            <a:endParaRPr lang="en-US" sz="12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Benchmarking Big Spatial-Keyword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 spatial-keyword datasets</a:t>
            </a:r>
          </a:p>
          <a:p>
            <a:r>
              <a:rPr lang="en-US" dirty="0" smtClean="0"/>
              <a:t>Support of a wide range of spatial-keyword queries </a:t>
            </a:r>
          </a:p>
          <a:p>
            <a:r>
              <a:rPr lang="en-US" dirty="0" smtClean="0"/>
              <a:t>Support of several evaluation scenarios</a:t>
            </a:r>
          </a:p>
          <a:p>
            <a:pPr lvl="1"/>
            <a:r>
              <a:rPr lang="en-US" dirty="0" smtClean="0"/>
              <a:t>Batch</a:t>
            </a:r>
          </a:p>
          <a:p>
            <a:pPr lvl="1"/>
            <a:r>
              <a:rPr lang="en-US" dirty="0" smtClean="0"/>
              <a:t>Streaming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894C-D722-4536-94E5-5033E6F0A6A5}" type="datetime1">
              <a:rPr lang="en-US" smtClean="0"/>
              <a:pPr/>
              <a:t>5/18/17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1DFE82E-F831-485B-B882-4F36574D31AE}" type="slidenum">
              <a:rPr lang="en-US" smtClean="0"/>
              <a:pPr/>
              <a:t>99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11832</TotalTime>
  <Words>8146</Words>
  <Application>Microsoft Macintosh PowerPoint</Application>
  <PresentationFormat>On-screen Show (4:3)</PresentationFormat>
  <Paragraphs>1231</Paragraphs>
  <Slides>104</Slides>
  <Notes>76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5" baseType="lpstr">
      <vt:lpstr>Office Theme</vt:lpstr>
      <vt:lpstr>Query Processing Techniques for Big Spatial-Keyword Data</vt:lpstr>
      <vt:lpstr>Disclaimer</vt:lpstr>
      <vt:lpstr>Outline</vt:lpstr>
      <vt:lpstr>Introduction and Background</vt:lpstr>
      <vt:lpstr>Big Spatial-Keyword Data</vt:lpstr>
      <vt:lpstr>Spatial-Keyword Data is Everywhere </vt:lpstr>
      <vt:lpstr>The Scale of Spatial-Keyword Data</vt:lpstr>
      <vt:lpstr>General Purpose Big Data Systems</vt:lpstr>
      <vt:lpstr>Introduction and Background</vt:lpstr>
      <vt:lpstr>Ad Targeting</vt:lpstr>
      <vt:lpstr> Identification of Nearby Attractions </vt:lpstr>
      <vt:lpstr>Trip Planning </vt:lpstr>
      <vt:lpstr>Traffic and Navigation Systems</vt:lpstr>
      <vt:lpstr>Micro-Blogs Analysis</vt:lpstr>
      <vt:lpstr>Outline</vt:lpstr>
      <vt:lpstr>Querying Spatial-Keyword Data</vt:lpstr>
      <vt:lpstr>The Spatial-Keyword Filter Query</vt:lpstr>
      <vt:lpstr> The Spatial-Keyword Top-K Query</vt:lpstr>
      <vt:lpstr> The Boolean-kNN Query</vt:lpstr>
      <vt:lpstr> The m-Closest Keywords (mCK) Query</vt:lpstr>
      <vt:lpstr>The Collective Spatial-Keyword Group Query (CoSKQ)</vt:lpstr>
      <vt:lpstr>The Top-k Groups Query</vt:lpstr>
      <vt:lpstr>Reverse Spatial-Keyword Top-K Query</vt:lpstr>
      <vt:lpstr>Variations of Spatial-Keyword Queries</vt:lpstr>
      <vt:lpstr>Querying Spatial-Keyword Data</vt:lpstr>
      <vt:lpstr>Querying Spatial-Keyword Data</vt:lpstr>
      <vt:lpstr>GNIP PowerTrack</vt:lpstr>
      <vt:lpstr>Querying Spatial-Keyword Data</vt:lpstr>
      <vt:lpstr>MQL Micro-Blogs Query Language</vt:lpstr>
      <vt:lpstr>MQL Micro-Blogs Query Language</vt:lpstr>
      <vt:lpstr>MQL Micro-Blogs Query Language</vt:lpstr>
      <vt:lpstr>Querying Spatial-Keyword Data</vt:lpstr>
      <vt:lpstr>The Atlas Query Language: Spatial-Keyword Extensions to SQL</vt:lpstr>
      <vt:lpstr>The Specification of Atlas</vt:lpstr>
      <vt:lpstr>Spatial-keyword Grouping Operators</vt:lpstr>
      <vt:lpstr>Example 1: Spatial-Keyword TOP-K Query </vt:lpstr>
      <vt:lpstr>Example 2: Spatial-Keyword Group Query </vt:lpstr>
      <vt:lpstr>Other Languages</vt:lpstr>
      <vt:lpstr>Outline</vt:lpstr>
      <vt:lpstr>Outline</vt:lpstr>
      <vt:lpstr>Approaches for Spatial-Keyword Big Data Processing</vt:lpstr>
      <vt:lpstr>Boolean kNN Processing over MapReduce</vt:lpstr>
      <vt:lpstr>Processing m-Closest Spatial Keyword Group</vt:lpstr>
      <vt:lpstr>Processing m-Closest Spatial Keyword Group</vt:lpstr>
      <vt:lpstr>Spatial-Keyword KNN Join over WSNs</vt:lpstr>
      <vt:lpstr>Spatial-Keyword KNN Join over WSNs</vt:lpstr>
      <vt:lpstr>Approaches for Spatial-Keyword Big Data Processing</vt:lpstr>
      <vt:lpstr>ModiSENSE</vt:lpstr>
      <vt:lpstr>ModiSENSE</vt:lpstr>
      <vt:lpstr>Tornado</vt:lpstr>
      <vt:lpstr>The Storm Streaming System</vt:lpstr>
      <vt:lpstr>Tornado</vt:lpstr>
      <vt:lpstr>DSkype</vt:lpstr>
      <vt:lpstr>DSkype</vt:lpstr>
      <vt:lpstr>PS2Stream</vt:lpstr>
      <vt:lpstr>Big Spatial-Keyword  Processing Approaches</vt:lpstr>
      <vt:lpstr>NewsStand</vt:lpstr>
      <vt:lpstr>NewsStand</vt:lpstr>
      <vt:lpstr>NewsStand</vt:lpstr>
      <vt:lpstr>TwitterStand</vt:lpstr>
      <vt:lpstr>TwitterStand</vt:lpstr>
      <vt:lpstr>TAGHREED</vt:lpstr>
      <vt:lpstr>TAGHREED</vt:lpstr>
      <vt:lpstr>TAGHREED</vt:lpstr>
      <vt:lpstr>Outline</vt:lpstr>
      <vt:lpstr>Indexing in Spatial-Keyword Big Data Systems</vt:lpstr>
      <vt:lpstr>TAREEG</vt:lpstr>
      <vt:lpstr>TAREEG</vt:lpstr>
      <vt:lpstr>Indexing in Spatial-Keyword Big Data Systems</vt:lpstr>
      <vt:lpstr>Top-K User Search </vt:lpstr>
      <vt:lpstr>ST-HBase</vt:lpstr>
      <vt:lpstr>Indexing in Spatial-Keyword Big Data Systems</vt:lpstr>
      <vt:lpstr>ST-HBase</vt:lpstr>
      <vt:lpstr>DSkype</vt:lpstr>
      <vt:lpstr> CoSKQ on RDD-Based Systems (Spark) </vt:lpstr>
      <vt:lpstr> CoSKQ on RDD-Based Systems (Spark) </vt:lpstr>
      <vt:lpstr>TAGHREED</vt:lpstr>
      <vt:lpstr>TAGHREED</vt:lpstr>
      <vt:lpstr>Indexing in Spatial-Keyword Big Data Systems</vt:lpstr>
      <vt:lpstr>Tornado</vt:lpstr>
      <vt:lpstr>Tornado</vt:lpstr>
      <vt:lpstr>Outline</vt:lpstr>
      <vt:lpstr>Disks</vt:lpstr>
      <vt:lpstr>Disks</vt:lpstr>
      <vt:lpstr>Disks</vt:lpstr>
      <vt:lpstr>TerraFly sksOpen</vt:lpstr>
      <vt:lpstr>TerraFly sksOpen</vt:lpstr>
      <vt:lpstr>Nimbus</vt:lpstr>
      <vt:lpstr>Nimbus</vt:lpstr>
      <vt:lpstr>Outline</vt:lpstr>
      <vt:lpstr>Future Research Directions</vt:lpstr>
      <vt:lpstr>Load-Balancing in Big Spatial-Keyword Systems</vt:lpstr>
      <vt:lpstr>PowerPoint Presentation</vt:lpstr>
      <vt:lpstr>Load-Balancing in Tornado</vt:lpstr>
      <vt:lpstr>Load-Balancing in Big Spatial-Keyword Systems</vt:lpstr>
      <vt:lpstr>Future Research Directions</vt:lpstr>
      <vt:lpstr>Benchmarking Big Spatial-Keyword Systems</vt:lpstr>
      <vt:lpstr>Benchmarking Big Spatial-Keyword Systems</vt:lpstr>
      <vt:lpstr>Benchmarking Big Spatial-Keyword Systems</vt:lpstr>
      <vt:lpstr>Future Research Directions</vt:lpstr>
      <vt:lpstr>Pipelined Evaluation of  Big Spatial-keyword Queries</vt:lpstr>
      <vt:lpstr>Future Research Directions</vt:lpstr>
      <vt:lpstr>Big Spatio-Temporal-keyword Processing</vt:lpstr>
      <vt:lpstr>Thank you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ahmed</dc:creator>
  <cp:lastModifiedBy>Walid Aref</cp:lastModifiedBy>
  <cp:revision>1059</cp:revision>
  <dcterms:created xsi:type="dcterms:W3CDTF">2017-02-21T04:38:21Z</dcterms:created>
  <dcterms:modified xsi:type="dcterms:W3CDTF">2017-05-19T20:45:43Z</dcterms:modified>
</cp:coreProperties>
</file>