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513" r:id="rId3"/>
    <p:sldId id="289" r:id="rId4"/>
    <p:sldId id="516" r:id="rId5"/>
    <p:sldId id="429" r:id="rId6"/>
    <p:sldId id="515" r:id="rId7"/>
    <p:sldId id="454" r:id="rId8"/>
    <p:sldId id="455" r:id="rId9"/>
    <p:sldId id="456" r:id="rId10"/>
    <p:sldId id="517" r:id="rId11"/>
    <p:sldId id="518" r:id="rId12"/>
    <p:sldId id="519" r:id="rId13"/>
    <p:sldId id="521" r:id="rId14"/>
    <p:sldId id="298" r:id="rId15"/>
    <p:sldId id="32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05" autoAdjust="0"/>
    <p:restoredTop sz="89246" autoAdjust="0"/>
  </p:normalViewPr>
  <p:slideViewPr>
    <p:cSldViewPr snapToGrid="0" snapToObjects="1">
      <p:cViewPr>
        <p:scale>
          <a:sx n="100" d="100"/>
          <a:sy n="100" d="100"/>
        </p:scale>
        <p:origin x="-1840" y="-1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35312"/>
    </p:cViewPr>
  </p:sorterViewPr>
  <p:notesViewPr>
    <p:cSldViewPr snapToGrid="0" snapToObjects="1">
      <p:cViewPr varScale="1">
        <p:scale>
          <a:sx n="84" d="100"/>
          <a:sy n="84" d="100"/>
        </p:scale>
        <p:origin x="-2392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61B50-C931-604C-A86A-DDDA3A50D513}" type="datetimeFigureOut">
              <a:rPr lang="en-US" smtClean="0"/>
              <a:t>25/9/13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0CD35-E637-344B-BF85-715B1C680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195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D09FB-EB0B-2D44-9496-A2549ACFD06C}" type="datetimeFigureOut">
              <a:rPr lang="en-US" smtClean="0"/>
              <a:pPr/>
              <a:t>25/9/13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C7CF3-48B9-3D4F-B3FE-C9D807D2A2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773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Relationship Id="rId3" Type="http://schemas.openxmlformats.org/officeDocument/2006/relationships/hyperlink" Target="http://www.istockphoto.com/stock-illustration-17912107-game-world.php?st=d56805a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 smtClean="0">
                <a:hlinkClick r:id="rId3"/>
              </a:rPr>
              <a:t>http://www.istockphoto.com/stock-illustration-17912107-game-world.php?st=d56805a</a:t>
            </a:r>
            <a:r>
              <a:rPr lang="en-SG" dirty="0" smtClean="0"/>
              <a:t>  </a:t>
            </a:r>
            <a:r>
              <a:rPr lang="en-SG" smtClean="0"/>
              <a:t>(temperature</a:t>
            </a:r>
            <a:r>
              <a:rPr lang="en-SG" baseline="0" smtClean="0"/>
              <a:t> 1100K)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3DFF2-0DC2-4B5F-B9A9-63E893FF84FC}" type="slidenum">
              <a:rPr lang="en-SG" smtClean="0"/>
              <a:pPr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23716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B0F3-2112-AB4B-8532-38DD089D6B10}" type="datetime1">
              <a:rPr lang="en-SG" smtClean="0"/>
              <a:t>25/9/13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@NRF: Secure Cyber Physical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3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7E24-3846-AF41-BC1E-C48E6E2106F1}" type="datetime1">
              <a:rPr lang="en-SG" smtClean="0"/>
              <a:t>25/9/13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@NRF: Secure Cyber Physical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5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3A9F9-5BB2-C840-9C1C-35C4FA414BED}" type="datetime1">
              <a:rPr lang="en-SG" smtClean="0"/>
              <a:t>25/9/13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@NRF: Secure Cyber Physical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6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FACEF-29DE-B741-BD7F-B7BB9D8ACF52}" type="datetime1">
              <a:rPr lang="en-SG" smtClean="0"/>
              <a:t>25/9/13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@NRF: Secure Cyber Physical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29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8C157-4933-6D48-A275-D566E70143B8}" type="datetime1">
              <a:rPr lang="en-SG" smtClean="0"/>
              <a:t>25/9/13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@NRF: Secure Cyber Physical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2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504E-2E0B-1E46-98D8-D1D306CA0C86}" type="datetime1">
              <a:rPr lang="en-SG" smtClean="0"/>
              <a:t>25/9/13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@NRF: Secure Cyber Physical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9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BF48-A486-FC4D-8539-43343177BAF4}" type="datetime1">
              <a:rPr lang="en-SG" smtClean="0"/>
              <a:t>25/9/13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@NRF: Secure Cyber Physical Systems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3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7CB9-8EDB-7044-AF39-D3E279A3A45F}" type="datetime1">
              <a:rPr lang="en-SG" smtClean="0"/>
              <a:t>25/9/13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@NRF: Secure Cyber Physical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5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3910-ED8F-FA47-BB0D-03B505C142FA}" type="datetime1">
              <a:rPr lang="en-SG" smtClean="0"/>
              <a:t>25/9/13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@NRF: Secure Cyber Physical Systems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9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06EF-A99B-564F-8340-B2B7FEA079D9}" type="datetime1">
              <a:rPr lang="en-SG" smtClean="0"/>
              <a:t>25/9/13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@NRF: Secure Cyber Physical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4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D93D-57CE-594A-888D-44E8B80271B7}" type="datetime1">
              <a:rPr lang="en-SG" smtClean="0"/>
              <a:t>25/9/13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@NRF: Secure Cyber Physical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4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C9DD1-3F03-D54F-BD08-C5AF064A5A63}" type="datetime1">
              <a:rPr lang="en-SG" smtClean="0"/>
              <a:t>25/9/13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@NRF: Secure Cyber Physical Systems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796D6-F696-994D-BAD7-4F3E67972C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4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bcnews.go.com/blogs/headlines/2006/10/hackers_penetra/" TargetMode="External"/><Relationship Id="rId4" Type="http://schemas.openxmlformats.org/officeDocument/2006/relationships/hyperlink" Target="http://csrc.nist.gov/groups/SMA/fisma/ics/documents/Maroochy-Water-Services-Case-Study_report.pdf" TargetMode="External"/><Relationship Id="rId5" Type="http://schemas.openxmlformats.org/officeDocument/2006/relationships/hyperlink" Target="http://www.theregister.co.uk/2001/10/31/hacker_jailed_for_revenge_sewage/" TargetMode="External"/><Relationship Id="rId6" Type="http://schemas.openxmlformats.org/officeDocument/2006/relationships/hyperlink" Target="http://www.tofinosecurity.com/blog/major-manufacturer-admits-plc-security-breach" TargetMode="External"/><Relationship Id="rId7" Type="http://schemas.openxmlformats.org/officeDocument/2006/relationships/hyperlink" Target="http://www.symantec.com/security_response/writeup.jsp?docid=2010-071400-3123-99&amp;tabid=2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mputerworld.com/s/article/9050098/Insider_charged_with_hacking_California_canal_syste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01078" y="222738"/>
            <a:ext cx="4835063" cy="1694961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b="1" dirty="0">
                <a:solidFill>
                  <a:srgbClr val="FF0000"/>
                </a:solidFill>
              </a:rPr>
              <a:t>C</a:t>
            </a:r>
            <a:r>
              <a:rPr lang="en-US" sz="3200" b="1" dirty="0" smtClean="0">
                <a:solidFill>
                  <a:srgbClr val="FF0000"/>
                </a:solidFill>
              </a:rPr>
              <a:t>hallenges in Protecting Critical National </a:t>
            </a:r>
            <a:r>
              <a:rPr lang="en-US" sz="3200" b="1" dirty="0">
                <a:solidFill>
                  <a:srgbClr val="FF0000"/>
                </a:solidFill>
              </a:rPr>
              <a:t>I</a:t>
            </a:r>
            <a:r>
              <a:rPr lang="en-US" sz="3200" b="1" dirty="0" smtClean="0">
                <a:solidFill>
                  <a:srgbClr val="FF0000"/>
                </a:solidFill>
              </a:rPr>
              <a:t>nfrastructure </a:t>
            </a:r>
            <a:r>
              <a:rPr lang="en-US" sz="3200" b="1" dirty="0">
                <a:solidFill>
                  <a:srgbClr val="FF0000"/>
                </a:solidFill>
              </a:rPr>
              <a:t>from </a:t>
            </a:r>
            <a:r>
              <a:rPr lang="en-US" sz="3200" b="1" dirty="0" smtClean="0">
                <a:solidFill>
                  <a:srgbClr val="FF0000"/>
                </a:solidFill>
              </a:rPr>
              <a:t>Cyber </a:t>
            </a:r>
            <a:r>
              <a:rPr lang="en-US" sz="3200" b="1" dirty="0">
                <a:solidFill>
                  <a:srgbClr val="FF0000"/>
                </a:solidFill>
              </a:rPr>
              <a:t>A</a:t>
            </a:r>
            <a:r>
              <a:rPr lang="en-US" sz="3200" b="1" dirty="0" smtClean="0">
                <a:solidFill>
                  <a:srgbClr val="FF0000"/>
                </a:solidFill>
              </a:rPr>
              <a:t>ttacks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6200000">
            <a:off x="-2725616" y="3145690"/>
            <a:ext cx="6252309" cy="801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Singapore University of Technology and Design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76956" y="3213100"/>
            <a:ext cx="2659184" cy="5461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Aditya P Mathur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9300" y="3416300"/>
            <a:ext cx="12700" cy="12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9300" y="3416300"/>
            <a:ext cx="12700" cy="127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52179" y="5871307"/>
            <a:ext cx="2083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/>
              <a:t>September 27, 2013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1710" y="108779"/>
            <a:ext cx="2783980" cy="20879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7112" y="2196761"/>
            <a:ext cx="2111996" cy="230399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1710" y="4471649"/>
            <a:ext cx="2397589" cy="226798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64140" y="432503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2000" dirty="0" err="1" smtClean="0"/>
              <a:t>Keynote@Confluence</a:t>
            </a:r>
            <a:r>
              <a:rPr lang="en-US" sz="2000" dirty="0" smtClean="0"/>
              <a:t> 2013</a:t>
            </a:r>
          </a:p>
          <a:p>
            <a:pPr algn="r"/>
            <a:r>
              <a:rPr lang="en-US" sz="2000" dirty="0" smtClean="0"/>
              <a:t>Amity University, India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9198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/>
          <p:nvPr/>
        </p:nvSpPr>
        <p:spPr>
          <a:xfrm>
            <a:off x="715946" y="1454623"/>
            <a:ext cx="5105400" cy="1714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299" y="157408"/>
            <a:ext cx="6695785" cy="922092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Attacks on CPS: Challenge 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82984" y="4809603"/>
            <a:ext cx="2110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to detect?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82984" y="5506639"/>
            <a:ext cx="7001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to control given that data corruption is detected?</a:t>
            </a:r>
            <a:endParaRPr lang="en-US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3145857" y="1660968"/>
            <a:ext cx="215666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Physical System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6248934" y="2493166"/>
            <a:ext cx="103105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Sensor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3268646" y="3633933"/>
            <a:ext cx="208888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Control System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1143534" y="2493166"/>
            <a:ext cx="127781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Actuator</a:t>
            </a:r>
            <a:endParaRPr lang="en-US" sz="2400" dirty="0"/>
          </a:p>
        </p:txBody>
      </p:sp>
      <p:cxnSp>
        <p:nvCxnSpPr>
          <p:cNvPr id="58" name="Elbow Connector 57"/>
          <p:cNvCxnSpPr>
            <a:stCxn id="55" idx="2"/>
          </p:cNvCxnSpPr>
          <p:nvPr/>
        </p:nvCxnSpPr>
        <p:spPr>
          <a:xfrm rot="5400000">
            <a:off x="5627396" y="2725469"/>
            <a:ext cx="907702" cy="13664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54" idx="3"/>
            <a:endCxn id="55" idx="0"/>
          </p:cNvCxnSpPr>
          <p:nvPr/>
        </p:nvCxnSpPr>
        <p:spPr>
          <a:xfrm>
            <a:off x="5302517" y="1891801"/>
            <a:ext cx="1461943" cy="60136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56" idx="1"/>
            <a:endCxn id="57" idx="2"/>
          </p:cNvCxnSpPr>
          <p:nvPr/>
        </p:nvCxnSpPr>
        <p:spPr>
          <a:xfrm rot="10800000">
            <a:off x="1782442" y="2954832"/>
            <a:ext cx="1486205" cy="90993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57" idx="0"/>
            <a:endCxn id="54" idx="1"/>
          </p:cNvCxnSpPr>
          <p:nvPr/>
        </p:nvCxnSpPr>
        <p:spPr>
          <a:xfrm rot="5400000" flipH="1" flipV="1">
            <a:off x="2163467" y="1510776"/>
            <a:ext cx="601365" cy="136341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937085" y="3004023"/>
            <a:ext cx="227405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y</a:t>
            </a:r>
            <a:r>
              <a:rPr lang="en-US" sz="2800" dirty="0" smtClean="0">
                <a:solidFill>
                  <a:srgbClr val="FF0000"/>
                </a:solidFill>
              </a:rPr>
              <a:t>’ not y</a:t>
            </a:r>
            <a:r>
              <a:rPr lang="en-US" sz="2800" dirty="0" smtClean="0"/>
              <a:t>: </a:t>
            </a:r>
          </a:p>
          <a:p>
            <a:r>
              <a:rPr lang="en-US" sz="2800" dirty="0" smtClean="0"/>
              <a:t>Sensor</a:t>
            </a:r>
          </a:p>
          <a:p>
            <a:r>
              <a:rPr lang="en-US" sz="2800" dirty="0" smtClean="0"/>
              <a:t>compromised</a:t>
            </a:r>
            <a:endParaRPr lang="en-US" sz="28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5891896" y="3577132"/>
            <a:ext cx="328329" cy="518466"/>
            <a:chOff x="7023100" y="4307534"/>
            <a:chExt cx="328329" cy="518466"/>
          </a:xfrm>
        </p:grpSpPr>
        <p:cxnSp>
          <p:nvCxnSpPr>
            <p:cNvPr id="65" name="Straight Connector 64"/>
            <p:cNvCxnSpPr/>
            <p:nvPr/>
          </p:nvCxnSpPr>
          <p:spPr>
            <a:xfrm flipH="1">
              <a:off x="7023100" y="43075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7112000" y="43710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4251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1500" y="1079501"/>
            <a:ext cx="5105400" cy="1714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0" y="157408"/>
            <a:ext cx="6045200" cy="92209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Attacks on CPS-Challenge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62892" y="4708075"/>
            <a:ext cx="5054539" cy="1178171"/>
            <a:chOff x="362892" y="4708075"/>
            <a:chExt cx="5054539" cy="1178171"/>
          </a:xfrm>
        </p:grpSpPr>
        <p:sp>
          <p:nvSpPr>
            <p:cNvPr id="12" name="TextBox 11"/>
            <p:cNvSpPr txBox="1"/>
            <p:nvPr/>
          </p:nvSpPr>
          <p:spPr>
            <a:xfrm>
              <a:off x="362892" y="4708075"/>
              <a:ext cx="3238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Controller compromised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2892" y="5424581"/>
              <a:ext cx="50545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How to safeguard the physical system?</a:t>
              </a:r>
              <a:endParaRPr lang="en-US" sz="24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056423" y="1182637"/>
            <a:ext cx="215666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Physical System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59500" y="2014835"/>
            <a:ext cx="103105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Sensor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179212" y="3155602"/>
            <a:ext cx="208888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Control System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54100" y="2014835"/>
            <a:ext cx="127781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Actuator</a:t>
            </a:r>
            <a:endParaRPr lang="en-US" sz="2400" dirty="0"/>
          </a:p>
        </p:txBody>
      </p:sp>
      <p:cxnSp>
        <p:nvCxnSpPr>
          <p:cNvPr id="13" name="Elbow Connector 12"/>
          <p:cNvCxnSpPr>
            <a:stCxn id="9" idx="2"/>
          </p:cNvCxnSpPr>
          <p:nvPr/>
        </p:nvCxnSpPr>
        <p:spPr>
          <a:xfrm rot="5400000">
            <a:off x="5537962" y="2247138"/>
            <a:ext cx="907702" cy="13664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6" idx="3"/>
            <a:endCxn id="9" idx="0"/>
          </p:cNvCxnSpPr>
          <p:nvPr/>
        </p:nvCxnSpPr>
        <p:spPr>
          <a:xfrm>
            <a:off x="5213083" y="1413470"/>
            <a:ext cx="1461943" cy="60136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10" idx="1"/>
            <a:endCxn id="11" idx="2"/>
          </p:cNvCxnSpPr>
          <p:nvPr/>
        </p:nvCxnSpPr>
        <p:spPr>
          <a:xfrm rot="10800000">
            <a:off x="1693008" y="2476501"/>
            <a:ext cx="1486205" cy="90993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1" idx="0"/>
            <a:endCxn id="6" idx="1"/>
          </p:cNvCxnSpPr>
          <p:nvPr/>
        </p:nvCxnSpPr>
        <p:spPr>
          <a:xfrm rot="5400000" flipH="1" flipV="1">
            <a:off x="2074033" y="1032445"/>
            <a:ext cx="601365" cy="136341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63546" y="3587686"/>
            <a:ext cx="16191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</a:t>
            </a:r>
            <a:r>
              <a:rPr lang="en-US" sz="2000" dirty="0" smtClean="0">
                <a:solidFill>
                  <a:srgbClr val="FF0000"/>
                </a:solidFill>
              </a:rPr>
              <a:t>’ not u</a:t>
            </a:r>
          </a:p>
          <a:p>
            <a:r>
              <a:rPr lang="en-US" sz="2000" dirty="0" smtClean="0"/>
              <a:t>controller </a:t>
            </a:r>
          </a:p>
          <a:p>
            <a:r>
              <a:rPr lang="en-US" sz="2000" dirty="0" smtClean="0"/>
              <a:t>compromised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167749" y="3078777"/>
            <a:ext cx="328329" cy="518466"/>
            <a:chOff x="7023100" y="4307534"/>
            <a:chExt cx="328329" cy="518466"/>
          </a:xfrm>
        </p:grpSpPr>
        <p:cxnSp>
          <p:nvCxnSpPr>
            <p:cNvPr id="23" name="Straight Connector 22"/>
            <p:cNvCxnSpPr/>
            <p:nvPr/>
          </p:nvCxnSpPr>
          <p:spPr>
            <a:xfrm flipH="1">
              <a:off x="7023100" y="43075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7112000" y="43710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8854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39649" y="1656319"/>
            <a:ext cx="5105400" cy="1714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0" y="157408"/>
            <a:ext cx="7175500" cy="922092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Attacks on CPS</a:t>
            </a:r>
            <a:r>
              <a:rPr lang="en-US" dirty="0" smtClean="0">
                <a:solidFill>
                  <a:srgbClr val="FF0000"/>
                </a:solidFill>
              </a:rPr>
              <a:t>-Challenge 3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690510" y="4806602"/>
            <a:ext cx="5054539" cy="1178867"/>
            <a:chOff x="690510" y="4806602"/>
            <a:chExt cx="5054539" cy="1178867"/>
          </a:xfrm>
        </p:grpSpPr>
        <p:sp>
          <p:nvSpPr>
            <p:cNvPr id="12" name="TextBox 11"/>
            <p:cNvSpPr txBox="1"/>
            <p:nvPr/>
          </p:nvSpPr>
          <p:spPr>
            <a:xfrm>
              <a:off x="690510" y="4806602"/>
              <a:ext cx="39630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Control channel compromised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0510" y="5523804"/>
              <a:ext cx="50545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How to safeguard the physical system?</a:t>
              </a:r>
              <a:endParaRPr lang="en-US" sz="24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071879" y="1796524"/>
            <a:ext cx="215666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Physical System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74956" y="2628722"/>
            <a:ext cx="103105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Sensor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194668" y="3769489"/>
            <a:ext cx="208888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Control System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9556" y="2628722"/>
            <a:ext cx="127781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Actuator</a:t>
            </a:r>
            <a:endParaRPr lang="en-US" sz="2400" dirty="0"/>
          </a:p>
        </p:txBody>
      </p:sp>
      <p:cxnSp>
        <p:nvCxnSpPr>
          <p:cNvPr id="13" name="Elbow Connector 12"/>
          <p:cNvCxnSpPr>
            <a:stCxn id="9" idx="2"/>
          </p:cNvCxnSpPr>
          <p:nvPr/>
        </p:nvCxnSpPr>
        <p:spPr>
          <a:xfrm rot="5400000">
            <a:off x="5553418" y="2861025"/>
            <a:ext cx="907702" cy="13664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6" idx="3"/>
            <a:endCxn id="9" idx="0"/>
          </p:cNvCxnSpPr>
          <p:nvPr/>
        </p:nvCxnSpPr>
        <p:spPr>
          <a:xfrm>
            <a:off x="5228539" y="2027357"/>
            <a:ext cx="1461943" cy="60136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10" idx="1"/>
            <a:endCxn id="11" idx="2"/>
          </p:cNvCxnSpPr>
          <p:nvPr/>
        </p:nvCxnSpPr>
        <p:spPr>
          <a:xfrm rot="10800000">
            <a:off x="1708464" y="3090388"/>
            <a:ext cx="1486205" cy="90993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1" idx="0"/>
            <a:endCxn id="6" idx="1"/>
          </p:cNvCxnSpPr>
          <p:nvPr/>
        </p:nvCxnSpPr>
        <p:spPr>
          <a:xfrm rot="5400000" flipH="1" flipV="1">
            <a:off x="2089489" y="1646332"/>
            <a:ext cx="601365" cy="136341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4492" y="3291979"/>
            <a:ext cx="1619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</a:t>
            </a:r>
            <a:r>
              <a:rPr lang="en-US" sz="2000" dirty="0" smtClean="0">
                <a:solidFill>
                  <a:srgbClr val="FF0000"/>
                </a:solidFill>
              </a:rPr>
              <a:t>’ not u</a:t>
            </a:r>
          </a:p>
          <a:p>
            <a:r>
              <a:rPr lang="en-US" sz="2000" dirty="0" smtClean="0"/>
              <a:t>controller </a:t>
            </a:r>
          </a:p>
          <a:p>
            <a:r>
              <a:rPr lang="en-US" sz="2000" dirty="0"/>
              <a:t>c</a:t>
            </a:r>
            <a:r>
              <a:rPr lang="en-US" sz="2000" dirty="0" smtClean="0"/>
              <a:t>hannel</a:t>
            </a:r>
            <a:br>
              <a:rPr lang="en-US" sz="2000" dirty="0" smtClean="0"/>
            </a:br>
            <a:r>
              <a:rPr lang="en-US" sz="2000" dirty="0" smtClean="0"/>
              <a:t>compromised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183205" y="3692664"/>
            <a:ext cx="328329" cy="518466"/>
            <a:chOff x="7023100" y="4307534"/>
            <a:chExt cx="328329" cy="518466"/>
          </a:xfrm>
        </p:grpSpPr>
        <p:cxnSp>
          <p:nvCxnSpPr>
            <p:cNvPr id="23" name="Straight Connector 22"/>
            <p:cNvCxnSpPr/>
            <p:nvPr/>
          </p:nvCxnSpPr>
          <p:spPr>
            <a:xfrm flipH="1">
              <a:off x="7023100" y="43075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7112000" y="43710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8981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318447"/>
            <a:ext cx="8255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Design Principles: Just a few for now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5689" y="3868755"/>
            <a:ext cx="7704711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dirty="0" smtClean="0"/>
              <a:t>Include an orthogonal protection system using </a:t>
            </a:r>
            <a:r>
              <a:rPr lang="en-US" sz="2400" dirty="0" smtClean="0">
                <a:solidFill>
                  <a:srgbClr val="FF0000"/>
                </a:solidFill>
              </a:rPr>
              <a:t>Intelligent Checkers </a:t>
            </a:r>
            <a:r>
              <a:rPr lang="en-US" sz="2400" dirty="0" smtClean="0"/>
              <a:t>[</a:t>
            </a:r>
            <a:r>
              <a:rPr lang="en-US" sz="2400" dirty="0" err="1"/>
              <a:t>Sabaliauskaite</a:t>
            </a:r>
            <a:r>
              <a:rPr lang="en-US" sz="2400" dirty="0" smtClean="0"/>
              <a:t>-Mathur, CSP2013].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90933"/>
            <a:ext cx="2133600" cy="365125"/>
          </a:xfrm>
        </p:spPr>
        <p:txBody>
          <a:bodyPr/>
          <a:lstStyle/>
          <a:p>
            <a:fld id="{02D796D6-F696-994D-BAD7-4F3E67972CA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5689" y="1747855"/>
            <a:ext cx="7704711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dirty="0" smtClean="0"/>
              <a:t>Use a failure based design method to identify critical components that ought to be protected against cyber attacks.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7537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8600" y="2985447"/>
            <a:ext cx="2891044" cy="1143000"/>
          </a:xfrm>
        </p:spPr>
        <p:txBody>
          <a:bodyPr/>
          <a:lstStyle/>
          <a:p>
            <a:pPr algn="l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66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318447"/>
            <a:ext cx="4521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References [Sample]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64589" y="1478923"/>
            <a:ext cx="77047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Secure Control: Towards Survivable Cyber-Physical </a:t>
            </a:r>
            <a:r>
              <a:rPr lang="en-US" dirty="0" smtClean="0"/>
              <a:t>Systems. </a:t>
            </a:r>
            <a:r>
              <a:rPr lang="en-US" dirty="0"/>
              <a:t>Alvaro A. </a:t>
            </a:r>
            <a:r>
              <a:rPr lang="en-US" dirty="0" err="1"/>
              <a:t>Ca</a:t>
            </a:r>
            <a:r>
              <a:rPr lang="en-US" dirty="0"/>
              <a:t> </a:t>
            </a:r>
            <a:r>
              <a:rPr lang="en-US" dirty="0" smtClean="0"/>
              <a:t>́</a:t>
            </a:r>
            <a:r>
              <a:rPr lang="en-US" dirty="0" err="1" smtClean="0"/>
              <a:t>rdenas</a:t>
            </a:r>
            <a:r>
              <a:rPr lang="en-US" dirty="0" smtClean="0"/>
              <a:t> </a:t>
            </a:r>
            <a:r>
              <a:rPr lang="en-US" dirty="0" err="1"/>
              <a:t>Saurabh</a:t>
            </a:r>
            <a:r>
              <a:rPr lang="en-US" dirty="0"/>
              <a:t> Amin Shankar </a:t>
            </a:r>
            <a:r>
              <a:rPr lang="en-US" dirty="0" err="1" smtClean="0"/>
              <a:t>Sastry</a:t>
            </a:r>
            <a:r>
              <a:rPr lang="en-US" dirty="0" smtClean="0"/>
              <a:t>,  The </a:t>
            </a:r>
            <a:r>
              <a:rPr lang="en-US" dirty="0"/>
              <a:t>28th International Conference on Distributed Computing Systems </a:t>
            </a:r>
            <a:r>
              <a:rPr lang="en-US" dirty="0" smtClean="0"/>
              <a:t>Workshop, IEEE 2008.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90933"/>
            <a:ext cx="2133600" cy="365125"/>
          </a:xfrm>
        </p:spPr>
        <p:txBody>
          <a:bodyPr/>
          <a:lstStyle/>
          <a:p>
            <a:fld id="{02D796D6-F696-994D-BAD7-4F3E67972CA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4589" y="2669207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Common </a:t>
            </a:r>
            <a:r>
              <a:rPr lang="en-US" dirty="0" err="1"/>
              <a:t>Cybersecurity</a:t>
            </a:r>
            <a:r>
              <a:rPr lang="en-US" dirty="0"/>
              <a:t> Vulnerabilities in Industrial Control </a:t>
            </a:r>
            <a:r>
              <a:rPr lang="en-US" dirty="0" smtClean="0"/>
              <a:t>Systems. US Department of Homeland Security. May 2011.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4589" y="3582492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Cyber-Physical Systems Security for Smart Grid</a:t>
            </a:r>
            <a:r>
              <a:rPr lang="en-US" dirty="0" smtClean="0"/>
              <a:t>. White Paper.  </a:t>
            </a:r>
            <a:r>
              <a:rPr lang="en-US" dirty="0" err="1"/>
              <a:t>Manimaran</a:t>
            </a:r>
            <a:r>
              <a:rPr lang="en-US" dirty="0"/>
              <a:t> </a:t>
            </a:r>
            <a:r>
              <a:rPr lang="en-US" dirty="0" err="1" smtClean="0"/>
              <a:t>Govindarasu</a:t>
            </a:r>
            <a:r>
              <a:rPr lang="en-US" dirty="0" smtClean="0"/>
              <a:t>, </a:t>
            </a:r>
            <a:r>
              <a:rPr lang="en-US" dirty="0"/>
              <a:t>Adam </a:t>
            </a:r>
            <a:r>
              <a:rPr lang="en-US" dirty="0" err="1" smtClean="0"/>
              <a:t>Hann</a:t>
            </a:r>
            <a:r>
              <a:rPr lang="en-US" dirty="0" smtClean="0"/>
              <a:t>, and Peter Sauer.  February 2012.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4589" y="4495777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Improving the Security and Privacy of Implantable Medical Devices, William H. </a:t>
            </a:r>
            <a:r>
              <a:rPr lang="en-US" dirty="0" err="1"/>
              <a:t>Maisel</a:t>
            </a:r>
            <a:r>
              <a:rPr lang="en-US" dirty="0"/>
              <a:t> and Tadayoshi Kohno, New England Journal of Medicine 362(13):1164-1166, April 2010.</a:t>
            </a:r>
            <a:endParaRPr lang="en-US" dirty="0">
              <a:effectLst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4589" y="568606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Guide to Industrial Control Systems (ICS) Security</a:t>
            </a:r>
            <a:r>
              <a:rPr lang="en-US" dirty="0" smtClean="0"/>
              <a:t>. </a:t>
            </a:r>
            <a:r>
              <a:rPr lang="en-US" dirty="0"/>
              <a:t>Keith </a:t>
            </a:r>
            <a:r>
              <a:rPr lang="en-US" dirty="0" smtClean="0"/>
              <a:t>Stouffer, </a:t>
            </a:r>
            <a:r>
              <a:rPr lang="en-US" dirty="0"/>
              <a:t>Joe </a:t>
            </a:r>
            <a:r>
              <a:rPr lang="en-US" dirty="0" smtClean="0"/>
              <a:t>Falco, and  </a:t>
            </a:r>
            <a:r>
              <a:rPr lang="en-US" dirty="0"/>
              <a:t>Karen </a:t>
            </a:r>
            <a:r>
              <a:rPr lang="en-US" dirty="0" err="1" smtClean="0"/>
              <a:t>Scarfone</a:t>
            </a:r>
            <a:r>
              <a:rPr lang="en-US" dirty="0" smtClean="0"/>
              <a:t>. NIST.  800-02. June 2011.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0808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30785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Attacks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6401" y="3979717"/>
            <a:ext cx="758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hlinkClick r:id="rId2"/>
              </a:rPr>
              <a:t>2007: Tehama </a:t>
            </a:r>
            <a:r>
              <a:rPr lang="en-US" sz="2400" dirty="0" smtClean="0">
                <a:hlinkClick r:id="rId2"/>
              </a:rPr>
              <a:t>colusa canal, Willows, CA, </a:t>
            </a:r>
            <a:r>
              <a:rPr lang="en-US" sz="2400" dirty="0" smtClean="0">
                <a:hlinkClick r:id="rId2"/>
              </a:rPr>
              <a:t>USA</a:t>
            </a:r>
            <a:r>
              <a:rPr lang="en-US" sz="2400" dirty="0" smtClean="0"/>
              <a:t>; damaged computer to divert water from the </a:t>
            </a:r>
            <a:r>
              <a:rPr lang="en-US" sz="2400" dirty="0" err="1" smtClean="0"/>
              <a:t>S</a:t>
            </a:r>
            <a:r>
              <a:rPr lang="en-US" sz="2400" dirty="0" err="1" smtClean="0"/>
              <a:t>acremento</a:t>
            </a:r>
            <a:r>
              <a:rPr lang="en-US" sz="2400" dirty="0" smtClean="0"/>
              <a:t> river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0" y="2530620"/>
            <a:ext cx="787400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hlinkClick r:id="rId3"/>
              </a:rPr>
              <a:t>2006: Harrisburg water filtering plant</a:t>
            </a:r>
            <a:r>
              <a:rPr lang="en-US" sz="2400" dirty="0" smtClean="0"/>
              <a:t>, Harrisburg, USA, intruder planted malware that could affect plant’s  water treatment operations.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06400" y="1450854"/>
            <a:ext cx="779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hlinkClick r:id="rId4"/>
              </a:rPr>
              <a:t>2001: Queensland Australia</a:t>
            </a:r>
            <a:r>
              <a:rPr lang="en-US" sz="2400" dirty="0" smtClean="0">
                <a:hlinkClick r:id="rId5"/>
              </a:rPr>
              <a:t>, </a:t>
            </a:r>
            <a:r>
              <a:rPr lang="en-US" sz="2400" dirty="0" smtClean="0"/>
              <a:t>264,000 gallons of sewage released in rivers and parks.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06400" y="5769917"/>
            <a:ext cx="819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hlinkClick r:id="rId6"/>
              </a:rPr>
              <a:t>2012: North Pole Toys: Aimed at a toy manufacturing company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06400" y="5059483"/>
            <a:ext cx="819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hlinkClick r:id="rId7"/>
              </a:rPr>
              <a:t>2008: Stuxnet: Aimed at the Iranian nuclear enrichment plant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4847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409454"/>
            <a:ext cx="8229600" cy="809746"/>
          </a:xfrm>
        </p:spPr>
        <p:txBody>
          <a:bodyPr/>
          <a:lstStyle/>
          <a:p>
            <a:pPr algn="l"/>
            <a:r>
              <a:rPr lang="en-US" dirty="0" smtClean="0"/>
              <a:t>Questions of interest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01700" y="1711909"/>
            <a:ext cx="6604000" cy="517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400" dirty="0" smtClean="0"/>
              <a:t>What is a Cyber Physical System (CPS)?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01700" y="2763277"/>
            <a:ext cx="7785100" cy="517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400" dirty="0" smtClean="0"/>
              <a:t>What are the key challenges in securing CPS?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01700" y="3814644"/>
            <a:ext cx="7785100" cy="953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400" dirty="0" smtClean="0"/>
              <a:t>Are there any fundamental design principles that ought to be used when designing or upgrading a CPS?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1286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409454"/>
            <a:ext cx="8229600" cy="809746"/>
          </a:xfrm>
        </p:spPr>
        <p:txBody>
          <a:bodyPr/>
          <a:lstStyle/>
          <a:p>
            <a:pPr algn="l"/>
            <a:r>
              <a:rPr lang="en-US" dirty="0" smtClean="0"/>
              <a:t>CPS: An abstract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28701" y="3210747"/>
            <a:ext cx="9144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Plant</a:t>
            </a:r>
            <a:endParaRPr lang="en-US" sz="2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2082800" y="2783279"/>
            <a:ext cx="5334000" cy="1316600"/>
            <a:chOff x="2082800" y="2783279"/>
            <a:chExt cx="5334000" cy="1316600"/>
          </a:xfrm>
        </p:grpSpPr>
        <p:sp>
          <p:nvSpPr>
            <p:cNvPr id="6" name="TextBox 5"/>
            <p:cNvSpPr txBox="1"/>
            <p:nvPr/>
          </p:nvSpPr>
          <p:spPr>
            <a:xfrm>
              <a:off x="4387850" y="2783279"/>
              <a:ext cx="3028950" cy="1316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3200"/>
                </a:lnSpc>
              </a:pPr>
              <a:r>
                <a:rPr lang="en-US" sz="2400" dirty="0" smtClean="0"/>
                <a:t>Monitoring and</a:t>
              </a:r>
            </a:p>
            <a:p>
              <a:pPr>
                <a:lnSpc>
                  <a:spcPts val="3200"/>
                </a:lnSpc>
              </a:pPr>
              <a:r>
                <a:rPr lang="en-US" sz="2400" dirty="0" smtClean="0"/>
                <a:t>Control [SCADA, PLC, </a:t>
              </a:r>
            </a:p>
            <a:p>
              <a:pPr>
                <a:lnSpc>
                  <a:spcPts val="3200"/>
                </a:lnSpc>
              </a:pPr>
              <a:r>
                <a:rPr lang="en-US" sz="2400" dirty="0" smtClean="0"/>
                <a:t>HMI, etc.] system</a:t>
              </a:r>
              <a:endParaRPr lang="en-US" sz="2400" dirty="0"/>
            </a:p>
          </p:txBody>
        </p:sp>
        <p:sp>
          <p:nvSpPr>
            <p:cNvPr id="10" name="Left-Right Arrow 9"/>
            <p:cNvSpPr/>
            <p:nvPr/>
          </p:nvSpPr>
          <p:spPr>
            <a:xfrm>
              <a:off x="2082800" y="3337999"/>
              <a:ext cx="2165350" cy="207161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222710" y="3708170"/>
            <a:ext cx="1930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Data and control</a:t>
            </a:r>
          </a:p>
        </p:txBody>
      </p:sp>
    </p:spTree>
    <p:extLst>
      <p:ext uri="{BB962C8B-B14F-4D97-AF65-F5344CB8AC3E}">
        <p14:creationId xmlns:p14="http://schemas.microsoft.com/office/powerpoint/2010/main" val="2469969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3554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CPS: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1540546"/>
            <a:ext cx="6045200" cy="7658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Water treatment and distribution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795282"/>
            <a:ext cx="7061200" cy="7658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Healthcare: Pacemaker, defibrillator, insulin pump, etc.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4050018"/>
            <a:ext cx="7531100" cy="7658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Energy: Power generation, distribution, smart metering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5304754"/>
            <a:ext cx="6045200" cy="765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Transportation: Driverless cars, networked traffic systems, etc.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554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244354"/>
            <a:ext cx="8229600" cy="809746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Laboratory CPS: At SUTD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 descr="WaterDistillationiTrustLab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00" y="1054103"/>
            <a:ext cx="8350000" cy="536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890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0" y="157408"/>
            <a:ext cx="5219700" cy="92209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CPS: Systems View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815123" y="2014835"/>
            <a:ext cx="215666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Physical System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2937912" y="3308698"/>
            <a:ext cx="3495814" cy="1140767"/>
            <a:chOff x="2937912" y="3308698"/>
            <a:chExt cx="3495814" cy="1140767"/>
          </a:xfrm>
        </p:grpSpPr>
        <p:sp>
          <p:nvSpPr>
            <p:cNvPr id="10" name="TextBox 9"/>
            <p:cNvSpPr txBox="1"/>
            <p:nvPr/>
          </p:nvSpPr>
          <p:spPr>
            <a:xfrm>
              <a:off x="2937912" y="3987800"/>
              <a:ext cx="2088883" cy="46166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Control System</a:t>
              </a:r>
              <a:endParaRPr lang="en-US" sz="2400" dirty="0"/>
            </a:p>
          </p:txBody>
        </p:sp>
        <p:cxnSp>
          <p:nvCxnSpPr>
            <p:cNvPr id="13" name="Elbow Connector 12"/>
            <p:cNvCxnSpPr>
              <a:stCxn id="9" idx="2"/>
            </p:cNvCxnSpPr>
            <p:nvPr/>
          </p:nvCxnSpPr>
          <p:spPr>
            <a:xfrm rot="5400000">
              <a:off x="5296662" y="3079336"/>
              <a:ext cx="907702" cy="1366426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4971783" y="2245668"/>
            <a:ext cx="1977468" cy="1063030"/>
            <a:chOff x="4971783" y="2245668"/>
            <a:chExt cx="1977468" cy="1063030"/>
          </a:xfrm>
        </p:grpSpPr>
        <p:sp>
          <p:nvSpPr>
            <p:cNvPr id="9" name="TextBox 8"/>
            <p:cNvSpPr txBox="1"/>
            <p:nvPr/>
          </p:nvSpPr>
          <p:spPr>
            <a:xfrm>
              <a:off x="5918200" y="2847033"/>
              <a:ext cx="1031051" cy="46166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Sensor</a:t>
              </a:r>
              <a:endParaRPr lang="en-US" sz="2400" dirty="0"/>
            </a:p>
          </p:txBody>
        </p:sp>
        <p:cxnSp>
          <p:nvCxnSpPr>
            <p:cNvPr id="15" name="Elbow Connector 14"/>
            <p:cNvCxnSpPr>
              <a:stCxn id="8" idx="3"/>
              <a:endCxn id="9" idx="0"/>
            </p:cNvCxnSpPr>
            <p:nvPr/>
          </p:nvCxnSpPr>
          <p:spPr>
            <a:xfrm>
              <a:off x="4971783" y="2245668"/>
              <a:ext cx="1461943" cy="601365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812800" y="2245668"/>
            <a:ext cx="2125113" cy="1972966"/>
            <a:chOff x="812800" y="2245668"/>
            <a:chExt cx="2125113" cy="1972966"/>
          </a:xfrm>
        </p:grpSpPr>
        <p:sp>
          <p:nvSpPr>
            <p:cNvPr id="11" name="TextBox 10"/>
            <p:cNvSpPr txBox="1"/>
            <p:nvPr/>
          </p:nvSpPr>
          <p:spPr>
            <a:xfrm>
              <a:off x="812800" y="2847033"/>
              <a:ext cx="1277814" cy="46166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Actuator</a:t>
              </a:r>
              <a:endParaRPr lang="en-US" sz="2400" dirty="0"/>
            </a:p>
          </p:txBody>
        </p:sp>
        <p:cxnSp>
          <p:nvCxnSpPr>
            <p:cNvPr id="17" name="Elbow Connector 16"/>
            <p:cNvCxnSpPr>
              <a:stCxn id="10" idx="1"/>
              <a:endCxn id="11" idx="2"/>
            </p:cNvCxnSpPr>
            <p:nvPr/>
          </p:nvCxnSpPr>
          <p:spPr>
            <a:xfrm rot="10800000">
              <a:off x="1451708" y="3308699"/>
              <a:ext cx="1486205" cy="909935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11" idx="0"/>
              <a:endCxn id="8" idx="1"/>
            </p:cNvCxnSpPr>
            <p:nvPr/>
          </p:nvCxnSpPr>
          <p:spPr>
            <a:xfrm rot="5400000" flipH="1" flipV="1">
              <a:off x="1832733" y="1864643"/>
              <a:ext cx="601365" cy="1363416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6606351" y="3357890"/>
            <a:ext cx="11624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</a:rPr>
              <a:t>y: system </a:t>
            </a:r>
            <a:br>
              <a:rPr lang="en-US" sz="2000" dirty="0" smtClean="0">
                <a:solidFill>
                  <a:srgbClr val="3366FF"/>
                </a:solidFill>
              </a:rPr>
            </a:br>
            <a:r>
              <a:rPr lang="en-US" sz="2000" dirty="0" smtClean="0">
                <a:solidFill>
                  <a:srgbClr val="3366FF"/>
                </a:solidFill>
              </a:rPr>
              <a:t>    output</a:t>
            </a:r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510290"/>
            <a:ext cx="11359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</a:rPr>
              <a:t>u:control</a:t>
            </a:r>
            <a:endParaRPr lang="en-US" sz="2000" dirty="0" smtClean="0">
              <a:solidFill>
                <a:srgbClr val="3366FF"/>
              </a:solidFill>
            </a:endParaRPr>
          </a:p>
          <a:p>
            <a:r>
              <a:rPr lang="en-US" sz="2000" dirty="0" smtClean="0">
                <a:solidFill>
                  <a:srgbClr val="3366FF"/>
                </a:solidFill>
              </a:rPr>
              <a:t>    input</a:t>
            </a:r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24641" y="1339215"/>
            <a:ext cx="1738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</a:rPr>
              <a:t>x</a:t>
            </a:r>
            <a:r>
              <a:rPr lang="en-US" sz="2000" dirty="0" smtClean="0">
                <a:solidFill>
                  <a:srgbClr val="3366FF"/>
                </a:solidFill>
              </a:rPr>
              <a:t>: system state</a:t>
            </a:r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27696" y="4692754"/>
            <a:ext cx="17440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Estimation and </a:t>
            </a:r>
            <a:br>
              <a:rPr lang="en-US" sz="2000" dirty="0" smtClean="0"/>
            </a:br>
            <a:r>
              <a:rPr lang="en-US" sz="2000" dirty="0" smtClean="0"/>
              <a:t>control</a:t>
            </a:r>
            <a:endParaRPr lang="en-US" sz="20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5561162" y="3930999"/>
            <a:ext cx="328329" cy="518466"/>
            <a:chOff x="7023100" y="4307534"/>
            <a:chExt cx="328329" cy="518466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7023100" y="43075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7112000" y="43710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1926449" y="3910975"/>
            <a:ext cx="328329" cy="518466"/>
            <a:chOff x="7023100" y="4307534"/>
            <a:chExt cx="328329" cy="518466"/>
          </a:xfrm>
        </p:grpSpPr>
        <p:cxnSp>
          <p:nvCxnSpPr>
            <p:cNvPr id="30" name="Straight Connector 29"/>
            <p:cNvCxnSpPr/>
            <p:nvPr/>
          </p:nvCxnSpPr>
          <p:spPr>
            <a:xfrm flipH="1">
              <a:off x="7023100" y="43075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7112000" y="43710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6176660" y="4815674"/>
            <a:ext cx="1635944" cy="518466"/>
            <a:chOff x="6675026" y="5331141"/>
            <a:chExt cx="1635944" cy="518466"/>
          </a:xfrm>
        </p:grpSpPr>
        <p:grpSp>
          <p:nvGrpSpPr>
            <p:cNvPr id="32" name="Group 31"/>
            <p:cNvGrpSpPr/>
            <p:nvPr/>
          </p:nvGrpSpPr>
          <p:grpSpPr>
            <a:xfrm>
              <a:off x="6675026" y="5331141"/>
              <a:ext cx="328329" cy="518466"/>
              <a:chOff x="7023100" y="4307534"/>
              <a:chExt cx="328329" cy="518466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H="1">
                <a:off x="7023100" y="4307534"/>
                <a:ext cx="239429" cy="45496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H="1">
                <a:off x="7112000" y="4371034"/>
                <a:ext cx="239429" cy="45496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7199029" y="5405708"/>
              <a:ext cx="11119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: Network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09294" y="5334140"/>
            <a:ext cx="2012114" cy="1044952"/>
            <a:chOff x="584200" y="2580620"/>
            <a:chExt cx="2012114" cy="1044952"/>
          </a:xfrm>
        </p:grpSpPr>
        <p:sp>
          <p:nvSpPr>
            <p:cNvPr id="37" name="TextBox 36"/>
            <p:cNvSpPr txBox="1"/>
            <p:nvPr/>
          </p:nvSpPr>
          <p:spPr>
            <a:xfrm>
              <a:off x="584200" y="2580620"/>
              <a:ext cx="20121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x</a:t>
              </a:r>
              <a:r>
                <a:rPr lang="en-US" sz="2800" baseline="-25000" dirty="0" smtClean="0"/>
                <a:t>k+1</a:t>
              </a:r>
              <a:r>
                <a:rPr lang="en-US" sz="2800" dirty="0" smtClean="0"/>
                <a:t>=</a:t>
              </a:r>
              <a:r>
                <a:rPr lang="en-US" sz="2800" dirty="0" err="1" smtClean="0"/>
                <a:t>Ax</a:t>
              </a:r>
              <a:r>
                <a:rPr lang="en-US" sz="2800" baseline="-25000" dirty="0" err="1" smtClean="0"/>
                <a:t>k</a:t>
              </a:r>
              <a:r>
                <a:rPr lang="en-US" sz="2800" dirty="0" err="1" smtClean="0"/>
                <a:t>+Bu</a:t>
              </a:r>
              <a:r>
                <a:rPr lang="en-US" sz="2800" baseline="-25000" dirty="0" err="1" smtClean="0"/>
                <a:t>k</a:t>
              </a:r>
              <a:endParaRPr lang="en-US" sz="2800" baseline="-25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84200" y="3102352"/>
              <a:ext cx="1540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 smtClean="0"/>
                <a:t>y</a:t>
              </a:r>
              <a:r>
                <a:rPr lang="en-US" sz="2800" baseline="-25000" dirty="0" err="1" smtClean="0"/>
                <a:t>k</a:t>
              </a:r>
              <a:r>
                <a:rPr lang="en-US" sz="2800" dirty="0" smtClean="0"/>
                <a:t>=</a:t>
              </a:r>
              <a:r>
                <a:rPr lang="en-US" sz="2800" dirty="0" err="1"/>
                <a:t>C</a:t>
              </a:r>
              <a:r>
                <a:rPr lang="en-US" sz="2800" dirty="0" err="1" smtClean="0"/>
                <a:t>x</a:t>
              </a:r>
              <a:r>
                <a:rPr lang="en-US" sz="2800" baseline="-25000" dirty="0" err="1" smtClean="0"/>
                <a:t>k</a:t>
              </a:r>
              <a:r>
                <a:rPr lang="en-US" sz="2800" dirty="0" err="1" smtClean="0"/>
                <a:t>+v</a:t>
              </a:r>
              <a:r>
                <a:rPr lang="en-US" sz="2800" baseline="-25000" dirty="0" err="1" smtClean="0"/>
                <a:t>k</a:t>
              </a:r>
              <a:endParaRPr lang="en-US" sz="28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46905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626513" y="1795790"/>
            <a:ext cx="5105400" cy="1714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0" y="157408"/>
            <a:ext cx="6045200" cy="92209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CPS</a:t>
            </a:r>
            <a:r>
              <a:rPr lang="en-US" dirty="0" smtClean="0">
                <a:solidFill>
                  <a:srgbClr val="FF0000"/>
                </a:solidFill>
              </a:rPr>
              <a:t> Net</a:t>
            </a:r>
            <a:r>
              <a:rPr lang="en-US" dirty="0" smtClean="0"/>
              <a:t>work-based Att</a:t>
            </a:r>
            <a:r>
              <a:rPr lang="en-US" dirty="0" smtClean="0">
                <a:solidFill>
                  <a:srgbClr val="FF0000"/>
                </a:solidFill>
              </a:rPr>
              <a:t>acks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56423" y="2014835"/>
            <a:ext cx="215666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Physical System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59500" y="2847033"/>
            <a:ext cx="103105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Sensor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179212" y="3987800"/>
            <a:ext cx="208888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Control System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54100" y="2847033"/>
            <a:ext cx="127781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Actuator</a:t>
            </a:r>
            <a:endParaRPr lang="en-US" sz="2400" dirty="0"/>
          </a:p>
        </p:txBody>
      </p:sp>
      <p:cxnSp>
        <p:nvCxnSpPr>
          <p:cNvPr id="13" name="Elbow Connector 12"/>
          <p:cNvCxnSpPr>
            <a:stCxn id="9" idx="2"/>
          </p:cNvCxnSpPr>
          <p:nvPr/>
        </p:nvCxnSpPr>
        <p:spPr>
          <a:xfrm rot="5400000">
            <a:off x="5537962" y="3079336"/>
            <a:ext cx="907702" cy="13664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8" idx="3"/>
            <a:endCxn id="9" idx="0"/>
          </p:cNvCxnSpPr>
          <p:nvPr/>
        </p:nvCxnSpPr>
        <p:spPr>
          <a:xfrm>
            <a:off x="5213083" y="2245668"/>
            <a:ext cx="1461943" cy="60136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0" idx="1"/>
            <a:endCxn id="11" idx="2"/>
          </p:cNvCxnSpPr>
          <p:nvPr/>
        </p:nvCxnSpPr>
        <p:spPr>
          <a:xfrm rot="10800000">
            <a:off x="1693008" y="3308699"/>
            <a:ext cx="1486205" cy="90993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1" idx="0"/>
            <a:endCxn id="8" idx="1"/>
          </p:cNvCxnSpPr>
          <p:nvPr/>
        </p:nvCxnSpPr>
        <p:spPr>
          <a:xfrm rot="5400000" flipH="1" flipV="1">
            <a:off x="2074033" y="1864643"/>
            <a:ext cx="601365" cy="136341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47651" y="3357890"/>
            <a:ext cx="16191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y</a:t>
            </a:r>
            <a:r>
              <a:rPr lang="en-US" sz="2000" dirty="0" smtClean="0">
                <a:solidFill>
                  <a:srgbClr val="FF0000"/>
                </a:solidFill>
              </a:rPr>
              <a:t>’ not y</a:t>
            </a:r>
            <a:r>
              <a:rPr lang="en-US" sz="2000" dirty="0" smtClean="0"/>
              <a:t>: </a:t>
            </a:r>
          </a:p>
          <a:p>
            <a:r>
              <a:rPr lang="en-US" sz="2000" dirty="0" smtClean="0"/>
              <a:t>Sensor</a:t>
            </a:r>
          </a:p>
          <a:p>
            <a:r>
              <a:rPr lang="en-US" sz="2000" dirty="0" smtClean="0"/>
              <a:t>compromised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9036" y="3510290"/>
            <a:ext cx="16191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</a:t>
            </a:r>
            <a:r>
              <a:rPr lang="en-US" sz="2000" dirty="0" smtClean="0">
                <a:solidFill>
                  <a:srgbClr val="FF0000"/>
                </a:solidFill>
              </a:rPr>
              <a:t>’ not u</a:t>
            </a:r>
          </a:p>
          <a:p>
            <a:r>
              <a:rPr lang="en-US" sz="2000" dirty="0" smtClean="0"/>
              <a:t>controller </a:t>
            </a:r>
          </a:p>
          <a:p>
            <a:r>
              <a:rPr lang="en-US" sz="2000" dirty="0" smtClean="0"/>
              <a:t>compromised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5802462" y="3930999"/>
            <a:ext cx="328329" cy="518466"/>
            <a:chOff x="7023100" y="4307534"/>
            <a:chExt cx="328329" cy="518466"/>
          </a:xfrm>
        </p:grpSpPr>
        <p:cxnSp>
          <p:nvCxnSpPr>
            <p:cNvPr id="25" name="Straight Connector 24"/>
            <p:cNvCxnSpPr/>
            <p:nvPr/>
          </p:nvCxnSpPr>
          <p:spPr>
            <a:xfrm flipH="1">
              <a:off x="7023100" y="43075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7112000" y="43710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2167749" y="3910975"/>
            <a:ext cx="328329" cy="518466"/>
            <a:chOff x="7023100" y="4307534"/>
            <a:chExt cx="328329" cy="518466"/>
          </a:xfrm>
        </p:grpSpPr>
        <p:cxnSp>
          <p:nvCxnSpPr>
            <p:cNvPr id="30" name="Straight Connector 29"/>
            <p:cNvCxnSpPr/>
            <p:nvPr/>
          </p:nvCxnSpPr>
          <p:spPr>
            <a:xfrm flipH="1">
              <a:off x="7023100" y="43075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7112000" y="4371034"/>
              <a:ext cx="239429" cy="45496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496078" y="4449465"/>
            <a:ext cx="3306384" cy="1491386"/>
            <a:chOff x="2496078" y="4449465"/>
            <a:chExt cx="3306384" cy="1491386"/>
          </a:xfrm>
        </p:grpSpPr>
        <p:sp>
          <p:nvSpPr>
            <p:cNvPr id="3" name="TextBox 2"/>
            <p:cNvSpPr txBox="1"/>
            <p:nvPr/>
          </p:nvSpPr>
          <p:spPr>
            <a:xfrm>
              <a:off x="3733800" y="5109854"/>
              <a:ext cx="128187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Network</a:t>
              </a:r>
            </a:p>
            <a:p>
              <a:r>
                <a:rPr lang="en-US" sz="2400" dirty="0" smtClean="0"/>
                <a:t> jammed</a:t>
              </a:r>
              <a:endParaRPr lang="en-US" sz="2400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 flipV="1">
              <a:off x="2496078" y="4559311"/>
              <a:ext cx="1174222" cy="66038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5041071" y="4449465"/>
              <a:ext cx="761391" cy="7702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015671" y="4525953"/>
            <a:ext cx="3255371" cy="1325998"/>
            <a:chOff x="5015671" y="4525953"/>
            <a:chExt cx="3255371" cy="1325998"/>
          </a:xfrm>
        </p:grpSpPr>
        <p:sp>
          <p:nvSpPr>
            <p:cNvPr id="28" name="TextBox 27"/>
            <p:cNvSpPr txBox="1"/>
            <p:nvPr/>
          </p:nvSpPr>
          <p:spPr>
            <a:xfrm>
              <a:off x="6365051" y="5020954"/>
              <a:ext cx="190599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Controller</a:t>
              </a:r>
            </a:p>
            <a:p>
              <a:r>
                <a:rPr lang="en-US" sz="2400" dirty="0" smtClean="0"/>
                <a:t>compromised</a:t>
              </a:r>
              <a:endParaRPr lang="en-US" sz="2400" dirty="0"/>
            </a:p>
          </p:txBody>
        </p:sp>
        <p:cxnSp>
          <p:nvCxnSpPr>
            <p:cNvPr id="5" name="Straight Arrow Connector 4"/>
            <p:cNvCxnSpPr>
              <a:stCxn id="28" idx="1"/>
            </p:cNvCxnSpPr>
            <p:nvPr/>
          </p:nvCxnSpPr>
          <p:spPr>
            <a:xfrm flipH="1" flipV="1">
              <a:off x="5015671" y="4525953"/>
              <a:ext cx="1349380" cy="9105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9142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0" y="157408"/>
            <a:ext cx="7861300" cy="922092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Exi</a:t>
            </a:r>
            <a:r>
              <a:rPr lang="en-US" dirty="0" smtClean="0"/>
              <a:t>sting </a:t>
            </a:r>
            <a:r>
              <a:rPr lang="en-US" dirty="0" smtClean="0"/>
              <a:t>Tech</a:t>
            </a:r>
            <a:r>
              <a:rPr lang="en-US" dirty="0" smtClean="0">
                <a:solidFill>
                  <a:srgbClr val="FF0000"/>
                </a:solidFill>
              </a:rPr>
              <a:t>niques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96D6-F696-994D-BAD7-4F3E67972CA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03210" y="1710035"/>
            <a:ext cx="2048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Authentication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703210" y="2565168"/>
            <a:ext cx="2341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Digital signatures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703210" y="3420301"/>
            <a:ext cx="1983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Access control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703210" y="4275435"/>
            <a:ext cx="2577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Intrusion </a:t>
            </a:r>
            <a:r>
              <a:rPr lang="en-US" sz="2400" dirty="0" smtClean="0">
                <a:solidFill>
                  <a:srgbClr val="FF0000"/>
                </a:solidFill>
              </a:rPr>
              <a:t>detection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11600" y="2503613"/>
            <a:ext cx="2603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Prevention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3077308" y="1892300"/>
            <a:ext cx="631092" cy="18415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45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4539</TotalTime>
  <Words>608</Words>
  <Application>Microsoft Macintosh PowerPoint</Application>
  <PresentationFormat>On-screen Show (4:3)</PresentationFormat>
  <Paragraphs>118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Challenges in Protecting Critical National Infrastructure from Cyber Attacks</vt:lpstr>
      <vt:lpstr>Attacks</vt:lpstr>
      <vt:lpstr>Questions of interest</vt:lpstr>
      <vt:lpstr>CPS: An abstract view</vt:lpstr>
      <vt:lpstr>CPS: Examples</vt:lpstr>
      <vt:lpstr>Laboratory CPS: At SUTD</vt:lpstr>
      <vt:lpstr>CPS: Systems View</vt:lpstr>
      <vt:lpstr>CPS Network-based Attacks</vt:lpstr>
      <vt:lpstr>Existing Techniques</vt:lpstr>
      <vt:lpstr>Attacks on CPS: Challenge 1</vt:lpstr>
      <vt:lpstr>Attacks on CPS-Challenge 2</vt:lpstr>
      <vt:lpstr>Attacks on CPS-Challenge 3 </vt:lpstr>
      <vt:lpstr>Design Principles: Just a few for now</vt:lpstr>
      <vt:lpstr>Questions?</vt:lpstr>
      <vt:lpstr>References [Sample]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aditya_mathur</dc:creator>
  <cp:lastModifiedBy>aditya_mathur</cp:lastModifiedBy>
  <cp:revision>390</cp:revision>
  <dcterms:created xsi:type="dcterms:W3CDTF">2012-07-08T22:36:15Z</dcterms:created>
  <dcterms:modified xsi:type="dcterms:W3CDTF">2013-09-25T06:25:50Z</dcterms:modified>
</cp:coreProperties>
</file>