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7" r:id="rId2"/>
    <p:sldId id="289" r:id="rId3"/>
    <p:sldId id="429" r:id="rId4"/>
    <p:sldId id="496" r:id="rId5"/>
    <p:sldId id="497" r:id="rId6"/>
    <p:sldId id="498" r:id="rId7"/>
    <p:sldId id="499" r:id="rId8"/>
    <p:sldId id="440" r:id="rId9"/>
    <p:sldId id="438" r:id="rId10"/>
    <p:sldId id="437" r:id="rId11"/>
    <p:sldId id="457" r:id="rId12"/>
    <p:sldId id="436" r:id="rId13"/>
    <p:sldId id="454" r:id="rId14"/>
    <p:sldId id="455" r:id="rId15"/>
    <p:sldId id="456" r:id="rId16"/>
    <p:sldId id="490" r:id="rId17"/>
    <p:sldId id="441" r:id="rId18"/>
    <p:sldId id="413" r:id="rId19"/>
    <p:sldId id="412" r:id="rId20"/>
    <p:sldId id="467" r:id="rId21"/>
    <p:sldId id="479" r:id="rId22"/>
    <p:sldId id="468" r:id="rId23"/>
    <p:sldId id="469" r:id="rId24"/>
    <p:sldId id="470" r:id="rId25"/>
    <p:sldId id="473" r:id="rId26"/>
    <p:sldId id="474" r:id="rId27"/>
    <p:sldId id="476" r:id="rId28"/>
    <p:sldId id="477" r:id="rId29"/>
    <p:sldId id="478" r:id="rId30"/>
    <p:sldId id="447" r:id="rId31"/>
    <p:sldId id="480" r:id="rId32"/>
    <p:sldId id="481" r:id="rId33"/>
    <p:sldId id="482" r:id="rId34"/>
    <p:sldId id="448" r:id="rId35"/>
    <p:sldId id="459" r:id="rId36"/>
    <p:sldId id="460" r:id="rId37"/>
    <p:sldId id="461" r:id="rId38"/>
    <p:sldId id="462" r:id="rId39"/>
    <p:sldId id="463" r:id="rId40"/>
    <p:sldId id="450" r:id="rId41"/>
    <p:sldId id="465" r:id="rId42"/>
    <p:sldId id="464" r:id="rId43"/>
    <p:sldId id="466" r:id="rId44"/>
    <p:sldId id="483" r:id="rId45"/>
    <p:sldId id="491" r:id="rId46"/>
    <p:sldId id="492" r:id="rId47"/>
    <p:sldId id="493" r:id="rId48"/>
    <p:sldId id="494" r:id="rId49"/>
    <p:sldId id="484" r:id="rId50"/>
    <p:sldId id="485" r:id="rId51"/>
    <p:sldId id="486" r:id="rId52"/>
    <p:sldId id="487" r:id="rId53"/>
    <p:sldId id="414" r:id="rId54"/>
    <p:sldId id="511" r:id="rId55"/>
    <p:sldId id="513" r:id="rId56"/>
    <p:sldId id="512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321" r:id="rId68"/>
    <p:sldId id="489" r:id="rId69"/>
    <p:sldId id="488" r:id="rId70"/>
    <p:sldId id="322" r:id="rId71"/>
    <p:sldId id="328" r:id="rId72"/>
    <p:sldId id="323" r:id="rId73"/>
    <p:sldId id="324" r:id="rId74"/>
    <p:sldId id="325" r:id="rId75"/>
    <p:sldId id="326" r:id="rId76"/>
    <p:sldId id="329" r:id="rId77"/>
    <p:sldId id="514" r:id="rId78"/>
    <p:sldId id="298" r:id="rId79"/>
    <p:sldId id="327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5" autoAdjust="0"/>
    <p:restoredTop sz="89246" autoAdjust="0"/>
  </p:normalViewPr>
  <p:slideViewPr>
    <p:cSldViewPr snapToGrid="0" snapToObjects="1">
      <p:cViewPr>
        <p:scale>
          <a:sx n="100" d="100"/>
          <a:sy n="100" d="100"/>
        </p:scale>
        <p:origin x="-1664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312"/>
    </p:cViewPr>
  </p:sorterViewPr>
  <p:notesViewPr>
    <p:cSldViewPr snapToGrid="0" snapToObjects="1">
      <p:cViewPr varScale="1">
        <p:scale>
          <a:sx n="84" d="100"/>
          <a:sy n="84" d="100"/>
        </p:scale>
        <p:origin x="-23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1B50-C931-604C-A86A-DDDA3A50D513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CD35-E637-344B-BF85-715B1C6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09FB-EB0B-2D44-9496-A2549ACFD06C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7CF3-48B9-3D4F-B3FE-C9D807D2A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istockphoto.com/stock-illustration-17912107-game-world.php?st=d56805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hlinkClick r:id="rId3"/>
              </a:rPr>
              <a:t>http://www.istockphoto.com/stock-illustration-17912107-game-world.php?st=d56805a</a:t>
            </a:r>
            <a:r>
              <a:rPr lang="en-SG" dirty="0" smtClean="0"/>
              <a:t>  </a:t>
            </a:r>
            <a:r>
              <a:rPr lang="en-SG" smtClean="0"/>
              <a:t>(temperature</a:t>
            </a:r>
            <a:r>
              <a:rPr lang="en-SG" baseline="0" smtClean="0"/>
              <a:t> 1100K)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DFF2-0DC2-4B5F-B9A9-63E893FF84FC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371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B0F3-2112-AB4B-8532-38DD089D6B10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7E24-3846-AF41-BC1E-C48E6E2106F1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A9F9-5BB2-C840-9C1C-35C4FA414BED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CEF-29DE-B741-BD7F-B7BB9D8ACF52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157-4933-6D48-A275-D566E70143B8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504E-2E0B-1E46-98D8-D1D306CA0C86}" type="datetime1">
              <a:rPr lang="en-SG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F48-A486-FC4D-8539-43343177BAF4}" type="datetime1">
              <a:rPr lang="en-SG" smtClean="0"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7CB9-8EDB-7044-AF39-D3E279A3A45F}" type="datetime1">
              <a:rPr lang="en-SG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910-ED8F-FA47-BB0D-03B505C142FA}" type="datetime1">
              <a:rPr lang="en-SG" smtClean="0"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6EF-A99B-564F-8340-B2B7FEA079D9}" type="datetime1">
              <a:rPr lang="en-SG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93D-57CE-594A-888D-44E8B80271B7}" type="datetime1">
              <a:rPr lang="en-SG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9DD1-3F03-D54F-BD08-C5AF064A5A63}" type="datetime1">
              <a:rPr lang="en-SG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viewer?a=v&amp;q=cache:GcwfSye4HoIJ:www.cs.unc.edu/~welch/media/pdf/kalman_intro.pdf+&amp;hl=en&amp;gl=in&amp;pid=bl&amp;srcid=ADGEESgcx9NnLT2EZ85kbGwSvbN1EyARAq_CAz4ZTkvdS-ExMXm3F9seB6Q29kZ8IWa-Cp7LXVEJlLCX3oUXeNgqakI4P02vvlNVJSRlwDgwVfWzhzlPDoxvsURuJYdUI6n6LrV8WQIM&amp;sig=AHIEtbTkvmv4pAjY_oh0zzMGATBy-a3FSw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5" Type="http://schemas.openxmlformats.org/officeDocument/2006/relationships/image" Target="../media/image22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3.emf"/><Relationship Id="rId5" Type="http://schemas.openxmlformats.org/officeDocument/2006/relationships/image" Target="../media/image24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emf"/><Relationship Id="rId5" Type="http://schemas.openxmlformats.org/officeDocument/2006/relationships/image" Target="../media/image25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1/10/31/hacker_jailed_for_revenge_sewage/" TargetMode="External"/><Relationship Id="rId4" Type="http://schemas.openxmlformats.org/officeDocument/2006/relationships/hyperlink" Target="http://abcnews.go.com/blogs/headlines/2006/10/hackers_penetr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world.com/s/article/9050098/Insider_charged_with_hacking_California_canal_system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Relationship Id="rId3" Type="http://schemas.openxmlformats.org/officeDocument/2006/relationships/image" Target="../media/image3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Relationship Id="rId3" Type="http://schemas.openxmlformats.org/officeDocument/2006/relationships/image" Target="../media/image32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57301" y="222738"/>
            <a:ext cx="4378840" cy="1694961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Ensuring the Security of Cyber Physical Systems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725616" y="3145690"/>
            <a:ext cx="6252309" cy="80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Singapore University of Technology and Design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6956" y="3213100"/>
            <a:ext cx="2659184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Aditya P Mathur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5290" y="5871307"/>
            <a:ext cx="177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January 12,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10" y="108779"/>
            <a:ext cx="2783980" cy="208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12" y="2196761"/>
            <a:ext cx="2111996" cy="2303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10" y="4471649"/>
            <a:ext cx="2397589" cy="2267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4140" y="43250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Birla Institute of Technology and Science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19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657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Blending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104900"/>
            <a:ext cx="5448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Systems: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57408"/>
            <a:ext cx="4432301" cy="6807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CPS: Component view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PS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83" y="345802"/>
            <a:ext cx="5190317" cy="60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52197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Systems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300" y="3510290"/>
            <a:ext cx="13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u: input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29881" y="1339215"/>
            <a:ext cx="12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dirty="0" smtClean="0"/>
              <a:t>: state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8329" y="4745335"/>
            <a:ext cx="302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Estimation and control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75026" y="5526874"/>
            <a:ext cx="1635944" cy="518466"/>
            <a:chOff x="6675026" y="5331141"/>
            <a:chExt cx="1635944" cy="518466"/>
          </a:xfrm>
        </p:grpSpPr>
        <p:grpSp>
          <p:nvGrpSpPr>
            <p:cNvPr id="32" name="Group 31"/>
            <p:cNvGrpSpPr/>
            <p:nvPr/>
          </p:nvGrpSpPr>
          <p:grpSpPr>
            <a:xfrm>
              <a:off x="6675026" y="5331141"/>
              <a:ext cx="328329" cy="518466"/>
              <a:chOff x="7023100" y="4307534"/>
              <a:chExt cx="328329" cy="51846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7023100" y="43075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112000" y="43710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199029" y="5405708"/>
              <a:ext cx="111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Network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9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</a:t>
            </a:r>
            <a:r>
              <a:rPr lang="en-US" dirty="0" smtClean="0">
                <a:solidFill>
                  <a:srgbClr val="FF0000"/>
                </a:solidFill>
              </a:rPr>
              <a:t> Net</a:t>
            </a:r>
            <a:r>
              <a:rPr lang="en-US" dirty="0" smtClean="0"/>
              <a:t>work-based Att</a:t>
            </a:r>
            <a:r>
              <a:rPr lang="en-US" dirty="0" smtClean="0">
                <a:solidFill>
                  <a:srgbClr val="FF0000"/>
                </a:solidFill>
              </a:rPr>
              <a:t>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2274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’ not y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Sensor</a:t>
            </a:r>
          </a:p>
          <a:p>
            <a:r>
              <a:rPr lang="en-US" sz="2800" dirty="0" smtClean="0"/>
              <a:t>compromised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036" y="3510290"/>
            <a:ext cx="21928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’ not u</a:t>
            </a:r>
          </a:p>
          <a:p>
            <a:r>
              <a:rPr lang="en-US" sz="2800" dirty="0" smtClean="0"/>
              <a:t>controller </a:t>
            </a:r>
          </a:p>
          <a:p>
            <a:r>
              <a:rPr lang="en-US" sz="2800" dirty="0" smtClean="0"/>
              <a:t>compromised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496078" y="4449465"/>
            <a:ext cx="3306384" cy="1491386"/>
            <a:chOff x="2496078" y="4449465"/>
            <a:chExt cx="3306384" cy="1491386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5109854"/>
              <a:ext cx="1281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</a:p>
            <a:p>
              <a:r>
                <a:rPr lang="en-US" sz="2400" dirty="0" smtClean="0"/>
                <a:t> jammed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496078" y="4559311"/>
              <a:ext cx="1174222" cy="660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41071" y="4449465"/>
              <a:ext cx="761391" cy="770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14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Exi</a:t>
            </a:r>
            <a:r>
              <a:rPr lang="en-US" dirty="0" smtClean="0"/>
              <a:t>sting Tech</a:t>
            </a:r>
            <a:r>
              <a:rPr lang="en-US" dirty="0" smtClean="0">
                <a:solidFill>
                  <a:srgbClr val="FF0000"/>
                </a:solidFill>
              </a:rPr>
              <a:t>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1900" y="2171700"/>
            <a:ext cx="204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900" y="3026833"/>
            <a:ext cx="234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Digital signatures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31900" y="3881966"/>
            <a:ext cx="1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Access control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31900" y="4737100"/>
            <a:ext cx="257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Intrusion detection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8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835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Enhancement of existing approaches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800" y="16038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How deception and </a:t>
            </a:r>
            <a:r>
              <a:rPr lang="en-US" sz="2400" dirty="0" err="1" smtClean="0">
                <a:solidFill>
                  <a:srgbClr val="000000"/>
                </a:solidFill>
              </a:rPr>
              <a:t>DoS</a:t>
            </a:r>
            <a:r>
              <a:rPr lang="en-US" sz="2400" dirty="0" smtClean="0">
                <a:solidFill>
                  <a:srgbClr val="000000"/>
                </a:solidFill>
              </a:rPr>
              <a:t> attacks affect application layer performance (e.g., estimation and control)?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800" y="2858984"/>
            <a:ext cx="688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Intrusion detection and deception attacks in control systems?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800" y="4114167"/>
            <a:ext cx="74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What if a human is not in the loop for intrusion detection?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76835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 versus CPS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718271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Confidentiality</a:t>
            </a:r>
            <a:r>
              <a:rPr lang="en-US" sz="2400" dirty="0" smtClean="0"/>
              <a:t>: Ability to maintain secrecy from unauthorized users.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4369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: Trustworthiness of data received; lack of this leads to deception.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6911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  <a:r>
              <a:rPr lang="en-US" sz="2400" dirty="0" smtClean="0"/>
              <a:t>: Ability of the system being accessible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21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9754"/>
            <a:ext cx="36449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00" y="1219200"/>
            <a:ext cx="81788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Timeliness</a:t>
            </a:r>
            <a:r>
              <a:rPr lang="en-US" sz="2400" dirty="0"/>
              <a:t>:</a:t>
            </a:r>
            <a:r>
              <a:rPr lang="en-US" sz="2400" dirty="0" smtClean="0"/>
              <a:t> responsiveness, freshness of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6032153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A </a:t>
            </a:r>
            <a:r>
              <a:rPr lang="en-US" dirty="0"/>
              <a:t>Taxonomy of Cyber Attacks on SCADA </a:t>
            </a:r>
            <a:r>
              <a:rPr lang="en-US" dirty="0" smtClean="0"/>
              <a:t>Systems, Zhu et al., UC Berkeley.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0" y="2094587"/>
            <a:ext cx="74676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Availability</a:t>
            </a:r>
            <a:r>
              <a:rPr lang="en-US" sz="2400" dirty="0"/>
              <a:t>: unexpected </a:t>
            </a:r>
            <a:r>
              <a:rPr lang="en-US" sz="2400" dirty="0" smtClean="0"/>
              <a:t>outages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5600" y="2969974"/>
            <a:ext cx="81788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Integrity</a:t>
            </a:r>
            <a:r>
              <a:rPr lang="en-US" sz="2400" dirty="0"/>
              <a:t>: genuine data displayed and received by the </a:t>
            </a:r>
            <a:r>
              <a:rPr lang="en-US" sz="2400" dirty="0" smtClean="0"/>
              <a:t>controller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5600" y="3845361"/>
            <a:ext cx="7975600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Confidentiality</a:t>
            </a:r>
            <a:r>
              <a:rPr lang="en-US" sz="2400" dirty="0"/>
              <a:t>: Information regarding SCADA not available to any unauthorized </a:t>
            </a:r>
            <a:r>
              <a:rPr lang="en-US" sz="2400" dirty="0" smtClean="0"/>
              <a:t>individual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0" y="5156764"/>
            <a:ext cx="2831725" cy="51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Graceful degradation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5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700" y="1282700"/>
            <a:ext cx="4257477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is a CPS?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1700" y="2083807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security issues in CPS and how do they differ from those in traditional information systems?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700" y="3320929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To what extent can a CPS be secured against cyber crime?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4122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some fundamental design principles that ought to be used when designing or upgrading a CPS?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1700" y="535915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curricular ramifications of CPS security?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2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7854"/>
            <a:ext cx="3352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8019" y="2301754"/>
            <a:ext cx="627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upervisory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 and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ata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cquisition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ystem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8019" y="31399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an industrial control system that  consists of RTUs, PLCs, and HMIs to control an industrial process.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48019" y="44226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</a:t>
            </a:r>
            <a:r>
              <a:rPr lang="en-US" sz="2400" dirty="0" smtClean="0"/>
              <a:t>: Manufacturing,  </a:t>
            </a:r>
            <a:r>
              <a:rPr lang="en-US" sz="2400" dirty="0"/>
              <a:t>p</a:t>
            </a:r>
            <a:r>
              <a:rPr lang="en-US" sz="2400" dirty="0" smtClean="0"/>
              <a:t>ower generation, fabrication, oil and gas pipelines,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1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2601" y="1638300"/>
            <a:ext cx="684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Microprocessor controlled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emote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erminal/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elemetry Unit </a:t>
            </a:r>
          </a:p>
          <a:p>
            <a:endParaRPr lang="en-US" sz="2400" dirty="0"/>
          </a:p>
          <a:p>
            <a:r>
              <a:rPr lang="en-US" sz="2400" dirty="0" smtClean="0"/>
              <a:t>Interface between  physical objects and a SCADA.</a:t>
            </a:r>
          </a:p>
          <a:p>
            <a:endParaRPr lang="en-US" sz="2400" dirty="0"/>
          </a:p>
          <a:p>
            <a:r>
              <a:rPr lang="en-US" sz="2400" dirty="0" smtClean="0"/>
              <a:t>Transmits telemetry data to SCADA. Example: water quality.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00" y="4337050"/>
            <a:ext cx="2232000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493756"/>
            <a:ext cx="2819400" cy="128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58946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LC150 Pump Control Telemetry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7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rogrammable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ogic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ontroller</a:t>
            </a:r>
          </a:p>
          <a:p>
            <a:endParaRPr lang="en-US" sz="2400" dirty="0"/>
          </a:p>
          <a:p>
            <a:r>
              <a:rPr lang="en-US" sz="2400" dirty="0" smtClean="0"/>
              <a:t>A computer to control the operation of electro-mechanical devices such as pumps, motors, switches</a:t>
            </a:r>
          </a:p>
          <a:p>
            <a:endParaRPr lang="en-US" sz="2400" dirty="0"/>
          </a:p>
          <a:p>
            <a:r>
              <a:rPr lang="en-US" sz="2400" dirty="0" smtClean="0"/>
              <a:t>Hard real-time system</a:t>
            </a:r>
          </a:p>
          <a:p>
            <a:endParaRPr lang="en-US" sz="2400" dirty="0"/>
          </a:p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State Logic, Basic, C:</a:t>
            </a:r>
          </a:p>
          <a:p>
            <a:r>
              <a:rPr lang="en-US" sz="2400" dirty="0"/>
              <a:t>IEC 61131-</a:t>
            </a:r>
            <a:r>
              <a:rPr lang="en-US" sz="2400" dirty="0" smtClean="0"/>
              <a:t>3 programming standard </a:t>
            </a:r>
            <a:endParaRPr lang="en-US" sz="2400" dirty="0"/>
          </a:p>
        </p:txBody>
      </p:sp>
      <p:pic>
        <p:nvPicPr>
          <p:cNvPr id="8" name="Picture 7" descr="SiemensS7ME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847630"/>
            <a:ext cx="2387600" cy="17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3100" y="5715000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S7-mEC embedded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Programming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IEC </a:t>
            </a:r>
            <a:r>
              <a:rPr lang="en-US" sz="2400" dirty="0"/>
              <a:t>61131-</a:t>
            </a:r>
            <a:r>
              <a:rPr lang="en-US" sz="2400" dirty="0" smtClean="0"/>
              <a:t>3 programming standard</a:t>
            </a:r>
          </a:p>
          <a:p>
            <a:endParaRPr lang="en-US" sz="2400" dirty="0"/>
          </a:p>
          <a:p>
            <a:r>
              <a:rPr lang="en-US" sz="2400" dirty="0" smtClean="0"/>
              <a:t>Languages: graphical (e.g., Ladder diagram) and textual (e.g., Structured Text, Sequential Function Charts)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43296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Ref: 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www.rtaautomation.com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/iec61131-3/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700" y="4867365"/>
            <a:ext cx="511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www.dogwoodvalleypress.com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/uploads/excerpts/03192005214421.pdf</a:t>
            </a:r>
          </a:p>
        </p:txBody>
      </p:sp>
    </p:spTree>
    <p:extLst>
      <p:ext uri="{BB962C8B-B14F-4D97-AF65-F5344CB8AC3E}">
        <p14:creationId xmlns:p14="http://schemas.microsoft.com/office/powerpoint/2010/main" val="17073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727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PLC program is scanned continuously while reading the state of physical inputs and setting the state of the physical outputs.</a:t>
            </a:r>
          </a:p>
          <a:p>
            <a:pPr>
              <a:lnSpc>
                <a:spcPts val="3600"/>
              </a:lnSpc>
            </a:pPr>
            <a:endParaRPr lang="en-US" sz="2400" dirty="0"/>
          </a:p>
          <a:p>
            <a:r>
              <a:rPr lang="en-US" sz="2400" dirty="0" smtClean="0"/>
              <a:t>Scan time for one cycle is between 0-200ms.</a:t>
            </a:r>
          </a:p>
          <a:p>
            <a:endParaRPr lang="en-US" sz="2400" dirty="0"/>
          </a:p>
          <a:p>
            <a:r>
              <a:rPr lang="en-US" sz="2400" dirty="0" smtClean="0"/>
              <a:t>Larger scan times might miss transient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2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uman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achine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Operator panel to display and control of system/device state</a:t>
            </a:r>
          </a:p>
          <a:p>
            <a:endParaRPr lang="en-US" sz="2400" dirty="0"/>
          </a:p>
          <a:p>
            <a:r>
              <a:rPr lang="en-US" sz="2400" dirty="0" smtClean="0"/>
              <a:t>Programming software: Example: </a:t>
            </a:r>
            <a:r>
              <a:rPr lang="en-US" sz="2400" dirty="0" err="1" smtClean="0"/>
              <a:t>WinCC</a:t>
            </a:r>
            <a:r>
              <a:rPr lang="en-US" sz="2400" dirty="0" smtClean="0"/>
              <a:t> from Siemens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36" y="3797307"/>
            <a:ext cx="3734658" cy="26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1603254"/>
            <a:ext cx="330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oftware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efined 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adio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2441454"/>
            <a:ext cx="811978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Radio  communication system that has the traditional hardware components implemented in software. These include  mixers, filters, amplifiers, modulator/demodulator,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13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9027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Network Security in CPS: Siemens Approach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00" y="1555690"/>
            <a:ext cx="566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notion of “</a:t>
            </a:r>
            <a:r>
              <a:rPr lang="en-US" sz="2400" dirty="0" smtClean="0">
                <a:solidFill>
                  <a:srgbClr val="FF0000"/>
                </a:solidFill>
              </a:rPr>
              <a:t>cell protection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400" y="2318431"/>
            <a:ext cx="69215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Divide plant network into “</a:t>
            </a:r>
            <a:r>
              <a:rPr lang="en-US" sz="2400" dirty="0" smtClean="0">
                <a:solidFill>
                  <a:srgbClr val="FF0000"/>
                </a:solidFill>
              </a:rPr>
              <a:t>automation cells</a:t>
            </a:r>
            <a:r>
              <a:rPr lang="en-US" sz="2400" dirty="0" smtClean="0"/>
              <a:t>.” Inside such a cell all devices are able to communicate with each other.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400" y="4081446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Access is controlled at the entrance to  each cell using a hardware device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" y="5382795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Communication with the outside world is via VPN-protected channel.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3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CPS Survivability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3680311"/>
            <a:ext cx="80869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How can a CPS continue to function above a given threshold in the presence of attacks?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846" y="1745615"/>
            <a:ext cx="67026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Despite these techniques, systems continue to be compromised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55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CPS: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40546"/>
            <a:ext cx="6045200" cy="92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Shipping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95282"/>
            <a:ext cx="6045200" cy="92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Healthcare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050018"/>
            <a:ext cx="6045200" cy="92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Energy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5304754"/>
            <a:ext cx="6045200" cy="92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Transportation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5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00"/>
            <a:ext cx="8229600" cy="2971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stories: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North Pole Toys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302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700" y="14859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On-line retailer.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350616"/>
            <a:ext cx="70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Carries specialized toys generally not found elsewhere.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215332"/>
            <a:ext cx="711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Process: Toy Assembly, Toy Packaging and Toy Shipping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40800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2011: Replaced the old manufacturing system with new automated industrial control system.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3140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Files are carried on USB sticks from main server to the workshop; </a:t>
            </a:r>
            <a:r>
              <a:rPr lang="en-US" sz="2400" dirty="0" smtClean="0">
                <a:solidFill>
                  <a:srgbClr val="FF0000"/>
                </a:solidFill>
              </a:rPr>
              <a:t>air gap established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701800"/>
            <a:ext cx="44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before Thanksgiving 2011…….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566516"/>
            <a:ext cx="768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 of one toy per box, multiple toys were being placed.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431232"/>
            <a:ext cx="528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empty boxes were being wrapped.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42959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suspicion: Incorrect PLC code; but the code found to be correct.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5299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Discovery: </a:t>
            </a:r>
            <a:r>
              <a:rPr lang="en-US" sz="2400" b="1" i="1" dirty="0" smtClean="0">
                <a:solidFill>
                  <a:srgbClr val="FF0000"/>
                </a:solidFill>
              </a:rPr>
              <a:t>kAndyKAn3</a:t>
            </a:r>
            <a:r>
              <a:rPr lang="en-US" sz="2400" b="1" dirty="0" smtClean="0"/>
              <a:t> </a:t>
            </a:r>
            <a:r>
              <a:rPr lang="en-US" sz="2400" dirty="0" smtClean="0"/>
              <a:t>worm  had infected the PLC and the main office computers.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21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47900"/>
            <a:ext cx="4584700" cy="787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Uranium and its isotopes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00" y="1673880"/>
            <a:ext cx="76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Uranium: Naturally occurring radioactive element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300" y="2948801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</a:t>
            </a:r>
            <a:r>
              <a:rPr lang="en-US" sz="2800" dirty="0"/>
              <a:t>238: 99.2739 - 99.2752%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300" y="4223722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Uranium 235</a:t>
            </a:r>
            <a:r>
              <a:rPr lang="en-US" sz="2800" dirty="0"/>
              <a:t>: 0.7198 - 0.7202%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300" y="5498644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234</a:t>
            </a:r>
            <a:r>
              <a:rPr lang="en-US" sz="2800" dirty="0"/>
              <a:t>: 0.0050 - 0.0059%</a:t>
            </a:r>
          </a:p>
        </p:txBody>
      </p:sp>
    </p:spTree>
    <p:extLst>
      <p:ext uri="{BB962C8B-B14F-4D97-AF65-F5344CB8AC3E}">
        <p14:creationId xmlns:p14="http://schemas.microsoft.com/office/powerpoint/2010/main" val="12976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235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387" y="1676400"/>
            <a:ext cx="6777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isotope found in nature in any appreciable quantities; is fissile, i.e., can be broken apart by thermal neutrons.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7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</a:t>
            </a:r>
            <a:r>
              <a:rPr lang="en-US" dirty="0" smtClean="0">
                <a:solidFill>
                  <a:srgbClr val="FF0000"/>
                </a:solidFill>
              </a:rPr>
              <a:t>enrichment: Basis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54201"/>
            <a:ext cx="5141983" cy="3877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800" y="6362184"/>
            <a:ext cx="456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www.world-nuclear.org</a:t>
            </a:r>
            <a:r>
              <a:rPr lang="en-US" dirty="0"/>
              <a:t>/info/inf28.html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6529" y="1841501"/>
            <a:ext cx="32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Exploit mass difference (238 versus 235)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76529" y="3149601"/>
            <a:ext cx="322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 UF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7641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645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Uranium </a:t>
            </a:r>
            <a:r>
              <a:rPr lang="en-US" sz="3600" dirty="0" smtClean="0">
                <a:solidFill>
                  <a:srgbClr val="FF0000"/>
                </a:solidFill>
              </a:rPr>
              <a:t>enrichment: </a:t>
            </a:r>
            <a:r>
              <a:rPr lang="en-US" sz="3600" dirty="0" err="1" smtClean="0">
                <a:solidFill>
                  <a:srgbClr val="FF0000"/>
                </a:solidFill>
              </a:rPr>
              <a:t>Zippe</a:t>
            </a:r>
            <a:r>
              <a:rPr lang="en-US" sz="3600" dirty="0" smtClean="0">
                <a:solidFill>
                  <a:srgbClr val="FF0000"/>
                </a:solidFill>
              </a:rPr>
              <a:t> Centrifuge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930" y="6190398"/>
            <a:ext cx="530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geoinfo.nmt.edu</a:t>
            </a:r>
            <a:r>
              <a:rPr lang="en-US" dirty="0"/>
              <a:t>/resources/uranium/</a:t>
            </a:r>
            <a:r>
              <a:rPr lang="en-US" dirty="0" err="1"/>
              <a:t>enrichment.html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430" y="1444474"/>
            <a:ext cx="505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centrifuges (rapidly revolving cylinders); pulsating magnetic field applied to the rotor; bottom is heated; rotation in vacuum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98600"/>
            <a:ext cx="3416300" cy="367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4430" y="3241892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Heavier U238 atoms down and outward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14430" y="4300647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Lighter U235 atoms move towards center and are collected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4430" y="5359401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Banks of centrifuges used to get the desired amount of U325.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1300" y="5386853"/>
            <a:ext cx="386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Zippe-type_centrifuge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Iranian nuclear enrichment 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78770"/>
            <a:ext cx="74675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Intl Atomic Energy Commission found over 1000-2000 removed from cascades in a few months!! 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What happened?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8700 centrifuges installed; replacement rate of 10% per year (approximately 800/</a:t>
            </a:r>
            <a:r>
              <a:rPr lang="en-US" sz="2400" dirty="0" err="1" smtClean="0"/>
              <a:t>yr</a:t>
            </a:r>
            <a:r>
              <a:rPr lang="en-US" sz="2400" dirty="0" smtClean="0"/>
              <a:t>);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51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Malware suspicion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039636"/>
            <a:ext cx="7467599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It was found that the virus was using a </a:t>
            </a:r>
            <a:r>
              <a:rPr lang="en-US" sz="2800" dirty="0" smtClean="0">
                <a:solidFill>
                  <a:srgbClr val="FF0000"/>
                </a:solidFill>
              </a:rPr>
              <a:t>zero-day vulnerability </a:t>
            </a:r>
            <a:r>
              <a:rPr lang="en-US" sz="2800" dirty="0" smtClean="0"/>
              <a:t>to spread.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17, 2010: A computer belonging to an Iranian a customer of  </a:t>
            </a:r>
            <a:r>
              <a:rPr lang="en-US" sz="2800" dirty="0" err="1" smtClean="0">
                <a:solidFill>
                  <a:srgbClr val="FF0000"/>
                </a:solidFill>
              </a:rPr>
              <a:t>VirusBlokAda</a:t>
            </a:r>
            <a:r>
              <a:rPr lang="en-US" sz="2800" dirty="0" smtClean="0"/>
              <a:t> was caught in a reboot loop.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6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- Overview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8424936" cy="56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Stuxnet Spread: .LNK file via USB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Microsoft informed; the virus named </a:t>
            </a:r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using the file names found in the virus </a:t>
            </a:r>
            <a:r>
              <a:rPr lang="en-US" sz="2400" dirty="0"/>
              <a:t>(.stub and </a:t>
            </a:r>
            <a:r>
              <a:rPr lang="en-US" sz="2400" dirty="0" err="1" smtClean="0"/>
              <a:t>MrxNet.sys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.LNK file drops a new copy of </a:t>
            </a:r>
            <a:r>
              <a:rPr lang="en-US" sz="2400" dirty="0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onto other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19305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It also drops a rootkit which is used to hide the Stuxnet routines.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" y="550664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Some driver files used a certificate stolen from a company in Taiwan.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3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Stuxnet Spread: Vulnerabilities exploited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692870"/>
            <a:ext cx="4267200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Print spooler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500" y="2957999"/>
            <a:ext cx="353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Windows keyboard </a:t>
            </a:r>
            <a:r>
              <a:rPr lang="en-US" sz="2800" dirty="0" smtClean="0"/>
              <a:t>file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4500" y="4197480"/>
            <a:ext cx="2896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Task </a:t>
            </a:r>
            <a:r>
              <a:rPr lang="en-US" sz="2800" dirty="0"/>
              <a:t>Scheduler file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500" y="5436962"/>
            <a:ext cx="629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Static password (</a:t>
            </a:r>
            <a:r>
              <a:rPr lang="en-US" sz="2800" dirty="0" smtClean="0">
                <a:solidFill>
                  <a:srgbClr val="FF0000"/>
                </a:solidFill>
              </a:rPr>
              <a:t>Cyber</a:t>
            </a:r>
            <a:r>
              <a:rPr lang="en-US" sz="2800" dirty="0" smtClean="0"/>
              <a:t>) coded by Siemens into Step 7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2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..cut short a long 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Designed to target </a:t>
            </a:r>
            <a:r>
              <a:rPr lang="en-US" sz="2400" dirty="0" err="1">
                <a:solidFill>
                  <a:srgbClr val="FF0000"/>
                </a:solidFill>
              </a:rPr>
              <a:t>Simatic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WinCC</a:t>
            </a:r>
            <a:r>
              <a:rPr lang="en-US" sz="2400" dirty="0">
                <a:solidFill>
                  <a:srgbClr val="FF0000"/>
                </a:solidFill>
              </a:rPr>
              <a:t> Step7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software from Siemens.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765843"/>
            <a:ext cx="8242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 malicious DLL file intercepted commands from Step 7  to PLC that controlled frequency converters; replaced them by their own commands; the screen showed only valid commands.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427481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/>
              <a:t>Stuxnet</a:t>
            </a:r>
            <a:r>
              <a:rPr lang="en-US" sz="2400" dirty="0"/>
              <a:t> </a:t>
            </a:r>
            <a:r>
              <a:rPr lang="en-US" sz="2400" dirty="0" smtClean="0"/>
              <a:t>searched for </a:t>
            </a:r>
            <a:r>
              <a:rPr lang="en-US" sz="2400" dirty="0"/>
              <a:t>a specific value—2C CB 00 </a:t>
            </a:r>
            <a:r>
              <a:rPr lang="en-US" sz="2400" dirty="0" smtClean="0"/>
              <a:t>01, 9500H, 7050;  codes used in </a:t>
            </a:r>
            <a:r>
              <a:rPr lang="en-US" sz="2400" dirty="0" err="1" smtClean="0"/>
              <a:t>Profibus</a:t>
            </a:r>
            <a:r>
              <a:rPr lang="en-US" sz="2400" dirty="0" smtClean="0"/>
              <a:t> communication standard.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500" y="5627455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two 1-word codes were of frequency converters made in Finland and Iran.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80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..finally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STL (Statement List) </a:t>
            </a:r>
            <a:r>
              <a:rPr lang="en-US" sz="2400" dirty="0" smtClean="0"/>
              <a:t>code sent 47F and 1 (command </a:t>
            </a:r>
            <a:r>
              <a:rPr lang="en-US" sz="2400" dirty="0"/>
              <a:t>to start the frequency </a:t>
            </a:r>
            <a:r>
              <a:rPr lang="en-US" sz="2400" dirty="0" smtClean="0"/>
              <a:t>converter  and set value to 1 ).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824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>
                <a:solidFill>
                  <a:srgbClr val="FF0000"/>
                </a:solidFill>
              </a:rPr>
              <a:t> strategy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r>
              <a:rPr lang="en-US" sz="2400" dirty="0" smtClean="0"/>
              <a:t>Stay quiet for 2-weeks; increase </a:t>
            </a:r>
            <a:r>
              <a:rPr lang="en-US" sz="2400" dirty="0"/>
              <a:t>the frequency of the converters to 1,410Hz for 15 </a:t>
            </a:r>
            <a:r>
              <a:rPr lang="en-US" sz="2400" dirty="0" smtClean="0"/>
              <a:t>minutes</a:t>
            </a:r>
            <a:r>
              <a:rPr lang="en-US" sz="2400" dirty="0"/>
              <a:t>;</a:t>
            </a:r>
            <a:r>
              <a:rPr lang="en-US" sz="2400" dirty="0" smtClean="0"/>
              <a:t> restore </a:t>
            </a:r>
            <a:r>
              <a:rPr lang="en-US" sz="2400" dirty="0"/>
              <a:t>them to a normal frequency of </a:t>
            </a:r>
            <a:r>
              <a:rPr lang="en-US" sz="2400" dirty="0" smtClean="0"/>
              <a:t>1,064Hz for for </a:t>
            </a:r>
            <a:r>
              <a:rPr lang="en-US" sz="2400" dirty="0"/>
              <a:t>27 </a:t>
            </a:r>
            <a:r>
              <a:rPr lang="en-US" sz="2400" dirty="0" smtClean="0"/>
              <a:t>days; drop </a:t>
            </a:r>
            <a:r>
              <a:rPr lang="en-US" sz="2400" dirty="0"/>
              <a:t>the frequency down to 2Hz for 50 minutes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Repeat above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37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44805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Control Systems: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2401" y="559105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Secure </a:t>
            </a:r>
            <a:r>
              <a:rPr lang="en-US" dirty="0" smtClean="0"/>
              <a:t>control: towards survivable cyber physical systems, Amin et al.,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Linear feedback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500" y="2514034"/>
            <a:ext cx="33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x: state vector </a:t>
            </a:r>
          </a:p>
          <a:p>
            <a:r>
              <a:rPr lang="en-US" sz="2400" dirty="0" smtClean="0"/>
              <a:t>A: state matrix</a:t>
            </a:r>
          </a:p>
          <a:p>
            <a:r>
              <a:rPr lang="en-US" sz="2400" dirty="0" smtClean="0"/>
              <a:t>B: Input matrix</a:t>
            </a:r>
          </a:p>
          <a:p>
            <a:r>
              <a:rPr lang="en-US" sz="2400" dirty="0" smtClean="0"/>
              <a:t>C: Output matrix</a:t>
            </a:r>
            <a:endParaRPr lang="en-US" sz="2400" dirty="0"/>
          </a:p>
          <a:p>
            <a:r>
              <a:rPr lang="en-US" sz="2400" dirty="0" smtClean="0"/>
              <a:t>D: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matrix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05493" y="1428571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pic>
        <p:nvPicPr>
          <p:cNvPr id="10" name="Picture 9" descr="stateSpaceEqu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" y="1282700"/>
            <a:ext cx="439553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93" y="2883366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3955" y="4214167"/>
            <a:ext cx="5545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  <a:p>
            <a:endParaRPr lang="en-US" sz="2400" dirty="0" smtClean="0"/>
          </a:p>
          <a:p>
            <a:r>
              <a:rPr lang="en-US" sz="2400" dirty="0" smtClean="0"/>
              <a:t>Gaussian </a:t>
            </a:r>
            <a:r>
              <a:rPr lang="en-US" sz="2400" dirty="0"/>
              <a:t>random noise, zero mean and Q and R, both &gt;0 as covariance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7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discrete version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0374" y="1427827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4374" y="1465649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Gaussian random noise, zero mean and Q and R, both &gt;0 as covariance.</a:t>
            </a:r>
          </a:p>
          <a:p>
            <a:endParaRPr lang="en-US" sz="2400" dirty="0"/>
          </a:p>
          <a:p>
            <a:r>
              <a:rPr lang="en-US" sz="2400" b="1" dirty="0"/>
              <a:t>Assumption: (</a:t>
            </a:r>
            <a:r>
              <a:rPr lang="en-US" sz="2400" dirty="0"/>
              <a:t>A;C</a:t>
            </a:r>
            <a:r>
              <a:rPr lang="en-US" sz="2400" b="1" dirty="0"/>
              <a:t>) </a:t>
            </a:r>
            <a:r>
              <a:rPr lang="en-US" sz="2400" dirty="0"/>
              <a:t>is detectable and </a:t>
            </a:r>
            <a:r>
              <a:rPr lang="en-US" sz="2400" b="1" dirty="0"/>
              <a:t>(</a:t>
            </a:r>
            <a:r>
              <a:rPr lang="en-US" sz="2400" dirty="0"/>
              <a:t>A;Q</a:t>
            </a:r>
            <a:r>
              <a:rPr lang="en-US" sz="2400" b="1" dirty="0"/>
              <a:t>) </a:t>
            </a:r>
            <a:r>
              <a:rPr lang="en-US" sz="2400" dirty="0"/>
              <a:t>is </a:t>
            </a:r>
            <a:r>
              <a:rPr lang="en-US" sz="2400" dirty="0" err="1"/>
              <a:t>stabilizable</a:t>
            </a:r>
            <a:r>
              <a:rPr lang="en-US" sz="2400" dirty="0"/>
              <a:t>,</a:t>
            </a:r>
          </a:p>
          <a:p>
            <a:r>
              <a:rPr lang="en-US" sz="2400" dirty="0"/>
              <a:t>the estimation error covariance of the </a:t>
            </a:r>
            <a:r>
              <a:rPr lang="en-US" sz="2400" dirty="0" err="1">
                <a:hlinkClick r:id="rId2"/>
              </a:rPr>
              <a:t>Kalman</a:t>
            </a:r>
            <a:r>
              <a:rPr lang="en-US" sz="2400" dirty="0">
                <a:hlinkClick r:id="rId2"/>
              </a:rPr>
              <a:t> filter </a:t>
            </a:r>
            <a:r>
              <a:rPr lang="en-US" sz="2400" dirty="0"/>
              <a:t>converges to </a:t>
            </a:r>
            <a:r>
              <a:rPr lang="en-US" sz="2400" dirty="0" smtClean="0"/>
              <a:t>a unique </a:t>
            </a:r>
            <a:r>
              <a:rPr lang="en-US" sz="2400" dirty="0"/>
              <a:t>steady state value from any initial </a:t>
            </a:r>
            <a:r>
              <a:rPr lang="en-US" sz="2400" dirty="0" smtClean="0"/>
              <a:t>condition.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12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robustness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0374" y="1427827"/>
            <a:ext cx="6096000" cy="1238150"/>
            <a:chOff x="340374" y="1427827"/>
            <a:chExt cx="6096000" cy="1238150"/>
          </a:xfrm>
        </p:grpSpPr>
        <p:grpSp>
          <p:nvGrpSpPr>
            <p:cNvPr id="11" name="Group 10"/>
            <p:cNvGrpSpPr/>
            <p:nvPr/>
          </p:nvGrpSpPr>
          <p:grpSpPr>
            <a:xfrm>
              <a:off x="340374" y="1427827"/>
              <a:ext cx="1884825" cy="1044952"/>
              <a:chOff x="584200" y="2580620"/>
              <a:chExt cx="1884825" cy="10449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84200" y="2580620"/>
                <a:ext cx="1884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  <a:r>
                  <a:rPr lang="en-US" sz="2800" baseline="-25000" dirty="0" smtClean="0"/>
                  <a:t>k+1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Ax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+w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200" y="3102352"/>
                <a:ext cx="1540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smtClean="0"/>
                  <a:t>=</a:t>
                </a:r>
                <a:r>
                  <a:rPr lang="en-US" sz="2800" dirty="0" err="1"/>
                  <a:t>C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+v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34374" y="1465649"/>
              <a:ext cx="3302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dirty="0" smtClean="0"/>
                <a:t>: state noise and </a:t>
              </a:r>
            </a:p>
            <a:p>
              <a:r>
                <a:rPr lang="en-US" sz="2400" dirty="0"/>
                <a:t>v</a:t>
              </a:r>
              <a:r>
                <a:rPr lang="en-US" sz="2400" dirty="0" smtClean="0"/>
                <a:t>: measurement noise vectors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raw measurement of y might not arrive at the controller (estimator), e.g., due to network congestion.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Hence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filters are needed that take into account packet losses (history of packet losses).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 we know the characteristic of packet losses when under attack (</a:t>
            </a:r>
            <a:r>
              <a:rPr lang="en-US" sz="2400" dirty="0" err="1" smtClean="0"/>
              <a:t>QoS</a:t>
            </a:r>
            <a:r>
              <a:rPr lang="en-US" sz="2400" dirty="0" smtClean="0"/>
              <a:t> parameters)?</a:t>
            </a:r>
          </a:p>
          <a:p>
            <a:endParaRPr lang="en-US" sz="2400" dirty="0"/>
          </a:p>
          <a:p>
            <a:r>
              <a:rPr lang="en-US" sz="2400" dirty="0" smtClean="0"/>
              <a:t>Perhaps consider state of the communications network as a stochastic  event  and develop new filtering techniques.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3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Fault tolerant control (FTC)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674" y="1750138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Maintain stability and acceptable behavior in the presence of component faults by applying physical and/or analytical redundancies.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74" y="3098549"/>
            <a:ext cx="852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Passive FTC</a:t>
            </a:r>
            <a:r>
              <a:rPr lang="en-US" sz="2400" dirty="0" smtClean="0"/>
              <a:t>: Consider a fixed set of fault configurations and design the system to detect and compensate for these.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Control in the presence of sensor malfunction.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674" y="4816292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FTC</a:t>
            </a:r>
            <a:r>
              <a:rPr lang="en-US" sz="2400" dirty="0" smtClean="0"/>
              <a:t>: Estimate state and fault parameters using measurements and control data and reconfigure the system using different control law.</a:t>
            </a:r>
          </a:p>
        </p:txBody>
      </p:sp>
    </p:spTree>
    <p:extLst>
      <p:ext uri="{BB962C8B-B14F-4D97-AF65-F5344CB8AC3E}">
        <p14:creationId xmlns:p14="http://schemas.microsoft.com/office/powerpoint/2010/main" val="582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 descr="PIDControllerStruct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84300"/>
            <a:ext cx="7944272" cy="190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3852862"/>
            <a:ext cx="231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 Proportional</a:t>
            </a:r>
          </a:p>
          <a:p>
            <a:r>
              <a:rPr lang="en-US" sz="2400" dirty="0" smtClean="0"/>
              <a:t>I: Integral:</a:t>
            </a:r>
          </a:p>
          <a:p>
            <a:r>
              <a:rPr lang="en-US" sz="2400" dirty="0" smtClean="0"/>
              <a:t>D: Derivative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: Error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65608"/>
              </p:ext>
            </p:extLst>
          </p:nvPr>
        </p:nvGraphicFramePr>
        <p:xfrm>
          <a:off x="3749675" y="3468687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9675" y="3468687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30600" y="5053190"/>
            <a:ext cx="431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Proportionality constants control the </a:t>
            </a:r>
            <a:r>
              <a:rPr lang="en-US" sz="2400" dirty="0" smtClean="0">
                <a:solidFill>
                  <a:srgbClr val="FF0000"/>
                </a:solidFill>
              </a:rPr>
              <a:t>rise time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overshoot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settling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time,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steady state error</a:t>
            </a:r>
            <a:r>
              <a:rPr lang="en-US" sz="2400" dirty="0" smtClean="0"/>
              <a:t> of system output 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29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– Smart Metering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24744"/>
            <a:ext cx="8991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Proportional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71202"/>
              </p:ext>
            </p:extLst>
          </p:nvPr>
        </p:nvGraphicFramePr>
        <p:xfrm>
          <a:off x="7429500" y="952500"/>
          <a:ext cx="1257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0" y="952500"/>
                        <a:ext cx="1257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IDProportion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22400"/>
            <a:ext cx="6756400" cy="19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4900" y="381000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a steady state error.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Error decreases with increasing gain.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87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7463"/>
              </p:ext>
            </p:extLst>
          </p:nvPr>
        </p:nvGraphicFramePr>
        <p:xfrm>
          <a:off x="5173663" y="703263"/>
          <a:ext cx="28924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3" imgW="1168400" imgH="279400" progId="Equation.3">
                  <p:embed/>
                </p:oleObj>
              </mc:Choice>
              <mc:Fallback>
                <p:oleObj name="Equation" r:id="rId3" imgW="1168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663" y="703263"/>
                        <a:ext cx="28924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IDProportionalIntegr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85900"/>
            <a:ext cx="63627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088" y="4073426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error vanishes.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Tendency to oscillate increases with increasing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i.e., decreasing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</p:txBody>
      </p:sp>
    </p:spTree>
    <p:extLst>
      <p:ext uri="{BB962C8B-B14F-4D97-AF65-F5344CB8AC3E}">
        <p14:creationId xmlns:p14="http://schemas.microsoft.com/office/powerpoint/2010/main" val="22105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66136"/>
              </p:ext>
            </p:extLst>
          </p:nvPr>
        </p:nvGraphicFramePr>
        <p:xfrm>
          <a:off x="4638675" y="540543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3" imgW="1600200" imgH="393700" progId="Equation.3">
                  <p:embed/>
                </p:oleObj>
              </mc:Choice>
              <mc:Fallback>
                <p:oleObj name="Equation" r:id="rId3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675" y="540543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DControlGraph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30350"/>
            <a:ext cx="6464300" cy="212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3737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KP and KI selected for oscillatory system.</a:t>
            </a:r>
          </a:p>
          <a:p>
            <a:endParaRPr lang="en-US" sz="2400" dirty="0"/>
          </a:p>
          <a:p>
            <a:r>
              <a:rPr lang="en-US" sz="2400" dirty="0" smtClean="0"/>
              <a:t>Damping increases with increasing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Derivative term is ineffective when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larger than about 1/6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period .</a:t>
            </a:r>
          </a:p>
        </p:txBody>
      </p:sp>
    </p:spTree>
    <p:extLst>
      <p:ext uri="{BB962C8B-B14F-4D97-AF65-F5344CB8AC3E}">
        <p14:creationId xmlns:p14="http://schemas.microsoft.com/office/powerpoint/2010/main" val="288553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39608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Gignac</a:t>
            </a:r>
            <a:r>
              <a:rPr lang="en-US" dirty="0" smtClean="0"/>
              <a:t> irrigation canal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ignacCanalPictur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49500"/>
            <a:ext cx="2679700" cy="2857500"/>
          </a:xfrm>
          <a:prstGeom prst="rect">
            <a:avLst/>
          </a:prstGeom>
        </p:spPr>
      </p:pic>
      <p:pic>
        <p:nvPicPr>
          <p:cNvPr id="7" name="Picture 6" descr="UpstreamGignacCan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527300"/>
            <a:ext cx="5169140" cy="31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Physical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655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Solar panels stolen affecting radio communications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706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Damaged monitoring bridge that hosts gate controllers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nstalling additional pumps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1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Other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525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Tehama </a:t>
            </a:r>
            <a:r>
              <a:rPr lang="en-US" sz="2400" dirty="0" err="1" smtClean="0">
                <a:hlinkClick r:id="rId2"/>
              </a:rPr>
              <a:t>colusa</a:t>
            </a:r>
            <a:r>
              <a:rPr lang="en-US" sz="2400" dirty="0" smtClean="0">
                <a:hlinkClick r:id="rId2"/>
              </a:rPr>
              <a:t> canal, Willows, CA, USA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638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Maroochy water breach</a:t>
            </a:r>
            <a:r>
              <a:rPr lang="en-US" sz="2400" dirty="0" smtClean="0"/>
              <a:t>,  near Brisbane, Australia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667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Harrisburg water filtering plant</a:t>
            </a:r>
            <a:r>
              <a:rPr lang="en-US" sz="2400" dirty="0" smtClean="0"/>
              <a:t>, Harrisburg, PA, USA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84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SCADA in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400" y="1501654"/>
            <a:ext cx="3035300" cy="1460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9800" y="1884886"/>
            <a:ext cx="103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SCADA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77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level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500" y="234655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0700" y="1884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0700" y="2646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ctagon 13"/>
          <p:cNvSpPr/>
          <p:nvPr/>
        </p:nvSpPr>
        <p:spPr>
          <a:xfrm>
            <a:off x="2921000" y="3771900"/>
            <a:ext cx="2336800" cy="2032000"/>
          </a:xfrm>
          <a:prstGeom prst="octag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2954" y="4383732"/>
            <a:ext cx="1452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Hydraulic </a:t>
            </a:r>
          </a:p>
          <a:p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917804"/>
            <a:ext cx="11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policies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00700" y="2148636"/>
            <a:ext cx="825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4589" y="2948043"/>
            <a:ext cx="194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</a:t>
            </a:r>
          </a:p>
          <a:p>
            <a:r>
              <a:rPr lang="en-US" sz="2400" dirty="0" smtClean="0"/>
              <a:t>Signals (radio)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00700" y="4396536"/>
            <a:ext cx="2768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Motorized gates and</a:t>
            </a:r>
          </a:p>
          <a:p>
            <a:r>
              <a:rPr lang="en-US" sz="2400" dirty="0" smtClean="0"/>
              <a:t>controllers</a:t>
            </a:r>
            <a:endParaRPr lang="en-US" sz="2400" dirty="0"/>
          </a:p>
        </p:txBody>
      </p:sp>
      <p:sp>
        <p:nvSpPr>
          <p:cNvPr id="22" name="Lightning Bolt 21"/>
          <p:cNvSpPr/>
          <p:nvPr/>
        </p:nvSpPr>
        <p:spPr>
          <a:xfrm>
            <a:off x="3718554" y="2962154"/>
            <a:ext cx="485146" cy="8097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5933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nalMod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" y="2755900"/>
            <a:ext cx="7206500" cy="1813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4569460"/>
            <a:ext cx="51564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Number of canal pools</a:t>
            </a:r>
          </a:p>
          <a:p>
            <a:r>
              <a:rPr lang="en-US" dirty="0" smtClean="0"/>
              <a:t>T, X: Cross section width and  length of each pool (m)</a:t>
            </a:r>
          </a:p>
          <a:p>
            <a:r>
              <a:rPr lang="en-US" dirty="0" smtClean="0"/>
              <a:t>V: Average cross-sectional velocity (m/s)</a:t>
            </a:r>
          </a:p>
          <a:p>
            <a:r>
              <a:rPr lang="en-US" dirty="0" smtClean="0"/>
              <a:t>Y: Water depth</a:t>
            </a:r>
          </a:p>
          <a:p>
            <a:r>
              <a:rPr lang="en-US" dirty="0" smtClean="0"/>
              <a:t>P: </a:t>
            </a:r>
            <a:r>
              <a:rPr lang="en-US" dirty="0" err="1" smtClean="0"/>
              <a:t>Offtake</a:t>
            </a:r>
            <a:r>
              <a:rPr lang="en-US" dirty="0" smtClean="0"/>
              <a:t>; lateral outflow (m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i-1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Opening of upstream and downstream gates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3566" y="1864836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7400" y="2234168"/>
            <a:ext cx="10287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6100" y="2234168"/>
            <a:ext cx="4953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1905222" y="2234168"/>
            <a:ext cx="1955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1905222" y="2234168"/>
            <a:ext cx="35557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1905222" y="2234168"/>
            <a:ext cx="5130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9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9433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Shallow Water </a:t>
            </a:r>
            <a:r>
              <a:rPr lang="en-US" dirty="0" err="1" smtClean="0"/>
              <a:t>Eqns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SW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739900"/>
            <a:ext cx="5143500" cy="673100"/>
          </a:xfrm>
          <a:prstGeom prst="rect">
            <a:avLst/>
          </a:prstGeom>
        </p:spPr>
      </p:pic>
      <p:pic>
        <p:nvPicPr>
          <p:cNvPr id="7" name="Picture 6" descr="SWEFunc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149600"/>
            <a:ext cx="61976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100" y="4445000"/>
            <a:ext cx="3746500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: gravity (m/s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: friction slope</a:t>
            </a:r>
          </a:p>
          <a:p>
            <a:endParaRPr lang="en-US" sz="2000" baseline="-25000" dirty="0"/>
          </a:p>
          <a:p>
            <a:r>
              <a:rPr lang="en-US" sz="2000" dirty="0" err="1" smtClean="0"/>
              <a:t>S</a:t>
            </a:r>
            <a:r>
              <a:rPr lang="en-US" sz="2000" baseline="-25000" dirty="0" err="1"/>
              <a:t>b</a:t>
            </a:r>
            <a:r>
              <a:rPr lang="en-US" sz="2000" baseline="-25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bed slope (m/m)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585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72470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Control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91" y="1358900"/>
            <a:ext cx="707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i-1 </a:t>
            </a:r>
            <a:r>
              <a:rPr lang="en-US" sz="2400" dirty="0" smtClean="0"/>
              <a:t>and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: can be changed by controlling the actuators: Y: Known upstream and downstream</a:t>
            </a:r>
          </a:p>
          <a:p>
            <a:endParaRPr lang="en-US" sz="2400" dirty="0" smtClean="0"/>
          </a:p>
          <a:p>
            <a:r>
              <a:rPr lang="en-US" sz="2400" dirty="0" smtClean="0"/>
              <a:t>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): known measurements</a:t>
            </a:r>
            <a:endParaRPr lang="en-US" sz="2400" baseline="-25000" dirty="0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35686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49212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31070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8004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(1)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50703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1" y="2052934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1" y="4472285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900" y="1591269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15900" y="3699469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Intermediate gates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2701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8163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Feedback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in gate openings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3195934"/>
            <a:ext cx="7073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Boundary control actions are decentralized and local to each canal pool; computed using local water level measurements.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97946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300" y="1462444"/>
            <a:ext cx="505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: Number of </a:t>
            </a:r>
            <a:r>
              <a:rPr lang="en-US" sz="2000" dirty="0" err="1" smtClean="0"/>
              <a:t>offtakes</a:t>
            </a:r>
            <a:r>
              <a:rPr lang="en-US" sz="2000" dirty="0" smtClean="0"/>
              <a:t> from pool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300" y="2186344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Lateral flow along the length of the </a:t>
            </a:r>
            <a:r>
              <a:rPr lang="en-US" sz="2000" dirty="0" err="1" smtClean="0"/>
              <a:t>ith</a:t>
            </a:r>
            <a:r>
              <a:rPr lang="en-US" sz="2000" dirty="0" smtClean="0"/>
              <a:t> pool:</a:t>
            </a:r>
            <a:endParaRPr lang="en-US" sz="2000" baseline="-25000" dirty="0"/>
          </a:p>
        </p:txBody>
      </p:sp>
      <p:pic>
        <p:nvPicPr>
          <p:cNvPr id="3" name="Picture 2" descr="lateralOutfl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42930"/>
            <a:ext cx="6114264" cy="899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3542087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Indicator for </a:t>
            </a:r>
            <a:r>
              <a:rPr lang="en-US" sz="2000" dirty="0" err="1" smtClean="0"/>
              <a:t>j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offtake</a:t>
            </a:r>
            <a:r>
              <a:rPr lang="en-US" sz="2000" dirty="0" smtClean="0"/>
              <a:t> in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5" name="Picture 4" descr="offtakeIndicat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003752"/>
            <a:ext cx="4517976" cy="979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00" y="4968840"/>
            <a:ext cx="413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lateral withdrawal from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6" name="Picture 5" descr="lateralWithdraw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35" y="4672644"/>
            <a:ext cx="4359465" cy="10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withdrawal from one or more  of the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offtakes</a:t>
            </a:r>
            <a:r>
              <a:rPr lang="en-US" sz="2400" dirty="0" smtClean="0"/>
              <a:t> in canal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32542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is withdrawn by discretely opening and closing the </a:t>
            </a:r>
            <a:r>
              <a:rPr lang="en-US" sz="2400" dirty="0" err="1" smtClean="0"/>
              <a:t>offtake</a:t>
            </a:r>
            <a:r>
              <a:rPr lang="en-US" sz="2400" dirty="0" smtClean="0"/>
              <a:t> gates. </a:t>
            </a:r>
            <a:endParaRPr lang="en-US" sz="20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6100" y="4727454"/>
            <a:ext cx="7175500" cy="830997"/>
            <a:chOff x="546100" y="4727454"/>
            <a:chExt cx="71755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46100" y="4727454"/>
              <a:ext cx="717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Thus, the </a:t>
              </a:r>
              <a:r>
                <a:rPr lang="en-US" sz="2400" dirty="0" err="1" smtClean="0"/>
                <a:t>offtake</a:t>
              </a:r>
              <a:r>
                <a:rPr lang="en-US" sz="2400" dirty="0" smtClean="0"/>
                <a:t> withdrawal vector          switches between different modes Q={1, 2,….N}. </a:t>
              </a:r>
              <a:endParaRPr lang="en-US" sz="2000" baseline="-250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60859"/>
                </p:ext>
              </p:extLst>
            </p:nvPr>
          </p:nvGraphicFramePr>
          <p:xfrm>
            <a:off x="5118100" y="4832718"/>
            <a:ext cx="533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name="Equation" r:id="rId3" imgW="533400" imgH="342900" progId="Equation.3">
                    <p:embed/>
                  </p:oleObj>
                </mc:Choice>
                <mc:Fallback>
                  <p:oleObj name="Equation" r:id="rId3" imgW="533400" imgH="342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18100" y="4832718"/>
                          <a:ext cx="533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424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sensor deception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sensor readings for upstream 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 and gate opening </a:t>
            </a:r>
            <a:r>
              <a:rPr lang="en-US" sz="2400" dirty="0" err="1" smtClean="0"/>
              <a:t>Ui</a:t>
            </a:r>
            <a:r>
              <a:rPr lang="en-US" sz="2400" dirty="0" smtClean="0"/>
              <a:t>(t)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2925886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leads to a transformed water level and gate openings.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639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deceptionAttack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904754"/>
            <a:ext cx="708737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" name="Picture 2" descr="deceptionAttack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16000"/>
            <a:ext cx="6921142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CPS Design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Aspects to consider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00201"/>
            <a:ext cx="8229600" cy="1282699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Adversary models</a:t>
            </a:r>
            <a:r>
              <a:rPr lang="en-SG" sz="2400" dirty="0" smtClean="0"/>
              <a:t>: Restrict the scope; but overly restrictive assumptions will likely limit their aplicability e.g., in DoS attacks.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2904068"/>
            <a:ext cx="8229600" cy="128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Trust models</a:t>
            </a:r>
            <a:r>
              <a:rPr lang="en-SG" sz="2400" dirty="0" smtClean="0"/>
              <a:t>: Trust in human users and devices, e.g., sensors and actuators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4207935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“Under attack” behavior: </a:t>
            </a:r>
            <a:r>
              <a:rPr lang="en-SG" sz="2400" dirty="0" smtClean="0"/>
              <a:t>Detection and graceful degradation</a:t>
            </a:r>
            <a:r>
              <a:rPr lang="en-SG" sz="2400" dirty="0" smtClean="0">
                <a:solidFill>
                  <a:srgbClr val="FF0000"/>
                </a:solidFill>
              </a:rPr>
              <a:t>.</a:t>
            </a:r>
            <a:endParaRPr lang="en-SG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4965702"/>
            <a:ext cx="8229600" cy="115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Independence in component design: </a:t>
            </a:r>
            <a:r>
              <a:rPr lang="en-SG" sz="2400" dirty="0" smtClean="0"/>
              <a:t>Redundant authentication mechanisms that are indepenent of each other</a:t>
            </a:r>
          </a:p>
        </p:txBody>
      </p:sp>
    </p:spTree>
    <p:extLst>
      <p:ext uri="{BB962C8B-B14F-4D97-AF65-F5344CB8AC3E}">
        <p14:creationId xmlns:p14="http://schemas.microsoft.com/office/powerpoint/2010/main" val="141921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84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Potential research directions and educational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4" y="1442368"/>
            <a:ext cx="8382000" cy="4406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(2)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3553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</a:t>
            </a:r>
            <a:r>
              <a:rPr lang="en-US" dirty="0" smtClean="0"/>
              <a:t> Gaps?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2057044"/>
            <a:ext cx="64516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Study the overall design of selected critical CPS infrastructures and determine security gaps and their impact on functionality and safety of Singapore population.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Modeling: Network models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900" y="1879600"/>
            <a:ext cx="4889500" cy="2603500"/>
            <a:chOff x="1663700" y="2533650"/>
            <a:chExt cx="4889500" cy="2603500"/>
          </a:xfrm>
        </p:grpSpPr>
        <p:sp>
          <p:nvSpPr>
            <p:cNvPr id="5" name="Oval 4"/>
            <p:cNvSpPr/>
            <p:nvPr/>
          </p:nvSpPr>
          <p:spPr>
            <a:xfrm>
              <a:off x="2019300" y="285750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928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63700" y="44894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46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25336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4"/>
            </p:cNvCxnSpPr>
            <p:nvPr/>
          </p:nvCxnSpPr>
          <p:spPr>
            <a:xfrm flipH="1">
              <a:off x="2133600" y="3505200"/>
              <a:ext cx="215900" cy="98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6"/>
              <a:endCxn id="10" idx="2"/>
            </p:cNvCxnSpPr>
            <p:nvPr/>
          </p:nvCxnSpPr>
          <p:spPr>
            <a:xfrm flipV="1">
              <a:off x="2679700" y="2857500"/>
              <a:ext cx="1892300" cy="323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1"/>
            </p:cNvCxnSpPr>
            <p:nvPr/>
          </p:nvCxnSpPr>
          <p:spPr>
            <a:xfrm>
              <a:off x="2628900" y="3416300"/>
              <a:ext cx="1252413" cy="1142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</p:cNvCxnSpPr>
            <p:nvPr/>
          </p:nvCxnSpPr>
          <p:spPr>
            <a:xfrm>
              <a:off x="4902200" y="3181350"/>
              <a:ext cx="1155700" cy="130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70400" y="4787900"/>
              <a:ext cx="139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29300" y="168874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state space of reach node (a subsystem)?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29300" y="3904853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constraints across node-states?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52650" y="508961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and how could an attacker violate the constraints? 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[Supply chain] Monitoring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214156"/>
            <a:ext cx="5791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 existing intrusion detection tools adequate for monitoring attacks across a supply chain?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could nodes in a supply chain-- with Singapore as a node-- be compromised?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" y="4966076"/>
            <a:ext cx="7569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monitoring tools are need to check the “health” of a supply chain given the possibility of an network attack?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Attack scenarios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771186"/>
            <a:ext cx="57912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defend against any such attacks?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attacks different from the existing ones that could sabotage a supply chain or any CPS?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Control Robustness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design controllers that could continue to function in the presence of deception and denial of service attacks?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Access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RBAC and TRBAC models for access control adequate for large distributed CPS and global supply chains?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CPS: Theoretical Foundations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theoretic [e.g., work at Berkeley]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3076986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Game theoretic [e.g., work at UT Arlington]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4255719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Verification and testing techniques[e.g., work at Purdue]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5434451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Specification-based [e.g., work at UIUC]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9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Educational needs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2300" y="1203618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Traditional IT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Cryptography, networks, OS, and other CS subjects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300" y="2564651"/>
            <a:ext cx="82042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CPS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Interdisciplinary education needed;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Background in controls, game theory, industrial automation;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Domain background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4797718"/>
            <a:ext cx="77343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Most importantly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Ability to acquire the necessary background through self 	learning</a:t>
            </a:r>
          </a:p>
        </p:txBody>
      </p:sp>
    </p:spTree>
    <p:extLst>
      <p:ext uri="{BB962C8B-B14F-4D97-AF65-F5344CB8AC3E}">
        <p14:creationId xmlns:p14="http://schemas.microsoft.com/office/powerpoint/2010/main" val="327404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47"/>
            <a:ext cx="2891044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2212832"/>
            <a:ext cx="7704711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is a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89" y="4472839"/>
            <a:ext cx="7704711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research directions Singapore ought to consider to ensure the functionality of its CPS and consequently the safety of its people?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589" y="3124827"/>
            <a:ext cx="7704711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Why existing techniques for the detection and prevention of information-related attacks might be inadequate in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8447"/>
            <a:ext cx="452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References [Sample]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1478923"/>
            <a:ext cx="770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Control: Towards Survivable Cyber-Physical </a:t>
            </a:r>
            <a:r>
              <a:rPr lang="en-US" dirty="0" smtClean="0"/>
              <a:t>Systems. </a:t>
            </a:r>
            <a:r>
              <a:rPr lang="en-US" dirty="0"/>
              <a:t>Alvaro A.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smtClean="0"/>
              <a:t>́</a:t>
            </a:r>
            <a:r>
              <a:rPr lang="en-US" dirty="0" err="1" smtClean="0"/>
              <a:t>rdenas</a:t>
            </a:r>
            <a:r>
              <a:rPr lang="en-US" dirty="0" smtClean="0"/>
              <a:t> </a:t>
            </a:r>
            <a:r>
              <a:rPr lang="en-US" dirty="0" err="1"/>
              <a:t>Saurabh</a:t>
            </a:r>
            <a:r>
              <a:rPr lang="en-US" dirty="0"/>
              <a:t> Amin Shankar </a:t>
            </a:r>
            <a:r>
              <a:rPr lang="en-US" dirty="0" err="1" smtClean="0"/>
              <a:t>Sastry</a:t>
            </a:r>
            <a:r>
              <a:rPr lang="en-US" dirty="0" smtClean="0"/>
              <a:t>,  The </a:t>
            </a:r>
            <a:r>
              <a:rPr lang="en-US" dirty="0"/>
              <a:t>28th International Conference on Distributed Computing Systems </a:t>
            </a:r>
            <a:r>
              <a:rPr lang="en-US" dirty="0" smtClean="0"/>
              <a:t>Workshop, IEEE 2008.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0933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589" y="266920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Cybersecurity</a:t>
            </a:r>
            <a:r>
              <a:rPr lang="en-US" dirty="0"/>
              <a:t> Vulnerabilities in Industrial Control </a:t>
            </a:r>
            <a:r>
              <a:rPr lang="en-US" dirty="0" smtClean="0"/>
              <a:t>Systems. US Department of Homeland Security. May 2011.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589" y="358249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Cyber-Physical Systems Security for Smart Grid</a:t>
            </a:r>
            <a:r>
              <a:rPr lang="en-US" dirty="0" smtClean="0"/>
              <a:t>. White Paper.  </a:t>
            </a:r>
            <a:r>
              <a:rPr lang="en-US" dirty="0" err="1"/>
              <a:t>Manimaran</a:t>
            </a:r>
            <a:r>
              <a:rPr lang="en-US" dirty="0"/>
              <a:t> </a:t>
            </a:r>
            <a:r>
              <a:rPr lang="en-US" dirty="0" err="1" smtClean="0"/>
              <a:t>Govindarasu</a:t>
            </a:r>
            <a:r>
              <a:rPr lang="en-US" dirty="0" smtClean="0"/>
              <a:t>, </a:t>
            </a:r>
            <a:r>
              <a:rPr lang="en-US" dirty="0"/>
              <a:t>Adam </a:t>
            </a:r>
            <a:r>
              <a:rPr lang="en-US" dirty="0" err="1" smtClean="0"/>
              <a:t>Hann</a:t>
            </a:r>
            <a:r>
              <a:rPr lang="en-US" dirty="0" smtClean="0"/>
              <a:t>, and Peter Sauer.  February 2012.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89" y="44957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Improving the Security and Privacy of Implantable Medical Devices, William H. </a:t>
            </a:r>
            <a:r>
              <a:rPr lang="en-US" dirty="0" err="1"/>
              <a:t>Maisel</a:t>
            </a:r>
            <a:r>
              <a:rPr lang="en-US" dirty="0"/>
              <a:t> and Tadayoshi Kohno, New England Journal of Medicine 362(13):1164-1166, April 2010.</a:t>
            </a:r>
            <a:endParaRPr lang="en-US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589" y="568606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Guide to Industrial Control Systems (ICS) Security</a:t>
            </a:r>
            <a:r>
              <a:rPr lang="en-US" dirty="0" smtClean="0"/>
              <a:t>. </a:t>
            </a:r>
            <a:r>
              <a:rPr lang="en-US" dirty="0"/>
              <a:t>Keith </a:t>
            </a:r>
            <a:r>
              <a:rPr lang="en-US" dirty="0" smtClean="0"/>
              <a:t>Stouffer, </a:t>
            </a:r>
            <a:r>
              <a:rPr lang="en-US" dirty="0"/>
              <a:t>Joe </a:t>
            </a:r>
            <a:r>
              <a:rPr lang="en-US" dirty="0" smtClean="0"/>
              <a:t>Falco, and  </a:t>
            </a:r>
            <a:r>
              <a:rPr lang="en-US" dirty="0"/>
              <a:t>Karen </a:t>
            </a:r>
            <a:r>
              <a:rPr lang="en-US" dirty="0" err="1" smtClean="0"/>
              <a:t>Scarfone</a:t>
            </a:r>
            <a:r>
              <a:rPr lang="en-US" dirty="0" smtClean="0"/>
              <a:t>. NIST.  800-02. June 2011.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08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System: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14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Greenhouse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GreenHo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89" y="1079500"/>
            <a:ext cx="480462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2839</Words>
  <Application>Microsoft Macintosh PowerPoint</Application>
  <PresentationFormat>On-screen Show (4:3)</PresentationFormat>
  <Paragraphs>433</Paragraphs>
  <Slides>79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Equation</vt:lpstr>
      <vt:lpstr>Challenges in Ensuring the Security of Cyber Physical Systems</vt:lpstr>
      <vt:lpstr>Questions of interest</vt:lpstr>
      <vt:lpstr>CPS: Examples</vt:lpstr>
      <vt:lpstr>Smart Grid - Overview</vt:lpstr>
      <vt:lpstr>Smart Grid – Smart Metering</vt:lpstr>
      <vt:lpstr>Smart Metering Privacy Issue (1)</vt:lpstr>
      <vt:lpstr>Smart Metering Privacy Issue (2)</vt:lpstr>
      <vt:lpstr>Cyber Physical System: Components</vt:lpstr>
      <vt:lpstr>CPS: Greenhouse</vt:lpstr>
      <vt:lpstr>CPS: Blending process</vt:lpstr>
      <vt:lpstr>Cyber Physical Systems: Abstraction</vt:lpstr>
      <vt:lpstr>CPS: Component view</vt:lpstr>
      <vt:lpstr>CPS: Systems View</vt:lpstr>
      <vt:lpstr>CPS Network-based Attacks</vt:lpstr>
      <vt:lpstr>Existing Techniques</vt:lpstr>
      <vt:lpstr>Enhancement of existing approaches</vt:lpstr>
      <vt:lpstr>Traditional versus CPS security</vt:lpstr>
      <vt:lpstr>Traditional</vt:lpstr>
      <vt:lpstr>CPS</vt:lpstr>
      <vt:lpstr>Industrial Control Systems</vt:lpstr>
      <vt:lpstr>SCADA</vt:lpstr>
      <vt:lpstr>RTU</vt:lpstr>
      <vt:lpstr>PLC</vt:lpstr>
      <vt:lpstr>PLC Programming</vt:lpstr>
      <vt:lpstr>PLC Scan</vt:lpstr>
      <vt:lpstr>HMI</vt:lpstr>
      <vt:lpstr>SDR</vt:lpstr>
      <vt:lpstr>Network Security in CPS: Siemens Approach</vt:lpstr>
      <vt:lpstr>CPS Survivability</vt:lpstr>
      <vt:lpstr>Two stories:    North Pole Toys     Stuxnet</vt:lpstr>
      <vt:lpstr>North Pole Toys: Basics</vt:lpstr>
      <vt:lpstr>North Pole Toys: Attack</vt:lpstr>
      <vt:lpstr>Stuxnet</vt:lpstr>
      <vt:lpstr>Uranium and its isotopes</vt:lpstr>
      <vt:lpstr>Uranium 235</vt:lpstr>
      <vt:lpstr>Uranium enrichment: Basis</vt:lpstr>
      <vt:lpstr>Uranium enrichment: Zippe Centrifuge</vt:lpstr>
      <vt:lpstr>Iranian nuclear enrichment plant</vt:lpstr>
      <vt:lpstr>Malware suspicion</vt:lpstr>
      <vt:lpstr>Stuxnet Spread: .LNK file via USB</vt:lpstr>
      <vt:lpstr>Stuxnet Spread: Vulnerabilities exploited</vt:lpstr>
      <vt:lpstr>Stuxnet..cut short a long story</vt:lpstr>
      <vt:lpstr>Stuxnet..finally</vt:lpstr>
      <vt:lpstr>Control Systems: Basics</vt:lpstr>
      <vt:lpstr>Linear feedback system</vt:lpstr>
      <vt:lpstr>Linear feedback system: discrete version</vt:lpstr>
      <vt:lpstr>Linear feedback system: robustness</vt:lpstr>
      <vt:lpstr>Fault tolerant control (FTC)</vt:lpstr>
      <vt:lpstr>PID Controller</vt:lpstr>
      <vt:lpstr>Proportional Controller</vt:lpstr>
      <vt:lpstr>PID Controller</vt:lpstr>
      <vt:lpstr>PID Controller</vt:lpstr>
      <vt:lpstr>The Gignac irrigation canal</vt:lpstr>
      <vt:lpstr>SCADA in irrigation: Physical attacks</vt:lpstr>
      <vt:lpstr>SCADA in irrigation: Other incidents</vt:lpstr>
      <vt:lpstr>SCADA in irrigation</vt:lpstr>
      <vt:lpstr>Irrigation canal model</vt:lpstr>
      <vt:lpstr>Irrigation canal: Shallow Water Eqns</vt:lpstr>
      <vt:lpstr>Irrigation canal: Control actions</vt:lpstr>
      <vt:lpstr>Irrigation canal: Boundary conditions</vt:lpstr>
      <vt:lpstr>Irrigation canal: Feedback actions</vt:lpstr>
      <vt:lpstr>Irrigation canal: Water withdrawal attack</vt:lpstr>
      <vt:lpstr>Irrigation canal: Water withdrawal attack</vt:lpstr>
      <vt:lpstr>Irrigation canal: sensor deception attack</vt:lpstr>
      <vt:lpstr>Irrigation canal: Experiments</vt:lpstr>
      <vt:lpstr>Irrigation canal: Experiments</vt:lpstr>
      <vt:lpstr>CPS Design Principles</vt:lpstr>
      <vt:lpstr>Aspects to consider</vt:lpstr>
      <vt:lpstr>Potential research directions and educational needs</vt:lpstr>
      <vt:lpstr>CPS  Gaps?</vt:lpstr>
      <vt:lpstr>CPS Modeling: Network models </vt:lpstr>
      <vt:lpstr>CPS [Supply chain] Monitoring</vt:lpstr>
      <vt:lpstr>CPS Attack scenarios</vt:lpstr>
      <vt:lpstr>CPS Control Robustness</vt:lpstr>
      <vt:lpstr>CPS Access Control</vt:lpstr>
      <vt:lpstr>CPS: Theoretical Foundations</vt:lpstr>
      <vt:lpstr>CPS: Educational needs</vt:lpstr>
      <vt:lpstr>Summary</vt:lpstr>
      <vt:lpstr>References [Sample]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aditya_mathur</dc:creator>
  <cp:lastModifiedBy>aditya_mathur</cp:lastModifiedBy>
  <cp:revision>351</cp:revision>
  <dcterms:created xsi:type="dcterms:W3CDTF">2012-07-08T22:36:15Z</dcterms:created>
  <dcterms:modified xsi:type="dcterms:W3CDTF">2013-01-05T11:30:13Z</dcterms:modified>
</cp:coreProperties>
</file>