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98" r:id="rId3"/>
    <p:sldId id="499" r:id="rId4"/>
    <p:sldId id="494" r:id="rId5"/>
    <p:sldId id="503" r:id="rId6"/>
    <p:sldId id="504" r:id="rId7"/>
    <p:sldId id="505" r:id="rId8"/>
    <p:sldId id="506" r:id="rId9"/>
    <p:sldId id="507" r:id="rId10"/>
    <p:sldId id="500" r:id="rId11"/>
    <p:sldId id="508" r:id="rId12"/>
    <p:sldId id="509" r:id="rId13"/>
    <p:sldId id="512" r:id="rId14"/>
    <p:sldId id="510" r:id="rId15"/>
    <p:sldId id="511" r:id="rId16"/>
    <p:sldId id="30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03" autoAdjust="0"/>
    <p:restoredTop sz="85752" autoAdjust="0"/>
  </p:normalViewPr>
  <p:slideViewPr>
    <p:cSldViewPr snapToGrid="0" snapToObjects="1">
      <p:cViewPr varScale="1">
        <p:scale>
          <a:sx n="111" d="100"/>
          <a:sy n="111" d="100"/>
        </p:scale>
        <p:origin x="792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2/13/19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56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2/13/19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847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3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6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23D5310E-6305-904C-AB4D-34591AE3AE17}"/>
              </a:ext>
            </a:extLst>
          </p:cNvPr>
          <p:cNvSpPr txBox="1">
            <a:spLocks/>
          </p:cNvSpPr>
          <p:nvPr/>
        </p:nvSpPr>
        <p:spPr>
          <a:xfrm>
            <a:off x="476009" y="630175"/>
            <a:ext cx="7772400" cy="1635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CS 18000 Problem Solving and Object Oriented Programming </a:t>
            </a:r>
            <a:br>
              <a:rPr lang="en-US" sz="3200" dirty="0"/>
            </a:br>
            <a:r>
              <a:rPr lang="en-US" sz="2400" dirty="0"/>
              <a:t>Spring 2019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EC0AA4E-27C9-A349-AE92-F43001B1EB05}"/>
              </a:ext>
            </a:extLst>
          </p:cNvPr>
          <p:cNvSpPr txBox="1">
            <a:spLocks/>
          </p:cNvSpPr>
          <p:nvPr/>
        </p:nvSpPr>
        <p:spPr>
          <a:xfrm>
            <a:off x="1161809" y="3397849"/>
            <a:ext cx="6400800" cy="109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Week 6: Lecture 11, February 13. 2019</a:t>
            </a:r>
          </a:p>
          <a:p>
            <a:r>
              <a:rPr lang="en-US" sz="2400" dirty="0"/>
              <a:t>Slides updated: 5:15pm, February 13. 2019</a:t>
            </a:r>
          </a:p>
          <a:p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50934A-1DB5-0A40-8DB8-03F0A89F8EE6}"/>
              </a:ext>
            </a:extLst>
          </p:cNvPr>
          <p:cNvSpPr txBox="1"/>
          <p:nvPr/>
        </p:nvSpPr>
        <p:spPr>
          <a:xfrm>
            <a:off x="519929" y="4420512"/>
            <a:ext cx="799903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CCFBA7-D42B-1649-B98A-A4251906B80D}"/>
              </a:ext>
            </a:extLst>
          </p:cNvPr>
          <p:cNvSpPr/>
          <p:nvPr/>
        </p:nvSpPr>
        <p:spPr>
          <a:xfrm>
            <a:off x="1213097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Section LE2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2" y="53362"/>
            <a:ext cx="6271692" cy="73808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Methods: Declaration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95D771-C15F-9542-8B2E-69C8EC868457}"/>
              </a:ext>
            </a:extLst>
          </p:cNvPr>
          <p:cNvSpPr txBox="1"/>
          <p:nvPr/>
        </p:nvSpPr>
        <p:spPr>
          <a:xfrm>
            <a:off x="868101" y="1840376"/>
            <a:ext cx="613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public static void </a:t>
            </a:r>
            <a:r>
              <a:rPr lang="en-US" sz="2400" dirty="0">
                <a:solidFill>
                  <a:srgbClr val="C00000"/>
                </a:solidFill>
              </a:rPr>
              <a:t>sort</a:t>
            </a:r>
            <a:r>
              <a:rPr lang="en-US" sz="2400" dirty="0"/>
              <a:t>(double [] data){  </a:t>
            </a:r>
          </a:p>
          <a:p>
            <a:r>
              <a:rPr lang="en-US" sz="2400" dirty="0"/>
              <a:t>Body</a:t>
            </a:r>
          </a:p>
          <a:p>
            <a:r>
              <a:rPr lang="en-US" sz="2400" dirty="0"/>
              <a:t>}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B5AFEBD-CB21-D143-83E9-52CCE208BFF5}"/>
              </a:ext>
            </a:extLst>
          </p:cNvPr>
          <p:cNvGrpSpPr/>
          <p:nvPr/>
        </p:nvGrpSpPr>
        <p:grpSpPr>
          <a:xfrm>
            <a:off x="1015687" y="966386"/>
            <a:ext cx="1016625" cy="955010"/>
            <a:chOff x="1015687" y="1012686"/>
            <a:chExt cx="1016625" cy="95501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A354484-D005-AE47-8800-BA2021358C6B}"/>
                </a:ext>
              </a:extLst>
            </p:cNvPr>
            <p:cNvSpPr txBox="1"/>
            <p:nvPr/>
          </p:nvSpPr>
          <p:spPr>
            <a:xfrm>
              <a:off x="1015687" y="1012686"/>
              <a:ext cx="10166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Access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BA3108A-F92D-3642-B284-57E7D70534D0}"/>
                </a:ext>
              </a:extLst>
            </p:cNvPr>
            <p:cNvCxnSpPr>
              <a:stCxn id="10" idx="2"/>
            </p:cNvCxnSpPr>
            <p:nvPr/>
          </p:nvCxnSpPr>
          <p:spPr>
            <a:xfrm flipH="1">
              <a:off x="1319514" y="1474351"/>
              <a:ext cx="204486" cy="4933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7992197-B570-8D45-9C74-459923D9EE3A}"/>
                </a:ext>
              </a:extLst>
            </p:cNvPr>
            <p:cNvCxnSpPr>
              <a:stCxn id="10" idx="2"/>
            </p:cNvCxnSpPr>
            <p:nvPr/>
          </p:nvCxnSpPr>
          <p:spPr>
            <a:xfrm>
              <a:off x="1524000" y="1474351"/>
              <a:ext cx="508312" cy="45207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5A9C5F3-CF6A-434F-8285-870237345D48}"/>
              </a:ext>
            </a:extLst>
          </p:cNvPr>
          <p:cNvGrpSpPr/>
          <p:nvPr/>
        </p:nvGrpSpPr>
        <p:grpSpPr>
          <a:xfrm>
            <a:off x="2061249" y="2302041"/>
            <a:ext cx="1658787" cy="1271855"/>
            <a:chOff x="2061249" y="2302041"/>
            <a:chExt cx="1658787" cy="127185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C31E138-229B-634F-B7AA-92DC2532AFE6}"/>
                </a:ext>
              </a:extLst>
            </p:cNvPr>
            <p:cNvSpPr txBox="1"/>
            <p:nvPr/>
          </p:nvSpPr>
          <p:spPr>
            <a:xfrm>
              <a:off x="2061249" y="3112231"/>
              <a:ext cx="16587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Return type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FF5DBCC-F38D-404A-B59A-A0EA6766A3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4342" y="2302041"/>
              <a:ext cx="1" cy="8101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F04E024-A26D-FF4A-A689-05B8CACF1855}"/>
              </a:ext>
            </a:extLst>
          </p:cNvPr>
          <p:cNvGrpSpPr/>
          <p:nvPr/>
        </p:nvGrpSpPr>
        <p:grpSpPr>
          <a:xfrm>
            <a:off x="3843251" y="926635"/>
            <a:ext cx="1616613" cy="827692"/>
            <a:chOff x="3843251" y="926635"/>
            <a:chExt cx="1616613" cy="827692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141303E-9090-F64F-9320-E1867008058E}"/>
                </a:ext>
              </a:extLst>
            </p:cNvPr>
            <p:cNvSpPr txBox="1"/>
            <p:nvPr/>
          </p:nvSpPr>
          <p:spPr>
            <a:xfrm>
              <a:off x="3875094" y="926635"/>
              <a:ext cx="15529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Arguments</a:t>
              </a:r>
            </a:p>
          </p:txBody>
        </p:sp>
        <p:sp>
          <p:nvSpPr>
            <p:cNvPr id="29" name="Left Brace 28">
              <a:extLst>
                <a:ext uri="{FF2B5EF4-FFF2-40B4-BE49-F238E27FC236}">
                  <a16:creationId xmlns:a16="http://schemas.microsoft.com/office/drawing/2014/main" id="{1AA1FAE8-21F4-7541-94A8-A0B6ED2939BF}"/>
                </a:ext>
              </a:extLst>
            </p:cNvPr>
            <p:cNvSpPr/>
            <p:nvPr/>
          </p:nvSpPr>
          <p:spPr>
            <a:xfrm rot="5400000">
              <a:off x="4524235" y="818698"/>
              <a:ext cx="254645" cy="1616613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E59EE8A4-F817-584C-8DE3-7529A494432B}"/>
              </a:ext>
            </a:extLst>
          </p:cNvPr>
          <p:cNvSpPr txBox="1"/>
          <p:nvPr/>
        </p:nvSpPr>
        <p:spPr>
          <a:xfrm>
            <a:off x="738548" y="5322175"/>
            <a:ext cx="7697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C00000"/>
                </a:solidFill>
              </a:rPr>
              <a:t>inCircle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r,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x,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y){ }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6A4CC-20A0-CE45-A445-9A5624A7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0E5F-1A33-8C41-B574-541E130B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BA1BB-1E85-3B46-81EC-63BC416A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875069-1FF7-CB45-942F-D6D9D5D47B81}"/>
              </a:ext>
            </a:extLst>
          </p:cNvPr>
          <p:cNvSpPr txBox="1"/>
          <p:nvPr/>
        </p:nvSpPr>
        <p:spPr>
          <a:xfrm>
            <a:off x="738548" y="4291314"/>
            <a:ext cx="8088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Find if a given point (</a:t>
            </a:r>
            <a:r>
              <a:rPr lang="en-US" sz="2400" dirty="0" err="1">
                <a:solidFill>
                  <a:srgbClr val="C00000"/>
                </a:solidFill>
              </a:rPr>
              <a:t>x,y</a:t>
            </a:r>
            <a:r>
              <a:rPr lang="en-US" sz="2400" dirty="0"/>
              <a:t>) is inside a circle of radius r and centered at the origin (</a:t>
            </a:r>
            <a:r>
              <a:rPr lang="en-US" sz="2400" dirty="0">
                <a:solidFill>
                  <a:srgbClr val="C00000"/>
                </a:solidFill>
              </a:rPr>
              <a:t>0,0</a:t>
            </a:r>
            <a:r>
              <a:rPr lang="en-US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5195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9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2" y="53362"/>
            <a:ext cx="6271692" cy="73808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Methods: Parameter passing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59EE8A4-F817-584C-8DE3-7529A494432B}"/>
              </a:ext>
            </a:extLst>
          </p:cNvPr>
          <p:cNvSpPr txBox="1"/>
          <p:nvPr/>
        </p:nvSpPr>
        <p:spPr>
          <a:xfrm>
            <a:off x="149551" y="1384366"/>
            <a:ext cx="7803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public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boolean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/>
              <a:t>inCircle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radius,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x,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y){ }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6A4CC-20A0-CE45-A445-9A5624A7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0E5F-1A33-8C41-B574-541E130B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BA1BB-1E85-3B46-81EC-63BC416A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315D6B-8E0B-DB48-A0AE-B9D28E930FA8}"/>
              </a:ext>
            </a:extLst>
          </p:cNvPr>
          <p:cNvSpPr txBox="1"/>
          <p:nvPr/>
        </p:nvSpPr>
        <p:spPr>
          <a:xfrm>
            <a:off x="149552" y="3137261"/>
            <a:ext cx="8537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boolean</a:t>
            </a:r>
            <a:r>
              <a:rPr lang="en-US" sz="2400" dirty="0"/>
              <a:t> </a:t>
            </a:r>
            <a:r>
              <a:rPr lang="en-US" sz="2400" dirty="0" err="1"/>
              <a:t>pointInCircle</a:t>
            </a:r>
            <a:r>
              <a:rPr lang="en-US" sz="2400" dirty="0"/>
              <a:t>= </a:t>
            </a:r>
            <a:r>
              <a:rPr lang="en-US" sz="2400" dirty="0" err="1"/>
              <a:t>inCircle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C00000"/>
                </a:solidFill>
              </a:rPr>
              <a:t>r,    x,    y</a:t>
            </a:r>
            <a:r>
              <a:rPr lang="en-US" sz="2400" dirty="0"/>
              <a:t>);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7DD4986-0E28-B24B-B731-5775B1626AA7}"/>
              </a:ext>
            </a:extLst>
          </p:cNvPr>
          <p:cNvGrpSpPr/>
          <p:nvPr/>
        </p:nvGrpSpPr>
        <p:grpSpPr>
          <a:xfrm>
            <a:off x="4178494" y="3487612"/>
            <a:ext cx="939270" cy="738665"/>
            <a:chOff x="4406453" y="3047945"/>
            <a:chExt cx="939270" cy="738665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BDB22E5-CB31-0C4C-A47C-CE0EB037D41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06453" y="3061836"/>
              <a:ext cx="400009" cy="7151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7F689F6-FABF-1C48-81A7-DB5F1AF247C0}"/>
                </a:ext>
              </a:extLst>
            </p:cNvPr>
            <p:cNvCxnSpPr/>
            <p:nvPr/>
          </p:nvCxnSpPr>
          <p:spPr>
            <a:xfrm flipV="1">
              <a:off x="4818185" y="3047945"/>
              <a:ext cx="0" cy="73866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0F1A576-607F-F440-B48A-9C4CBCC6E9F3}"/>
                </a:ext>
              </a:extLst>
            </p:cNvPr>
            <p:cNvCxnSpPr/>
            <p:nvPr/>
          </p:nvCxnSpPr>
          <p:spPr>
            <a:xfrm flipV="1">
              <a:off x="4818185" y="3059668"/>
              <a:ext cx="527538" cy="7151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BBBFAEE-946C-F141-ADF5-05C82C16D653}"/>
              </a:ext>
            </a:extLst>
          </p:cNvPr>
          <p:cNvSpPr txBox="1"/>
          <p:nvPr/>
        </p:nvSpPr>
        <p:spPr>
          <a:xfrm>
            <a:off x="2356521" y="4372622"/>
            <a:ext cx="4912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Values</a:t>
            </a:r>
            <a:r>
              <a:rPr lang="en-US" sz="2400" dirty="0"/>
              <a:t>  of r, x, y are passed to </a:t>
            </a:r>
            <a:r>
              <a:rPr lang="en-US" sz="2400" dirty="0" err="1"/>
              <a:t>inCircle</a:t>
            </a:r>
            <a:r>
              <a:rPr lang="en-US" sz="2400" dirty="0"/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955404-1084-DA4D-8E42-E12A8FF77136}"/>
              </a:ext>
            </a:extLst>
          </p:cNvPr>
          <p:cNvSpPr txBox="1"/>
          <p:nvPr/>
        </p:nvSpPr>
        <p:spPr>
          <a:xfrm>
            <a:off x="149551" y="2053877"/>
            <a:ext cx="4498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double </a:t>
            </a:r>
            <a:r>
              <a:rPr lang="en-US" sz="2400" dirty="0"/>
              <a:t>r=3.5, x=2.0, y=1.0;</a:t>
            </a:r>
          </a:p>
        </p:txBody>
      </p:sp>
    </p:spTree>
    <p:extLst>
      <p:ext uri="{BB962C8B-B14F-4D97-AF65-F5344CB8AC3E}">
        <p14:creationId xmlns:p14="http://schemas.microsoft.com/office/powerpoint/2010/main" val="255940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8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2" y="53362"/>
            <a:ext cx="6271692" cy="73808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Methods: Parameter passing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59EE8A4-F817-584C-8DE3-7529A494432B}"/>
              </a:ext>
            </a:extLst>
          </p:cNvPr>
          <p:cNvSpPr txBox="1"/>
          <p:nvPr/>
        </p:nvSpPr>
        <p:spPr>
          <a:xfrm>
            <a:off x="149551" y="1384366"/>
            <a:ext cx="7803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public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boolean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/>
              <a:t>inCircle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radius,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x,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y){ }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6A4CC-20A0-CE45-A445-9A5624A7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0E5F-1A33-8C41-B574-541E130B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BA1BB-1E85-3B46-81EC-63BC416A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315D6B-8E0B-DB48-A0AE-B9D28E930FA8}"/>
              </a:ext>
            </a:extLst>
          </p:cNvPr>
          <p:cNvSpPr txBox="1"/>
          <p:nvPr/>
        </p:nvSpPr>
        <p:spPr>
          <a:xfrm>
            <a:off x="149552" y="3137261"/>
            <a:ext cx="8537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public void</a:t>
            </a:r>
            <a:r>
              <a:rPr lang="en-US" sz="2400" dirty="0"/>
              <a:t>  </a:t>
            </a:r>
            <a:r>
              <a:rPr lang="en-US" sz="2400" dirty="0" err="1"/>
              <a:t>init</a:t>
            </a:r>
            <a:r>
              <a:rPr lang="en-US" sz="2400" dirty="0"/>
              <a:t>(</a:t>
            </a:r>
            <a:r>
              <a:rPr lang="en-US" sz="2400" dirty="0" err="1">
                <a:solidFill>
                  <a:srgbClr val="C00000"/>
                </a:solidFill>
              </a:rPr>
              <a:t>val</a:t>
            </a:r>
            <a:r>
              <a:rPr lang="en-US" sz="2400" dirty="0">
                <a:solidFill>
                  <a:srgbClr val="C00000"/>
                </a:solidFill>
              </a:rPr>
              <a:t>, data</a:t>
            </a:r>
            <a:r>
              <a:rPr lang="en-US" sz="2400" dirty="0"/>
              <a:t>);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BBFAEE-946C-F141-ADF5-05C82C16D653}"/>
              </a:ext>
            </a:extLst>
          </p:cNvPr>
          <p:cNvSpPr txBox="1"/>
          <p:nvPr/>
        </p:nvSpPr>
        <p:spPr>
          <a:xfrm>
            <a:off x="2040186" y="3764476"/>
            <a:ext cx="421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Value</a:t>
            </a:r>
            <a:r>
              <a:rPr lang="en-US" sz="2400" dirty="0"/>
              <a:t>  of “</a:t>
            </a:r>
            <a:r>
              <a:rPr lang="en-US" sz="2400" dirty="0" err="1"/>
              <a:t>val</a:t>
            </a:r>
            <a:r>
              <a:rPr lang="en-US" sz="2400" dirty="0"/>
              <a:t>” is passed to </a:t>
            </a:r>
            <a:r>
              <a:rPr lang="en-US" sz="2400" dirty="0" err="1"/>
              <a:t>init</a:t>
            </a:r>
            <a:r>
              <a:rPr lang="en-US" sz="2400" dirty="0"/>
              <a:t>().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955404-1084-DA4D-8E42-E12A8FF77136}"/>
              </a:ext>
            </a:extLst>
          </p:cNvPr>
          <p:cNvSpPr txBox="1"/>
          <p:nvPr/>
        </p:nvSpPr>
        <p:spPr>
          <a:xfrm>
            <a:off x="149551" y="2053877"/>
            <a:ext cx="4498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double </a:t>
            </a:r>
            <a:r>
              <a:rPr lang="en-US" sz="2400" dirty="0"/>
              <a:t>[] data=new double [10];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57542-505C-D748-89E1-64009164CCA5}"/>
              </a:ext>
            </a:extLst>
          </p:cNvPr>
          <p:cNvSpPr txBox="1"/>
          <p:nvPr/>
        </p:nvSpPr>
        <p:spPr>
          <a:xfrm>
            <a:off x="149551" y="2638662"/>
            <a:ext cx="202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 </a:t>
            </a:r>
            <a:r>
              <a:rPr lang="en-US" sz="2400" dirty="0" err="1"/>
              <a:t>val</a:t>
            </a:r>
            <a:r>
              <a:rPr lang="en-US" sz="2400" dirty="0"/>
              <a:t>=21;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3EDB60-8D12-6645-A109-EFECA0682C57}"/>
              </a:ext>
            </a:extLst>
          </p:cNvPr>
          <p:cNvSpPr txBox="1"/>
          <p:nvPr/>
        </p:nvSpPr>
        <p:spPr>
          <a:xfrm>
            <a:off x="2040186" y="4282009"/>
            <a:ext cx="6177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Address</a:t>
            </a:r>
            <a:r>
              <a:rPr lang="en-US" sz="2400" dirty="0"/>
              <a:t> of “data” is copied into a local variable and passed to </a:t>
            </a:r>
            <a:r>
              <a:rPr lang="en-US" sz="2400" dirty="0" err="1"/>
              <a:t>init</a:t>
            </a:r>
            <a:r>
              <a:rPr lang="en-US" sz="2400" dirty="0"/>
              <a:t>(). Thus, a value, that happens to be an address, is passed.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699D99-192C-564C-AC63-CCB95619AE24}"/>
              </a:ext>
            </a:extLst>
          </p:cNvPr>
          <p:cNvSpPr txBox="1"/>
          <p:nvPr/>
        </p:nvSpPr>
        <p:spPr>
          <a:xfrm>
            <a:off x="457200" y="5833262"/>
            <a:ext cx="3369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Explain using an example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508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8" grpId="0"/>
      <p:bldP spid="19" grpId="0"/>
      <p:bldP spid="31" grpId="0"/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2" y="53362"/>
            <a:ext cx="6271692" cy="738081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Methods: Passing arrays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6A4CC-20A0-CE45-A445-9A5624A7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0E5F-1A33-8C41-B574-541E130B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BA1BB-1E85-3B46-81EC-63BC416A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3D5A9EB-4A45-2C49-9984-75DCDC13E09C}"/>
              </a:ext>
            </a:extLst>
          </p:cNvPr>
          <p:cNvGrpSpPr/>
          <p:nvPr/>
        </p:nvGrpSpPr>
        <p:grpSpPr>
          <a:xfrm>
            <a:off x="3215445" y="4479549"/>
            <a:ext cx="1262765" cy="1664366"/>
            <a:chOff x="2383111" y="3787890"/>
            <a:chExt cx="1262765" cy="166436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E1839DF-9FA9-C042-B392-4013A470ACC1}"/>
                </a:ext>
              </a:extLst>
            </p:cNvPr>
            <p:cNvSpPr txBox="1"/>
            <p:nvPr/>
          </p:nvSpPr>
          <p:spPr>
            <a:xfrm>
              <a:off x="3036276" y="3787890"/>
              <a:ext cx="495649" cy="16643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060"/>
                </a:lnSpc>
              </a:pPr>
              <a:r>
                <a:rPr lang="en-US" sz="2400" dirty="0"/>
                <a:t>10</a:t>
              </a:r>
            </a:p>
            <a:p>
              <a:pPr>
                <a:lnSpc>
                  <a:spcPts val="3060"/>
                </a:lnSpc>
              </a:pPr>
              <a:r>
                <a:rPr lang="en-US" sz="2400" dirty="0"/>
                <a:t>20</a:t>
              </a:r>
            </a:p>
            <a:p>
              <a:pPr>
                <a:lnSpc>
                  <a:spcPts val="3060"/>
                </a:lnSpc>
              </a:pPr>
              <a:r>
                <a:rPr lang="en-US" sz="2400" dirty="0"/>
                <a:t>-2</a:t>
              </a:r>
            </a:p>
            <a:p>
              <a:pPr>
                <a:lnSpc>
                  <a:spcPts val="3060"/>
                </a:lnSpc>
              </a:pPr>
              <a:r>
                <a:rPr lang="en-US" sz="2400" dirty="0"/>
                <a:t>5</a:t>
              </a:r>
            </a:p>
          </p:txBody>
        </p:sp>
        <p:sp>
          <p:nvSpPr>
            <p:cNvPr id="8" name="Double Bracket 7">
              <a:extLst>
                <a:ext uri="{FF2B5EF4-FFF2-40B4-BE49-F238E27FC236}">
                  <a16:creationId xmlns:a16="http://schemas.microsoft.com/office/drawing/2014/main" id="{DD3A1DAC-024B-1F48-B672-2933066761F1}"/>
                </a:ext>
              </a:extLst>
            </p:cNvPr>
            <p:cNvSpPr/>
            <p:nvPr/>
          </p:nvSpPr>
          <p:spPr>
            <a:xfrm>
              <a:off x="2801815" y="3787890"/>
              <a:ext cx="844061" cy="1644040"/>
            </a:xfrm>
            <a:prstGeom prst="bracketPair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84CDB24-EE61-BA44-B60C-003A650C2531}"/>
                </a:ext>
              </a:extLst>
            </p:cNvPr>
            <p:cNvSpPr txBox="1"/>
            <p:nvPr/>
          </p:nvSpPr>
          <p:spPr>
            <a:xfrm>
              <a:off x="2383111" y="3787890"/>
              <a:ext cx="340158" cy="16643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3060"/>
                </a:lnSpc>
              </a:pPr>
              <a:r>
                <a:rPr lang="en-US" sz="2400" dirty="0"/>
                <a:t>0</a:t>
              </a:r>
            </a:p>
            <a:p>
              <a:pPr>
                <a:lnSpc>
                  <a:spcPts val="3060"/>
                </a:lnSpc>
              </a:pPr>
              <a:r>
                <a:rPr lang="en-US" sz="2400" dirty="0"/>
                <a:t>1</a:t>
              </a:r>
            </a:p>
            <a:p>
              <a:pPr>
                <a:lnSpc>
                  <a:spcPts val="3060"/>
                </a:lnSpc>
              </a:pPr>
              <a:r>
                <a:rPr lang="en-US" sz="2400" dirty="0"/>
                <a:t>2</a:t>
              </a:r>
            </a:p>
            <a:p>
              <a:pPr>
                <a:lnSpc>
                  <a:spcPts val="3060"/>
                </a:lnSpc>
              </a:pPr>
              <a:r>
                <a:rPr lang="en-US" sz="2400" dirty="0"/>
                <a:t>3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BFA6F30-521C-A349-A79C-37EF027B4F2B}"/>
              </a:ext>
            </a:extLst>
          </p:cNvPr>
          <p:cNvSpPr txBox="1"/>
          <p:nvPr/>
        </p:nvSpPr>
        <p:spPr>
          <a:xfrm>
            <a:off x="187571" y="1086861"/>
            <a:ext cx="569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[] data=</a:t>
            </a:r>
            <a:r>
              <a:rPr lang="en-US" sz="2400" dirty="0">
                <a:solidFill>
                  <a:srgbClr val="C00000"/>
                </a:solidFill>
              </a:rPr>
              <a:t>new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[4]; // Array of </a:t>
            </a:r>
            <a:r>
              <a:rPr lang="en-US" sz="2400" dirty="0" err="1"/>
              <a:t>ints</a:t>
            </a:r>
            <a:endParaRPr lang="en-US" sz="24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F393A82-AF1E-5047-B99F-ECA99748EC89}"/>
              </a:ext>
            </a:extLst>
          </p:cNvPr>
          <p:cNvGrpSpPr/>
          <p:nvPr/>
        </p:nvGrpSpPr>
        <p:grpSpPr>
          <a:xfrm>
            <a:off x="2208370" y="3724816"/>
            <a:ext cx="966140" cy="1024199"/>
            <a:chOff x="98221" y="1852247"/>
            <a:chExt cx="966140" cy="102419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8B89F38-3051-4547-AD4D-7D716BADA9F1}"/>
                </a:ext>
              </a:extLst>
            </p:cNvPr>
            <p:cNvSpPr txBox="1"/>
            <p:nvPr/>
          </p:nvSpPr>
          <p:spPr>
            <a:xfrm>
              <a:off x="98221" y="1852247"/>
              <a:ext cx="7374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  <p:cxnSp>
          <p:nvCxnSpPr>
            <p:cNvPr id="13" name="Elbow Connector 12">
              <a:extLst>
                <a:ext uri="{FF2B5EF4-FFF2-40B4-BE49-F238E27FC236}">
                  <a16:creationId xmlns:a16="http://schemas.microsoft.com/office/drawing/2014/main" id="{ABBBFF29-D853-8746-ADC5-1DF4A844EC98}"/>
                </a:ext>
              </a:extLst>
            </p:cNvPr>
            <p:cNvCxnSpPr>
              <a:stCxn id="10" idx="2"/>
            </p:cNvCxnSpPr>
            <p:nvPr/>
          </p:nvCxnSpPr>
          <p:spPr>
            <a:xfrm rot="16200000" flipH="1">
              <a:off x="484385" y="2296470"/>
              <a:ext cx="562535" cy="597417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364F7E8-99B9-DB46-8222-264AE0BA10A1}"/>
              </a:ext>
            </a:extLst>
          </p:cNvPr>
          <p:cNvSpPr txBox="1"/>
          <p:nvPr/>
        </p:nvSpPr>
        <p:spPr>
          <a:xfrm>
            <a:off x="189849" y="1929187"/>
            <a:ext cx="8684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 void test(</a:t>
            </a:r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[] d){. ….  } // Method that takes an array as input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A3F731-D851-8345-84E0-F970FD9B8B5D}"/>
              </a:ext>
            </a:extLst>
          </p:cNvPr>
          <p:cNvSpPr txBox="1"/>
          <p:nvPr/>
        </p:nvSpPr>
        <p:spPr>
          <a:xfrm>
            <a:off x="5222372" y="2620846"/>
            <a:ext cx="3154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test(</a:t>
            </a:r>
            <a:r>
              <a:rPr lang="en-US" sz="2400" dirty="0">
                <a:solidFill>
                  <a:srgbClr val="C00000"/>
                </a:solidFill>
              </a:rPr>
              <a:t>data)</a:t>
            </a:r>
            <a:r>
              <a:rPr lang="en-US" sz="2400" dirty="0"/>
              <a:t>;// Calling test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B005645-600D-0E40-B09D-6AA30EFAC4E0}"/>
              </a:ext>
            </a:extLst>
          </p:cNvPr>
          <p:cNvGrpSpPr/>
          <p:nvPr/>
        </p:nvGrpSpPr>
        <p:grpSpPr>
          <a:xfrm>
            <a:off x="4556756" y="3082511"/>
            <a:ext cx="2102721" cy="1666504"/>
            <a:chOff x="4556756" y="3082511"/>
            <a:chExt cx="2102721" cy="166650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731A011-26DE-8945-947F-2EA4EEEA2B3B}"/>
                </a:ext>
              </a:extLst>
            </p:cNvPr>
            <p:cNvGrpSpPr/>
            <p:nvPr/>
          </p:nvGrpSpPr>
          <p:grpSpPr>
            <a:xfrm>
              <a:off x="4556756" y="4017884"/>
              <a:ext cx="2102721" cy="731131"/>
              <a:chOff x="2446607" y="2145315"/>
              <a:chExt cx="2102721" cy="731131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8A75218-FFA6-AE42-8CA0-28C2255D0C1C}"/>
                  </a:ext>
                </a:extLst>
              </p:cNvPr>
              <p:cNvSpPr txBox="1"/>
              <p:nvPr/>
            </p:nvSpPr>
            <p:spPr>
              <a:xfrm>
                <a:off x="3127529" y="2145315"/>
                <a:ext cx="14217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/>
                  <a:t>dataTemp</a:t>
                </a:r>
                <a:endParaRPr lang="en-US" sz="2400" dirty="0"/>
              </a:p>
            </p:txBody>
          </p:sp>
          <p:cxnSp>
            <p:nvCxnSpPr>
              <p:cNvPr id="20" name="Elbow Connector 19">
                <a:extLst>
                  <a:ext uri="{FF2B5EF4-FFF2-40B4-BE49-F238E27FC236}">
                    <a16:creationId xmlns:a16="http://schemas.microsoft.com/office/drawing/2014/main" id="{10F4A422-C468-4F4E-B93E-CB232BF272FA}"/>
                  </a:ext>
                </a:extLst>
              </p:cNvPr>
              <p:cNvCxnSpPr>
                <a:stCxn id="21" idx="2"/>
              </p:cNvCxnSpPr>
              <p:nvPr/>
            </p:nvCxnSpPr>
            <p:spPr>
              <a:xfrm rot="5400000">
                <a:off x="3007785" y="2045802"/>
                <a:ext cx="269466" cy="1391822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90F5C8EC-2840-1746-AE2C-B0325299A428}"/>
                </a:ext>
              </a:extLst>
            </p:cNvPr>
            <p:cNvCxnSpPr/>
            <p:nvPr/>
          </p:nvCxnSpPr>
          <p:spPr>
            <a:xfrm flipH="1" flipV="1">
              <a:off x="5961196" y="3082511"/>
              <a:ext cx="1" cy="93537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B022A93-2E67-464F-ACB2-D95DB49E3388}"/>
              </a:ext>
            </a:extLst>
          </p:cNvPr>
          <p:cNvCxnSpPr/>
          <p:nvPr/>
        </p:nvCxnSpPr>
        <p:spPr>
          <a:xfrm>
            <a:off x="257908" y="2573954"/>
            <a:ext cx="87805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E056331-887A-C841-B91F-5EE8A50C024B}"/>
              </a:ext>
            </a:extLst>
          </p:cNvPr>
          <p:cNvSpPr txBox="1"/>
          <p:nvPr/>
        </p:nvSpPr>
        <p:spPr>
          <a:xfrm>
            <a:off x="6236677" y="4782483"/>
            <a:ext cx="26374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copy of  the pointer to the first element of </a:t>
            </a:r>
            <a:r>
              <a:rPr lang="en-US" sz="2400" dirty="0">
                <a:solidFill>
                  <a:srgbClr val="C00000"/>
                </a:solidFill>
              </a:rPr>
              <a:t>the array</a:t>
            </a:r>
            <a:r>
              <a:rPr lang="en-US" sz="2400" dirty="0"/>
              <a:t> is passed to “test”.</a:t>
            </a:r>
          </a:p>
        </p:txBody>
      </p:sp>
    </p:spTree>
    <p:extLst>
      <p:ext uri="{BB962C8B-B14F-4D97-AF65-F5344CB8AC3E}">
        <p14:creationId xmlns:p14="http://schemas.microsoft.com/office/powerpoint/2010/main" val="179014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2" y="53362"/>
            <a:ext cx="6271692" cy="738081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>
                <a:solidFill>
                  <a:srgbClr val="C00000"/>
                </a:solidFill>
              </a:rPr>
              <a:t>ArrayList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59EE8A4-F817-584C-8DE3-7529A494432B}"/>
              </a:ext>
            </a:extLst>
          </p:cNvPr>
          <p:cNvSpPr txBox="1"/>
          <p:nvPr/>
        </p:nvSpPr>
        <p:spPr>
          <a:xfrm>
            <a:off x="348904" y="1037628"/>
            <a:ext cx="7803807" cy="510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80"/>
              </a:lnSpc>
            </a:pPr>
            <a:r>
              <a:rPr lang="en-US" sz="2400" dirty="0" err="1">
                <a:solidFill>
                  <a:srgbClr val="C00000"/>
                </a:solidFill>
              </a:rPr>
              <a:t>ArrayList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enables creation of resizable arrays.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6A4CC-20A0-CE45-A445-9A5624A7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0E5F-1A33-8C41-B574-541E130B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BA1BB-1E85-3B46-81EC-63BC416A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DDBB4D-68C2-AC40-9CE0-3BC577A572B2}"/>
              </a:ext>
            </a:extLst>
          </p:cNvPr>
          <p:cNvSpPr txBox="1"/>
          <p:nvPr/>
        </p:nvSpPr>
        <p:spPr>
          <a:xfrm>
            <a:off x="348904" y="1983033"/>
            <a:ext cx="7803807" cy="510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80"/>
              </a:lnSpc>
            </a:pPr>
            <a:r>
              <a:rPr lang="en-US" sz="2400" dirty="0"/>
              <a:t>Create an array of size 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4D5BBD-E7B7-3B46-9F5A-6667BE72C506}"/>
              </a:ext>
            </a:extLst>
          </p:cNvPr>
          <p:cNvSpPr txBox="1"/>
          <p:nvPr/>
        </p:nvSpPr>
        <p:spPr>
          <a:xfrm>
            <a:off x="348904" y="2928438"/>
            <a:ext cx="7803807" cy="510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80"/>
              </a:lnSpc>
            </a:pPr>
            <a:r>
              <a:rPr lang="en-US" sz="2400" dirty="0"/>
              <a:t>Add and remove elements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67D754-02D3-1E4F-89E9-2BB56182CDCD}"/>
              </a:ext>
            </a:extLst>
          </p:cNvPr>
          <p:cNvSpPr txBox="1"/>
          <p:nvPr/>
        </p:nvSpPr>
        <p:spPr>
          <a:xfrm>
            <a:off x="348904" y="3873842"/>
            <a:ext cx="7803807" cy="510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80"/>
              </a:lnSpc>
            </a:pPr>
            <a:r>
              <a:rPr lang="en-US" sz="2400" dirty="0"/>
              <a:t>Sort the array.</a:t>
            </a:r>
          </a:p>
        </p:txBody>
      </p:sp>
    </p:spTree>
    <p:extLst>
      <p:ext uri="{BB962C8B-B14F-4D97-AF65-F5344CB8AC3E}">
        <p14:creationId xmlns:p14="http://schemas.microsoft.com/office/powerpoint/2010/main" val="37701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4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2" y="53362"/>
            <a:ext cx="6271692" cy="738081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>
                <a:solidFill>
                  <a:srgbClr val="C00000"/>
                </a:solidFill>
              </a:rPr>
              <a:t>ArrayList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59EE8A4-F817-584C-8DE3-7529A494432B}"/>
              </a:ext>
            </a:extLst>
          </p:cNvPr>
          <p:cNvSpPr txBox="1"/>
          <p:nvPr/>
        </p:nvSpPr>
        <p:spPr>
          <a:xfrm>
            <a:off x="457200" y="791443"/>
            <a:ext cx="7803807" cy="4998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80"/>
              </a:lnSpc>
            </a:pPr>
            <a:r>
              <a:rPr lang="en-US" sz="2400" dirty="0" err="1">
                <a:solidFill>
                  <a:srgbClr val="C00000"/>
                </a:solidFill>
              </a:rPr>
              <a:t>ArrayList</a:t>
            </a:r>
            <a:r>
              <a:rPr lang="en-US" sz="2400" dirty="0"/>
              <a:t>&lt;String&gt; </a:t>
            </a:r>
            <a:r>
              <a:rPr lang="en-US" sz="2400" dirty="0" err="1"/>
              <a:t>carMake</a:t>
            </a:r>
            <a:r>
              <a:rPr lang="en-US" sz="2400" dirty="0"/>
              <a:t>=new </a:t>
            </a:r>
            <a:r>
              <a:rPr lang="en-US" sz="2400" dirty="0" err="1">
                <a:solidFill>
                  <a:srgbClr val="C00000"/>
                </a:solidFill>
              </a:rPr>
              <a:t>ArrayList</a:t>
            </a:r>
            <a:r>
              <a:rPr lang="en-US" sz="2400" dirty="0"/>
              <a:t>&lt;String&gt;();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carMake.add</a:t>
            </a:r>
            <a:r>
              <a:rPr lang="en-US" sz="2400" dirty="0"/>
              <a:t>(“Ford”); // Add an element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carMake.add</a:t>
            </a:r>
            <a:r>
              <a:rPr lang="en-US" sz="2400" dirty="0"/>
              <a:t>(“Mazda”); // and another element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printCars</a:t>
            </a:r>
            <a:r>
              <a:rPr lang="en-US" sz="2400" dirty="0"/>
              <a:t>(); // Print the array (two elements)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carMake.remove</a:t>
            </a:r>
            <a:r>
              <a:rPr lang="en-US" sz="2400" dirty="0"/>
              <a:t>(0);  // Remove car at index 1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printCars</a:t>
            </a:r>
            <a:r>
              <a:rPr lang="en-US" sz="2400" dirty="0"/>
              <a:t>(); // Print again (only one element at index 0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carMake.add</a:t>
            </a:r>
            <a:r>
              <a:rPr lang="en-US" sz="2400" dirty="0"/>
              <a:t>(“Toyota”); // and another element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carMake.add</a:t>
            </a:r>
            <a:r>
              <a:rPr lang="en-US" sz="2400" dirty="0"/>
              <a:t>(“Buick”); // and another element</a:t>
            </a:r>
          </a:p>
          <a:p>
            <a:pPr>
              <a:lnSpc>
                <a:spcPts val="3480"/>
              </a:lnSpc>
            </a:pPr>
            <a:endParaRPr lang="en-US" sz="2400" dirty="0"/>
          </a:p>
          <a:p>
            <a:pPr>
              <a:lnSpc>
                <a:spcPts val="3480"/>
              </a:lnSpc>
            </a:pPr>
            <a:r>
              <a:rPr lang="en-US" sz="2400" dirty="0" err="1"/>
              <a:t>Collections.sort</a:t>
            </a:r>
            <a:r>
              <a:rPr lang="en-US" sz="2400" dirty="0"/>
              <a:t>(</a:t>
            </a:r>
            <a:r>
              <a:rPr lang="en-US" sz="2400" dirty="0" err="1"/>
              <a:t>carMake</a:t>
            </a:r>
            <a:r>
              <a:rPr lang="en-US" sz="2400" dirty="0"/>
              <a:t>); // Sort cars in </a:t>
            </a:r>
            <a:r>
              <a:rPr lang="en-US" sz="2400" dirty="0" err="1"/>
              <a:t>carMake</a:t>
            </a:r>
            <a:r>
              <a:rPr lang="en-US" sz="2400" dirty="0"/>
              <a:t> array</a:t>
            </a:r>
          </a:p>
          <a:p>
            <a:pPr>
              <a:lnSpc>
                <a:spcPts val="3480"/>
              </a:lnSpc>
            </a:pPr>
            <a:r>
              <a:rPr lang="en-US" sz="2400" dirty="0" err="1"/>
              <a:t>printCars</a:t>
            </a:r>
            <a:r>
              <a:rPr lang="en-US" sz="2400" dirty="0"/>
              <a:t>(); // Print again </a:t>
            </a:r>
            <a:r>
              <a:rPr lang="en-US" sz="2400"/>
              <a:t>(three cars)</a:t>
            </a:r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6A4CC-20A0-CE45-A445-9A5624A7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40E5F-1A33-8C41-B574-541E130B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BA1BB-1E85-3B46-81EC-63BC416A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15A8A7-8DB7-3C4F-BC8D-15061242AEAE}"/>
              </a:ext>
            </a:extLst>
          </p:cNvPr>
          <p:cNvSpPr txBox="1"/>
          <p:nvPr/>
        </p:nvSpPr>
        <p:spPr>
          <a:xfrm>
            <a:off x="4250808" y="5790055"/>
            <a:ext cx="3369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Explain using an example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123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6136" y="1510636"/>
            <a:ext cx="704336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chemeClr val="tx2"/>
                </a:solidFill>
              </a:rPr>
              <a:t>Week 6: Lecture 11 Feb 13, 2019</a:t>
            </a:r>
          </a:p>
          <a:p>
            <a:pPr algn="ctr"/>
            <a:r>
              <a:rPr lang="en-US" sz="3100" dirty="0">
                <a:solidFill>
                  <a:srgbClr val="FF0000"/>
                </a:solidFill>
              </a:rPr>
              <a:t>Questions?</a:t>
            </a:r>
          </a:p>
          <a:p>
            <a:pPr algn="ctr"/>
            <a:br>
              <a:rPr lang="en-US" sz="3100" dirty="0">
                <a:solidFill>
                  <a:srgbClr val="1F497D"/>
                </a:solidFill>
              </a:rPr>
            </a:br>
            <a:r>
              <a:rPr lang="en-US" sz="3100" dirty="0">
                <a:solidFill>
                  <a:srgbClr val="1F497D"/>
                </a:solidFill>
              </a:rPr>
              <a:t>Contact your TA.</a:t>
            </a: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4CAB5B-6F6E-2144-A811-320C6AE7E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308B2F-CBDA-B945-90B2-266DE5DEB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06DAA-3AC3-454D-834E-71F4C1F8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41968" y="236025"/>
            <a:ext cx="6153524" cy="53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800" dirty="0">
                <a:solidFill>
                  <a:srgbClr val="C00000"/>
                </a:solidFill>
              </a:rPr>
              <a:t>Review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C06573-2E81-8440-B0D7-9BA9822FA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95524"/>
              </p:ext>
            </p:extLst>
          </p:nvPr>
        </p:nvGraphicFramePr>
        <p:xfrm>
          <a:off x="266218" y="1084484"/>
          <a:ext cx="8542116" cy="403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0278">
                  <a:extLst>
                    <a:ext uri="{9D8B030D-6E8A-4147-A177-3AD203B41FA5}">
                      <a16:colId xmlns:a16="http://schemas.microsoft.com/office/drawing/2014/main" val="3457290366"/>
                    </a:ext>
                  </a:extLst>
                </a:gridCol>
                <a:gridCol w="5011838">
                  <a:extLst>
                    <a:ext uri="{9D8B030D-6E8A-4147-A177-3AD203B41FA5}">
                      <a16:colId xmlns:a16="http://schemas.microsoft.com/office/drawing/2014/main" val="2347463010"/>
                    </a:ext>
                  </a:extLst>
                </a:gridCol>
              </a:tblGrid>
              <a:tr h="853248">
                <a:tc>
                  <a:txBody>
                    <a:bodyPr/>
                    <a:lstStyle/>
                    <a:p>
                      <a:pPr>
                        <a:lnSpc>
                          <a:spcPts val="3680"/>
                        </a:lnSpc>
                      </a:pPr>
                      <a:r>
                        <a:rPr lang="en-US" sz="2400" dirty="0"/>
                        <a:t>Arrays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06056"/>
                  </a:ext>
                </a:extLst>
              </a:tr>
              <a:tr h="853248">
                <a:tc>
                  <a:txBody>
                    <a:bodyPr/>
                    <a:lstStyle/>
                    <a:p>
                      <a:pPr>
                        <a:lnSpc>
                          <a:spcPts val="3680"/>
                        </a:lnSpc>
                      </a:pPr>
                      <a:r>
                        <a:rPr lang="en-US" sz="2400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public class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Car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{ }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2114"/>
                  </a:ext>
                </a:extLst>
              </a:tr>
              <a:tr h="744021">
                <a:tc>
                  <a:txBody>
                    <a:bodyPr/>
                    <a:lstStyle/>
                    <a:p>
                      <a:r>
                        <a:rPr lang="en-US" sz="2400" dirty="0"/>
                        <a:t>Method: Declaration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public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getMiles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(){}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057384"/>
                  </a:ext>
                </a:extLst>
              </a:tr>
              <a:tr h="836987">
                <a:tc>
                  <a:txBody>
                    <a:bodyPr/>
                    <a:lstStyle/>
                    <a:p>
                      <a:r>
                        <a:rPr lang="en-US" sz="2400" dirty="0"/>
                        <a:t>Method: Arguments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public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selectCar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Car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c1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, Car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c2){}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61163"/>
                  </a:ext>
                </a:extLst>
              </a:tr>
              <a:tr h="744021">
                <a:tc>
                  <a:txBody>
                    <a:bodyPr/>
                    <a:lstStyle/>
                    <a:p>
                      <a:r>
                        <a:rPr lang="en-US" sz="2400" dirty="0"/>
                        <a:t>Method: Input and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Car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c=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selectCar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momsCar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dadsCar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1461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5328B9-53E4-1849-A238-6C5DC6D9D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3DCEE-34E2-1740-A5AF-0274B1873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47A51-029F-AA44-A11B-D22282D8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4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41968" y="236025"/>
            <a:ext cx="6153524" cy="53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800" dirty="0">
                <a:solidFill>
                  <a:srgbClr val="C00000"/>
                </a:solidFill>
              </a:rPr>
              <a:t>Today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25419-97D3-DE4A-AA14-81787D86909F}"/>
              </a:ext>
            </a:extLst>
          </p:cNvPr>
          <p:cNvSpPr txBox="1"/>
          <p:nvPr/>
        </p:nvSpPr>
        <p:spPr>
          <a:xfrm>
            <a:off x="763929" y="1412111"/>
            <a:ext cx="5148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Modifiers: default, public, private, static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B309B-64C5-624B-9A5F-78CFF592EFF7}"/>
              </a:ext>
            </a:extLst>
          </p:cNvPr>
          <p:cNvSpPr txBox="1"/>
          <p:nvPr/>
        </p:nvSpPr>
        <p:spPr>
          <a:xfrm>
            <a:off x="763929" y="2968717"/>
            <a:ext cx="3875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Methods: Passing parameters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1C34B4-C7B1-7849-9BEC-6CCF86BC7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BB72F-120C-4346-BA2F-BC4A2E5B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9848A8-F61E-C14F-8D47-F7951253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082CFE-63DB-1F41-82CC-ED3BF8C9468F}"/>
              </a:ext>
            </a:extLst>
          </p:cNvPr>
          <p:cNvSpPr txBox="1"/>
          <p:nvPr/>
        </p:nvSpPr>
        <p:spPr>
          <a:xfrm>
            <a:off x="763929" y="2190414"/>
            <a:ext cx="3112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get() and set() methods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BC2352-7F53-E241-AD4F-7A130E0823FC}"/>
              </a:ext>
            </a:extLst>
          </p:cNvPr>
          <p:cNvSpPr txBox="1"/>
          <p:nvPr/>
        </p:nvSpPr>
        <p:spPr>
          <a:xfrm>
            <a:off x="763928" y="3653397"/>
            <a:ext cx="4094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Variable sized arrays: </a:t>
            </a:r>
            <a:r>
              <a:rPr lang="en-US" sz="2400" dirty="0" err="1"/>
              <a:t>ArrayList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175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84"/>
            <a:ext cx="6614765" cy="632056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Classes: Instance variables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19E44B-627A-2740-95E8-0A52A31F10CA}"/>
              </a:ext>
            </a:extLst>
          </p:cNvPr>
          <p:cNvSpPr txBox="1"/>
          <p:nvPr/>
        </p:nvSpPr>
        <p:spPr>
          <a:xfrm>
            <a:off x="119118" y="893097"/>
            <a:ext cx="2511707" cy="34163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public class Car{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make;</a:t>
            </a:r>
          </a:p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model;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miles;</a:t>
            </a:r>
          </a:p>
          <a:p>
            <a:endParaRPr lang="en-US" sz="2400" dirty="0"/>
          </a:p>
          <a:p>
            <a:r>
              <a:rPr lang="en-US" sz="2400" dirty="0"/>
              <a:t>methods</a:t>
            </a:r>
          </a:p>
          <a:p>
            <a:endParaRPr lang="en-US" sz="2400" dirty="0"/>
          </a:p>
          <a:p>
            <a:r>
              <a:rPr lang="en-US" sz="2400" dirty="0"/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649745-264F-AF45-BDC8-5E684BA228FC}"/>
              </a:ext>
            </a:extLst>
          </p:cNvPr>
          <p:cNvSpPr txBox="1"/>
          <p:nvPr/>
        </p:nvSpPr>
        <p:spPr>
          <a:xfrm>
            <a:off x="2819879" y="749049"/>
            <a:ext cx="5632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C00000"/>
                </a:solidFill>
              </a:rPr>
              <a:t>new</a:t>
            </a:r>
            <a:r>
              <a:rPr lang="en-US" sz="2400" dirty="0"/>
              <a:t> Car(“Ferrari”, “Spider”, 120);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737E36-590B-F949-BC74-0165F36AAF5E}"/>
              </a:ext>
            </a:extLst>
          </p:cNvPr>
          <p:cNvSpPr txBox="1"/>
          <p:nvPr/>
        </p:nvSpPr>
        <p:spPr>
          <a:xfrm>
            <a:off x="2819879" y="3654655"/>
            <a:ext cx="5896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dadsCar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C00000"/>
                </a:solidFill>
              </a:rPr>
              <a:t>new</a:t>
            </a:r>
            <a:r>
              <a:rPr lang="en-US" sz="2400" dirty="0"/>
              <a:t> car(“Chevy”, “Impala”, 100000);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DCCE3B1-A193-4249-9E32-C6CC29F9FA9C}"/>
              </a:ext>
            </a:extLst>
          </p:cNvPr>
          <p:cNvGrpSpPr/>
          <p:nvPr/>
        </p:nvGrpSpPr>
        <p:grpSpPr>
          <a:xfrm>
            <a:off x="2946721" y="1282057"/>
            <a:ext cx="5643959" cy="2308324"/>
            <a:chOff x="2946721" y="1282057"/>
            <a:chExt cx="5643959" cy="2308324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EFDBC3E-3C02-2B44-BFBA-6824FB348DBB}"/>
                </a:ext>
              </a:extLst>
            </p:cNvPr>
            <p:cNvSpPr txBox="1"/>
            <p:nvPr/>
          </p:nvSpPr>
          <p:spPr>
            <a:xfrm>
              <a:off x="2946721" y="1282057"/>
              <a:ext cx="2511707" cy="23083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2400" dirty="0"/>
            </a:p>
            <a:p>
              <a:r>
                <a:rPr lang="en-US" sz="2400" dirty="0"/>
                <a:t>make =“Ferrari”;</a:t>
              </a:r>
            </a:p>
            <a:p>
              <a:r>
                <a:rPr lang="en-US" sz="2400" dirty="0"/>
                <a:t>model=“Spider”</a:t>
              </a:r>
            </a:p>
            <a:p>
              <a:r>
                <a:rPr lang="en-US" sz="2400" dirty="0"/>
                <a:t>miles=120</a:t>
              </a:r>
            </a:p>
            <a:p>
              <a:endParaRPr lang="en-US" sz="2400" dirty="0"/>
            </a:p>
            <a:p>
              <a:r>
                <a:rPr lang="en-US" sz="2400" dirty="0"/>
                <a:t>methods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47B0CF5-5E88-6949-A852-9BD85E6C622F}"/>
                </a:ext>
              </a:extLst>
            </p:cNvPr>
            <p:cNvGrpSpPr/>
            <p:nvPr/>
          </p:nvGrpSpPr>
          <p:grpSpPr>
            <a:xfrm>
              <a:off x="5635906" y="1932972"/>
              <a:ext cx="2954774" cy="461665"/>
              <a:chOff x="5635906" y="1932972"/>
              <a:chExt cx="2954774" cy="46166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144861-2D42-8941-9575-C814216C3B85}"/>
                  </a:ext>
                </a:extLst>
              </p:cNvPr>
              <p:cNvSpPr txBox="1"/>
              <p:nvPr/>
            </p:nvSpPr>
            <p:spPr>
              <a:xfrm>
                <a:off x="6238754" y="1932972"/>
                <a:ext cx="2351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Object: </a:t>
                </a:r>
                <a:r>
                  <a:rPr lang="en-US" sz="2400" dirty="0" err="1"/>
                  <a:t>momsCar</a:t>
                </a:r>
                <a:endParaRPr lang="en-US" sz="2400" dirty="0"/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6792BCE0-CE6A-104F-B33C-6886C9C3F085}"/>
                  </a:ext>
                </a:extLst>
              </p:cNvPr>
              <p:cNvCxnSpPr>
                <a:cxnSpLocks/>
                <a:stCxn id="21" idx="1"/>
              </p:cNvCxnSpPr>
              <p:nvPr/>
            </p:nvCxnSpPr>
            <p:spPr>
              <a:xfrm flipH="1">
                <a:off x="5635906" y="2163805"/>
                <a:ext cx="60284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ECA4ADC-1004-1045-94C0-E8F1F5766019}"/>
              </a:ext>
            </a:extLst>
          </p:cNvPr>
          <p:cNvGrpSpPr/>
          <p:nvPr/>
        </p:nvGrpSpPr>
        <p:grpSpPr>
          <a:xfrm>
            <a:off x="2946721" y="4171577"/>
            <a:ext cx="5462820" cy="2308324"/>
            <a:chOff x="2946721" y="4345199"/>
            <a:chExt cx="5462820" cy="2308324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EE63E74-C980-F54B-88F8-60D05F735E67}"/>
                </a:ext>
              </a:extLst>
            </p:cNvPr>
            <p:cNvSpPr txBox="1"/>
            <p:nvPr/>
          </p:nvSpPr>
          <p:spPr>
            <a:xfrm>
              <a:off x="2946721" y="4345199"/>
              <a:ext cx="2511707" cy="23083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2400" dirty="0"/>
            </a:p>
            <a:p>
              <a:r>
                <a:rPr lang="en-US" sz="2400" dirty="0"/>
                <a:t>make =“Chevy”;</a:t>
              </a:r>
            </a:p>
            <a:p>
              <a:r>
                <a:rPr lang="en-US" sz="2400" dirty="0"/>
                <a:t>model=“Impala”</a:t>
              </a:r>
            </a:p>
            <a:p>
              <a:r>
                <a:rPr lang="en-US" sz="2400" dirty="0"/>
                <a:t>miles=100000</a:t>
              </a:r>
            </a:p>
            <a:p>
              <a:endParaRPr lang="en-US" sz="2400" dirty="0"/>
            </a:p>
            <a:p>
              <a:r>
                <a:rPr lang="en-US" sz="2400" dirty="0"/>
                <a:t>methods</a:t>
              </a:r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D823768C-55E6-BA42-9C95-17322BE68447}"/>
                </a:ext>
              </a:extLst>
            </p:cNvPr>
            <p:cNvGrpSpPr/>
            <p:nvPr/>
          </p:nvGrpSpPr>
          <p:grpSpPr>
            <a:xfrm>
              <a:off x="5635906" y="5130029"/>
              <a:ext cx="2773635" cy="461665"/>
              <a:chOff x="5635906" y="1932972"/>
              <a:chExt cx="2773635" cy="461665"/>
            </a:xfrm>
          </p:grpSpPr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97A77151-7901-5345-B451-B987018789FF}"/>
                  </a:ext>
                </a:extLst>
              </p:cNvPr>
              <p:cNvSpPr txBox="1"/>
              <p:nvPr/>
            </p:nvSpPr>
            <p:spPr>
              <a:xfrm>
                <a:off x="6238754" y="1932972"/>
                <a:ext cx="21707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Object: </a:t>
                </a:r>
                <a:r>
                  <a:rPr lang="en-US" sz="2400" dirty="0" err="1"/>
                  <a:t>dadsCar</a:t>
                </a:r>
                <a:endParaRPr lang="en-US" sz="2400" dirty="0"/>
              </a:p>
            </p:txBody>
          </p: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490DFC51-A6E3-AA48-8689-0A92A8051181}"/>
                  </a:ext>
                </a:extLst>
              </p:cNvPr>
              <p:cNvCxnSpPr/>
              <p:nvPr/>
            </p:nvCxnSpPr>
            <p:spPr>
              <a:xfrm flipH="1">
                <a:off x="5635906" y="2117638"/>
                <a:ext cx="60284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46CDB64-EC67-314B-8EE1-4052D8794BD8}"/>
              </a:ext>
            </a:extLst>
          </p:cNvPr>
          <p:cNvGrpSpPr/>
          <p:nvPr/>
        </p:nvGrpSpPr>
        <p:grpSpPr>
          <a:xfrm>
            <a:off x="42682" y="1747776"/>
            <a:ext cx="2605393" cy="3982417"/>
            <a:chOff x="42682" y="1747776"/>
            <a:chExt cx="2605393" cy="3982417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67A90AD-0B93-354E-86F2-FB8B29FB1498}"/>
                </a:ext>
              </a:extLst>
            </p:cNvPr>
            <p:cNvSpPr txBox="1"/>
            <p:nvPr/>
          </p:nvSpPr>
          <p:spPr>
            <a:xfrm>
              <a:off x="42682" y="4899196"/>
              <a:ext cx="260539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Instance variables</a:t>
              </a:r>
            </a:p>
            <a:p>
              <a:r>
                <a:rPr lang="en-US" sz="2400" dirty="0"/>
                <a:t>Belong to an object</a:t>
              </a:r>
            </a:p>
          </p:txBody>
        </p:sp>
        <p:sp>
          <p:nvSpPr>
            <p:cNvPr id="50" name="Right Bracket 49">
              <a:extLst>
                <a:ext uri="{FF2B5EF4-FFF2-40B4-BE49-F238E27FC236}">
                  <a16:creationId xmlns:a16="http://schemas.microsoft.com/office/drawing/2014/main" id="{1B6ED358-B321-2541-BCC3-9DF1FC5D7DFD}"/>
                </a:ext>
              </a:extLst>
            </p:cNvPr>
            <p:cNvSpPr/>
            <p:nvPr/>
          </p:nvSpPr>
          <p:spPr>
            <a:xfrm>
              <a:off x="1956119" y="1747776"/>
              <a:ext cx="324091" cy="958297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C3DDBB8-C3F6-6B4C-9058-3B7FD2E643AD}"/>
                </a:ext>
              </a:extLst>
            </p:cNvPr>
            <p:cNvCxnSpPr>
              <a:stCxn id="46" idx="0"/>
            </p:cNvCxnSpPr>
            <p:nvPr/>
          </p:nvCxnSpPr>
          <p:spPr>
            <a:xfrm flipV="1">
              <a:off x="1345379" y="2824224"/>
              <a:ext cx="784363" cy="207497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FC77-47A2-904D-80F6-D734F7CC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5BD8B-F858-F541-8FF6-9478D27D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96FE0-BB64-2543-864F-B7062650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7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84"/>
            <a:ext cx="6614765" cy="632056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Classes: Static variables/methods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19E44B-627A-2740-95E8-0A52A31F10CA}"/>
              </a:ext>
            </a:extLst>
          </p:cNvPr>
          <p:cNvSpPr txBox="1"/>
          <p:nvPr/>
        </p:nvSpPr>
        <p:spPr>
          <a:xfrm>
            <a:off x="119118" y="893097"/>
            <a:ext cx="2511707" cy="30469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public class Car{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static String</a:t>
            </a:r>
            <a:r>
              <a:rPr lang="en-US" sz="2400" dirty="0"/>
              <a:t> make;</a:t>
            </a:r>
          </a:p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model;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miles;</a:t>
            </a:r>
          </a:p>
          <a:p>
            <a:endParaRPr lang="en-US" sz="2400" dirty="0"/>
          </a:p>
          <a:p>
            <a:r>
              <a:rPr lang="en-US" sz="2400" dirty="0"/>
              <a:t>methods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649745-264F-AF45-BDC8-5E684BA228FC}"/>
              </a:ext>
            </a:extLst>
          </p:cNvPr>
          <p:cNvSpPr txBox="1"/>
          <p:nvPr/>
        </p:nvSpPr>
        <p:spPr>
          <a:xfrm>
            <a:off x="2819879" y="749049"/>
            <a:ext cx="5632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</a:t>
            </a:r>
            <a:r>
              <a:rPr lang="en-US" sz="2400" dirty="0"/>
              <a:t>=new Car(“Ferrari”, “Spider”, 120);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737E36-590B-F949-BC74-0165F36AAF5E}"/>
              </a:ext>
            </a:extLst>
          </p:cNvPr>
          <p:cNvSpPr txBox="1"/>
          <p:nvPr/>
        </p:nvSpPr>
        <p:spPr>
          <a:xfrm>
            <a:off x="2819879" y="3654655"/>
            <a:ext cx="5896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dadsCar</a:t>
            </a:r>
            <a:r>
              <a:rPr lang="en-US" sz="2400" dirty="0"/>
              <a:t>=new car(“Chevy”, “Impala”, 100000);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DCCE3B1-A193-4249-9E32-C6CC29F9FA9C}"/>
              </a:ext>
            </a:extLst>
          </p:cNvPr>
          <p:cNvGrpSpPr/>
          <p:nvPr/>
        </p:nvGrpSpPr>
        <p:grpSpPr>
          <a:xfrm>
            <a:off x="2946721" y="1282057"/>
            <a:ext cx="5643959" cy="1938992"/>
            <a:chOff x="2946721" y="1282057"/>
            <a:chExt cx="5643959" cy="1938992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EFDBC3E-3C02-2B44-BFBA-6824FB348DBB}"/>
                </a:ext>
              </a:extLst>
            </p:cNvPr>
            <p:cNvSpPr txBox="1"/>
            <p:nvPr/>
          </p:nvSpPr>
          <p:spPr>
            <a:xfrm>
              <a:off x="2946721" y="1282057"/>
              <a:ext cx="2511707" cy="1938992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make =“</a:t>
              </a:r>
              <a:r>
                <a:rPr lang="en-US" sz="2400" dirty="0">
                  <a:solidFill>
                    <a:srgbClr val="C00000"/>
                  </a:solidFill>
                </a:rPr>
                <a:t>Ferrari</a:t>
              </a:r>
              <a:r>
                <a:rPr lang="en-US" sz="2400" dirty="0"/>
                <a:t>”;</a:t>
              </a:r>
            </a:p>
            <a:p>
              <a:r>
                <a:rPr lang="en-US" sz="2400" dirty="0"/>
                <a:t>model=“Spider”</a:t>
              </a:r>
            </a:p>
            <a:p>
              <a:r>
                <a:rPr lang="en-US" sz="2400" dirty="0"/>
                <a:t>miles=120</a:t>
              </a:r>
            </a:p>
            <a:p>
              <a:endParaRPr lang="en-US" sz="2400" dirty="0"/>
            </a:p>
            <a:p>
              <a:r>
                <a:rPr lang="en-US" sz="2400" dirty="0"/>
                <a:t>methods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47B0CF5-5E88-6949-A852-9BD85E6C622F}"/>
                </a:ext>
              </a:extLst>
            </p:cNvPr>
            <p:cNvGrpSpPr/>
            <p:nvPr/>
          </p:nvGrpSpPr>
          <p:grpSpPr>
            <a:xfrm>
              <a:off x="5635906" y="1932972"/>
              <a:ext cx="2954774" cy="461665"/>
              <a:chOff x="5635906" y="1932972"/>
              <a:chExt cx="2954774" cy="46166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144861-2D42-8941-9575-C814216C3B85}"/>
                  </a:ext>
                </a:extLst>
              </p:cNvPr>
              <p:cNvSpPr txBox="1"/>
              <p:nvPr/>
            </p:nvSpPr>
            <p:spPr>
              <a:xfrm>
                <a:off x="6238754" y="1932972"/>
                <a:ext cx="2351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Object: </a:t>
                </a:r>
                <a:r>
                  <a:rPr lang="en-US" sz="2400" dirty="0" err="1"/>
                  <a:t>momsCar</a:t>
                </a:r>
                <a:endParaRPr lang="en-US" sz="2400" dirty="0"/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6792BCE0-CE6A-104F-B33C-6886C9C3F085}"/>
                  </a:ext>
                </a:extLst>
              </p:cNvPr>
              <p:cNvCxnSpPr>
                <a:cxnSpLocks/>
                <a:stCxn id="21" idx="1"/>
              </p:cNvCxnSpPr>
              <p:nvPr/>
            </p:nvCxnSpPr>
            <p:spPr>
              <a:xfrm flipH="1">
                <a:off x="5635906" y="2163805"/>
                <a:ext cx="60284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ECA4ADC-1004-1045-94C0-E8F1F5766019}"/>
              </a:ext>
            </a:extLst>
          </p:cNvPr>
          <p:cNvGrpSpPr/>
          <p:nvPr/>
        </p:nvGrpSpPr>
        <p:grpSpPr>
          <a:xfrm>
            <a:off x="2946721" y="4171577"/>
            <a:ext cx="5462820" cy="1938992"/>
            <a:chOff x="2946721" y="4345199"/>
            <a:chExt cx="5462820" cy="1938992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EE63E74-C980-F54B-88F8-60D05F735E67}"/>
                </a:ext>
              </a:extLst>
            </p:cNvPr>
            <p:cNvSpPr txBox="1"/>
            <p:nvPr/>
          </p:nvSpPr>
          <p:spPr>
            <a:xfrm>
              <a:off x="2946721" y="4345199"/>
              <a:ext cx="2511707" cy="1938992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make =“Chevy”;</a:t>
              </a:r>
            </a:p>
            <a:p>
              <a:r>
                <a:rPr lang="en-US" sz="2400" dirty="0"/>
                <a:t>model=“Impala”</a:t>
              </a:r>
            </a:p>
            <a:p>
              <a:r>
                <a:rPr lang="en-US" sz="2400" dirty="0"/>
                <a:t>miles=100000</a:t>
              </a:r>
            </a:p>
            <a:p>
              <a:endParaRPr lang="en-US" sz="2400" dirty="0"/>
            </a:p>
            <a:p>
              <a:r>
                <a:rPr lang="en-US" sz="2400" dirty="0"/>
                <a:t>methods</a:t>
              </a:r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D823768C-55E6-BA42-9C95-17322BE68447}"/>
                </a:ext>
              </a:extLst>
            </p:cNvPr>
            <p:cNvGrpSpPr/>
            <p:nvPr/>
          </p:nvGrpSpPr>
          <p:grpSpPr>
            <a:xfrm>
              <a:off x="5635906" y="5130029"/>
              <a:ext cx="2773635" cy="461665"/>
              <a:chOff x="5635906" y="1932972"/>
              <a:chExt cx="2773635" cy="461665"/>
            </a:xfrm>
          </p:grpSpPr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97A77151-7901-5345-B451-B987018789FF}"/>
                  </a:ext>
                </a:extLst>
              </p:cNvPr>
              <p:cNvSpPr txBox="1"/>
              <p:nvPr/>
            </p:nvSpPr>
            <p:spPr>
              <a:xfrm>
                <a:off x="6238754" y="1932972"/>
                <a:ext cx="21707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Object: </a:t>
                </a:r>
                <a:r>
                  <a:rPr lang="en-US" sz="2400" dirty="0" err="1"/>
                  <a:t>dadsCar</a:t>
                </a:r>
                <a:endParaRPr lang="en-US" sz="2400" dirty="0"/>
              </a:p>
            </p:txBody>
          </p: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490DFC51-A6E3-AA48-8689-0A92A8051181}"/>
                  </a:ext>
                </a:extLst>
              </p:cNvPr>
              <p:cNvCxnSpPr/>
              <p:nvPr/>
            </p:nvCxnSpPr>
            <p:spPr>
              <a:xfrm flipH="1">
                <a:off x="5635906" y="2117638"/>
                <a:ext cx="60284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46CDB64-EC67-314B-8EE1-4052D8794BD8}"/>
              </a:ext>
            </a:extLst>
          </p:cNvPr>
          <p:cNvGrpSpPr/>
          <p:nvPr/>
        </p:nvGrpSpPr>
        <p:grpSpPr>
          <a:xfrm>
            <a:off x="42682" y="2106060"/>
            <a:ext cx="2605393" cy="3786180"/>
            <a:chOff x="42682" y="1944013"/>
            <a:chExt cx="2605393" cy="378618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67A90AD-0B93-354E-86F2-FB8B29FB1498}"/>
                </a:ext>
              </a:extLst>
            </p:cNvPr>
            <p:cNvSpPr txBox="1"/>
            <p:nvPr/>
          </p:nvSpPr>
          <p:spPr>
            <a:xfrm>
              <a:off x="42682" y="4899196"/>
              <a:ext cx="260539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Instance variables</a:t>
              </a:r>
            </a:p>
            <a:p>
              <a:r>
                <a:rPr lang="en-US" sz="2400" dirty="0"/>
                <a:t>Belong to an object</a:t>
              </a:r>
            </a:p>
          </p:txBody>
        </p:sp>
        <p:sp>
          <p:nvSpPr>
            <p:cNvPr id="50" name="Right Bracket 49">
              <a:extLst>
                <a:ext uri="{FF2B5EF4-FFF2-40B4-BE49-F238E27FC236}">
                  <a16:creationId xmlns:a16="http://schemas.microsoft.com/office/drawing/2014/main" id="{1B6ED358-B321-2541-BCC3-9DF1FC5D7DFD}"/>
                </a:ext>
              </a:extLst>
            </p:cNvPr>
            <p:cNvSpPr/>
            <p:nvPr/>
          </p:nvSpPr>
          <p:spPr>
            <a:xfrm>
              <a:off x="1956119" y="1944013"/>
              <a:ext cx="324091" cy="588435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C3DDBB8-C3F6-6B4C-9058-3B7FD2E643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9553" y="2824224"/>
              <a:ext cx="90189" cy="207497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FC77-47A2-904D-80F6-D734F7CC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5BD8B-F858-F541-8FF6-9478D27D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96FE0-BB64-2543-864F-B7062650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622CAAC-F2FF-0A4B-9E47-F256811A8740}"/>
              </a:ext>
            </a:extLst>
          </p:cNvPr>
          <p:cNvGrpSpPr/>
          <p:nvPr/>
        </p:nvGrpSpPr>
        <p:grpSpPr>
          <a:xfrm>
            <a:off x="4166927" y="1172310"/>
            <a:ext cx="4772545" cy="666461"/>
            <a:chOff x="4161502" y="1497343"/>
            <a:chExt cx="4772545" cy="66646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1F3CA2B-9CB2-A149-8560-84C18DCF3E60}"/>
                </a:ext>
              </a:extLst>
            </p:cNvPr>
            <p:cNvGrpSpPr/>
            <p:nvPr/>
          </p:nvGrpSpPr>
          <p:grpSpPr>
            <a:xfrm>
              <a:off x="5145309" y="1497343"/>
              <a:ext cx="3788738" cy="461665"/>
              <a:chOff x="5145309" y="1497343"/>
              <a:chExt cx="3788738" cy="461665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D35E3EC-4FE8-D940-AB48-1783E9911939}"/>
                  </a:ext>
                </a:extLst>
              </p:cNvPr>
              <p:cNvSpPr txBox="1"/>
              <p:nvPr/>
            </p:nvSpPr>
            <p:spPr>
              <a:xfrm>
                <a:off x="6187911" y="1497343"/>
                <a:ext cx="2746136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Replaced by “Chevy</a:t>
                </a:r>
                <a:r>
                  <a:rPr lang="en-US" dirty="0"/>
                  <a:t>”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43F44A1-9375-214C-A869-0A1745AF1236}"/>
                  </a:ext>
                </a:extLst>
              </p:cNvPr>
              <p:cNvCxnSpPr>
                <a:cxnSpLocks/>
                <a:stCxn id="7" idx="1"/>
              </p:cNvCxnSpPr>
              <p:nvPr/>
            </p:nvCxnSpPr>
            <p:spPr>
              <a:xfrm flipH="1">
                <a:off x="5145309" y="1728176"/>
                <a:ext cx="1042602" cy="66694"/>
              </a:xfrm>
              <a:prstGeom prst="straightConnector1">
                <a:avLst/>
              </a:prstGeom>
              <a:grpFill/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Summing Junction 11">
              <a:extLst>
                <a:ext uri="{FF2B5EF4-FFF2-40B4-BE49-F238E27FC236}">
                  <a16:creationId xmlns:a16="http://schemas.microsoft.com/office/drawing/2014/main" id="{AA139B81-D129-AD4A-BF35-909FF2395803}"/>
                </a:ext>
              </a:extLst>
            </p:cNvPr>
            <p:cNvSpPr/>
            <p:nvPr/>
          </p:nvSpPr>
          <p:spPr>
            <a:xfrm>
              <a:off x="4161502" y="1551156"/>
              <a:ext cx="612648" cy="612648"/>
            </a:xfrm>
            <a:prstGeom prst="flowChartSummingJunction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09B3004-0699-8C4F-95B5-B7A427852293}"/>
              </a:ext>
            </a:extLst>
          </p:cNvPr>
          <p:cNvGrpSpPr/>
          <p:nvPr/>
        </p:nvGrpSpPr>
        <p:grpSpPr>
          <a:xfrm>
            <a:off x="0" y="1932972"/>
            <a:ext cx="2109039" cy="3045648"/>
            <a:chOff x="0" y="1932972"/>
            <a:chExt cx="2109039" cy="304564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64BD5AB-3D57-CC4A-9087-00080609B7C0}"/>
                </a:ext>
              </a:extLst>
            </p:cNvPr>
            <p:cNvSpPr txBox="1"/>
            <p:nvPr/>
          </p:nvSpPr>
          <p:spPr>
            <a:xfrm>
              <a:off x="0" y="4147623"/>
              <a:ext cx="210903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Class variable</a:t>
              </a:r>
            </a:p>
            <a:p>
              <a:r>
                <a:rPr lang="en-US" sz="2400" dirty="0"/>
                <a:t>(only one copy)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1F2C903-DAC8-AA48-82DF-E92B89265E0B}"/>
                </a:ext>
              </a:extLst>
            </p:cNvPr>
            <p:cNvCxnSpPr/>
            <p:nvPr/>
          </p:nvCxnSpPr>
          <p:spPr>
            <a:xfrm flipV="1">
              <a:off x="682906" y="1932972"/>
              <a:ext cx="1273213" cy="223860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Summing Junction 37">
            <a:extLst>
              <a:ext uri="{FF2B5EF4-FFF2-40B4-BE49-F238E27FC236}">
                <a16:creationId xmlns:a16="http://schemas.microsoft.com/office/drawing/2014/main" id="{0331ECB4-7D6F-3F4F-AFDC-298741244E73}"/>
              </a:ext>
            </a:extLst>
          </p:cNvPr>
          <p:cNvSpPr/>
          <p:nvPr/>
        </p:nvSpPr>
        <p:spPr>
          <a:xfrm>
            <a:off x="4126613" y="4055777"/>
            <a:ext cx="612648" cy="612648"/>
          </a:xfrm>
          <a:prstGeom prst="flowChartSummingJuncti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8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73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84"/>
            <a:ext cx="6614765" cy="632056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Classes: private and public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19E44B-627A-2740-95E8-0A52A31F10CA}"/>
              </a:ext>
            </a:extLst>
          </p:cNvPr>
          <p:cNvSpPr txBox="1"/>
          <p:nvPr/>
        </p:nvSpPr>
        <p:spPr>
          <a:xfrm>
            <a:off x="119117" y="893097"/>
            <a:ext cx="3059407" cy="30469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public class Car{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private String</a:t>
            </a:r>
            <a:r>
              <a:rPr lang="en-US" sz="2400" dirty="0"/>
              <a:t> make;</a:t>
            </a:r>
          </a:p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model;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miles;</a:t>
            </a:r>
          </a:p>
          <a:p>
            <a:endParaRPr lang="en-US" sz="2400" dirty="0"/>
          </a:p>
          <a:p>
            <a:r>
              <a:rPr lang="en-US" sz="2400" dirty="0"/>
              <a:t>methods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649745-264F-AF45-BDC8-5E684BA228FC}"/>
              </a:ext>
            </a:extLst>
          </p:cNvPr>
          <p:cNvSpPr txBox="1"/>
          <p:nvPr/>
        </p:nvSpPr>
        <p:spPr>
          <a:xfrm>
            <a:off x="3289451" y="856025"/>
            <a:ext cx="5632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</a:t>
            </a:r>
            <a:r>
              <a:rPr lang="en-US" sz="2400" dirty="0"/>
              <a:t>=new Car(“Ferrari”, “Spider”, 120);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DCCE3B1-A193-4249-9E32-C6CC29F9FA9C}"/>
              </a:ext>
            </a:extLst>
          </p:cNvPr>
          <p:cNvGrpSpPr/>
          <p:nvPr/>
        </p:nvGrpSpPr>
        <p:grpSpPr>
          <a:xfrm>
            <a:off x="3356003" y="1670062"/>
            <a:ext cx="5643959" cy="2308324"/>
            <a:chOff x="2946721" y="1282057"/>
            <a:chExt cx="5643959" cy="2308324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EFDBC3E-3C02-2B44-BFBA-6824FB348DBB}"/>
                </a:ext>
              </a:extLst>
            </p:cNvPr>
            <p:cNvSpPr txBox="1"/>
            <p:nvPr/>
          </p:nvSpPr>
          <p:spPr>
            <a:xfrm>
              <a:off x="2946721" y="1282057"/>
              <a:ext cx="2511707" cy="23083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2400" dirty="0"/>
            </a:p>
            <a:p>
              <a:r>
                <a:rPr lang="en-US" sz="2400" dirty="0"/>
                <a:t>make =“</a:t>
              </a:r>
              <a:r>
                <a:rPr lang="en-US" sz="2400" dirty="0">
                  <a:solidFill>
                    <a:srgbClr val="C00000"/>
                  </a:solidFill>
                </a:rPr>
                <a:t>Ferrari</a:t>
              </a:r>
              <a:r>
                <a:rPr lang="en-US" sz="2400" dirty="0"/>
                <a:t>”;</a:t>
              </a:r>
            </a:p>
            <a:p>
              <a:r>
                <a:rPr lang="en-US" sz="2400" dirty="0"/>
                <a:t>model=“Spider”</a:t>
              </a:r>
            </a:p>
            <a:p>
              <a:r>
                <a:rPr lang="en-US" sz="2400" dirty="0"/>
                <a:t>miles=120</a:t>
              </a:r>
            </a:p>
            <a:p>
              <a:endParaRPr lang="en-US" sz="2400" dirty="0"/>
            </a:p>
            <a:p>
              <a:r>
                <a:rPr lang="en-US" sz="2400" dirty="0"/>
                <a:t>methods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47B0CF5-5E88-6949-A852-9BD85E6C622F}"/>
                </a:ext>
              </a:extLst>
            </p:cNvPr>
            <p:cNvGrpSpPr/>
            <p:nvPr/>
          </p:nvGrpSpPr>
          <p:grpSpPr>
            <a:xfrm>
              <a:off x="5635906" y="1932972"/>
              <a:ext cx="2954774" cy="461665"/>
              <a:chOff x="5635906" y="1932972"/>
              <a:chExt cx="2954774" cy="46166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144861-2D42-8941-9575-C814216C3B85}"/>
                  </a:ext>
                </a:extLst>
              </p:cNvPr>
              <p:cNvSpPr txBox="1"/>
              <p:nvPr/>
            </p:nvSpPr>
            <p:spPr>
              <a:xfrm>
                <a:off x="6238754" y="1932972"/>
                <a:ext cx="2351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Object: </a:t>
                </a:r>
                <a:r>
                  <a:rPr lang="en-US" sz="2400" dirty="0" err="1"/>
                  <a:t>momsCar</a:t>
                </a:r>
                <a:endParaRPr lang="en-US" sz="2400" dirty="0"/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6792BCE0-CE6A-104F-B33C-6886C9C3F085}"/>
                  </a:ext>
                </a:extLst>
              </p:cNvPr>
              <p:cNvCxnSpPr>
                <a:cxnSpLocks/>
                <a:stCxn id="21" idx="1"/>
              </p:cNvCxnSpPr>
              <p:nvPr/>
            </p:nvCxnSpPr>
            <p:spPr>
              <a:xfrm flipH="1">
                <a:off x="5635906" y="2163805"/>
                <a:ext cx="60284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46CDB64-EC67-314B-8EE1-4052D8794BD8}"/>
              </a:ext>
            </a:extLst>
          </p:cNvPr>
          <p:cNvGrpSpPr/>
          <p:nvPr/>
        </p:nvGrpSpPr>
        <p:grpSpPr>
          <a:xfrm>
            <a:off x="42682" y="1670062"/>
            <a:ext cx="2857086" cy="4060131"/>
            <a:chOff x="42682" y="1670062"/>
            <a:chExt cx="2857086" cy="4060131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67A90AD-0B93-354E-86F2-FB8B29FB1498}"/>
                </a:ext>
              </a:extLst>
            </p:cNvPr>
            <p:cNvSpPr txBox="1"/>
            <p:nvPr/>
          </p:nvSpPr>
          <p:spPr>
            <a:xfrm>
              <a:off x="42682" y="4899196"/>
              <a:ext cx="260539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Instance variables</a:t>
              </a:r>
            </a:p>
            <a:p>
              <a:r>
                <a:rPr lang="en-US" sz="2400" dirty="0"/>
                <a:t>Belong to an object</a:t>
              </a:r>
            </a:p>
          </p:txBody>
        </p:sp>
        <p:sp>
          <p:nvSpPr>
            <p:cNvPr id="50" name="Right Bracket 49">
              <a:extLst>
                <a:ext uri="{FF2B5EF4-FFF2-40B4-BE49-F238E27FC236}">
                  <a16:creationId xmlns:a16="http://schemas.microsoft.com/office/drawing/2014/main" id="{1B6ED358-B321-2541-BCC3-9DF1FC5D7DFD}"/>
                </a:ext>
              </a:extLst>
            </p:cNvPr>
            <p:cNvSpPr/>
            <p:nvPr/>
          </p:nvSpPr>
          <p:spPr>
            <a:xfrm>
              <a:off x="2575677" y="1670062"/>
              <a:ext cx="324091" cy="1090004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C3DDBB8-C3F6-6B4C-9058-3B7FD2E643AD}"/>
                </a:ext>
              </a:extLst>
            </p:cNvPr>
            <p:cNvCxnSpPr>
              <a:cxnSpLocks/>
              <a:stCxn id="46" idx="0"/>
            </p:cNvCxnSpPr>
            <p:nvPr/>
          </p:nvCxnSpPr>
          <p:spPr>
            <a:xfrm flipV="1">
              <a:off x="1345379" y="2824224"/>
              <a:ext cx="1300678" cy="207497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FC77-47A2-904D-80F6-D734F7CC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5BD8B-F858-F541-8FF6-9478D27D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96FE0-BB64-2543-864F-B7062650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727030-20D2-1645-8389-9F6E248F0F89}"/>
              </a:ext>
            </a:extLst>
          </p:cNvPr>
          <p:cNvSpPr txBox="1"/>
          <p:nvPr/>
        </p:nvSpPr>
        <p:spPr>
          <a:xfrm>
            <a:off x="3356003" y="4474870"/>
            <a:ext cx="4040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model=</a:t>
            </a:r>
            <a:r>
              <a:rPr lang="en-US" sz="2400" dirty="0" err="1"/>
              <a:t>momsCar.model</a:t>
            </a:r>
            <a:r>
              <a:rPr lang="en-US" sz="2400" dirty="0"/>
              <a:t>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A39514-43AE-4540-8F81-452BCD933335}"/>
              </a:ext>
            </a:extLst>
          </p:cNvPr>
          <p:cNvSpPr txBox="1"/>
          <p:nvPr/>
        </p:nvSpPr>
        <p:spPr>
          <a:xfrm>
            <a:off x="3356003" y="5087991"/>
            <a:ext cx="3379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miles=</a:t>
            </a:r>
            <a:r>
              <a:rPr lang="en-US" sz="2400" dirty="0" err="1"/>
              <a:t>momsCar.miles</a:t>
            </a:r>
            <a:r>
              <a:rPr lang="en-US" sz="2400" dirty="0"/>
              <a:t>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996B6A-D799-E242-ABA5-BDDDBC3B7DB4}"/>
              </a:ext>
            </a:extLst>
          </p:cNvPr>
          <p:cNvSpPr txBox="1"/>
          <p:nvPr/>
        </p:nvSpPr>
        <p:spPr>
          <a:xfrm>
            <a:off x="3356003" y="5701112"/>
            <a:ext cx="341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make=</a:t>
            </a:r>
            <a:r>
              <a:rPr lang="en-US" sz="2400" dirty="0" err="1"/>
              <a:t>momsCar.make</a:t>
            </a:r>
            <a:r>
              <a:rPr lang="en-US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6707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6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84"/>
            <a:ext cx="6614765" cy="632056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Classes: Summary of modifiers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FC77-47A2-904D-80F6-D734F7CC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5BD8B-F858-F541-8FF6-9478D27D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96FE0-BB64-2543-864F-B7062650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FBB254-45CB-244F-9C73-8DC66C760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793766"/>
              </p:ext>
            </p:extLst>
          </p:nvPr>
        </p:nvGraphicFramePr>
        <p:xfrm>
          <a:off x="1523998" y="1396999"/>
          <a:ext cx="7010402" cy="3390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787">
                  <a:extLst>
                    <a:ext uri="{9D8B030D-6E8A-4147-A177-3AD203B41FA5}">
                      <a16:colId xmlns:a16="http://schemas.microsoft.com/office/drawing/2014/main" val="1615282445"/>
                    </a:ext>
                  </a:extLst>
                </a:gridCol>
                <a:gridCol w="4630615">
                  <a:extLst>
                    <a:ext uri="{9D8B030D-6E8A-4147-A177-3AD203B41FA5}">
                      <a16:colId xmlns:a16="http://schemas.microsoft.com/office/drawing/2014/main" val="2808884918"/>
                    </a:ext>
                  </a:extLst>
                </a:gridCol>
              </a:tblGrid>
              <a:tr h="566089">
                <a:tc>
                  <a:txBody>
                    <a:bodyPr/>
                    <a:lstStyle/>
                    <a:p>
                      <a:r>
                        <a:rPr lang="en-US" sz="2800" dirty="0"/>
                        <a:t>Modifier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302924"/>
                  </a:ext>
                </a:extLst>
              </a:tr>
              <a:tr h="566089"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All packages in the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690537"/>
                  </a:ext>
                </a:extLst>
              </a:tr>
              <a:tr h="566089"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Within a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126843"/>
                  </a:ext>
                </a:extLst>
              </a:tr>
              <a:tr h="566089"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(none) default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Within a package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481252"/>
                  </a:ext>
                </a:extLst>
              </a:tr>
              <a:tr h="566089"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static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4060"/>
                        </a:lnSpc>
                      </a:pPr>
                      <a:r>
                        <a:rPr lang="en-US" sz="2800" dirty="0"/>
                        <a:t>Class variable/method; common to objects of a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054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9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84"/>
            <a:ext cx="6614765" cy="632056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Classes: get() methods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19E44B-627A-2740-95E8-0A52A31F10CA}"/>
              </a:ext>
            </a:extLst>
          </p:cNvPr>
          <p:cNvSpPr txBox="1"/>
          <p:nvPr/>
        </p:nvSpPr>
        <p:spPr>
          <a:xfrm>
            <a:off x="119117" y="893097"/>
            <a:ext cx="3059407" cy="30469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public class Car{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private String</a:t>
            </a:r>
            <a:r>
              <a:rPr lang="en-US" sz="2400" dirty="0"/>
              <a:t> make;</a:t>
            </a:r>
          </a:p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model;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miles;</a:t>
            </a:r>
          </a:p>
          <a:p>
            <a:endParaRPr lang="en-US" sz="2400" dirty="0"/>
          </a:p>
          <a:p>
            <a:r>
              <a:rPr lang="en-US" sz="2400" dirty="0"/>
              <a:t>methods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649745-264F-AF45-BDC8-5E684BA228FC}"/>
              </a:ext>
            </a:extLst>
          </p:cNvPr>
          <p:cNvSpPr txBox="1"/>
          <p:nvPr/>
        </p:nvSpPr>
        <p:spPr>
          <a:xfrm>
            <a:off x="3289451" y="856025"/>
            <a:ext cx="5632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</a:t>
            </a:r>
            <a:r>
              <a:rPr lang="en-US" sz="2400" dirty="0"/>
              <a:t>=new Car(“Ferrari”, “Spider”, 120);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DCCE3B1-A193-4249-9E32-C6CC29F9FA9C}"/>
              </a:ext>
            </a:extLst>
          </p:cNvPr>
          <p:cNvGrpSpPr/>
          <p:nvPr/>
        </p:nvGrpSpPr>
        <p:grpSpPr>
          <a:xfrm>
            <a:off x="3356003" y="1670062"/>
            <a:ext cx="5643959" cy="1938992"/>
            <a:chOff x="2946721" y="1282057"/>
            <a:chExt cx="5643959" cy="1938992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EFDBC3E-3C02-2B44-BFBA-6824FB348DBB}"/>
                </a:ext>
              </a:extLst>
            </p:cNvPr>
            <p:cNvSpPr txBox="1"/>
            <p:nvPr/>
          </p:nvSpPr>
          <p:spPr>
            <a:xfrm>
              <a:off x="2946721" y="1282057"/>
              <a:ext cx="2511707" cy="1938992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make =“</a:t>
              </a:r>
              <a:r>
                <a:rPr lang="en-US" sz="2400" dirty="0">
                  <a:solidFill>
                    <a:srgbClr val="C00000"/>
                  </a:solidFill>
                </a:rPr>
                <a:t>Ferrari</a:t>
              </a:r>
              <a:r>
                <a:rPr lang="en-US" sz="2400" dirty="0"/>
                <a:t>”;</a:t>
              </a:r>
            </a:p>
            <a:p>
              <a:r>
                <a:rPr lang="en-US" sz="2400" dirty="0"/>
                <a:t>model=“Spider”</a:t>
              </a:r>
            </a:p>
            <a:p>
              <a:r>
                <a:rPr lang="en-US" sz="2400" dirty="0"/>
                <a:t>miles=120</a:t>
              </a:r>
            </a:p>
            <a:p>
              <a:endParaRPr lang="en-US" sz="2400" dirty="0"/>
            </a:p>
            <a:p>
              <a:r>
                <a:rPr lang="en-US" sz="2400" dirty="0"/>
                <a:t>methods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47B0CF5-5E88-6949-A852-9BD85E6C622F}"/>
                </a:ext>
              </a:extLst>
            </p:cNvPr>
            <p:cNvGrpSpPr/>
            <p:nvPr/>
          </p:nvGrpSpPr>
          <p:grpSpPr>
            <a:xfrm>
              <a:off x="5635906" y="1932972"/>
              <a:ext cx="2954774" cy="461665"/>
              <a:chOff x="5635906" y="1932972"/>
              <a:chExt cx="2954774" cy="46166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144861-2D42-8941-9575-C814216C3B85}"/>
                  </a:ext>
                </a:extLst>
              </p:cNvPr>
              <p:cNvSpPr txBox="1"/>
              <p:nvPr/>
            </p:nvSpPr>
            <p:spPr>
              <a:xfrm>
                <a:off x="6238754" y="1932972"/>
                <a:ext cx="2351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Object: </a:t>
                </a:r>
                <a:r>
                  <a:rPr lang="en-US" sz="2400" dirty="0" err="1"/>
                  <a:t>momsCar</a:t>
                </a:r>
                <a:endParaRPr lang="en-US" sz="2400" dirty="0"/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6792BCE0-CE6A-104F-B33C-6886C9C3F085}"/>
                  </a:ext>
                </a:extLst>
              </p:cNvPr>
              <p:cNvCxnSpPr>
                <a:cxnSpLocks/>
                <a:stCxn id="21" idx="1"/>
              </p:cNvCxnSpPr>
              <p:nvPr/>
            </p:nvCxnSpPr>
            <p:spPr>
              <a:xfrm flipH="1">
                <a:off x="5635906" y="2163805"/>
                <a:ext cx="60284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FC77-47A2-904D-80F6-D734F7CC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5BD8B-F858-F541-8FF6-9478D27D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96FE0-BB64-2543-864F-B7062650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727030-20D2-1645-8389-9F6E248F0F89}"/>
              </a:ext>
            </a:extLst>
          </p:cNvPr>
          <p:cNvSpPr txBox="1"/>
          <p:nvPr/>
        </p:nvSpPr>
        <p:spPr>
          <a:xfrm>
            <a:off x="4183064" y="4314068"/>
            <a:ext cx="4644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model=</a:t>
            </a:r>
            <a:r>
              <a:rPr lang="en-US" sz="2400" dirty="0" err="1"/>
              <a:t>momsCar.getModel</a:t>
            </a:r>
            <a:r>
              <a:rPr lang="en-US" sz="2400" dirty="0"/>
              <a:t>();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A39514-43AE-4540-8F81-452BCD933335}"/>
              </a:ext>
            </a:extLst>
          </p:cNvPr>
          <p:cNvSpPr txBox="1"/>
          <p:nvPr/>
        </p:nvSpPr>
        <p:spPr>
          <a:xfrm>
            <a:off x="4183064" y="4927189"/>
            <a:ext cx="3982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miles=</a:t>
            </a:r>
            <a:r>
              <a:rPr lang="en-US" sz="2400" dirty="0" err="1"/>
              <a:t>momsCar.getMiles</a:t>
            </a:r>
            <a:r>
              <a:rPr lang="en-US" sz="2400" dirty="0"/>
              <a:t>();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996B6A-D799-E242-ABA5-BDDDBC3B7DB4}"/>
              </a:ext>
            </a:extLst>
          </p:cNvPr>
          <p:cNvSpPr txBox="1"/>
          <p:nvPr/>
        </p:nvSpPr>
        <p:spPr>
          <a:xfrm>
            <a:off x="4183064" y="5540310"/>
            <a:ext cx="4014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make=</a:t>
            </a:r>
            <a:r>
              <a:rPr lang="en-US" sz="2400" dirty="0" err="1"/>
              <a:t>momsCar.getMake</a:t>
            </a:r>
            <a:r>
              <a:rPr lang="en-US" sz="2400" dirty="0"/>
              <a:t>();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887649-E134-1944-B5E8-02982A3584BA}"/>
              </a:ext>
            </a:extLst>
          </p:cNvPr>
          <p:cNvSpPr txBox="1"/>
          <p:nvPr/>
        </p:nvSpPr>
        <p:spPr>
          <a:xfrm>
            <a:off x="130840" y="4292457"/>
            <a:ext cx="3272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>
                <a:solidFill>
                  <a:srgbClr val="C00000"/>
                </a:solidFill>
              </a:rPr>
              <a:t>String </a:t>
            </a:r>
            <a:r>
              <a:rPr lang="en-US" sz="2400" dirty="0" err="1"/>
              <a:t>getModel</a:t>
            </a:r>
            <a:r>
              <a:rPr lang="en-US" sz="2400" dirty="0"/>
              <a:t>(){</a:t>
            </a:r>
          </a:p>
          <a:p>
            <a:r>
              <a:rPr lang="en-US" sz="2400" dirty="0"/>
              <a:t>	return (model);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358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6" grpId="0"/>
      <p:bldP spid="2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84"/>
            <a:ext cx="6614765" cy="632056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</a:rPr>
              <a:t>Classes: set() methods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19E44B-627A-2740-95E8-0A52A31F10CA}"/>
              </a:ext>
            </a:extLst>
          </p:cNvPr>
          <p:cNvSpPr txBox="1"/>
          <p:nvPr/>
        </p:nvSpPr>
        <p:spPr>
          <a:xfrm>
            <a:off x="119117" y="893097"/>
            <a:ext cx="3059407" cy="30469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public class Car{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private String</a:t>
            </a:r>
            <a:r>
              <a:rPr lang="en-US" sz="2400" dirty="0"/>
              <a:t> make;</a:t>
            </a:r>
          </a:p>
          <a:p>
            <a:r>
              <a:rPr lang="en-US" sz="2400" dirty="0">
                <a:solidFill>
                  <a:srgbClr val="C00000"/>
                </a:solidFill>
              </a:rPr>
              <a:t>String</a:t>
            </a:r>
            <a:r>
              <a:rPr lang="en-US" sz="2400" dirty="0"/>
              <a:t> model;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 miles;</a:t>
            </a:r>
          </a:p>
          <a:p>
            <a:endParaRPr lang="en-US" sz="2400" dirty="0"/>
          </a:p>
          <a:p>
            <a:r>
              <a:rPr lang="en-US" sz="2400" dirty="0"/>
              <a:t>methods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649745-264F-AF45-BDC8-5E684BA228FC}"/>
              </a:ext>
            </a:extLst>
          </p:cNvPr>
          <p:cNvSpPr txBox="1"/>
          <p:nvPr/>
        </p:nvSpPr>
        <p:spPr>
          <a:xfrm>
            <a:off x="3289451" y="856025"/>
            <a:ext cx="288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</a:t>
            </a:r>
            <a:r>
              <a:rPr lang="en-US" sz="2400" dirty="0"/>
              <a:t>=new Car( );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DCCE3B1-A193-4249-9E32-C6CC29F9FA9C}"/>
              </a:ext>
            </a:extLst>
          </p:cNvPr>
          <p:cNvGrpSpPr/>
          <p:nvPr/>
        </p:nvGrpSpPr>
        <p:grpSpPr>
          <a:xfrm>
            <a:off x="3356003" y="1670062"/>
            <a:ext cx="5643959" cy="2308324"/>
            <a:chOff x="2946721" y="1282057"/>
            <a:chExt cx="5643959" cy="2308324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EFDBC3E-3C02-2B44-BFBA-6824FB348DBB}"/>
                </a:ext>
              </a:extLst>
            </p:cNvPr>
            <p:cNvSpPr txBox="1"/>
            <p:nvPr/>
          </p:nvSpPr>
          <p:spPr>
            <a:xfrm>
              <a:off x="2946721" y="1282057"/>
              <a:ext cx="2511707" cy="23083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2400" dirty="0"/>
            </a:p>
            <a:p>
              <a:r>
                <a:rPr lang="en-US" sz="2400" dirty="0"/>
                <a:t>make =“</a:t>
              </a:r>
              <a:r>
                <a:rPr lang="en-US" sz="2400" dirty="0">
                  <a:solidFill>
                    <a:srgbClr val="C00000"/>
                  </a:solidFill>
                </a:rPr>
                <a:t>Ferrari</a:t>
              </a:r>
              <a:r>
                <a:rPr lang="en-US" sz="2400" dirty="0"/>
                <a:t>”;</a:t>
              </a:r>
            </a:p>
            <a:p>
              <a:r>
                <a:rPr lang="en-US" sz="2400" dirty="0"/>
                <a:t>model=“Spider”</a:t>
              </a:r>
            </a:p>
            <a:p>
              <a:r>
                <a:rPr lang="en-US" sz="2400" dirty="0"/>
                <a:t>miles=120</a:t>
              </a:r>
            </a:p>
            <a:p>
              <a:endParaRPr lang="en-US" sz="2400" dirty="0"/>
            </a:p>
            <a:p>
              <a:r>
                <a:rPr lang="en-US" sz="2400" dirty="0"/>
                <a:t>methods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47B0CF5-5E88-6949-A852-9BD85E6C622F}"/>
                </a:ext>
              </a:extLst>
            </p:cNvPr>
            <p:cNvGrpSpPr/>
            <p:nvPr/>
          </p:nvGrpSpPr>
          <p:grpSpPr>
            <a:xfrm>
              <a:off x="5635906" y="1932972"/>
              <a:ext cx="2954774" cy="461665"/>
              <a:chOff x="5635906" y="1932972"/>
              <a:chExt cx="2954774" cy="46166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144861-2D42-8941-9575-C814216C3B85}"/>
                  </a:ext>
                </a:extLst>
              </p:cNvPr>
              <p:cNvSpPr txBox="1"/>
              <p:nvPr/>
            </p:nvSpPr>
            <p:spPr>
              <a:xfrm>
                <a:off x="6238754" y="1932972"/>
                <a:ext cx="2351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Object: </a:t>
                </a:r>
                <a:r>
                  <a:rPr lang="en-US" sz="2400" dirty="0" err="1"/>
                  <a:t>momsCar</a:t>
                </a:r>
                <a:endParaRPr lang="en-US" sz="2400" dirty="0"/>
              </a:p>
            </p:txBody>
          </p: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6792BCE0-CE6A-104F-B33C-6886C9C3F085}"/>
                  </a:ext>
                </a:extLst>
              </p:cNvPr>
              <p:cNvCxnSpPr>
                <a:cxnSpLocks/>
                <a:stCxn id="21" idx="1"/>
              </p:cNvCxnSpPr>
              <p:nvPr/>
            </p:nvCxnSpPr>
            <p:spPr>
              <a:xfrm flipH="1">
                <a:off x="5635906" y="2163805"/>
                <a:ext cx="60284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2FC77-47A2-904D-80F6-D734F7CC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180. Spring 2019. Week 6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5BD8B-F858-F541-8FF6-9478D27D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996FE0-BB64-2543-864F-B7062650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727030-20D2-1645-8389-9F6E248F0F89}"/>
              </a:ext>
            </a:extLst>
          </p:cNvPr>
          <p:cNvSpPr txBox="1"/>
          <p:nvPr/>
        </p:nvSpPr>
        <p:spPr>
          <a:xfrm>
            <a:off x="3567013" y="4774526"/>
            <a:ext cx="4083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momsCar.setModel</a:t>
            </a:r>
            <a:r>
              <a:rPr lang="en-US" sz="2400" dirty="0"/>
              <a:t>(“Spider”);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A39514-43AE-4540-8F81-452BCD933335}"/>
              </a:ext>
            </a:extLst>
          </p:cNvPr>
          <p:cNvSpPr txBox="1"/>
          <p:nvPr/>
        </p:nvSpPr>
        <p:spPr>
          <a:xfrm>
            <a:off x="3567013" y="5373730"/>
            <a:ext cx="2968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momsCar.setMiles</a:t>
            </a:r>
            <a:r>
              <a:rPr lang="en-US" sz="2400" dirty="0"/>
              <a:t>(0);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996B6A-D799-E242-ABA5-BDDDBC3B7DB4}"/>
              </a:ext>
            </a:extLst>
          </p:cNvPr>
          <p:cNvSpPr txBox="1"/>
          <p:nvPr/>
        </p:nvSpPr>
        <p:spPr>
          <a:xfrm>
            <a:off x="3567013" y="5986851"/>
            <a:ext cx="3912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momsCar.setMake</a:t>
            </a:r>
            <a:r>
              <a:rPr lang="en-US" sz="2400" dirty="0"/>
              <a:t>(“Ferrari”);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85855E-32F6-B645-A70B-80E203058BDA}"/>
              </a:ext>
            </a:extLst>
          </p:cNvPr>
          <p:cNvSpPr txBox="1"/>
          <p:nvPr/>
        </p:nvSpPr>
        <p:spPr>
          <a:xfrm>
            <a:off x="119117" y="4193183"/>
            <a:ext cx="4120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>
                <a:solidFill>
                  <a:srgbClr val="C00000"/>
                </a:solidFill>
              </a:rPr>
              <a:t>void </a:t>
            </a:r>
            <a:r>
              <a:rPr lang="en-US" sz="2400" dirty="0" err="1"/>
              <a:t>setModel</a:t>
            </a:r>
            <a:r>
              <a:rPr lang="en-US" sz="2400" dirty="0"/>
              <a:t>(String m){</a:t>
            </a:r>
          </a:p>
          <a:p>
            <a:r>
              <a:rPr lang="en-US" sz="2400" dirty="0"/>
              <a:t>	model=m;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708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6" grpId="0"/>
      <p:bldP spid="29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8547</TotalTime>
  <Words>1126</Words>
  <Application>Microsoft Macintosh PowerPoint</Application>
  <PresentationFormat>On-screen Show (4:3)</PresentationFormat>
  <Paragraphs>266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Classes: Instance variables</vt:lpstr>
      <vt:lpstr>Classes: Static variables/methods</vt:lpstr>
      <vt:lpstr>Classes: private and public</vt:lpstr>
      <vt:lpstr>Classes: Summary of modifiers</vt:lpstr>
      <vt:lpstr>Classes: get() methods</vt:lpstr>
      <vt:lpstr>Classes: set() methods</vt:lpstr>
      <vt:lpstr>Methods: Declaration</vt:lpstr>
      <vt:lpstr>Methods: Parameter passing</vt:lpstr>
      <vt:lpstr>Methods: Parameter passing</vt:lpstr>
      <vt:lpstr>Methods: Passing arrays</vt:lpstr>
      <vt:lpstr>ArrayList</vt:lpstr>
      <vt:lpstr>ArrayList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518</cp:revision>
  <dcterms:created xsi:type="dcterms:W3CDTF">2011-12-15T01:19:35Z</dcterms:created>
  <dcterms:modified xsi:type="dcterms:W3CDTF">2019-02-13T22:48:28Z</dcterms:modified>
</cp:coreProperties>
</file>