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22" r:id="rId3"/>
    <p:sldId id="560" r:id="rId4"/>
    <p:sldId id="555" r:id="rId5"/>
    <p:sldId id="556" r:id="rId6"/>
    <p:sldId id="557" r:id="rId7"/>
    <p:sldId id="558" r:id="rId8"/>
    <p:sldId id="559" r:id="rId9"/>
    <p:sldId id="563" r:id="rId10"/>
    <p:sldId id="430" r:id="rId11"/>
    <p:sldId id="561" r:id="rId12"/>
    <p:sldId id="453" r:id="rId13"/>
    <p:sldId id="500" r:id="rId14"/>
    <p:sldId id="493" r:id="rId15"/>
    <p:sldId id="552" r:id="rId16"/>
    <p:sldId id="503" r:id="rId17"/>
    <p:sldId id="562" r:id="rId18"/>
    <p:sldId id="30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" autoAdjust="0"/>
    <p:restoredTop sz="85619" autoAdjust="0"/>
  </p:normalViewPr>
  <p:slideViewPr>
    <p:cSldViewPr snapToGrid="0" snapToObjects="1">
      <p:cViewPr varScale="1">
        <p:scale>
          <a:sx n="111" d="100"/>
          <a:sy n="111" d="100"/>
        </p:scale>
        <p:origin x="26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30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54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57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10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05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02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15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63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58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67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3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60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95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8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76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74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50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25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AC900C1F-B9C9-4947-94AD-7E4834C51568}"/>
              </a:ext>
            </a:extLst>
          </p:cNvPr>
          <p:cNvSpPr txBox="1">
            <a:spLocks/>
          </p:cNvSpPr>
          <p:nvPr/>
        </p:nvSpPr>
        <p:spPr>
          <a:xfrm>
            <a:off x="685800" y="630175"/>
            <a:ext cx="7772400" cy="163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CS 18000 Problem Solving and Object Oriented Programming </a:t>
            </a:r>
            <a:br>
              <a:rPr lang="en-US" sz="3200"/>
            </a:br>
            <a:r>
              <a:rPr lang="en-US" sz="2400"/>
              <a:t>Spring 2019</a:t>
            </a:r>
            <a:endParaRPr lang="en-US" sz="2400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52C6F238-8A70-5941-A7F5-7F9370736A3E}"/>
              </a:ext>
            </a:extLst>
          </p:cNvPr>
          <p:cNvSpPr txBox="1">
            <a:spLocks/>
          </p:cNvSpPr>
          <p:nvPr/>
        </p:nvSpPr>
        <p:spPr>
          <a:xfrm>
            <a:off x="1371600" y="3397849"/>
            <a:ext cx="6400800" cy="109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Week 5: Lecture 9, February 6. 2019</a:t>
            </a:r>
          </a:p>
          <a:p>
            <a:r>
              <a:rPr lang="en-US" sz="2400" dirty="0"/>
              <a:t>Slides updated: 11:10am, February 6. 2019</a:t>
            </a:r>
          </a:p>
          <a:p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E5C40A-D5C8-A14B-8219-F82C56BE3CF1}"/>
              </a:ext>
            </a:extLst>
          </p:cNvPr>
          <p:cNvSpPr txBox="1"/>
          <p:nvPr/>
        </p:nvSpPr>
        <p:spPr>
          <a:xfrm>
            <a:off x="855496" y="4420512"/>
            <a:ext cx="7095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A11A75-B59C-E445-A10C-973DB281AD02}"/>
              </a:ext>
            </a:extLst>
          </p:cNvPr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  <p:extLst>
      <p:ext uri="{BB962C8B-B14F-4D97-AF65-F5344CB8AC3E}">
        <p14:creationId xmlns:p14="http://schemas.microsoft.com/office/powerpoint/2010/main" val="9691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Multi-dimensional Arrays: What are these?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7228" y="1091040"/>
            <a:ext cx="709464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/>
              <a:t>Again: A </a:t>
            </a:r>
            <a:r>
              <a:rPr lang="en-US" sz="2400" dirty="0">
                <a:solidFill>
                  <a:srgbClr val="FF0000"/>
                </a:solidFill>
              </a:rPr>
              <a:t>homogeneous</a:t>
            </a:r>
            <a:r>
              <a:rPr lang="en-US" sz="2400" dirty="0"/>
              <a:t> collection of variables and objects. All elements of the array are of the </a:t>
            </a:r>
            <a:r>
              <a:rPr lang="en-US" sz="2400" dirty="0">
                <a:solidFill>
                  <a:srgbClr val="C00000"/>
                </a:solidFill>
              </a:rPr>
              <a:t>same</a:t>
            </a:r>
            <a:r>
              <a:rPr lang="en-US" sz="2400" dirty="0"/>
              <a:t> type.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8" y="2299632"/>
            <a:ext cx="709464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>
                <a:solidFill>
                  <a:srgbClr val="FF0000"/>
                </a:solidFill>
              </a:rPr>
              <a:t>Examples: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6134" y="2900404"/>
            <a:ext cx="8267866" cy="1443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/>
              <a:t>2-dimensional array:  24 x 5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Dimension 1: Hourly body temp of a patient (24 readings)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Dimension 2: Patients  (5)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6EDAE9-C0F7-0542-9C46-5C5B971C363E}"/>
              </a:ext>
            </a:extLst>
          </p:cNvPr>
          <p:cNvSpPr txBox="1"/>
          <p:nvPr/>
        </p:nvSpPr>
        <p:spPr>
          <a:xfrm>
            <a:off x="876134" y="4400832"/>
            <a:ext cx="7927507" cy="1904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/>
              <a:t>3-dimensional array: 31 x 5 x 3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Dimension 1: Hourly body temp of a patient (24 readings)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Dimension 2: Patients (5)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Dimension 3: Hospitals (3)</a:t>
            </a:r>
          </a:p>
        </p:txBody>
      </p:sp>
    </p:spTree>
    <p:extLst>
      <p:ext uri="{BB962C8B-B14F-4D97-AF65-F5344CB8AC3E}">
        <p14:creationId xmlns:p14="http://schemas.microsoft.com/office/powerpoint/2010/main" val="881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7" grpId="0"/>
      <p:bldP spid="10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Multi-dimensional Arrays: Pictorial view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E7D99F-3B30-4548-B7FA-B4B0B4129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46864"/>
              </p:ext>
            </p:extLst>
          </p:nvPr>
        </p:nvGraphicFramePr>
        <p:xfrm>
          <a:off x="1524000" y="1885563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385041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775746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654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77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3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44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4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03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351730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49B50C07-E5BE-644B-95D1-7DED74A67A6D}"/>
              </a:ext>
            </a:extLst>
          </p:cNvPr>
          <p:cNvGrpSpPr/>
          <p:nvPr/>
        </p:nvGrpSpPr>
        <p:grpSpPr>
          <a:xfrm>
            <a:off x="277872" y="1744769"/>
            <a:ext cx="678712" cy="1080953"/>
            <a:chOff x="117844" y="1212334"/>
            <a:chExt cx="678712" cy="10809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F5F64FC-6E83-5147-A197-880B576188D1}"/>
                </a:ext>
              </a:extLst>
            </p:cNvPr>
            <p:cNvSpPr txBox="1"/>
            <p:nvPr/>
          </p:nvSpPr>
          <p:spPr>
            <a:xfrm>
              <a:off x="117844" y="1212334"/>
              <a:ext cx="678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Rows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F42E7A0-29CE-8846-B9E7-8FDEC6230561}"/>
                </a:ext>
              </a:extLst>
            </p:cNvPr>
            <p:cNvCxnSpPr/>
            <p:nvPr/>
          </p:nvCxnSpPr>
          <p:spPr>
            <a:xfrm>
              <a:off x="457200" y="1654139"/>
              <a:ext cx="0" cy="63914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7DB72B-FFBD-A34E-9449-ECEB2096166A}"/>
              </a:ext>
            </a:extLst>
          </p:cNvPr>
          <p:cNvGrpSpPr/>
          <p:nvPr/>
        </p:nvGrpSpPr>
        <p:grpSpPr>
          <a:xfrm>
            <a:off x="1398439" y="1192991"/>
            <a:ext cx="1888771" cy="369332"/>
            <a:chOff x="796556" y="955195"/>
            <a:chExt cx="1888771" cy="3693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A2AF5EE-F697-2044-A7E7-217B7746229B}"/>
                </a:ext>
              </a:extLst>
            </p:cNvPr>
            <p:cNvSpPr txBox="1"/>
            <p:nvPr/>
          </p:nvSpPr>
          <p:spPr>
            <a:xfrm>
              <a:off x="796556" y="955195"/>
              <a:ext cx="1000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Columns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797D503-40F1-0C4F-A7F5-D3864401B09D}"/>
                </a:ext>
              </a:extLst>
            </p:cNvPr>
            <p:cNvCxnSpPr/>
            <p:nvPr/>
          </p:nvCxnSpPr>
          <p:spPr>
            <a:xfrm>
              <a:off x="1797151" y="1139861"/>
              <a:ext cx="8881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42B9CC-0EC5-8448-A276-A9E417BBF2F9}"/>
              </a:ext>
            </a:extLst>
          </p:cNvPr>
          <p:cNvGrpSpPr/>
          <p:nvPr/>
        </p:nvGrpSpPr>
        <p:grpSpPr>
          <a:xfrm>
            <a:off x="1175575" y="1885563"/>
            <a:ext cx="301686" cy="2288339"/>
            <a:chOff x="1175575" y="1885563"/>
            <a:chExt cx="301686" cy="228833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3ECFEF4-7B8F-7A4D-BAC6-6326AE58F049}"/>
                </a:ext>
              </a:extLst>
            </p:cNvPr>
            <p:cNvSpPr txBox="1"/>
            <p:nvPr/>
          </p:nvSpPr>
          <p:spPr>
            <a:xfrm>
              <a:off x="1175575" y="18855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DC17C9B-3B5F-D34C-A3B8-4900CDFBAA72}"/>
                </a:ext>
              </a:extLst>
            </p:cNvPr>
            <p:cNvSpPr txBox="1"/>
            <p:nvPr/>
          </p:nvSpPr>
          <p:spPr>
            <a:xfrm>
              <a:off x="1175575" y="22226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3D9BD39-5233-074B-90F3-D8F3DB642B94}"/>
                </a:ext>
              </a:extLst>
            </p:cNvPr>
            <p:cNvSpPr txBox="1"/>
            <p:nvPr/>
          </p:nvSpPr>
          <p:spPr>
            <a:xfrm>
              <a:off x="1175575" y="25957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1FC917-44C0-2F4F-B332-6E0FD669F37B}"/>
                </a:ext>
              </a:extLst>
            </p:cNvPr>
            <p:cNvSpPr txBox="1"/>
            <p:nvPr/>
          </p:nvSpPr>
          <p:spPr>
            <a:xfrm>
              <a:off x="1175575" y="3004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3ED46AA-5A66-ED4D-AF47-27591127346C}"/>
                </a:ext>
              </a:extLst>
            </p:cNvPr>
            <p:cNvSpPr txBox="1"/>
            <p:nvPr/>
          </p:nvSpPr>
          <p:spPr>
            <a:xfrm>
              <a:off x="1175575" y="33980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D44BF31-0B05-ED44-AC96-5A61CEA3E766}"/>
                </a:ext>
              </a:extLst>
            </p:cNvPr>
            <p:cNvSpPr txBox="1"/>
            <p:nvPr/>
          </p:nvSpPr>
          <p:spPr>
            <a:xfrm>
              <a:off x="1175575" y="38045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E94B7E3-741A-3E40-8A68-E1AD0FA4F570}"/>
              </a:ext>
            </a:extLst>
          </p:cNvPr>
          <p:cNvSpPr txBox="1"/>
          <p:nvPr/>
        </p:nvSpPr>
        <p:spPr>
          <a:xfrm>
            <a:off x="2424112" y="1526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4888BF6-648A-D742-8A2C-18A81F38240C}"/>
              </a:ext>
            </a:extLst>
          </p:cNvPr>
          <p:cNvSpPr txBox="1"/>
          <p:nvPr/>
        </p:nvSpPr>
        <p:spPr>
          <a:xfrm>
            <a:off x="4511385" y="1526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56F0D2-8AE8-E84C-995E-DAA6702C9FDC}"/>
              </a:ext>
            </a:extLst>
          </p:cNvPr>
          <p:cNvSpPr txBox="1"/>
          <p:nvPr/>
        </p:nvSpPr>
        <p:spPr>
          <a:xfrm>
            <a:off x="6553200" y="1526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C55FE4-A293-5D4C-AE8F-129906066A25}"/>
              </a:ext>
            </a:extLst>
          </p:cNvPr>
          <p:cNvSpPr txBox="1"/>
          <p:nvPr/>
        </p:nvSpPr>
        <p:spPr>
          <a:xfrm>
            <a:off x="1470542" y="4800687"/>
            <a:ext cx="330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x 3 array: 6 rows and 3 columns</a:t>
            </a:r>
          </a:p>
        </p:txBody>
      </p:sp>
    </p:spTree>
    <p:extLst>
      <p:ext uri="{BB962C8B-B14F-4D97-AF65-F5344CB8AC3E}">
        <p14:creationId xmlns:p14="http://schemas.microsoft.com/office/powerpoint/2010/main" val="2588953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Declaring a multi-dimensional array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3577" y="1387138"/>
            <a:ext cx="519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>
                <a:solidFill>
                  <a:srgbClr val="FF0000"/>
                </a:solidFill>
              </a:rPr>
              <a:t>double</a:t>
            </a:r>
            <a:r>
              <a:rPr lang="en-US" sz="2400" dirty="0"/>
              <a:t> [] [] </a:t>
            </a:r>
            <a:r>
              <a:rPr lang="en-US" sz="2400" dirty="0" err="1"/>
              <a:t>blood_pressure</a:t>
            </a:r>
            <a:r>
              <a:rPr lang="en-US" sz="2400" dirty="0"/>
              <a:t>;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3577" y="2603874"/>
            <a:ext cx="519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>
                <a:solidFill>
                  <a:srgbClr val="FF0000"/>
                </a:solidFill>
              </a:rPr>
              <a:t>double</a:t>
            </a:r>
            <a:r>
              <a:rPr lang="en-US" sz="2400" dirty="0"/>
              <a:t> [][] grade;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577" y="3820610"/>
            <a:ext cx="519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[] []name;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1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Multi-dimensional array: Example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22100" y="1405153"/>
            <a:ext cx="8481541" cy="1071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000000"/>
                </a:solidFill>
              </a:rPr>
              <a:t>// Grades of students in a class: 450 students, 20 graded items</a:t>
            </a:r>
          </a:p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FF0000"/>
                </a:solidFill>
              </a:rPr>
              <a:t>double [][] </a:t>
            </a:r>
            <a:r>
              <a:rPr lang="en-US" sz="2400" dirty="0"/>
              <a:t>grade=new </a:t>
            </a:r>
            <a:r>
              <a:rPr lang="en-US" sz="2400" dirty="0">
                <a:solidFill>
                  <a:srgbClr val="FF0000"/>
                </a:solidFill>
              </a:rPr>
              <a:t>double </a:t>
            </a:r>
            <a:r>
              <a:rPr lang="en-US" sz="2400" dirty="0">
                <a:solidFill>
                  <a:srgbClr val="000000"/>
                </a:solidFill>
              </a:rPr>
              <a:t>[450][20]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036E4E-7680-CB49-828B-9D21B85304BD}"/>
              </a:ext>
            </a:extLst>
          </p:cNvPr>
          <p:cNvSpPr txBox="1"/>
          <p:nvPr/>
        </p:nvSpPr>
        <p:spPr>
          <a:xfrm>
            <a:off x="309561" y="2998838"/>
            <a:ext cx="8834439" cy="1071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000000"/>
                </a:solidFill>
              </a:rPr>
              <a:t>// Name, work phone, and mobile phone numbers of 10,000 people</a:t>
            </a:r>
          </a:p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FF0000"/>
                </a:solidFill>
              </a:rPr>
              <a:t>double [][] </a:t>
            </a:r>
            <a:r>
              <a:rPr lang="en-US" sz="2400" dirty="0"/>
              <a:t>phone=new </a:t>
            </a:r>
            <a:r>
              <a:rPr lang="en-US" sz="2400" dirty="0">
                <a:solidFill>
                  <a:srgbClr val="FF0000"/>
                </a:solidFill>
              </a:rPr>
              <a:t>String </a:t>
            </a:r>
            <a:r>
              <a:rPr lang="en-US" sz="2400" dirty="0">
                <a:solidFill>
                  <a:srgbClr val="000000"/>
                </a:solidFill>
              </a:rPr>
              <a:t>[10000][2]</a:t>
            </a:r>
          </a:p>
        </p:txBody>
      </p:sp>
    </p:spTree>
    <p:extLst>
      <p:ext uri="{BB962C8B-B14F-4D97-AF65-F5344CB8AC3E}">
        <p14:creationId xmlns:p14="http://schemas.microsoft.com/office/powerpoint/2010/main" val="17364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Accessing an array element: general syntax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2582" y="2221465"/>
            <a:ext cx="4766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>
                <a:solidFill>
                  <a:srgbClr val="008000"/>
                </a:solidFill>
              </a:rPr>
              <a:t>name [expression1][expression2]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C4AB5A-7EEC-F346-8E67-8B53A6FE7D4B}"/>
              </a:ext>
            </a:extLst>
          </p:cNvPr>
          <p:cNvGrpSpPr/>
          <p:nvPr/>
        </p:nvGrpSpPr>
        <p:grpSpPr>
          <a:xfrm>
            <a:off x="443057" y="1413001"/>
            <a:ext cx="2454518" cy="852358"/>
            <a:chOff x="443057" y="1413001"/>
            <a:chExt cx="2454518" cy="852358"/>
          </a:xfrm>
        </p:grpSpPr>
        <p:sp>
          <p:nvSpPr>
            <p:cNvPr id="13" name="TextBox 12"/>
            <p:cNvSpPr txBox="1"/>
            <p:nvPr/>
          </p:nvSpPr>
          <p:spPr>
            <a:xfrm>
              <a:off x="443057" y="1413001"/>
              <a:ext cx="2454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Name of the array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6200000" flipH="1">
              <a:off x="1668057" y="1902834"/>
              <a:ext cx="364784" cy="3602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4975EC7-DA31-B743-9811-8BB4826C4842}"/>
              </a:ext>
            </a:extLst>
          </p:cNvPr>
          <p:cNvGrpSpPr/>
          <p:nvPr/>
        </p:nvGrpSpPr>
        <p:grpSpPr>
          <a:xfrm>
            <a:off x="3883299" y="1413001"/>
            <a:ext cx="4547038" cy="808464"/>
            <a:chOff x="3883299" y="1413001"/>
            <a:chExt cx="4547038" cy="808464"/>
          </a:xfrm>
        </p:grpSpPr>
        <p:sp>
          <p:nvSpPr>
            <p:cNvPr id="11" name="TextBox 10"/>
            <p:cNvSpPr txBox="1"/>
            <p:nvPr/>
          </p:nvSpPr>
          <p:spPr>
            <a:xfrm>
              <a:off x="3883299" y="1413001"/>
              <a:ext cx="4547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Index, starts from 0, must be an </a:t>
              </a:r>
              <a:r>
                <a:rPr lang="en-US" sz="2400" dirty="0" err="1">
                  <a:solidFill>
                    <a:srgbClr val="FF0000"/>
                  </a:solidFill>
                </a:rPr>
                <a:t>int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0800000" flipV="1">
              <a:off x="4009431" y="1856680"/>
              <a:ext cx="765565" cy="3647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7199" y="3107549"/>
            <a:ext cx="7216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Examples: </a:t>
            </a:r>
            <a:r>
              <a:rPr lang="en-US" sz="2400" dirty="0"/>
              <a:t>grade[</a:t>
            </a:r>
            <a:r>
              <a:rPr lang="en-US" sz="2400" dirty="0" err="1"/>
              <a:t>i</a:t>
            </a:r>
            <a:r>
              <a:rPr lang="en-US" sz="2400" dirty="0"/>
              <a:t>][j]; // Grade in item</a:t>
            </a:r>
            <a:r>
              <a:rPr lang="en-US" sz="2400" dirty="0">
                <a:solidFill>
                  <a:srgbClr val="C00000"/>
                </a:solidFill>
              </a:rPr>
              <a:t> j </a:t>
            </a:r>
            <a:r>
              <a:rPr lang="en-US" sz="2400" dirty="0"/>
              <a:t>for student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/>
              <a:t>. 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54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Problem: Class grading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" y="1456716"/>
            <a:ext cx="8613729" cy="55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Write a Java program to perform the following tasks.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FC6D65-CECF-3F4C-96E5-82493F7147EE}"/>
              </a:ext>
            </a:extLst>
          </p:cNvPr>
          <p:cNvSpPr txBox="1"/>
          <p:nvPr/>
        </p:nvSpPr>
        <p:spPr>
          <a:xfrm>
            <a:off x="775888" y="1959471"/>
            <a:ext cx="5777312" cy="55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1. Inputs grades of each student in a 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1CFE46-D6CA-594D-82A4-16ADBC35EF06}"/>
              </a:ext>
            </a:extLst>
          </p:cNvPr>
          <p:cNvSpPr txBox="1"/>
          <p:nvPr/>
        </p:nvSpPr>
        <p:spPr>
          <a:xfrm>
            <a:off x="775888" y="2572566"/>
            <a:ext cx="7170516" cy="55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2. Finds the total of all grades for each student.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53C61-4EF3-F141-9F78-FF073D53DD2C}"/>
              </a:ext>
            </a:extLst>
          </p:cNvPr>
          <p:cNvSpPr txBox="1"/>
          <p:nvPr/>
        </p:nvSpPr>
        <p:spPr>
          <a:xfrm>
            <a:off x="775888" y="3185661"/>
            <a:ext cx="8295041" cy="55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3. Inputs grade cutoffs and assigns a letter grade to each student.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BB39CE-2193-7049-86A0-817E97A1FBA6}"/>
              </a:ext>
            </a:extLst>
          </p:cNvPr>
          <p:cNvSpPr txBox="1"/>
          <p:nvPr/>
        </p:nvSpPr>
        <p:spPr>
          <a:xfrm>
            <a:off x="403569" y="4759672"/>
            <a:ext cx="8119641" cy="158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C00000"/>
                </a:solidFill>
              </a:rPr>
              <a:t>Assumptions</a:t>
            </a:r>
            <a:r>
              <a:rPr lang="en-US" sz="2400" dirty="0"/>
              <a:t>: (a) Max students: 500; (b) max graded items: 30; </a:t>
            </a:r>
          </a:p>
          <a:p>
            <a:pPr>
              <a:lnSpc>
                <a:spcPts val="4000"/>
              </a:lnSpc>
            </a:pPr>
            <a:r>
              <a:rPr lang="en-US" sz="2400" dirty="0"/>
              <a:t>(c) Each item is graded out of 10; (d) cutoffs are given as a pair of values: letter grade and cutoff integer, e.g.: A 275.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DFAFB4-9E68-5149-8C98-8C7D71FB6947}"/>
              </a:ext>
            </a:extLst>
          </p:cNvPr>
          <p:cNvSpPr txBox="1"/>
          <p:nvPr/>
        </p:nvSpPr>
        <p:spPr>
          <a:xfrm>
            <a:off x="775887" y="3698623"/>
            <a:ext cx="8295041" cy="55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4. Prints student ID, total score, and letter grade.</a:t>
            </a:r>
          </a:p>
        </p:txBody>
      </p:sp>
    </p:spTree>
    <p:extLst>
      <p:ext uri="{BB962C8B-B14F-4D97-AF65-F5344CB8AC3E}">
        <p14:creationId xmlns:p14="http://schemas.microsoft.com/office/powerpoint/2010/main" val="353106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8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2540" y="2547250"/>
            <a:ext cx="241064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Live coding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17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Arrays: Typical errors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5308" y="1540263"/>
            <a:ext cx="6511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Index out of bounds [Run time error]</a:t>
            </a:r>
          </a:p>
          <a:p>
            <a:pPr marL="457200" indent="-457200">
              <a:buFont typeface="Arial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1371600" lvl="2" indent="-457200"/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/>
              <a:t> [] a=new 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/>
              <a:t> [10];</a:t>
            </a:r>
          </a:p>
          <a:p>
            <a:pPr marL="1371600" lvl="2" indent="-457200"/>
            <a:endParaRPr lang="en-US" sz="2400" dirty="0"/>
          </a:p>
          <a:p>
            <a:pPr marL="1371600" lvl="2" indent="-457200"/>
            <a:r>
              <a:rPr lang="en-US" sz="2400" dirty="0" err="1"/>
              <a:t>a[i</a:t>
            </a:r>
            <a:r>
              <a:rPr lang="en-US" sz="2400" dirty="0"/>
              <a:t>]=</a:t>
            </a:r>
            <a:r>
              <a:rPr lang="en-US" sz="2400" dirty="0" err="1"/>
              <a:t>x</a:t>
            </a:r>
            <a:r>
              <a:rPr lang="en-US" sz="2400" dirty="0"/>
              <a:t>; // </a:t>
            </a:r>
            <a:r>
              <a:rPr lang="en-US" sz="2400" dirty="0" err="1"/>
              <a:t>i</a:t>
            </a:r>
            <a:r>
              <a:rPr lang="en-US" sz="2400" dirty="0"/>
              <a:t> is greater than 9 or less than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7708" y="3999280"/>
            <a:ext cx="7525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Element not initialized [Compile time error]</a:t>
            </a:r>
          </a:p>
          <a:p>
            <a:pPr marL="457200" indent="-457200">
              <a:buFont typeface="Arial"/>
              <a:buChar char="•"/>
            </a:pPr>
            <a:endParaRPr lang="en-US" sz="2400" dirty="0">
              <a:solidFill>
                <a:srgbClr val="C00000"/>
              </a:solidFill>
            </a:endParaRPr>
          </a:p>
          <a:p>
            <a:pPr marL="1371600" lvl="2" indent="-457200"/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[] name;</a:t>
            </a:r>
          </a:p>
          <a:p>
            <a:pPr marL="1371600" lvl="2" indent="-457200"/>
            <a:endParaRPr lang="en-US" sz="2400" dirty="0"/>
          </a:p>
          <a:p>
            <a:pPr marL="1371600" lvl="2" indent="-457200"/>
            <a:r>
              <a:rPr lang="en-US" sz="2400" dirty="0" err="1"/>
              <a:t>name[i</a:t>
            </a:r>
            <a:r>
              <a:rPr lang="en-US" sz="2400" dirty="0"/>
              <a:t>]=“Bob”; // element not initialized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71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4420" y="2773951"/>
            <a:ext cx="70433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chemeClr val="tx2"/>
                </a:solidFill>
              </a:rPr>
              <a:t>Week 5: February 4-8, 2019</a:t>
            </a:r>
          </a:p>
          <a:p>
            <a:pPr algn="ctr"/>
            <a:r>
              <a:rPr lang="en-US" sz="3100" dirty="0">
                <a:solidFill>
                  <a:schemeClr val="tx2"/>
                </a:solidFill>
              </a:rPr>
              <a:t>Hope you enjoyed this week!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1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6361"/>
            <a:ext cx="629822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Review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C4D650-78BF-A941-8016-A9CC3E30B9AE}"/>
              </a:ext>
            </a:extLst>
          </p:cNvPr>
          <p:cNvSpPr txBox="1"/>
          <p:nvPr/>
        </p:nvSpPr>
        <p:spPr>
          <a:xfrm>
            <a:off x="803564" y="1676400"/>
            <a:ext cx="3345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Single dimensional arrays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8FA0E-C5A9-4F43-8584-298F326D5D75}"/>
              </a:ext>
            </a:extLst>
          </p:cNvPr>
          <p:cNvSpPr txBox="1"/>
          <p:nvPr/>
        </p:nvSpPr>
        <p:spPr>
          <a:xfrm>
            <a:off x="803564" y="2460367"/>
            <a:ext cx="517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Array declaration, creation, initialization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857ED-B0FC-B04C-87F1-4FD85D07053F}"/>
              </a:ext>
            </a:extLst>
          </p:cNvPr>
          <p:cNvSpPr txBox="1"/>
          <p:nvPr/>
        </p:nvSpPr>
        <p:spPr>
          <a:xfrm>
            <a:off x="803564" y="3244334"/>
            <a:ext cx="4694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Simple statistics (max, min, average)</a:t>
            </a:r>
          </a:p>
        </p:txBody>
      </p:sp>
    </p:spTree>
    <p:extLst>
      <p:ext uri="{BB962C8B-B14F-4D97-AF65-F5344CB8AC3E}">
        <p14:creationId xmlns:p14="http://schemas.microsoft.com/office/powerpoint/2010/main" val="6555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6361"/>
            <a:ext cx="232756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Today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C4D650-78BF-A941-8016-A9CC3E30B9AE}"/>
              </a:ext>
            </a:extLst>
          </p:cNvPr>
          <p:cNvSpPr txBox="1"/>
          <p:nvPr/>
        </p:nvSpPr>
        <p:spPr>
          <a:xfrm>
            <a:off x="768839" y="2679340"/>
            <a:ext cx="772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Multi-dimensional arrays: Declaration, creation, initialization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5A4C7-F174-064F-AE6B-DDFECAEB410E}"/>
              </a:ext>
            </a:extLst>
          </p:cNvPr>
          <p:cNvSpPr txBox="1"/>
          <p:nvPr/>
        </p:nvSpPr>
        <p:spPr>
          <a:xfrm>
            <a:off x="768839" y="211816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Sorting</a:t>
            </a:r>
          </a:p>
        </p:txBody>
      </p:sp>
    </p:spTree>
    <p:extLst>
      <p:ext uri="{BB962C8B-B14F-4D97-AF65-F5344CB8AC3E}">
        <p14:creationId xmlns:p14="http://schemas.microsoft.com/office/powerpoint/2010/main" val="15627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072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Problem: Sort an array in ascending order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74072" y="1013046"/>
            <a:ext cx="7522691" cy="1094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FF0000"/>
                </a:solidFill>
              </a:rPr>
              <a:t>Example: </a:t>
            </a:r>
          </a:p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000000"/>
                </a:solidFill>
              </a:rPr>
              <a:t>Input : [5  4 -1  2]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072" y="2237686"/>
            <a:ext cx="7522691" cy="55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400" dirty="0">
                <a:solidFill>
                  <a:srgbClr val="000000"/>
                </a:solidFill>
              </a:rPr>
              <a:t>Sorted array: [-1  2  4  5]</a:t>
            </a:r>
          </a:p>
        </p:txBody>
      </p:sp>
    </p:spTree>
    <p:extLst>
      <p:ext uri="{BB962C8B-B14F-4D97-AF65-F5344CB8AC3E}">
        <p14:creationId xmlns:p14="http://schemas.microsoft.com/office/powerpoint/2010/main" val="1588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0951"/>
            <a:ext cx="8186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Problem: Sort algorithm: Bubble sort (Compare and exchange)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0475" y="1006433"/>
            <a:ext cx="828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0475" y="1304402"/>
            <a:ext cx="650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Step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1453011" y="1304402"/>
            <a:ext cx="541370" cy="2407046"/>
            <a:chOff x="1453011" y="1304402"/>
            <a:chExt cx="541370" cy="2407046"/>
          </a:xfrm>
        </p:grpSpPr>
        <p:grpSp>
          <p:nvGrpSpPr>
            <p:cNvPr id="4" name="Group 3"/>
            <p:cNvGrpSpPr/>
            <p:nvPr/>
          </p:nvGrpSpPr>
          <p:grpSpPr>
            <a:xfrm>
              <a:off x="1453011" y="1606598"/>
              <a:ext cx="541370" cy="2104850"/>
              <a:chOff x="617228" y="1553420"/>
              <a:chExt cx="541370" cy="2104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617228" y="1553420"/>
                <a:ext cx="372443" cy="2104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5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4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-1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" name="Right Bracket 2"/>
              <p:cNvSpPr/>
              <p:nvPr/>
            </p:nvSpPr>
            <p:spPr>
              <a:xfrm>
                <a:off x="989671" y="1915151"/>
                <a:ext cx="168927" cy="534226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510569" y="1304402"/>
              <a:ext cx="3146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051939" y="1304402"/>
            <a:ext cx="1419810" cy="2407046"/>
            <a:chOff x="2051939" y="1304402"/>
            <a:chExt cx="1419810" cy="2407046"/>
          </a:xfrm>
        </p:grpSpPr>
        <p:grpSp>
          <p:nvGrpSpPr>
            <p:cNvPr id="62" name="Group 61"/>
            <p:cNvGrpSpPr/>
            <p:nvPr/>
          </p:nvGrpSpPr>
          <p:grpSpPr>
            <a:xfrm>
              <a:off x="2980227" y="1304402"/>
              <a:ext cx="491522" cy="2407046"/>
              <a:chOff x="2980227" y="1304402"/>
              <a:chExt cx="491522" cy="2407046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2980227" y="1606598"/>
                <a:ext cx="491522" cy="2104850"/>
                <a:chOff x="2120189" y="1708165"/>
                <a:chExt cx="491522" cy="210485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2120189" y="1708165"/>
                  <a:ext cx="372443" cy="21048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4 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5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-1 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sp>
              <p:nvSpPr>
                <p:cNvPr id="11" name="Right Bracket 10"/>
                <p:cNvSpPr/>
                <p:nvPr/>
              </p:nvSpPr>
              <p:spPr>
                <a:xfrm>
                  <a:off x="2442784" y="2604122"/>
                  <a:ext cx="168927" cy="534226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3037785" y="1304402"/>
                <a:ext cx="3146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2051939" y="1532120"/>
              <a:ext cx="596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529307" y="1304402"/>
            <a:ext cx="1333464" cy="2407046"/>
            <a:chOff x="3529307" y="1304402"/>
            <a:chExt cx="1333464" cy="2407046"/>
          </a:xfrm>
        </p:grpSpPr>
        <p:grpSp>
          <p:nvGrpSpPr>
            <p:cNvPr id="63" name="Group 62"/>
            <p:cNvGrpSpPr/>
            <p:nvPr/>
          </p:nvGrpSpPr>
          <p:grpSpPr>
            <a:xfrm>
              <a:off x="4371249" y="1304402"/>
              <a:ext cx="491522" cy="2407046"/>
              <a:chOff x="4371249" y="1304402"/>
              <a:chExt cx="491522" cy="240704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371249" y="1606598"/>
                <a:ext cx="491522" cy="2104850"/>
                <a:chOff x="3502204" y="1708165"/>
                <a:chExt cx="491522" cy="210485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3502204" y="1708165"/>
                  <a:ext cx="372443" cy="21048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4 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-1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5 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sp>
              <p:nvSpPr>
                <p:cNvPr id="13" name="Right Bracket 12"/>
                <p:cNvSpPr/>
                <p:nvPr/>
              </p:nvSpPr>
              <p:spPr>
                <a:xfrm>
                  <a:off x="3824799" y="3124044"/>
                  <a:ext cx="168927" cy="534226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4371249" y="1304402"/>
                <a:ext cx="3146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>
              <a:off x="3529307" y="1533324"/>
              <a:ext cx="596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525938" y="1252806"/>
            <a:ext cx="1556836" cy="2458642"/>
            <a:chOff x="5525938" y="1252806"/>
            <a:chExt cx="1556836" cy="2458642"/>
          </a:xfrm>
        </p:grpSpPr>
        <p:sp>
          <p:nvSpPr>
            <p:cNvPr id="14" name="Rectangle 13"/>
            <p:cNvSpPr/>
            <p:nvPr/>
          </p:nvSpPr>
          <p:spPr>
            <a:xfrm>
              <a:off x="5734397" y="1606598"/>
              <a:ext cx="372443" cy="21048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4000"/>
                </a:lnSpc>
              </a:pPr>
              <a:r>
                <a:rPr lang="en-US" dirty="0">
                  <a:solidFill>
                    <a:srgbClr val="000000"/>
                  </a:solidFill>
                </a:rPr>
                <a:t>4  </a:t>
              </a:r>
            </a:p>
            <a:p>
              <a:pPr>
                <a:lnSpc>
                  <a:spcPts val="4000"/>
                </a:lnSpc>
              </a:pPr>
              <a:r>
                <a:rPr lang="en-US" dirty="0">
                  <a:solidFill>
                    <a:srgbClr val="000000"/>
                  </a:solidFill>
                </a:rPr>
                <a:t>-1 </a:t>
              </a:r>
            </a:p>
            <a:p>
              <a:pPr>
                <a:lnSpc>
                  <a:spcPts val="4000"/>
                </a:lnSpc>
              </a:pPr>
              <a:r>
                <a:rPr lang="en-US" dirty="0">
                  <a:solidFill>
                    <a:srgbClr val="000000"/>
                  </a:solidFill>
                </a:rPr>
                <a:t>2  </a:t>
              </a:r>
            </a:p>
            <a:p>
              <a:pPr>
                <a:lnSpc>
                  <a:spcPts val="4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25938" y="1252806"/>
              <a:ext cx="1556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End of pass 1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70557" y="3711448"/>
            <a:ext cx="828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70557" y="4009417"/>
            <a:ext cx="650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Step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1520651" y="4009417"/>
            <a:ext cx="539242" cy="2346933"/>
            <a:chOff x="1520651" y="4009417"/>
            <a:chExt cx="539242" cy="2346933"/>
          </a:xfrm>
        </p:grpSpPr>
        <p:grpSp>
          <p:nvGrpSpPr>
            <p:cNvPr id="40" name="Group 39"/>
            <p:cNvGrpSpPr/>
            <p:nvPr/>
          </p:nvGrpSpPr>
          <p:grpSpPr>
            <a:xfrm>
              <a:off x="1581448" y="4251500"/>
              <a:ext cx="478445" cy="2104850"/>
              <a:chOff x="1581448" y="4251500"/>
              <a:chExt cx="478445" cy="210485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581448" y="4251500"/>
                <a:ext cx="372443" cy="2104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4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-1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2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34" name="Right Bracket 33"/>
              <p:cNvSpPr/>
              <p:nvPr/>
            </p:nvSpPr>
            <p:spPr>
              <a:xfrm>
                <a:off x="1928869" y="4616519"/>
                <a:ext cx="131024" cy="554385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520651" y="4009417"/>
              <a:ext cx="3146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062021" y="4009417"/>
            <a:ext cx="1515730" cy="2346933"/>
            <a:chOff x="2062021" y="4009417"/>
            <a:chExt cx="1515730" cy="2346933"/>
          </a:xfrm>
        </p:grpSpPr>
        <p:grpSp>
          <p:nvGrpSpPr>
            <p:cNvPr id="66" name="Group 65"/>
            <p:cNvGrpSpPr/>
            <p:nvPr/>
          </p:nvGrpSpPr>
          <p:grpSpPr>
            <a:xfrm>
              <a:off x="3047867" y="4009417"/>
              <a:ext cx="529884" cy="2346933"/>
              <a:chOff x="3047867" y="4009417"/>
              <a:chExt cx="529884" cy="2346933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3099306" y="4251500"/>
                <a:ext cx="478445" cy="2104850"/>
                <a:chOff x="3099306" y="4270879"/>
                <a:chExt cx="478445" cy="210485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3099306" y="4270879"/>
                  <a:ext cx="372443" cy="21048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-1 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4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000000"/>
                      </a:solidFill>
                    </a:rPr>
                    <a:t>2  </a:t>
                  </a:r>
                </a:p>
                <a:p>
                  <a:pPr>
                    <a:lnSpc>
                      <a:spcPts val="4000"/>
                    </a:lnSpc>
                  </a:pPr>
                  <a:r>
                    <a:rPr lang="en-US" dirty="0">
                      <a:solidFill>
                        <a:srgbClr val="FF0000"/>
                      </a:solidFill>
                    </a:rPr>
                    <a:t>5</a:t>
                  </a:r>
                </a:p>
              </p:txBody>
            </p:sp>
            <p:sp>
              <p:nvSpPr>
                <p:cNvPr id="42" name="Right Bracket 41"/>
                <p:cNvSpPr/>
                <p:nvPr/>
              </p:nvSpPr>
              <p:spPr>
                <a:xfrm>
                  <a:off x="3446727" y="5190283"/>
                  <a:ext cx="131024" cy="554385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3047867" y="4009417"/>
                <a:ext cx="3146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>
              <a:off x="2062021" y="4237135"/>
              <a:ext cx="596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3539389" y="4009417"/>
            <a:ext cx="2386968" cy="2346933"/>
            <a:chOff x="3539389" y="4009417"/>
            <a:chExt cx="2386968" cy="2346933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3539389" y="4238339"/>
              <a:ext cx="596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4371249" y="4009417"/>
              <a:ext cx="1555108" cy="2346933"/>
              <a:chOff x="4371249" y="4009417"/>
              <a:chExt cx="1555108" cy="2346933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557470" y="4251500"/>
                <a:ext cx="372443" cy="2104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-1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2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4</a:t>
                </a:r>
                <a:r>
                  <a:rPr lang="en-US" dirty="0">
                    <a:solidFill>
                      <a:srgbClr val="000000"/>
                    </a:solidFill>
                  </a:rPr>
                  <a:t>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371249" y="4009417"/>
                <a:ext cx="15551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End of pass 2</a:t>
                </a:r>
              </a:p>
            </p:txBody>
          </p:sp>
        </p:grpSp>
      </p:grpSp>
      <p:cxnSp>
        <p:nvCxnSpPr>
          <p:cNvPr id="58" name="Straight Connector 57"/>
          <p:cNvCxnSpPr/>
          <p:nvPr/>
        </p:nvCxnSpPr>
        <p:spPr>
          <a:xfrm>
            <a:off x="260475" y="3711448"/>
            <a:ext cx="74598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30986" y="2102445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Total 3 steps in Pass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630986" y="4770794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Total 2 steps in Pass 2</a:t>
            </a:r>
          </a:p>
        </p:txBody>
      </p:sp>
    </p:spTree>
    <p:extLst>
      <p:ext uri="{BB962C8B-B14F-4D97-AF65-F5344CB8AC3E}">
        <p14:creationId xmlns:p14="http://schemas.microsoft.com/office/powerpoint/2010/main" val="33966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9" grpId="0"/>
      <p:bldP spid="50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Problem: Sort algorithm: Bubble sort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19967" y="1272153"/>
            <a:ext cx="828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9967" y="1570122"/>
            <a:ext cx="650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Step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12277" y="1570122"/>
            <a:ext cx="597026" cy="2661285"/>
            <a:chOff x="1412277" y="1570122"/>
            <a:chExt cx="597026" cy="2661285"/>
          </a:xfrm>
        </p:grpSpPr>
        <p:grpSp>
          <p:nvGrpSpPr>
            <p:cNvPr id="8" name="Group 7"/>
            <p:cNvGrpSpPr/>
            <p:nvPr/>
          </p:nvGrpSpPr>
          <p:grpSpPr>
            <a:xfrm>
              <a:off x="1412277" y="2121428"/>
              <a:ext cx="597026" cy="2109979"/>
              <a:chOff x="1412277" y="1970232"/>
              <a:chExt cx="597026" cy="2109979"/>
            </a:xfrm>
          </p:grpSpPr>
          <p:sp>
            <p:nvSpPr>
              <p:cNvPr id="34" name="Right Bracket 33"/>
              <p:cNvSpPr/>
              <p:nvPr/>
            </p:nvSpPr>
            <p:spPr>
              <a:xfrm>
                <a:off x="1878279" y="2331499"/>
                <a:ext cx="131024" cy="554385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412277" y="1970232"/>
                <a:ext cx="393182" cy="2109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sz="2000" dirty="0">
                    <a:solidFill>
                      <a:srgbClr val="000000"/>
                    </a:solidFill>
                  </a:rPr>
                  <a:t>-1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sz="2000" dirty="0">
                    <a:solidFill>
                      <a:srgbClr val="000000"/>
                    </a:solidFill>
                  </a:rPr>
                  <a:t>2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  <a:r>
                  <a:rPr lang="en-US" sz="2000" dirty="0">
                    <a:solidFill>
                      <a:srgbClr val="000000"/>
                    </a:solidFill>
                  </a:rPr>
                  <a:t>  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470061" y="1570122"/>
              <a:ext cx="3146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39491" y="2331499"/>
            <a:ext cx="236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Total 1 step in Pass 3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011431" y="1597785"/>
            <a:ext cx="2309228" cy="2633622"/>
            <a:chOff x="2011431" y="1597785"/>
            <a:chExt cx="2309228" cy="2633622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2011431" y="1797840"/>
              <a:ext cx="596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765551" y="1597785"/>
              <a:ext cx="15551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End of pass 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937978" y="2121428"/>
              <a:ext cx="393182" cy="21099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4000"/>
                </a:lnSpc>
              </a:pPr>
              <a:r>
                <a:rPr lang="en-US" sz="2000" dirty="0">
                  <a:solidFill>
                    <a:srgbClr val="FF0000"/>
                  </a:solidFill>
                </a:rPr>
                <a:t>-1  </a:t>
              </a:r>
            </a:p>
            <a:p>
              <a:pPr>
                <a:lnSpc>
                  <a:spcPts val="4000"/>
                </a:lnSpc>
              </a:pPr>
              <a:r>
                <a:rPr lang="en-US" sz="2000" dirty="0">
                  <a:solidFill>
                    <a:srgbClr val="FF0000"/>
                  </a:solidFill>
                </a:rPr>
                <a:t>2</a:t>
              </a:r>
              <a:r>
                <a:rPr lang="en-US" sz="2000" dirty="0">
                  <a:solidFill>
                    <a:srgbClr val="000000"/>
                  </a:solidFill>
                </a:rPr>
                <a:t> </a:t>
              </a:r>
            </a:p>
            <a:p>
              <a:pPr>
                <a:lnSpc>
                  <a:spcPts val="4000"/>
                </a:lnSpc>
              </a:pPr>
              <a:r>
                <a:rPr lang="en-US" sz="2000" dirty="0">
                  <a:solidFill>
                    <a:srgbClr val="FF0000"/>
                  </a:solidFill>
                </a:rPr>
                <a:t>4</a:t>
              </a:r>
              <a:r>
                <a:rPr lang="en-US" sz="2000" dirty="0">
                  <a:solidFill>
                    <a:srgbClr val="000000"/>
                  </a:solidFill>
                </a:rPr>
                <a:t>  </a:t>
              </a:r>
            </a:p>
            <a:p>
              <a:pPr>
                <a:lnSpc>
                  <a:spcPts val="4000"/>
                </a:lnSpc>
              </a:pPr>
              <a:r>
                <a:rPr lang="en-US" sz="2000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737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6838" y="34065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Problem: Analysis of bubble sort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06230"/>
            <a:ext cx="2966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Given: Array of </a:t>
            </a: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/>
              <a:t> elements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2047749"/>
            <a:ext cx="3267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Number of passes needed:  ?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2689268"/>
            <a:ext cx="5583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Number of steps (comparisons) in </a:t>
            </a:r>
          </a:p>
          <a:p>
            <a:r>
              <a:rPr lang="en-US" sz="2000" dirty="0"/>
              <a:t>	Pass 1: ?</a:t>
            </a:r>
          </a:p>
          <a:p>
            <a:r>
              <a:rPr lang="en-US" sz="2000" dirty="0"/>
              <a:t>	Pass 2: ?</a:t>
            </a:r>
          </a:p>
          <a:p>
            <a:pPr lvl="1"/>
            <a:r>
              <a:rPr lang="en-US" sz="2000" dirty="0"/>
              <a:t>.</a:t>
            </a:r>
          </a:p>
          <a:p>
            <a:pPr lvl="1"/>
            <a:r>
              <a:rPr lang="en-US" sz="2000" dirty="0"/>
              <a:t>.</a:t>
            </a:r>
          </a:p>
          <a:p>
            <a:pPr lvl="1"/>
            <a:r>
              <a:rPr lang="en-US" sz="2000" dirty="0"/>
              <a:t>Pass </a:t>
            </a:r>
            <a:r>
              <a:rPr lang="en-US" sz="2000" dirty="0" err="1"/>
              <a:t>i</a:t>
            </a:r>
            <a:r>
              <a:rPr lang="en-US" sz="2000" dirty="0"/>
              <a:t>: ?</a:t>
            </a:r>
          </a:p>
          <a:p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5177446"/>
            <a:ext cx="2748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Total number of steps: 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868" y="922527"/>
            <a:ext cx="2857500" cy="2844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759" y="3767327"/>
            <a:ext cx="32131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Bubble sort: Warning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3700" y="1217715"/>
            <a:ext cx="6212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Bubble sort is not a recommended algorithm for large arrays (e.g. an array of, say, 10000 elements).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3700" y="2763913"/>
            <a:ext cx="62126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Better algorithms:</a:t>
            </a:r>
          </a:p>
          <a:p>
            <a:endParaRPr lang="en-US" sz="2000" dirty="0"/>
          </a:p>
          <a:p>
            <a:r>
              <a:rPr lang="en-US" sz="2000" dirty="0"/>
              <a:t>	Insertion sort</a:t>
            </a:r>
          </a:p>
          <a:p>
            <a:r>
              <a:rPr lang="en-US" sz="2000" dirty="0"/>
              <a:t>	Merge sort</a:t>
            </a:r>
          </a:p>
          <a:p>
            <a:r>
              <a:rPr lang="en-US" sz="2000" dirty="0"/>
              <a:t>	Quick sort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181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2961" y="2211584"/>
            <a:ext cx="250697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Live coding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2/6/2019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1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5743</TotalTime>
  <Words>980</Words>
  <Application>Microsoft Macintosh PowerPoint</Application>
  <PresentationFormat>On-screen Show (4:3)</PresentationFormat>
  <Paragraphs>222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448</cp:revision>
  <dcterms:created xsi:type="dcterms:W3CDTF">2011-12-15T01:15:34Z</dcterms:created>
  <dcterms:modified xsi:type="dcterms:W3CDTF">2019-02-06T23:07:49Z</dcterms:modified>
</cp:coreProperties>
</file>