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22" r:id="rId3"/>
    <p:sldId id="560" r:id="rId4"/>
    <p:sldId id="561" r:id="rId5"/>
    <p:sldId id="429" r:id="rId6"/>
    <p:sldId id="430" r:id="rId7"/>
    <p:sldId id="487" r:id="rId8"/>
    <p:sldId id="453" r:id="rId9"/>
    <p:sldId id="489" r:id="rId10"/>
    <p:sldId id="490" r:id="rId11"/>
    <p:sldId id="500" r:id="rId12"/>
    <p:sldId id="493" r:id="rId13"/>
    <p:sldId id="491" r:id="rId14"/>
    <p:sldId id="492" r:id="rId15"/>
    <p:sldId id="454" r:id="rId16"/>
    <p:sldId id="552" r:id="rId17"/>
    <p:sldId id="549" r:id="rId18"/>
    <p:sldId id="494" r:id="rId19"/>
    <p:sldId id="550" r:id="rId20"/>
    <p:sldId id="455" r:id="rId21"/>
    <p:sldId id="553" r:id="rId22"/>
    <p:sldId id="554" r:id="rId23"/>
    <p:sldId id="495" r:id="rId24"/>
    <p:sldId id="555" r:id="rId25"/>
    <p:sldId id="556" r:id="rId26"/>
    <p:sldId id="557" r:id="rId27"/>
    <p:sldId id="558" r:id="rId28"/>
    <p:sldId id="559" r:id="rId29"/>
    <p:sldId id="521" r:id="rId30"/>
    <p:sldId id="456" r:id="rId31"/>
    <p:sldId id="503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85619" autoAdjust="0"/>
  </p:normalViewPr>
  <p:slideViewPr>
    <p:cSldViewPr snapToGrid="0" snapToObjects="1">
      <p:cViewPr varScale="1">
        <p:scale>
          <a:sx n="111" d="100"/>
          <a:sy n="111" d="100"/>
        </p:scale>
        <p:origin x="2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A93C-D246-AB41-92BA-D228AFCC5476}" type="datetime1">
              <a:rPr lang="en-US" smtClean="0"/>
              <a:pPr/>
              <a:t>2/6/19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21FF5-C9BF-914D-B70B-1FA00F138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30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6E7C-C26F-E94F-A446-15FF46E04449}" type="datetime1">
              <a:rPr lang="en-US" smtClean="0"/>
              <a:pPr/>
              <a:t>2/6/19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B999-4F08-2C4E-AEA6-3233990BF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4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5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1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9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97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2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3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57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2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37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5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60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0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4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3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95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82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6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74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50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12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95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58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3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7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6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0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0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000"/>
                </a:solidFill>
              </a:defRPr>
            </a:lvl1pPr>
          </a:lstStyle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504D"/>
                </a:solidFill>
              </a:defRPr>
            </a:lvl1pPr>
          </a:lstStyle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C900C1F-B9C9-4947-94AD-7E4834C51568}"/>
              </a:ext>
            </a:extLst>
          </p:cNvPr>
          <p:cNvSpPr txBox="1">
            <a:spLocks/>
          </p:cNvSpPr>
          <p:nvPr/>
        </p:nvSpPr>
        <p:spPr>
          <a:xfrm>
            <a:off x="685800" y="630175"/>
            <a:ext cx="7772400" cy="163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 18000 Problem Solving and Object Oriented Programming </a:t>
            </a:r>
            <a:br>
              <a:rPr lang="en-US" sz="3200"/>
            </a:br>
            <a:r>
              <a:rPr lang="en-US" sz="2400"/>
              <a:t>Spring 2019</a:t>
            </a:r>
            <a:endParaRPr lang="en-US" sz="24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2C6F238-8A70-5941-A7F5-7F9370736A3E}"/>
              </a:ext>
            </a:extLst>
          </p:cNvPr>
          <p:cNvSpPr txBox="1">
            <a:spLocks/>
          </p:cNvSpPr>
          <p:nvPr/>
        </p:nvSpPr>
        <p:spPr>
          <a:xfrm>
            <a:off x="1371600" y="3397849"/>
            <a:ext cx="6400800" cy="109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Week 5: Lecture 8 February 4. 2019</a:t>
            </a:r>
          </a:p>
          <a:p>
            <a:r>
              <a:rPr lang="en-US" sz="2400" dirty="0"/>
              <a:t>Slides updated</a:t>
            </a:r>
            <a:r>
              <a:rPr lang="en-US" sz="2400"/>
              <a:t>: 12:17pm, </a:t>
            </a:r>
            <a:r>
              <a:rPr lang="en-US" sz="2400" dirty="0"/>
              <a:t>February 4. 2019</a:t>
            </a:r>
          </a:p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5C40A-D5C8-A14B-8219-F82C56BE3CF1}"/>
              </a:ext>
            </a:extLst>
          </p:cNvPr>
          <p:cNvSpPr txBox="1"/>
          <p:nvPr/>
        </p:nvSpPr>
        <p:spPr>
          <a:xfrm>
            <a:off x="855496" y="4420512"/>
            <a:ext cx="7095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Aditya Mathur</a:t>
            </a:r>
          </a:p>
          <a:p>
            <a:pPr algn="ctr"/>
            <a:r>
              <a:rPr lang="en-US" dirty="0"/>
              <a:t>Professor, Department of Computer Science</a:t>
            </a:r>
          </a:p>
          <a:p>
            <a:pPr algn="ctr"/>
            <a:r>
              <a:rPr lang="en-US" dirty="0"/>
              <a:t>Purdue University</a:t>
            </a:r>
          </a:p>
          <a:p>
            <a:pPr algn="ctr"/>
            <a:r>
              <a:rPr lang="en-US" dirty="0"/>
              <a:t>West Lafayette, IN, USA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ps</a:t>
            </a:r>
            <a:r>
              <a:rPr lang="en-US" dirty="0"/>
              <a:t>://</a:t>
            </a:r>
            <a:r>
              <a:rPr lang="en-US" dirty="0" err="1"/>
              <a:t>www.cs.purdue.edu</a:t>
            </a:r>
            <a:r>
              <a:rPr lang="en-US" dirty="0"/>
              <a:t>/homes/</a:t>
            </a:r>
            <a:r>
              <a:rPr lang="en-US" dirty="0" err="1"/>
              <a:t>apm</a:t>
            </a:r>
            <a:r>
              <a:rPr lang="en-US"/>
              <a:t>/courses/CS180_Java/CS180Spring2019/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A11A75-B59C-E445-A10C-973DB281AD02}"/>
              </a:ext>
            </a:extLst>
          </p:cNvPr>
          <p:cNvSpPr/>
          <p:nvPr/>
        </p:nvSpPr>
        <p:spPr>
          <a:xfrm>
            <a:off x="1422888" y="2647237"/>
            <a:ext cx="629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Section LE2</a:t>
            </a:r>
          </a:p>
        </p:txBody>
      </p:sp>
    </p:spTree>
    <p:extLst>
      <p:ext uri="{BB962C8B-B14F-4D97-AF65-F5344CB8AC3E}">
        <p14:creationId xmlns:p14="http://schemas.microsoft.com/office/powerpoint/2010/main" val="9691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Creating an Array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4784" y="1387138"/>
            <a:ext cx="725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 age=new </a:t>
            </a:r>
            <a:r>
              <a:rPr lang="en-US" sz="2400" dirty="0">
                <a:solidFill>
                  <a:srgbClr val="FF0000"/>
                </a:solidFill>
              </a:rPr>
              <a:t>int</a:t>
            </a:r>
            <a:r>
              <a:rPr lang="en-US" sz="2400" dirty="0"/>
              <a:t>[10];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age </a:t>
            </a:r>
            <a:r>
              <a:rPr lang="en-US" sz="2400" dirty="0"/>
              <a:t> is an array of 10 elements each of type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*/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784" y="2628043"/>
            <a:ext cx="787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[] weight=new </a:t>
            </a: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[100];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weight</a:t>
            </a:r>
            <a:r>
              <a:rPr lang="en-US" sz="2400" dirty="0"/>
              <a:t> is an array of 100 elements each of type  </a:t>
            </a: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*/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784" y="3868948"/>
            <a:ext cx="768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String</a:t>
            </a:r>
            <a:r>
              <a:rPr lang="en-US" sz="2400" dirty="0"/>
              <a:t> [] name=new </a:t>
            </a:r>
            <a:r>
              <a:rPr lang="en-US" sz="2400" dirty="0">
                <a:solidFill>
                  <a:srgbClr val="FF0000"/>
                </a:solidFill>
              </a:rPr>
              <a:t>String</a:t>
            </a:r>
            <a:r>
              <a:rPr lang="en-US" sz="2400" dirty="0"/>
              <a:t>[15];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name</a:t>
            </a:r>
            <a:r>
              <a:rPr lang="en-US" sz="2400" dirty="0"/>
              <a:t> is an array of 15 elements each of type  </a:t>
            </a:r>
            <a:r>
              <a:rPr lang="en-US" sz="2400" dirty="0">
                <a:solidFill>
                  <a:srgbClr val="FF0000"/>
                </a:solidFill>
              </a:rPr>
              <a:t>String</a:t>
            </a:r>
            <a:r>
              <a:rPr lang="en-US" sz="2400" dirty="0"/>
              <a:t>*/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784" y="5109854"/>
            <a:ext cx="768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Aircraft</a:t>
            </a:r>
            <a:r>
              <a:rPr lang="en-US" sz="2400" dirty="0"/>
              <a:t> [] fleet=new </a:t>
            </a:r>
            <a:r>
              <a:rPr lang="en-US" sz="2400" dirty="0">
                <a:solidFill>
                  <a:srgbClr val="FF0000"/>
                </a:solidFill>
              </a:rPr>
              <a:t>Aircraft</a:t>
            </a:r>
            <a:r>
              <a:rPr lang="en-US" sz="2400" dirty="0"/>
              <a:t>[150];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fleet</a:t>
            </a:r>
            <a:r>
              <a:rPr lang="en-US" sz="2400" dirty="0"/>
              <a:t> is an array of 150 elements each of type  </a:t>
            </a:r>
            <a:r>
              <a:rPr lang="en-US" sz="2400" dirty="0">
                <a:solidFill>
                  <a:srgbClr val="FF0000"/>
                </a:solidFill>
              </a:rPr>
              <a:t>Aircraft</a:t>
            </a:r>
            <a:r>
              <a:rPr lang="en-US" sz="2400" dirty="0"/>
              <a:t>*/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5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Single dimensional array: 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2100" y="1405153"/>
            <a:ext cx="8481541" cy="58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[] </a:t>
            </a:r>
            <a:r>
              <a:rPr lang="en-US" sz="2400" dirty="0" err="1"/>
              <a:t>cloudyDays</a:t>
            </a:r>
            <a:r>
              <a:rPr lang="en-US" sz="2400" dirty="0"/>
              <a:t>=new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[12] // average cloudy days/month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9937" y="2567107"/>
            <a:ext cx="5047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Anchorage, Alaska</a:t>
            </a:r>
          </a:p>
          <a:p>
            <a:r>
              <a:rPr lang="en-US" dirty="0"/>
              <a:t>  </a:t>
            </a:r>
          </a:p>
          <a:p>
            <a:r>
              <a:rPr lang="en-US" dirty="0">
                <a:solidFill>
                  <a:srgbClr val="008000"/>
                </a:solidFill>
              </a:rPr>
              <a:t> 0      1     2     3    4     5     6     7     8     9   10   11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[19  18   18   18  20   20   22  21   21   21  20  21 ]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590" y="4957811"/>
            <a:ext cx="194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cloudyDays[0]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0700" y="4957811"/>
            <a:ext cx="194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cloudyDays[5]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269" y="4957811"/>
            <a:ext cx="209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cloudyDays[11]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1073262" y="4535966"/>
            <a:ext cx="95176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2901607" y="4535966"/>
            <a:ext cx="95176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063205" y="4535966"/>
            <a:ext cx="95176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57571" y="32231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7571" y="3767435"/>
            <a:ext cx="62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317401" y="3439375"/>
            <a:ext cx="740170" cy="9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317401" y="3961805"/>
            <a:ext cx="740170" cy="9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1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Accessing an array element: general syntax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7566" y="2221465"/>
            <a:ext cx="313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008000"/>
                </a:solidFill>
              </a:rPr>
              <a:t>name [expression]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3299" y="1413001"/>
            <a:ext cx="454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Index, starts from 0, must be an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057" y="1413001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Name of the array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205029" y="2015425"/>
            <a:ext cx="364784" cy="360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49944" y="2013164"/>
            <a:ext cx="765565" cy="364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107549"/>
            <a:ext cx="5153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Examples:</a:t>
            </a:r>
          </a:p>
          <a:p>
            <a:endParaRPr lang="en-US" sz="2400" dirty="0"/>
          </a:p>
          <a:p>
            <a:pPr lvl="3"/>
            <a:r>
              <a:rPr lang="en-US" sz="2400" dirty="0" err="1"/>
              <a:t>age[i</a:t>
            </a:r>
            <a:r>
              <a:rPr lang="en-US" sz="2400" dirty="0"/>
              <a:t>]; // 0&lt;=</a:t>
            </a:r>
            <a:r>
              <a:rPr lang="en-US" sz="2400" dirty="0" err="1">
                <a:solidFill>
                  <a:srgbClr val="008000"/>
                </a:solidFill>
              </a:rPr>
              <a:t>i</a:t>
            </a:r>
            <a:r>
              <a:rPr lang="en-US" sz="2400" dirty="0"/>
              <a:t>&lt;10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 err="1"/>
              <a:t>fleet[k</a:t>
            </a:r>
            <a:r>
              <a:rPr lang="en-US" sz="2400" dirty="0"/>
              <a:t>]; // 0&lt;=</a:t>
            </a:r>
            <a:r>
              <a:rPr lang="en-US" sz="2400" dirty="0" err="1">
                <a:solidFill>
                  <a:srgbClr val="008000"/>
                </a:solidFill>
              </a:rPr>
              <a:t>k</a:t>
            </a:r>
            <a:r>
              <a:rPr lang="en-US" sz="2400" dirty="0"/>
              <a:t>&lt;150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 err="1"/>
              <a:t>weight[i+j</a:t>
            </a:r>
            <a:r>
              <a:rPr lang="en-US" sz="2400" dirty="0"/>
              <a:t>]; // 0&lt;=(</a:t>
            </a:r>
            <a:r>
              <a:rPr lang="en-US" sz="2400" dirty="0" err="1">
                <a:solidFill>
                  <a:srgbClr val="008000"/>
                </a:solidFill>
              </a:rPr>
              <a:t>i+j</a:t>
            </a:r>
            <a:r>
              <a:rPr lang="en-US" sz="2400" dirty="0"/>
              <a:t>)&lt;100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1142" y="2221465"/>
            <a:ext cx="29892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C00000"/>
                </a:solidFill>
              </a:rPr>
              <a:t>Note: First element of an array is located at index 0.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5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Accessing an array element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4783" y="1387138"/>
            <a:ext cx="725346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 age=new </a:t>
            </a:r>
            <a:r>
              <a:rPr lang="en-US" sz="2400" dirty="0">
                <a:solidFill>
                  <a:srgbClr val="FF0000"/>
                </a:solidFill>
              </a:rPr>
              <a:t>int</a:t>
            </a:r>
            <a:r>
              <a:rPr lang="en-US" sz="2400" dirty="0"/>
              <a:t>[10]; </a:t>
            </a:r>
          </a:p>
          <a:p>
            <a:pPr marL="342900" indent="-342900">
              <a:lnSpc>
                <a:spcPts val="36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</a:t>
            </a:r>
            <a:r>
              <a:rPr lang="en-US" sz="2400" dirty="0" err="1"/>
              <a:t>p</a:t>
            </a:r>
            <a:r>
              <a:rPr lang="en-US" sz="2400" dirty="0"/>
              <a:t>= age[5]; /* </a:t>
            </a:r>
            <a:r>
              <a:rPr lang="en-US" sz="2400" dirty="0" err="1">
                <a:solidFill>
                  <a:srgbClr val="008000"/>
                </a:solidFill>
              </a:rPr>
              <a:t>p</a:t>
            </a:r>
            <a:r>
              <a:rPr lang="en-US" sz="2400" dirty="0"/>
              <a:t> gets element at index 5 of array </a:t>
            </a:r>
            <a:r>
              <a:rPr lang="en-US" sz="2400" dirty="0">
                <a:solidFill>
                  <a:srgbClr val="008000"/>
                </a:solidFill>
              </a:rPr>
              <a:t>age</a:t>
            </a:r>
            <a:r>
              <a:rPr lang="en-US" sz="2400" dirty="0"/>
              <a:t>*/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783" y="2856081"/>
            <a:ext cx="78700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</a:pP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[] weight=new </a:t>
            </a: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[100]; </a:t>
            </a:r>
          </a:p>
          <a:p>
            <a:pPr marL="342900" indent="-342900">
              <a:lnSpc>
                <a:spcPts val="3600"/>
              </a:lnSpc>
            </a:pP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</a:t>
            </a:r>
            <a:r>
              <a:rPr lang="en-US" sz="2400" dirty="0" err="1"/>
              <a:t>hisWeight</a:t>
            </a:r>
            <a:r>
              <a:rPr lang="en-US" sz="2400" dirty="0"/>
              <a:t>=</a:t>
            </a:r>
            <a:r>
              <a:rPr lang="en-US" sz="2400" dirty="0" err="1"/>
              <a:t>weight[i</a:t>
            </a:r>
            <a:r>
              <a:rPr lang="en-US" sz="2400" dirty="0"/>
              <a:t>]; /* </a:t>
            </a:r>
            <a:r>
              <a:rPr lang="en-US" sz="2400" dirty="0" err="1">
                <a:solidFill>
                  <a:srgbClr val="008000"/>
                </a:solidFill>
              </a:rPr>
              <a:t>hisWeight</a:t>
            </a:r>
            <a:r>
              <a:rPr lang="en-US" sz="2400" dirty="0"/>
              <a:t> gets the element of </a:t>
            </a:r>
            <a:r>
              <a:rPr lang="en-US" sz="2400" dirty="0">
                <a:solidFill>
                  <a:srgbClr val="008000"/>
                </a:solidFill>
              </a:rPr>
              <a:t>weight</a:t>
            </a:r>
            <a:r>
              <a:rPr lang="en-US" sz="2400" dirty="0"/>
              <a:t> at index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i</a:t>
            </a:r>
            <a:r>
              <a:rPr lang="en-US" sz="2400" dirty="0"/>
              <a:t>*/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2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Assigning a value to an array element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4783" y="1387138"/>
            <a:ext cx="725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 age=new </a:t>
            </a:r>
            <a:r>
              <a:rPr lang="en-US" sz="2400" dirty="0">
                <a:solidFill>
                  <a:srgbClr val="FF0000"/>
                </a:solidFill>
              </a:rPr>
              <a:t>int</a:t>
            </a:r>
            <a:r>
              <a:rPr lang="en-US" sz="2400" dirty="0"/>
              <a:t>[10]; </a:t>
            </a:r>
          </a:p>
          <a:p>
            <a:pPr marL="342900" indent="-342900"/>
            <a:r>
              <a:rPr lang="en-US" sz="2400" dirty="0" err="1"/>
              <a:t>age[i</a:t>
            </a:r>
            <a:r>
              <a:rPr lang="en-US" sz="2400" dirty="0"/>
              <a:t>]=15; /* (i+1)</a:t>
            </a:r>
            <a:r>
              <a:rPr lang="en-US" sz="2400" baseline="30000" dirty="0"/>
              <a:t>th</a:t>
            </a:r>
            <a:r>
              <a:rPr lang="en-US" sz="2400" dirty="0"/>
              <a:t> element of </a:t>
            </a:r>
            <a:r>
              <a:rPr lang="en-US" sz="2400" dirty="0">
                <a:solidFill>
                  <a:srgbClr val="008000"/>
                </a:solidFill>
              </a:rPr>
              <a:t>age</a:t>
            </a:r>
            <a:r>
              <a:rPr lang="en-US" sz="2400" dirty="0"/>
              <a:t> becomes 15. */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783" y="3222618"/>
            <a:ext cx="78700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[] weight=new </a:t>
            </a: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[100]; </a:t>
            </a:r>
          </a:p>
          <a:p>
            <a:pPr marL="342900" indent="-342900"/>
            <a:r>
              <a:rPr lang="en-US" sz="2400" dirty="0" err="1"/>
              <a:t>weight[k</a:t>
            </a:r>
            <a:r>
              <a:rPr lang="en-US" sz="2400" dirty="0"/>
              <a:t>]=weight[k]-10; /* (k+1)</a:t>
            </a:r>
            <a:r>
              <a:rPr lang="en-US" sz="2400" baseline="30000" dirty="0"/>
              <a:t>th</a:t>
            </a:r>
            <a:r>
              <a:rPr lang="en-US" sz="2400" dirty="0"/>
              <a:t> element of the </a:t>
            </a:r>
            <a:r>
              <a:rPr lang="en-US" sz="2400" dirty="0">
                <a:solidFill>
                  <a:srgbClr val="FF0000"/>
                </a:solidFill>
              </a:rPr>
              <a:t>weight</a:t>
            </a:r>
            <a:r>
              <a:rPr lang="en-US" sz="2400" dirty="0"/>
              <a:t> is decremented by 10.*/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783" y="2489544"/>
            <a:ext cx="621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 age={-15, 20, 30}  // All elements initialized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4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Iterating through elements of an array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70792" y="1513241"/>
            <a:ext cx="7009312" cy="109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In many problems we need to iterate through all or a few of the elements of an array.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792" y="2936408"/>
            <a:ext cx="7009312" cy="109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Such an iteration is accomplished by using a </a:t>
            </a:r>
            <a:r>
              <a:rPr lang="en-US" sz="2400" dirty="0">
                <a:solidFill>
                  <a:srgbClr val="FF0000"/>
                </a:solidFill>
              </a:rPr>
              <a:t>for</a:t>
            </a:r>
            <a:r>
              <a:rPr lang="en-US" sz="2400" dirty="0"/>
              <a:t> or a  </a:t>
            </a:r>
            <a:r>
              <a:rPr lang="en-US" sz="2400" dirty="0">
                <a:solidFill>
                  <a:srgbClr val="FF0000"/>
                </a:solidFill>
              </a:rPr>
              <a:t>while</a:t>
            </a:r>
            <a:r>
              <a:rPr lang="en-US" sz="2400" dirty="0"/>
              <a:t> loop.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6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1: Initialize an array of elements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7199" y="1630337"/>
            <a:ext cx="8613729" cy="365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// Initialize an array of n elements to random numbers </a:t>
            </a:r>
            <a:br>
              <a:rPr lang="en-US" sz="2400" dirty="0"/>
            </a:br>
            <a:r>
              <a:rPr lang="en-US" sz="2400" dirty="0"/>
              <a:t>// between 0 and 1.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final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n=100;// Array size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[] </a:t>
            </a:r>
            <a:r>
              <a:rPr lang="en-US" sz="2400" dirty="0" err="1"/>
              <a:t>rnum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[n]; // Create array to hold numbers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for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++){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</a:t>
            </a:r>
            <a:r>
              <a:rPr lang="en-US" sz="2400" dirty="0" err="1"/>
              <a:t>rnum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]=</a:t>
            </a:r>
            <a:r>
              <a:rPr lang="en-US" sz="2400" dirty="0" err="1"/>
              <a:t>Math.random</a:t>
            </a:r>
            <a:r>
              <a:rPr lang="en-US" sz="2400" dirty="0"/>
              <a:t>() // Initialize the </a:t>
            </a:r>
            <a:r>
              <a:rPr lang="en-US" sz="2400" dirty="0" err="1"/>
              <a:t>ith</a:t>
            </a:r>
            <a:r>
              <a:rPr lang="en-US" sz="2400" dirty="0"/>
              <a:t> element </a:t>
            </a:r>
            <a:br>
              <a:rPr lang="en-US" sz="2400" dirty="0"/>
            </a:br>
            <a:r>
              <a:rPr lang="en-US" sz="2400" dirty="0"/>
              <a:t>} // End of for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6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5267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2: Initialize an array (read from keyboard)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009" y="1253955"/>
            <a:ext cx="7495673" cy="263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Scanner</a:t>
            </a:r>
            <a:r>
              <a:rPr lang="en-US" sz="2400" dirty="0">
                <a:solidFill>
                  <a:srgbClr val="000000"/>
                </a:solidFill>
              </a:rPr>
              <a:t> s=new </a:t>
            </a:r>
            <a:r>
              <a:rPr lang="en-US" sz="2400" dirty="0">
                <a:solidFill>
                  <a:srgbClr val="FF0000"/>
                </a:solidFill>
              </a:rPr>
              <a:t>Scanner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System.in</a:t>
            </a:r>
            <a:r>
              <a:rPr lang="en-US" sz="2400" dirty="0">
                <a:solidFill>
                  <a:srgbClr val="000000"/>
                </a:solidFill>
              </a:rPr>
              <a:t>);</a:t>
            </a:r>
          </a:p>
          <a:p>
            <a:pPr>
              <a:lnSpc>
                <a:spcPts val="4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[] a=</a:t>
            </a:r>
            <a:r>
              <a:rPr lang="en-US" sz="2400" dirty="0">
                <a:solidFill>
                  <a:srgbClr val="FF0000"/>
                </a:solidFill>
              </a:rPr>
              <a:t>new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[10];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for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=0;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&lt;10;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++</a:t>
            </a:r>
            <a:r>
              <a:rPr lang="en-US" sz="2400" dirty="0"/>
              <a:t>){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000000"/>
                </a:solidFill>
              </a:rPr>
              <a:t>a[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dirty="0"/>
              <a:t>=</a:t>
            </a:r>
            <a:r>
              <a:rPr lang="en-US" sz="2400" dirty="0" err="1"/>
              <a:t>s.nextInt</a:t>
            </a:r>
            <a:r>
              <a:rPr lang="en-US" sz="2400" dirty="0"/>
              <a:t>(); // Sets a[</a:t>
            </a:r>
            <a:r>
              <a:rPr lang="en-US" sz="2400" dirty="0" err="1"/>
              <a:t>i</a:t>
            </a:r>
            <a:r>
              <a:rPr lang="en-US" sz="2400" dirty="0"/>
              <a:t>] to number entered.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} // End of for </a:t>
            </a:r>
          </a:p>
        </p:txBody>
      </p:sp>
    </p:spTree>
    <p:extLst>
      <p:ext uri="{BB962C8B-B14F-4D97-AF65-F5344CB8AC3E}">
        <p14:creationId xmlns:p14="http://schemas.microsoft.com/office/powerpoint/2010/main" val="199571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3: Find average of numbers in an array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8388" y="1010510"/>
            <a:ext cx="8346441" cy="519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final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n=100;// Array size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[] </a:t>
            </a:r>
            <a:r>
              <a:rPr lang="en-US" sz="2400" dirty="0" err="1"/>
              <a:t>rnum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[n]; // Create array to hold numbers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for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++){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</a:t>
            </a:r>
            <a:r>
              <a:rPr lang="en-US" sz="2400" dirty="0" err="1"/>
              <a:t>rnum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]=</a:t>
            </a:r>
            <a:r>
              <a:rPr lang="en-US" sz="2400" dirty="0" err="1"/>
              <a:t>Math.random</a:t>
            </a:r>
            <a:r>
              <a:rPr lang="en-US" sz="2400" dirty="0"/>
              <a:t>() // Initialize the </a:t>
            </a:r>
            <a:r>
              <a:rPr lang="en-US" sz="2400" dirty="0" err="1"/>
              <a:t>ith</a:t>
            </a:r>
            <a:r>
              <a:rPr lang="en-US" sz="2400" dirty="0"/>
              <a:t> element </a:t>
            </a:r>
            <a:br>
              <a:rPr lang="en-US" sz="2400" dirty="0"/>
            </a:br>
            <a:r>
              <a:rPr lang="en-US" sz="2400" dirty="0"/>
              <a:t>} // End of for 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double </a:t>
            </a:r>
            <a:r>
              <a:rPr lang="en-US" sz="2400" dirty="0">
                <a:solidFill>
                  <a:srgbClr val="000000"/>
                </a:solidFill>
              </a:rPr>
              <a:t>sum=0.0; // Initialize sum.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for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=0; </a:t>
            </a:r>
            <a:r>
              <a:rPr lang="en-US" sz="2400" dirty="0" err="1"/>
              <a:t>i</a:t>
            </a:r>
            <a:r>
              <a:rPr lang="en-US" sz="2400" dirty="0"/>
              <a:t>&lt;n; </a:t>
            </a:r>
            <a:r>
              <a:rPr lang="en-US" sz="2400" dirty="0" err="1"/>
              <a:t>i</a:t>
            </a:r>
            <a:r>
              <a:rPr lang="en-US" sz="2400" dirty="0"/>
              <a:t>++){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</a:t>
            </a:r>
            <a:r>
              <a:rPr lang="en-US" sz="2400" dirty="0" err="1"/>
              <a:t>sum-sum+rnum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]; // Add the </a:t>
            </a:r>
            <a:r>
              <a:rPr lang="en-US" sz="2400" dirty="0" err="1"/>
              <a:t>ith</a:t>
            </a:r>
            <a:r>
              <a:rPr lang="en-US" sz="2400" dirty="0"/>
              <a:t> element to sum</a:t>
            </a:r>
            <a:br>
              <a:rPr lang="en-US" sz="2400" dirty="0"/>
            </a:br>
            <a:r>
              <a:rPr lang="en-US" sz="2400" dirty="0"/>
              <a:t>} // End of for 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average=sum/n;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52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Problem 4: Count positives (including 0) and negatives.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009" y="1359776"/>
            <a:ext cx="7495673" cy="519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sum=0;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[] </a:t>
            </a:r>
            <a:r>
              <a:rPr lang="en-US" sz="2400" dirty="0">
                <a:solidFill>
                  <a:srgbClr val="000000"/>
                </a:solidFill>
              </a:rPr>
              <a:t>a={-2, 12, 30, -4, 90};</a:t>
            </a:r>
          </a:p>
          <a:p>
            <a:pPr>
              <a:lnSpc>
                <a:spcPts val="4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</a:t>
            </a:r>
            <a:r>
              <a:rPr lang="en-US" sz="2400" dirty="0">
                <a:solidFill>
                  <a:srgbClr val="000000"/>
                </a:solidFill>
              </a:rPr>
              <a:t>=0, </a:t>
            </a:r>
            <a:r>
              <a:rPr lang="en-US" sz="2400" dirty="0" err="1">
                <a:solidFill>
                  <a:srgbClr val="000000"/>
                </a:solidFill>
              </a:rPr>
              <a:t>neg</a:t>
            </a:r>
            <a:r>
              <a:rPr lang="en-US" sz="2400" dirty="0">
                <a:solidFill>
                  <a:srgbClr val="000000"/>
                </a:solidFill>
              </a:rPr>
              <a:t>=0; // Initialize counts.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for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=0;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&lt;</a:t>
            </a:r>
            <a:r>
              <a:rPr lang="en-US" sz="2400" dirty="0" err="1">
                <a:solidFill>
                  <a:srgbClr val="000000"/>
                </a:solidFill>
              </a:rPr>
              <a:t>a.length</a:t>
            </a:r>
            <a:r>
              <a:rPr lang="en-US" sz="2400" dirty="0">
                <a:solidFill>
                  <a:srgbClr val="000000"/>
                </a:solidFill>
              </a:rPr>
              <a:t>;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++</a:t>
            </a:r>
            <a:r>
              <a:rPr lang="en-US" sz="2400" dirty="0"/>
              <a:t>){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	if(a[</a:t>
            </a:r>
            <a:r>
              <a:rPr lang="en-US" sz="2400" dirty="0" err="1"/>
              <a:t>i</a:t>
            </a:r>
            <a:r>
              <a:rPr lang="en-US" sz="2400" dirty="0"/>
              <a:t>]&gt;=0){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		</a:t>
            </a:r>
            <a:r>
              <a:rPr lang="en-US" sz="2400" dirty="0" err="1"/>
              <a:t>pos</a:t>
            </a:r>
            <a:r>
              <a:rPr lang="en-US" sz="2400" dirty="0"/>
              <a:t>=pos+1; // Increment positive count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	}else{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		</a:t>
            </a:r>
            <a:r>
              <a:rPr lang="en-US" sz="2400" dirty="0" err="1"/>
              <a:t>neg</a:t>
            </a:r>
            <a:r>
              <a:rPr lang="en-US" sz="2400" dirty="0"/>
              <a:t>=neg+1; // Increment negative count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		}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	}// End of for</a:t>
            </a:r>
          </a:p>
          <a:p>
            <a:pPr>
              <a:lnSpc>
                <a:spcPts val="4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816313" y="2267941"/>
            <a:ext cx="281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/>
              <a:t>++ is equivalent to </a:t>
            </a:r>
            <a:r>
              <a:rPr lang="en-US" sz="2400" dirty="0" err="1"/>
              <a:t>i</a:t>
            </a:r>
            <a:r>
              <a:rPr lang="en-US" sz="2400" dirty="0"/>
              <a:t>=i+1;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94361" y="2671130"/>
            <a:ext cx="12396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6361"/>
            <a:ext cx="629822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</a:rPr>
              <a:t>Review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4D650-78BF-A941-8016-A9CC3E30B9AE}"/>
              </a:ext>
            </a:extLst>
          </p:cNvPr>
          <p:cNvSpPr txBox="1"/>
          <p:nvPr/>
        </p:nvSpPr>
        <p:spPr>
          <a:xfrm>
            <a:off x="803564" y="1676400"/>
            <a:ext cx="311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Repetitive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8FA0E-C5A9-4F43-8584-298F326D5D75}"/>
              </a:ext>
            </a:extLst>
          </p:cNvPr>
          <p:cNvSpPr txBox="1"/>
          <p:nvPr/>
        </p:nvSpPr>
        <p:spPr>
          <a:xfrm>
            <a:off x="803564" y="2460367"/>
            <a:ext cx="387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Loop design: while-statement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857ED-B0FC-B04C-87F1-4FD85D07053F}"/>
              </a:ext>
            </a:extLst>
          </p:cNvPr>
          <p:cNvSpPr txBox="1"/>
          <p:nvPr/>
        </p:nvSpPr>
        <p:spPr>
          <a:xfrm>
            <a:off x="803564" y="3244334"/>
            <a:ext cx="354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Loop design: for-statement</a:t>
            </a:r>
          </a:p>
        </p:txBody>
      </p:sp>
    </p:spTree>
    <p:extLst>
      <p:ext uri="{BB962C8B-B14F-4D97-AF65-F5344CB8AC3E}">
        <p14:creationId xmlns:p14="http://schemas.microsoft.com/office/powerpoint/2010/main" val="6555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80148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5: Search in an array: Step 1 initialize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2595" y="755321"/>
            <a:ext cx="8511356" cy="262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String</a:t>
            </a:r>
            <a:r>
              <a:rPr lang="en-US" sz="2200" dirty="0">
                <a:solidFill>
                  <a:srgbClr val="000000"/>
                </a:solidFill>
              </a:rPr>
              <a:t> [] </a:t>
            </a:r>
            <a:r>
              <a:rPr lang="en-US" sz="2200" dirty="0" err="1">
                <a:solidFill>
                  <a:srgbClr val="000000"/>
                </a:solidFill>
              </a:rPr>
              <a:t>wList</a:t>
            </a:r>
            <a:r>
              <a:rPr lang="en-US" sz="2200" dirty="0">
                <a:solidFill>
                  <a:srgbClr val="000000"/>
                </a:solidFill>
              </a:rPr>
              <a:t>={"Emilio", "</a:t>
            </a:r>
            <a:r>
              <a:rPr lang="en-US" sz="2200" dirty="0" err="1">
                <a:solidFill>
                  <a:srgbClr val="000000"/>
                </a:solidFill>
              </a:rPr>
              <a:t>Semion</a:t>
            </a:r>
            <a:r>
              <a:rPr lang="en-US" sz="2200" dirty="0">
                <a:solidFill>
                  <a:srgbClr val="000000"/>
                </a:solidFill>
              </a:rPr>
              <a:t>", ”</a:t>
            </a:r>
            <a:r>
              <a:rPr lang="en-US" sz="2200" dirty="0" err="1">
                <a:solidFill>
                  <a:srgbClr val="000000"/>
                </a:solidFill>
              </a:rPr>
              <a:t>Ziggy</a:t>
            </a:r>
            <a:r>
              <a:rPr lang="en-US" sz="2200" dirty="0">
                <a:solidFill>
                  <a:srgbClr val="000000"/>
                </a:solidFill>
              </a:rPr>
              <a:t>"}; 	 	 	  	 	 	</a:t>
            </a:r>
            <a:r>
              <a:rPr lang="en-US" sz="2200" dirty="0">
                <a:solidFill>
                  <a:srgbClr val="FF0000"/>
                </a:solidFill>
              </a:rPr>
              <a:t>Scanner </a:t>
            </a:r>
            <a:r>
              <a:rPr lang="en-US" sz="2200" dirty="0">
                <a:solidFill>
                  <a:srgbClr val="000000"/>
                </a:solidFill>
              </a:rPr>
              <a:t>s=new </a:t>
            </a:r>
            <a:r>
              <a:rPr lang="en-US" sz="2200" dirty="0">
                <a:solidFill>
                  <a:srgbClr val="FF0000"/>
                </a:solidFill>
              </a:rPr>
              <a:t>Scanner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2200" dirty="0" err="1">
                <a:solidFill>
                  <a:srgbClr val="000000"/>
                </a:solidFill>
              </a:rPr>
              <a:t>System.in</a:t>
            </a:r>
            <a:r>
              <a:rPr lang="en-US" sz="2200" dirty="0">
                <a:solidFill>
                  <a:srgbClr val="000000"/>
                </a:solidFill>
              </a:rPr>
              <a:t>); 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FF0000"/>
                </a:solidFill>
              </a:rPr>
              <a:t>       String </a:t>
            </a:r>
            <a:r>
              <a:rPr lang="en-US" sz="2200" dirty="0">
                <a:solidFill>
                  <a:srgbClr val="000000"/>
                </a:solidFill>
              </a:rPr>
              <a:t>wanted=</a:t>
            </a:r>
            <a:r>
              <a:rPr lang="en-US" sz="2200" dirty="0" err="1">
                <a:solidFill>
                  <a:srgbClr val="000000"/>
                </a:solidFill>
              </a:rPr>
              <a:t>s.next</a:t>
            </a:r>
            <a:r>
              <a:rPr lang="en-US" sz="2200" dirty="0">
                <a:solidFill>
                  <a:srgbClr val="000000"/>
                </a:solidFill>
              </a:rPr>
              <a:t>();  // Get name to be searched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</a:t>
            </a:r>
            <a:r>
              <a:rPr lang="en-US" sz="2200" dirty="0" err="1">
                <a:solidFill>
                  <a:srgbClr val="FF0000"/>
                </a:solidFill>
              </a:rPr>
              <a:t>boolean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found=false; // Not yet found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3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80148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5: Search in an array: Step 2 set up loop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2595" y="755321"/>
            <a:ext cx="8511356" cy="416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boolean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found=false; // Not yet found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int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next=0; // Points to the first element in wanted list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</a:t>
            </a:r>
            <a:r>
              <a:rPr lang="en-US" sz="2200" dirty="0">
                <a:solidFill>
                  <a:srgbClr val="FF0000"/>
                </a:solidFill>
              </a:rPr>
              <a:t>while</a:t>
            </a:r>
            <a:r>
              <a:rPr lang="en-US" sz="2200" dirty="0">
                <a:solidFill>
                  <a:srgbClr val="000000"/>
                </a:solidFill>
              </a:rPr>
              <a:t>(???) {  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    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if</a:t>
            </a:r>
            <a:r>
              <a:rPr lang="en-US" sz="2200" dirty="0" err="1">
                <a:solidFill>
                  <a:srgbClr val="000000"/>
                </a:solidFill>
              </a:rPr>
              <a:t>(wanted.equals(wList[nextItem</a:t>
            </a:r>
            <a:r>
              <a:rPr lang="en-US" sz="2200" dirty="0">
                <a:solidFill>
                  <a:srgbClr val="000000"/>
                </a:solidFill>
              </a:rPr>
              <a:t>])) // Compare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         found=true; // If equal then we have found the wanted!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    </a:t>
            </a:r>
            <a:r>
              <a:rPr lang="en-US" sz="2200" dirty="0">
                <a:solidFill>
                  <a:srgbClr val="FF0000"/>
                </a:solidFill>
              </a:rPr>
              <a:t>else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	next=next+1; // else point to the next item on the list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}//End of loop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80148"/>
            <a:ext cx="81864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5: Search in an array: Step 3 complete loop condition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2595" y="1249228"/>
            <a:ext cx="8511356" cy="467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int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next=0; // Points to the first element in wanted list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boolean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found=false; // Not yet found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</a:t>
            </a:r>
            <a:r>
              <a:rPr lang="en-US" sz="2200" dirty="0">
                <a:solidFill>
                  <a:srgbClr val="FF0000"/>
                </a:solidFill>
              </a:rPr>
              <a:t>while</a:t>
            </a:r>
            <a:r>
              <a:rPr lang="en-US" sz="2200" dirty="0">
                <a:solidFill>
                  <a:srgbClr val="000000"/>
                </a:solidFill>
              </a:rPr>
              <a:t>(next&lt;</a:t>
            </a:r>
            <a:r>
              <a:rPr lang="en-US" sz="2200" dirty="0" err="1">
                <a:solidFill>
                  <a:srgbClr val="000000"/>
                </a:solidFill>
              </a:rPr>
              <a:t>wList.length</a:t>
            </a:r>
            <a:r>
              <a:rPr lang="en-US" sz="2200" dirty="0">
                <a:solidFill>
                  <a:srgbClr val="000000"/>
                </a:solidFill>
              </a:rPr>
              <a:t>&amp;&amp;!found) {  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    </a:t>
            </a:r>
            <a:r>
              <a:rPr lang="en-US" sz="2200" dirty="0">
                <a:solidFill>
                  <a:srgbClr val="FF0000"/>
                </a:solidFill>
              </a:rPr>
              <a:t> if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dirty="0" err="1">
                <a:solidFill>
                  <a:srgbClr val="000000"/>
                </a:solidFill>
              </a:rPr>
              <a:t>wanted.equals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dirty="0" err="1">
                <a:solidFill>
                  <a:srgbClr val="000000"/>
                </a:solidFill>
              </a:rPr>
              <a:t>wList</a:t>
            </a:r>
            <a:r>
              <a:rPr lang="en-US" sz="2200" dirty="0">
                <a:solidFill>
                  <a:srgbClr val="000000"/>
                </a:solidFill>
              </a:rPr>
              <a:t>[next])){ // Compare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                found=true; // If equal then we have found the wanted!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		}</a:t>
            </a:r>
            <a:r>
              <a:rPr lang="en-US" sz="2200" dirty="0">
                <a:solidFill>
                  <a:srgbClr val="FF0000"/>
                </a:solidFill>
              </a:rPr>
              <a:t>else</a:t>
            </a:r>
            <a:r>
              <a:rPr lang="en-US" sz="2200" dirty="0"/>
              <a:t>{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	next=next+1; // else point to the next item on the list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	}</a:t>
            </a:r>
          </a:p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</a:rPr>
              <a:t>	}//End of loop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6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5: Search in an array: Display 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402898" y="1010510"/>
            <a:ext cx="7522691" cy="263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if</a:t>
            </a:r>
            <a:r>
              <a:rPr lang="en-US" sz="2400" dirty="0" err="1">
                <a:solidFill>
                  <a:srgbClr val="000000"/>
                </a:solidFill>
              </a:rPr>
              <a:t>(found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0000"/>
                </a:solidFill>
              </a:rPr>
              <a:t>            </a:t>
            </a:r>
            <a:r>
              <a:rPr lang="en-US" sz="2400" dirty="0" err="1">
                <a:solidFill>
                  <a:srgbClr val="000000"/>
                </a:solidFill>
              </a:rPr>
              <a:t>System.out.println(wanted</a:t>
            </a:r>
            <a:r>
              <a:rPr lang="en-US" sz="2400" dirty="0">
                <a:solidFill>
                  <a:srgbClr val="000000"/>
                </a:solidFill>
              </a:rPr>
              <a:t>+  " exists in database");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else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0000"/>
                </a:solidFill>
              </a:rPr>
              <a:t>            </a:t>
            </a:r>
            <a:r>
              <a:rPr lang="en-US" sz="2400" dirty="0" err="1">
                <a:solidFill>
                  <a:srgbClr val="000000"/>
                </a:solidFill>
              </a:rPr>
              <a:t>System.out.println(wanted</a:t>
            </a:r>
            <a:r>
              <a:rPr lang="en-US" sz="2400" dirty="0">
                <a:solidFill>
                  <a:srgbClr val="000000"/>
                </a:solidFill>
              </a:rPr>
              <a:t>+  " not in   database")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0000"/>
                </a:solidFill>
              </a:rPr>
              <a:t>} // End of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6: Sort an array in ascending order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74072" y="1013046"/>
            <a:ext cx="7522691" cy="109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FF0000"/>
                </a:solidFill>
              </a:rPr>
              <a:t>Example: 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0000"/>
                </a:solidFill>
              </a:rPr>
              <a:t>Input array of integers: [5  4 -1  2]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072" y="3050357"/>
            <a:ext cx="7522691" cy="58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0000"/>
                </a:solidFill>
              </a:rPr>
              <a:t>Sorted array of integers: [-1  2  4  5]</a:t>
            </a:r>
          </a:p>
        </p:txBody>
      </p:sp>
    </p:spTree>
    <p:extLst>
      <p:ext uri="{BB962C8B-B14F-4D97-AF65-F5344CB8AC3E}">
        <p14:creationId xmlns:p14="http://schemas.microsoft.com/office/powerpoint/2010/main" val="1588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Problem 6: Sort algorithm: Bubble sort (Compare and exchange)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0475" y="1006433"/>
            <a:ext cx="82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Pass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475" y="1304402"/>
            <a:ext cx="65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Step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53011" y="1304402"/>
            <a:ext cx="541370" cy="2407046"/>
            <a:chOff x="1453011" y="1304402"/>
            <a:chExt cx="541370" cy="2407046"/>
          </a:xfrm>
        </p:grpSpPr>
        <p:grpSp>
          <p:nvGrpSpPr>
            <p:cNvPr id="4" name="Group 3"/>
            <p:cNvGrpSpPr/>
            <p:nvPr/>
          </p:nvGrpSpPr>
          <p:grpSpPr>
            <a:xfrm>
              <a:off x="1453011" y="1606598"/>
              <a:ext cx="541370" cy="2104850"/>
              <a:chOff x="617228" y="1553420"/>
              <a:chExt cx="541370" cy="210485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17228" y="1553420"/>
                <a:ext cx="372443" cy="2104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5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4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-1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" name="Right Bracket 2"/>
              <p:cNvSpPr/>
              <p:nvPr/>
            </p:nvSpPr>
            <p:spPr>
              <a:xfrm>
                <a:off x="989671" y="1915151"/>
                <a:ext cx="168927" cy="534226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510569" y="1304402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51939" y="1304402"/>
            <a:ext cx="1419810" cy="2407046"/>
            <a:chOff x="2051939" y="1304402"/>
            <a:chExt cx="1419810" cy="2407046"/>
          </a:xfrm>
        </p:grpSpPr>
        <p:grpSp>
          <p:nvGrpSpPr>
            <p:cNvPr id="62" name="Group 61"/>
            <p:cNvGrpSpPr/>
            <p:nvPr/>
          </p:nvGrpSpPr>
          <p:grpSpPr>
            <a:xfrm>
              <a:off x="2980227" y="1304402"/>
              <a:ext cx="491522" cy="2407046"/>
              <a:chOff x="2980227" y="1304402"/>
              <a:chExt cx="491522" cy="240704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980227" y="1606598"/>
                <a:ext cx="491522" cy="2104850"/>
                <a:chOff x="2120189" y="1708165"/>
                <a:chExt cx="491522" cy="210485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2120189" y="1708165"/>
                  <a:ext cx="372443" cy="2104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4 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5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-1 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1" name="Right Bracket 10"/>
                <p:cNvSpPr/>
                <p:nvPr/>
              </p:nvSpPr>
              <p:spPr>
                <a:xfrm>
                  <a:off x="2442784" y="2604122"/>
                  <a:ext cx="168927" cy="534226"/>
                </a:xfrm>
                <a:prstGeom prst="rightBracket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037785" y="1304402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>
              <a:off x="2051939" y="1532120"/>
              <a:ext cx="596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529307" y="1304402"/>
            <a:ext cx="1333464" cy="2407046"/>
            <a:chOff x="3529307" y="1304402"/>
            <a:chExt cx="1333464" cy="2407046"/>
          </a:xfrm>
        </p:grpSpPr>
        <p:grpSp>
          <p:nvGrpSpPr>
            <p:cNvPr id="63" name="Group 62"/>
            <p:cNvGrpSpPr/>
            <p:nvPr/>
          </p:nvGrpSpPr>
          <p:grpSpPr>
            <a:xfrm>
              <a:off x="4371249" y="1304402"/>
              <a:ext cx="491522" cy="2407046"/>
              <a:chOff x="4371249" y="1304402"/>
              <a:chExt cx="491522" cy="240704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71249" y="1606598"/>
                <a:ext cx="491522" cy="2104850"/>
                <a:chOff x="3502204" y="1708165"/>
                <a:chExt cx="491522" cy="210485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3502204" y="1708165"/>
                  <a:ext cx="372443" cy="2104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4 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-1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5 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3" name="Right Bracket 12"/>
                <p:cNvSpPr/>
                <p:nvPr/>
              </p:nvSpPr>
              <p:spPr>
                <a:xfrm>
                  <a:off x="3824799" y="3124044"/>
                  <a:ext cx="168927" cy="534226"/>
                </a:xfrm>
                <a:prstGeom prst="rightBracket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371249" y="1304402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3529307" y="1533324"/>
              <a:ext cx="596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525938" y="1252806"/>
            <a:ext cx="1556836" cy="2458642"/>
            <a:chOff x="5525938" y="1252806"/>
            <a:chExt cx="1556836" cy="2458642"/>
          </a:xfrm>
        </p:grpSpPr>
        <p:sp>
          <p:nvSpPr>
            <p:cNvPr id="14" name="Rectangle 13"/>
            <p:cNvSpPr/>
            <p:nvPr/>
          </p:nvSpPr>
          <p:spPr>
            <a:xfrm>
              <a:off x="5734397" y="1606598"/>
              <a:ext cx="372443" cy="2104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4  </a:t>
              </a:r>
            </a:p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-1 </a:t>
              </a:r>
            </a:p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2  </a:t>
              </a:r>
            </a:p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25938" y="1252806"/>
              <a:ext cx="1556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End of pass 1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70557" y="3711448"/>
            <a:ext cx="82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Pass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0557" y="4009417"/>
            <a:ext cx="65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Step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520651" y="4009417"/>
            <a:ext cx="539242" cy="2346933"/>
            <a:chOff x="1520651" y="4009417"/>
            <a:chExt cx="539242" cy="2346933"/>
          </a:xfrm>
        </p:grpSpPr>
        <p:grpSp>
          <p:nvGrpSpPr>
            <p:cNvPr id="40" name="Group 39"/>
            <p:cNvGrpSpPr/>
            <p:nvPr/>
          </p:nvGrpSpPr>
          <p:grpSpPr>
            <a:xfrm>
              <a:off x="1581448" y="4251500"/>
              <a:ext cx="478445" cy="2104850"/>
              <a:chOff x="1581448" y="4251500"/>
              <a:chExt cx="478445" cy="210485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581448" y="4251500"/>
                <a:ext cx="372443" cy="2104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4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-1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2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34" name="Right Bracket 33"/>
              <p:cNvSpPr/>
              <p:nvPr/>
            </p:nvSpPr>
            <p:spPr>
              <a:xfrm>
                <a:off x="1928869" y="4616519"/>
                <a:ext cx="131024" cy="55438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520651" y="4009417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062021" y="4009417"/>
            <a:ext cx="1515730" cy="2346933"/>
            <a:chOff x="2062021" y="4009417"/>
            <a:chExt cx="1515730" cy="2346933"/>
          </a:xfrm>
        </p:grpSpPr>
        <p:grpSp>
          <p:nvGrpSpPr>
            <p:cNvPr id="66" name="Group 65"/>
            <p:cNvGrpSpPr/>
            <p:nvPr/>
          </p:nvGrpSpPr>
          <p:grpSpPr>
            <a:xfrm>
              <a:off x="3047867" y="4009417"/>
              <a:ext cx="529884" cy="2346933"/>
              <a:chOff x="3047867" y="4009417"/>
              <a:chExt cx="529884" cy="234693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099306" y="4251500"/>
                <a:ext cx="478445" cy="2104850"/>
                <a:chOff x="3099306" y="4270879"/>
                <a:chExt cx="478445" cy="210485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099306" y="4270879"/>
                  <a:ext cx="372443" cy="2104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-1 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4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000000"/>
                      </a:solidFill>
                    </a:rPr>
                    <a:t>2  </a:t>
                  </a:r>
                </a:p>
                <a:p>
                  <a:pPr>
                    <a:lnSpc>
                      <a:spcPts val="4000"/>
                    </a:lnSpc>
                  </a:pPr>
                  <a:r>
                    <a:rPr lang="en-US" dirty="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42" name="Right Bracket 41"/>
                <p:cNvSpPr/>
                <p:nvPr/>
              </p:nvSpPr>
              <p:spPr>
                <a:xfrm>
                  <a:off x="3446727" y="5190283"/>
                  <a:ext cx="131024" cy="554385"/>
                </a:xfrm>
                <a:prstGeom prst="rightBracket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047867" y="4009417"/>
                <a:ext cx="3146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>
              <a:off x="2062021" y="4237135"/>
              <a:ext cx="596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539389" y="4009417"/>
            <a:ext cx="2386968" cy="2346933"/>
            <a:chOff x="3539389" y="4009417"/>
            <a:chExt cx="2386968" cy="2346933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3539389" y="4238339"/>
              <a:ext cx="596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4371249" y="4009417"/>
              <a:ext cx="1555108" cy="2346933"/>
              <a:chOff x="4371249" y="4009417"/>
              <a:chExt cx="1555108" cy="234693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557470" y="4251500"/>
                <a:ext cx="372443" cy="2104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-1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2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  <a:r>
                  <a:rPr lang="en-US" dirty="0">
                    <a:solidFill>
                      <a:srgbClr val="000000"/>
                    </a:solidFill>
                  </a:rPr>
                  <a:t>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1249" y="4009417"/>
                <a:ext cx="15551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End of pass 2</a:t>
                </a:r>
              </a:p>
            </p:txBody>
          </p:sp>
        </p:grpSp>
      </p:grpSp>
      <p:cxnSp>
        <p:nvCxnSpPr>
          <p:cNvPr id="58" name="Straight Connector 57"/>
          <p:cNvCxnSpPr/>
          <p:nvPr/>
        </p:nvCxnSpPr>
        <p:spPr>
          <a:xfrm>
            <a:off x="260475" y="3711448"/>
            <a:ext cx="7459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53200" y="2102445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3 steps in Pass 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25870" y="4770794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2 steps in Pass 2</a:t>
            </a:r>
          </a:p>
        </p:txBody>
      </p:sp>
    </p:spTree>
    <p:extLst>
      <p:ext uri="{BB962C8B-B14F-4D97-AF65-F5344CB8AC3E}">
        <p14:creationId xmlns:p14="http://schemas.microsoft.com/office/powerpoint/2010/main" val="33966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9" grpId="0"/>
      <p:bldP spid="50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6: Sort algorithm: Bubble sort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9967" y="1272153"/>
            <a:ext cx="82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Pass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9967" y="1570122"/>
            <a:ext cx="65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Step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2277" y="1570122"/>
            <a:ext cx="597026" cy="2661285"/>
            <a:chOff x="1412277" y="1570122"/>
            <a:chExt cx="597026" cy="2661285"/>
          </a:xfrm>
        </p:grpSpPr>
        <p:grpSp>
          <p:nvGrpSpPr>
            <p:cNvPr id="8" name="Group 7"/>
            <p:cNvGrpSpPr/>
            <p:nvPr/>
          </p:nvGrpSpPr>
          <p:grpSpPr>
            <a:xfrm>
              <a:off x="1412277" y="2121428"/>
              <a:ext cx="597026" cy="2109979"/>
              <a:chOff x="1412277" y="1970232"/>
              <a:chExt cx="597026" cy="2109979"/>
            </a:xfrm>
          </p:grpSpPr>
          <p:sp>
            <p:nvSpPr>
              <p:cNvPr id="34" name="Right Bracket 33"/>
              <p:cNvSpPr/>
              <p:nvPr/>
            </p:nvSpPr>
            <p:spPr>
              <a:xfrm>
                <a:off x="1878279" y="2331499"/>
                <a:ext cx="131024" cy="55438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12277" y="1970232"/>
                <a:ext cx="393182" cy="210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-1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000000"/>
                    </a:solidFill>
                  </a:rPr>
                  <a:t>2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4</a:t>
                </a:r>
                <a:r>
                  <a:rPr lang="en-US" sz="2000" dirty="0">
                    <a:solidFill>
                      <a:srgbClr val="000000"/>
                    </a:solidFill>
                  </a:rPr>
                  <a:t>  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470061" y="1570122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839491" y="2331499"/>
            <a:ext cx="236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1 step in Pass 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11431" y="1597785"/>
            <a:ext cx="2309228" cy="2633622"/>
            <a:chOff x="2011431" y="1597785"/>
            <a:chExt cx="2309228" cy="2633622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2011431" y="1797840"/>
              <a:ext cx="596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765551" y="1597785"/>
              <a:ext cx="1555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End of pass 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37978" y="2121428"/>
              <a:ext cx="393182" cy="2109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-1  </a:t>
              </a:r>
            </a:p>
            <a:p>
              <a:pPr>
                <a:lnSpc>
                  <a:spcPts val="4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  <a:p>
              <a:pPr>
                <a:lnSpc>
                  <a:spcPts val="4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4</a:t>
              </a:r>
              <a:r>
                <a:rPr lang="en-US" sz="2000" dirty="0">
                  <a:solidFill>
                    <a:srgbClr val="000000"/>
                  </a:solidFill>
                </a:rPr>
                <a:t>  </a:t>
              </a:r>
            </a:p>
            <a:p>
              <a:pPr>
                <a:lnSpc>
                  <a:spcPts val="4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3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6: Sort algorithm: Bubble sort: Analysis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06230"/>
            <a:ext cx="2966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Given: Array of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elements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047749"/>
            <a:ext cx="2971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Number of passes needed: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689268"/>
            <a:ext cx="5583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steps (comparisons) in </a:t>
            </a:r>
          </a:p>
          <a:p>
            <a:r>
              <a:rPr lang="en-US" sz="2000" dirty="0"/>
              <a:t>	Pass 1: </a:t>
            </a:r>
          </a:p>
          <a:p>
            <a:r>
              <a:rPr lang="en-US" sz="2000" dirty="0"/>
              <a:t>	Pass 2:</a:t>
            </a:r>
          </a:p>
          <a:p>
            <a:pPr lvl="1"/>
            <a:r>
              <a:rPr lang="en-US" sz="2000" dirty="0"/>
              <a:t>.</a:t>
            </a:r>
          </a:p>
          <a:p>
            <a:pPr lvl="1"/>
            <a:r>
              <a:rPr lang="en-US" sz="2000" dirty="0"/>
              <a:t>.</a:t>
            </a:r>
          </a:p>
          <a:p>
            <a:pPr lvl="1"/>
            <a:r>
              <a:rPr lang="en-US" sz="2000" dirty="0"/>
              <a:t>Pass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</a:p>
          <a:p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5177446"/>
            <a:ext cx="254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number of steps: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868" y="922527"/>
            <a:ext cx="28575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759" y="3767327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Problem 6: Sort algorithm: Bubble sort: Warning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700" y="1217715"/>
            <a:ext cx="621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Bubble sort is not a recommended algorithm for large arrays (e.g. an array of, say, 100 elements).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700" y="2763913"/>
            <a:ext cx="6212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 algorithms:</a:t>
            </a:r>
          </a:p>
          <a:p>
            <a:endParaRPr lang="en-US" sz="2000" dirty="0"/>
          </a:p>
          <a:p>
            <a:r>
              <a:rPr lang="en-US" sz="2000" dirty="0"/>
              <a:t>	Insertion sort</a:t>
            </a:r>
          </a:p>
          <a:p>
            <a:r>
              <a:rPr lang="en-US" sz="2000" dirty="0"/>
              <a:t>	Merge sort</a:t>
            </a:r>
          </a:p>
          <a:p>
            <a:r>
              <a:rPr lang="en-US" sz="2000" dirty="0"/>
              <a:t>	Quick sort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63700" y="5213835"/>
            <a:ext cx="618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Challenge: Code the bubble sort algorithm (on your own).</a:t>
            </a:r>
          </a:p>
        </p:txBody>
      </p:sp>
    </p:spTree>
    <p:extLst>
      <p:ext uri="{BB962C8B-B14F-4D97-AF65-F5344CB8AC3E}">
        <p14:creationId xmlns:p14="http://schemas.microsoft.com/office/powerpoint/2010/main" val="338181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544" y="2479320"/>
            <a:ext cx="5506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Arrays: Multidimensional</a:t>
            </a:r>
          </a:p>
        </p:txBody>
      </p:sp>
    </p:spTree>
    <p:extLst>
      <p:ext uri="{BB962C8B-B14F-4D97-AF65-F5344CB8AC3E}">
        <p14:creationId xmlns:p14="http://schemas.microsoft.com/office/powerpoint/2010/main" val="7050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6361"/>
            <a:ext cx="232756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This week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4D650-78BF-A941-8016-A9CC3E30B9AE}"/>
              </a:ext>
            </a:extLst>
          </p:cNvPr>
          <p:cNvSpPr txBox="1"/>
          <p:nvPr/>
        </p:nvSpPr>
        <p:spPr>
          <a:xfrm>
            <a:off x="768840" y="1525929"/>
            <a:ext cx="539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Arrays: Declaration, creation, initialization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5A4C7-F174-064F-AE6B-DDFECAEB410E}"/>
              </a:ext>
            </a:extLst>
          </p:cNvPr>
          <p:cNvSpPr txBox="1"/>
          <p:nvPr/>
        </p:nvSpPr>
        <p:spPr>
          <a:xfrm>
            <a:off x="768839" y="2118167"/>
            <a:ext cx="4936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analysis: min, max, average, sort</a:t>
            </a:r>
          </a:p>
        </p:txBody>
      </p:sp>
    </p:spTree>
    <p:extLst>
      <p:ext uri="{BB962C8B-B14F-4D97-AF65-F5344CB8AC3E}">
        <p14:creationId xmlns:p14="http://schemas.microsoft.com/office/powerpoint/2010/main" val="1562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9" y="313336"/>
            <a:ext cx="306238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Example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4509" y="1855522"/>
            <a:ext cx="7794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FLAGSTAFF</a:t>
            </a:r>
            <a:r>
              <a:rPr lang="en-US" dirty="0"/>
              <a:t>           12   11   12    9    7    4    9    8    5    7    8   11</a:t>
            </a:r>
          </a:p>
          <a:p>
            <a:r>
              <a:rPr lang="en-US" dirty="0">
                <a:solidFill>
                  <a:srgbClr val="FF0000"/>
                </a:solidFill>
              </a:rPr>
              <a:t>PHOENIX </a:t>
            </a:r>
            <a:r>
              <a:rPr lang="en-US" dirty="0"/>
              <a:t>             10     9    8      6    3    2    4    4    3    4    6   9      </a:t>
            </a:r>
          </a:p>
          <a:p>
            <a:r>
              <a:rPr lang="en-US" dirty="0">
                <a:solidFill>
                  <a:srgbClr val="FF0000"/>
                </a:solidFill>
              </a:rPr>
              <a:t>TUCSON</a:t>
            </a:r>
            <a:r>
              <a:rPr lang="en-US" dirty="0"/>
              <a:t>               10     9    9      6    4    3    9    7    4    5    6   10</a:t>
            </a:r>
          </a:p>
          <a:p>
            <a:r>
              <a:rPr lang="en-US" dirty="0">
                <a:solidFill>
                  <a:srgbClr val="FF0000"/>
                </a:solidFill>
              </a:rPr>
              <a:t>WINSLOW </a:t>
            </a:r>
            <a:r>
              <a:rPr lang="en-US" dirty="0"/>
              <a:t>           12   10    9     7    5    4    8    6    4    6    8   10</a:t>
            </a:r>
          </a:p>
          <a:p>
            <a:r>
              <a:rPr lang="en-US" dirty="0">
                <a:solidFill>
                  <a:srgbClr val="FF0000"/>
                </a:solidFill>
              </a:rPr>
              <a:t>YUMA  </a:t>
            </a:r>
            <a:r>
              <a:rPr lang="en-US" dirty="0"/>
              <a:t>                  9      6     6     4    2    1    3    3    2    3    5    8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0707" y="1125894"/>
            <a:ext cx="428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MONTHLY CLOUDY DAYS IN ARIZONA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0735" y="1855522"/>
            <a:ext cx="407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     F     M    A   M    J    J    A    S    O   N   D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509" y="4612912"/>
            <a:ext cx="449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[][] </a:t>
            </a:r>
            <a:r>
              <a:rPr lang="en-US" sz="2400" dirty="0" err="1"/>
              <a:t>cloudyDays</a:t>
            </a:r>
            <a:r>
              <a:rPr lang="en-US" sz="2400" dirty="0"/>
              <a:t>=new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 [5][12</a:t>
            </a:r>
            <a:r>
              <a:rPr lang="en-US" dirty="0"/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9614" y="4174184"/>
            <a:ext cx="6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6124" y="4174184"/>
            <a:ext cx="97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127610" y="4545853"/>
            <a:ext cx="189852" cy="185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913525" y="4543514"/>
            <a:ext cx="687864" cy="18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1036" y="216628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036" y="243202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036" y="26977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1036" y="29635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036" y="32292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34175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71144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04855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2261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1812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9630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7179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85528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6039" y="16299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6853" y="1629957"/>
            <a:ext cx="35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13536" y="162995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2966" y="162995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4509" y="5440433"/>
            <a:ext cx="488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value of cloudyDays[1,8]? </a:t>
            </a:r>
          </a:p>
        </p:txBody>
      </p:sp>
    </p:spTree>
    <p:extLst>
      <p:ext uri="{BB962C8B-B14F-4D97-AF65-F5344CB8AC3E}">
        <p14:creationId xmlns:p14="http://schemas.microsoft.com/office/powerpoint/2010/main" val="4133158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Arrays: Typical errors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308" y="1540263"/>
            <a:ext cx="6511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Index out of bounds [Run time error]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1371600" lvl="2" indent="-457200"/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 a=new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[10];</a:t>
            </a:r>
          </a:p>
          <a:p>
            <a:pPr marL="1371600" lvl="2" indent="-457200"/>
            <a:endParaRPr lang="en-US" sz="2400" dirty="0"/>
          </a:p>
          <a:p>
            <a:pPr marL="1371600" lvl="2" indent="-457200"/>
            <a:r>
              <a:rPr lang="en-US" sz="2400" dirty="0" err="1"/>
              <a:t>a[i</a:t>
            </a:r>
            <a:r>
              <a:rPr lang="en-US" sz="2400" dirty="0"/>
              <a:t>]=</a:t>
            </a:r>
            <a:r>
              <a:rPr lang="en-US" sz="2400" dirty="0" err="1"/>
              <a:t>x</a:t>
            </a:r>
            <a:r>
              <a:rPr lang="en-US" sz="2400" dirty="0"/>
              <a:t>; // </a:t>
            </a:r>
            <a:r>
              <a:rPr lang="en-US" sz="2400" dirty="0" err="1"/>
              <a:t>i</a:t>
            </a:r>
            <a:r>
              <a:rPr lang="en-US" sz="2400" dirty="0"/>
              <a:t> is greater than 9 or less than 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708" y="3999280"/>
            <a:ext cx="752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Element not initialized [Compile time error]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1371600" lvl="2" indent="-457200"/>
            <a:r>
              <a:rPr lang="en-US" sz="2400" dirty="0">
                <a:solidFill>
                  <a:srgbClr val="FF0000"/>
                </a:solidFill>
              </a:rPr>
              <a:t>String</a:t>
            </a:r>
            <a:r>
              <a:rPr lang="en-US" sz="2400" dirty="0"/>
              <a:t> [] name;</a:t>
            </a:r>
          </a:p>
          <a:p>
            <a:pPr marL="1371600" lvl="2" indent="-457200"/>
            <a:endParaRPr lang="en-US" sz="2400" dirty="0"/>
          </a:p>
          <a:p>
            <a:pPr marL="1371600" lvl="2" indent="-457200"/>
            <a:r>
              <a:rPr lang="en-US" sz="2400" dirty="0" err="1"/>
              <a:t>name[i</a:t>
            </a:r>
            <a:r>
              <a:rPr lang="en-US" sz="2400" dirty="0"/>
              <a:t>]=“Bob”; // element not initialized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17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4420" y="2773951"/>
            <a:ext cx="704336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chemeClr val="tx2"/>
                </a:solidFill>
              </a:rPr>
              <a:t>Week 5: February 4-8, 2019</a:t>
            </a:r>
          </a:p>
          <a:p>
            <a:pPr algn="ctr"/>
            <a:r>
              <a:rPr lang="en-US" sz="3100" dirty="0">
                <a:solidFill>
                  <a:schemeClr val="tx2"/>
                </a:solidFill>
              </a:rPr>
              <a:t>Hope you enjoyed this week!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6361"/>
            <a:ext cx="54864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Request and Announcement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4D650-78BF-A941-8016-A9CC3E30B9AE}"/>
              </a:ext>
            </a:extLst>
          </p:cNvPr>
          <p:cNvSpPr txBox="1"/>
          <p:nvPr/>
        </p:nvSpPr>
        <p:spPr>
          <a:xfrm>
            <a:off x="768840" y="1525929"/>
            <a:ext cx="281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Posts on </a:t>
            </a:r>
            <a:r>
              <a:rPr lang="en-US" sz="2400" dirty="0" err="1"/>
              <a:t>campuswire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5A4C7-F174-064F-AE6B-DDFECAEB410E}"/>
              </a:ext>
            </a:extLst>
          </p:cNvPr>
          <p:cNvSpPr txBox="1"/>
          <p:nvPr/>
        </p:nvSpPr>
        <p:spPr>
          <a:xfrm>
            <a:off x="671692" y="4022199"/>
            <a:ext cx="5416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Problem solving session:</a:t>
            </a:r>
          </a:p>
          <a:p>
            <a:r>
              <a:rPr lang="en-US" sz="2400" dirty="0"/>
              <a:t> 	Sunday Feb 10, 2019. 6pm LWSN 3102</a:t>
            </a:r>
          </a:p>
          <a:p>
            <a:r>
              <a:rPr lang="en-US" sz="2400" dirty="0"/>
              <a:t>	All are welcome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8F7FA7-2B21-B943-BC5B-CE52CFC9F6A9}"/>
              </a:ext>
            </a:extLst>
          </p:cNvPr>
          <p:cNvSpPr/>
          <p:nvPr/>
        </p:nvSpPr>
        <p:spPr>
          <a:xfrm>
            <a:off x="671692" y="2589398"/>
            <a:ext cx="780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Extra Supplementary Instruction session: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Wednesday, February 6 from 5:30 to 6:20pm WALC B093.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74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8764" y="2837514"/>
            <a:ext cx="202182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</a:rPr>
              <a:t>Arrays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4" y="3631438"/>
            <a:ext cx="3619027" cy="2724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184" y="271664"/>
            <a:ext cx="3785616" cy="25237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591" y="3631438"/>
            <a:ext cx="3460209" cy="27249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54" y="271664"/>
            <a:ext cx="3361401" cy="231343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3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Arrays: What are these?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17228" y="1298955"/>
            <a:ext cx="70946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homogeneous</a:t>
            </a:r>
            <a:r>
              <a:rPr lang="en-US" sz="2400" dirty="0"/>
              <a:t> collection of variables and objects. All elements of an array are of the </a:t>
            </a:r>
            <a:r>
              <a:rPr lang="en-US" sz="2400" dirty="0">
                <a:solidFill>
                  <a:srgbClr val="C00000"/>
                </a:solidFill>
              </a:rPr>
              <a:t>same</a:t>
            </a:r>
            <a:r>
              <a:rPr lang="en-US" sz="2400" dirty="0"/>
              <a:t> type.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8" y="2299632"/>
            <a:ext cx="70946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301" y="2867524"/>
            <a:ext cx="70946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Array of </a:t>
            </a:r>
            <a:r>
              <a:rPr lang="en-US" sz="2400" dirty="0">
                <a:solidFill>
                  <a:srgbClr val="008000"/>
                </a:solidFill>
              </a:rPr>
              <a:t>integers</a:t>
            </a:r>
            <a:r>
              <a:rPr lang="en-US" sz="2400" dirty="0"/>
              <a:t> where each integer represents the </a:t>
            </a:r>
            <a:r>
              <a:rPr lang="en-US" sz="2400" dirty="0">
                <a:solidFill>
                  <a:srgbClr val="008000"/>
                </a:solidFill>
              </a:rPr>
              <a:t>age</a:t>
            </a:r>
            <a:r>
              <a:rPr lang="en-US" sz="2400" dirty="0"/>
              <a:t> of a patient.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301" y="3949684"/>
            <a:ext cx="70946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Array of </a:t>
            </a:r>
            <a:r>
              <a:rPr lang="en-US" sz="2400" dirty="0">
                <a:solidFill>
                  <a:srgbClr val="008000"/>
                </a:solidFill>
              </a:rPr>
              <a:t>cars</a:t>
            </a:r>
            <a:r>
              <a:rPr lang="en-US" sz="2400" dirty="0"/>
              <a:t> where each element of the array denotes a specific car.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8301" y="5031845"/>
            <a:ext cx="70946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Array of f</a:t>
            </a:r>
            <a:r>
              <a:rPr lang="en-US" sz="2400" dirty="0">
                <a:solidFill>
                  <a:srgbClr val="008000"/>
                </a:solidFill>
              </a:rPr>
              <a:t>lowers</a:t>
            </a:r>
            <a:r>
              <a:rPr lang="en-US" sz="2400" dirty="0"/>
              <a:t> where each element of the array denotes a flower.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Arrays: When to use?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17228" y="1298955"/>
            <a:ext cx="818641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When there is a need to retain data in memory for efficient  processing. Data is created once and used many times.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8" y="2299632"/>
            <a:ext cx="70946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301" y="2867524"/>
            <a:ext cx="70946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Array of </a:t>
            </a:r>
            <a:r>
              <a:rPr lang="en-US" sz="2400" dirty="0">
                <a:solidFill>
                  <a:srgbClr val="008000"/>
                </a:solidFill>
              </a:rPr>
              <a:t>flights</a:t>
            </a:r>
            <a:r>
              <a:rPr lang="en-US" sz="2400" dirty="0"/>
              <a:t>: Search for a specific flight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301" y="3723670"/>
            <a:ext cx="70946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Array of </a:t>
            </a:r>
            <a:r>
              <a:rPr lang="en-US" sz="2400" dirty="0">
                <a:solidFill>
                  <a:srgbClr val="008000"/>
                </a:solidFill>
              </a:rPr>
              <a:t>cars</a:t>
            </a:r>
            <a:r>
              <a:rPr lang="en-US" sz="2400" dirty="0"/>
              <a:t>: Search for a specific car, or find the average price.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8301" y="5031845"/>
            <a:ext cx="70946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/>
              <a:t>Array of </a:t>
            </a:r>
            <a:r>
              <a:rPr lang="en-US" sz="2400" dirty="0">
                <a:solidFill>
                  <a:srgbClr val="008000"/>
                </a:solidFill>
              </a:rPr>
              <a:t>laptops</a:t>
            </a:r>
            <a:r>
              <a:rPr lang="en-US" sz="2400" dirty="0"/>
              <a:t>: find the cheapest laptop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8" y="313336"/>
            <a:ext cx="81864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Declaring an Array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3577" y="1387138"/>
            <a:ext cx="51967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/>
              <a:t> [] age;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age </a:t>
            </a:r>
            <a:r>
              <a:rPr lang="en-US" sz="2400" dirty="0"/>
              <a:t> refers to an array of integers; e.g. age of people in a database*/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577" y="2885873"/>
            <a:ext cx="51967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double</a:t>
            </a:r>
            <a:r>
              <a:rPr lang="en-US" sz="2400" dirty="0"/>
              <a:t> [] weight;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weight</a:t>
            </a:r>
            <a:r>
              <a:rPr lang="en-US" sz="2400" dirty="0"/>
              <a:t> refers to an array of doubles; e.g. weights of items shipped*/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577" y="4384609"/>
            <a:ext cx="5196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String</a:t>
            </a:r>
            <a:r>
              <a:rPr lang="en-US" sz="2400" dirty="0"/>
              <a:t> [] name;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008000"/>
                </a:solidFill>
              </a:rPr>
              <a:t>name</a:t>
            </a:r>
            <a:r>
              <a:rPr lang="en-US" sz="2400" dirty="0"/>
              <a:t> refers to an array of elements each of type</a:t>
            </a:r>
            <a:r>
              <a:rPr lang="en-US" sz="2400" dirty="0">
                <a:solidFill>
                  <a:srgbClr val="FF0000"/>
                </a:solidFill>
              </a:rPr>
              <a:t> String</a:t>
            </a:r>
            <a:r>
              <a:rPr lang="en-US" sz="2400" dirty="0"/>
              <a:t>; e.g., names of people in a database*/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6B588E-A323-8145-B6FD-CA6BA6F1782B}"/>
              </a:ext>
            </a:extLst>
          </p:cNvPr>
          <p:cNvGrpSpPr/>
          <p:nvPr/>
        </p:nvGrpSpPr>
        <p:grpSpPr>
          <a:xfrm>
            <a:off x="1594179" y="1078599"/>
            <a:ext cx="5960411" cy="461665"/>
            <a:chOff x="1594179" y="1078599"/>
            <a:chExt cx="5960411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332461" y="1078599"/>
              <a:ext cx="4222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Indicates age is an array variable</a:t>
              </a:r>
            </a:p>
          </p:txBody>
        </p:sp>
        <p:cxnSp>
          <p:nvCxnSpPr>
            <p:cNvPr id="18" name="Straight Arrow Connector 17"/>
            <p:cNvCxnSpPr>
              <a:stCxn id="10" idx="1"/>
            </p:cNvCxnSpPr>
            <p:nvPr/>
          </p:nvCxnSpPr>
          <p:spPr>
            <a:xfrm rot="10800000" flipV="1">
              <a:off x="1594179" y="1309432"/>
              <a:ext cx="1738282" cy="2308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387" y="473325"/>
            <a:ext cx="55194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Declaring an Array of objects </a:t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[More on this in week 6]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2/4/2019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6141" y="1693895"/>
            <a:ext cx="5196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Bird</a:t>
            </a:r>
            <a:r>
              <a:rPr lang="en-US" sz="2400" dirty="0"/>
              <a:t> [] bird; </a:t>
            </a:r>
          </a:p>
          <a:p>
            <a:pPr marL="342900" indent="-342900"/>
            <a:r>
              <a:rPr lang="en-US" sz="2400" dirty="0"/>
              <a:t>/*</a:t>
            </a:r>
            <a:r>
              <a:rPr lang="en-US" sz="2400" dirty="0">
                <a:solidFill>
                  <a:srgbClr val="FF0000"/>
                </a:solidFill>
              </a:rPr>
              <a:t> Bird </a:t>
            </a:r>
            <a:r>
              <a:rPr lang="en-US" sz="2400" dirty="0"/>
              <a:t>refers to a class; </a:t>
            </a:r>
            <a:r>
              <a:rPr lang="en-US" sz="2400" dirty="0">
                <a:solidFill>
                  <a:srgbClr val="008000"/>
                </a:solidFill>
              </a:rPr>
              <a:t>bird</a:t>
            </a:r>
            <a:r>
              <a:rPr lang="en-US" sz="2400" dirty="0"/>
              <a:t> is an array where each element is an object of type </a:t>
            </a:r>
            <a:r>
              <a:rPr lang="en-US" sz="2400" dirty="0">
                <a:solidFill>
                  <a:srgbClr val="FF0000"/>
                </a:solidFill>
              </a:rPr>
              <a:t>Bird</a:t>
            </a:r>
            <a:r>
              <a:rPr lang="en-US" sz="2400" dirty="0"/>
              <a:t>. */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3" y="1693895"/>
            <a:ext cx="2165643" cy="1490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3" y="3768575"/>
            <a:ext cx="2377440" cy="2377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6141" y="3768575"/>
            <a:ext cx="5196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Aircraft</a:t>
            </a:r>
            <a:r>
              <a:rPr lang="en-US" sz="2400" dirty="0"/>
              <a:t> [] fleet; </a:t>
            </a:r>
          </a:p>
          <a:p>
            <a:pPr marL="342900" indent="-342900"/>
            <a:r>
              <a:rPr lang="en-US" sz="2400" dirty="0"/>
              <a:t>/* </a:t>
            </a:r>
            <a:r>
              <a:rPr lang="en-US" sz="2400" dirty="0">
                <a:solidFill>
                  <a:srgbClr val="FF0000"/>
                </a:solidFill>
              </a:rPr>
              <a:t>Aircraft</a:t>
            </a:r>
            <a:r>
              <a:rPr lang="en-US" sz="2400" dirty="0"/>
              <a:t> refers to a class; </a:t>
            </a:r>
            <a:r>
              <a:rPr lang="en-US" sz="2400" dirty="0">
                <a:solidFill>
                  <a:srgbClr val="008000"/>
                </a:solidFill>
              </a:rPr>
              <a:t>fleet</a:t>
            </a:r>
            <a:r>
              <a:rPr lang="en-US" sz="2400" dirty="0"/>
              <a:t> is an array where each element is an object of type</a:t>
            </a:r>
            <a:r>
              <a:rPr lang="en-US" sz="2400" dirty="0">
                <a:solidFill>
                  <a:srgbClr val="FF0000"/>
                </a:solidFill>
              </a:rPr>
              <a:t> Aircraft</a:t>
            </a:r>
            <a:r>
              <a:rPr lang="en-US" sz="2400" dirty="0"/>
              <a:t>. */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Spring 2019. Week 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5059</TotalTime>
  <Words>1922</Words>
  <Application>Microsoft Macintosh PowerPoint</Application>
  <PresentationFormat>On-screen Show (4:3)</PresentationFormat>
  <Paragraphs>401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180 Problem Solving and OO Programming Fall 2010</dc:title>
  <dc:creator>Aditya Mathur</dc:creator>
  <cp:lastModifiedBy>Aditya P Mathur</cp:lastModifiedBy>
  <cp:revision>427</cp:revision>
  <dcterms:created xsi:type="dcterms:W3CDTF">2011-12-15T01:15:34Z</dcterms:created>
  <dcterms:modified xsi:type="dcterms:W3CDTF">2019-02-06T23:08:03Z</dcterms:modified>
</cp:coreProperties>
</file>