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45" r:id="rId3"/>
    <p:sldId id="476" r:id="rId4"/>
    <p:sldId id="470" r:id="rId5"/>
    <p:sldId id="429" r:id="rId6"/>
    <p:sldId id="430" r:id="rId7"/>
    <p:sldId id="473" r:id="rId8"/>
    <p:sldId id="474" r:id="rId9"/>
    <p:sldId id="475" r:id="rId10"/>
    <p:sldId id="472" r:id="rId11"/>
    <p:sldId id="471" r:id="rId12"/>
    <p:sldId id="439" r:id="rId13"/>
    <p:sldId id="431" r:id="rId14"/>
    <p:sldId id="443" r:id="rId15"/>
    <p:sldId id="449" r:id="rId16"/>
    <p:sldId id="450" r:id="rId17"/>
    <p:sldId id="451" r:id="rId18"/>
    <p:sldId id="448" r:id="rId19"/>
    <p:sldId id="468" r:id="rId20"/>
    <p:sldId id="30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5" autoAdjust="0"/>
    <p:restoredTop sz="85486" autoAdjust="0"/>
  </p:normalViewPr>
  <p:slideViewPr>
    <p:cSldViewPr snapToGrid="0" snapToObjects="1">
      <p:cViewPr varScale="1">
        <p:scale>
          <a:sx n="111" d="100"/>
          <a:sy n="111" d="100"/>
        </p:scale>
        <p:origin x="266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30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543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676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30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49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552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91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24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6F35513C-225D-7F47-BD4D-47A277235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1635782"/>
          </a:xfrm>
        </p:spPr>
        <p:txBody>
          <a:bodyPr>
            <a:noAutofit/>
          </a:bodyPr>
          <a:lstStyle/>
          <a:p>
            <a:r>
              <a:rPr lang="en-US" sz="3200" dirty="0"/>
              <a:t>CS 18000 Problem Solving and Object Oriented Programming </a:t>
            </a:r>
            <a:br>
              <a:rPr lang="en-US" sz="3200" dirty="0"/>
            </a:br>
            <a:r>
              <a:rPr lang="en-US" sz="2400" dirty="0"/>
              <a:t>Spring 2019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86E3332-3EA5-674F-82AE-7D19D69D7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397849"/>
            <a:ext cx="6400800" cy="1097455"/>
          </a:xfrm>
        </p:spPr>
        <p:txBody>
          <a:bodyPr>
            <a:normAutofit/>
          </a:bodyPr>
          <a:lstStyle/>
          <a:p>
            <a:r>
              <a:rPr lang="en-US" sz="2400" dirty="0"/>
              <a:t>Week 4: Lecture 6 January 28. 2019</a:t>
            </a:r>
          </a:p>
          <a:p>
            <a:r>
              <a:rPr lang="en-US" sz="2400" dirty="0"/>
              <a:t>Slides updated</a:t>
            </a:r>
            <a:r>
              <a:rPr lang="en-US" sz="2400"/>
              <a:t>: 3:28pm</a:t>
            </a:r>
            <a:r>
              <a:rPr lang="en-US" sz="2400" dirty="0"/>
              <a:t>, January 28, 2019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6CD712-991F-014C-BB05-2B1DC832B426}"/>
              </a:ext>
            </a:extLst>
          </p:cNvPr>
          <p:cNvSpPr txBox="1"/>
          <p:nvPr/>
        </p:nvSpPr>
        <p:spPr>
          <a:xfrm>
            <a:off x="855496" y="4420512"/>
            <a:ext cx="76027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ps</a:t>
            </a:r>
            <a:r>
              <a:rPr lang="en-US" dirty="0"/>
              <a:t>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506560-AC3A-2848-8D67-2FFF86E937D4}"/>
              </a:ext>
            </a:extLst>
          </p:cNvPr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6368" y="304615"/>
            <a:ext cx="4093668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Problem-2: AutoCopV4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DC2521-64AE-9A4F-9A79-6B61559C3064}"/>
              </a:ext>
            </a:extLst>
          </p:cNvPr>
          <p:cNvSpPr txBox="1"/>
          <p:nvPr/>
        </p:nvSpPr>
        <p:spPr>
          <a:xfrm>
            <a:off x="289633" y="1123098"/>
            <a:ext cx="7095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Write a Java program that performs the following tasks: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49DCE8-DC31-9F41-BA12-D06A378B1808}"/>
              </a:ext>
            </a:extLst>
          </p:cNvPr>
          <p:cNvSpPr txBox="1"/>
          <p:nvPr/>
        </p:nvSpPr>
        <p:spPr>
          <a:xfrm>
            <a:off x="785396" y="1778827"/>
            <a:ext cx="6169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Defines the speed limit for cars on a highway.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ABB1DD-95C1-CB45-86EB-6D06C3D45FB5}"/>
              </a:ext>
            </a:extLst>
          </p:cNvPr>
          <p:cNvSpPr txBox="1"/>
          <p:nvPr/>
        </p:nvSpPr>
        <p:spPr>
          <a:xfrm>
            <a:off x="785396" y="2501982"/>
            <a:ext cx="7143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Prompts the user to input the  current speed of a car.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76829A-1DE4-E74E-8E6E-661C0BF723A2}"/>
              </a:ext>
            </a:extLst>
          </p:cNvPr>
          <p:cNvSpPr txBox="1"/>
          <p:nvPr/>
        </p:nvSpPr>
        <p:spPr>
          <a:xfrm>
            <a:off x="785396" y="3225137"/>
            <a:ext cx="7645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the speed exceeds the maximum allowable then it sets a </a:t>
            </a:r>
            <a:r>
              <a:rPr lang="en-US" sz="2400" dirty="0" err="1"/>
              <a:t>boolean</a:t>
            </a:r>
            <a:r>
              <a:rPr lang="en-US" sz="2400" dirty="0"/>
              <a:t> variable </a:t>
            </a:r>
            <a:r>
              <a:rPr lang="en-US" sz="2400" dirty="0">
                <a:solidFill>
                  <a:srgbClr val="FF0000"/>
                </a:solidFill>
              </a:rPr>
              <a:t>ticket</a:t>
            </a:r>
            <a:r>
              <a:rPr lang="en-US" sz="2400" dirty="0"/>
              <a:t> to true else sets it to false.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58A62D-B56B-764B-88D5-9E59C9099BA8}"/>
              </a:ext>
            </a:extLst>
          </p:cNvPr>
          <p:cNvSpPr txBox="1"/>
          <p:nvPr/>
        </p:nvSpPr>
        <p:spPr>
          <a:xfrm>
            <a:off x="785396" y="4317624"/>
            <a:ext cx="7645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a ticket is given then print “</a:t>
            </a:r>
            <a:r>
              <a:rPr lang="en-US" sz="2400" dirty="0">
                <a:solidFill>
                  <a:srgbClr val="C00000"/>
                </a:solidFill>
              </a:rPr>
              <a:t>This vehicle is above the speed limit</a:t>
            </a:r>
            <a:r>
              <a:rPr lang="en-US" sz="2400" dirty="0"/>
              <a:t>.”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2BAE91-3B18-7942-87E4-7DC4056B0DB7}"/>
              </a:ext>
            </a:extLst>
          </p:cNvPr>
          <p:cNvSpPr txBox="1"/>
          <p:nvPr/>
        </p:nvSpPr>
        <p:spPr>
          <a:xfrm>
            <a:off x="749355" y="5410110"/>
            <a:ext cx="7645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Repeats </a:t>
            </a:r>
            <a:r>
              <a:rPr lang="en-US" sz="2400" dirty="0"/>
              <a:t>the above steps until the user enters a negative integer as the speed.</a:t>
            </a:r>
          </a:p>
        </p:txBody>
      </p:sp>
    </p:spTree>
    <p:extLst>
      <p:ext uri="{BB962C8B-B14F-4D97-AF65-F5344CB8AC3E}">
        <p14:creationId xmlns:p14="http://schemas.microsoft.com/office/powerpoint/2010/main" val="348522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>
                <a:solidFill>
                  <a:srgbClr val="FF0000"/>
                </a:solidFill>
              </a:rPr>
              <a:t>Problem-3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973451" y="1608004"/>
            <a:ext cx="7094649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/>
              <a:t>Monitor the pulse rate of a patient every 5 seconds. </a:t>
            </a:r>
          </a:p>
          <a:p>
            <a:pPr>
              <a:lnSpc>
                <a:spcPts val="3600"/>
              </a:lnSpc>
            </a:pPr>
            <a:endParaRPr lang="en-US" sz="2400"/>
          </a:p>
          <a:p>
            <a:pPr>
              <a:lnSpc>
                <a:spcPts val="3600"/>
              </a:lnSpc>
            </a:pPr>
            <a:r>
              <a:rPr lang="en-US" sz="2400"/>
              <a:t>If </a:t>
            </a:r>
            <a:r>
              <a:rPr lang="en-US" sz="2400" dirty="0"/>
              <a:t>the pulse rate is between 60 and 100 then display “</a:t>
            </a:r>
            <a:r>
              <a:rPr lang="en-US" sz="2400" dirty="0">
                <a:solidFill>
                  <a:srgbClr val="FF0000"/>
                </a:solidFill>
              </a:rPr>
              <a:t>Normal</a:t>
            </a:r>
            <a:r>
              <a:rPr lang="en-US" sz="2400" dirty="0"/>
              <a:t>”. </a:t>
            </a:r>
          </a:p>
          <a:p>
            <a:pPr>
              <a:lnSpc>
                <a:spcPts val="3600"/>
              </a:lnSpc>
            </a:pPr>
            <a:endParaRPr lang="en-US" sz="2400" dirty="0"/>
          </a:p>
          <a:p>
            <a:pPr>
              <a:lnSpc>
                <a:spcPts val="3600"/>
              </a:lnSpc>
            </a:pPr>
            <a:r>
              <a:rPr lang="en-US" sz="2400" dirty="0"/>
              <a:t>If the rate is below 60, then display “</a:t>
            </a:r>
            <a:r>
              <a:rPr lang="en-US" sz="2400" dirty="0">
                <a:solidFill>
                  <a:srgbClr val="FF0000"/>
                </a:solidFill>
              </a:rPr>
              <a:t>Low</a:t>
            </a:r>
            <a:r>
              <a:rPr lang="en-US" sz="2400" dirty="0"/>
              <a:t>”. </a:t>
            </a:r>
          </a:p>
          <a:p>
            <a:pPr>
              <a:lnSpc>
                <a:spcPts val="3600"/>
              </a:lnSpc>
            </a:pPr>
            <a:endParaRPr lang="en-US" sz="2400" dirty="0"/>
          </a:p>
          <a:p>
            <a:pPr>
              <a:lnSpc>
                <a:spcPts val="3600"/>
              </a:lnSpc>
            </a:pPr>
            <a:r>
              <a:rPr lang="en-US" sz="2400" dirty="0"/>
              <a:t>If the rate is above 100 then display “</a:t>
            </a:r>
            <a:r>
              <a:rPr lang="en-US" sz="2400" dirty="0">
                <a:solidFill>
                  <a:srgbClr val="FF0000"/>
                </a:solidFill>
              </a:rPr>
              <a:t>High</a:t>
            </a:r>
            <a:r>
              <a:rPr lang="en-US" sz="2400" dirty="0"/>
              <a:t>”.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632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5118" y="201000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Algorithm (Graphical)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85118" y="6593886"/>
            <a:ext cx="2133600" cy="365125"/>
          </a:xfrm>
        </p:spPr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453411" y="870749"/>
            <a:ext cx="683475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Start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493110" y="1619253"/>
            <a:ext cx="643776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if (</a:t>
            </a:r>
            <a:r>
              <a:rPr lang="en-US" sz="2000" dirty="0" err="1"/>
              <a:t>c</a:t>
            </a:r>
            <a:r>
              <a:rPr lang="en-US" sz="2000" dirty="0"/>
              <a:t>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2658639" y="2173430"/>
            <a:ext cx="2862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>
            <a:off x="3525665" y="5740678"/>
            <a:ext cx="25181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Diamond 49"/>
          <p:cNvSpPr/>
          <p:nvPr/>
        </p:nvSpPr>
        <p:spPr>
          <a:xfrm>
            <a:off x="1939710" y="2908320"/>
            <a:ext cx="1715832" cy="804711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8" name="TextBox 57"/>
          <p:cNvSpPr txBox="1"/>
          <p:nvPr/>
        </p:nvSpPr>
        <p:spPr>
          <a:xfrm>
            <a:off x="3029053" y="4507148"/>
            <a:ext cx="1978451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Display “Low”</a:t>
            </a:r>
          </a:p>
        </p:txBody>
      </p:sp>
      <p:grpSp>
        <p:nvGrpSpPr>
          <p:cNvPr id="2" name="Group 85"/>
          <p:cNvGrpSpPr/>
          <p:nvPr/>
        </p:nvGrpSpPr>
        <p:grpSpPr>
          <a:xfrm>
            <a:off x="945386" y="3311762"/>
            <a:ext cx="1000319" cy="375921"/>
            <a:chOff x="1821009" y="3277205"/>
            <a:chExt cx="1000319" cy="498480"/>
          </a:xfrm>
        </p:grpSpPr>
        <p:cxnSp>
          <p:nvCxnSpPr>
            <p:cNvPr id="65" name="Straight Connector 64"/>
            <p:cNvCxnSpPr/>
            <p:nvPr/>
          </p:nvCxnSpPr>
          <p:spPr>
            <a:xfrm rot="10800000" flipV="1">
              <a:off x="1821009" y="3277205"/>
              <a:ext cx="1000319" cy="89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rot="5400000">
              <a:off x="1581070" y="3526127"/>
              <a:ext cx="49752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1271101" y="2963161"/>
            <a:ext cx="519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Yes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137202" y="2908320"/>
            <a:ext cx="485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</a:t>
            </a:r>
          </a:p>
        </p:txBody>
      </p:sp>
      <p:cxnSp>
        <p:nvCxnSpPr>
          <p:cNvPr id="62" name="Straight Connector 61"/>
          <p:cNvCxnSpPr/>
          <p:nvPr/>
        </p:nvCxnSpPr>
        <p:spPr>
          <a:xfrm rot="16200000" flipV="1">
            <a:off x="222801" y="4849641"/>
            <a:ext cx="1514890" cy="8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56"/>
          <p:cNvGrpSpPr/>
          <p:nvPr/>
        </p:nvGrpSpPr>
        <p:grpSpPr>
          <a:xfrm>
            <a:off x="4863221" y="3493211"/>
            <a:ext cx="1792150" cy="1174636"/>
            <a:chOff x="6019800" y="2548011"/>
            <a:chExt cx="2001275" cy="1345793"/>
          </a:xfrm>
        </p:grpSpPr>
        <p:sp>
          <p:nvSpPr>
            <p:cNvPr id="51" name="TextBox 50"/>
            <p:cNvSpPr txBox="1"/>
            <p:nvPr/>
          </p:nvSpPr>
          <p:spPr>
            <a:xfrm>
              <a:off x="6418625" y="2979962"/>
              <a:ext cx="1455611" cy="458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/>
                <a:t>pR</a:t>
              </a:r>
              <a:r>
                <a:rPr lang="en-US" sz="2000" dirty="0"/>
                <a:t>&lt;60</a:t>
              </a:r>
            </a:p>
          </p:txBody>
        </p:sp>
        <p:sp>
          <p:nvSpPr>
            <p:cNvPr id="37" name="Diamond 36"/>
            <p:cNvSpPr/>
            <p:nvPr/>
          </p:nvSpPr>
          <p:spPr>
            <a:xfrm>
              <a:off x="6019800" y="2548011"/>
              <a:ext cx="2001275" cy="1345793"/>
            </a:xfrm>
            <a:prstGeom prst="diamond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144839" y="3089040"/>
            <a:ext cx="1414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err="1"/>
              <a:t>pR</a:t>
            </a:r>
            <a:r>
              <a:rPr lang="en-US" sz="2000" dirty="0"/>
              <a:t> in range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02995" y="3687311"/>
            <a:ext cx="1978902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Display “Normal”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490905" y="4467792"/>
            <a:ext cx="1676210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Display “High”</a:t>
            </a:r>
          </a:p>
        </p:txBody>
      </p:sp>
      <p:grpSp>
        <p:nvGrpSpPr>
          <p:cNvPr id="4" name="Group 85"/>
          <p:cNvGrpSpPr/>
          <p:nvPr/>
        </p:nvGrpSpPr>
        <p:grpSpPr>
          <a:xfrm>
            <a:off x="3995566" y="4075101"/>
            <a:ext cx="894158" cy="446863"/>
            <a:chOff x="1821009" y="3277205"/>
            <a:chExt cx="1000319" cy="498480"/>
          </a:xfrm>
        </p:grpSpPr>
        <p:cxnSp>
          <p:nvCxnSpPr>
            <p:cNvPr id="60" name="Straight Connector 59"/>
            <p:cNvCxnSpPr/>
            <p:nvPr/>
          </p:nvCxnSpPr>
          <p:spPr>
            <a:xfrm rot="10800000" flipV="1">
              <a:off x="1821009" y="3277205"/>
              <a:ext cx="1000319" cy="89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 rot="5400000">
              <a:off x="1581070" y="3526127"/>
              <a:ext cx="49752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85"/>
          <p:cNvGrpSpPr/>
          <p:nvPr/>
        </p:nvGrpSpPr>
        <p:grpSpPr>
          <a:xfrm flipH="1">
            <a:off x="6655371" y="4084723"/>
            <a:ext cx="825764" cy="437241"/>
            <a:chOff x="1821009" y="3277205"/>
            <a:chExt cx="1000319" cy="498480"/>
          </a:xfrm>
        </p:grpSpPr>
        <p:cxnSp>
          <p:nvCxnSpPr>
            <p:cNvPr id="64" name="Straight Connector 63"/>
            <p:cNvCxnSpPr/>
            <p:nvPr/>
          </p:nvCxnSpPr>
          <p:spPr>
            <a:xfrm rot="10800000" flipV="1">
              <a:off x="1821009" y="3277205"/>
              <a:ext cx="1000319" cy="89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5400000">
              <a:off x="1581070" y="3526127"/>
              <a:ext cx="49752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05"/>
          <p:cNvGrpSpPr/>
          <p:nvPr/>
        </p:nvGrpSpPr>
        <p:grpSpPr>
          <a:xfrm>
            <a:off x="3987623" y="4907258"/>
            <a:ext cx="3485570" cy="358332"/>
            <a:chOff x="4620805" y="5069379"/>
            <a:chExt cx="3247847" cy="358332"/>
          </a:xfrm>
        </p:grpSpPr>
        <p:cxnSp>
          <p:nvCxnSpPr>
            <p:cNvPr id="74" name="Straight Connector 73"/>
            <p:cNvCxnSpPr/>
            <p:nvPr/>
          </p:nvCxnSpPr>
          <p:spPr>
            <a:xfrm rot="16200000" flipH="1">
              <a:off x="4454923" y="5250617"/>
              <a:ext cx="331765" cy="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03"/>
            <p:cNvGrpSpPr/>
            <p:nvPr/>
          </p:nvGrpSpPr>
          <p:grpSpPr>
            <a:xfrm>
              <a:off x="4622394" y="5069379"/>
              <a:ext cx="3246258" cy="358332"/>
              <a:chOff x="4622394" y="4925049"/>
              <a:chExt cx="3246258" cy="358332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4622394" y="5281793"/>
                <a:ext cx="1664576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78"/>
              <p:cNvGrpSpPr/>
              <p:nvPr/>
            </p:nvGrpSpPr>
            <p:grpSpPr>
              <a:xfrm flipH="1">
                <a:off x="6286970" y="4925049"/>
                <a:ext cx="1581682" cy="356744"/>
                <a:chOff x="7275206" y="4937886"/>
                <a:chExt cx="1459612" cy="356744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 rot="16200000" flipV="1">
                  <a:off x="7097628" y="5115464"/>
                  <a:ext cx="356744" cy="158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7276794" y="5293836"/>
                  <a:ext cx="1458024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1" name="Group 82"/>
          <p:cNvGrpSpPr/>
          <p:nvPr/>
        </p:nvGrpSpPr>
        <p:grpSpPr>
          <a:xfrm flipH="1">
            <a:off x="2682931" y="5255131"/>
            <a:ext cx="3392425" cy="360435"/>
            <a:chOff x="1392535" y="5293836"/>
            <a:chExt cx="1459612" cy="356744"/>
          </a:xfrm>
        </p:grpSpPr>
        <p:cxnSp>
          <p:nvCxnSpPr>
            <p:cNvPr id="86" name="Straight Connector 85"/>
            <p:cNvCxnSpPr/>
            <p:nvPr/>
          </p:nvCxnSpPr>
          <p:spPr>
            <a:xfrm rot="5400000">
              <a:off x="1214957" y="5471414"/>
              <a:ext cx="356744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1394123" y="5649786"/>
              <a:ext cx="1458024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Connector 92"/>
          <p:cNvCxnSpPr/>
          <p:nvPr/>
        </p:nvCxnSpPr>
        <p:spPr>
          <a:xfrm>
            <a:off x="979838" y="5609080"/>
            <a:ext cx="17030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85"/>
          <p:cNvGrpSpPr/>
          <p:nvPr/>
        </p:nvGrpSpPr>
        <p:grpSpPr>
          <a:xfrm flipH="1">
            <a:off x="3655542" y="3308430"/>
            <a:ext cx="2124966" cy="184781"/>
            <a:chOff x="1821009" y="3277205"/>
            <a:chExt cx="1000319" cy="498480"/>
          </a:xfrm>
        </p:grpSpPr>
        <p:cxnSp>
          <p:nvCxnSpPr>
            <p:cNvPr id="95" name="Straight Connector 94"/>
            <p:cNvCxnSpPr/>
            <p:nvPr/>
          </p:nvCxnSpPr>
          <p:spPr>
            <a:xfrm rot="10800000" flipV="1">
              <a:off x="1821009" y="3277205"/>
              <a:ext cx="1000319" cy="89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rot="5400000">
              <a:off x="1581070" y="3526127"/>
              <a:ext cx="49752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extBox 98"/>
          <p:cNvSpPr txBox="1"/>
          <p:nvPr/>
        </p:nvSpPr>
        <p:spPr>
          <a:xfrm>
            <a:off x="4179824" y="3566299"/>
            <a:ext cx="62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true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890999" y="3566299"/>
            <a:ext cx="667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false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56662" y="2284110"/>
            <a:ext cx="2133817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Get pulse rate (</a:t>
            </a:r>
            <a:r>
              <a:rPr lang="en-US" sz="2000" dirty="0" err="1"/>
              <a:t>pR</a:t>
            </a:r>
            <a:r>
              <a:rPr lang="en-US" sz="2000" dirty="0"/>
              <a:t>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2669339" y="2762326"/>
            <a:ext cx="2862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5166199" y="6057425"/>
            <a:ext cx="3691405" cy="182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550493" y="3751902"/>
            <a:ext cx="4595598" cy="15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>
            <a:off x="2862896" y="1461828"/>
            <a:ext cx="5993120" cy="1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136886" y="1917220"/>
            <a:ext cx="62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true</a:t>
            </a:r>
          </a:p>
        </p:txBody>
      </p:sp>
      <p:cxnSp>
        <p:nvCxnSpPr>
          <p:cNvPr id="89" name="Straight Connector 88"/>
          <p:cNvCxnSpPr/>
          <p:nvPr/>
        </p:nvCxnSpPr>
        <p:spPr>
          <a:xfrm rot="5400000" flipH="1" flipV="1">
            <a:off x="-2118904" y="4092766"/>
            <a:ext cx="4514292" cy="1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40" idx="1"/>
          </p:cNvCxnSpPr>
          <p:nvPr/>
        </p:nvCxnSpPr>
        <p:spPr>
          <a:xfrm rot="10800000" flipV="1">
            <a:off x="139044" y="1819308"/>
            <a:ext cx="2354066" cy="171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361119" y="1480755"/>
            <a:ext cx="667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false</a:t>
            </a:r>
          </a:p>
        </p:txBody>
      </p:sp>
      <p:cxnSp>
        <p:nvCxnSpPr>
          <p:cNvPr id="103" name="Straight Connector 102"/>
          <p:cNvCxnSpPr/>
          <p:nvPr/>
        </p:nvCxnSpPr>
        <p:spPr>
          <a:xfrm rot="10800000">
            <a:off x="137448" y="6350707"/>
            <a:ext cx="35165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rot="5400000">
            <a:off x="3528842" y="6477407"/>
            <a:ext cx="25181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329785" y="6465121"/>
            <a:ext cx="579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End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875723" y="645196"/>
            <a:ext cx="16828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Range: 60-100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337960" y="2229040"/>
            <a:ext cx="2502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should be </a:t>
            </a:r>
            <a:r>
              <a:rPr lang="en-US" sz="2400" dirty="0" err="1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2946471" y="5849178"/>
            <a:ext cx="2219728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Wait for 5 seconds”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 rot="5400000">
            <a:off x="2667751" y="1444622"/>
            <a:ext cx="2862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Footer Placeholder 1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313336"/>
            <a:ext cx="818641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Algorithm [Textual]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973451" y="1201093"/>
            <a:ext cx="7094649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>
                <a:solidFill>
                  <a:srgbClr val="FF0000"/>
                </a:solidFill>
              </a:rPr>
              <a:t>do</a:t>
            </a:r>
            <a:r>
              <a:rPr lang="en-US" sz="2400" dirty="0"/>
              <a:t> forever </a:t>
            </a:r>
            <a:r>
              <a:rPr lang="en-US" sz="2400" dirty="0">
                <a:solidFill>
                  <a:srgbClr val="008000"/>
                </a:solidFill>
              </a:rPr>
              <a:t>{</a:t>
            </a:r>
          </a:p>
          <a:p>
            <a:pPr lvl="1">
              <a:lnSpc>
                <a:spcPts val="3600"/>
              </a:lnSpc>
            </a:pPr>
            <a:r>
              <a:rPr lang="en-US" sz="2400" dirty="0"/>
              <a:t>get pulse rate;</a:t>
            </a:r>
          </a:p>
          <a:p>
            <a:pPr lvl="1">
              <a:lnSpc>
                <a:spcPts val="3600"/>
              </a:lnSpc>
            </a:pPr>
            <a:r>
              <a:rPr lang="en-US" sz="2400" dirty="0">
                <a:solidFill>
                  <a:srgbClr val="FF0000"/>
                </a:solidFill>
              </a:rPr>
              <a:t>if</a:t>
            </a:r>
            <a:r>
              <a:rPr lang="en-US" sz="2400" dirty="0"/>
              <a:t> the pulse rate is between 60 and 100 </a:t>
            </a:r>
            <a:r>
              <a:rPr lang="en-US" sz="2400" dirty="0">
                <a:solidFill>
                  <a:srgbClr val="FF0000"/>
                </a:solidFill>
              </a:rPr>
              <a:t>then</a:t>
            </a:r>
          </a:p>
          <a:p>
            <a:pPr lvl="1">
              <a:lnSpc>
                <a:spcPts val="3600"/>
              </a:lnSpc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Display</a:t>
            </a:r>
            <a:r>
              <a:rPr lang="en-US" sz="2400" dirty="0"/>
              <a:t> “Normal”;</a:t>
            </a:r>
          </a:p>
          <a:p>
            <a:pPr lvl="1">
              <a:lnSpc>
                <a:spcPts val="3600"/>
              </a:lnSpc>
            </a:pPr>
            <a:r>
              <a:rPr lang="en-US" sz="2400" dirty="0">
                <a:solidFill>
                  <a:srgbClr val="FF0000"/>
                </a:solidFill>
              </a:rPr>
              <a:t>else</a:t>
            </a:r>
          </a:p>
          <a:p>
            <a:pPr lvl="2">
              <a:lnSpc>
                <a:spcPts val="3600"/>
              </a:lnSpc>
            </a:pPr>
            <a:r>
              <a:rPr lang="en-US" sz="2400" dirty="0">
                <a:solidFill>
                  <a:srgbClr val="FF0000"/>
                </a:solidFill>
              </a:rPr>
              <a:t>if</a:t>
            </a:r>
            <a:r>
              <a:rPr lang="en-US" sz="2400" dirty="0"/>
              <a:t> the pulse rate is&lt;60 </a:t>
            </a:r>
            <a:r>
              <a:rPr lang="en-US" sz="2400" dirty="0">
                <a:solidFill>
                  <a:srgbClr val="FF0000"/>
                </a:solidFill>
              </a:rPr>
              <a:t>then</a:t>
            </a:r>
          </a:p>
          <a:p>
            <a:pPr lvl="2">
              <a:lnSpc>
                <a:spcPts val="3600"/>
              </a:lnSpc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Display</a:t>
            </a:r>
            <a:r>
              <a:rPr lang="en-US" sz="2400" dirty="0"/>
              <a:t> “Low”;</a:t>
            </a:r>
          </a:p>
          <a:p>
            <a:pPr lvl="1">
              <a:lnSpc>
                <a:spcPts val="3600"/>
              </a:lnSpc>
            </a:pPr>
            <a:r>
              <a:rPr lang="en-US" sz="2400" dirty="0">
                <a:solidFill>
                  <a:srgbClr val="FF0000"/>
                </a:solidFill>
              </a:rPr>
              <a:t>	else</a:t>
            </a:r>
          </a:p>
          <a:p>
            <a:pPr lvl="1">
              <a:lnSpc>
                <a:spcPts val="3600"/>
              </a:lnSpc>
            </a:pPr>
            <a:r>
              <a:rPr lang="en-US" sz="2400" dirty="0"/>
              <a:t>		</a:t>
            </a:r>
            <a:r>
              <a:rPr lang="en-US" sz="2400" dirty="0">
                <a:solidFill>
                  <a:srgbClr val="FF0000"/>
                </a:solidFill>
              </a:rPr>
              <a:t>Display</a:t>
            </a:r>
            <a:r>
              <a:rPr lang="en-US" sz="2400" dirty="0"/>
              <a:t> “High”;</a:t>
            </a:r>
          </a:p>
          <a:p>
            <a:pPr lvl="1">
              <a:lnSpc>
                <a:spcPts val="3600"/>
              </a:lnSpc>
            </a:pPr>
            <a:r>
              <a:rPr lang="en-US" sz="2400" dirty="0">
                <a:solidFill>
                  <a:srgbClr val="FF0000"/>
                </a:solidFill>
              </a:rPr>
              <a:t>Wait</a:t>
            </a:r>
            <a:r>
              <a:rPr lang="en-US" sz="2400" dirty="0"/>
              <a:t> for 5 seconds;</a:t>
            </a:r>
          </a:p>
          <a:p>
            <a:pPr>
              <a:lnSpc>
                <a:spcPts val="3600"/>
              </a:lnSpc>
            </a:pPr>
            <a:r>
              <a:rPr lang="en-US" sz="2400" dirty="0">
                <a:solidFill>
                  <a:srgbClr val="008000"/>
                </a:solidFill>
              </a:rPr>
              <a:t>}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1265557" y="2220138"/>
            <a:ext cx="3248194" cy="22070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390917" y="2506350"/>
            <a:ext cx="3115767" cy="15207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5118" y="201000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Loops in Java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85118" y="6593886"/>
            <a:ext cx="2133600" cy="365125"/>
          </a:xfrm>
        </p:spPr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139966" y="1029167"/>
            <a:ext cx="683475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Start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2355798" y="3472873"/>
            <a:ext cx="25181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927304" y="2715411"/>
            <a:ext cx="1350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condition</a:t>
            </a:r>
          </a:p>
        </p:txBody>
      </p:sp>
      <p:sp>
        <p:nvSpPr>
          <p:cNvPr id="37" name="Diamond 36"/>
          <p:cNvSpPr/>
          <p:nvPr/>
        </p:nvSpPr>
        <p:spPr>
          <a:xfrm>
            <a:off x="1649431" y="2515356"/>
            <a:ext cx="1664544" cy="85675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3" name="TextBox 52"/>
          <p:cNvSpPr txBox="1"/>
          <p:nvPr/>
        </p:nvSpPr>
        <p:spPr>
          <a:xfrm>
            <a:off x="1699399" y="5097157"/>
            <a:ext cx="1347219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statements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52114" y="1746940"/>
            <a:ext cx="1459178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Initialization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2475105" y="4320621"/>
            <a:ext cx="19163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 flipH="1" flipV="1">
            <a:off x="3409776" y="3313475"/>
            <a:ext cx="1969003" cy="55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 flipV="1">
            <a:off x="2482498" y="2346964"/>
            <a:ext cx="190899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482498" y="3226871"/>
            <a:ext cx="62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true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 rot="5400000">
            <a:off x="2321667" y="1587165"/>
            <a:ext cx="2862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7" idx="2"/>
          </p:cNvCxnSpPr>
          <p:nvPr/>
        </p:nvCxnSpPr>
        <p:spPr>
          <a:xfrm rot="5400000">
            <a:off x="2301656" y="2326303"/>
            <a:ext cx="359300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852733" y="3626981"/>
            <a:ext cx="1397187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statements</a:t>
            </a:r>
          </a:p>
        </p:txBody>
      </p:sp>
      <p:cxnSp>
        <p:nvCxnSpPr>
          <p:cNvPr id="115" name="Straight Connector 114"/>
          <p:cNvCxnSpPr/>
          <p:nvPr/>
        </p:nvCxnSpPr>
        <p:spPr>
          <a:xfrm rot="5400000">
            <a:off x="2363131" y="4205469"/>
            <a:ext cx="22553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585118" y="2506350"/>
            <a:ext cx="667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false</a:t>
            </a:r>
          </a:p>
        </p:txBody>
      </p:sp>
      <p:cxnSp>
        <p:nvCxnSpPr>
          <p:cNvPr id="31" name="Shape 30"/>
          <p:cNvCxnSpPr>
            <a:stCxn id="37" idx="1"/>
          </p:cNvCxnSpPr>
          <p:nvPr/>
        </p:nvCxnSpPr>
        <p:spPr>
          <a:xfrm rot="10800000" flipH="1" flipV="1">
            <a:off x="1649430" y="2943733"/>
            <a:ext cx="723579" cy="2153424"/>
          </a:xfrm>
          <a:prstGeom prst="bentConnector4">
            <a:avLst>
              <a:gd name="adj1" fmla="val -132615"/>
              <a:gd name="adj2" fmla="val 7988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2229902" y="5639579"/>
            <a:ext cx="2862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83306" y="5783479"/>
            <a:ext cx="579405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End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609742" y="1685385"/>
            <a:ext cx="3254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initialization statements;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609742" y="2546134"/>
            <a:ext cx="325416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while</a:t>
            </a:r>
            <a:r>
              <a:rPr lang="en-US" sz="2400" dirty="0"/>
              <a:t> (condition){</a:t>
            </a:r>
          </a:p>
          <a:p>
            <a:r>
              <a:rPr lang="en-US" sz="2400" dirty="0"/>
              <a:t>	statements;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609742" y="5097157"/>
            <a:ext cx="1415847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statements;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513751" y="3115521"/>
            <a:ext cx="676149" cy="1588"/>
          </a:xfrm>
          <a:prstGeom prst="straightConnector1">
            <a:avLst/>
          </a:prstGeom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328076" y="1952789"/>
            <a:ext cx="676149" cy="1588"/>
          </a:xfrm>
          <a:prstGeom prst="straightConnector1">
            <a:avLst/>
          </a:prstGeom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4142401" y="5299104"/>
            <a:ext cx="676149" cy="1588"/>
          </a:xfrm>
          <a:prstGeom prst="straightConnector1">
            <a:avLst/>
          </a:prstGeom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Footer Placeholder 7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598030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Problem: Movement of a gas particle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125227" y="1284790"/>
            <a:ext cx="7313033" cy="448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dirty="0"/>
              <a:t>Assume that a particle is located at the origin (position (0,0)).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125227" y="1971231"/>
            <a:ext cx="7313033" cy="820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dirty="0"/>
              <a:t>At each time instance the particle moves randomly one step of length 1 in any one of the four directions:</a:t>
            </a:r>
            <a:r>
              <a:rPr lang="en-US" dirty="0">
                <a:solidFill>
                  <a:srgbClr val="FF0000"/>
                </a:solidFill>
              </a:rPr>
              <a:t> left, up, right, and down</a:t>
            </a:r>
            <a:r>
              <a:rPr lang="en-US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25227" y="2904428"/>
            <a:ext cx="7313033" cy="1192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dirty="0"/>
              <a:t>Write a Java program that simulates the behavior of this particle until it has reached a distance of 100 units or more from the origin. Print the number of steps needed to reach 100 units or more.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309035" y="4155061"/>
            <a:ext cx="2691508" cy="2387556"/>
            <a:chOff x="309035" y="4155061"/>
            <a:chExt cx="2691508" cy="2387556"/>
          </a:xfrm>
        </p:grpSpPr>
        <p:grpSp>
          <p:nvGrpSpPr>
            <p:cNvPr id="16" name="Group 15"/>
            <p:cNvGrpSpPr/>
            <p:nvPr/>
          </p:nvGrpSpPr>
          <p:grpSpPr>
            <a:xfrm>
              <a:off x="533148" y="4283490"/>
              <a:ext cx="2319228" cy="2016623"/>
              <a:chOff x="533148" y="4339727"/>
              <a:chExt cx="2319228" cy="2016623"/>
            </a:xfrm>
          </p:grpSpPr>
          <p:cxnSp>
            <p:nvCxnSpPr>
              <p:cNvPr id="3" name="Straight Arrow Connector 2"/>
              <p:cNvCxnSpPr/>
              <p:nvPr/>
            </p:nvCxnSpPr>
            <p:spPr>
              <a:xfrm>
                <a:off x="1692762" y="4339727"/>
                <a:ext cx="0" cy="201662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Group 14"/>
              <p:cNvGrpSpPr/>
              <p:nvPr/>
            </p:nvGrpSpPr>
            <p:grpSpPr>
              <a:xfrm>
                <a:off x="533148" y="5302318"/>
                <a:ext cx="2319228" cy="91440"/>
                <a:chOff x="533148" y="5302318"/>
                <a:chExt cx="2319228" cy="91440"/>
              </a:xfrm>
            </p:grpSpPr>
            <p:cxnSp>
              <p:nvCxnSpPr>
                <p:cNvPr id="11" name="Straight Arrow Connector 10"/>
                <p:cNvCxnSpPr/>
                <p:nvPr/>
              </p:nvCxnSpPr>
              <p:spPr>
                <a:xfrm>
                  <a:off x="533148" y="5348038"/>
                  <a:ext cx="2319228" cy="0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/>
                <p:cNvSpPr/>
                <p:nvPr/>
              </p:nvSpPr>
              <p:spPr>
                <a:xfrm>
                  <a:off x="1647042" y="5302318"/>
                  <a:ext cx="91440" cy="9144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7" name="TextBox 16"/>
            <p:cNvSpPr txBox="1"/>
            <p:nvPr/>
          </p:nvSpPr>
          <p:spPr>
            <a:xfrm>
              <a:off x="1738482" y="6173285"/>
              <a:ext cx="1481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52376" y="5144484"/>
              <a:ext cx="1481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52599" y="4155061"/>
              <a:ext cx="1481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U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9035" y="5134460"/>
              <a:ext cx="1481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237840" y="4283490"/>
            <a:ext cx="3592686" cy="2016623"/>
            <a:chOff x="2237840" y="4283491"/>
            <a:chExt cx="3592686" cy="2016623"/>
          </a:xfrm>
        </p:grpSpPr>
        <p:grpSp>
          <p:nvGrpSpPr>
            <p:cNvPr id="49" name="Group 48"/>
            <p:cNvGrpSpPr/>
            <p:nvPr/>
          </p:nvGrpSpPr>
          <p:grpSpPr>
            <a:xfrm>
              <a:off x="3511298" y="4283491"/>
              <a:ext cx="2319228" cy="2016623"/>
              <a:chOff x="3511298" y="4283491"/>
              <a:chExt cx="2319228" cy="2016623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3511298" y="4283491"/>
                <a:ext cx="2319228" cy="2016623"/>
                <a:chOff x="3511298" y="4283491"/>
                <a:chExt cx="2319228" cy="2016623"/>
              </a:xfrm>
            </p:grpSpPr>
            <p:grpSp>
              <p:nvGrpSpPr>
                <p:cNvPr id="24" name="Group 23"/>
                <p:cNvGrpSpPr/>
                <p:nvPr/>
              </p:nvGrpSpPr>
              <p:grpSpPr>
                <a:xfrm>
                  <a:off x="3511298" y="4283491"/>
                  <a:ext cx="2319228" cy="2016623"/>
                  <a:chOff x="533148" y="4339727"/>
                  <a:chExt cx="2319228" cy="2016623"/>
                </a:xfrm>
              </p:grpSpPr>
              <p:cxnSp>
                <p:nvCxnSpPr>
                  <p:cNvPr id="25" name="Straight Arrow Connector 24"/>
                  <p:cNvCxnSpPr/>
                  <p:nvPr/>
                </p:nvCxnSpPr>
                <p:spPr>
                  <a:xfrm>
                    <a:off x="1692762" y="4339727"/>
                    <a:ext cx="0" cy="2016623"/>
                  </a:xfrm>
                  <a:prstGeom prst="straightConnector1">
                    <a:avLst/>
                  </a:prstGeom>
                  <a:ln>
                    <a:headEnd type="arrow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Arrow Connector 26"/>
                  <p:cNvCxnSpPr/>
                  <p:nvPr/>
                </p:nvCxnSpPr>
                <p:spPr>
                  <a:xfrm>
                    <a:off x="533148" y="5348038"/>
                    <a:ext cx="2319228" cy="0"/>
                  </a:xfrm>
                  <a:prstGeom prst="straightConnector1">
                    <a:avLst/>
                  </a:prstGeom>
                  <a:ln>
                    <a:headEnd type="arrow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9" name="Oval 28"/>
                <p:cNvSpPr/>
                <p:nvPr/>
              </p:nvSpPr>
              <p:spPr>
                <a:xfrm>
                  <a:off x="5232676" y="5246082"/>
                  <a:ext cx="91440" cy="9144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4849643" y="5513816"/>
                <a:ext cx="301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</a:t>
                </a:r>
              </a:p>
            </p:txBody>
          </p:sp>
          <p:sp>
            <p:nvSpPr>
              <p:cNvPr id="41" name="Left Bracket 40"/>
              <p:cNvSpPr/>
              <p:nvPr/>
            </p:nvSpPr>
            <p:spPr>
              <a:xfrm rot="16200000">
                <a:off x="4924195" y="5180148"/>
                <a:ext cx="152557" cy="647285"/>
              </a:xfrm>
              <a:prstGeom prst="leftBracket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2237840" y="5883148"/>
              <a:ext cx="1215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Move right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24116" y="4283490"/>
            <a:ext cx="3114144" cy="2016623"/>
            <a:chOff x="5324116" y="4283490"/>
            <a:chExt cx="3114144" cy="2016623"/>
          </a:xfrm>
        </p:grpSpPr>
        <p:grpSp>
          <p:nvGrpSpPr>
            <p:cNvPr id="51" name="Group 50"/>
            <p:cNvGrpSpPr/>
            <p:nvPr/>
          </p:nvGrpSpPr>
          <p:grpSpPr>
            <a:xfrm>
              <a:off x="6119032" y="4283490"/>
              <a:ext cx="2319228" cy="2016623"/>
              <a:chOff x="6119032" y="4283490"/>
              <a:chExt cx="2319228" cy="2016623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6119032" y="4283490"/>
                <a:ext cx="2319228" cy="2016623"/>
                <a:chOff x="533148" y="4339727"/>
                <a:chExt cx="2319228" cy="2016623"/>
              </a:xfrm>
            </p:grpSpPr>
            <p:cxnSp>
              <p:nvCxnSpPr>
                <p:cNvPr id="38" name="Straight Arrow Connector 37"/>
                <p:cNvCxnSpPr/>
                <p:nvPr/>
              </p:nvCxnSpPr>
              <p:spPr>
                <a:xfrm>
                  <a:off x="1692762" y="4339727"/>
                  <a:ext cx="0" cy="2016623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Arrow Connector 38"/>
                <p:cNvCxnSpPr/>
                <p:nvPr/>
              </p:nvCxnSpPr>
              <p:spPr>
                <a:xfrm>
                  <a:off x="533148" y="5348038"/>
                  <a:ext cx="2319228" cy="0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" name="Oval 39"/>
              <p:cNvSpPr/>
              <p:nvPr/>
            </p:nvSpPr>
            <p:spPr>
              <a:xfrm>
                <a:off x="7796598" y="4753023"/>
                <a:ext cx="91440" cy="9144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3" name="Straight Arrow Connector 42"/>
              <p:cNvCxnSpPr/>
              <p:nvPr/>
            </p:nvCxnSpPr>
            <p:spPr>
              <a:xfrm flipV="1">
                <a:off x="7278646" y="4844463"/>
                <a:ext cx="517952" cy="44733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>
              <a:xfrm>
                <a:off x="7497158" y="4844680"/>
                <a:ext cx="543739" cy="523220"/>
                <a:chOff x="7807539" y="3312597"/>
                <a:chExt cx="543739" cy="523220"/>
              </a:xfrm>
            </p:grpSpPr>
            <p:sp>
              <p:nvSpPr>
                <p:cNvPr id="44" name="Rectangle 43"/>
                <p:cNvSpPr/>
                <p:nvPr/>
              </p:nvSpPr>
              <p:spPr>
                <a:xfrm>
                  <a:off x="7807539" y="3312597"/>
                  <a:ext cx="543739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dirty="0">
                      <a:latin typeface="ＭＳ ゴシック"/>
                      <a:ea typeface="ＭＳ ゴシック"/>
                      <a:cs typeface="ＭＳ ゴシック"/>
                    </a:rPr>
                    <a:t>√</a:t>
                  </a:r>
                  <a:endParaRPr lang="en-US" dirty="0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8036619" y="3388696"/>
                  <a:ext cx="31465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/>
                    <a:t>2</a:t>
                  </a:r>
                </a:p>
              </p:txBody>
            </p:sp>
          </p:grpSp>
        </p:grpSp>
        <p:sp>
          <p:nvSpPr>
            <p:cNvPr id="48" name="TextBox 47"/>
            <p:cNvSpPr txBox="1"/>
            <p:nvPr/>
          </p:nvSpPr>
          <p:spPr>
            <a:xfrm>
              <a:off x="5324116" y="5884509"/>
              <a:ext cx="1017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Move up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8CE6447-4C49-BD47-A981-327FC15929A4}"/>
              </a:ext>
            </a:extLst>
          </p:cNvPr>
          <p:cNvSpPr txBox="1"/>
          <p:nvPr/>
        </p:nvSpPr>
        <p:spPr>
          <a:xfrm>
            <a:off x="-24837" y="4233125"/>
            <a:ext cx="165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Initial condition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9D96AAC-DD2A-0E45-897B-291FD2D38CB8}"/>
              </a:ext>
            </a:extLst>
          </p:cNvPr>
          <p:cNvSpPr txBox="1"/>
          <p:nvPr/>
        </p:nvSpPr>
        <p:spPr>
          <a:xfrm>
            <a:off x="2649403" y="4233125"/>
            <a:ext cx="1645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 one move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7A08D0-BC1D-184B-8E67-E1993FFE828F}"/>
              </a:ext>
            </a:extLst>
          </p:cNvPr>
          <p:cNvSpPr txBox="1"/>
          <p:nvPr/>
        </p:nvSpPr>
        <p:spPr>
          <a:xfrm>
            <a:off x="5478560" y="4233125"/>
            <a:ext cx="173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 two moves</a:t>
            </a:r>
          </a:p>
        </p:txBody>
      </p:sp>
    </p:spTree>
    <p:extLst>
      <p:ext uri="{BB962C8B-B14F-4D97-AF65-F5344CB8AC3E}">
        <p14:creationId xmlns:p14="http://schemas.microsoft.com/office/powerpoint/2010/main" val="225891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598030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Problem: Solution Step 1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125227" y="1284790"/>
            <a:ext cx="7313033" cy="820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dirty="0"/>
              <a:t>Let us first write and test a Java program that moves the particle one step in any of the four directions selected randomly.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125227" y="2273140"/>
            <a:ext cx="7313033" cy="820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dirty="0"/>
              <a:t>Each direction will be represented by integers 1, 2, 3, and 4 for, respectively, L, U, R, and 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6119032" y="4283490"/>
            <a:ext cx="2319228" cy="2016623"/>
            <a:chOff x="6119032" y="4283490"/>
            <a:chExt cx="2319228" cy="2016623"/>
          </a:xfrm>
        </p:grpSpPr>
        <p:grpSp>
          <p:nvGrpSpPr>
            <p:cNvPr id="36" name="Group 35"/>
            <p:cNvGrpSpPr/>
            <p:nvPr/>
          </p:nvGrpSpPr>
          <p:grpSpPr>
            <a:xfrm>
              <a:off x="6119032" y="4283490"/>
              <a:ext cx="2319228" cy="2016623"/>
              <a:chOff x="533148" y="4339727"/>
              <a:chExt cx="2319228" cy="2016623"/>
            </a:xfrm>
          </p:grpSpPr>
          <p:cxnSp>
            <p:nvCxnSpPr>
              <p:cNvPr id="38" name="Straight Arrow Connector 37"/>
              <p:cNvCxnSpPr/>
              <p:nvPr/>
            </p:nvCxnSpPr>
            <p:spPr>
              <a:xfrm>
                <a:off x="1692762" y="4339727"/>
                <a:ext cx="0" cy="201662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533148" y="5348038"/>
                <a:ext cx="2319228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Oval 39"/>
            <p:cNvSpPr/>
            <p:nvPr/>
          </p:nvSpPr>
          <p:spPr>
            <a:xfrm>
              <a:off x="7796598" y="4753023"/>
              <a:ext cx="91440" cy="91440"/>
            </a:xfrm>
            <a:prstGeom prst="ellips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7278646" y="4844463"/>
              <a:ext cx="517952" cy="4473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Group 45"/>
            <p:cNvGrpSpPr/>
            <p:nvPr/>
          </p:nvGrpSpPr>
          <p:grpSpPr>
            <a:xfrm>
              <a:off x="7497158" y="4844680"/>
              <a:ext cx="543739" cy="523220"/>
              <a:chOff x="7807539" y="3312597"/>
              <a:chExt cx="543739" cy="523220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7807539" y="3312597"/>
                <a:ext cx="54373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ＭＳ ゴシック"/>
                    <a:ea typeface="ＭＳ ゴシック"/>
                    <a:cs typeface="ＭＳ ゴシック"/>
                  </a:rPr>
                  <a:t>√</a:t>
                </a:r>
                <a:endParaRPr lang="en-US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8036619" y="3388696"/>
                <a:ext cx="3146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2</a:t>
                </a:r>
              </a:p>
            </p:txBody>
          </p:sp>
        </p:grpSp>
      </p:grpSp>
      <p:sp>
        <p:nvSpPr>
          <p:cNvPr id="42" name="TextBox 41"/>
          <p:cNvSpPr txBox="1"/>
          <p:nvPr/>
        </p:nvSpPr>
        <p:spPr>
          <a:xfrm>
            <a:off x="1193126" y="3245850"/>
            <a:ext cx="7313033" cy="820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dirty="0"/>
              <a:t>If x and y denote the current position of the particle, then the distance from the origin is    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√(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y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327" y="4753023"/>
            <a:ext cx="45804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In addition to what we have learnt so far, we will use the Java </a:t>
            </a:r>
            <a:r>
              <a:rPr lang="en-US" sz="2000" dirty="0">
                <a:solidFill>
                  <a:srgbClr val="FF0000"/>
                </a:solidFill>
              </a:rPr>
              <a:t>if</a:t>
            </a:r>
            <a:r>
              <a:rPr lang="en-US" sz="2000" dirty="0">
                <a:solidFill>
                  <a:srgbClr val="0000FF"/>
                </a:solidFill>
              </a:rPr>
              <a:t>-statement to solve this problem.</a:t>
            </a:r>
          </a:p>
        </p:txBody>
      </p:sp>
    </p:spTree>
    <p:extLst>
      <p:ext uri="{BB962C8B-B14F-4D97-AF65-F5344CB8AC3E}">
        <p14:creationId xmlns:p14="http://schemas.microsoft.com/office/powerpoint/2010/main" val="245901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598030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Problem: Solution Step 2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125227" y="1284790"/>
            <a:ext cx="7313033" cy="1564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dirty="0"/>
              <a:t>We will now modify the program written earlier to add a loop so that the particle continues to move while it is at a distance less than 100 units from the origin. write and test a Java program that moves the particle one step in any of the four directions selected randomly.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25227" y="3321513"/>
            <a:ext cx="7313033" cy="820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dirty="0"/>
              <a:t>If </a:t>
            </a:r>
            <a:r>
              <a:rPr lang="en-US" dirty="0" err="1">
                <a:solidFill>
                  <a:srgbClr val="FF0000"/>
                </a:solidFill>
              </a:rPr>
              <a:t>dist</a:t>
            </a:r>
            <a:r>
              <a:rPr lang="en-US" dirty="0"/>
              <a:t> denotes the current distance of the particle from the origin then what condition must be true for the particle to take another step?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327" y="4753023"/>
            <a:ext cx="45804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In addition to what we have learnt so far, we will use the Java </a:t>
            </a:r>
            <a:r>
              <a:rPr lang="en-US" sz="2000" dirty="0">
                <a:solidFill>
                  <a:srgbClr val="FF0000"/>
                </a:solidFill>
              </a:rPr>
              <a:t>while</a:t>
            </a:r>
            <a:r>
              <a:rPr lang="en-US" sz="2000" dirty="0">
                <a:solidFill>
                  <a:srgbClr val="0000FF"/>
                </a:solidFill>
              </a:rPr>
              <a:t>-statement to solve this problem.</a:t>
            </a:r>
          </a:p>
        </p:txBody>
      </p:sp>
    </p:spTree>
    <p:extLst>
      <p:ext uri="{BB962C8B-B14F-4D97-AF65-F5344CB8AC3E}">
        <p14:creationId xmlns:p14="http://schemas.microsoft.com/office/powerpoint/2010/main" val="3576611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8856" y="2621150"/>
            <a:ext cx="61055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800" dirty="0">
                <a:solidFill>
                  <a:srgbClr val="FF0000"/>
                </a:solidFill>
              </a:rPr>
              <a:t>Live demo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16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8856" y="2621150"/>
            <a:ext cx="61055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800" dirty="0">
                <a:solidFill>
                  <a:srgbClr val="FF0000"/>
                </a:solidFill>
              </a:rPr>
              <a:t>Live demo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0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598030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Review of Week 4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DCB8B4-B347-1740-A7C2-320CFFDA4526}"/>
              </a:ext>
            </a:extLst>
          </p:cNvPr>
          <p:cNvSpPr txBox="1"/>
          <p:nvPr/>
        </p:nvSpPr>
        <p:spPr>
          <a:xfrm>
            <a:off x="617228" y="1614575"/>
            <a:ext cx="4748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Straight-line vs “wiggly” programs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46E461-45E7-DF42-8622-9C78AAFF98DC}"/>
              </a:ext>
            </a:extLst>
          </p:cNvPr>
          <p:cNvSpPr txBox="1"/>
          <p:nvPr/>
        </p:nvSpPr>
        <p:spPr>
          <a:xfrm>
            <a:off x="617228" y="2711856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if-else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1AECB30-B645-2F4C-8A19-5F7CF9E67136}"/>
              </a:ext>
            </a:extLst>
          </p:cNvPr>
          <p:cNvSpPr txBox="1"/>
          <p:nvPr/>
        </p:nvSpPr>
        <p:spPr>
          <a:xfrm>
            <a:off x="617228" y="3260497"/>
            <a:ext cx="1540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if-else-if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6A4170-DA3B-1649-AD54-2AD3342F16D3}"/>
              </a:ext>
            </a:extLst>
          </p:cNvPr>
          <p:cNvSpPr txBox="1"/>
          <p:nvPr/>
        </p:nvSpPr>
        <p:spPr>
          <a:xfrm>
            <a:off x="617228" y="3809137"/>
            <a:ext cx="1330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switch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BA8B3D-1ADD-364D-AE7F-FA4563D4ED59}"/>
              </a:ext>
            </a:extLst>
          </p:cNvPr>
          <p:cNvSpPr txBox="1"/>
          <p:nvPr/>
        </p:nvSpPr>
        <p:spPr>
          <a:xfrm>
            <a:off x="617228" y="2163215"/>
            <a:ext cx="1831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conditions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16DB08-BCF6-E843-80B6-829217C5147C}"/>
              </a:ext>
            </a:extLst>
          </p:cNvPr>
          <p:cNvSpPr txBox="1"/>
          <p:nvPr/>
        </p:nvSpPr>
        <p:spPr>
          <a:xfrm>
            <a:off x="6699089" y="1639777"/>
            <a:ext cx="1173719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if (c) {S}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412C22-91E3-CC44-9784-F6B3CB1EA86A}"/>
              </a:ext>
            </a:extLst>
          </p:cNvPr>
          <p:cNvSpPr txBox="1"/>
          <p:nvPr/>
        </p:nvSpPr>
        <p:spPr>
          <a:xfrm>
            <a:off x="6787726" y="2274838"/>
            <a:ext cx="1971422" cy="2308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if (c){ </a:t>
            </a:r>
          </a:p>
          <a:p>
            <a:r>
              <a:rPr lang="en-US" sz="2400" dirty="0"/>
              <a:t>	S1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else{</a:t>
            </a:r>
          </a:p>
          <a:p>
            <a:r>
              <a:rPr lang="en-US" sz="2400" dirty="0"/>
              <a:t>	S2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626DB5-0F45-184B-8B06-30BB3C4747ED}"/>
              </a:ext>
            </a:extLst>
          </p:cNvPr>
          <p:cNvSpPr txBox="1"/>
          <p:nvPr/>
        </p:nvSpPr>
        <p:spPr>
          <a:xfrm>
            <a:off x="4050832" y="2473437"/>
            <a:ext cx="19714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(c1){ </a:t>
            </a:r>
          </a:p>
          <a:p>
            <a:r>
              <a:rPr lang="en-US" sz="2400" dirty="0"/>
              <a:t>	S1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else if(c2){</a:t>
            </a:r>
          </a:p>
          <a:p>
            <a:r>
              <a:rPr lang="en-US" sz="2400" dirty="0"/>
              <a:t>	S2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else if(c3){</a:t>
            </a:r>
          </a:p>
          <a:p>
            <a:r>
              <a:rPr lang="en-US" sz="2400" dirty="0"/>
              <a:t>	S3</a:t>
            </a:r>
          </a:p>
          <a:p>
            <a:r>
              <a:rPr lang="en-US" sz="2400" dirty="0"/>
              <a:t>}…..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6136" y="1510636"/>
            <a:ext cx="7043362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chemeClr val="tx2"/>
                </a:solidFill>
              </a:rPr>
              <a:t>Week 4: January 28, 2019</a:t>
            </a:r>
          </a:p>
          <a:p>
            <a:pPr algn="ctr"/>
            <a:r>
              <a:rPr lang="en-US" sz="3100" dirty="0">
                <a:solidFill>
                  <a:schemeClr val="tx2"/>
                </a:solidFill>
              </a:rPr>
              <a:t>Hope you enjoyed this week!</a:t>
            </a:r>
          </a:p>
          <a:p>
            <a:pPr algn="ctr"/>
            <a:br>
              <a:rPr lang="en-US" sz="3100" dirty="0">
                <a:solidFill>
                  <a:srgbClr val="FF0000"/>
                </a:solidFill>
              </a:rPr>
            </a:br>
            <a:r>
              <a:rPr lang="en-US" sz="3100" dirty="0">
                <a:solidFill>
                  <a:srgbClr val="FF0000"/>
                </a:solidFill>
              </a:rPr>
              <a:t>Questions?</a:t>
            </a:r>
          </a:p>
          <a:p>
            <a:pPr algn="ctr"/>
            <a:br>
              <a:rPr lang="en-US" sz="3100" dirty="0">
                <a:solidFill>
                  <a:srgbClr val="1F497D"/>
                </a:solidFill>
              </a:rPr>
            </a:br>
            <a:r>
              <a:rPr lang="en-US" sz="3100" dirty="0">
                <a:solidFill>
                  <a:srgbClr val="1F497D"/>
                </a:solidFill>
              </a:rPr>
              <a:t>Contact your recitation instructor. Make full use of our office hours.</a:t>
            </a: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771" y="27925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Review of Week 4: Conditional statements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16DB08-BCF6-E843-80B6-829217C5147C}"/>
              </a:ext>
            </a:extLst>
          </p:cNvPr>
          <p:cNvSpPr txBox="1"/>
          <p:nvPr/>
        </p:nvSpPr>
        <p:spPr>
          <a:xfrm>
            <a:off x="762747" y="1096110"/>
            <a:ext cx="1173719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if (c) {S}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412C22-91E3-CC44-9784-F6B3CB1EA86A}"/>
              </a:ext>
            </a:extLst>
          </p:cNvPr>
          <p:cNvSpPr txBox="1"/>
          <p:nvPr/>
        </p:nvSpPr>
        <p:spPr>
          <a:xfrm>
            <a:off x="619378" y="2498418"/>
            <a:ext cx="1971422" cy="2308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if (c){ </a:t>
            </a:r>
          </a:p>
          <a:p>
            <a:r>
              <a:rPr lang="en-US" sz="2400" dirty="0"/>
              <a:t>	S1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else{</a:t>
            </a:r>
          </a:p>
          <a:p>
            <a:r>
              <a:rPr lang="en-US" sz="2400" dirty="0"/>
              <a:t>	S2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626DB5-0F45-184B-8B06-30BB3C4747ED}"/>
              </a:ext>
            </a:extLst>
          </p:cNvPr>
          <p:cNvSpPr txBox="1"/>
          <p:nvPr/>
        </p:nvSpPr>
        <p:spPr>
          <a:xfrm>
            <a:off x="3124200" y="1096110"/>
            <a:ext cx="1971422" cy="526297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if (c1){ </a:t>
            </a:r>
          </a:p>
          <a:p>
            <a:r>
              <a:rPr lang="en-US" sz="2400" dirty="0"/>
              <a:t>	S1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else if(c2){</a:t>
            </a:r>
          </a:p>
          <a:p>
            <a:r>
              <a:rPr lang="en-US" sz="2400" dirty="0"/>
              <a:t>	S2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else if(c3){</a:t>
            </a:r>
          </a:p>
          <a:p>
            <a:r>
              <a:rPr lang="en-US" sz="2400" dirty="0"/>
              <a:t>	S3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..</a:t>
            </a:r>
          </a:p>
          <a:p>
            <a:r>
              <a:rPr lang="en-US" sz="2400" dirty="0"/>
              <a:t>..</a:t>
            </a:r>
          </a:p>
          <a:p>
            <a:r>
              <a:rPr lang="en-US" sz="2400" dirty="0"/>
              <a:t>else{</a:t>
            </a:r>
          </a:p>
          <a:p>
            <a:r>
              <a:rPr lang="en-US" sz="2400" dirty="0"/>
              <a:t>	SS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3B1ACF-D1B5-F549-A084-3842CC15C623}"/>
              </a:ext>
            </a:extLst>
          </p:cNvPr>
          <p:cNvSpPr txBox="1"/>
          <p:nvPr/>
        </p:nvSpPr>
        <p:spPr>
          <a:xfrm>
            <a:off x="5648578" y="990164"/>
            <a:ext cx="2895600" cy="30469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switch(x){</a:t>
            </a:r>
          </a:p>
          <a:p>
            <a:r>
              <a:rPr lang="en-US" sz="2400" dirty="0"/>
              <a:t>case 1: S1; break;</a:t>
            </a:r>
          </a:p>
          <a:p>
            <a:r>
              <a:rPr lang="en-US" sz="2400" dirty="0"/>
              <a:t>case 2: S2; break;</a:t>
            </a:r>
          </a:p>
          <a:p>
            <a:r>
              <a:rPr lang="en-US" sz="2400" dirty="0"/>
              <a:t>	..</a:t>
            </a:r>
          </a:p>
          <a:p>
            <a:r>
              <a:rPr lang="en-US" sz="2400" dirty="0"/>
              <a:t>..</a:t>
            </a:r>
          </a:p>
          <a:p>
            <a:r>
              <a:rPr lang="en-US" sz="2400" dirty="0"/>
              <a:t>case n: Sn; break;</a:t>
            </a:r>
          </a:p>
          <a:p>
            <a:r>
              <a:rPr lang="en-US" sz="2400" dirty="0"/>
              <a:t>default: SS;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141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8" y="598030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Today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7229" y="1501014"/>
            <a:ext cx="310982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spcAft>
                <a:spcPts val="1800"/>
              </a:spcAft>
            </a:pPr>
            <a:r>
              <a:rPr lang="en-US" sz="2400" dirty="0"/>
              <a:t>Repetitive execution</a:t>
            </a: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AC8F44-C840-D442-BC76-BB4B5F41BBEF}"/>
              </a:ext>
            </a:extLst>
          </p:cNvPr>
          <p:cNvSpPr txBox="1"/>
          <p:nvPr/>
        </p:nvSpPr>
        <p:spPr>
          <a:xfrm>
            <a:off x="617228" y="2286017"/>
            <a:ext cx="5935972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spcAft>
                <a:spcPts val="1800"/>
              </a:spcAft>
            </a:pPr>
            <a:r>
              <a:rPr lang="en-US" sz="2400" dirty="0"/>
              <a:t>Creating loops using the </a:t>
            </a:r>
            <a:r>
              <a:rPr lang="en-US" sz="2400" dirty="0">
                <a:solidFill>
                  <a:srgbClr val="C00000"/>
                </a:solidFill>
              </a:rPr>
              <a:t>while</a:t>
            </a:r>
            <a:r>
              <a:rPr lang="en-US" sz="2400" dirty="0"/>
              <a:t>-statement</a:t>
            </a:r>
          </a:p>
        </p:txBody>
      </p:sp>
    </p:spTree>
    <p:extLst>
      <p:ext uri="{BB962C8B-B14F-4D97-AF65-F5344CB8AC3E}">
        <p14:creationId xmlns:p14="http://schemas.microsoft.com/office/powerpoint/2010/main" val="3391513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88082" y="2837514"/>
            <a:ext cx="1555822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FF0000"/>
                </a:solidFill>
              </a:rPr>
              <a:t>Loops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157" y="3122208"/>
            <a:ext cx="2834640" cy="2834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477" y="690331"/>
            <a:ext cx="2540000" cy="2032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6456" y="3351647"/>
            <a:ext cx="2175627" cy="288950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09909" y="571458"/>
            <a:ext cx="2868721" cy="1856232"/>
          </a:xfrm>
          <a:prstGeom prst="rect">
            <a:avLst/>
          </a:prstGeom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9" y="313336"/>
            <a:ext cx="5402572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Problem-1: Simple Repetition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17228" y="1422809"/>
            <a:ext cx="7094649" cy="519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/>
              <a:t>Write a Java program that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Spring 2019. Week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0BCDAA-F254-DA4F-A129-1D6DE63055B7}"/>
              </a:ext>
            </a:extLst>
          </p:cNvPr>
          <p:cNvSpPr txBox="1"/>
          <p:nvPr/>
        </p:nvSpPr>
        <p:spPr>
          <a:xfrm>
            <a:off x="1163109" y="2482716"/>
            <a:ext cx="7094649" cy="519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/>
              <a:t>1. gets an integer </a:t>
            </a:r>
            <a:r>
              <a:rPr lang="en-US" sz="2400" dirty="0">
                <a:solidFill>
                  <a:srgbClr val="C00000"/>
                </a:solidFill>
              </a:rPr>
              <a:t>N</a:t>
            </a:r>
            <a:r>
              <a:rPr lang="en-US" sz="2400" dirty="0"/>
              <a:t> from the keyboard, and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7EB379-BD0A-7F4E-9E45-50A4AEF41D65}"/>
              </a:ext>
            </a:extLst>
          </p:cNvPr>
          <p:cNvSpPr txBox="1"/>
          <p:nvPr/>
        </p:nvSpPr>
        <p:spPr>
          <a:xfrm>
            <a:off x="1163109" y="3099713"/>
            <a:ext cx="7094649" cy="519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/>
              <a:t>2. prints </a:t>
            </a:r>
            <a:r>
              <a:rPr lang="en-US" sz="2400" dirty="0">
                <a:solidFill>
                  <a:srgbClr val="C00000"/>
                </a:solidFill>
              </a:rPr>
              <a:t>N*N</a:t>
            </a:r>
            <a:r>
              <a:rPr lang="en-US" sz="2400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B2E457-2160-6447-AF1A-3A443B9A5BE5}"/>
              </a:ext>
            </a:extLst>
          </p:cNvPr>
          <p:cNvSpPr txBox="1"/>
          <p:nvPr/>
        </p:nvSpPr>
        <p:spPr>
          <a:xfrm>
            <a:off x="789524" y="4058745"/>
            <a:ext cx="7795637" cy="981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/>
              <a:t>The program repeats the above steps until the user enters N&lt;=0.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roup 139">
            <a:extLst>
              <a:ext uri="{FF2B5EF4-FFF2-40B4-BE49-F238E27FC236}">
                <a16:creationId xmlns:a16="http://schemas.microsoft.com/office/drawing/2014/main" id="{A7A75A70-0307-EC40-85E1-4D306B762EEE}"/>
              </a:ext>
            </a:extLst>
          </p:cNvPr>
          <p:cNvGrpSpPr/>
          <p:nvPr/>
        </p:nvGrpSpPr>
        <p:grpSpPr>
          <a:xfrm>
            <a:off x="1203767" y="3183038"/>
            <a:ext cx="7915297" cy="2727291"/>
            <a:chOff x="1203767" y="3183038"/>
            <a:chExt cx="7915297" cy="2727291"/>
          </a:xfrm>
        </p:grpSpPr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302A9D45-9C16-4B4B-B4E4-8E662718EEDC}"/>
                </a:ext>
              </a:extLst>
            </p:cNvPr>
            <p:cNvSpPr/>
            <p:nvPr/>
          </p:nvSpPr>
          <p:spPr>
            <a:xfrm>
              <a:off x="1203767" y="3183038"/>
              <a:ext cx="6250329" cy="2465408"/>
            </a:xfrm>
            <a:custGeom>
              <a:avLst/>
              <a:gdLst>
                <a:gd name="connsiteX0" fmla="*/ 3646025 w 6250329"/>
                <a:gd name="connsiteY0" fmla="*/ 69448 h 2465408"/>
                <a:gd name="connsiteX1" fmla="*/ 3646025 w 6250329"/>
                <a:gd name="connsiteY1" fmla="*/ 69448 h 2465408"/>
                <a:gd name="connsiteX2" fmla="*/ 3437681 w 6250329"/>
                <a:gd name="connsiteY2" fmla="*/ 57873 h 2465408"/>
                <a:gd name="connsiteX3" fmla="*/ 3356658 w 6250329"/>
                <a:gd name="connsiteY3" fmla="*/ 46299 h 2465408"/>
                <a:gd name="connsiteX4" fmla="*/ 3217762 w 6250329"/>
                <a:gd name="connsiteY4" fmla="*/ 34724 h 2465408"/>
                <a:gd name="connsiteX5" fmla="*/ 3044142 w 6250329"/>
                <a:gd name="connsiteY5" fmla="*/ 23149 h 2465408"/>
                <a:gd name="connsiteX6" fmla="*/ 2766349 w 6250329"/>
                <a:gd name="connsiteY6" fmla="*/ 0 h 2465408"/>
                <a:gd name="connsiteX7" fmla="*/ 2407534 w 6250329"/>
                <a:gd name="connsiteY7" fmla="*/ 11575 h 2465408"/>
                <a:gd name="connsiteX8" fmla="*/ 2245489 w 6250329"/>
                <a:gd name="connsiteY8" fmla="*/ 0 h 2465408"/>
                <a:gd name="connsiteX9" fmla="*/ 2129742 w 6250329"/>
                <a:gd name="connsiteY9" fmla="*/ 11575 h 2465408"/>
                <a:gd name="connsiteX10" fmla="*/ 1736203 w 6250329"/>
                <a:gd name="connsiteY10" fmla="*/ 34724 h 2465408"/>
                <a:gd name="connsiteX11" fmla="*/ 1620456 w 6250329"/>
                <a:gd name="connsiteY11" fmla="*/ 46299 h 2465408"/>
                <a:gd name="connsiteX12" fmla="*/ 1469985 w 6250329"/>
                <a:gd name="connsiteY12" fmla="*/ 57873 h 2465408"/>
                <a:gd name="connsiteX13" fmla="*/ 1284790 w 6250329"/>
                <a:gd name="connsiteY13" fmla="*/ 81023 h 2465408"/>
                <a:gd name="connsiteX14" fmla="*/ 1215342 w 6250329"/>
                <a:gd name="connsiteY14" fmla="*/ 92597 h 2465408"/>
                <a:gd name="connsiteX15" fmla="*/ 1018572 w 6250329"/>
                <a:gd name="connsiteY15" fmla="*/ 115747 h 2465408"/>
                <a:gd name="connsiteX16" fmla="*/ 879676 w 6250329"/>
                <a:gd name="connsiteY16" fmla="*/ 150471 h 2465408"/>
                <a:gd name="connsiteX17" fmla="*/ 682906 w 6250329"/>
                <a:gd name="connsiteY17" fmla="*/ 185195 h 2465408"/>
                <a:gd name="connsiteX18" fmla="*/ 625033 w 6250329"/>
                <a:gd name="connsiteY18" fmla="*/ 208344 h 2465408"/>
                <a:gd name="connsiteX19" fmla="*/ 532436 w 6250329"/>
                <a:gd name="connsiteY19" fmla="*/ 231494 h 2465408"/>
                <a:gd name="connsiteX20" fmla="*/ 254643 w 6250329"/>
                <a:gd name="connsiteY20" fmla="*/ 381965 h 2465408"/>
                <a:gd name="connsiteX21" fmla="*/ 185195 w 6250329"/>
                <a:gd name="connsiteY21" fmla="*/ 439838 h 2465408"/>
                <a:gd name="connsiteX22" fmla="*/ 115747 w 6250329"/>
                <a:gd name="connsiteY22" fmla="*/ 532435 h 2465408"/>
                <a:gd name="connsiteX23" fmla="*/ 81023 w 6250329"/>
                <a:gd name="connsiteY23" fmla="*/ 567159 h 2465408"/>
                <a:gd name="connsiteX24" fmla="*/ 11575 w 6250329"/>
                <a:gd name="connsiteY24" fmla="*/ 729205 h 2465408"/>
                <a:gd name="connsiteX25" fmla="*/ 0 w 6250329"/>
                <a:gd name="connsiteY25" fmla="*/ 914400 h 2465408"/>
                <a:gd name="connsiteX26" fmla="*/ 11575 w 6250329"/>
                <a:gd name="connsiteY26" fmla="*/ 1041721 h 2465408"/>
                <a:gd name="connsiteX27" fmla="*/ 34724 w 6250329"/>
                <a:gd name="connsiteY27" fmla="*/ 1446835 h 2465408"/>
                <a:gd name="connsiteX28" fmla="*/ 23149 w 6250329"/>
                <a:gd name="connsiteY28" fmla="*/ 1794076 h 2465408"/>
                <a:gd name="connsiteX29" fmla="*/ 11575 w 6250329"/>
                <a:gd name="connsiteY29" fmla="*/ 1828800 h 2465408"/>
                <a:gd name="connsiteX30" fmla="*/ 0 w 6250329"/>
                <a:gd name="connsiteY30" fmla="*/ 1875099 h 2465408"/>
                <a:gd name="connsiteX31" fmla="*/ 11575 w 6250329"/>
                <a:gd name="connsiteY31" fmla="*/ 2013995 h 2465408"/>
                <a:gd name="connsiteX32" fmla="*/ 23149 w 6250329"/>
                <a:gd name="connsiteY32" fmla="*/ 2048719 h 2465408"/>
                <a:gd name="connsiteX33" fmla="*/ 104172 w 6250329"/>
                <a:gd name="connsiteY33" fmla="*/ 2152891 h 2465408"/>
                <a:gd name="connsiteX34" fmla="*/ 162046 w 6250329"/>
                <a:gd name="connsiteY34" fmla="*/ 2233914 h 2465408"/>
                <a:gd name="connsiteX35" fmla="*/ 393539 w 6250329"/>
                <a:gd name="connsiteY35" fmla="*/ 2280213 h 2465408"/>
                <a:gd name="connsiteX36" fmla="*/ 578734 w 6250329"/>
                <a:gd name="connsiteY36" fmla="*/ 2303362 h 2465408"/>
                <a:gd name="connsiteX37" fmla="*/ 694481 w 6250329"/>
                <a:gd name="connsiteY37" fmla="*/ 2326511 h 2465408"/>
                <a:gd name="connsiteX38" fmla="*/ 798653 w 6250329"/>
                <a:gd name="connsiteY38" fmla="*/ 2338086 h 2465408"/>
                <a:gd name="connsiteX39" fmla="*/ 972274 w 6250329"/>
                <a:gd name="connsiteY39" fmla="*/ 2361235 h 2465408"/>
                <a:gd name="connsiteX40" fmla="*/ 1145894 w 6250329"/>
                <a:gd name="connsiteY40" fmla="*/ 2372810 h 2465408"/>
                <a:gd name="connsiteX41" fmla="*/ 1307939 w 6250329"/>
                <a:gd name="connsiteY41" fmla="*/ 2395959 h 2465408"/>
                <a:gd name="connsiteX42" fmla="*/ 2025570 w 6250329"/>
                <a:gd name="connsiteY42" fmla="*/ 2395959 h 2465408"/>
                <a:gd name="connsiteX43" fmla="*/ 2430684 w 6250329"/>
                <a:gd name="connsiteY43" fmla="*/ 2419109 h 2465408"/>
                <a:gd name="connsiteX44" fmla="*/ 2731625 w 6250329"/>
                <a:gd name="connsiteY44" fmla="*/ 2430684 h 2465408"/>
                <a:gd name="connsiteX45" fmla="*/ 3102015 w 6250329"/>
                <a:gd name="connsiteY45" fmla="*/ 2442258 h 2465408"/>
                <a:gd name="connsiteX46" fmla="*/ 3576577 w 6250329"/>
                <a:gd name="connsiteY46" fmla="*/ 2465408 h 2465408"/>
                <a:gd name="connsiteX47" fmla="*/ 4305782 w 6250329"/>
                <a:gd name="connsiteY47" fmla="*/ 2453833 h 2465408"/>
                <a:gd name="connsiteX48" fmla="*/ 4803494 w 6250329"/>
                <a:gd name="connsiteY48" fmla="*/ 2442258 h 2465408"/>
                <a:gd name="connsiteX49" fmla="*/ 5046562 w 6250329"/>
                <a:gd name="connsiteY49" fmla="*/ 2419109 h 2465408"/>
                <a:gd name="connsiteX50" fmla="*/ 5162309 w 6250329"/>
                <a:gd name="connsiteY50" fmla="*/ 2395959 h 2465408"/>
                <a:gd name="connsiteX51" fmla="*/ 5845215 w 6250329"/>
                <a:gd name="connsiteY51" fmla="*/ 2361235 h 2465408"/>
                <a:gd name="connsiteX52" fmla="*/ 5960962 w 6250329"/>
                <a:gd name="connsiteY52" fmla="*/ 2314937 h 2465408"/>
                <a:gd name="connsiteX53" fmla="*/ 6041985 w 6250329"/>
                <a:gd name="connsiteY53" fmla="*/ 2280213 h 2465408"/>
                <a:gd name="connsiteX54" fmla="*/ 6065134 w 6250329"/>
                <a:gd name="connsiteY54" fmla="*/ 2257063 h 2465408"/>
                <a:gd name="connsiteX55" fmla="*/ 6157732 w 6250329"/>
                <a:gd name="connsiteY55" fmla="*/ 2187615 h 2465408"/>
                <a:gd name="connsiteX56" fmla="*/ 6215605 w 6250329"/>
                <a:gd name="connsiteY56" fmla="*/ 2106592 h 2465408"/>
                <a:gd name="connsiteX57" fmla="*/ 6227180 w 6250329"/>
                <a:gd name="connsiteY57" fmla="*/ 2037144 h 2465408"/>
                <a:gd name="connsiteX58" fmla="*/ 6238755 w 6250329"/>
                <a:gd name="connsiteY58" fmla="*/ 2002420 h 2465408"/>
                <a:gd name="connsiteX59" fmla="*/ 6250329 w 6250329"/>
                <a:gd name="connsiteY59" fmla="*/ 1932972 h 2465408"/>
                <a:gd name="connsiteX60" fmla="*/ 6215605 w 6250329"/>
                <a:gd name="connsiteY60" fmla="*/ 1747777 h 2465408"/>
                <a:gd name="connsiteX61" fmla="*/ 6192456 w 6250329"/>
                <a:gd name="connsiteY61" fmla="*/ 1713053 h 2465408"/>
                <a:gd name="connsiteX62" fmla="*/ 6123008 w 6250329"/>
                <a:gd name="connsiteY62" fmla="*/ 1585732 h 2465408"/>
                <a:gd name="connsiteX63" fmla="*/ 6099858 w 6250329"/>
                <a:gd name="connsiteY63" fmla="*/ 1527858 h 2465408"/>
                <a:gd name="connsiteX64" fmla="*/ 6018836 w 6250329"/>
                <a:gd name="connsiteY64" fmla="*/ 1412111 h 2465408"/>
                <a:gd name="connsiteX65" fmla="*/ 5856790 w 6250329"/>
                <a:gd name="connsiteY65" fmla="*/ 1192192 h 2465408"/>
                <a:gd name="connsiteX66" fmla="*/ 5764192 w 6250329"/>
                <a:gd name="connsiteY66" fmla="*/ 1076446 h 2465408"/>
                <a:gd name="connsiteX67" fmla="*/ 5451676 w 6250329"/>
                <a:gd name="connsiteY67" fmla="*/ 798653 h 2465408"/>
                <a:gd name="connsiteX68" fmla="*/ 5289630 w 6250329"/>
                <a:gd name="connsiteY68" fmla="*/ 671332 h 2465408"/>
                <a:gd name="connsiteX69" fmla="*/ 5185458 w 6250329"/>
                <a:gd name="connsiteY69" fmla="*/ 590309 h 2465408"/>
                <a:gd name="connsiteX70" fmla="*/ 4861367 w 6250329"/>
                <a:gd name="connsiteY70" fmla="*/ 393539 h 2465408"/>
                <a:gd name="connsiteX71" fmla="*/ 4768770 w 6250329"/>
                <a:gd name="connsiteY71" fmla="*/ 335666 h 2465408"/>
                <a:gd name="connsiteX72" fmla="*/ 4687747 w 6250329"/>
                <a:gd name="connsiteY72" fmla="*/ 289367 h 2465408"/>
                <a:gd name="connsiteX73" fmla="*/ 4653023 w 6250329"/>
                <a:gd name="connsiteY73" fmla="*/ 266218 h 2465408"/>
                <a:gd name="connsiteX74" fmla="*/ 4467828 w 6250329"/>
                <a:gd name="connsiteY74" fmla="*/ 196770 h 2465408"/>
                <a:gd name="connsiteX75" fmla="*/ 4398380 w 6250329"/>
                <a:gd name="connsiteY75" fmla="*/ 173620 h 2465408"/>
                <a:gd name="connsiteX76" fmla="*/ 4236334 w 6250329"/>
                <a:gd name="connsiteY76" fmla="*/ 138896 h 2465408"/>
                <a:gd name="connsiteX77" fmla="*/ 4109013 w 6250329"/>
                <a:gd name="connsiteY77" fmla="*/ 127321 h 2465408"/>
                <a:gd name="connsiteX78" fmla="*/ 3692324 w 6250329"/>
                <a:gd name="connsiteY78" fmla="*/ 92597 h 2465408"/>
                <a:gd name="connsiteX79" fmla="*/ 3657600 w 6250329"/>
                <a:gd name="connsiteY79" fmla="*/ 69448 h 2465408"/>
                <a:gd name="connsiteX80" fmla="*/ 3622876 w 6250329"/>
                <a:gd name="connsiteY80" fmla="*/ 57873 h 2465408"/>
                <a:gd name="connsiteX81" fmla="*/ 3646025 w 6250329"/>
                <a:gd name="connsiteY81" fmla="*/ 69448 h 2465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6250329" h="2465408">
                  <a:moveTo>
                    <a:pt x="3646025" y="69448"/>
                  </a:moveTo>
                  <a:lnTo>
                    <a:pt x="3646025" y="69448"/>
                  </a:lnTo>
                  <a:cubicBezTo>
                    <a:pt x="3576577" y="65590"/>
                    <a:pt x="3507015" y="63420"/>
                    <a:pt x="3437681" y="57873"/>
                  </a:cubicBezTo>
                  <a:cubicBezTo>
                    <a:pt x="3410486" y="55697"/>
                    <a:pt x="3383790" y="49155"/>
                    <a:pt x="3356658" y="46299"/>
                  </a:cubicBezTo>
                  <a:cubicBezTo>
                    <a:pt x="3310454" y="41436"/>
                    <a:pt x="3264094" y="38156"/>
                    <a:pt x="3217762" y="34724"/>
                  </a:cubicBezTo>
                  <a:lnTo>
                    <a:pt x="3044142" y="23149"/>
                  </a:lnTo>
                  <a:cubicBezTo>
                    <a:pt x="2905562" y="13251"/>
                    <a:pt x="2897701" y="11941"/>
                    <a:pt x="2766349" y="0"/>
                  </a:cubicBezTo>
                  <a:cubicBezTo>
                    <a:pt x="2646744" y="3858"/>
                    <a:pt x="2527201" y="11575"/>
                    <a:pt x="2407534" y="11575"/>
                  </a:cubicBezTo>
                  <a:cubicBezTo>
                    <a:pt x="2353381" y="11575"/>
                    <a:pt x="2299642" y="0"/>
                    <a:pt x="2245489" y="0"/>
                  </a:cubicBezTo>
                  <a:cubicBezTo>
                    <a:pt x="2206714" y="0"/>
                    <a:pt x="2168425" y="8907"/>
                    <a:pt x="2129742" y="11575"/>
                  </a:cubicBezTo>
                  <a:cubicBezTo>
                    <a:pt x="1818119" y="33066"/>
                    <a:pt x="2009761" y="12839"/>
                    <a:pt x="1736203" y="34724"/>
                  </a:cubicBezTo>
                  <a:cubicBezTo>
                    <a:pt x="1697552" y="37816"/>
                    <a:pt x="1659085" y="42940"/>
                    <a:pt x="1620456" y="46299"/>
                  </a:cubicBezTo>
                  <a:cubicBezTo>
                    <a:pt x="1570340" y="50657"/>
                    <a:pt x="1520142" y="54015"/>
                    <a:pt x="1469985" y="57873"/>
                  </a:cubicBezTo>
                  <a:cubicBezTo>
                    <a:pt x="1348308" y="82209"/>
                    <a:pt x="1479392" y="58129"/>
                    <a:pt x="1284790" y="81023"/>
                  </a:cubicBezTo>
                  <a:cubicBezTo>
                    <a:pt x="1261482" y="83765"/>
                    <a:pt x="1238650" y="89855"/>
                    <a:pt x="1215342" y="92597"/>
                  </a:cubicBezTo>
                  <a:cubicBezTo>
                    <a:pt x="1133661" y="102206"/>
                    <a:pt x="1092050" y="99418"/>
                    <a:pt x="1018572" y="115747"/>
                  </a:cubicBezTo>
                  <a:cubicBezTo>
                    <a:pt x="971985" y="126100"/>
                    <a:pt x="926410" y="140802"/>
                    <a:pt x="879676" y="150471"/>
                  </a:cubicBezTo>
                  <a:cubicBezTo>
                    <a:pt x="814454" y="163965"/>
                    <a:pt x="682906" y="185195"/>
                    <a:pt x="682906" y="185195"/>
                  </a:cubicBezTo>
                  <a:cubicBezTo>
                    <a:pt x="663615" y="192911"/>
                    <a:pt x="644891" y="202234"/>
                    <a:pt x="625033" y="208344"/>
                  </a:cubicBezTo>
                  <a:cubicBezTo>
                    <a:pt x="594624" y="217701"/>
                    <a:pt x="562064" y="219900"/>
                    <a:pt x="532436" y="231494"/>
                  </a:cubicBezTo>
                  <a:cubicBezTo>
                    <a:pt x="447805" y="264610"/>
                    <a:pt x="329090" y="319926"/>
                    <a:pt x="254643" y="381965"/>
                  </a:cubicBezTo>
                  <a:cubicBezTo>
                    <a:pt x="231494" y="401256"/>
                    <a:pt x="205634" y="417696"/>
                    <a:pt x="185195" y="439838"/>
                  </a:cubicBezTo>
                  <a:cubicBezTo>
                    <a:pt x="159025" y="468188"/>
                    <a:pt x="140179" y="502574"/>
                    <a:pt x="115747" y="532435"/>
                  </a:cubicBezTo>
                  <a:cubicBezTo>
                    <a:pt x="105381" y="545104"/>
                    <a:pt x="92598" y="555584"/>
                    <a:pt x="81023" y="567159"/>
                  </a:cubicBezTo>
                  <a:cubicBezTo>
                    <a:pt x="60223" y="608760"/>
                    <a:pt x="18877" y="685395"/>
                    <a:pt x="11575" y="729205"/>
                  </a:cubicBezTo>
                  <a:cubicBezTo>
                    <a:pt x="1407" y="790216"/>
                    <a:pt x="3858" y="852668"/>
                    <a:pt x="0" y="914400"/>
                  </a:cubicBezTo>
                  <a:cubicBezTo>
                    <a:pt x="3858" y="956840"/>
                    <a:pt x="8307" y="999231"/>
                    <a:pt x="11575" y="1041721"/>
                  </a:cubicBezTo>
                  <a:cubicBezTo>
                    <a:pt x="23511" y="1196885"/>
                    <a:pt x="26616" y="1284683"/>
                    <a:pt x="34724" y="1446835"/>
                  </a:cubicBezTo>
                  <a:cubicBezTo>
                    <a:pt x="30866" y="1562582"/>
                    <a:pt x="30155" y="1678477"/>
                    <a:pt x="23149" y="1794076"/>
                  </a:cubicBezTo>
                  <a:cubicBezTo>
                    <a:pt x="22411" y="1806254"/>
                    <a:pt x="14927" y="1817069"/>
                    <a:pt x="11575" y="1828800"/>
                  </a:cubicBezTo>
                  <a:cubicBezTo>
                    <a:pt x="7205" y="1844096"/>
                    <a:pt x="3858" y="1859666"/>
                    <a:pt x="0" y="1875099"/>
                  </a:cubicBezTo>
                  <a:cubicBezTo>
                    <a:pt x="3858" y="1921398"/>
                    <a:pt x="5435" y="1967943"/>
                    <a:pt x="11575" y="2013995"/>
                  </a:cubicBezTo>
                  <a:cubicBezTo>
                    <a:pt x="13187" y="2026089"/>
                    <a:pt x="16381" y="2038567"/>
                    <a:pt x="23149" y="2048719"/>
                  </a:cubicBezTo>
                  <a:cubicBezTo>
                    <a:pt x="47551" y="2085321"/>
                    <a:pt x="84498" y="2113545"/>
                    <a:pt x="104172" y="2152891"/>
                  </a:cubicBezTo>
                  <a:cubicBezTo>
                    <a:pt x="118154" y="2180855"/>
                    <a:pt x="130763" y="2218273"/>
                    <a:pt x="162046" y="2233914"/>
                  </a:cubicBezTo>
                  <a:cubicBezTo>
                    <a:pt x="251981" y="2278882"/>
                    <a:pt x="293412" y="2269088"/>
                    <a:pt x="393539" y="2280213"/>
                  </a:cubicBezTo>
                  <a:cubicBezTo>
                    <a:pt x="455371" y="2287083"/>
                    <a:pt x="518380" y="2288273"/>
                    <a:pt x="578734" y="2303362"/>
                  </a:cubicBezTo>
                  <a:cubicBezTo>
                    <a:pt x="631317" y="2316508"/>
                    <a:pt x="633660" y="2318402"/>
                    <a:pt x="694481" y="2326511"/>
                  </a:cubicBezTo>
                  <a:cubicBezTo>
                    <a:pt x="729112" y="2331128"/>
                    <a:pt x="764022" y="2333468"/>
                    <a:pt x="798653" y="2338086"/>
                  </a:cubicBezTo>
                  <a:cubicBezTo>
                    <a:pt x="924268" y="2354835"/>
                    <a:pt x="812465" y="2347918"/>
                    <a:pt x="972274" y="2361235"/>
                  </a:cubicBezTo>
                  <a:cubicBezTo>
                    <a:pt x="1030075" y="2366052"/>
                    <a:pt x="1088021" y="2368952"/>
                    <a:pt x="1145894" y="2372810"/>
                  </a:cubicBezTo>
                  <a:cubicBezTo>
                    <a:pt x="1199909" y="2380526"/>
                    <a:pt x="1253521" y="2391977"/>
                    <a:pt x="1307939" y="2395959"/>
                  </a:cubicBezTo>
                  <a:cubicBezTo>
                    <a:pt x="1596527" y="2417075"/>
                    <a:pt x="1722218" y="2404626"/>
                    <a:pt x="2025570" y="2395959"/>
                  </a:cubicBezTo>
                  <a:lnTo>
                    <a:pt x="2430684" y="2419109"/>
                  </a:lnTo>
                  <a:lnTo>
                    <a:pt x="2731625" y="2430684"/>
                  </a:lnTo>
                  <a:lnTo>
                    <a:pt x="3102015" y="2442258"/>
                  </a:lnTo>
                  <a:lnTo>
                    <a:pt x="3576577" y="2465408"/>
                  </a:lnTo>
                  <a:lnTo>
                    <a:pt x="4305782" y="2453833"/>
                  </a:lnTo>
                  <a:lnTo>
                    <a:pt x="4803494" y="2442258"/>
                  </a:lnTo>
                  <a:cubicBezTo>
                    <a:pt x="4827472" y="2441370"/>
                    <a:pt x="5017577" y="2422008"/>
                    <a:pt x="5046562" y="2419109"/>
                  </a:cubicBezTo>
                  <a:cubicBezTo>
                    <a:pt x="5099520" y="2401456"/>
                    <a:pt x="5086309" y="2403559"/>
                    <a:pt x="5162309" y="2395959"/>
                  </a:cubicBezTo>
                  <a:cubicBezTo>
                    <a:pt x="5493867" y="2362803"/>
                    <a:pt x="5453499" y="2372116"/>
                    <a:pt x="5845215" y="2361235"/>
                  </a:cubicBezTo>
                  <a:lnTo>
                    <a:pt x="5960962" y="2314937"/>
                  </a:lnTo>
                  <a:cubicBezTo>
                    <a:pt x="5988132" y="2303749"/>
                    <a:pt x="6041985" y="2280213"/>
                    <a:pt x="6041985" y="2280213"/>
                  </a:cubicBezTo>
                  <a:cubicBezTo>
                    <a:pt x="6049701" y="2272496"/>
                    <a:pt x="6056404" y="2263611"/>
                    <a:pt x="6065134" y="2257063"/>
                  </a:cubicBezTo>
                  <a:cubicBezTo>
                    <a:pt x="6086548" y="2241003"/>
                    <a:pt x="6137312" y="2216203"/>
                    <a:pt x="6157732" y="2187615"/>
                  </a:cubicBezTo>
                  <a:cubicBezTo>
                    <a:pt x="6224967" y="2093487"/>
                    <a:pt x="6163502" y="2158697"/>
                    <a:pt x="6215605" y="2106592"/>
                  </a:cubicBezTo>
                  <a:cubicBezTo>
                    <a:pt x="6219463" y="2083443"/>
                    <a:pt x="6222089" y="2060054"/>
                    <a:pt x="6227180" y="2037144"/>
                  </a:cubicBezTo>
                  <a:cubicBezTo>
                    <a:pt x="6229827" y="2025234"/>
                    <a:pt x="6236108" y="2014330"/>
                    <a:pt x="6238755" y="2002420"/>
                  </a:cubicBezTo>
                  <a:cubicBezTo>
                    <a:pt x="6243846" y="1979510"/>
                    <a:pt x="6246471" y="1956121"/>
                    <a:pt x="6250329" y="1932972"/>
                  </a:cubicBezTo>
                  <a:cubicBezTo>
                    <a:pt x="6241953" y="1865960"/>
                    <a:pt x="6238992" y="1812092"/>
                    <a:pt x="6215605" y="1747777"/>
                  </a:cubicBezTo>
                  <a:cubicBezTo>
                    <a:pt x="6210851" y="1734704"/>
                    <a:pt x="6199358" y="1725131"/>
                    <a:pt x="6192456" y="1713053"/>
                  </a:cubicBezTo>
                  <a:cubicBezTo>
                    <a:pt x="6168471" y="1671079"/>
                    <a:pt x="6144628" y="1628972"/>
                    <a:pt x="6123008" y="1585732"/>
                  </a:cubicBezTo>
                  <a:cubicBezTo>
                    <a:pt x="6113716" y="1567148"/>
                    <a:pt x="6110548" y="1545675"/>
                    <a:pt x="6099858" y="1527858"/>
                  </a:cubicBezTo>
                  <a:cubicBezTo>
                    <a:pt x="6075628" y="1487474"/>
                    <a:pt x="6046210" y="1450434"/>
                    <a:pt x="6018836" y="1412111"/>
                  </a:cubicBezTo>
                  <a:cubicBezTo>
                    <a:pt x="5985995" y="1366133"/>
                    <a:pt x="5897106" y="1244026"/>
                    <a:pt x="5856790" y="1192192"/>
                  </a:cubicBezTo>
                  <a:cubicBezTo>
                    <a:pt x="5826456" y="1153191"/>
                    <a:pt x="5799129" y="1111384"/>
                    <a:pt x="5764192" y="1076446"/>
                  </a:cubicBezTo>
                  <a:cubicBezTo>
                    <a:pt x="5626301" y="938553"/>
                    <a:pt x="5673182" y="981069"/>
                    <a:pt x="5451676" y="798653"/>
                  </a:cubicBezTo>
                  <a:cubicBezTo>
                    <a:pt x="5398649" y="754984"/>
                    <a:pt x="5343727" y="713668"/>
                    <a:pt x="5289630" y="671332"/>
                  </a:cubicBezTo>
                  <a:cubicBezTo>
                    <a:pt x="5254987" y="644220"/>
                    <a:pt x="5222762" y="613624"/>
                    <a:pt x="5185458" y="590309"/>
                  </a:cubicBezTo>
                  <a:cubicBezTo>
                    <a:pt x="4772131" y="331979"/>
                    <a:pt x="5197650" y="595309"/>
                    <a:pt x="4861367" y="393539"/>
                  </a:cubicBezTo>
                  <a:cubicBezTo>
                    <a:pt x="4830156" y="374812"/>
                    <a:pt x="4799981" y="354393"/>
                    <a:pt x="4768770" y="335666"/>
                  </a:cubicBezTo>
                  <a:cubicBezTo>
                    <a:pt x="4742097" y="319662"/>
                    <a:pt x="4713629" y="306621"/>
                    <a:pt x="4687747" y="289367"/>
                  </a:cubicBezTo>
                  <a:cubicBezTo>
                    <a:pt x="4676172" y="281651"/>
                    <a:pt x="4665629" y="272101"/>
                    <a:pt x="4653023" y="266218"/>
                  </a:cubicBezTo>
                  <a:cubicBezTo>
                    <a:pt x="4455667" y="174118"/>
                    <a:pt x="4576671" y="229423"/>
                    <a:pt x="4467828" y="196770"/>
                  </a:cubicBezTo>
                  <a:cubicBezTo>
                    <a:pt x="4444455" y="189758"/>
                    <a:pt x="4421843" y="180324"/>
                    <a:pt x="4398380" y="173620"/>
                  </a:cubicBezTo>
                  <a:cubicBezTo>
                    <a:pt x="4347405" y="159056"/>
                    <a:pt x="4289668" y="145171"/>
                    <a:pt x="4236334" y="138896"/>
                  </a:cubicBezTo>
                  <a:cubicBezTo>
                    <a:pt x="4194011" y="133917"/>
                    <a:pt x="4151503" y="130589"/>
                    <a:pt x="4109013" y="127321"/>
                  </a:cubicBezTo>
                  <a:cubicBezTo>
                    <a:pt x="3713304" y="96882"/>
                    <a:pt x="3904049" y="119063"/>
                    <a:pt x="3692324" y="92597"/>
                  </a:cubicBezTo>
                  <a:cubicBezTo>
                    <a:pt x="3680749" y="84881"/>
                    <a:pt x="3670042" y="75669"/>
                    <a:pt x="3657600" y="69448"/>
                  </a:cubicBezTo>
                  <a:cubicBezTo>
                    <a:pt x="3646687" y="63992"/>
                    <a:pt x="3631503" y="66500"/>
                    <a:pt x="3622876" y="57873"/>
                  </a:cubicBezTo>
                  <a:lnTo>
                    <a:pt x="3646025" y="6944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E098E46A-E220-2844-97B4-AC2E0E5F93D0}"/>
                </a:ext>
              </a:extLst>
            </p:cNvPr>
            <p:cNvGrpSpPr/>
            <p:nvPr/>
          </p:nvGrpSpPr>
          <p:grpSpPr>
            <a:xfrm>
              <a:off x="7779763" y="3231448"/>
              <a:ext cx="1339301" cy="2678881"/>
              <a:chOff x="7779763" y="3231448"/>
              <a:chExt cx="1339301" cy="2678881"/>
            </a:xfrm>
          </p:grpSpPr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743B699B-EBD1-1441-8945-3A93CD483460}"/>
                  </a:ext>
                </a:extLst>
              </p:cNvPr>
              <p:cNvSpPr txBox="1"/>
              <p:nvPr/>
            </p:nvSpPr>
            <p:spPr>
              <a:xfrm>
                <a:off x="8418231" y="4247722"/>
                <a:ext cx="7008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Loop </a:t>
                </a:r>
              </a:p>
              <a:p>
                <a:r>
                  <a:rPr lang="en-US" dirty="0"/>
                  <a:t>body</a:t>
                </a:r>
              </a:p>
            </p:txBody>
          </p:sp>
          <p:sp>
            <p:nvSpPr>
              <p:cNvPr id="133" name="Right Brace 132">
                <a:extLst>
                  <a:ext uri="{FF2B5EF4-FFF2-40B4-BE49-F238E27FC236}">
                    <a16:creationId xmlns:a16="http://schemas.microsoft.com/office/drawing/2014/main" id="{A7690FB3-33A5-1844-A321-5F8753987741}"/>
                  </a:ext>
                </a:extLst>
              </p:cNvPr>
              <p:cNvSpPr/>
              <p:nvPr/>
            </p:nvSpPr>
            <p:spPr>
              <a:xfrm>
                <a:off x="7779763" y="3231448"/>
                <a:ext cx="613462" cy="2678881"/>
              </a:xfrm>
              <a:prstGeom prst="rightBrace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" name="Rectangle 4"/>
          <p:cNvSpPr/>
          <p:nvPr/>
        </p:nvSpPr>
        <p:spPr>
          <a:xfrm>
            <a:off x="585118" y="201000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Algorithm (Flow diagram)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85118" y="6593886"/>
            <a:ext cx="2133600" cy="365125"/>
          </a:xfrm>
        </p:spPr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550129" y="964529"/>
            <a:ext cx="683475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Start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84A66A37-80E5-164F-872A-6CE60F64453C}"/>
              </a:ext>
            </a:extLst>
          </p:cNvPr>
          <p:cNvGrpSpPr/>
          <p:nvPr/>
        </p:nvGrpSpPr>
        <p:grpSpPr>
          <a:xfrm>
            <a:off x="1297235" y="4052134"/>
            <a:ext cx="1742710" cy="1124260"/>
            <a:chOff x="1297235" y="4052134"/>
            <a:chExt cx="1742710" cy="1124260"/>
          </a:xfrm>
        </p:grpSpPr>
        <p:grpSp>
          <p:nvGrpSpPr>
            <p:cNvPr id="2" name="Group 85"/>
            <p:cNvGrpSpPr/>
            <p:nvPr/>
          </p:nvGrpSpPr>
          <p:grpSpPr>
            <a:xfrm>
              <a:off x="2039626" y="4400735"/>
              <a:ext cx="1000319" cy="375921"/>
              <a:chOff x="1821009" y="3277205"/>
              <a:chExt cx="1000319" cy="498480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1821009" y="3277205"/>
                <a:ext cx="1000319" cy="898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/>
              <p:nvPr/>
            </p:nvCxnSpPr>
            <p:spPr>
              <a:xfrm rot="5400000">
                <a:off x="1581070" y="3526127"/>
                <a:ext cx="497529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/>
            <p:cNvSpPr txBox="1"/>
            <p:nvPr/>
          </p:nvSpPr>
          <p:spPr>
            <a:xfrm>
              <a:off x="2365341" y="4052134"/>
              <a:ext cx="5191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Yes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97235" y="4776284"/>
              <a:ext cx="1284326" cy="40011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done=true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CF8E1128-5825-2B46-B00A-18F5286364E6}"/>
              </a:ext>
            </a:extLst>
          </p:cNvPr>
          <p:cNvGrpSpPr/>
          <p:nvPr/>
        </p:nvGrpSpPr>
        <p:grpSpPr>
          <a:xfrm>
            <a:off x="4749782" y="3997293"/>
            <a:ext cx="2235129" cy="1366230"/>
            <a:chOff x="4749782" y="3997293"/>
            <a:chExt cx="2235129" cy="1366230"/>
          </a:xfrm>
        </p:grpSpPr>
        <p:sp>
          <p:nvSpPr>
            <p:cNvPr id="58" name="TextBox 57"/>
            <p:cNvSpPr txBox="1"/>
            <p:nvPr/>
          </p:nvSpPr>
          <p:spPr>
            <a:xfrm>
              <a:off x="5006460" y="4963413"/>
              <a:ext cx="1978451" cy="40011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print (N*N)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231442" y="3997293"/>
              <a:ext cx="4854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No</a:t>
              </a:r>
            </a:p>
          </p:txBody>
        </p:sp>
        <p:grpSp>
          <p:nvGrpSpPr>
            <p:cNvPr id="12" name="Group 85"/>
            <p:cNvGrpSpPr/>
            <p:nvPr/>
          </p:nvGrpSpPr>
          <p:grpSpPr>
            <a:xfrm flipH="1">
              <a:off x="4749782" y="4397403"/>
              <a:ext cx="1245904" cy="566784"/>
              <a:chOff x="1821009" y="3277205"/>
              <a:chExt cx="1000319" cy="49848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 rot="10800000" flipV="1">
                <a:off x="1821009" y="3277205"/>
                <a:ext cx="1000319" cy="898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/>
              <p:cNvCxnSpPr/>
              <p:nvPr/>
            </p:nvCxnSpPr>
            <p:spPr>
              <a:xfrm rot="5400000">
                <a:off x="1581070" y="3526127"/>
                <a:ext cx="497529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196050B9-8B21-7345-8B15-252525B4AF23}"/>
              </a:ext>
            </a:extLst>
          </p:cNvPr>
          <p:cNvGrpSpPr/>
          <p:nvPr/>
        </p:nvGrpSpPr>
        <p:grpSpPr>
          <a:xfrm>
            <a:off x="3033950" y="3708987"/>
            <a:ext cx="1715832" cy="1093017"/>
            <a:chOff x="3033950" y="3708987"/>
            <a:chExt cx="1715832" cy="1093017"/>
          </a:xfrm>
        </p:grpSpPr>
        <p:sp>
          <p:nvSpPr>
            <p:cNvPr id="38" name="TextBox 37"/>
            <p:cNvSpPr txBox="1"/>
            <p:nvPr/>
          </p:nvSpPr>
          <p:spPr>
            <a:xfrm>
              <a:off x="3509028" y="4199154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N&lt;0 ?</a:t>
              </a:r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37363FBE-D5C5-1C4D-85EF-12368858EDE5}"/>
                </a:ext>
              </a:extLst>
            </p:cNvPr>
            <p:cNvGrpSpPr/>
            <p:nvPr/>
          </p:nvGrpSpPr>
          <p:grpSpPr>
            <a:xfrm>
              <a:off x="3033950" y="3708987"/>
              <a:ext cx="1715832" cy="1093017"/>
              <a:chOff x="3033950" y="3708987"/>
              <a:chExt cx="1715832" cy="1093017"/>
            </a:xfrm>
          </p:grpSpPr>
          <p:sp>
            <p:nvSpPr>
              <p:cNvPr id="50" name="Diamond 49"/>
              <p:cNvSpPr/>
              <p:nvPr/>
            </p:nvSpPr>
            <p:spPr>
              <a:xfrm>
                <a:off x="3033950" y="3997293"/>
                <a:ext cx="1715832" cy="804711"/>
              </a:xfrm>
              <a:prstGeom prst="diamond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cxnSp>
            <p:nvCxnSpPr>
              <p:cNvPr id="69" name="Straight Arrow Connector 68"/>
              <p:cNvCxnSpPr/>
              <p:nvPr/>
            </p:nvCxnSpPr>
            <p:spPr>
              <a:xfrm rot="5400000">
                <a:off x="3763579" y="3851299"/>
                <a:ext cx="28621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B4D475AE-C810-C04B-B611-1E3E31B60EAB}"/>
              </a:ext>
            </a:extLst>
          </p:cNvPr>
          <p:cNvGrpSpPr/>
          <p:nvPr/>
        </p:nvGrpSpPr>
        <p:grpSpPr>
          <a:xfrm>
            <a:off x="3500445" y="2819148"/>
            <a:ext cx="1081268" cy="861523"/>
            <a:chOff x="3500445" y="2819148"/>
            <a:chExt cx="1081268" cy="861523"/>
          </a:xfrm>
        </p:grpSpPr>
        <p:cxnSp>
          <p:nvCxnSpPr>
            <p:cNvPr id="48" name="Straight Arrow Connector 47"/>
            <p:cNvCxnSpPr>
              <a:cxnSpLocks/>
            </p:cNvCxnSpPr>
            <p:nvPr/>
          </p:nvCxnSpPr>
          <p:spPr>
            <a:xfrm>
              <a:off x="3892263" y="2819148"/>
              <a:ext cx="0" cy="4123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3500445" y="3280561"/>
              <a:ext cx="782843" cy="40011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Get N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959352" y="2872121"/>
              <a:ext cx="6223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true</a:t>
              </a:r>
            </a:p>
          </p:txBody>
        </p:sp>
      </p:grp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C32E196A-50B0-0540-9D7B-530A5233403A}"/>
              </a:ext>
            </a:extLst>
          </p:cNvPr>
          <p:cNvGrpSpPr/>
          <p:nvPr/>
        </p:nvGrpSpPr>
        <p:grpSpPr>
          <a:xfrm>
            <a:off x="3315426" y="2121071"/>
            <a:ext cx="1152880" cy="686322"/>
            <a:chOff x="3315426" y="2121071"/>
            <a:chExt cx="1152880" cy="686322"/>
          </a:xfrm>
        </p:grpSpPr>
        <p:sp>
          <p:nvSpPr>
            <p:cNvPr id="40" name="TextBox 39"/>
            <p:cNvSpPr txBox="1"/>
            <p:nvPr/>
          </p:nvSpPr>
          <p:spPr>
            <a:xfrm>
              <a:off x="3315426" y="2407283"/>
              <a:ext cx="1152880" cy="40011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if (!done)</a:t>
              </a: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0D51188E-0037-CE46-804C-CAC22586058A}"/>
                </a:ext>
              </a:extLst>
            </p:cNvPr>
            <p:cNvCxnSpPr/>
            <p:nvPr/>
          </p:nvCxnSpPr>
          <p:spPr>
            <a:xfrm rot="5400000">
              <a:off x="3748760" y="2263383"/>
              <a:ext cx="2862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3B23D37D-3332-814E-9086-F98D6CA84601}"/>
              </a:ext>
            </a:extLst>
          </p:cNvPr>
          <p:cNvGrpSpPr/>
          <p:nvPr/>
        </p:nvGrpSpPr>
        <p:grpSpPr>
          <a:xfrm>
            <a:off x="1939398" y="2264177"/>
            <a:ext cx="5680602" cy="3569464"/>
            <a:chOff x="1939398" y="2264177"/>
            <a:chExt cx="5680602" cy="3569464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CD5F8FF-3EE2-F24F-97E5-D593D149AE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59352" y="2264177"/>
              <a:ext cx="36606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B7B7466-66F1-CF48-912C-EC4B30BA3FDD}"/>
                </a:ext>
              </a:extLst>
            </p:cNvPr>
            <p:cNvCxnSpPr>
              <a:cxnSpLocks/>
            </p:cNvCxnSpPr>
            <p:nvPr/>
          </p:nvCxnSpPr>
          <p:spPr>
            <a:xfrm>
              <a:off x="1939398" y="5833641"/>
              <a:ext cx="568060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5539A94-99CC-F44C-8B90-D0A1FE6CA3A3}"/>
                </a:ext>
              </a:extLst>
            </p:cNvPr>
            <p:cNvCxnSpPr/>
            <p:nvPr/>
          </p:nvCxnSpPr>
          <p:spPr>
            <a:xfrm flipV="1">
              <a:off x="7620000" y="2264177"/>
              <a:ext cx="0" cy="354631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7F154DC-2B1D-3D45-8417-05E39CA83FDB}"/>
                </a:ext>
              </a:extLst>
            </p:cNvPr>
            <p:cNvCxnSpPr/>
            <p:nvPr/>
          </p:nvCxnSpPr>
          <p:spPr>
            <a:xfrm>
              <a:off x="5995685" y="5363523"/>
              <a:ext cx="0" cy="47011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516B03C6-7DAE-C74F-891D-4BB43BF266E3}"/>
                </a:ext>
              </a:extLst>
            </p:cNvPr>
            <p:cNvCxnSpPr>
              <a:cxnSpLocks/>
              <a:stCxn id="52" idx="2"/>
            </p:cNvCxnSpPr>
            <p:nvPr/>
          </p:nvCxnSpPr>
          <p:spPr>
            <a:xfrm>
              <a:off x="1939398" y="5176394"/>
              <a:ext cx="0" cy="63409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917123AC-5108-0741-ADA0-D50DB686BD05}"/>
              </a:ext>
            </a:extLst>
          </p:cNvPr>
          <p:cNvGrpSpPr/>
          <p:nvPr/>
        </p:nvGrpSpPr>
        <p:grpSpPr>
          <a:xfrm>
            <a:off x="1030147" y="2598394"/>
            <a:ext cx="3674512" cy="4240127"/>
            <a:chOff x="1030147" y="2598394"/>
            <a:chExt cx="3674512" cy="4240127"/>
          </a:xfrm>
        </p:grpSpPr>
        <p:sp>
          <p:nvSpPr>
            <p:cNvPr id="97" name="TextBox 96"/>
            <p:cNvSpPr txBox="1"/>
            <p:nvPr/>
          </p:nvSpPr>
          <p:spPr>
            <a:xfrm>
              <a:off x="2391941" y="2598394"/>
              <a:ext cx="6675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false</a:t>
              </a:r>
            </a:p>
          </p:txBody>
        </p: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98E65D3B-C23C-C341-BC81-E1C1DBC87211}"/>
                </a:ext>
              </a:extLst>
            </p:cNvPr>
            <p:cNvGrpSpPr/>
            <p:nvPr/>
          </p:nvGrpSpPr>
          <p:grpSpPr>
            <a:xfrm>
              <a:off x="1030147" y="2607338"/>
              <a:ext cx="3674512" cy="4231183"/>
              <a:chOff x="1030147" y="2607338"/>
              <a:chExt cx="3674512" cy="4231183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E3E6A455-BE35-8D47-81C5-3352E1C5A9BE}"/>
                  </a:ext>
                </a:extLst>
              </p:cNvPr>
              <p:cNvCxnSpPr>
                <a:stCxn id="40" idx="1"/>
              </p:cNvCxnSpPr>
              <p:nvPr/>
            </p:nvCxnSpPr>
            <p:spPr>
              <a:xfrm flipH="1">
                <a:off x="1030148" y="2607338"/>
                <a:ext cx="2285278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C9887172-BAB7-D84C-8B27-F96B8827E0FE}"/>
                  </a:ext>
                </a:extLst>
              </p:cNvPr>
              <p:cNvCxnSpPr/>
              <p:nvPr/>
            </p:nvCxnSpPr>
            <p:spPr>
              <a:xfrm>
                <a:off x="1030147" y="2607338"/>
                <a:ext cx="0" cy="350409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9376FAA1-20FB-1E47-8354-7E0F7AD1757C}"/>
                  </a:ext>
                </a:extLst>
              </p:cNvPr>
              <p:cNvCxnSpPr/>
              <p:nvPr/>
            </p:nvCxnSpPr>
            <p:spPr>
              <a:xfrm>
                <a:off x="1030147" y="6134582"/>
                <a:ext cx="292920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>
                <a:extLst>
                  <a:ext uri="{FF2B5EF4-FFF2-40B4-BE49-F238E27FC236}">
                    <a16:creationId xmlns:a16="http://schemas.microsoft.com/office/drawing/2014/main" id="{52E4BF5E-10E7-2942-8D69-933371E4C0A6}"/>
                  </a:ext>
                </a:extLst>
              </p:cNvPr>
              <p:cNvCxnSpPr/>
              <p:nvPr/>
            </p:nvCxnSpPr>
            <p:spPr>
              <a:xfrm>
                <a:off x="3959352" y="6123008"/>
                <a:ext cx="0" cy="42747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577D0BF1-F22B-094D-801D-6AC4C1421357}"/>
                  </a:ext>
                </a:extLst>
              </p:cNvPr>
              <p:cNvSpPr txBox="1"/>
              <p:nvPr/>
            </p:nvSpPr>
            <p:spPr>
              <a:xfrm>
                <a:off x="4063137" y="6376856"/>
                <a:ext cx="6415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Exit</a:t>
                </a:r>
              </a:p>
            </p:txBody>
          </p:sp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EC72409C-38E9-F345-84AD-32CC6F564590}"/>
              </a:ext>
            </a:extLst>
          </p:cNvPr>
          <p:cNvGrpSpPr/>
          <p:nvPr/>
        </p:nvGrpSpPr>
        <p:grpSpPr>
          <a:xfrm>
            <a:off x="3226556" y="1364639"/>
            <a:ext cx="1330621" cy="749702"/>
            <a:chOff x="3226556" y="1364639"/>
            <a:chExt cx="1330621" cy="749702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7D4858A-E6BC-1145-BA4E-E94D5B45F62B}"/>
                </a:ext>
              </a:extLst>
            </p:cNvPr>
            <p:cNvSpPr txBox="1"/>
            <p:nvPr/>
          </p:nvSpPr>
          <p:spPr>
            <a:xfrm>
              <a:off x="3226556" y="1714231"/>
              <a:ext cx="1330621" cy="40011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done=false</a:t>
              </a:r>
            </a:p>
          </p:txBody>
        </p: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563162A2-0567-F848-9FB0-B7C0B7F7C7DB}"/>
                </a:ext>
              </a:extLst>
            </p:cNvPr>
            <p:cNvCxnSpPr>
              <a:stCxn id="39" idx="2"/>
              <a:endCxn id="68" idx="0"/>
            </p:cNvCxnSpPr>
            <p:nvPr/>
          </p:nvCxnSpPr>
          <p:spPr>
            <a:xfrm>
              <a:off x="3891867" y="1364639"/>
              <a:ext cx="0" cy="3495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4A9F9A20-E91C-DA4F-82E0-16F81E051E1E}"/>
              </a:ext>
            </a:extLst>
          </p:cNvPr>
          <p:cNvGrpSpPr/>
          <p:nvPr/>
        </p:nvGrpSpPr>
        <p:grpSpPr>
          <a:xfrm>
            <a:off x="585118" y="1747703"/>
            <a:ext cx="2299391" cy="369332"/>
            <a:chOff x="585118" y="1747703"/>
            <a:chExt cx="2299391" cy="36933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49AF708-CB73-6340-923D-C67E0FA25CE0}"/>
                </a:ext>
              </a:extLst>
            </p:cNvPr>
            <p:cNvSpPr txBox="1"/>
            <p:nvPr/>
          </p:nvSpPr>
          <p:spPr>
            <a:xfrm flipH="1">
              <a:off x="585118" y="1747703"/>
              <a:ext cx="16006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Initialization</a:t>
              </a:r>
            </a:p>
          </p:txBody>
        </p: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A3171276-3071-2644-8BA7-6231F39F28A0}"/>
                </a:ext>
              </a:extLst>
            </p:cNvPr>
            <p:cNvCxnSpPr>
              <a:stCxn id="13" idx="1"/>
            </p:cNvCxnSpPr>
            <p:nvPr/>
          </p:nvCxnSpPr>
          <p:spPr>
            <a:xfrm>
              <a:off x="2185776" y="1932369"/>
              <a:ext cx="698733" cy="0"/>
            </a:xfrm>
            <a:prstGeom prst="straightConnector1">
              <a:avLst/>
            </a:prstGeom>
            <a:ln>
              <a:solidFill>
                <a:srgbClr val="C00000"/>
              </a:solidFill>
              <a:prstDash val="sysDot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3020EE0C-312E-0D44-9D50-40FF35FF2FF1}"/>
              </a:ext>
            </a:extLst>
          </p:cNvPr>
          <p:cNvGrpSpPr/>
          <p:nvPr/>
        </p:nvGrpSpPr>
        <p:grpSpPr>
          <a:xfrm>
            <a:off x="4581713" y="2301728"/>
            <a:ext cx="2568870" cy="646331"/>
            <a:chOff x="4581713" y="2394328"/>
            <a:chExt cx="2568870" cy="646331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C9E92CF1-53DB-6C46-A5EE-97547C6EAA35}"/>
                </a:ext>
              </a:extLst>
            </p:cNvPr>
            <p:cNvSpPr txBox="1"/>
            <p:nvPr/>
          </p:nvSpPr>
          <p:spPr>
            <a:xfrm>
              <a:off x="5338677" y="2394328"/>
              <a:ext cx="18119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Loop termination</a:t>
              </a:r>
            </a:p>
            <a:p>
              <a:r>
                <a:rPr lang="en-US" dirty="0"/>
                <a:t>condition</a:t>
              </a:r>
            </a:p>
          </p:txBody>
        </p: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8D999577-AD43-9A47-83B7-507B5A7B1D37}"/>
                </a:ext>
              </a:extLst>
            </p:cNvPr>
            <p:cNvCxnSpPr/>
            <p:nvPr/>
          </p:nvCxnSpPr>
          <p:spPr>
            <a:xfrm flipH="1">
              <a:off x="4581713" y="2717493"/>
              <a:ext cx="649729" cy="0"/>
            </a:xfrm>
            <a:prstGeom prst="straightConnector1">
              <a:avLst/>
            </a:prstGeom>
            <a:ln>
              <a:solidFill>
                <a:srgbClr val="C0000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8265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5118" y="201000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Elements of a loop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85118" y="6593886"/>
            <a:ext cx="2133600" cy="365125"/>
          </a:xfrm>
        </p:spPr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B064F7-57D7-EC4D-B7C2-4E5DF51C8608}"/>
              </a:ext>
            </a:extLst>
          </p:cNvPr>
          <p:cNvSpPr txBox="1"/>
          <p:nvPr/>
        </p:nvSpPr>
        <p:spPr>
          <a:xfrm>
            <a:off x="925693" y="1273718"/>
            <a:ext cx="59052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Initialization</a:t>
            </a:r>
            <a:r>
              <a:rPr lang="en-US" sz="2400" dirty="0"/>
              <a:t>: </a:t>
            </a:r>
          </a:p>
          <a:p>
            <a:r>
              <a:rPr lang="en-US" sz="2400" dirty="0"/>
              <a:t>Usually variables that will change as the loop executes.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AC9A16C-26FE-6947-BDDE-E41D8C249702}"/>
              </a:ext>
            </a:extLst>
          </p:cNvPr>
          <p:cNvSpPr txBox="1"/>
          <p:nvPr/>
        </p:nvSpPr>
        <p:spPr>
          <a:xfrm>
            <a:off x="925693" y="2711583"/>
            <a:ext cx="59052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Condition</a:t>
            </a:r>
            <a:r>
              <a:rPr lang="en-US" sz="2400" dirty="0"/>
              <a:t>: </a:t>
            </a:r>
          </a:p>
          <a:p>
            <a:r>
              <a:rPr lang="en-US" sz="2400" dirty="0"/>
              <a:t>If true the loop body is executed else the loop terminates.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FFA42B8-88CB-494D-B4F0-1A1CA5189714}"/>
              </a:ext>
            </a:extLst>
          </p:cNvPr>
          <p:cNvSpPr txBox="1"/>
          <p:nvPr/>
        </p:nvSpPr>
        <p:spPr>
          <a:xfrm>
            <a:off x="925693" y="4149448"/>
            <a:ext cx="64936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Loop body</a:t>
            </a:r>
            <a:r>
              <a:rPr lang="en-US" sz="2400" dirty="0"/>
              <a:t>: </a:t>
            </a:r>
          </a:p>
          <a:p>
            <a:r>
              <a:rPr lang="en-US" sz="2400" dirty="0"/>
              <a:t>A sequence of statements that are executed repeatedly as long as the condition remains true.</a:t>
            </a:r>
          </a:p>
        </p:txBody>
      </p:sp>
    </p:spTree>
    <p:extLst>
      <p:ext uri="{BB962C8B-B14F-4D97-AF65-F5344CB8AC3E}">
        <p14:creationId xmlns:p14="http://schemas.microsoft.com/office/powerpoint/2010/main" val="189368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4" grpId="0"/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5118" y="201000"/>
            <a:ext cx="764385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Loop termination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85118" y="6593886"/>
            <a:ext cx="2133600" cy="365125"/>
          </a:xfrm>
        </p:spPr>
        <p:txBody>
          <a:bodyPr/>
          <a:lstStyle/>
          <a:p>
            <a:r>
              <a:rPr lang="en-SG"/>
              <a:t>1/28/2019</a:t>
            </a:r>
            <a:endParaRPr lang="en-US" dirty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B064F7-57D7-EC4D-B7C2-4E5DF51C8608}"/>
              </a:ext>
            </a:extLst>
          </p:cNvPr>
          <p:cNvSpPr txBox="1"/>
          <p:nvPr/>
        </p:nvSpPr>
        <p:spPr>
          <a:xfrm>
            <a:off x="914119" y="1296868"/>
            <a:ext cx="7454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 loop must terminate</a:t>
            </a:r>
            <a:endParaRPr lang="en-US" sz="2400" dirty="0"/>
          </a:p>
          <a:p>
            <a:r>
              <a:rPr lang="en-US" sz="2400" dirty="0"/>
              <a:t>Check your loop and make sure the loop condition WILL become false at some point during program execution.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FFA42B8-88CB-494D-B4F0-1A1CA5189714}"/>
              </a:ext>
            </a:extLst>
          </p:cNvPr>
          <p:cNvSpPr txBox="1"/>
          <p:nvPr/>
        </p:nvSpPr>
        <p:spPr>
          <a:xfrm>
            <a:off x="914119" y="2713541"/>
            <a:ext cx="64936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Or:</a:t>
            </a:r>
            <a:endParaRPr lang="en-US" sz="2400" dirty="0"/>
          </a:p>
          <a:p>
            <a:r>
              <a:rPr lang="en-US" sz="2400" dirty="0"/>
              <a:t>There should be a break statement inside the loop that WILL be executed at least once during program execution.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DC892F-11A7-B049-BF88-BAFC115F1F54}"/>
              </a:ext>
            </a:extLst>
          </p:cNvPr>
          <p:cNvSpPr txBox="1"/>
          <p:nvPr/>
        </p:nvSpPr>
        <p:spPr>
          <a:xfrm>
            <a:off x="914119" y="4499546"/>
            <a:ext cx="64936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Note:</a:t>
            </a:r>
            <a:endParaRPr lang="en-US" sz="2400" dirty="0"/>
          </a:p>
          <a:p>
            <a:r>
              <a:rPr lang="en-US" sz="2400" dirty="0"/>
              <a:t>Some loops are written on purpose so they never terminate. But in this class you will not be writing such loops.</a:t>
            </a:r>
          </a:p>
        </p:txBody>
      </p:sp>
    </p:spTree>
    <p:extLst>
      <p:ext uri="{BB962C8B-B14F-4D97-AF65-F5344CB8AC3E}">
        <p14:creationId xmlns:p14="http://schemas.microsoft.com/office/powerpoint/2010/main" val="358613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5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5118</TotalTime>
  <Words>1163</Words>
  <Application>Microsoft Macintosh PowerPoint</Application>
  <PresentationFormat>On-screen Show (4:3)</PresentationFormat>
  <Paragraphs>269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ＭＳ ゴシック</vt:lpstr>
      <vt:lpstr>Arial</vt:lpstr>
      <vt:lpstr>Calibri</vt:lpstr>
      <vt:lpstr>Office Theme</vt:lpstr>
      <vt:lpstr>CS 18000 Problem Solving and Object Oriented Programming  Spring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435</cp:revision>
  <dcterms:created xsi:type="dcterms:W3CDTF">2011-12-15T01:15:34Z</dcterms:created>
  <dcterms:modified xsi:type="dcterms:W3CDTF">2019-02-06T23:08:23Z</dcterms:modified>
</cp:coreProperties>
</file>