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356" r:id="rId3"/>
    <p:sldId id="360" r:id="rId4"/>
    <p:sldId id="385" r:id="rId5"/>
    <p:sldId id="388" r:id="rId6"/>
    <p:sldId id="373" r:id="rId7"/>
    <p:sldId id="387" r:id="rId8"/>
    <p:sldId id="389" r:id="rId9"/>
    <p:sldId id="392" r:id="rId10"/>
    <p:sldId id="393" r:id="rId11"/>
    <p:sldId id="390" r:id="rId12"/>
    <p:sldId id="391" r:id="rId13"/>
    <p:sldId id="386" r:id="rId14"/>
    <p:sldId id="374" r:id="rId15"/>
    <p:sldId id="375" r:id="rId16"/>
    <p:sldId id="384" r:id="rId17"/>
    <p:sldId id="376" r:id="rId18"/>
    <p:sldId id="377" r:id="rId19"/>
    <p:sldId id="323" r:id="rId20"/>
    <p:sldId id="324" r:id="rId21"/>
    <p:sldId id="325" r:id="rId22"/>
    <p:sldId id="326" r:id="rId23"/>
    <p:sldId id="368" r:id="rId24"/>
    <p:sldId id="303" r:id="rId25"/>
    <p:sldId id="344" r:id="rId26"/>
    <p:sldId id="359" r:id="rId27"/>
    <p:sldId id="261" r:id="rId28"/>
    <p:sldId id="262" r:id="rId29"/>
    <p:sldId id="263" r:id="rId30"/>
    <p:sldId id="306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91" autoAdjust="0"/>
    <p:restoredTop sz="85419" autoAdjust="0"/>
  </p:normalViewPr>
  <p:slideViewPr>
    <p:cSldViewPr snapToGrid="0" snapToObjects="1">
      <p:cViewPr varScale="1">
        <p:scale>
          <a:sx n="111" d="100"/>
          <a:sy n="111" d="100"/>
        </p:scale>
        <p:origin x="276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BA93C-D246-AB41-92BA-D228AFCC5476}" type="datetime1">
              <a:rPr lang="en-US" smtClean="0"/>
              <a:pPr/>
              <a:t>2/6/19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21FF5-C9BF-914D-B70B-1FA00F1385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2772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86E7C-C26F-E94F-A446-15FF46E04449}" type="datetime1">
              <a:rPr lang="en-US" smtClean="0"/>
              <a:pPr/>
              <a:t>2/6/19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DB999-4F08-2C4E-AEA6-3233990BF86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5481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3. L5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3. L5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3. L5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3. L5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3. L5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3. L5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3. L5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3. L5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3. L5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3. L5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3. L5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SG"/>
              <a:t>1/23/2019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8000"/>
                </a:solidFill>
              </a:defRPr>
            </a:lvl1pPr>
          </a:lstStyle>
          <a:p>
            <a:r>
              <a:rPr lang="en-US"/>
              <a:t>CS 18000. Spring 2019. Week 3. L5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0504D"/>
                </a:solidFill>
              </a:defRPr>
            </a:lvl1pPr>
          </a:lstStyle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introcs.cs.princeton.edu/java/32class/Complex.java.html" TargetMode="Externa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m/imgres?imgurl=https://d4l6i3suptb3a.cloudfront.net/wp-content/uploads/2014/09/mom-scolding-son.jpg&amp;imgrefurl=https://www.mommyish.com/kids-know-when-parents-have-a-favorite-child/&amp;docid=JMJirFgcOnklCM&amp;tbnid=6xljt3tADlH8vM:&amp;vet=10ahUKEwit0fLG-PzfAhUSG6wKHa_AArkQMwhAKAMwAw..i&amp;w=640&amp;h=495&amp;client=firefox-b-ab&amp;bih=912&amp;biw=1464&amp;q=mummy%20scolding%20child&amp;ved=0ahUKEwit0fLG-PzfAhUSG6wKHa_AArkQMwhAKAMwAw&amp;iact=mrc&amp;uact=8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google.com/search?q=mummy+scolding+child&amp;client=firefox-b-ab&amp;tbm=isch&amp;source=iu&amp;ictx=1&amp;fir=l_KZVRknI6c1JM:,mC4kP0-n27IpBM,_&amp;usg=AI4_-kQ7T1kxE0AvyXKAn_2p14c8u-V3bw&amp;sa=X&amp;ved=2ahUKEwiHmZDE-PzfAhUJOq0KHX_6Aa8Q9QEwA3oECAQQCg#imgrc=l_KZVRknI6c1JM: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com/search?q=dad+scolding+daughter&amp;client=firefox-b-ab&amp;tbm=isch&amp;source=iu&amp;ictx=1&amp;fir=NCGxlGSGhmFmUM:,bKsyZhmeivrMqM,_&amp;usg=AI4_-kRmIl6FosuQPWT9l8ZFAURycbE6Qw&amp;sa=X&amp;ved=2ahUKEwiI4rPjw4LgAhWJd98KHcyDAgwQ9QEwAHoECAAQBA#imgrc=NCGxlGSGhmFmUM: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google.com/search?client=firefox-b-ab&amp;q=dad+scolding+daughter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q=picture+of+interstate&amp;client=firefox-b-ab&amp;tbm=isch&amp;source=iu&amp;ictx=1&amp;fir=eEh0XstAgfhHrM:,0QAwQc15ZwpKMM,_&amp;usg=AI4_-kRRYAFxaiuujVXVw_9eMWfOVkR75g&amp;sa=X&amp;ved=2ahUKEwiRo4HG-_zfAhUGEqwKHSDpA0kQ9QEwAXoECAUQBg#imgrc=eEh0XstAgfhHrM:" TargetMode="External"/><Relationship Id="rId2" Type="http://schemas.openxmlformats.org/officeDocument/2006/relationships/hyperlink" Target="https://www.google.com/search?client=firefox-b-ab&amp;q=picture+of+interstae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0175"/>
            <a:ext cx="7772400" cy="1635782"/>
          </a:xfrm>
        </p:spPr>
        <p:txBody>
          <a:bodyPr>
            <a:noAutofit/>
          </a:bodyPr>
          <a:lstStyle/>
          <a:p>
            <a:r>
              <a:rPr lang="en-US" sz="3200" dirty="0"/>
              <a:t>CS 18000 Problem Solving and Object Oriented Programming </a:t>
            </a:r>
            <a:br>
              <a:rPr lang="en-US" sz="3200" dirty="0"/>
            </a:br>
            <a:r>
              <a:rPr lang="en-US" sz="2400" dirty="0"/>
              <a:t>Spring 2019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97849"/>
            <a:ext cx="6400800" cy="1097455"/>
          </a:xfrm>
        </p:spPr>
        <p:txBody>
          <a:bodyPr>
            <a:normAutofit/>
          </a:bodyPr>
          <a:lstStyle/>
          <a:p>
            <a:r>
              <a:rPr lang="en-US" sz="2400" dirty="0"/>
              <a:t>Week 3: Lecture 5 January 23. 2019</a:t>
            </a:r>
          </a:p>
          <a:p>
            <a:r>
              <a:rPr lang="en-US" sz="2400" dirty="0"/>
              <a:t>Slides updated</a:t>
            </a:r>
            <a:r>
              <a:rPr lang="en-US" sz="2400"/>
              <a:t>: 3:15pm, </a:t>
            </a:r>
            <a:r>
              <a:rPr lang="en-US" sz="2400" dirty="0"/>
              <a:t>January 23, 2019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5496" y="4420512"/>
            <a:ext cx="760270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Aditya Mathur</a:t>
            </a:r>
          </a:p>
          <a:p>
            <a:pPr algn="ctr"/>
            <a:r>
              <a:rPr lang="en-US" dirty="0"/>
              <a:t>Professor, Department of Computer Science</a:t>
            </a:r>
          </a:p>
          <a:p>
            <a:pPr algn="ctr"/>
            <a:r>
              <a:rPr lang="en-US" dirty="0"/>
              <a:t>Purdue University</a:t>
            </a:r>
          </a:p>
          <a:p>
            <a:pPr algn="ctr"/>
            <a:r>
              <a:rPr lang="en-US" dirty="0"/>
              <a:t>West Lafayette, IN, USA</a:t>
            </a:r>
          </a:p>
          <a:p>
            <a:pPr algn="ctr"/>
            <a:endParaRPr lang="en-US" dirty="0"/>
          </a:p>
          <a:p>
            <a:pPr algn="ctr"/>
            <a:r>
              <a:rPr lang="en-US" dirty="0" err="1"/>
              <a:t>ps</a:t>
            </a:r>
            <a:r>
              <a:rPr lang="en-US" dirty="0"/>
              <a:t>://</a:t>
            </a:r>
            <a:r>
              <a:rPr lang="en-US" dirty="0" err="1"/>
              <a:t>www.cs.purdue.edu</a:t>
            </a:r>
            <a:r>
              <a:rPr lang="en-US" dirty="0"/>
              <a:t>/homes/</a:t>
            </a:r>
            <a:r>
              <a:rPr lang="en-US" dirty="0" err="1"/>
              <a:t>apm</a:t>
            </a:r>
            <a:r>
              <a:rPr lang="en-US" dirty="0"/>
              <a:t>/courses/CS180_Java/CS180Spring2019/</a:t>
            </a:r>
          </a:p>
        </p:txBody>
      </p:sp>
      <p:sp>
        <p:nvSpPr>
          <p:cNvPr id="5" name="Rectangle 4"/>
          <p:cNvSpPr/>
          <p:nvPr/>
        </p:nvSpPr>
        <p:spPr>
          <a:xfrm>
            <a:off x="1422888" y="2647237"/>
            <a:ext cx="6298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Section LE2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705" y="225925"/>
            <a:ext cx="7644884" cy="706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if: Execution order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3. L5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6C28A8F-1B77-1741-9350-EC67BDC56987}"/>
              </a:ext>
            </a:extLst>
          </p:cNvPr>
          <p:cNvGrpSpPr/>
          <p:nvPr/>
        </p:nvGrpSpPr>
        <p:grpSpPr>
          <a:xfrm>
            <a:off x="3690394" y="1758451"/>
            <a:ext cx="1122746" cy="914400"/>
            <a:chOff x="2800107" y="1340145"/>
            <a:chExt cx="1122746" cy="914400"/>
          </a:xfrm>
        </p:grpSpPr>
        <p:sp>
          <p:nvSpPr>
            <p:cNvPr id="5" name="Diamond 4">
              <a:extLst>
                <a:ext uri="{FF2B5EF4-FFF2-40B4-BE49-F238E27FC236}">
                  <a16:creationId xmlns:a16="http://schemas.microsoft.com/office/drawing/2014/main" id="{7E150755-A9AC-5648-B064-1CC3520901AC}"/>
                </a:ext>
              </a:extLst>
            </p:cNvPr>
            <p:cNvSpPr/>
            <p:nvPr/>
          </p:nvSpPr>
          <p:spPr>
            <a:xfrm>
              <a:off x="2800107" y="1340145"/>
              <a:ext cx="1122745" cy="914400"/>
            </a:xfrm>
            <a:prstGeom prst="diamond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E0ED1AF-A113-0F46-AB20-96468B61068B}"/>
                </a:ext>
              </a:extLst>
            </p:cNvPr>
            <p:cNvSpPr txBox="1"/>
            <p:nvPr/>
          </p:nvSpPr>
          <p:spPr>
            <a:xfrm>
              <a:off x="3020027" y="1535735"/>
              <a:ext cx="9028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C00000"/>
                  </a:solidFill>
                </a:rPr>
                <a:t>if(c)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155C113B-C308-EE4B-8765-65059D779E73}"/>
              </a:ext>
            </a:extLst>
          </p:cNvPr>
          <p:cNvSpPr txBox="1"/>
          <p:nvPr/>
        </p:nvSpPr>
        <p:spPr>
          <a:xfrm>
            <a:off x="4927605" y="1846319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1F5737B-998E-8844-995B-D08BA1012EF9}"/>
              </a:ext>
            </a:extLst>
          </p:cNvPr>
          <p:cNvGrpSpPr/>
          <p:nvPr/>
        </p:nvGrpSpPr>
        <p:grpSpPr>
          <a:xfrm>
            <a:off x="4870047" y="3366267"/>
            <a:ext cx="2378706" cy="555585"/>
            <a:chOff x="1259711" y="2662177"/>
            <a:chExt cx="2378706" cy="55558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6FE46A2-2D5F-1D47-95D8-95AB36975690}"/>
                </a:ext>
              </a:extLst>
            </p:cNvPr>
            <p:cNvSpPr/>
            <p:nvPr/>
          </p:nvSpPr>
          <p:spPr>
            <a:xfrm>
              <a:off x="1259711" y="2662177"/>
              <a:ext cx="2378706" cy="55558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108006F-5970-3F40-A68B-D169B2A0028E}"/>
                </a:ext>
              </a:extLst>
            </p:cNvPr>
            <p:cNvSpPr txBox="1"/>
            <p:nvPr/>
          </p:nvSpPr>
          <p:spPr>
            <a:xfrm>
              <a:off x="1317269" y="2709137"/>
              <a:ext cx="23211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Statement list [T]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09B643D4-F8A4-7841-A2B1-CFF063167B3C}"/>
              </a:ext>
            </a:extLst>
          </p:cNvPr>
          <p:cNvSpPr txBox="1"/>
          <p:nvPr/>
        </p:nvSpPr>
        <p:spPr>
          <a:xfrm>
            <a:off x="2761296" y="1857257"/>
            <a:ext cx="619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p:cxnSp>
        <p:nvCxnSpPr>
          <p:cNvPr id="25" name="Elbow Connector 24">
            <a:extLst>
              <a:ext uri="{FF2B5EF4-FFF2-40B4-BE49-F238E27FC236}">
                <a16:creationId xmlns:a16="http://schemas.microsoft.com/office/drawing/2014/main" id="{9E4C7985-C35D-F54E-A8F1-15BD9BD8C746}"/>
              </a:ext>
            </a:extLst>
          </p:cNvPr>
          <p:cNvCxnSpPr>
            <a:stCxn id="6" idx="3"/>
          </p:cNvCxnSpPr>
          <p:nvPr/>
        </p:nvCxnSpPr>
        <p:spPr>
          <a:xfrm>
            <a:off x="4813140" y="2215651"/>
            <a:ext cx="1067764" cy="1150615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37638B6E-E739-AD4E-8A6D-16BBBAB580FE}"/>
              </a:ext>
            </a:extLst>
          </p:cNvPr>
          <p:cNvCxnSpPr>
            <a:cxnSpLocks/>
          </p:cNvCxnSpPr>
          <p:nvPr/>
        </p:nvCxnSpPr>
        <p:spPr>
          <a:xfrm rot="10800000" flipV="1">
            <a:off x="3791393" y="3933426"/>
            <a:ext cx="2268012" cy="1032114"/>
          </a:xfrm>
          <a:prstGeom prst="bentConnector3">
            <a:avLst>
              <a:gd name="adj1" fmla="val 49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005BF1D-0405-C642-AEB5-CA0B82EB357E}"/>
              </a:ext>
            </a:extLst>
          </p:cNvPr>
          <p:cNvCxnSpPr/>
          <p:nvPr/>
        </p:nvCxnSpPr>
        <p:spPr>
          <a:xfrm>
            <a:off x="4251767" y="4965540"/>
            <a:ext cx="0" cy="4977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A670E18-E742-F044-8E2D-CE9F36C49B39}"/>
              </a:ext>
            </a:extLst>
          </p:cNvPr>
          <p:cNvCxnSpPr/>
          <p:nvPr/>
        </p:nvCxnSpPr>
        <p:spPr>
          <a:xfrm>
            <a:off x="4251767" y="1260740"/>
            <a:ext cx="0" cy="4977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8CCEB31-41F4-E34F-A45A-A02F56EB9BAB}"/>
              </a:ext>
            </a:extLst>
          </p:cNvPr>
          <p:cNvGrpSpPr/>
          <p:nvPr/>
        </p:nvGrpSpPr>
        <p:grpSpPr>
          <a:xfrm>
            <a:off x="2842551" y="2226588"/>
            <a:ext cx="948841" cy="2738952"/>
            <a:chOff x="2177072" y="2226588"/>
            <a:chExt cx="1733241" cy="2738952"/>
          </a:xfrm>
        </p:grpSpPr>
        <p:cxnSp>
          <p:nvCxnSpPr>
            <p:cNvPr id="28" name="Elbow Connector 27">
              <a:extLst>
                <a:ext uri="{FF2B5EF4-FFF2-40B4-BE49-F238E27FC236}">
                  <a16:creationId xmlns:a16="http://schemas.microsoft.com/office/drawing/2014/main" id="{AA16407F-AE08-CB42-B33C-C67B4672B48E}"/>
                </a:ext>
              </a:extLst>
            </p:cNvPr>
            <p:cNvCxnSpPr/>
            <p:nvPr/>
          </p:nvCxnSpPr>
          <p:spPr>
            <a:xfrm rot="16200000" flipH="1">
              <a:off x="2521849" y="3577075"/>
              <a:ext cx="1043688" cy="1733241"/>
            </a:xfrm>
            <a:prstGeom prst="bentConnector2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>
              <a:extLst>
                <a:ext uri="{FF2B5EF4-FFF2-40B4-BE49-F238E27FC236}">
                  <a16:creationId xmlns:a16="http://schemas.microsoft.com/office/drawing/2014/main" id="{47D18FFB-0C24-7340-BE6F-6BC616013931}"/>
                </a:ext>
              </a:extLst>
            </p:cNvPr>
            <p:cNvCxnSpPr/>
            <p:nvPr/>
          </p:nvCxnSpPr>
          <p:spPr>
            <a:xfrm rot="5400000">
              <a:off x="2080315" y="2323346"/>
              <a:ext cx="1706837" cy="1513322"/>
            </a:xfrm>
            <a:prstGeom prst="bentConnector3">
              <a:avLst>
                <a:gd name="adj1" fmla="val 1174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CE183EDE-34F4-5647-8EAF-70F60EDA16CA}"/>
              </a:ext>
            </a:extLst>
          </p:cNvPr>
          <p:cNvSpPr txBox="1"/>
          <p:nvPr/>
        </p:nvSpPr>
        <p:spPr>
          <a:xfrm>
            <a:off x="233035" y="1166252"/>
            <a:ext cx="2447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c:  any condition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C791C72-D2E0-5441-8291-9BE1F3D158B6}"/>
              </a:ext>
            </a:extLst>
          </p:cNvPr>
          <p:cNvSpPr txBox="1"/>
          <p:nvPr/>
        </p:nvSpPr>
        <p:spPr>
          <a:xfrm>
            <a:off x="3908468" y="943498"/>
            <a:ext cx="686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Enter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E3424D5-E8E2-E64D-ABB9-F1C3F9E3EE3C}"/>
              </a:ext>
            </a:extLst>
          </p:cNvPr>
          <p:cNvSpPr txBox="1"/>
          <p:nvPr/>
        </p:nvSpPr>
        <p:spPr>
          <a:xfrm>
            <a:off x="3988714" y="5459668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Exit</a:t>
            </a:r>
          </a:p>
        </p:txBody>
      </p:sp>
    </p:spTree>
    <p:extLst>
      <p:ext uri="{BB962C8B-B14F-4D97-AF65-F5344CB8AC3E}">
        <p14:creationId xmlns:p14="http://schemas.microsoft.com/office/powerpoint/2010/main" val="645453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705" y="225925"/>
            <a:ext cx="7644884" cy="706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Programming the </a:t>
            </a:r>
            <a:r>
              <a:rPr lang="en-US" sz="3200" dirty="0" err="1">
                <a:solidFill>
                  <a:srgbClr val="C00000"/>
                </a:solidFill>
              </a:rPr>
              <a:t>AutoCop</a:t>
            </a:r>
            <a:r>
              <a:rPr lang="en-US" sz="3200" dirty="0">
                <a:solidFill>
                  <a:srgbClr val="C00000"/>
                </a:solidFill>
              </a:rPr>
              <a:t>: Version 2.0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3. L5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723ACD-C1EF-5C43-879B-164AB7A0BE06}"/>
              </a:ext>
            </a:extLst>
          </p:cNvPr>
          <p:cNvSpPr txBox="1"/>
          <p:nvPr/>
        </p:nvSpPr>
        <p:spPr>
          <a:xfrm>
            <a:off x="393805" y="1782305"/>
            <a:ext cx="7095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Write a Java program that performs the following tasks: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C1F200E-2950-FC4E-8950-A0EA645ACF20}"/>
              </a:ext>
            </a:extLst>
          </p:cNvPr>
          <p:cNvSpPr txBox="1"/>
          <p:nvPr/>
        </p:nvSpPr>
        <p:spPr>
          <a:xfrm>
            <a:off x="692799" y="2632097"/>
            <a:ext cx="6293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Defines speed limits for cars on </a:t>
            </a:r>
            <a:r>
              <a:rPr lang="en-US" sz="2400" dirty="0">
                <a:solidFill>
                  <a:srgbClr val="C00000"/>
                </a:solidFill>
              </a:rPr>
              <a:t>three</a:t>
            </a:r>
            <a:r>
              <a:rPr lang="en-US" sz="2400" dirty="0"/>
              <a:t> highways.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4CE6CC-78B0-114F-B0D5-B26C4EAEFC48}"/>
              </a:ext>
            </a:extLst>
          </p:cNvPr>
          <p:cNvSpPr txBox="1"/>
          <p:nvPr/>
        </p:nvSpPr>
        <p:spPr>
          <a:xfrm>
            <a:off x="692799" y="3459127"/>
            <a:ext cx="7994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Prompts the user to input the highway and current speed of a car on this highway.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71DCF14-2293-AF40-8B8B-B2024AE9DE5A}"/>
              </a:ext>
            </a:extLst>
          </p:cNvPr>
          <p:cNvSpPr txBox="1"/>
          <p:nvPr/>
        </p:nvSpPr>
        <p:spPr>
          <a:xfrm>
            <a:off x="692799" y="4492239"/>
            <a:ext cx="7645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If the speed exceeds the maximum allowable then  a </a:t>
            </a:r>
            <a:r>
              <a:rPr lang="en-US" sz="2400" dirty="0" err="1"/>
              <a:t>boolean</a:t>
            </a:r>
            <a:r>
              <a:rPr lang="en-US" sz="2400" dirty="0"/>
              <a:t> variable </a:t>
            </a:r>
            <a:r>
              <a:rPr lang="en-US" sz="2400" dirty="0">
                <a:solidFill>
                  <a:srgbClr val="FF0000"/>
                </a:solidFill>
              </a:rPr>
              <a:t>ticket</a:t>
            </a:r>
            <a:r>
              <a:rPr lang="en-US" sz="2400" dirty="0"/>
              <a:t> is set to true else set  to false.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55200BE-8B61-1041-BFAF-2FF766D925CA}"/>
              </a:ext>
            </a:extLst>
          </p:cNvPr>
          <p:cNvSpPr txBox="1"/>
          <p:nvPr/>
        </p:nvSpPr>
        <p:spPr>
          <a:xfrm>
            <a:off x="692799" y="5482518"/>
            <a:ext cx="76452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Prints the highway name, and if a ticket is given then print “</a:t>
            </a:r>
            <a:r>
              <a:rPr lang="en-US" sz="2400" dirty="0">
                <a:solidFill>
                  <a:srgbClr val="C00000"/>
                </a:solidFill>
              </a:rPr>
              <a:t>This vehicle is above the speed limit</a:t>
            </a:r>
            <a:r>
              <a:rPr lang="en-US" sz="2400" dirty="0"/>
              <a:t>.”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554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705" y="225925"/>
            <a:ext cx="7644884" cy="706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Programming the </a:t>
            </a:r>
            <a:r>
              <a:rPr lang="en-US" sz="3200" dirty="0" err="1">
                <a:solidFill>
                  <a:srgbClr val="C00000"/>
                </a:solidFill>
              </a:rPr>
              <a:t>AutoCop</a:t>
            </a:r>
            <a:r>
              <a:rPr lang="en-US" sz="3200" dirty="0">
                <a:solidFill>
                  <a:srgbClr val="C00000"/>
                </a:solidFill>
              </a:rPr>
              <a:t>: Version 3.0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3. L5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723ACD-C1EF-5C43-879B-164AB7A0BE06}"/>
              </a:ext>
            </a:extLst>
          </p:cNvPr>
          <p:cNvSpPr txBox="1"/>
          <p:nvPr/>
        </p:nvSpPr>
        <p:spPr>
          <a:xfrm>
            <a:off x="393805" y="1267951"/>
            <a:ext cx="7095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Write a Java program that performs the following tasks: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C1F200E-2950-FC4E-8950-A0EA645ACF20}"/>
              </a:ext>
            </a:extLst>
          </p:cNvPr>
          <p:cNvSpPr txBox="1"/>
          <p:nvPr/>
        </p:nvSpPr>
        <p:spPr>
          <a:xfrm>
            <a:off x="692799" y="2117743"/>
            <a:ext cx="6293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Defines speed limits for cars on </a:t>
            </a:r>
            <a:r>
              <a:rPr lang="en-US" sz="2400" dirty="0">
                <a:solidFill>
                  <a:srgbClr val="C00000"/>
                </a:solidFill>
              </a:rPr>
              <a:t>three</a:t>
            </a:r>
            <a:r>
              <a:rPr lang="en-US" sz="2400" dirty="0"/>
              <a:t> highways.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4CE6CC-78B0-114F-B0D5-B26C4EAEFC48}"/>
              </a:ext>
            </a:extLst>
          </p:cNvPr>
          <p:cNvSpPr txBox="1"/>
          <p:nvPr/>
        </p:nvSpPr>
        <p:spPr>
          <a:xfrm>
            <a:off x="692799" y="2941062"/>
            <a:ext cx="7994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Prompts the user to input the highway and current speed of a car on this highway.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71DCF14-2293-AF40-8B8B-B2024AE9DE5A}"/>
              </a:ext>
            </a:extLst>
          </p:cNvPr>
          <p:cNvSpPr txBox="1"/>
          <p:nvPr/>
        </p:nvSpPr>
        <p:spPr>
          <a:xfrm>
            <a:off x="692799" y="4133713"/>
            <a:ext cx="7645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If the speed exceeds the limit by less than 5MPH then a </a:t>
            </a:r>
            <a:r>
              <a:rPr lang="en-US" sz="2400" dirty="0">
                <a:solidFill>
                  <a:srgbClr val="C00000"/>
                </a:solidFill>
              </a:rPr>
              <a:t>warning</a:t>
            </a:r>
            <a:r>
              <a:rPr lang="en-US" sz="2400" dirty="0"/>
              <a:t> is given else  </a:t>
            </a:r>
            <a:r>
              <a:rPr lang="en-US" sz="2400" dirty="0">
                <a:solidFill>
                  <a:srgbClr val="FF0000"/>
                </a:solidFill>
              </a:rPr>
              <a:t>a ticket is given.</a:t>
            </a:r>
            <a:endParaRPr lang="en-US" sz="24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55200BE-8B61-1041-BFAF-2FF766D925CA}"/>
              </a:ext>
            </a:extLst>
          </p:cNvPr>
          <p:cNvSpPr txBox="1"/>
          <p:nvPr/>
        </p:nvSpPr>
        <p:spPr>
          <a:xfrm>
            <a:off x="692799" y="5326365"/>
            <a:ext cx="7645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Prints the highway name, the speed limit, and </a:t>
            </a:r>
            <a:r>
              <a:rPr lang="en-US" sz="2400"/>
              <a:t>a suitable warning </a:t>
            </a:r>
            <a:r>
              <a:rPr lang="en-US" sz="2400" dirty="0"/>
              <a:t>or a ticket related message.</a:t>
            </a:r>
          </a:p>
        </p:txBody>
      </p:sp>
    </p:spTree>
    <p:extLst>
      <p:ext uri="{BB962C8B-B14F-4D97-AF65-F5344CB8AC3E}">
        <p14:creationId xmlns:p14="http://schemas.microsoft.com/office/powerpoint/2010/main" val="1738660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8" y="2193925"/>
            <a:ext cx="2180612" cy="721291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Operations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3. L5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279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/>
              <a:t>Operators: Arithmetic, relational, conditional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3. L5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34981" y="2028137"/>
            <a:ext cx="243325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Arithmetic operators</a:t>
            </a:r>
            <a:endParaRPr lang="en-US" sz="2000" dirty="0"/>
          </a:p>
          <a:p>
            <a:r>
              <a:rPr lang="en-US" sz="2000" dirty="0"/>
              <a:t>+</a:t>
            </a:r>
          </a:p>
          <a:p>
            <a:r>
              <a:rPr lang="en-US" sz="2000" dirty="0"/>
              <a:t>-</a:t>
            </a:r>
          </a:p>
          <a:p>
            <a:r>
              <a:rPr lang="en-US" sz="2000" dirty="0"/>
              <a:t>*</a:t>
            </a:r>
          </a:p>
          <a:p>
            <a:r>
              <a:rPr lang="en-US" sz="2000" dirty="0"/>
              <a:t>/</a:t>
            </a:r>
          </a:p>
          <a:p>
            <a:r>
              <a:rPr lang="en-US" sz="2000" dirty="0"/>
              <a:t>%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07154" y="2028137"/>
            <a:ext cx="237527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Relational operators</a:t>
            </a:r>
            <a:endParaRPr lang="en-US" sz="2000" dirty="0"/>
          </a:p>
          <a:p>
            <a:r>
              <a:rPr lang="en-US" sz="2000" dirty="0"/>
              <a:t>==  </a:t>
            </a:r>
          </a:p>
          <a:p>
            <a:r>
              <a:rPr lang="en-US" sz="2000" dirty="0"/>
              <a:t>&lt;  </a:t>
            </a:r>
          </a:p>
          <a:p>
            <a:r>
              <a:rPr lang="en-US" sz="2000" dirty="0"/>
              <a:t>&gt;  </a:t>
            </a:r>
          </a:p>
          <a:p>
            <a:r>
              <a:rPr lang="en-US" sz="2000" dirty="0"/>
              <a:t>&lt;=   </a:t>
            </a:r>
          </a:p>
          <a:p>
            <a:r>
              <a:rPr lang="en-US" sz="2000" dirty="0"/>
              <a:t>&gt;=    </a:t>
            </a:r>
          </a:p>
          <a:p>
            <a:r>
              <a:rPr lang="en-US" sz="2000" dirty="0"/>
              <a:t>!=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200751" y="2028137"/>
            <a:ext cx="230191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Boolean/conditional</a:t>
            </a:r>
          </a:p>
          <a:p>
            <a:r>
              <a:rPr lang="en-US" sz="2000" dirty="0">
                <a:solidFill>
                  <a:srgbClr val="FF0000"/>
                </a:solidFill>
              </a:rPr>
              <a:t>operators</a:t>
            </a:r>
            <a:endParaRPr lang="en-US" sz="2000" dirty="0"/>
          </a:p>
          <a:p>
            <a:r>
              <a:rPr lang="en-US" sz="2000" dirty="0"/>
              <a:t>||</a:t>
            </a:r>
          </a:p>
          <a:p>
            <a:r>
              <a:rPr lang="en-US" sz="2000" dirty="0"/>
              <a:t>&amp;&amp;  </a:t>
            </a:r>
          </a:p>
          <a:p>
            <a:r>
              <a:rPr lang="en-US" sz="2000" dirty="0"/>
              <a:t>|</a:t>
            </a:r>
          </a:p>
          <a:p>
            <a:r>
              <a:rPr lang="en-US" sz="2000" dirty="0"/>
              <a:t>&amp;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4981" y="4606080"/>
            <a:ext cx="101948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a+b</a:t>
            </a:r>
            <a:r>
              <a:rPr lang="en-US" sz="2000" dirty="0"/>
              <a:t>*c-d</a:t>
            </a:r>
          </a:p>
          <a:p>
            <a:r>
              <a:rPr lang="en-US" sz="2000" dirty="0"/>
              <a:t>a/b</a:t>
            </a:r>
          </a:p>
          <a:p>
            <a:r>
              <a:rPr lang="en-US" sz="2000" dirty="0" err="1"/>
              <a:t>c%d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3307154" y="4760215"/>
            <a:ext cx="6977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a==b</a:t>
            </a:r>
          </a:p>
          <a:p>
            <a:r>
              <a:rPr lang="en-US" sz="2000" dirty="0"/>
              <a:t>a&lt;=b</a:t>
            </a:r>
          </a:p>
          <a:p>
            <a:r>
              <a:rPr lang="en-US" sz="2000" dirty="0"/>
              <a:t>a!=b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234340" y="4776180"/>
            <a:ext cx="23235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a==b||c&lt;d</a:t>
            </a:r>
          </a:p>
          <a:p>
            <a:r>
              <a:rPr lang="en-US" sz="2000" dirty="0"/>
              <a:t>a&lt;=b&amp;&amp;c&gt;d</a:t>
            </a:r>
          </a:p>
          <a:p>
            <a:r>
              <a:rPr lang="en-US" sz="2000" dirty="0"/>
              <a:t>a!=b &amp;&amp;c&gt;d||p+1&lt;q</a:t>
            </a:r>
          </a:p>
        </p:txBody>
      </p:sp>
    </p:spTree>
    <p:extLst>
      <p:ext uri="{BB962C8B-B14F-4D97-AF65-F5344CB8AC3E}">
        <p14:creationId xmlns:p14="http://schemas.microsoft.com/office/powerpoint/2010/main" val="207113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3" grpId="0"/>
      <p:bldP spid="23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Operators: bitwise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3. L5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153756" y="1725225"/>
            <a:ext cx="303897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Bitwise operators</a:t>
            </a:r>
            <a:endParaRPr lang="en-US" sz="2400" dirty="0"/>
          </a:p>
          <a:p>
            <a:r>
              <a:rPr lang="en-US" sz="2400" dirty="0"/>
              <a:t>&amp;: bitwise AND</a:t>
            </a:r>
          </a:p>
          <a:p>
            <a:r>
              <a:rPr lang="en-US" sz="2400" dirty="0"/>
              <a:t>|: bitwise OR</a:t>
            </a:r>
          </a:p>
          <a:p>
            <a:r>
              <a:rPr lang="en-US" sz="2400" dirty="0"/>
              <a:t>^: bitwise exclusive OR</a:t>
            </a:r>
          </a:p>
          <a:p>
            <a:r>
              <a:rPr lang="en-US" sz="2400" dirty="0"/>
              <a:t>~: bitwise complement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85314" y="1725225"/>
            <a:ext cx="320504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Bitwise shift operators</a:t>
            </a:r>
            <a:endParaRPr lang="en-US" sz="2400" dirty="0"/>
          </a:p>
          <a:p>
            <a:r>
              <a:rPr lang="en-US" sz="2400" dirty="0"/>
              <a:t>&lt;&lt;: bitwise left shift</a:t>
            </a:r>
          </a:p>
          <a:p>
            <a:r>
              <a:rPr lang="en-US" sz="2400" dirty="0"/>
              <a:t>&gt;&gt;: bitwise right shift</a:t>
            </a:r>
          </a:p>
          <a:p>
            <a:r>
              <a:rPr lang="en-US" sz="2400" dirty="0"/>
              <a:t>&gt;&gt;&gt;: unsigned right shift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53756" y="3943782"/>
            <a:ext cx="36381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&amp; b: logical and of a and b</a:t>
            </a:r>
          </a:p>
          <a:p>
            <a:r>
              <a:rPr lang="en-US" sz="2400" dirty="0" err="1"/>
              <a:t>a|b</a:t>
            </a:r>
            <a:r>
              <a:rPr lang="en-US" sz="2400" dirty="0"/>
              <a:t>: logical OR of a and b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04166" y="4928110"/>
            <a:ext cx="60256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&lt;&lt;3: shift bit pattern of </a:t>
            </a:r>
            <a:r>
              <a:rPr lang="en-US" sz="2400" dirty="0">
                <a:solidFill>
                  <a:srgbClr val="FF0000"/>
                </a:solidFill>
              </a:rPr>
              <a:t>a</a:t>
            </a:r>
            <a:r>
              <a:rPr lang="en-US" sz="2400" dirty="0"/>
              <a:t> left by 3 bits</a:t>
            </a:r>
          </a:p>
          <a:p>
            <a:r>
              <a:rPr lang="en-US" sz="2400" dirty="0"/>
              <a:t>a&gt;&gt;2: shift bit pattern of </a:t>
            </a:r>
            <a:r>
              <a:rPr lang="en-US" sz="2400" dirty="0">
                <a:solidFill>
                  <a:srgbClr val="FF0000"/>
                </a:solidFill>
              </a:rPr>
              <a:t>a</a:t>
            </a:r>
            <a:r>
              <a:rPr lang="en-US" sz="2400" dirty="0"/>
              <a:t> to the right by 2 bits</a:t>
            </a:r>
          </a:p>
        </p:txBody>
      </p:sp>
    </p:spTree>
    <p:extLst>
      <p:ext uri="{BB962C8B-B14F-4D97-AF65-F5344CB8AC3E}">
        <p14:creationId xmlns:p14="http://schemas.microsoft.com/office/powerpoint/2010/main" val="227127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2" grpId="0"/>
      <p:bldP spid="4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341137" cy="847460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Short circuit operations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3. L5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977417" y="1526049"/>
            <a:ext cx="40341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int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a=1, b=2, c=3, d=0; 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int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p, q;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77417" y="3465309"/>
            <a:ext cx="63190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p=a &lt;&lt;2: shift bit pattern of </a:t>
            </a:r>
            <a:r>
              <a:rPr lang="en-US" sz="2400" dirty="0">
                <a:solidFill>
                  <a:srgbClr val="FF0000"/>
                </a:solidFill>
              </a:rPr>
              <a:t>a</a:t>
            </a:r>
            <a:r>
              <a:rPr lang="en-US" sz="2400" dirty="0"/>
              <a:t> left by 3 bits. </a:t>
            </a:r>
          </a:p>
          <a:p>
            <a:r>
              <a:rPr lang="en-US" sz="2400" dirty="0"/>
              <a:t>q=a&gt;&gt;2: shift bit pattern of </a:t>
            </a:r>
            <a:r>
              <a:rPr lang="en-US" sz="2400" dirty="0">
                <a:solidFill>
                  <a:srgbClr val="FF0000"/>
                </a:solidFill>
              </a:rPr>
              <a:t>a</a:t>
            </a:r>
            <a:r>
              <a:rPr lang="en-US" sz="2400" dirty="0"/>
              <a:t> to the right by 2 bits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F0F3BF-69FA-9E43-9102-1871E6E1305C}"/>
              </a:ext>
            </a:extLst>
          </p:cNvPr>
          <p:cNvSpPr txBox="1"/>
          <p:nvPr/>
        </p:nvSpPr>
        <p:spPr>
          <a:xfrm>
            <a:off x="977417" y="2212604"/>
            <a:ext cx="1773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boolean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x, y;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D4DF12-5E54-6347-A1B3-C5922ABAC354}"/>
              </a:ext>
            </a:extLst>
          </p:cNvPr>
          <p:cNvSpPr txBox="1"/>
          <p:nvPr/>
        </p:nvSpPr>
        <p:spPr>
          <a:xfrm>
            <a:off x="977417" y="2809847"/>
            <a:ext cx="2013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x=a&gt;b </a:t>
            </a:r>
            <a:r>
              <a:rPr lang="en-US" sz="2400" dirty="0">
                <a:solidFill>
                  <a:srgbClr val="C00000"/>
                </a:solidFill>
              </a:rPr>
              <a:t>&amp;&amp;</a:t>
            </a:r>
            <a:r>
              <a:rPr lang="en-US" sz="2400" dirty="0"/>
              <a:t> c&gt;3;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E8D701-5326-4141-9BD1-4C27D0FC3127}"/>
              </a:ext>
            </a:extLst>
          </p:cNvPr>
          <p:cNvSpPr txBox="1"/>
          <p:nvPr/>
        </p:nvSpPr>
        <p:spPr>
          <a:xfrm>
            <a:off x="3353606" y="2809847"/>
            <a:ext cx="1810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y=a&gt;b </a:t>
            </a:r>
            <a:r>
              <a:rPr lang="en-US" sz="2400" dirty="0">
                <a:solidFill>
                  <a:srgbClr val="C00000"/>
                </a:solidFill>
              </a:rPr>
              <a:t>&amp;</a:t>
            </a:r>
            <a:r>
              <a:rPr lang="en-US" sz="2400" dirty="0"/>
              <a:t> c&gt;3;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7A1299-81ED-4C4A-BC2C-6AC561EC3F73}"/>
              </a:ext>
            </a:extLst>
          </p:cNvPr>
          <p:cNvSpPr/>
          <p:nvPr/>
        </p:nvSpPr>
        <p:spPr>
          <a:xfrm>
            <a:off x="2241858" y="4535137"/>
            <a:ext cx="4404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What should we get in each case?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740AC13-884D-724D-885C-F5AC9B31BAE2}"/>
              </a:ext>
            </a:extLst>
          </p:cNvPr>
          <p:cNvSpPr txBox="1"/>
          <p:nvPr/>
        </p:nvSpPr>
        <p:spPr>
          <a:xfrm>
            <a:off x="977417" y="5158032"/>
            <a:ext cx="2831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float </a:t>
            </a:r>
            <a:r>
              <a:rPr lang="en-US" sz="2400" dirty="0"/>
              <a:t>z=2.0; p=z&gt;&gt;2;  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8610925-A2DE-8C45-A988-5CE95D75FE1C}"/>
              </a:ext>
            </a:extLst>
          </p:cNvPr>
          <p:cNvSpPr/>
          <p:nvPr/>
        </p:nvSpPr>
        <p:spPr>
          <a:xfrm>
            <a:off x="2393189" y="5561983"/>
            <a:ext cx="42663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What should we get in this case?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3E26C75-2CE8-1349-AE9B-55D580CF31D0}"/>
              </a:ext>
            </a:extLst>
          </p:cNvPr>
          <p:cNvSpPr txBox="1"/>
          <p:nvPr/>
        </p:nvSpPr>
        <p:spPr>
          <a:xfrm>
            <a:off x="5407234" y="2809846"/>
            <a:ext cx="2082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y=a&gt;b </a:t>
            </a:r>
            <a:r>
              <a:rPr lang="en-US" sz="2400" dirty="0">
                <a:solidFill>
                  <a:srgbClr val="C00000"/>
                </a:solidFill>
              </a:rPr>
              <a:t>&amp;</a:t>
            </a:r>
            <a:r>
              <a:rPr lang="en-US" sz="2400" dirty="0"/>
              <a:t> a&gt;c/d;</a:t>
            </a:r>
          </a:p>
        </p:txBody>
      </p:sp>
    </p:spTree>
    <p:extLst>
      <p:ext uri="{BB962C8B-B14F-4D97-AF65-F5344CB8AC3E}">
        <p14:creationId xmlns:p14="http://schemas.microsoft.com/office/powerpoint/2010/main" val="111036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4" grpId="0"/>
      <p:bldP spid="10" grpId="0"/>
      <p:bldP spid="11" grpId="0"/>
      <p:bldP spid="13" grpId="0"/>
      <p:bldP spid="3" grpId="0"/>
      <p:bldP spid="15" grpId="0"/>
      <p:bldP spid="16" grpId="0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365125"/>
            <a:ext cx="8248650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Division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3. L5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EDC116-B16E-BB4F-9C19-92FBC9801A5B}"/>
              </a:ext>
            </a:extLst>
          </p:cNvPr>
          <p:cNvSpPr txBox="1"/>
          <p:nvPr/>
        </p:nvSpPr>
        <p:spPr>
          <a:xfrm>
            <a:off x="457198" y="1482291"/>
            <a:ext cx="64881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</a:rPr>
              <a:t>int</a:t>
            </a:r>
            <a:r>
              <a:rPr lang="en-US" sz="2400" dirty="0"/>
              <a:t> x=0;</a:t>
            </a:r>
          </a:p>
          <a:p>
            <a:r>
              <a:rPr lang="en-US" sz="2400" dirty="0" err="1"/>
              <a:t>System.out.println</a:t>
            </a:r>
            <a:r>
              <a:rPr lang="en-US" sz="2400" dirty="0"/>
              <a:t>(3/x); // Will generate exception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C537B21-D89C-4746-B2CD-E8E7B4FFFB78}"/>
              </a:ext>
            </a:extLst>
          </p:cNvPr>
          <p:cNvSpPr txBox="1"/>
          <p:nvPr/>
        </p:nvSpPr>
        <p:spPr>
          <a:xfrm>
            <a:off x="457198" y="2510078"/>
            <a:ext cx="59985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</a:rPr>
              <a:t>int</a:t>
            </a:r>
            <a:r>
              <a:rPr lang="en-US" sz="2400" dirty="0"/>
              <a:t> x=0;</a:t>
            </a:r>
          </a:p>
          <a:p>
            <a:r>
              <a:rPr lang="en-US" sz="2400" dirty="0" err="1"/>
              <a:t>System.out.println</a:t>
            </a:r>
            <a:r>
              <a:rPr lang="en-US" sz="2400" dirty="0"/>
              <a:t>(3.0/x); // Generates Infinity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624622-1E6D-CA4B-A39C-0BDED2AF881D}"/>
              </a:ext>
            </a:extLst>
          </p:cNvPr>
          <p:cNvSpPr txBox="1"/>
          <p:nvPr/>
        </p:nvSpPr>
        <p:spPr>
          <a:xfrm>
            <a:off x="457198" y="3537865"/>
            <a:ext cx="57679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</a:rPr>
              <a:t>int</a:t>
            </a:r>
            <a:r>
              <a:rPr lang="en-US" sz="2400" dirty="0"/>
              <a:t> x=0;</a:t>
            </a:r>
          </a:p>
          <a:p>
            <a:r>
              <a:rPr lang="en-US" sz="2400" dirty="0" err="1"/>
              <a:t>System.out.println</a:t>
            </a:r>
            <a:r>
              <a:rPr lang="en-US" sz="2400" dirty="0"/>
              <a:t>(3.0%x); // Generates </a:t>
            </a:r>
            <a:r>
              <a:rPr lang="en-US" sz="2400" dirty="0" err="1"/>
              <a:t>NaN</a:t>
            </a:r>
            <a:endParaRPr lang="en-US" sz="2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E77B4B3-53FD-5C48-A8B0-73FD68A3B0AD}"/>
              </a:ext>
            </a:extLst>
          </p:cNvPr>
          <p:cNvSpPr txBox="1"/>
          <p:nvPr/>
        </p:nvSpPr>
        <p:spPr>
          <a:xfrm>
            <a:off x="457198" y="4565652"/>
            <a:ext cx="6704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System.out.println</a:t>
            </a:r>
            <a:r>
              <a:rPr lang="en-US" sz="2400" dirty="0"/>
              <a:t>(</a:t>
            </a:r>
            <a:r>
              <a:rPr lang="en-US" sz="2400" dirty="0" err="1"/>
              <a:t>Math.sqrt</a:t>
            </a:r>
            <a:r>
              <a:rPr lang="en-US" sz="2400" dirty="0"/>
              <a:t>(-2)); // Generates </a:t>
            </a:r>
            <a:r>
              <a:rPr lang="en-US" sz="2400" dirty="0" err="1"/>
              <a:t>NaN</a:t>
            </a: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CF105E-711F-9747-9917-DC8B8F42AC78}"/>
              </a:ext>
            </a:extLst>
          </p:cNvPr>
          <p:cNvSpPr txBox="1"/>
          <p:nvPr/>
        </p:nvSpPr>
        <p:spPr>
          <a:xfrm>
            <a:off x="502970" y="5362606"/>
            <a:ext cx="2621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NaN</a:t>
            </a:r>
            <a:r>
              <a:rPr lang="en-US" sz="2400" dirty="0"/>
              <a:t>: Not a number</a:t>
            </a:r>
          </a:p>
        </p:txBody>
      </p:sp>
    </p:spTree>
    <p:extLst>
      <p:ext uri="{BB962C8B-B14F-4D97-AF65-F5344CB8AC3E}">
        <p14:creationId xmlns:p14="http://schemas.microsoft.com/office/powerpoint/2010/main" val="289450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  <p:bldP spid="18" grpId="0"/>
      <p:bldP spid="19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8" y="2193925"/>
            <a:ext cx="2180612" cy="721291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Strings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3. L5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7375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Strings: basics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8283" y="1429147"/>
            <a:ext cx="7313448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/>
              <a:t>A string is any sequence of Unicode characters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3. L5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8283" y="2166538"/>
            <a:ext cx="7313448" cy="1161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/>
              <a:t>You may name a string as in the following:</a:t>
            </a:r>
          </a:p>
          <a:p>
            <a:pPr>
              <a:lnSpc>
                <a:spcPts val="2800"/>
              </a:lnSpc>
            </a:pPr>
            <a:endParaRPr lang="en-US" sz="2400" dirty="0"/>
          </a:p>
          <a:p>
            <a:pPr>
              <a:lnSpc>
                <a:spcPts val="2800"/>
              </a:lnSpc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FF0000"/>
                </a:solidFill>
              </a:rPr>
              <a:t>String</a:t>
            </a:r>
            <a:r>
              <a:rPr lang="en-US" sz="2400" dirty="0"/>
              <a:t> </a:t>
            </a:r>
            <a:r>
              <a:rPr lang="en-US" sz="2400" dirty="0" err="1"/>
              <a:t>myDogsName</a:t>
            </a:r>
            <a:r>
              <a:rPr lang="en-US" sz="2400" dirty="0"/>
              <a:t>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8283" y="3622075"/>
            <a:ext cx="7313448" cy="1879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 err="1">
                <a:solidFill>
                  <a:srgbClr val="FF0000"/>
                </a:solidFill>
              </a:rPr>
              <a:t>myDogsName</a:t>
            </a:r>
            <a:r>
              <a:rPr lang="en-US" sz="2400" dirty="0"/>
              <a:t> is an </a:t>
            </a:r>
            <a:r>
              <a:rPr lang="en-US" sz="2400" dirty="0">
                <a:solidFill>
                  <a:srgbClr val="FF0000"/>
                </a:solidFill>
              </a:rPr>
              <a:t>object</a:t>
            </a:r>
            <a:r>
              <a:rPr lang="en-US" sz="2400" dirty="0"/>
              <a:t> of type String.</a:t>
            </a:r>
          </a:p>
          <a:p>
            <a:pPr>
              <a:lnSpc>
                <a:spcPts val="2800"/>
              </a:lnSpc>
            </a:pPr>
            <a:endParaRPr lang="en-US" sz="2400" dirty="0"/>
          </a:p>
          <a:p>
            <a:pPr>
              <a:lnSpc>
                <a:spcPts val="2800"/>
              </a:lnSpc>
            </a:pPr>
            <a:r>
              <a:rPr lang="en-US" sz="2400" dirty="0"/>
              <a:t>It can take any string as its value. For example,</a:t>
            </a:r>
          </a:p>
          <a:p>
            <a:pPr>
              <a:lnSpc>
                <a:spcPts val="2800"/>
              </a:lnSpc>
            </a:pPr>
            <a:r>
              <a:rPr lang="en-US" sz="2400" dirty="0"/>
              <a:t>“Max”,  “</a:t>
            </a:r>
            <a:r>
              <a:rPr lang="en-US" sz="2400" dirty="0" err="1"/>
              <a:t>Bently</a:t>
            </a:r>
            <a:r>
              <a:rPr lang="en-US" sz="2400" dirty="0"/>
              <a:t>”, “Jake” and “Raja” are possible values of </a:t>
            </a:r>
            <a:r>
              <a:rPr lang="en-US" sz="2400" dirty="0" err="1">
                <a:solidFill>
                  <a:srgbClr val="FF0000"/>
                </a:solidFill>
              </a:rPr>
              <a:t>myDogsName</a:t>
            </a:r>
            <a:r>
              <a:rPr lang="en-US" sz="2400" dirty="0"/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24200" y="5574328"/>
            <a:ext cx="5311517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>
                <a:solidFill>
                  <a:srgbClr val="FF0000"/>
                </a:solidFill>
              </a:rPr>
              <a:t>What is the difference between 29 and “29”?</a:t>
            </a:r>
          </a:p>
        </p:txBody>
      </p:sp>
    </p:spTree>
    <p:extLst>
      <p:ext uri="{BB962C8B-B14F-4D97-AF65-F5344CB8AC3E}">
        <p14:creationId xmlns:p14="http://schemas.microsoft.com/office/powerpoint/2010/main" val="45970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9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0175"/>
            <a:ext cx="7772400" cy="562017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Review: Week 2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C32401-D454-2C4D-ABD6-E8D1DBB66175}"/>
              </a:ext>
            </a:extLst>
          </p:cNvPr>
          <p:cNvSpPr txBox="1"/>
          <p:nvPr/>
        </p:nvSpPr>
        <p:spPr>
          <a:xfrm>
            <a:off x="937550" y="1539433"/>
            <a:ext cx="2047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Primitive types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82023C-7A38-F045-8070-9448A357BE20}"/>
              </a:ext>
            </a:extLst>
          </p:cNvPr>
          <p:cNvSpPr txBox="1"/>
          <p:nvPr/>
        </p:nvSpPr>
        <p:spPr>
          <a:xfrm>
            <a:off x="937550" y="2286000"/>
            <a:ext cx="1328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Numbers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69ABE1-5BBC-C342-9596-687D20EC564D}"/>
              </a:ext>
            </a:extLst>
          </p:cNvPr>
          <p:cNvSpPr txBox="1"/>
          <p:nvPr/>
        </p:nvSpPr>
        <p:spPr>
          <a:xfrm>
            <a:off x="937550" y="3032567"/>
            <a:ext cx="44486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Two’s complement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289098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Strings: assignment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8283" y="1515243"/>
            <a:ext cx="7313448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/>
              <a:t>You may assign a value to a string object.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3. L5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8282" y="2579438"/>
            <a:ext cx="7978517" cy="1528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 err="1"/>
              <a:t>myDogsName</a:t>
            </a:r>
            <a:r>
              <a:rPr lang="en-US" sz="2400" dirty="0"/>
              <a:t>=“</a:t>
            </a:r>
            <a:r>
              <a:rPr lang="en-US" sz="2400" dirty="0" err="1"/>
              <a:t>Bently</a:t>
            </a:r>
            <a:r>
              <a:rPr lang="en-US" sz="2400" dirty="0"/>
              <a:t>”; // Assuming that </a:t>
            </a:r>
            <a:r>
              <a:rPr lang="en-US" sz="2400" dirty="0" err="1">
                <a:solidFill>
                  <a:srgbClr val="FF0000"/>
                </a:solidFill>
              </a:rPr>
              <a:t>myDogsName</a:t>
            </a:r>
            <a:r>
              <a:rPr lang="en-US" sz="2400" dirty="0"/>
              <a:t> has been declared</a:t>
            </a:r>
          </a:p>
          <a:p>
            <a:pPr>
              <a:lnSpc>
                <a:spcPts val="2800"/>
              </a:lnSpc>
            </a:pP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>String</a:t>
            </a:r>
            <a:r>
              <a:rPr lang="en-US" sz="2400" dirty="0"/>
              <a:t> </a:t>
            </a:r>
            <a:r>
              <a:rPr lang="en-US" sz="2400" dirty="0" err="1"/>
              <a:t>myCarColor</a:t>
            </a:r>
            <a:r>
              <a:rPr lang="en-US" sz="2400" dirty="0"/>
              <a:t>=“Red”;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8283" y="4214937"/>
            <a:ext cx="7313448" cy="152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/>
              <a:t>All string objects must be declared before they are used.</a:t>
            </a:r>
          </a:p>
          <a:p>
            <a:pPr>
              <a:lnSpc>
                <a:spcPts val="2800"/>
              </a:lnSpc>
            </a:pPr>
            <a:endParaRPr lang="en-US" sz="2400" dirty="0"/>
          </a:p>
          <a:p>
            <a:pPr>
              <a:lnSpc>
                <a:spcPts val="2800"/>
              </a:lnSpc>
            </a:pPr>
            <a:r>
              <a:rPr lang="en-US" sz="2400" dirty="0"/>
              <a:t>Thus, it would be incorrect to assign a value to </a:t>
            </a:r>
            <a:r>
              <a:rPr lang="en-US" sz="2400" dirty="0" err="1">
                <a:solidFill>
                  <a:srgbClr val="FF0000"/>
                </a:solidFill>
              </a:rPr>
              <a:t>myDogsName</a:t>
            </a:r>
            <a:r>
              <a:rPr lang="en-US" sz="2400" dirty="0"/>
              <a:t> before it has been declared.</a:t>
            </a:r>
          </a:p>
        </p:txBody>
      </p:sp>
    </p:spTree>
    <p:extLst>
      <p:ext uri="{BB962C8B-B14F-4D97-AF65-F5344CB8AC3E}">
        <p14:creationId xmlns:p14="http://schemas.microsoft.com/office/powerpoint/2010/main" val="162781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Strings: Other operations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8283" y="1515243"/>
            <a:ext cx="731344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/>
              <a:t>You may apply a variety of operations to strings. Examples follow.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3. L5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8283" y="2569209"/>
            <a:ext cx="6806081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>
                <a:solidFill>
                  <a:srgbClr val="FF0000"/>
                </a:solidFill>
              </a:rPr>
              <a:t>String</a:t>
            </a:r>
            <a:r>
              <a:rPr lang="en-US" sz="2400" dirty="0"/>
              <a:t> commend=“</a:t>
            </a:r>
            <a:r>
              <a:rPr lang="en-US" sz="2400" dirty="0" err="1"/>
              <a:t>Bently</a:t>
            </a:r>
            <a:r>
              <a:rPr lang="en-US" sz="2400" dirty="0"/>
              <a:t>,”+ “ good girl!; </a:t>
            </a:r>
            <a:r>
              <a:rPr lang="en-US" sz="2400" dirty="0">
                <a:solidFill>
                  <a:srgbClr val="008000"/>
                </a:solidFill>
              </a:rPr>
              <a:t>// String catenation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8283" y="3623175"/>
            <a:ext cx="6806081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>
                <a:solidFill>
                  <a:srgbClr val="FF0000"/>
                </a:solidFill>
              </a:rPr>
              <a:t>String</a:t>
            </a:r>
            <a:r>
              <a:rPr lang="en-US" sz="2400" dirty="0"/>
              <a:t> </a:t>
            </a:r>
            <a:r>
              <a:rPr lang="en-US" sz="2400" dirty="0" err="1"/>
              <a:t>myCar</a:t>
            </a:r>
            <a:r>
              <a:rPr lang="en-US" sz="2400" dirty="0"/>
              <a:t>=“It’s a Porsche”+ “, and I love it!” +”but maintenance is expensive.”  </a:t>
            </a:r>
            <a:r>
              <a:rPr lang="en-US" sz="2400" dirty="0">
                <a:solidFill>
                  <a:srgbClr val="008000"/>
                </a:solidFill>
              </a:rPr>
              <a:t>// String catenation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8283" y="4677140"/>
            <a:ext cx="7978517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>
                <a:solidFill>
                  <a:srgbClr val="FF0000"/>
                </a:solidFill>
              </a:rPr>
              <a:t>String</a:t>
            </a:r>
            <a:r>
              <a:rPr lang="en-US" sz="2400" dirty="0"/>
              <a:t> </a:t>
            </a:r>
            <a:r>
              <a:rPr lang="en-US" sz="2400" dirty="0" err="1"/>
              <a:t>firstChar</a:t>
            </a:r>
            <a:r>
              <a:rPr lang="en-US" sz="2400" dirty="0"/>
              <a:t>=commend.charAt(0); </a:t>
            </a:r>
            <a:r>
              <a:rPr lang="en-US" sz="2400" dirty="0">
                <a:solidFill>
                  <a:srgbClr val="008000"/>
                </a:solidFill>
              </a:rPr>
              <a:t>// Extract character at position 0</a:t>
            </a:r>
          </a:p>
        </p:txBody>
      </p:sp>
    </p:spTree>
    <p:extLst>
      <p:ext uri="{BB962C8B-B14F-4D97-AF65-F5344CB8AC3E}">
        <p14:creationId xmlns:p14="http://schemas.microsoft.com/office/powerpoint/2010/main" val="365598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9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756" y="89321"/>
            <a:ext cx="4449778" cy="5962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Strings operations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289" y="1012795"/>
            <a:ext cx="8199422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/>
              <a:t>There exist a variety of operations on strings.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3. L5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247658"/>
              </p:ext>
            </p:extLst>
          </p:nvPr>
        </p:nvGraphicFramePr>
        <p:xfrm>
          <a:off x="633078" y="1759378"/>
          <a:ext cx="7877844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56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2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Statement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Operation used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String</a:t>
                      </a:r>
                      <a:r>
                        <a:rPr lang="en-US" sz="2400" dirty="0"/>
                        <a:t> commend=“</a:t>
                      </a:r>
                      <a:r>
                        <a:rPr lang="en-US" sz="2400" dirty="0" err="1"/>
                        <a:t>Bently</a:t>
                      </a:r>
                      <a:r>
                        <a:rPr lang="en-US" sz="2400" dirty="0"/>
                        <a:t>,”+ “ good girl!”; </a:t>
                      </a:r>
                      <a:endParaRPr lang="en-US" sz="24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Catenation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char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firstChar</a:t>
                      </a:r>
                      <a:r>
                        <a:rPr lang="en-US" sz="2400" dirty="0"/>
                        <a:t>=commend.charAt(0);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Character extraction using </a:t>
                      </a:r>
                      <a:r>
                        <a:rPr lang="en-US" sz="2400" dirty="0" err="1"/>
                        <a:t>charAt</a:t>
                      </a:r>
                      <a:r>
                        <a:rPr lang="en-US" sz="2400" dirty="0"/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movieName.equals</a:t>
                      </a:r>
                      <a:r>
                        <a:rPr lang="en-US" sz="2400" dirty="0"/>
                        <a:t>(“Fugitive”)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equals()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String.valueOf(29)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Convert 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</a:rPr>
                        <a:t>int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2400" dirty="0"/>
                        <a:t>29 to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</a:rPr>
                        <a:t>String</a:t>
                      </a:r>
                      <a:r>
                        <a:rPr lang="en-US" sz="2400" dirty="0"/>
                        <a:t> “29”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A11C822-6EB1-F743-9281-1CCCF8F62F99}"/>
              </a:ext>
            </a:extLst>
          </p:cNvPr>
          <p:cNvSpPr txBox="1"/>
          <p:nvPr/>
        </p:nvSpPr>
        <p:spPr>
          <a:xfrm>
            <a:off x="633078" y="5383484"/>
            <a:ext cx="7877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During </a:t>
            </a:r>
            <a:r>
              <a:rPr lang="en-US" sz="2400" dirty="0">
                <a:solidFill>
                  <a:srgbClr val="C00000"/>
                </a:solidFill>
              </a:rPr>
              <a:t>week 3 </a:t>
            </a:r>
            <a:r>
              <a:rPr lang="en-US" sz="2400" dirty="0"/>
              <a:t>experiment with comparing two strings using </a:t>
            </a:r>
          </a:p>
          <a:p>
            <a:r>
              <a:rPr lang="en-US" sz="2400" dirty="0"/>
              <a:t>the == operator.</a:t>
            </a:r>
          </a:p>
        </p:txBody>
      </p:sp>
    </p:spTree>
    <p:extLst>
      <p:ext uri="{BB962C8B-B14F-4D97-AF65-F5344CB8AC3E}">
        <p14:creationId xmlns:p14="http://schemas.microsoft.com/office/powerpoint/2010/main" val="1531705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365125"/>
            <a:ext cx="8248650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Complex Numbers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3. L5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EDC116-B16E-BB4F-9C19-92FBC9801A5B}"/>
              </a:ext>
            </a:extLst>
          </p:cNvPr>
          <p:cNvSpPr txBox="1"/>
          <p:nvPr/>
        </p:nvSpPr>
        <p:spPr>
          <a:xfrm>
            <a:off x="457198" y="1482291"/>
            <a:ext cx="26791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Not a primitive type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C537B21-D89C-4746-B2CD-E8E7B4FFFB78}"/>
              </a:ext>
            </a:extLst>
          </p:cNvPr>
          <p:cNvSpPr txBox="1"/>
          <p:nvPr/>
        </p:nvSpPr>
        <p:spPr>
          <a:xfrm>
            <a:off x="457198" y="2381487"/>
            <a:ext cx="8442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But you can define a class and do arithmetic on complex numbers.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624622-1E6D-CA4B-A39C-0BDED2AF881D}"/>
              </a:ext>
            </a:extLst>
          </p:cNvPr>
          <p:cNvSpPr txBox="1"/>
          <p:nvPr/>
        </p:nvSpPr>
        <p:spPr>
          <a:xfrm>
            <a:off x="457198" y="3280683"/>
            <a:ext cx="28247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For an example, visit: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E77B4B3-53FD-5C48-A8B0-73FD68A3B0AD}"/>
              </a:ext>
            </a:extLst>
          </p:cNvPr>
          <p:cNvSpPr txBox="1"/>
          <p:nvPr/>
        </p:nvSpPr>
        <p:spPr>
          <a:xfrm>
            <a:off x="2016491" y="3919320"/>
            <a:ext cx="1960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hlinkClick r:id="rId2"/>
              </a:rPr>
              <a:t>Class Complex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80072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  <p:bldP spid="18" grpId="0"/>
      <p:bldP spid="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The edit, compile, execute cycle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3. L5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grpSp>
        <p:nvGrpSpPr>
          <p:cNvPr id="47" name="Group 46"/>
          <p:cNvGrpSpPr/>
          <p:nvPr/>
        </p:nvGrpSpPr>
        <p:grpSpPr>
          <a:xfrm>
            <a:off x="457200" y="1760221"/>
            <a:ext cx="7472375" cy="2260550"/>
            <a:chOff x="491002" y="2428830"/>
            <a:chExt cx="7472375" cy="2260550"/>
          </a:xfrm>
        </p:grpSpPr>
        <p:sp>
          <p:nvSpPr>
            <p:cNvPr id="9" name="TextBox 8"/>
            <p:cNvSpPr txBox="1"/>
            <p:nvPr/>
          </p:nvSpPr>
          <p:spPr>
            <a:xfrm>
              <a:off x="491002" y="2887101"/>
              <a:ext cx="1427757" cy="646331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Edit a</a:t>
              </a:r>
            </a:p>
            <a:p>
              <a:r>
                <a:rPr lang="en-US" dirty="0"/>
                <a:t>Java program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940635" y="2890496"/>
              <a:ext cx="1433393" cy="646331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Compile your </a:t>
              </a:r>
            </a:p>
            <a:p>
              <a:r>
                <a:rPr lang="en-US" dirty="0"/>
                <a:t>program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395904" y="2890496"/>
              <a:ext cx="1444326" cy="646331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Execute your </a:t>
              </a:r>
            </a:p>
            <a:p>
              <a:r>
                <a:rPr lang="en-US" dirty="0"/>
                <a:t>program</a:t>
              </a:r>
            </a:p>
          </p:txBody>
        </p:sp>
        <p:cxnSp>
          <p:nvCxnSpPr>
            <p:cNvPr id="14" name="Straight Arrow Connector 13"/>
            <p:cNvCxnSpPr>
              <a:endCxn id="11" idx="1"/>
            </p:cNvCxnSpPr>
            <p:nvPr/>
          </p:nvCxnSpPr>
          <p:spPr>
            <a:xfrm>
              <a:off x="1918759" y="3213659"/>
              <a:ext cx="1021876" cy="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374028" y="3213660"/>
              <a:ext cx="1021876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1" idx="2"/>
            </p:cNvCxnSpPr>
            <p:nvPr/>
          </p:nvCxnSpPr>
          <p:spPr>
            <a:xfrm rot="16200000" flipH="1">
              <a:off x="3065445" y="4110693"/>
              <a:ext cx="1151757" cy="401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hape 27"/>
            <p:cNvCxnSpPr>
              <a:endCxn id="9" idx="2"/>
            </p:cNvCxnSpPr>
            <p:nvPr/>
          </p:nvCxnSpPr>
          <p:spPr>
            <a:xfrm rot="10800000">
              <a:off x="1204882" y="3533433"/>
              <a:ext cx="2434437" cy="1146127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5690315" y="4112706"/>
              <a:ext cx="115176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0800000">
              <a:off x="3657332" y="4679559"/>
              <a:ext cx="260886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2759520" y="3675326"/>
              <a:ext cx="80021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Syntax </a:t>
              </a:r>
            </a:p>
            <a:p>
              <a:r>
                <a:rPr lang="en-US" dirty="0">
                  <a:solidFill>
                    <a:srgbClr val="FF0000"/>
                  </a:solidFill>
                </a:rPr>
                <a:t>error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379164" y="3675326"/>
              <a:ext cx="180274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Run time </a:t>
              </a:r>
            </a:p>
            <a:p>
              <a:r>
                <a:rPr lang="en-US" dirty="0">
                  <a:solidFill>
                    <a:srgbClr val="FF0000"/>
                  </a:solidFill>
                </a:rPr>
                <a:t>Error or incorrect</a:t>
              </a:r>
            </a:p>
            <a:p>
              <a:r>
                <a:rPr lang="en-US" dirty="0">
                  <a:solidFill>
                    <a:srgbClr val="FF0000"/>
                  </a:solidFill>
                </a:rPr>
                <a:t>output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374028" y="2428830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No syntax</a:t>
              </a:r>
            </a:p>
            <a:p>
              <a:r>
                <a:rPr lang="en-US" dirty="0">
                  <a:solidFill>
                    <a:srgbClr val="FF0000"/>
                  </a:solidFill>
                </a:rPr>
                <a:t>error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6840230" y="3213659"/>
              <a:ext cx="1021876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6979261" y="2428830"/>
              <a:ext cx="984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Correct </a:t>
              </a:r>
            </a:p>
            <a:p>
              <a:r>
                <a:rPr lang="en-US" dirty="0">
                  <a:solidFill>
                    <a:srgbClr val="FF0000"/>
                  </a:solidFill>
                </a:rPr>
                <a:t>program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457200" y="4620622"/>
            <a:ext cx="7990848" cy="130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sz="2400" dirty="0"/>
              <a:t>In CS 180 we shall use </a:t>
            </a:r>
            <a:r>
              <a:rPr lang="en-US" sz="2400" dirty="0">
                <a:solidFill>
                  <a:srgbClr val="C00000"/>
                </a:solidFill>
              </a:rPr>
              <a:t>IntelliJ</a:t>
            </a:r>
            <a:r>
              <a:rPr lang="en-US" sz="2400" dirty="0"/>
              <a:t> for editing, compiling and execution. </a:t>
            </a:r>
            <a:r>
              <a:rPr lang="en-US" sz="2400" dirty="0">
                <a:solidFill>
                  <a:srgbClr val="C00000"/>
                </a:solidFill>
              </a:rPr>
              <a:t>IntelliJ</a:t>
            </a:r>
            <a:r>
              <a:rPr lang="en-US" sz="2400" dirty="0"/>
              <a:t> is an Integrated Development Environment also known as an IDE.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CB2D3B0-75D6-1C48-B764-3559D699482D}"/>
              </a:ext>
            </a:extLst>
          </p:cNvPr>
          <p:cNvGrpSpPr/>
          <p:nvPr/>
        </p:nvGrpSpPr>
        <p:grpSpPr>
          <a:xfrm>
            <a:off x="574717" y="1444976"/>
            <a:ext cx="1188810" cy="773516"/>
            <a:chOff x="574717" y="1444976"/>
            <a:chExt cx="1188810" cy="773516"/>
          </a:xfrm>
        </p:grpSpPr>
        <p:sp>
          <p:nvSpPr>
            <p:cNvPr id="22" name="TextBox 21"/>
            <p:cNvSpPr txBox="1"/>
            <p:nvPr/>
          </p:nvSpPr>
          <p:spPr>
            <a:xfrm>
              <a:off x="574717" y="1444976"/>
              <a:ext cx="1188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</a:rPr>
                <a:t>.java file(s)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rot="16200000" flipV="1">
              <a:off x="967030" y="2015421"/>
              <a:ext cx="404184" cy="1957"/>
            </a:xfrm>
            <a:prstGeom prst="straightConnector1">
              <a:avLst/>
            </a:prstGeom>
            <a:ln w="25400" cap="flat" cmpd="sng" algn="ctr">
              <a:solidFill>
                <a:schemeClr val="accent1"/>
              </a:solidFill>
              <a:prstDash val="sysDash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D21C5DB-E744-5048-AF08-AD0606634F21}"/>
              </a:ext>
            </a:extLst>
          </p:cNvPr>
          <p:cNvGrpSpPr/>
          <p:nvPr/>
        </p:nvGrpSpPr>
        <p:grpSpPr>
          <a:xfrm>
            <a:off x="2965603" y="1444976"/>
            <a:ext cx="1257113" cy="767904"/>
            <a:chOff x="2965603" y="1444976"/>
            <a:chExt cx="1257113" cy="767904"/>
          </a:xfrm>
        </p:grpSpPr>
        <p:sp>
          <p:nvSpPr>
            <p:cNvPr id="23" name="TextBox 22"/>
            <p:cNvSpPr txBox="1"/>
            <p:nvPr/>
          </p:nvSpPr>
          <p:spPr>
            <a:xfrm>
              <a:off x="2965603" y="1444976"/>
              <a:ext cx="12571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</a:rPr>
                <a:t>.class file(s)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rot="16200000" flipV="1">
              <a:off x="3392067" y="2009809"/>
              <a:ext cx="404184" cy="1957"/>
            </a:xfrm>
            <a:prstGeom prst="straightConnector1">
              <a:avLst/>
            </a:prstGeom>
            <a:ln w="25400" cap="flat" cmpd="sng" algn="ctr">
              <a:solidFill>
                <a:schemeClr val="accent1"/>
              </a:solidFill>
              <a:prstDash val="sysDash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87164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Illustration: Problem</a:t>
            </a:r>
            <a:br>
              <a:rPr lang="en-US" sz="3200" dirty="0">
                <a:solidFill>
                  <a:srgbClr val="C00000"/>
                </a:solidFill>
              </a:rPr>
            </a:br>
            <a:r>
              <a:rPr lang="en-US" sz="3200" dirty="0">
                <a:solidFill>
                  <a:srgbClr val="C00000"/>
                </a:solidFill>
              </a:rPr>
              <a:t>[Try yourself after the class]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3. L5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87DB5D-D876-6748-ADD1-75854D14946F}"/>
              </a:ext>
            </a:extLst>
          </p:cNvPr>
          <p:cNvSpPr txBox="1"/>
          <p:nvPr/>
        </p:nvSpPr>
        <p:spPr>
          <a:xfrm>
            <a:off x="457200" y="1564874"/>
            <a:ext cx="7574311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/>
              <a:t>Write a Java program that performs the following tasks: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7C0517-826D-C64B-92B9-10DC9C722E76}"/>
              </a:ext>
            </a:extLst>
          </p:cNvPr>
          <p:cNvSpPr txBox="1"/>
          <p:nvPr/>
        </p:nvSpPr>
        <p:spPr>
          <a:xfrm>
            <a:off x="831347" y="2273217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Inputs</a:t>
            </a:r>
            <a:r>
              <a:rPr lang="en-US" sz="2400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DA4099-61CF-6A42-938F-1EEBCDEE82A1}"/>
              </a:ext>
            </a:extLst>
          </p:cNvPr>
          <p:cNvSpPr txBox="1"/>
          <p:nvPr/>
        </p:nvSpPr>
        <p:spPr>
          <a:xfrm>
            <a:off x="1341628" y="3487401"/>
            <a:ext cx="4877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level</a:t>
            </a:r>
            <a:r>
              <a:rPr lang="en-US" sz="2400" dirty="0">
                <a:solidFill>
                  <a:srgbClr val="C00000"/>
                </a:solidFill>
              </a:rPr>
              <a:t> L </a:t>
            </a:r>
            <a:r>
              <a:rPr lang="en-US" sz="2400" dirty="0"/>
              <a:t>of water in the tank in meters.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4F47CC-A2FA-8C48-89B8-2D4775A74FA4}"/>
              </a:ext>
            </a:extLst>
          </p:cNvPr>
          <p:cNvSpPr txBox="1"/>
          <p:nvPr/>
        </p:nvSpPr>
        <p:spPr>
          <a:xfrm>
            <a:off x="1341628" y="4116534"/>
            <a:ext cx="3125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inflow rate</a:t>
            </a:r>
            <a:r>
              <a:rPr lang="en-US" sz="2400" dirty="0">
                <a:solidFill>
                  <a:srgbClr val="C00000"/>
                </a:solidFill>
              </a:rPr>
              <a:t> f </a:t>
            </a:r>
            <a:r>
              <a:rPr lang="en-US" sz="2400" dirty="0"/>
              <a:t>in m3/sec.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6D31209-E23D-9A49-A7A6-1064A482D7CB}"/>
              </a:ext>
            </a:extLst>
          </p:cNvPr>
          <p:cNvSpPr/>
          <p:nvPr/>
        </p:nvSpPr>
        <p:spPr>
          <a:xfrm>
            <a:off x="1341628" y="2858268"/>
            <a:ext cx="7345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Radius </a:t>
            </a:r>
            <a:r>
              <a:rPr lang="en-US" sz="2400" dirty="0">
                <a:solidFill>
                  <a:srgbClr val="C00000"/>
                </a:solidFill>
              </a:rPr>
              <a:t>r </a:t>
            </a:r>
            <a:r>
              <a:rPr lang="en-US" sz="2400" dirty="0"/>
              <a:t>(meters)  and height </a:t>
            </a:r>
            <a:r>
              <a:rPr lang="en-US" sz="2400" dirty="0">
                <a:solidFill>
                  <a:srgbClr val="C00000"/>
                </a:solidFill>
              </a:rPr>
              <a:t>h</a:t>
            </a:r>
            <a:r>
              <a:rPr lang="en-US" sz="2400" dirty="0"/>
              <a:t> (meters) of a circular tank.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B0D656-4F49-554C-9AD1-4780AB712290}"/>
              </a:ext>
            </a:extLst>
          </p:cNvPr>
          <p:cNvSpPr txBox="1"/>
          <p:nvPr/>
        </p:nvSpPr>
        <p:spPr>
          <a:xfrm>
            <a:off x="831347" y="5251688"/>
            <a:ext cx="6035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Computes</a:t>
            </a:r>
            <a:r>
              <a:rPr lang="en-US" sz="2400" dirty="0"/>
              <a:t> the level </a:t>
            </a:r>
            <a:r>
              <a:rPr lang="en-US" sz="2400" dirty="0">
                <a:solidFill>
                  <a:srgbClr val="C00000"/>
                </a:solidFill>
              </a:rPr>
              <a:t>L</a:t>
            </a:r>
            <a:r>
              <a:rPr lang="en-US" sz="2400" dirty="0"/>
              <a:t> of water after  </a:t>
            </a:r>
            <a:r>
              <a:rPr lang="en-US" sz="2400" dirty="0">
                <a:solidFill>
                  <a:srgbClr val="C00000"/>
                </a:solidFill>
              </a:rPr>
              <a:t>d </a:t>
            </a:r>
            <a:r>
              <a:rPr lang="en-US" sz="2400" dirty="0"/>
              <a:t>minutes.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170701-7155-384F-BDC1-31A7F26C0E61}"/>
              </a:ext>
            </a:extLst>
          </p:cNvPr>
          <p:cNvSpPr txBox="1"/>
          <p:nvPr/>
        </p:nvSpPr>
        <p:spPr>
          <a:xfrm>
            <a:off x="1341628" y="4745666"/>
            <a:ext cx="6068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duration</a:t>
            </a:r>
            <a:r>
              <a:rPr lang="en-US" sz="2400" dirty="0">
                <a:solidFill>
                  <a:srgbClr val="C00000"/>
                </a:solidFill>
              </a:rPr>
              <a:t> d </a:t>
            </a:r>
            <a:r>
              <a:rPr lang="en-US" sz="2400" dirty="0"/>
              <a:t>for which water flows into the tank.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1358A36-C9AE-164C-94A1-8A6113E9808F}"/>
              </a:ext>
            </a:extLst>
          </p:cNvPr>
          <p:cNvSpPr txBox="1"/>
          <p:nvPr/>
        </p:nvSpPr>
        <p:spPr>
          <a:xfrm>
            <a:off x="831347" y="5757708"/>
            <a:ext cx="7027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Print, nicely formatted, 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C00000"/>
                </a:solidFill>
              </a:rPr>
              <a:t>L</a:t>
            </a:r>
            <a:r>
              <a:rPr lang="en-US" sz="2400" dirty="0"/>
              <a:t> at time t=0 and </a:t>
            </a:r>
            <a:r>
              <a:rPr lang="en-US" sz="2400" dirty="0">
                <a:solidFill>
                  <a:srgbClr val="C00000"/>
                </a:solidFill>
              </a:rPr>
              <a:t>L</a:t>
            </a:r>
            <a:r>
              <a:rPr lang="en-US" sz="2400" dirty="0"/>
              <a:t> at time t=d.</a:t>
            </a:r>
          </a:p>
        </p:txBody>
      </p:sp>
    </p:spTree>
    <p:extLst>
      <p:ext uri="{BB962C8B-B14F-4D97-AF65-F5344CB8AC3E}">
        <p14:creationId xmlns:p14="http://schemas.microsoft.com/office/powerpoint/2010/main" val="34094417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3. L5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F9842F-8798-1C40-BC03-B2615367A100}"/>
              </a:ext>
            </a:extLst>
          </p:cNvPr>
          <p:cNvSpPr/>
          <p:nvPr/>
        </p:nvSpPr>
        <p:spPr>
          <a:xfrm>
            <a:off x="479385" y="1335508"/>
            <a:ext cx="787689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import </a:t>
            </a:r>
            <a:r>
              <a:rPr lang="en-US" sz="2400" dirty="0" err="1"/>
              <a:t>javax.swing</a:t>
            </a:r>
            <a:r>
              <a:rPr lang="en-US" sz="2400" dirty="0"/>
              <a:t>.*;</a:t>
            </a:r>
            <a:br>
              <a:rPr lang="en-US" sz="2400" dirty="0"/>
            </a:br>
            <a:r>
              <a:rPr lang="en-US" sz="2400" b="1" dirty="0"/>
              <a:t>public class </a:t>
            </a:r>
            <a:r>
              <a:rPr lang="en-US" sz="2400" dirty="0" err="1"/>
              <a:t>SimpleGUI</a:t>
            </a:r>
            <a:r>
              <a:rPr lang="en-US" sz="2400" dirty="0"/>
              <a:t> {</a:t>
            </a:r>
            <a:br>
              <a:rPr lang="en-US" sz="2400" dirty="0"/>
            </a:br>
            <a:r>
              <a:rPr lang="en-US" sz="2400" dirty="0"/>
              <a:t>    </a:t>
            </a:r>
            <a:r>
              <a:rPr lang="en-US" sz="2400" b="1" dirty="0"/>
              <a:t>public static void </a:t>
            </a:r>
            <a:r>
              <a:rPr lang="en-US" sz="2400" dirty="0"/>
              <a:t>main(String [] </a:t>
            </a:r>
            <a:r>
              <a:rPr lang="en-US" sz="2400" dirty="0" err="1"/>
              <a:t>args</a:t>
            </a:r>
            <a:r>
              <a:rPr lang="en-US" sz="2400" dirty="0"/>
              <a:t>){</a:t>
            </a:r>
            <a:br>
              <a:rPr lang="en-US" sz="2400" dirty="0"/>
            </a:br>
            <a:r>
              <a:rPr lang="en-US" sz="2400" dirty="0"/>
              <a:t>        String title=</a:t>
            </a:r>
            <a:r>
              <a:rPr lang="en-US" sz="2400" b="1" dirty="0"/>
              <a:t>"Got it!"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/>
              <a:t>        String question=</a:t>
            </a:r>
            <a:r>
              <a:rPr lang="en-US" sz="2400" b="1" dirty="0"/>
              <a:t>"Enter your password"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/>
              <a:t>        String social=</a:t>
            </a:r>
            <a:r>
              <a:rPr lang="en-US" sz="2400" b="1" dirty="0"/>
              <a:t>"Social Engineering"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/>
              <a:t>        String password=</a:t>
            </a:r>
            <a:r>
              <a:rPr lang="en-US" sz="2400" dirty="0" err="1"/>
              <a:t>JOptionPane.</a:t>
            </a:r>
            <a:r>
              <a:rPr lang="en-US" sz="2400" i="1" dirty="0" err="1"/>
              <a:t>showInputDialog</a:t>
            </a:r>
            <a:r>
              <a:rPr lang="en-US" sz="2400" dirty="0"/>
              <a:t>(</a:t>
            </a:r>
            <a:r>
              <a:rPr lang="en-US" sz="2400" b="1" dirty="0"/>
              <a:t>null</a:t>
            </a:r>
            <a:r>
              <a:rPr lang="en-US" sz="2400" dirty="0"/>
              <a:t>, </a:t>
            </a:r>
            <a:br>
              <a:rPr lang="en-US" sz="2400" dirty="0"/>
            </a:br>
            <a:r>
              <a:rPr lang="en-US" sz="2400" dirty="0"/>
              <a:t>                question, social, </a:t>
            </a:r>
            <a:r>
              <a:rPr lang="en-US" sz="2400" dirty="0" err="1"/>
              <a:t>JOptionPane.</a:t>
            </a:r>
            <a:r>
              <a:rPr lang="en-US" sz="2400" b="1" i="1" dirty="0" err="1"/>
              <a:t>QUESTION_MESSAGE</a:t>
            </a:r>
            <a:r>
              <a:rPr lang="en-US" sz="2400" dirty="0"/>
              <a:t>);</a:t>
            </a:r>
            <a:br>
              <a:rPr lang="en-US" sz="2400" dirty="0"/>
            </a:br>
            <a:r>
              <a:rPr lang="en-US" sz="2400" dirty="0"/>
              <a:t>        </a:t>
            </a:r>
            <a:r>
              <a:rPr lang="en-US" sz="2400" dirty="0" err="1"/>
              <a:t>JOptionPane.</a:t>
            </a:r>
            <a:r>
              <a:rPr lang="en-US" sz="2400" i="1" dirty="0" err="1"/>
              <a:t>showMessageDialog</a:t>
            </a:r>
            <a:r>
              <a:rPr lang="en-US" sz="2400" dirty="0"/>
              <a:t>(</a:t>
            </a:r>
            <a:r>
              <a:rPr lang="en-US" sz="2400" b="1" dirty="0" err="1"/>
              <a:t>null</a:t>
            </a:r>
            <a:r>
              <a:rPr lang="en-US" sz="2400" dirty="0" err="1"/>
              <a:t>,password</a:t>
            </a:r>
            <a:r>
              <a:rPr lang="en-US" sz="2400" dirty="0"/>
              <a:t>, title, </a:t>
            </a:r>
            <a:br>
              <a:rPr lang="en-US" sz="2400" dirty="0"/>
            </a:br>
            <a:r>
              <a:rPr lang="en-US" sz="2400" dirty="0"/>
              <a:t>                </a:t>
            </a:r>
            <a:r>
              <a:rPr lang="en-US" sz="2400" dirty="0" err="1"/>
              <a:t>JOptionPane.</a:t>
            </a:r>
            <a:r>
              <a:rPr lang="en-US" sz="2400" b="1" i="1" dirty="0" err="1"/>
              <a:t>INFORMATION_MESSAGE</a:t>
            </a:r>
            <a:r>
              <a:rPr lang="en-US" sz="2400" dirty="0"/>
              <a:t>);</a:t>
            </a:r>
            <a:br>
              <a:rPr lang="en-US" sz="2400" dirty="0"/>
            </a:br>
            <a:r>
              <a:rPr lang="en-US" sz="2400" dirty="0"/>
              <a:t>    }</a:t>
            </a:r>
            <a:br>
              <a:rPr lang="en-US" sz="2400" dirty="0"/>
            </a:br>
            <a:r>
              <a:rPr lang="en-US" sz="2400" dirty="0"/>
              <a:t>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D3FCE9-F038-804B-86A5-DA62CD0565D5}"/>
              </a:ext>
            </a:extLst>
          </p:cNvPr>
          <p:cNvSpPr txBox="1"/>
          <p:nvPr/>
        </p:nvSpPr>
        <p:spPr>
          <a:xfrm>
            <a:off x="101980" y="91633"/>
            <a:ext cx="51021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Another </a:t>
            </a:r>
            <a:r>
              <a:rPr lang="en-US" sz="3200">
                <a:solidFill>
                  <a:srgbClr val="C00000"/>
                </a:solidFill>
              </a:rPr>
              <a:t>program (with GUI!) 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4330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Did you learn “problem solving?”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7739" y="1955540"/>
            <a:ext cx="4947169" cy="2597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000" dirty="0"/>
              <a:t>“Problem solving” refers to a set of activities performed in order to solve a given problem. This is a generic term and applies to all disciplines, not only to Computer Science.</a:t>
            </a:r>
          </a:p>
          <a:p>
            <a:pPr>
              <a:lnSpc>
                <a:spcPts val="2800"/>
              </a:lnSpc>
            </a:pPr>
            <a:endParaRPr lang="en-US" sz="2000" dirty="0"/>
          </a:p>
          <a:p>
            <a:pPr>
              <a:lnSpc>
                <a:spcPts val="2800"/>
              </a:lnSpc>
            </a:pPr>
            <a:r>
              <a:rPr lang="en-US" sz="2000" dirty="0"/>
              <a:t>Sequence of steps for solving a problem as proposed by George </a:t>
            </a:r>
            <a:r>
              <a:rPr lang="en-US" sz="2000" dirty="0" err="1"/>
              <a:t>Polya</a:t>
            </a:r>
            <a:r>
              <a:rPr lang="en-US" sz="2000" dirty="0"/>
              <a:t> in the 1950’s :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3. L5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511283" y="2134751"/>
            <a:ext cx="3062761" cy="5584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687472" y="2170779"/>
            <a:ext cx="3062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000" dirty="0">
                <a:solidFill>
                  <a:srgbClr val="FF0000"/>
                </a:solidFill>
              </a:rPr>
              <a:t>Understand the problem</a:t>
            </a:r>
          </a:p>
        </p:txBody>
      </p:sp>
      <p:sp>
        <p:nvSpPr>
          <p:cNvPr id="10" name="Rectangle 9"/>
          <p:cNvSpPr/>
          <p:nvPr/>
        </p:nvSpPr>
        <p:spPr>
          <a:xfrm>
            <a:off x="5535258" y="3254186"/>
            <a:ext cx="3062761" cy="5584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11447" y="3254186"/>
            <a:ext cx="3062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000" dirty="0">
                <a:solidFill>
                  <a:srgbClr val="FF0000"/>
                </a:solidFill>
              </a:rPr>
              <a:t>Devise a plan [Design</a:t>
            </a:r>
            <a:r>
              <a:rPr lang="en-US" sz="2000" dirty="0">
                <a:solidFill>
                  <a:srgbClr val="C0504D"/>
                </a:solidFill>
              </a:rPr>
              <a:t>]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535258" y="4469007"/>
            <a:ext cx="3062761" cy="5584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687472" y="4373621"/>
            <a:ext cx="30629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000" dirty="0">
                <a:solidFill>
                  <a:srgbClr val="FF0000"/>
                </a:solidFill>
              </a:rPr>
              <a:t>Execute the plan [Code,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Test etc]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35258" y="5642485"/>
            <a:ext cx="3062761" cy="5584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143516" y="5721659"/>
            <a:ext cx="1846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000" dirty="0">
                <a:solidFill>
                  <a:srgbClr val="FF0000"/>
                </a:solidFill>
              </a:rPr>
              <a:t>Review solution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rot="5400000">
            <a:off x="6841454" y="2963428"/>
            <a:ext cx="450369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6843042" y="4111616"/>
            <a:ext cx="450369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6843042" y="5353459"/>
            <a:ext cx="450369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6839865" y="1908773"/>
            <a:ext cx="450369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0307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Did you learn “what is OO programming?”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2414" y="1935655"/>
            <a:ext cx="6060966" cy="3315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000" dirty="0"/>
              <a:t>OO, or </a:t>
            </a:r>
            <a:r>
              <a:rPr lang="en-US" sz="2000" b="1" dirty="0"/>
              <a:t>O</a:t>
            </a:r>
            <a:r>
              <a:rPr lang="en-US" sz="2000" dirty="0"/>
              <a:t>bject </a:t>
            </a:r>
            <a:r>
              <a:rPr lang="en-US" sz="2000" b="1" dirty="0"/>
              <a:t>O</a:t>
            </a:r>
            <a:r>
              <a:rPr lang="en-US" sz="2000" dirty="0"/>
              <a:t>riented, programming refers to a set of activities that lead to a computer program, written in an </a:t>
            </a:r>
            <a:r>
              <a:rPr lang="en-US" sz="2000" dirty="0">
                <a:solidFill>
                  <a:srgbClr val="FF0000"/>
                </a:solidFill>
              </a:rPr>
              <a:t>object-oriented language</a:t>
            </a:r>
            <a:r>
              <a:rPr lang="en-US" sz="2000" dirty="0"/>
              <a:t>,  that when executed on a computer will solve a problem. </a:t>
            </a:r>
          </a:p>
          <a:p>
            <a:pPr>
              <a:lnSpc>
                <a:spcPts val="2800"/>
              </a:lnSpc>
            </a:pPr>
            <a:endParaRPr lang="en-US" sz="2000" dirty="0"/>
          </a:p>
          <a:p>
            <a:pPr>
              <a:lnSpc>
                <a:spcPts val="2800"/>
              </a:lnSpc>
            </a:pPr>
            <a:r>
              <a:rPr lang="en-US" sz="2000" dirty="0">
                <a:solidFill>
                  <a:srgbClr val="FF0000"/>
                </a:solidFill>
              </a:rPr>
              <a:t>Java</a:t>
            </a:r>
            <a:r>
              <a:rPr lang="en-US" sz="2000" dirty="0"/>
              <a:t> is an OO language used in CS 180. </a:t>
            </a:r>
          </a:p>
          <a:p>
            <a:pPr>
              <a:lnSpc>
                <a:spcPts val="2800"/>
              </a:lnSpc>
            </a:pPr>
            <a:endParaRPr lang="en-US" sz="2000" dirty="0"/>
          </a:p>
          <a:p>
            <a:pPr>
              <a:lnSpc>
                <a:spcPts val="2800"/>
              </a:lnSpc>
            </a:pPr>
            <a:r>
              <a:rPr lang="en-US" sz="2000" dirty="0"/>
              <a:t>Other OO languages include C++, C#,  Delphi, Modula, Oberon, Objective C, </a:t>
            </a:r>
            <a:r>
              <a:rPr lang="en-US" sz="2000" dirty="0" err="1"/>
              <a:t>Simula</a:t>
            </a:r>
            <a:r>
              <a:rPr lang="en-US" sz="2000" dirty="0"/>
              <a:t>, Smalltalk,  and many more!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3. L5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9714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What is Problem solving and OO programming?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6850" y="1734641"/>
            <a:ext cx="3939275" cy="2597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000" dirty="0"/>
              <a:t>Problem solving and OO programming refers to a set of activities that allow the mapping of a problem to a computer program, written in an object-oriented language, that when executed on a computer will solve the problem.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3. L5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2B55D8B-41E8-8043-8C2E-F01AB2AB6C98}"/>
              </a:ext>
            </a:extLst>
          </p:cNvPr>
          <p:cNvGrpSpPr/>
          <p:nvPr/>
        </p:nvGrpSpPr>
        <p:grpSpPr>
          <a:xfrm>
            <a:off x="4168112" y="2302899"/>
            <a:ext cx="3838192" cy="1071989"/>
            <a:chOff x="4168112" y="2302899"/>
            <a:chExt cx="3838192" cy="1071989"/>
          </a:xfrm>
        </p:grpSpPr>
        <p:grpSp>
          <p:nvGrpSpPr>
            <p:cNvPr id="4" name="Group 3"/>
            <p:cNvGrpSpPr/>
            <p:nvPr/>
          </p:nvGrpSpPr>
          <p:grpSpPr>
            <a:xfrm>
              <a:off x="4168112" y="2741848"/>
              <a:ext cx="3838192" cy="633040"/>
              <a:chOff x="4180100" y="2741848"/>
              <a:chExt cx="3838192" cy="63304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4180100" y="2741848"/>
                <a:ext cx="3632717" cy="633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280182" y="2798840"/>
                <a:ext cx="3738110" cy="4293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2800"/>
                  </a:lnSpc>
                </a:pPr>
                <a:r>
                  <a:rPr lang="en-US" sz="2000" dirty="0">
                    <a:solidFill>
                      <a:srgbClr val="FF0000"/>
                    </a:solidFill>
                  </a:rPr>
                  <a:t>Design a solution [Algorithm]</a:t>
                </a:r>
              </a:p>
            </p:txBody>
          </p:sp>
        </p:grpSp>
        <p:cxnSp>
          <p:nvCxnSpPr>
            <p:cNvPr id="18" name="Straight Arrow Connector 17"/>
            <p:cNvCxnSpPr/>
            <p:nvPr/>
          </p:nvCxnSpPr>
          <p:spPr>
            <a:xfrm rot="5400000">
              <a:off x="5862024" y="2527290"/>
              <a:ext cx="45036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AD76AC4-73CE-D84D-81B2-7C9B5821C64B}"/>
              </a:ext>
            </a:extLst>
          </p:cNvPr>
          <p:cNvGrpSpPr/>
          <p:nvPr/>
        </p:nvGrpSpPr>
        <p:grpSpPr>
          <a:xfrm>
            <a:off x="4270850" y="3387587"/>
            <a:ext cx="3632717" cy="1130651"/>
            <a:chOff x="4270850" y="3451087"/>
            <a:chExt cx="3632717" cy="1130651"/>
          </a:xfrm>
        </p:grpSpPr>
        <p:grpSp>
          <p:nvGrpSpPr>
            <p:cNvPr id="22" name="Group 21"/>
            <p:cNvGrpSpPr/>
            <p:nvPr/>
          </p:nvGrpSpPr>
          <p:grpSpPr>
            <a:xfrm>
              <a:off x="4270850" y="3921676"/>
              <a:ext cx="3632717" cy="660062"/>
              <a:chOff x="4180100" y="3985176"/>
              <a:chExt cx="3632717" cy="660062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4180100" y="3985176"/>
                <a:ext cx="3632717" cy="66006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464985" y="4024764"/>
                <a:ext cx="306294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 algn="ctr"/>
                <a:r>
                  <a:rPr lang="en-US" sz="2000" dirty="0">
                    <a:solidFill>
                      <a:srgbClr val="FF0000"/>
                    </a:solidFill>
                  </a:rPr>
                  <a:t>Implement the algorithm</a:t>
                </a:r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rot="5400000">
              <a:off x="5862024" y="3675478"/>
              <a:ext cx="45036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931D373-91E2-A244-83D0-1272E384CE7A}"/>
              </a:ext>
            </a:extLst>
          </p:cNvPr>
          <p:cNvGrpSpPr/>
          <p:nvPr/>
        </p:nvGrpSpPr>
        <p:grpSpPr>
          <a:xfrm>
            <a:off x="4270850" y="4527830"/>
            <a:ext cx="3632717" cy="1242120"/>
            <a:chOff x="4270850" y="4692930"/>
            <a:chExt cx="3632717" cy="1242120"/>
          </a:xfrm>
        </p:grpSpPr>
        <p:grpSp>
          <p:nvGrpSpPr>
            <p:cNvPr id="23" name="Group 22"/>
            <p:cNvGrpSpPr/>
            <p:nvPr/>
          </p:nvGrpSpPr>
          <p:grpSpPr>
            <a:xfrm>
              <a:off x="4270850" y="5133121"/>
              <a:ext cx="3632717" cy="801929"/>
              <a:chOff x="4180100" y="5285521"/>
              <a:chExt cx="3632717" cy="801929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4180100" y="5324558"/>
                <a:ext cx="3632717" cy="72385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12976" y="5285521"/>
                <a:ext cx="2766964" cy="8019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2800"/>
                  </a:lnSpc>
                </a:pPr>
                <a:r>
                  <a:rPr lang="en-US" sz="2000" dirty="0">
                    <a:solidFill>
                      <a:srgbClr val="FF0000"/>
                    </a:solidFill>
                  </a:rPr>
                  <a:t>Test, debug, and correct the program</a:t>
                </a:r>
                <a:endParaRPr lang="en-US" sz="2000" dirty="0"/>
              </a:p>
            </p:txBody>
          </p:sp>
        </p:grpSp>
        <p:cxnSp>
          <p:nvCxnSpPr>
            <p:cNvPr id="20" name="Straight Arrow Connector 19"/>
            <p:cNvCxnSpPr/>
            <p:nvPr/>
          </p:nvCxnSpPr>
          <p:spPr>
            <a:xfrm rot="5400000">
              <a:off x="5862024" y="4917321"/>
              <a:ext cx="45036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B841A4A-97FD-8E4B-A7C0-FE563265F23C}"/>
              </a:ext>
            </a:extLst>
          </p:cNvPr>
          <p:cNvGrpSpPr/>
          <p:nvPr/>
        </p:nvGrpSpPr>
        <p:grpSpPr>
          <a:xfrm>
            <a:off x="4270850" y="1248244"/>
            <a:ext cx="3632717" cy="1054655"/>
            <a:chOff x="4270850" y="1248244"/>
            <a:chExt cx="3632717" cy="1054655"/>
          </a:xfrm>
        </p:grpSpPr>
        <p:grpSp>
          <p:nvGrpSpPr>
            <p:cNvPr id="3" name="Group 2"/>
            <p:cNvGrpSpPr/>
            <p:nvPr/>
          </p:nvGrpSpPr>
          <p:grpSpPr>
            <a:xfrm>
              <a:off x="4270850" y="1698612"/>
              <a:ext cx="3632717" cy="604287"/>
              <a:chOff x="4156125" y="1698612"/>
              <a:chExt cx="3632717" cy="604287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4156125" y="1698612"/>
                <a:ext cx="3632717" cy="604287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4441010" y="1800700"/>
                <a:ext cx="306294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 algn="ctr"/>
                <a:r>
                  <a:rPr lang="en-US" sz="2000" dirty="0">
                    <a:solidFill>
                      <a:srgbClr val="FF0000"/>
                    </a:solidFill>
                  </a:rPr>
                  <a:t>Understand the problem</a:t>
                </a:r>
              </a:p>
            </p:txBody>
          </p:sp>
        </p:grpSp>
        <p:cxnSp>
          <p:nvCxnSpPr>
            <p:cNvPr id="21" name="Straight Arrow Connector 20"/>
            <p:cNvCxnSpPr/>
            <p:nvPr/>
          </p:nvCxnSpPr>
          <p:spPr>
            <a:xfrm rot="5400000">
              <a:off x="5862024" y="1472635"/>
              <a:ext cx="45036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6904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0175"/>
            <a:ext cx="7772400" cy="562017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Today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B71C64-353A-7041-BCD4-5CDCE0717979}"/>
              </a:ext>
            </a:extLst>
          </p:cNvPr>
          <p:cNvSpPr txBox="1"/>
          <p:nvPr/>
        </p:nvSpPr>
        <p:spPr>
          <a:xfrm>
            <a:off x="1001497" y="2199601"/>
            <a:ext cx="3537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The String class and strings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FA14145-6453-274D-BB8F-0C068FE93001}"/>
              </a:ext>
            </a:extLst>
          </p:cNvPr>
          <p:cNvSpPr txBox="1"/>
          <p:nvPr/>
        </p:nvSpPr>
        <p:spPr>
          <a:xfrm>
            <a:off x="1001497" y="2776088"/>
            <a:ext cx="17588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JOptionPane</a:t>
            </a:r>
            <a:endParaRPr lang="en-US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2C13CB-EEA5-A04D-8844-F9EF67ECEAC1}"/>
              </a:ext>
            </a:extLst>
          </p:cNvPr>
          <p:cNvSpPr txBox="1"/>
          <p:nvPr/>
        </p:nvSpPr>
        <p:spPr>
          <a:xfrm>
            <a:off x="1001497" y="1623113"/>
            <a:ext cx="36016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Selection [the if-statement]</a:t>
            </a:r>
          </a:p>
        </p:txBody>
      </p:sp>
    </p:spTree>
    <p:extLst>
      <p:ext uri="{BB962C8B-B14F-4D97-AF65-F5344CB8AC3E}">
        <p14:creationId xmlns:p14="http://schemas.microsoft.com/office/powerpoint/2010/main" val="204502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2888" y="2837327"/>
            <a:ext cx="7043362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100" dirty="0">
                <a:solidFill>
                  <a:srgbClr val="C00000"/>
                </a:solidFill>
              </a:rPr>
              <a:t>Week 3: January 21-25, 2019</a:t>
            </a:r>
            <a:br>
              <a:rPr lang="en-US" sz="3100" dirty="0">
                <a:solidFill>
                  <a:srgbClr val="C00000"/>
                </a:solidFill>
              </a:rPr>
            </a:br>
            <a:r>
              <a:rPr lang="en-US" sz="3100" dirty="0">
                <a:solidFill>
                  <a:srgbClr val="C00000"/>
                </a:solidFill>
              </a:rPr>
              <a:t>Hope you enjoyed this week!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3. L5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Image result for mummy scolding child">
            <a:hlinkClick r:id="rId2"/>
            <a:extLst>
              <a:ext uri="{FF2B5EF4-FFF2-40B4-BE49-F238E27FC236}">
                <a16:creationId xmlns:a16="http://schemas.microsoft.com/office/drawing/2014/main" id="{E464BEF5-881C-0143-B3BB-CD3AE4FE3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1140" y="1776035"/>
            <a:ext cx="5405483" cy="41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 noChangeAspect="1"/>
          </p:cNvSpPr>
          <p:nvPr>
            <p:ph type="ctrTitle"/>
          </p:nvPr>
        </p:nvSpPr>
        <p:spPr>
          <a:xfrm>
            <a:off x="218189" y="100408"/>
            <a:ext cx="5979411" cy="711822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Daily life [sample]…with Mom</a:t>
            </a:r>
            <a:endParaRPr lang="en-US" sz="2400" dirty="0">
              <a:solidFill>
                <a:srgbClr val="C00000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7A280B4-7841-4147-926D-40E905260CF6}"/>
              </a:ext>
            </a:extLst>
          </p:cNvPr>
          <p:cNvGrpSpPr/>
          <p:nvPr/>
        </p:nvGrpSpPr>
        <p:grpSpPr>
          <a:xfrm>
            <a:off x="3043825" y="702530"/>
            <a:ext cx="5414376" cy="1715647"/>
            <a:chOff x="3043825" y="702530"/>
            <a:chExt cx="5414376" cy="1715647"/>
          </a:xfrm>
        </p:grpSpPr>
        <p:sp>
          <p:nvSpPr>
            <p:cNvPr id="8" name="Rounded Rectangular Callout 7">
              <a:extLst>
                <a:ext uri="{FF2B5EF4-FFF2-40B4-BE49-F238E27FC236}">
                  <a16:creationId xmlns:a16="http://schemas.microsoft.com/office/drawing/2014/main" id="{63FAEFBE-5E81-7240-A10B-F084DA13FF78}"/>
                </a:ext>
              </a:extLst>
            </p:cNvPr>
            <p:cNvSpPr/>
            <p:nvPr/>
          </p:nvSpPr>
          <p:spPr>
            <a:xfrm>
              <a:off x="3043825" y="702530"/>
              <a:ext cx="5414376" cy="1715647"/>
            </a:xfrm>
            <a:prstGeom prst="wedgeRoundRectCallou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A7CDE10-6171-8C4E-B3E9-DADF886CEC58}"/>
                </a:ext>
              </a:extLst>
            </p:cNvPr>
            <p:cNvSpPr txBox="1"/>
            <p:nvPr/>
          </p:nvSpPr>
          <p:spPr>
            <a:xfrm>
              <a:off x="3148784" y="848517"/>
              <a:ext cx="4725781" cy="1569660"/>
            </a:xfrm>
            <a:prstGeom prst="rect">
              <a:avLst/>
            </a:prstGeom>
            <a:noFill/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If (!(CS080 HW Complete)){</a:t>
              </a:r>
            </a:p>
            <a:p>
              <a:r>
                <a:rPr lang="en-US" sz="3200" dirty="0"/>
                <a:t>	</a:t>
              </a:r>
              <a:r>
                <a:rPr lang="en-US" sz="3200" dirty="0" err="1"/>
                <a:t>noTV</a:t>
              </a:r>
              <a:endParaRPr lang="en-US" sz="3200" dirty="0"/>
            </a:p>
            <a:p>
              <a:r>
                <a:rPr lang="en-US" sz="3200" dirty="0"/>
                <a:t>}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CBD5C050-5CD4-CC4D-AA6B-01EB247DC7AA}"/>
              </a:ext>
            </a:extLst>
          </p:cNvPr>
          <p:cNvSpPr txBox="1"/>
          <p:nvPr/>
        </p:nvSpPr>
        <p:spPr>
          <a:xfrm>
            <a:off x="227088" y="6351972"/>
            <a:ext cx="1976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hlinkClick r:id="rId4"/>
              </a:rPr>
              <a:t>Picture credits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1132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dad scolding daughter">
            <a:hlinkClick r:id="rId2"/>
            <a:extLst>
              <a:ext uri="{FF2B5EF4-FFF2-40B4-BE49-F238E27FC236}">
                <a16:creationId xmlns:a16="http://schemas.microsoft.com/office/drawing/2014/main" id="{B950FA68-2622-6841-8C80-343A395E8F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845" y="2589483"/>
            <a:ext cx="4897080" cy="36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 noChangeAspect="1"/>
          </p:cNvSpPr>
          <p:nvPr>
            <p:ph type="ctrTitle"/>
          </p:nvPr>
        </p:nvSpPr>
        <p:spPr>
          <a:xfrm>
            <a:off x="227087" y="136696"/>
            <a:ext cx="7479171" cy="711822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Daily life [sample]…with Dad</a:t>
            </a:r>
            <a:endParaRPr lang="en-US" sz="2400" dirty="0">
              <a:solidFill>
                <a:srgbClr val="C00000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7A280B4-7841-4147-926D-40E905260CF6}"/>
              </a:ext>
            </a:extLst>
          </p:cNvPr>
          <p:cNvGrpSpPr/>
          <p:nvPr/>
        </p:nvGrpSpPr>
        <p:grpSpPr>
          <a:xfrm>
            <a:off x="3125587" y="1389170"/>
            <a:ext cx="5414376" cy="1715647"/>
            <a:chOff x="3043825" y="702530"/>
            <a:chExt cx="5414376" cy="1715647"/>
          </a:xfrm>
        </p:grpSpPr>
        <p:sp>
          <p:nvSpPr>
            <p:cNvPr id="8" name="Rounded Rectangular Callout 7">
              <a:extLst>
                <a:ext uri="{FF2B5EF4-FFF2-40B4-BE49-F238E27FC236}">
                  <a16:creationId xmlns:a16="http://schemas.microsoft.com/office/drawing/2014/main" id="{63FAEFBE-5E81-7240-A10B-F084DA13FF78}"/>
                </a:ext>
              </a:extLst>
            </p:cNvPr>
            <p:cNvSpPr/>
            <p:nvPr/>
          </p:nvSpPr>
          <p:spPr>
            <a:xfrm>
              <a:off x="3043825" y="702530"/>
              <a:ext cx="5414376" cy="1715647"/>
            </a:xfrm>
            <a:prstGeom prst="wedgeRoundRectCallou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A7CDE10-6171-8C4E-B3E9-DADF886CEC58}"/>
                </a:ext>
              </a:extLst>
            </p:cNvPr>
            <p:cNvSpPr txBox="1"/>
            <p:nvPr/>
          </p:nvSpPr>
          <p:spPr>
            <a:xfrm>
              <a:off x="3148784" y="848517"/>
              <a:ext cx="4535409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If (!(CS080HWComplete)){</a:t>
              </a:r>
            </a:p>
            <a:p>
              <a:r>
                <a:rPr lang="en-US" sz="3200" dirty="0"/>
                <a:t>	</a:t>
              </a:r>
              <a:r>
                <a:rPr lang="en-US" sz="3200" dirty="0" err="1"/>
                <a:t>noTV</a:t>
              </a:r>
              <a:endParaRPr lang="en-US" sz="3200" dirty="0"/>
            </a:p>
            <a:p>
              <a:r>
                <a:rPr lang="en-US" sz="3200" dirty="0"/>
                <a:t>}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CBD5C050-5CD4-CC4D-AA6B-01EB247DC7AA}"/>
              </a:ext>
            </a:extLst>
          </p:cNvPr>
          <p:cNvSpPr txBox="1"/>
          <p:nvPr/>
        </p:nvSpPr>
        <p:spPr>
          <a:xfrm>
            <a:off x="227088" y="6351972"/>
            <a:ext cx="1976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hlinkClick r:id="rId4"/>
              </a:rPr>
              <a:t>Picture credits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9991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7" y="2193925"/>
            <a:ext cx="4805363" cy="721291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The </a:t>
            </a:r>
            <a:r>
              <a:rPr lang="en-US" sz="3200" dirty="0" err="1">
                <a:solidFill>
                  <a:srgbClr val="C00000"/>
                </a:solidFill>
              </a:rPr>
              <a:t>AutoCop</a:t>
            </a:r>
            <a:r>
              <a:rPr lang="en-US" sz="3200" dirty="0"/>
              <a:t> Problem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3. L5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999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705" y="225925"/>
            <a:ext cx="5876990" cy="706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Encounters of </a:t>
            </a:r>
            <a:r>
              <a:rPr lang="en-US" sz="3200">
                <a:solidFill>
                  <a:srgbClr val="C00000"/>
                </a:solidFill>
              </a:rPr>
              <a:t>a Computing </a:t>
            </a:r>
            <a:r>
              <a:rPr lang="en-US" sz="3200" dirty="0">
                <a:solidFill>
                  <a:srgbClr val="C00000"/>
                </a:solidFill>
              </a:rPr>
              <a:t>K</a:t>
            </a:r>
            <a:r>
              <a:rPr lang="en-US" sz="3200">
                <a:solidFill>
                  <a:srgbClr val="C00000"/>
                </a:solidFill>
              </a:rPr>
              <a:t>ind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3. L5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1F8A528-00C5-4643-9F2B-C745E5B39605}"/>
              </a:ext>
            </a:extLst>
          </p:cNvPr>
          <p:cNvGrpSpPr/>
          <p:nvPr/>
        </p:nvGrpSpPr>
        <p:grpSpPr>
          <a:xfrm>
            <a:off x="83798" y="1593916"/>
            <a:ext cx="5509170" cy="4487284"/>
            <a:chOff x="83798" y="1593916"/>
            <a:chExt cx="5509170" cy="448728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160FF89-5838-0E48-B3F1-35B2EC017A2D}"/>
                </a:ext>
              </a:extLst>
            </p:cNvPr>
            <p:cNvSpPr txBox="1"/>
            <p:nvPr/>
          </p:nvSpPr>
          <p:spPr>
            <a:xfrm>
              <a:off x="83798" y="5711868"/>
              <a:ext cx="1440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hlinkClick r:id="rId2"/>
                </a:rPr>
                <a:t>Picture credit</a:t>
              </a:r>
              <a:endParaRPr lang="en-US" dirty="0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6194CAB8-C20D-CC4B-83E6-A395C11314FA}"/>
                </a:ext>
              </a:extLst>
            </p:cNvPr>
            <p:cNvGrpSpPr/>
            <p:nvPr/>
          </p:nvGrpSpPr>
          <p:grpSpPr>
            <a:xfrm>
              <a:off x="304894" y="1593916"/>
              <a:ext cx="5288074" cy="3420000"/>
              <a:chOff x="304894" y="1593916"/>
              <a:chExt cx="5288074" cy="3420000"/>
            </a:xfrm>
          </p:grpSpPr>
          <p:pic>
            <p:nvPicPr>
              <p:cNvPr id="2050" name="Picture 2" descr="Image result for picture of interstate">
                <a:hlinkClick r:id="rId3"/>
                <a:extLst>
                  <a:ext uri="{FF2B5EF4-FFF2-40B4-BE49-F238E27FC236}">
                    <a16:creationId xmlns:a16="http://schemas.microsoft.com/office/drawing/2014/main" id="{338EA868-379B-F44D-8FD2-5F21CED29B7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4894" y="1593916"/>
                <a:ext cx="5288074" cy="342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" name="Decision 4">
                <a:extLst>
                  <a:ext uri="{FF2B5EF4-FFF2-40B4-BE49-F238E27FC236}">
                    <a16:creationId xmlns:a16="http://schemas.microsoft.com/office/drawing/2014/main" id="{611B929B-28D3-6F41-804E-2E94B90672D1}"/>
                  </a:ext>
                </a:extLst>
              </p:cNvPr>
              <p:cNvSpPr/>
              <p:nvPr/>
            </p:nvSpPr>
            <p:spPr>
              <a:xfrm>
                <a:off x="3807913" y="4446740"/>
                <a:ext cx="325677" cy="272441"/>
              </a:xfrm>
              <a:prstGeom prst="flowChartDecision">
                <a:avLst/>
              </a:prstGeom>
              <a:solidFill>
                <a:srgbClr val="C00000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Decision 14">
                <a:extLst>
                  <a:ext uri="{FF2B5EF4-FFF2-40B4-BE49-F238E27FC236}">
                    <a16:creationId xmlns:a16="http://schemas.microsoft.com/office/drawing/2014/main" id="{810ED828-3FA4-C04A-B850-8CCABFFB8843}"/>
                  </a:ext>
                </a:extLst>
              </p:cNvPr>
              <p:cNvSpPr/>
              <p:nvPr/>
            </p:nvSpPr>
            <p:spPr>
              <a:xfrm>
                <a:off x="3946322" y="3364395"/>
                <a:ext cx="125261" cy="154923"/>
              </a:xfrm>
              <a:prstGeom prst="flowChartDecision">
                <a:avLst/>
              </a:prstGeom>
              <a:solidFill>
                <a:srgbClr val="C00000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Decision 15">
                <a:extLst>
                  <a:ext uri="{FF2B5EF4-FFF2-40B4-BE49-F238E27FC236}">
                    <a16:creationId xmlns:a16="http://schemas.microsoft.com/office/drawing/2014/main" id="{CA9D719A-CB84-0F44-8E63-A0E01D9524C8}"/>
                  </a:ext>
                </a:extLst>
              </p:cNvPr>
              <p:cNvSpPr/>
              <p:nvPr/>
            </p:nvSpPr>
            <p:spPr>
              <a:xfrm>
                <a:off x="3840896" y="3686025"/>
                <a:ext cx="210853" cy="117345"/>
              </a:xfrm>
              <a:prstGeom prst="flowChartDecision">
                <a:avLst/>
              </a:prstGeom>
              <a:solidFill>
                <a:srgbClr val="C00000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Decision 16">
                <a:extLst>
                  <a:ext uri="{FF2B5EF4-FFF2-40B4-BE49-F238E27FC236}">
                    <a16:creationId xmlns:a16="http://schemas.microsoft.com/office/drawing/2014/main" id="{9CA51B31-E22F-1148-9D72-D5A565793FB3}"/>
                  </a:ext>
                </a:extLst>
              </p:cNvPr>
              <p:cNvSpPr/>
              <p:nvPr/>
            </p:nvSpPr>
            <p:spPr>
              <a:xfrm>
                <a:off x="3774915" y="4039433"/>
                <a:ext cx="210853" cy="180515"/>
              </a:xfrm>
              <a:prstGeom prst="flowChartDecision">
                <a:avLst/>
              </a:prstGeom>
              <a:solidFill>
                <a:srgbClr val="C00000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Decision 24">
                <a:extLst>
                  <a:ext uri="{FF2B5EF4-FFF2-40B4-BE49-F238E27FC236}">
                    <a16:creationId xmlns:a16="http://schemas.microsoft.com/office/drawing/2014/main" id="{779E453D-85D2-4D4D-AC7B-A12E55CB5820}"/>
                  </a:ext>
                </a:extLst>
              </p:cNvPr>
              <p:cNvSpPr/>
              <p:nvPr/>
            </p:nvSpPr>
            <p:spPr>
              <a:xfrm>
                <a:off x="5071296" y="3401973"/>
                <a:ext cx="210853" cy="117345"/>
              </a:xfrm>
              <a:prstGeom prst="flowChartDecision">
                <a:avLst/>
              </a:prstGeom>
              <a:solidFill>
                <a:srgbClr val="C00000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Decision 25">
                <a:extLst>
                  <a:ext uri="{FF2B5EF4-FFF2-40B4-BE49-F238E27FC236}">
                    <a16:creationId xmlns:a16="http://schemas.microsoft.com/office/drawing/2014/main" id="{5B7E577B-9C09-154C-A5A8-98F46D7B65E3}"/>
                  </a:ext>
                </a:extLst>
              </p:cNvPr>
              <p:cNvSpPr/>
              <p:nvPr/>
            </p:nvSpPr>
            <p:spPr>
              <a:xfrm>
                <a:off x="4749579" y="3216530"/>
                <a:ext cx="125261" cy="154923"/>
              </a:xfrm>
              <a:prstGeom prst="flowChartDecision">
                <a:avLst/>
              </a:prstGeom>
              <a:solidFill>
                <a:srgbClr val="C00000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C4F7426-42BC-1A43-8BF4-928AAA07B6B7}"/>
              </a:ext>
            </a:extLst>
          </p:cNvPr>
          <p:cNvGrpSpPr/>
          <p:nvPr/>
        </p:nvGrpSpPr>
        <p:grpSpPr>
          <a:xfrm>
            <a:off x="5858610" y="1299873"/>
            <a:ext cx="2980496" cy="4781327"/>
            <a:chOff x="5955468" y="1582221"/>
            <a:chExt cx="2980496" cy="4781327"/>
          </a:xfrm>
        </p:grpSpPr>
        <p:sp>
          <p:nvSpPr>
            <p:cNvPr id="27" name="Decision 26">
              <a:extLst>
                <a:ext uri="{FF2B5EF4-FFF2-40B4-BE49-F238E27FC236}">
                  <a16:creationId xmlns:a16="http://schemas.microsoft.com/office/drawing/2014/main" id="{E7643D56-6F5B-5E42-9323-5E6E8C7461F6}"/>
                </a:ext>
              </a:extLst>
            </p:cNvPr>
            <p:cNvSpPr/>
            <p:nvPr/>
          </p:nvSpPr>
          <p:spPr>
            <a:xfrm>
              <a:off x="7282878" y="2519819"/>
              <a:ext cx="325677" cy="272441"/>
            </a:xfrm>
            <a:prstGeom prst="flowChartDecision">
              <a:avLst/>
            </a:prstGeom>
            <a:solidFill>
              <a:srgbClr val="C00000"/>
            </a:soli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DE4D9DD-5151-9B43-9B79-8359747C7F06}"/>
                </a:ext>
              </a:extLst>
            </p:cNvPr>
            <p:cNvSpPr txBox="1"/>
            <p:nvPr/>
          </p:nvSpPr>
          <p:spPr>
            <a:xfrm>
              <a:off x="5955468" y="1582221"/>
              <a:ext cx="298049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Sensor</a:t>
              </a:r>
            </a:p>
            <a:p>
              <a:pPr algn="ctr"/>
              <a:r>
                <a:rPr lang="en-US" sz="2400" dirty="0"/>
                <a:t>[Speed, License plate] 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73193133-78E9-CD4A-9D6B-DEE1249A15A2}"/>
                </a:ext>
              </a:extLst>
            </p:cNvPr>
            <p:cNvSpPr txBox="1"/>
            <p:nvPr/>
          </p:nvSpPr>
          <p:spPr>
            <a:xfrm>
              <a:off x="6725872" y="3487166"/>
              <a:ext cx="1439689" cy="46166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Computer</a:t>
              </a:r>
            </a:p>
          </p:txBody>
        </p:sp>
        <p:sp>
          <p:nvSpPr>
            <p:cNvPr id="10" name="Up-Down Arrow 9">
              <a:extLst>
                <a:ext uri="{FF2B5EF4-FFF2-40B4-BE49-F238E27FC236}">
                  <a16:creationId xmlns:a16="http://schemas.microsoft.com/office/drawing/2014/main" id="{866DAB1C-408C-CC48-AA4A-B790E8DB2071}"/>
                </a:ext>
              </a:extLst>
            </p:cNvPr>
            <p:cNvSpPr/>
            <p:nvPr/>
          </p:nvSpPr>
          <p:spPr>
            <a:xfrm>
              <a:off x="7329927" y="2906037"/>
              <a:ext cx="231578" cy="581129"/>
            </a:xfrm>
            <a:prstGeom prst="up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42197457-72F3-CF4C-80D1-77EC30B8261E}"/>
                </a:ext>
              </a:extLst>
            </p:cNvPr>
            <p:cNvGrpSpPr/>
            <p:nvPr/>
          </p:nvGrpSpPr>
          <p:grpSpPr>
            <a:xfrm>
              <a:off x="6431048" y="4389076"/>
              <a:ext cx="2029336" cy="1974472"/>
              <a:chOff x="6431048" y="4050874"/>
              <a:chExt cx="2029336" cy="1974472"/>
            </a:xfrm>
          </p:grpSpPr>
          <p:sp>
            <p:nvSpPr>
              <p:cNvPr id="12" name="Explosion 1 11">
                <a:extLst>
                  <a:ext uri="{FF2B5EF4-FFF2-40B4-BE49-F238E27FC236}">
                    <a16:creationId xmlns:a16="http://schemas.microsoft.com/office/drawing/2014/main" id="{F0A6CB0C-C219-B042-BF57-E95D89EEEA35}"/>
                  </a:ext>
                </a:extLst>
              </p:cNvPr>
              <p:cNvSpPr/>
              <p:nvPr/>
            </p:nvSpPr>
            <p:spPr>
              <a:xfrm>
                <a:off x="6431048" y="4050874"/>
                <a:ext cx="2029336" cy="1974472"/>
              </a:xfrm>
              <a:prstGeom prst="irregularSeal1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6652E26-78CB-DB4B-928D-C12DEBFCE548}"/>
                  </a:ext>
                </a:extLst>
              </p:cNvPr>
              <p:cNvSpPr txBox="1"/>
              <p:nvPr/>
            </p:nvSpPr>
            <p:spPr>
              <a:xfrm>
                <a:off x="6734111" y="4622612"/>
                <a:ext cx="1423210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C00000"/>
                    </a:solidFill>
                  </a:rPr>
                  <a:t>Your bank</a:t>
                </a:r>
              </a:p>
              <a:p>
                <a:pPr algn="ctr"/>
                <a:r>
                  <a:rPr lang="en-US" sz="2400" dirty="0">
                    <a:solidFill>
                      <a:srgbClr val="C00000"/>
                    </a:solidFill>
                  </a:rPr>
                  <a:t>account</a:t>
                </a:r>
              </a:p>
            </p:txBody>
          </p:sp>
        </p:grpSp>
        <p:sp>
          <p:nvSpPr>
            <p:cNvPr id="29" name="Up-Down Arrow 28">
              <a:extLst>
                <a:ext uri="{FF2B5EF4-FFF2-40B4-BE49-F238E27FC236}">
                  <a16:creationId xmlns:a16="http://schemas.microsoft.com/office/drawing/2014/main" id="{0C824A45-0D2D-8F4A-B88E-9A02CE9DA50A}"/>
                </a:ext>
              </a:extLst>
            </p:cNvPr>
            <p:cNvSpPr/>
            <p:nvPr/>
          </p:nvSpPr>
          <p:spPr>
            <a:xfrm>
              <a:off x="7329927" y="4038792"/>
              <a:ext cx="231578" cy="581129"/>
            </a:xfrm>
            <a:prstGeom prst="up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3854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705" y="225925"/>
            <a:ext cx="7644884" cy="706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Programming the </a:t>
            </a:r>
            <a:r>
              <a:rPr lang="en-US" sz="3200" dirty="0" err="1">
                <a:solidFill>
                  <a:srgbClr val="C00000"/>
                </a:solidFill>
              </a:rPr>
              <a:t>AutoCop</a:t>
            </a:r>
            <a:r>
              <a:rPr lang="en-US" sz="3200" dirty="0">
                <a:solidFill>
                  <a:srgbClr val="C00000"/>
                </a:solidFill>
              </a:rPr>
              <a:t>: Version 1.0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3. L5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723ACD-C1EF-5C43-879B-164AB7A0BE06}"/>
              </a:ext>
            </a:extLst>
          </p:cNvPr>
          <p:cNvSpPr txBox="1"/>
          <p:nvPr/>
        </p:nvSpPr>
        <p:spPr>
          <a:xfrm>
            <a:off x="393805" y="1453685"/>
            <a:ext cx="7095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Write a Java program that performs the following tasks: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C1F200E-2950-FC4E-8950-A0EA645ACF20}"/>
              </a:ext>
            </a:extLst>
          </p:cNvPr>
          <p:cNvSpPr txBox="1"/>
          <p:nvPr/>
        </p:nvSpPr>
        <p:spPr>
          <a:xfrm>
            <a:off x="692799" y="2303477"/>
            <a:ext cx="5823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Defines the speed limit for cars on a highway.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4CE6CC-78B0-114F-B0D5-B26C4EAEFC48}"/>
              </a:ext>
            </a:extLst>
          </p:cNvPr>
          <p:cNvSpPr txBox="1"/>
          <p:nvPr/>
        </p:nvSpPr>
        <p:spPr>
          <a:xfrm>
            <a:off x="692799" y="3130507"/>
            <a:ext cx="67969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Prompts the user to input the  current speed of a car.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71DCF14-2293-AF40-8B8B-B2024AE9DE5A}"/>
              </a:ext>
            </a:extLst>
          </p:cNvPr>
          <p:cNvSpPr txBox="1"/>
          <p:nvPr/>
        </p:nvSpPr>
        <p:spPr>
          <a:xfrm>
            <a:off x="692799" y="3957537"/>
            <a:ext cx="7645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If the speed exceeds the maximum allowable then it sets a </a:t>
            </a:r>
            <a:r>
              <a:rPr lang="en-US" sz="2400" dirty="0" err="1"/>
              <a:t>boolean</a:t>
            </a:r>
            <a:r>
              <a:rPr lang="en-US" sz="2400" dirty="0"/>
              <a:t> variable </a:t>
            </a:r>
            <a:r>
              <a:rPr lang="en-US" sz="2400" dirty="0">
                <a:solidFill>
                  <a:srgbClr val="FF0000"/>
                </a:solidFill>
              </a:rPr>
              <a:t>ticket</a:t>
            </a:r>
            <a:r>
              <a:rPr lang="en-US" sz="2400" dirty="0"/>
              <a:t> to true else sets it to false.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55200BE-8B61-1041-BFAF-2FF766D925CA}"/>
              </a:ext>
            </a:extLst>
          </p:cNvPr>
          <p:cNvSpPr txBox="1"/>
          <p:nvPr/>
        </p:nvSpPr>
        <p:spPr>
          <a:xfrm>
            <a:off x="692799" y="5153898"/>
            <a:ext cx="7645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If a ticket is given then print “</a:t>
            </a:r>
            <a:r>
              <a:rPr lang="en-US" sz="2400" dirty="0">
                <a:solidFill>
                  <a:srgbClr val="C00000"/>
                </a:solidFill>
              </a:rPr>
              <a:t>This vehicle is above the speed limit</a:t>
            </a:r>
            <a:r>
              <a:rPr lang="en-US" sz="2400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12487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705" y="225925"/>
            <a:ext cx="7644884" cy="706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if-else: Execution order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3. L5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1/23/2019</a:t>
            </a:r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6C28A8F-1B77-1741-9350-EC67BDC56987}"/>
              </a:ext>
            </a:extLst>
          </p:cNvPr>
          <p:cNvGrpSpPr/>
          <p:nvPr/>
        </p:nvGrpSpPr>
        <p:grpSpPr>
          <a:xfrm>
            <a:off x="3690394" y="1758451"/>
            <a:ext cx="1122746" cy="914400"/>
            <a:chOff x="2800107" y="1340145"/>
            <a:chExt cx="1122746" cy="914400"/>
          </a:xfrm>
        </p:grpSpPr>
        <p:sp>
          <p:nvSpPr>
            <p:cNvPr id="5" name="Diamond 4">
              <a:extLst>
                <a:ext uri="{FF2B5EF4-FFF2-40B4-BE49-F238E27FC236}">
                  <a16:creationId xmlns:a16="http://schemas.microsoft.com/office/drawing/2014/main" id="{7E150755-A9AC-5648-B064-1CC3520901AC}"/>
                </a:ext>
              </a:extLst>
            </p:cNvPr>
            <p:cNvSpPr/>
            <p:nvPr/>
          </p:nvSpPr>
          <p:spPr>
            <a:xfrm>
              <a:off x="2800107" y="1340145"/>
              <a:ext cx="1122745" cy="914400"/>
            </a:xfrm>
            <a:prstGeom prst="diamond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E0ED1AF-A113-0F46-AB20-96468B61068B}"/>
                </a:ext>
              </a:extLst>
            </p:cNvPr>
            <p:cNvSpPr txBox="1"/>
            <p:nvPr/>
          </p:nvSpPr>
          <p:spPr>
            <a:xfrm>
              <a:off x="3020027" y="1535735"/>
              <a:ext cx="9028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C00000"/>
                  </a:solidFill>
                </a:rPr>
                <a:t>if(c)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81318A14-654D-A54F-AD1C-8B3DED6D856F}"/>
              </a:ext>
            </a:extLst>
          </p:cNvPr>
          <p:cNvGrpSpPr/>
          <p:nvPr/>
        </p:nvGrpSpPr>
        <p:grpSpPr>
          <a:xfrm>
            <a:off x="992529" y="1857257"/>
            <a:ext cx="2732594" cy="2064595"/>
            <a:chOff x="992529" y="1857257"/>
            <a:chExt cx="2732594" cy="2064595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4E36DE6-6761-E94F-BE6F-41BE847CED74}"/>
                </a:ext>
              </a:extLst>
            </p:cNvPr>
            <p:cNvGrpSpPr/>
            <p:nvPr/>
          </p:nvGrpSpPr>
          <p:grpSpPr>
            <a:xfrm>
              <a:off x="992529" y="3366267"/>
              <a:ext cx="2369088" cy="555585"/>
              <a:chOff x="1259711" y="2662177"/>
              <a:chExt cx="2369088" cy="555585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8DA0822-DBAD-8C4E-B2AD-D1F77ECDFD0F}"/>
                  </a:ext>
                </a:extLst>
              </p:cNvPr>
              <p:cNvSpPr/>
              <p:nvPr/>
            </p:nvSpPr>
            <p:spPr>
              <a:xfrm>
                <a:off x="1259711" y="2662177"/>
                <a:ext cx="2369088" cy="55558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4B9E6AE-5209-3E4E-83C0-F482D049A947}"/>
                  </a:ext>
                </a:extLst>
              </p:cNvPr>
              <p:cNvSpPr txBox="1"/>
              <p:nvPr/>
            </p:nvSpPr>
            <p:spPr>
              <a:xfrm>
                <a:off x="1317269" y="2709137"/>
                <a:ext cx="23115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Statement list [F]</a:t>
                </a:r>
              </a:p>
            </p:txBody>
          </p:sp>
        </p:grp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9B643D4-F8A4-7841-A2B1-CFF063167B3C}"/>
                </a:ext>
              </a:extLst>
            </p:cNvPr>
            <p:cNvSpPr txBox="1"/>
            <p:nvPr/>
          </p:nvSpPr>
          <p:spPr>
            <a:xfrm>
              <a:off x="2761296" y="1857257"/>
              <a:ext cx="6194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false</a:t>
              </a:r>
            </a:p>
          </p:txBody>
        </p:sp>
        <p:cxnSp>
          <p:nvCxnSpPr>
            <p:cNvPr id="19" name="Elbow Connector 18">
              <a:extLst>
                <a:ext uri="{FF2B5EF4-FFF2-40B4-BE49-F238E27FC236}">
                  <a16:creationId xmlns:a16="http://schemas.microsoft.com/office/drawing/2014/main" id="{A5EF2A1B-B8CE-D849-83D6-49E88AF6EEFD}"/>
                </a:ext>
              </a:extLst>
            </p:cNvPr>
            <p:cNvCxnSpPr>
              <a:cxnSpLocks/>
              <a:endCxn id="22" idx="0"/>
            </p:cNvCxnSpPr>
            <p:nvPr/>
          </p:nvCxnSpPr>
          <p:spPr>
            <a:xfrm rot="10800000" flipV="1">
              <a:off x="2177074" y="2215651"/>
              <a:ext cx="1548049" cy="1150616"/>
            </a:xfrm>
            <a:prstGeom prst="bentConnector2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9CA648DF-5732-054C-8A6D-38C2A1832F0F}"/>
              </a:ext>
            </a:extLst>
          </p:cNvPr>
          <p:cNvGrpSpPr/>
          <p:nvPr/>
        </p:nvGrpSpPr>
        <p:grpSpPr>
          <a:xfrm>
            <a:off x="4813140" y="1846319"/>
            <a:ext cx="2435613" cy="2075533"/>
            <a:chOff x="4813140" y="1846319"/>
            <a:chExt cx="2435613" cy="2075533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55C113B-C308-EE4B-8765-65059D779E73}"/>
                </a:ext>
              </a:extLst>
            </p:cNvPr>
            <p:cNvSpPr txBox="1"/>
            <p:nvPr/>
          </p:nvSpPr>
          <p:spPr>
            <a:xfrm>
              <a:off x="4927605" y="1846319"/>
              <a:ext cx="5790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true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1F5737B-998E-8844-995B-D08BA1012EF9}"/>
                </a:ext>
              </a:extLst>
            </p:cNvPr>
            <p:cNvGrpSpPr/>
            <p:nvPr/>
          </p:nvGrpSpPr>
          <p:grpSpPr>
            <a:xfrm>
              <a:off x="4870047" y="3366267"/>
              <a:ext cx="2378706" cy="555585"/>
              <a:chOff x="1259711" y="2662177"/>
              <a:chExt cx="2378706" cy="555585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6FE46A2-2D5F-1D47-95D8-95AB36975690}"/>
                  </a:ext>
                </a:extLst>
              </p:cNvPr>
              <p:cNvSpPr/>
              <p:nvPr/>
            </p:nvSpPr>
            <p:spPr>
              <a:xfrm>
                <a:off x="1259711" y="2662177"/>
                <a:ext cx="2378706" cy="55558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108006F-5970-3F40-A68B-D169B2A0028E}"/>
                  </a:ext>
                </a:extLst>
              </p:cNvPr>
              <p:cNvSpPr txBox="1"/>
              <p:nvPr/>
            </p:nvSpPr>
            <p:spPr>
              <a:xfrm>
                <a:off x="1317269" y="2709137"/>
                <a:ext cx="232114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Statement list [T]</a:t>
                </a:r>
              </a:p>
            </p:txBody>
          </p:sp>
        </p:grpSp>
        <p:cxnSp>
          <p:nvCxnSpPr>
            <p:cNvPr id="25" name="Elbow Connector 24">
              <a:extLst>
                <a:ext uri="{FF2B5EF4-FFF2-40B4-BE49-F238E27FC236}">
                  <a16:creationId xmlns:a16="http://schemas.microsoft.com/office/drawing/2014/main" id="{9E4C7985-C35D-F54E-A8F1-15BD9BD8C746}"/>
                </a:ext>
              </a:extLst>
            </p:cNvPr>
            <p:cNvCxnSpPr>
              <a:cxnSpLocks/>
              <a:stCxn id="6" idx="3"/>
              <a:endCxn id="4" idx="0"/>
            </p:cNvCxnSpPr>
            <p:nvPr/>
          </p:nvCxnSpPr>
          <p:spPr>
            <a:xfrm>
              <a:off x="4813140" y="2215651"/>
              <a:ext cx="1246260" cy="1150616"/>
            </a:xfrm>
            <a:prstGeom prst="bentConnector2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AA16407F-AE08-CB42-B33C-C67B4672B48E}"/>
              </a:ext>
            </a:extLst>
          </p:cNvPr>
          <p:cNvCxnSpPr/>
          <p:nvPr/>
        </p:nvCxnSpPr>
        <p:spPr>
          <a:xfrm rot="16200000" flipH="1">
            <a:off x="2521849" y="3577075"/>
            <a:ext cx="1043688" cy="1733241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7B703654-E410-B944-A9D0-4686C5229E3B}"/>
              </a:ext>
            </a:extLst>
          </p:cNvPr>
          <p:cNvSpPr txBox="1"/>
          <p:nvPr/>
        </p:nvSpPr>
        <p:spPr>
          <a:xfrm>
            <a:off x="233035" y="1166252"/>
            <a:ext cx="2447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c:  any condition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F672093-B895-0644-85CF-A7A328843B89}"/>
              </a:ext>
            </a:extLst>
          </p:cNvPr>
          <p:cNvGrpSpPr/>
          <p:nvPr/>
        </p:nvGrpSpPr>
        <p:grpSpPr>
          <a:xfrm>
            <a:off x="3908468" y="943498"/>
            <a:ext cx="686598" cy="814953"/>
            <a:chOff x="3908468" y="943498"/>
            <a:chExt cx="686598" cy="814953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8A670E18-E742-F044-8E2D-CE9F36C49B39}"/>
                </a:ext>
              </a:extLst>
            </p:cNvPr>
            <p:cNvCxnSpPr/>
            <p:nvPr/>
          </p:nvCxnSpPr>
          <p:spPr>
            <a:xfrm>
              <a:off x="4251767" y="1260740"/>
              <a:ext cx="0" cy="49771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095D8CC-DCBC-0242-A43E-C07B7D0D35CF}"/>
                </a:ext>
              </a:extLst>
            </p:cNvPr>
            <p:cNvSpPr txBox="1"/>
            <p:nvPr/>
          </p:nvSpPr>
          <p:spPr>
            <a:xfrm>
              <a:off x="3908468" y="943498"/>
              <a:ext cx="6865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Enter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52D6D0E-891D-464B-83AD-EB2B6258B694}"/>
              </a:ext>
            </a:extLst>
          </p:cNvPr>
          <p:cNvGrpSpPr/>
          <p:nvPr/>
        </p:nvGrpSpPr>
        <p:grpSpPr>
          <a:xfrm>
            <a:off x="3908467" y="3933426"/>
            <a:ext cx="2150933" cy="1895574"/>
            <a:chOff x="3910315" y="3933426"/>
            <a:chExt cx="2149086" cy="1895574"/>
          </a:xfrm>
        </p:grpSpPr>
        <p:cxnSp>
          <p:nvCxnSpPr>
            <p:cNvPr id="30" name="Elbow Connector 29">
              <a:extLst>
                <a:ext uri="{FF2B5EF4-FFF2-40B4-BE49-F238E27FC236}">
                  <a16:creationId xmlns:a16="http://schemas.microsoft.com/office/drawing/2014/main" id="{37638B6E-E739-AD4E-8A6D-16BBBAB580FE}"/>
                </a:ext>
              </a:extLst>
            </p:cNvPr>
            <p:cNvCxnSpPr/>
            <p:nvPr/>
          </p:nvCxnSpPr>
          <p:spPr>
            <a:xfrm rot="5400000">
              <a:off x="4468801" y="3374940"/>
              <a:ext cx="1032113" cy="2149086"/>
            </a:xfrm>
            <a:prstGeom prst="bentConnector2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2005BF1D-0405-C642-AEB5-CA0B82EB357E}"/>
                </a:ext>
              </a:extLst>
            </p:cNvPr>
            <p:cNvCxnSpPr/>
            <p:nvPr/>
          </p:nvCxnSpPr>
          <p:spPr>
            <a:xfrm>
              <a:off x="4251767" y="4965540"/>
              <a:ext cx="0" cy="49771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8EE48676-9683-0A48-BBD6-CC68FC9DEE5B}"/>
                </a:ext>
              </a:extLst>
            </p:cNvPr>
            <p:cNvSpPr txBox="1"/>
            <p:nvPr/>
          </p:nvSpPr>
          <p:spPr>
            <a:xfrm>
              <a:off x="3988714" y="5459668"/>
              <a:ext cx="5261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Exit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6057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2724</TotalTime>
  <Words>1748</Words>
  <Application>Microsoft Macintosh PowerPoint</Application>
  <PresentationFormat>On-screen Show (4:3)</PresentationFormat>
  <Paragraphs>279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CS 18000 Problem Solving and Object Oriented Programming  Spring 2019</vt:lpstr>
      <vt:lpstr>Review: Week 2</vt:lpstr>
      <vt:lpstr>Today</vt:lpstr>
      <vt:lpstr>Daily life [sample]…with Mom</vt:lpstr>
      <vt:lpstr>Daily life [sample]…with Dad</vt:lpstr>
      <vt:lpstr>The AutoCop Problem</vt:lpstr>
      <vt:lpstr>Encounters of a Computing Kind</vt:lpstr>
      <vt:lpstr>Programming the AutoCop: Version 1.0</vt:lpstr>
      <vt:lpstr>if-else: Execution order</vt:lpstr>
      <vt:lpstr>if: Execution order</vt:lpstr>
      <vt:lpstr>Programming the AutoCop: Version 2.0</vt:lpstr>
      <vt:lpstr>Programming the AutoCop: Version 3.0</vt:lpstr>
      <vt:lpstr>Operations</vt:lpstr>
      <vt:lpstr>Operators: Arithmetic, relational, conditional</vt:lpstr>
      <vt:lpstr>Operators: bitwise</vt:lpstr>
      <vt:lpstr>Short circuit operations</vt:lpstr>
      <vt:lpstr>Division</vt:lpstr>
      <vt:lpstr>Strings</vt:lpstr>
      <vt:lpstr>Strings: basics</vt:lpstr>
      <vt:lpstr>Strings: assignment</vt:lpstr>
      <vt:lpstr>Strings: Other operations</vt:lpstr>
      <vt:lpstr>Strings operations</vt:lpstr>
      <vt:lpstr>Complex Numbers</vt:lpstr>
      <vt:lpstr>The edit, compile, execute cycle</vt:lpstr>
      <vt:lpstr>Illustration: Problem [Try yourself after the class]</vt:lpstr>
      <vt:lpstr>PowerPoint Presentation</vt:lpstr>
      <vt:lpstr>Did you learn “problem solving?”</vt:lpstr>
      <vt:lpstr>Did you learn “what is OO programming?”</vt:lpstr>
      <vt:lpstr>What is Problem solving and OO programming?</vt:lpstr>
      <vt:lpstr>PowerPoint Presentation</vt:lpstr>
    </vt:vector>
  </TitlesOfParts>
  <Company>Purdue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180 Problem Solving and OO Programming Fall 2010</dc:title>
  <dc:creator>Aditya Mathur</dc:creator>
  <cp:lastModifiedBy>Aditya P Mathur</cp:lastModifiedBy>
  <cp:revision>335</cp:revision>
  <cp:lastPrinted>2019-01-06T15:05:33Z</cp:lastPrinted>
  <dcterms:created xsi:type="dcterms:W3CDTF">2011-08-22T14:24:18Z</dcterms:created>
  <dcterms:modified xsi:type="dcterms:W3CDTF">2019-02-06T23:08:37Z</dcterms:modified>
</cp:coreProperties>
</file>