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56" r:id="rId3"/>
    <p:sldId id="365" r:id="rId4"/>
    <p:sldId id="360" r:id="rId5"/>
    <p:sldId id="336" r:id="rId6"/>
    <p:sldId id="381" r:id="rId7"/>
    <p:sldId id="382" r:id="rId8"/>
    <p:sldId id="380" r:id="rId9"/>
    <p:sldId id="340" r:id="rId10"/>
    <p:sldId id="335" r:id="rId11"/>
    <p:sldId id="339" r:id="rId12"/>
    <p:sldId id="341" r:id="rId13"/>
    <p:sldId id="378" r:id="rId14"/>
    <p:sldId id="337" r:id="rId15"/>
    <p:sldId id="379" r:id="rId16"/>
    <p:sldId id="338" r:id="rId17"/>
    <p:sldId id="383" r:id="rId18"/>
    <p:sldId id="373" r:id="rId19"/>
    <p:sldId id="374" r:id="rId20"/>
    <p:sldId id="375" r:id="rId21"/>
    <p:sldId id="384" r:id="rId22"/>
    <p:sldId id="376" r:id="rId23"/>
    <p:sldId id="377" r:id="rId24"/>
    <p:sldId id="323" r:id="rId25"/>
    <p:sldId id="324" r:id="rId26"/>
    <p:sldId id="325" r:id="rId27"/>
    <p:sldId id="326" r:id="rId28"/>
    <p:sldId id="368" r:id="rId29"/>
    <p:sldId id="303" r:id="rId30"/>
    <p:sldId id="344" r:id="rId31"/>
    <p:sldId id="359" r:id="rId32"/>
    <p:sldId id="261" r:id="rId33"/>
    <p:sldId id="262" r:id="rId34"/>
    <p:sldId id="263" r:id="rId35"/>
    <p:sldId id="306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4" autoAdjust="0"/>
    <p:restoredTop sz="85486" autoAdjust="0"/>
  </p:normalViewPr>
  <p:slideViewPr>
    <p:cSldViewPr snapToGrid="0" snapToObjects="1">
      <p:cViewPr varScale="1">
        <p:scale>
          <a:sx n="111" d="100"/>
          <a:sy n="111" d="100"/>
        </p:scale>
        <p:origin x="27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77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481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ocs.cs.princeton.edu/java/32class/Complex.java.html" TargetMode="Externa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1635782"/>
          </a:xfrm>
        </p:spPr>
        <p:txBody>
          <a:bodyPr>
            <a:noAutofit/>
          </a:bodyPr>
          <a:lstStyle/>
          <a:p>
            <a:r>
              <a:rPr lang="en-US" sz="3200" dirty="0"/>
              <a:t>CS 18000 Problem Solving and Object Oriented Programming </a:t>
            </a:r>
            <a:br>
              <a:rPr lang="en-US" sz="3200" dirty="0"/>
            </a:br>
            <a:r>
              <a:rPr lang="en-US" sz="2400" dirty="0"/>
              <a:t>Spring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7849"/>
            <a:ext cx="6400800" cy="1097455"/>
          </a:xfrm>
        </p:spPr>
        <p:txBody>
          <a:bodyPr>
            <a:normAutofit/>
          </a:bodyPr>
          <a:lstStyle/>
          <a:p>
            <a:r>
              <a:rPr lang="en-US" sz="2400" dirty="0"/>
              <a:t>Week 2: Lecture 4 January 14. 2019</a:t>
            </a:r>
          </a:p>
          <a:p>
            <a:r>
              <a:rPr lang="en-US" sz="2400" dirty="0"/>
              <a:t>Slides updated</a:t>
            </a:r>
            <a:r>
              <a:rPr lang="en-US" sz="2400"/>
              <a:t>: 12:06pm </a:t>
            </a:r>
            <a:r>
              <a:rPr lang="en-US" sz="2400" dirty="0"/>
              <a:t>January 16,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5496" y="4420512"/>
            <a:ext cx="74782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ps</a:t>
            </a:r>
            <a:r>
              <a:rPr lang="en-US" dirty="0"/>
              <a:t>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Constants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15896" y="1647369"/>
            <a:ext cx="65838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constant is something that cannot change during program execution.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Examples: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Integer</a:t>
            </a:r>
            <a:r>
              <a:rPr lang="en-US" sz="2000" dirty="0">
                <a:solidFill>
                  <a:srgbClr val="000000"/>
                </a:solidFill>
              </a:rPr>
              <a:t> constants: 0, 1, -1, +24, 29, 300009998, O14, 0x1B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Floating</a:t>
            </a:r>
            <a:r>
              <a:rPr lang="en-US" sz="2000" dirty="0">
                <a:solidFill>
                  <a:srgbClr val="000000"/>
                </a:solidFill>
              </a:rPr>
              <a:t> point constants: 0.0, -2.345e28, -0.000976512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Boolean</a:t>
            </a:r>
            <a:r>
              <a:rPr lang="en-US" sz="2000" dirty="0"/>
              <a:t> constants: true, false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Character </a:t>
            </a:r>
            <a:r>
              <a:rPr lang="en-US" sz="2000" dirty="0"/>
              <a:t>constants</a:t>
            </a:r>
            <a:r>
              <a:rPr lang="en-US" sz="2000" dirty="0">
                <a:solidFill>
                  <a:srgbClr val="FF0000"/>
                </a:solidFill>
              </a:rPr>
              <a:t>: ‘ ‘, ‘a’, ‘A’, ‘$’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String </a:t>
            </a:r>
            <a:r>
              <a:rPr lang="en-US" sz="2000" dirty="0"/>
              <a:t>constants</a:t>
            </a:r>
            <a:r>
              <a:rPr lang="en-US" sz="2000" dirty="0">
                <a:solidFill>
                  <a:srgbClr val="FF0000"/>
                </a:solidFill>
              </a:rPr>
              <a:t>: “”, “ ”, “Hi!”, “Alice in Wonderland”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5995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Declarations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4171" y="1285338"/>
            <a:ext cx="36277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/>
              <a:t> age;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float</a:t>
            </a:r>
            <a:r>
              <a:rPr lang="en-US" sz="2400" dirty="0"/>
              <a:t>  height, area;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name</a:t>
            </a:r>
          </a:p>
          <a:p>
            <a:endParaRPr lang="en-US" sz="2400" dirty="0"/>
          </a:p>
          <a:p>
            <a:r>
              <a:rPr lang="en-US" sz="2400" dirty="0" err="1">
                <a:solidFill>
                  <a:srgbClr val="FF0000"/>
                </a:solidFill>
              </a:rPr>
              <a:t>boolean</a:t>
            </a:r>
            <a:r>
              <a:rPr lang="en-US" sz="2400" dirty="0"/>
              <a:t> </a:t>
            </a:r>
            <a:r>
              <a:rPr lang="en-US" sz="2400" dirty="0" err="1"/>
              <a:t>iAmAlive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dirty="0"/>
              <a:t>=1, </a:t>
            </a:r>
            <a:r>
              <a:rPr lang="en-US" sz="2400" dirty="0" err="1"/>
              <a:t>y</a:t>
            </a:r>
            <a:r>
              <a:rPr lang="en-US" sz="2400" dirty="0"/>
              <a:t>=0;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</a:t>
            </a:r>
            <a:r>
              <a:rPr lang="en-US" sz="2400" dirty="0" err="1"/>
              <a:t>firstName</a:t>
            </a:r>
            <a:r>
              <a:rPr lang="en-US" sz="2400" dirty="0"/>
              <a:t>=“Harry”;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5A20C6-01FC-204C-813C-95EDD64A2C60}"/>
              </a:ext>
            </a:extLst>
          </p:cNvPr>
          <p:cNvSpPr txBox="1"/>
          <p:nvPr/>
        </p:nvSpPr>
        <p:spPr>
          <a:xfrm>
            <a:off x="4978537" y="1964335"/>
            <a:ext cx="416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Why is “</a:t>
            </a:r>
            <a:r>
              <a:rPr lang="en-US" sz="2400" dirty="0">
                <a:solidFill>
                  <a:srgbClr val="C00000"/>
                </a:solidFill>
              </a:rPr>
              <a:t>String</a:t>
            </a:r>
            <a:r>
              <a:rPr lang="en-US" sz="2400" dirty="0"/>
              <a:t>” capitalized while other types are not?</a:t>
            </a:r>
          </a:p>
        </p:txBody>
      </p:sp>
    </p:spTree>
    <p:extLst>
      <p:ext uri="{BB962C8B-B14F-4D97-AF65-F5344CB8AC3E}">
        <p14:creationId xmlns:p14="http://schemas.microsoft.com/office/powerpoint/2010/main" val="153314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Named Constants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15896" y="1647369"/>
            <a:ext cx="658386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constant can be named and the name used instead of the constant itself.</a:t>
            </a:r>
          </a:p>
          <a:p>
            <a:endParaRPr lang="en-US" sz="2400" dirty="0"/>
          </a:p>
          <a:p>
            <a:r>
              <a:rPr lang="en-US" sz="2400" dirty="0"/>
              <a:t>Examples: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	final float </a:t>
            </a:r>
            <a:r>
              <a:rPr lang="en-US" sz="2400" dirty="0">
                <a:solidFill>
                  <a:srgbClr val="000000"/>
                </a:solidFill>
              </a:rPr>
              <a:t>pi=3.14159;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	final </a:t>
            </a:r>
            <a:r>
              <a:rPr lang="en-US" sz="2400" dirty="0" err="1">
                <a:solidFill>
                  <a:srgbClr val="FF0000"/>
                </a:solidFill>
              </a:rPr>
              <a:t>boolean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dogsExist</a:t>
            </a:r>
            <a:r>
              <a:rPr lang="en-US" sz="2400" dirty="0">
                <a:solidFill>
                  <a:srgbClr val="000000"/>
                </a:solidFill>
              </a:rPr>
              <a:t>=true</a:t>
            </a:r>
            <a:r>
              <a:rPr lang="en-US" sz="2400" dirty="0"/>
              <a:t>;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9838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94634" cy="77366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[Simple]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8709BA-C027-B846-9D72-A74913E9A936}"/>
              </a:ext>
            </a:extLst>
          </p:cNvPr>
          <p:cNvSpPr txBox="1"/>
          <p:nvPr/>
        </p:nvSpPr>
        <p:spPr>
          <a:xfrm>
            <a:off x="1013988" y="1602463"/>
            <a:ext cx="6176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mathematical formula to compute something.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72200D-B18B-0449-9DA9-79CFB77BFAAD}"/>
              </a:ext>
            </a:extLst>
          </p:cNvPr>
          <p:cNvSpPr txBox="1"/>
          <p:nvPr/>
        </p:nvSpPr>
        <p:spPr>
          <a:xfrm>
            <a:off x="1756372" y="2511567"/>
            <a:ext cx="1455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a+b</a:t>
            </a:r>
            <a:r>
              <a:rPr lang="en-US" sz="2400" dirty="0"/>
              <a:t>*c-d/e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936418-56CD-5345-9E03-82832854C925}"/>
              </a:ext>
            </a:extLst>
          </p:cNvPr>
          <p:cNvSpPr txBox="1"/>
          <p:nvPr/>
        </p:nvSpPr>
        <p:spPr>
          <a:xfrm>
            <a:off x="1756372" y="3099795"/>
            <a:ext cx="341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avagadroNum</a:t>
            </a:r>
            <a:r>
              <a:rPr lang="en-US" sz="2400" dirty="0"/>
              <a:t>*29/</a:t>
            </a:r>
            <a:r>
              <a:rPr lang="en-US" sz="2400" dirty="0" err="1"/>
              <a:t>Math.E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00C94D-1484-9D43-8412-2FFAF8F83BA9}"/>
              </a:ext>
            </a:extLst>
          </p:cNvPr>
          <p:cNvSpPr txBox="1"/>
          <p:nvPr/>
        </p:nvSpPr>
        <p:spPr>
          <a:xfrm>
            <a:off x="1756372" y="3688022"/>
            <a:ext cx="2671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(x-y%2)/(</a:t>
            </a:r>
            <a:r>
              <a:rPr lang="en-US" sz="2400" dirty="0" err="1"/>
              <a:t>a+b</a:t>
            </a:r>
            <a:r>
              <a:rPr lang="en-US" sz="2400" dirty="0"/>
              <a:t>)*(</a:t>
            </a:r>
            <a:r>
              <a:rPr lang="en-US" sz="2400" dirty="0" err="1"/>
              <a:t>a+b</a:t>
            </a:r>
            <a:r>
              <a:rPr lang="en-US" sz="2400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497175-828A-CD41-A9A3-B74A2764D3DA}"/>
              </a:ext>
            </a:extLst>
          </p:cNvPr>
          <p:cNvSpPr txBox="1"/>
          <p:nvPr/>
        </p:nvSpPr>
        <p:spPr>
          <a:xfrm>
            <a:off x="1140737" y="4599160"/>
            <a:ext cx="496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Expressions are evaluated left to right.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3648F4-8E1C-A043-944D-15E1BF02B445}"/>
              </a:ext>
            </a:extLst>
          </p:cNvPr>
          <p:cNvSpPr txBox="1"/>
          <p:nvPr/>
        </p:nvSpPr>
        <p:spPr>
          <a:xfrm>
            <a:off x="1140736" y="5200650"/>
            <a:ext cx="7510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Operator priority: * and / have higher priority than + and -.</a:t>
            </a:r>
          </a:p>
        </p:txBody>
      </p:sp>
    </p:spTree>
    <p:extLst>
      <p:ext uri="{BB962C8B-B14F-4D97-AF65-F5344CB8AC3E}">
        <p14:creationId xmlns:p14="http://schemas.microsoft.com/office/powerpoint/2010/main" val="108818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4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42784" cy="893259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Simple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15896" y="1612322"/>
            <a:ext cx="6953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Expressions are used to compute “something”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float</a:t>
            </a:r>
            <a:r>
              <a:rPr lang="en-US" sz="2400" dirty="0"/>
              <a:t>  </a:t>
            </a:r>
            <a:r>
              <a:rPr lang="en-US" sz="2400" dirty="0" err="1"/>
              <a:t>x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dirty="0"/>
              <a:t>, </a:t>
            </a:r>
            <a:r>
              <a:rPr lang="en-US" sz="2400" dirty="0" err="1"/>
              <a:t>z</a:t>
            </a:r>
            <a:r>
              <a:rPr lang="en-US" sz="2400" dirty="0"/>
              <a:t>; // Declare </a:t>
            </a:r>
            <a:r>
              <a:rPr lang="en-US" sz="2400" dirty="0" err="1"/>
              <a:t>x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dirty="0"/>
              <a:t>, </a:t>
            </a:r>
            <a:r>
              <a:rPr lang="en-US" sz="2400" dirty="0" err="1"/>
              <a:t>z</a:t>
            </a:r>
            <a:r>
              <a:rPr lang="en-US" sz="2400" dirty="0"/>
              <a:t> as variables of type float</a:t>
            </a:r>
          </a:p>
          <a:p>
            <a:endParaRPr lang="en-US" sz="2400" dirty="0"/>
          </a:p>
          <a:p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*</a:t>
            </a:r>
            <a:r>
              <a:rPr lang="en-US" sz="2400" dirty="0" err="1">
                <a:solidFill>
                  <a:srgbClr val="000000"/>
                </a:solidFill>
              </a:rPr>
              <a:t>y+z</a:t>
            </a:r>
            <a:r>
              <a:rPr lang="en-US" sz="2400" dirty="0">
                <a:solidFill>
                  <a:srgbClr val="000000"/>
                </a:solidFill>
              </a:rPr>
              <a:t>; // Arithmetic expression, results in </a:t>
            </a:r>
            <a:r>
              <a:rPr lang="en-US" sz="2400" dirty="0">
                <a:solidFill>
                  <a:srgbClr val="FF0000"/>
                </a:solidFill>
              </a:rPr>
              <a:t>float</a:t>
            </a:r>
            <a:r>
              <a:rPr lang="en-US" sz="2400" dirty="0">
                <a:solidFill>
                  <a:srgbClr val="000000"/>
                </a:solidFill>
              </a:rPr>
              <a:t> value</a:t>
            </a:r>
          </a:p>
          <a:p>
            <a:endParaRPr lang="en-US" sz="2400" dirty="0"/>
          </a:p>
          <a:p>
            <a:r>
              <a:rPr lang="en-US" sz="2400" dirty="0" err="1"/>
              <a:t>x</a:t>
            </a:r>
            <a:r>
              <a:rPr lang="en-US" sz="2400" dirty="0"/>
              <a:t>&lt;</a:t>
            </a:r>
            <a:r>
              <a:rPr lang="en-US" sz="2400" dirty="0" err="1"/>
              <a:t>y</a:t>
            </a:r>
            <a:r>
              <a:rPr lang="en-US" sz="2400" dirty="0"/>
              <a:t>;  // Boolean expression, results in </a:t>
            </a:r>
            <a:r>
              <a:rPr lang="en-US" sz="2400" dirty="0" err="1">
                <a:solidFill>
                  <a:srgbClr val="FF0000"/>
                </a:solidFill>
              </a:rPr>
              <a:t>boolean</a:t>
            </a:r>
            <a:r>
              <a:rPr lang="en-US" sz="2400" dirty="0"/>
              <a:t> value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</a:t>
            </a:r>
            <a:r>
              <a:rPr lang="en-US" sz="2400" dirty="0" err="1"/>
              <a:t>firstName</a:t>
            </a:r>
            <a:r>
              <a:rPr lang="en-US" sz="2400" dirty="0"/>
              <a:t>=“Mary”, </a:t>
            </a:r>
            <a:r>
              <a:rPr lang="en-US" sz="2400" dirty="0" err="1"/>
              <a:t>lastName</a:t>
            </a:r>
            <a:r>
              <a:rPr lang="en-US" sz="2400" dirty="0"/>
              <a:t>= “Jones”;</a:t>
            </a:r>
          </a:p>
          <a:p>
            <a:endParaRPr lang="en-US" sz="2400" dirty="0"/>
          </a:p>
          <a:p>
            <a:r>
              <a:rPr lang="en-US" sz="2400" dirty="0" err="1"/>
              <a:t>firstName</a:t>
            </a:r>
            <a:r>
              <a:rPr lang="en-US" sz="2400" dirty="0"/>
              <a:t>+ “ “ +</a:t>
            </a:r>
            <a:r>
              <a:rPr lang="en-US" sz="2400" dirty="0" err="1"/>
              <a:t>lastName</a:t>
            </a:r>
            <a:r>
              <a:rPr lang="en-US" sz="2400" dirty="0"/>
              <a:t>; // Results in a </a:t>
            </a:r>
            <a:r>
              <a:rPr lang="en-US" sz="2400" dirty="0">
                <a:solidFill>
                  <a:srgbClr val="FF0000"/>
                </a:solidFill>
              </a:rPr>
              <a:t>String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8775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94634" cy="77366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Assignments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8709BA-C027-B846-9D72-A74913E9A936}"/>
              </a:ext>
            </a:extLst>
          </p:cNvPr>
          <p:cNvSpPr txBox="1"/>
          <p:nvPr/>
        </p:nvSpPr>
        <p:spPr>
          <a:xfrm>
            <a:off x="858570" y="1602463"/>
            <a:ext cx="5880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statement that assigns a value to a variable.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72200D-B18B-0449-9DA9-79CFB77BFAAD}"/>
              </a:ext>
            </a:extLst>
          </p:cNvPr>
          <p:cNvSpPr txBox="1"/>
          <p:nvPr/>
        </p:nvSpPr>
        <p:spPr>
          <a:xfrm>
            <a:off x="858570" y="3000083"/>
            <a:ext cx="7738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>
                <a:solidFill>
                  <a:srgbClr val="C00000"/>
                </a:solidFill>
              </a:rPr>
              <a:t>=</a:t>
            </a:r>
            <a:r>
              <a:rPr lang="en-US" sz="2400" dirty="0" err="1"/>
              <a:t>a+b</a:t>
            </a:r>
            <a:r>
              <a:rPr lang="en-US" sz="2400" dirty="0"/>
              <a:t>*c-d/e; // Compute the value of the expression on the </a:t>
            </a:r>
          </a:p>
          <a:p>
            <a:r>
              <a:rPr lang="en-US" sz="2400" dirty="0"/>
              <a:t>					right and </a:t>
            </a:r>
            <a:r>
              <a:rPr lang="en-US" sz="2400" dirty="0">
                <a:solidFill>
                  <a:srgbClr val="C00000"/>
                </a:solidFill>
              </a:rPr>
              <a:t>assign</a:t>
            </a:r>
            <a:r>
              <a:rPr lang="en-US" sz="2400" dirty="0"/>
              <a:t> to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936418-56CD-5345-9E03-82832854C925}"/>
              </a:ext>
            </a:extLst>
          </p:cNvPr>
          <p:cNvSpPr txBox="1"/>
          <p:nvPr/>
        </p:nvSpPr>
        <p:spPr>
          <a:xfrm>
            <a:off x="858570" y="4068225"/>
            <a:ext cx="3785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dirty="0">
                <a:solidFill>
                  <a:srgbClr val="C00000"/>
                </a:solidFill>
              </a:rPr>
              <a:t>=</a:t>
            </a:r>
            <a:r>
              <a:rPr lang="en-US" sz="2400" dirty="0" err="1"/>
              <a:t>avagadroNum</a:t>
            </a:r>
            <a:r>
              <a:rPr lang="en-US" sz="2400" dirty="0"/>
              <a:t>*29/</a:t>
            </a:r>
            <a:r>
              <a:rPr lang="en-US" sz="2400" dirty="0" err="1"/>
              <a:t>Math.E</a:t>
            </a:r>
            <a:r>
              <a:rPr lang="en-US" sz="2400" dirty="0"/>
              <a:t>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00C94D-1484-9D43-8412-2FFAF8F83BA9}"/>
              </a:ext>
            </a:extLst>
          </p:cNvPr>
          <p:cNvSpPr txBox="1"/>
          <p:nvPr/>
        </p:nvSpPr>
        <p:spPr>
          <a:xfrm>
            <a:off x="858570" y="4767035"/>
            <a:ext cx="3214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z</a:t>
            </a:r>
            <a:r>
              <a:rPr lang="en-US" sz="2400" dirty="0">
                <a:solidFill>
                  <a:srgbClr val="C00000"/>
                </a:solidFill>
              </a:rPr>
              <a:t>=</a:t>
            </a:r>
            <a:r>
              <a:rPr lang="en-US" sz="2400" dirty="0"/>
              <a:t>(x-y%2)/((</a:t>
            </a:r>
            <a:r>
              <a:rPr lang="en-US" sz="2400" dirty="0" err="1"/>
              <a:t>a+b</a:t>
            </a:r>
            <a:r>
              <a:rPr lang="en-US" sz="2400" dirty="0"/>
              <a:t>)*(</a:t>
            </a:r>
            <a:r>
              <a:rPr lang="en-US" sz="2400" dirty="0" err="1"/>
              <a:t>a+b</a:t>
            </a:r>
            <a:r>
              <a:rPr lang="en-US" sz="2400" dirty="0"/>
              <a:t>));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BF9781-4A16-A64E-A20B-91D61BF3C9A7}"/>
              </a:ext>
            </a:extLst>
          </p:cNvPr>
          <p:cNvSpPr txBox="1"/>
          <p:nvPr/>
        </p:nvSpPr>
        <p:spPr>
          <a:xfrm>
            <a:off x="858570" y="5465845"/>
            <a:ext cx="7803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++</a:t>
            </a:r>
            <a:r>
              <a:rPr lang="en-US" sz="2400" dirty="0" err="1"/>
              <a:t>i</a:t>
            </a:r>
            <a:r>
              <a:rPr lang="en-US" sz="2400" dirty="0"/>
              <a:t> and </a:t>
            </a:r>
            <a:r>
              <a:rPr lang="en-US" sz="2400" dirty="0" err="1"/>
              <a:t>i</a:t>
            </a:r>
            <a:r>
              <a:rPr lang="en-US" sz="2400" dirty="0"/>
              <a:t>++ // Both increment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 by 1 </a:t>
            </a:r>
            <a:r>
              <a:rPr lang="en-US" sz="2400" dirty="0"/>
              <a:t>but there is a difference; 				can you figure that out?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F8C2C3-42AD-2148-B1C6-96BCDA94C115}"/>
              </a:ext>
            </a:extLst>
          </p:cNvPr>
          <p:cNvSpPr txBox="1"/>
          <p:nvPr/>
        </p:nvSpPr>
        <p:spPr>
          <a:xfrm>
            <a:off x="858570" y="2301273"/>
            <a:ext cx="4713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=</a:t>
            </a:r>
            <a:r>
              <a:rPr lang="en-US" sz="2400" dirty="0"/>
              <a:t> denotes the assignment operator;</a:t>
            </a:r>
          </a:p>
        </p:txBody>
      </p:sp>
    </p:spTree>
    <p:extLst>
      <p:ext uri="{BB962C8B-B14F-4D97-AF65-F5344CB8AC3E}">
        <p14:creationId xmlns:p14="http://schemas.microsoft.com/office/powerpoint/2010/main" val="185885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5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More assignments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4582" y="1720963"/>
            <a:ext cx="72953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float</a:t>
            </a:r>
            <a:r>
              <a:rPr lang="en-US" sz="2400" dirty="0">
                <a:solidFill>
                  <a:srgbClr val="000000"/>
                </a:solidFill>
              </a:rPr>
              <a:t> p=x*</a:t>
            </a:r>
            <a:r>
              <a:rPr lang="en-US" sz="2400" dirty="0" err="1">
                <a:solidFill>
                  <a:srgbClr val="000000"/>
                </a:solidFill>
              </a:rPr>
              <a:t>y+z</a:t>
            </a:r>
            <a:r>
              <a:rPr lang="en-US" sz="2400" dirty="0">
                <a:solidFill>
                  <a:srgbClr val="000000"/>
                </a:solidFill>
              </a:rPr>
              <a:t>; // p gets the value of x*</a:t>
            </a:r>
            <a:r>
              <a:rPr lang="en-US" sz="2400" dirty="0" err="1">
                <a:solidFill>
                  <a:srgbClr val="000000"/>
                </a:solidFill>
              </a:rPr>
              <a:t>y+z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/>
          </a:p>
          <a:p>
            <a:r>
              <a:rPr lang="en-US" sz="2400" dirty="0" err="1">
                <a:solidFill>
                  <a:srgbClr val="FF0000"/>
                </a:solidFill>
              </a:rPr>
              <a:t>boolean</a:t>
            </a:r>
            <a:r>
              <a:rPr lang="en-US" sz="2400" dirty="0"/>
              <a:t> </a:t>
            </a:r>
            <a:r>
              <a:rPr lang="en-US" sz="2400" dirty="0" err="1"/>
              <a:t>q</a:t>
            </a:r>
            <a:r>
              <a:rPr lang="en-US" sz="2400" dirty="0"/>
              <a:t>=</a:t>
            </a:r>
            <a:r>
              <a:rPr lang="en-US" sz="2400" dirty="0" err="1"/>
              <a:t>x</a:t>
            </a:r>
            <a:r>
              <a:rPr lang="en-US" sz="2400" dirty="0"/>
              <a:t>&lt;</a:t>
            </a:r>
            <a:r>
              <a:rPr lang="en-US" sz="2400" dirty="0" err="1"/>
              <a:t>y</a:t>
            </a:r>
            <a:r>
              <a:rPr lang="en-US" sz="2400" dirty="0"/>
              <a:t>;  // </a:t>
            </a:r>
            <a:r>
              <a:rPr lang="en-US" sz="2400" dirty="0" err="1"/>
              <a:t>q</a:t>
            </a:r>
            <a:r>
              <a:rPr lang="en-US" sz="2400" dirty="0"/>
              <a:t> gets the value of </a:t>
            </a:r>
            <a:r>
              <a:rPr lang="en-US" sz="2400" dirty="0" err="1"/>
              <a:t>x</a:t>
            </a:r>
            <a:r>
              <a:rPr lang="en-US" sz="2400" dirty="0"/>
              <a:t>&lt;</a:t>
            </a:r>
            <a:r>
              <a:rPr lang="en-US" sz="2400" dirty="0" err="1"/>
              <a:t>y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</a:t>
            </a:r>
            <a:r>
              <a:rPr lang="en-US" sz="2400" dirty="0" err="1"/>
              <a:t>firstName</a:t>
            </a:r>
            <a:r>
              <a:rPr lang="en-US" sz="2400" dirty="0"/>
              <a:t>=“Mary”, </a:t>
            </a:r>
            <a:r>
              <a:rPr lang="en-US" sz="2400" dirty="0" err="1"/>
              <a:t>lastName</a:t>
            </a:r>
            <a:r>
              <a:rPr lang="en-US" sz="2400" dirty="0"/>
              <a:t>= “Jones”;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name= </a:t>
            </a:r>
            <a:r>
              <a:rPr lang="en-US" sz="2400" dirty="0" err="1"/>
              <a:t>firstName</a:t>
            </a:r>
            <a:r>
              <a:rPr lang="en-US" sz="2400" dirty="0"/>
              <a:t>+” “+</a:t>
            </a:r>
            <a:r>
              <a:rPr lang="en-US" sz="2400" dirty="0" err="1"/>
              <a:t>lastName</a:t>
            </a:r>
            <a:r>
              <a:rPr lang="en-US" sz="2400" dirty="0"/>
              <a:t>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3215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94634" cy="77366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Fun exercise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283AA-C185-614F-8FDE-96F7A2A293E5}"/>
              </a:ext>
            </a:extLst>
          </p:cNvPr>
          <p:cNvSpPr txBox="1"/>
          <p:nvPr/>
        </p:nvSpPr>
        <p:spPr>
          <a:xfrm>
            <a:off x="940645" y="1493040"/>
            <a:ext cx="486262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Try the following:</a:t>
            </a:r>
          </a:p>
          <a:p>
            <a:pPr lvl="1"/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p=1; </a:t>
            </a:r>
            <a:r>
              <a:rPr lang="en-US" sz="2400" dirty="0" err="1"/>
              <a:t>int</a:t>
            </a:r>
            <a:r>
              <a:rPr lang="en-US" sz="2400" dirty="0"/>
              <a:t> q=1;</a:t>
            </a:r>
          </a:p>
          <a:p>
            <a:pPr lvl="1"/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r,  z;</a:t>
            </a:r>
          </a:p>
          <a:p>
            <a:pPr lvl="1"/>
            <a:r>
              <a:rPr lang="en-US" sz="2400" dirty="0"/>
              <a:t>r=++p </a:t>
            </a:r>
            <a:r>
              <a:rPr lang="en-US" sz="2400" dirty="0">
                <a:solidFill>
                  <a:srgbClr val="C00000"/>
                </a:solidFill>
              </a:rPr>
              <a:t>+</a:t>
            </a:r>
            <a:r>
              <a:rPr lang="en-US" sz="2400" dirty="0"/>
              <a:t> ++p </a:t>
            </a:r>
            <a:r>
              <a:rPr lang="en-US" sz="2400" dirty="0">
                <a:solidFill>
                  <a:srgbClr val="C00000"/>
                </a:solidFill>
              </a:rPr>
              <a:t>+</a:t>
            </a:r>
            <a:r>
              <a:rPr lang="en-US" sz="2400" dirty="0"/>
              <a:t> ++p;</a:t>
            </a:r>
          </a:p>
          <a:p>
            <a:pPr lvl="1"/>
            <a:r>
              <a:rPr lang="en-US" sz="2400" dirty="0"/>
              <a:t>z=q++ </a:t>
            </a:r>
            <a:r>
              <a:rPr lang="en-US" sz="2400" dirty="0">
                <a:solidFill>
                  <a:srgbClr val="C00000"/>
                </a:solidFill>
              </a:rPr>
              <a:t>+</a:t>
            </a:r>
            <a:r>
              <a:rPr lang="en-US" sz="2400" dirty="0"/>
              <a:t> q++ </a:t>
            </a:r>
            <a:r>
              <a:rPr lang="en-US" sz="2400" dirty="0">
                <a:solidFill>
                  <a:srgbClr val="C00000"/>
                </a:solidFill>
              </a:rPr>
              <a:t>+</a:t>
            </a:r>
            <a:r>
              <a:rPr lang="en-US" sz="2400" dirty="0"/>
              <a:t> q++;</a:t>
            </a:r>
          </a:p>
          <a:p>
            <a:endParaRPr lang="en-US" sz="2400" dirty="0"/>
          </a:p>
          <a:p>
            <a:r>
              <a:rPr lang="en-US" sz="2400" dirty="0"/>
              <a:t>What are the values of </a:t>
            </a:r>
            <a:r>
              <a:rPr lang="en-US" sz="2400" dirty="0">
                <a:solidFill>
                  <a:srgbClr val="C00000"/>
                </a:solidFill>
              </a:rPr>
              <a:t>r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22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2193925"/>
            <a:ext cx="2180612" cy="721291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Operations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99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Operators: Arithmetic, relational, conditional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4981" y="2028137"/>
            <a:ext cx="24332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Arithmetic operators</a:t>
            </a:r>
            <a:endParaRPr lang="en-US" sz="2000" dirty="0"/>
          </a:p>
          <a:p>
            <a:r>
              <a:rPr lang="en-US" sz="2000" dirty="0"/>
              <a:t>+</a:t>
            </a:r>
          </a:p>
          <a:p>
            <a:r>
              <a:rPr lang="en-US" sz="2000" dirty="0"/>
              <a:t>-</a:t>
            </a:r>
          </a:p>
          <a:p>
            <a:r>
              <a:rPr lang="en-US" sz="2000" dirty="0"/>
              <a:t>*</a:t>
            </a:r>
          </a:p>
          <a:p>
            <a:r>
              <a:rPr lang="en-US" sz="2000" dirty="0"/>
              <a:t>/</a:t>
            </a:r>
          </a:p>
          <a:p>
            <a:r>
              <a:rPr lang="en-US" sz="2000" dirty="0"/>
              <a:t>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07154" y="2028137"/>
            <a:ext cx="23752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Relational operators</a:t>
            </a:r>
            <a:endParaRPr lang="en-US" sz="2000" dirty="0"/>
          </a:p>
          <a:p>
            <a:r>
              <a:rPr lang="en-US" sz="2000" dirty="0"/>
              <a:t>==  </a:t>
            </a:r>
          </a:p>
          <a:p>
            <a:r>
              <a:rPr lang="en-US" sz="2000" dirty="0"/>
              <a:t>&lt;  </a:t>
            </a:r>
          </a:p>
          <a:p>
            <a:r>
              <a:rPr lang="en-US" sz="2000" dirty="0"/>
              <a:t>&gt;  </a:t>
            </a:r>
          </a:p>
          <a:p>
            <a:r>
              <a:rPr lang="en-US" sz="2000" dirty="0"/>
              <a:t>&lt;=   </a:t>
            </a:r>
          </a:p>
          <a:p>
            <a:r>
              <a:rPr lang="en-US" sz="2000" dirty="0"/>
              <a:t>&gt;=    </a:t>
            </a:r>
          </a:p>
          <a:p>
            <a:r>
              <a:rPr lang="en-US" sz="2000" dirty="0"/>
              <a:t>!=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751" y="2028137"/>
            <a:ext cx="23019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Boolean/conditional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operators</a:t>
            </a:r>
            <a:endParaRPr lang="en-US" sz="2000" dirty="0"/>
          </a:p>
          <a:p>
            <a:r>
              <a:rPr lang="en-US" sz="2000" dirty="0"/>
              <a:t>||</a:t>
            </a:r>
          </a:p>
          <a:p>
            <a:r>
              <a:rPr lang="en-US" sz="2000" dirty="0"/>
              <a:t>&amp;&amp;  </a:t>
            </a:r>
          </a:p>
          <a:p>
            <a:r>
              <a:rPr lang="en-US" sz="2000" dirty="0"/>
              <a:t>|</a:t>
            </a:r>
          </a:p>
          <a:p>
            <a:r>
              <a:rPr lang="en-US" sz="2000" dirty="0"/>
              <a:t>&amp;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4981" y="4606080"/>
            <a:ext cx="10194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a+b</a:t>
            </a:r>
            <a:r>
              <a:rPr lang="en-US" sz="2000" dirty="0"/>
              <a:t>*c-d</a:t>
            </a:r>
          </a:p>
          <a:p>
            <a:r>
              <a:rPr lang="en-US" sz="2000" dirty="0"/>
              <a:t>a/b</a:t>
            </a:r>
          </a:p>
          <a:p>
            <a:r>
              <a:rPr lang="en-US" sz="2000" dirty="0" err="1"/>
              <a:t>c%d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307154" y="4760215"/>
            <a:ext cx="6977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a==b</a:t>
            </a:r>
          </a:p>
          <a:p>
            <a:r>
              <a:rPr lang="en-US" sz="2000" dirty="0"/>
              <a:t>a&lt;=b</a:t>
            </a:r>
          </a:p>
          <a:p>
            <a:r>
              <a:rPr lang="en-US" sz="2000" dirty="0"/>
              <a:t>a!=b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34340" y="4776180"/>
            <a:ext cx="2323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a==b||c&lt;d</a:t>
            </a:r>
          </a:p>
          <a:p>
            <a:r>
              <a:rPr lang="en-US" sz="2000" dirty="0"/>
              <a:t>a&lt;=b&amp;&amp;c&gt;d</a:t>
            </a:r>
          </a:p>
          <a:p>
            <a:r>
              <a:rPr lang="en-US" sz="2000" dirty="0"/>
              <a:t>a!=b &amp;&amp;c&gt;d||p+1&lt;q</a:t>
            </a:r>
          </a:p>
        </p:txBody>
      </p:sp>
    </p:spTree>
    <p:extLst>
      <p:ext uri="{BB962C8B-B14F-4D97-AF65-F5344CB8AC3E}">
        <p14:creationId xmlns:p14="http://schemas.microsoft.com/office/powerpoint/2010/main" val="207113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3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562017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Review: Lecture 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C32401-D454-2C4D-ABD6-E8D1DBB66175}"/>
              </a:ext>
            </a:extLst>
          </p:cNvPr>
          <p:cNvSpPr txBox="1"/>
          <p:nvPr/>
        </p:nvSpPr>
        <p:spPr>
          <a:xfrm>
            <a:off x="937550" y="1539433"/>
            <a:ext cx="2047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Primitive types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2023C-7A38-F045-8070-9448A357BE20}"/>
              </a:ext>
            </a:extLst>
          </p:cNvPr>
          <p:cNvSpPr txBox="1"/>
          <p:nvPr/>
        </p:nvSpPr>
        <p:spPr>
          <a:xfrm>
            <a:off x="937550" y="2286000"/>
            <a:ext cx="132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Numbers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9ABE1-5BBC-C342-9596-687D20EC564D}"/>
              </a:ext>
            </a:extLst>
          </p:cNvPr>
          <p:cNvSpPr txBox="1"/>
          <p:nvPr/>
        </p:nvSpPr>
        <p:spPr>
          <a:xfrm>
            <a:off x="937550" y="3032567"/>
            <a:ext cx="444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Two’s complement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89098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Operators: bitwise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53756" y="1725225"/>
            <a:ext cx="30389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Bitwise operators</a:t>
            </a:r>
            <a:endParaRPr lang="en-US" sz="2400" dirty="0"/>
          </a:p>
          <a:p>
            <a:r>
              <a:rPr lang="en-US" sz="2400" dirty="0"/>
              <a:t>&amp;: bitwise AND</a:t>
            </a:r>
          </a:p>
          <a:p>
            <a:r>
              <a:rPr lang="en-US" sz="2400" dirty="0"/>
              <a:t>|: bitwise OR</a:t>
            </a:r>
          </a:p>
          <a:p>
            <a:r>
              <a:rPr lang="en-US" sz="2400" dirty="0"/>
              <a:t>^: bitwise exclusive OR</a:t>
            </a:r>
          </a:p>
          <a:p>
            <a:r>
              <a:rPr lang="en-US" sz="2400" dirty="0"/>
              <a:t>~: bitwise complement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5314" y="1725225"/>
            <a:ext cx="32050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Bitwise shift operators</a:t>
            </a:r>
            <a:endParaRPr lang="en-US" sz="2400" dirty="0"/>
          </a:p>
          <a:p>
            <a:r>
              <a:rPr lang="en-US" sz="2400" dirty="0"/>
              <a:t>&lt;&lt;: bitwise left shift</a:t>
            </a:r>
          </a:p>
          <a:p>
            <a:r>
              <a:rPr lang="en-US" sz="2400" dirty="0"/>
              <a:t>&gt;&gt;: bitwise right shift</a:t>
            </a:r>
          </a:p>
          <a:p>
            <a:r>
              <a:rPr lang="en-US" sz="2400" dirty="0"/>
              <a:t>&gt;&gt;&gt;: unsigned right shift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3756" y="3943782"/>
            <a:ext cx="363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&amp; b: logical and of a and b</a:t>
            </a:r>
          </a:p>
          <a:p>
            <a:r>
              <a:rPr lang="en-US" sz="2400" dirty="0" err="1"/>
              <a:t>a|b</a:t>
            </a:r>
            <a:r>
              <a:rPr lang="en-US" sz="2400" dirty="0"/>
              <a:t>: logical OR of a and 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4166" y="4928110"/>
            <a:ext cx="6025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&lt;&lt;3: shift bit pattern of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left by 3 bits</a:t>
            </a:r>
          </a:p>
          <a:p>
            <a:r>
              <a:rPr lang="en-US" sz="2400" dirty="0"/>
              <a:t>a&gt;&gt;2: shift bit pattern of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to the right by 2 bits</a:t>
            </a:r>
          </a:p>
        </p:txBody>
      </p:sp>
    </p:spTree>
    <p:extLst>
      <p:ext uri="{BB962C8B-B14F-4D97-AF65-F5344CB8AC3E}">
        <p14:creationId xmlns:p14="http://schemas.microsoft.com/office/powerpoint/2010/main" val="227127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/>
      <p:bldP spid="4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1137" cy="84746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Short circuit operations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77417" y="1526049"/>
            <a:ext cx="4034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a=1, b=2, c=3, d=0;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p, q;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7417" y="3465309"/>
            <a:ext cx="6319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p=a &lt;&lt;2: shift bit pattern of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left by 3 bits. </a:t>
            </a:r>
          </a:p>
          <a:p>
            <a:r>
              <a:rPr lang="en-US" sz="2400" dirty="0"/>
              <a:t>q=a&gt;&gt;2: shift bit pattern of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to the right by 2 bits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F0F3BF-69FA-9E43-9102-1871E6E1305C}"/>
              </a:ext>
            </a:extLst>
          </p:cNvPr>
          <p:cNvSpPr txBox="1"/>
          <p:nvPr/>
        </p:nvSpPr>
        <p:spPr>
          <a:xfrm>
            <a:off x="977417" y="2212604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boolean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x, y;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D4DF12-5E54-6347-A1B3-C5922ABAC354}"/>
              </a:ext>
            </a:extLst>
          </p:cNvPr>
          <p:cNvSpPr txBox="1"/>
          <p:nvPr/>
        </p:nvSpPr>
        <p:spPr>
          <a:xfrm>
            <a:off x="977417" y="2809847"/>
            <a:ext cx="201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x=a&gt;b </a:t>
            </a:r>
            <a:r>
              <a:rPr lang="en-US" sz="2400" dirty="0">
                <a:solidFill>
                  <a:srgbClr val="C00000"/>
                </a:solidFill>
              </a:rPr>
              <a:t>&amp;&amp;</a:t>
            </a:r>
            <a:r>
              <a:rPr lang="en-US" sz="2400" dirty="0"/>
              <a:t> c&gt;3;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E8D701-5326-4141-9BD1-4C27D0FC3127}"/>
              </a:ext>
            </a:extLst>
          </p:cNvPr>
          <p:cNvSpPr txBox="1"/>
          <p:nvPr/>
        </p:nvSpPr>
        <p:spPr>
          <a:xfrm>
            <a:off x="3353606" y="2809847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y=a&gt;b </a:t>
            </a:r>
            <a:r>
              <a:rPr lang="en-US" sz="2400" dirty="0">
                <a:solidFill>
                  <a:srgbClr val="C00000"/>
                </a:solidFill>
              </a:rPr>
              <a:t>&amp;</a:t>
            </a:r>
            <a:r>
              <a:rPr lang="en-US" sz="2400" dirty="0"/>
              <a:t> c&gt;3;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7A1299-81ED-4C4A-BC2C-6AC561EC3F73}"/>
              </a:ext>
            </a:extLst>
          </p:cNvPr>
          <p:cNvSpPr/>
          <p:nvPr/>
        </p:nvSpPr>
        <p:spPr>
          <a:xfrm>
            <a:off x="2241858" y="4535137"/>
            <a:ext cx="4404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What should we get in each case?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40AC13-884D-724D-885C-F5AC9B31BAE2}"/>
              </a:ext>
            </a:extLst>
          </p:cNvPr>
          <p:cNvSpPr txBox="1"/>
          <p:nvPr/>
        </p:nvSpPr>
        <p:spPr>
          <a:xfrm>
            <a:off x="977417" y="5158032"/>
            <a:ext cx="2831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float </a:t>
            </a:r>
            <a:r>
              <a:rPr lang="en-US" sz="2400" dirty="0"/>
              <a:t>z=2.0; p=z&gt;&gt;2; 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610925-A2DE-8C45-A988-5CE95D75FE1C}"/>
              </a:ext>
            </a:extLst>
          </p:cNvPr>
          <p:cNvSpPr/>
          <p:nvPr/>
        </p:nvSpPr>
        <p:spPr>
          <a:xfrm>
            <a:off x="2393189" y="5561983"/>
            <a:ext cx="4266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What should we get in this case?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E26C75-2CE8-1349-AE9B-55D580CF31D0}"/>
              </a:ext>
            </a:extLst>
          </p:cNvPr>
          <p:cNvSpPr txBox="1"/>
          <p:nvPr/>
        </p:nvSpPr>
        <p:spPr>
          <a:xfrm>
            <a:off x="5407234" y="2809846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y=a&gt;b </a:t>
            </a:r>
            <a:r>
              <a:rPr lang="en-US" sz="2400" dirty="0">
                <a:solidFill>
                  <a:srgbClr val="C00000"/>
                </a:solidFill>
              </a:rPr>
              <a:t>&amp;</a:t>
            </a:r>
            <a:r>
              <a:rPr lang="en-US" sz="2400" dirty="0"/>
              <a:t> a&gt;c/d;</a:t>
            </a:r>
          </a:p>
        </p:txBody>
      </p:sp>
    </p:spTree>
    <p:extLst>
      <p:ext uri="{BB962C8B-B14F-4D97-AF65-F5344CB8AC3E}">
        <p14:creationId xmlns:p14="http://schemas.microsoft.com/office/powerpoint/2010/main" val="111036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  <p:bldP spid="10" grpId="0"/>
      <p:bldP spid="11" grpId="0"/>
      <p:bldP spid="13" grpId="0"/>
      <p:bldP spid="3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EDC116-B16E-BB4F-9C19-92FBC9801A5B}"/>
              </a:ext>
            </a:extLst>
          </p:cNvPr>
          <p:cNvSpPr txBox="1"/>
          <p:nvPr/>
        </p:nvSpPr>
        <p:spPr>
          <a:xfrm>
            <a:off x="457198" y="1482291"/>
            <a:ext cx="6488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x=0;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(3/x); // Will generate exception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537B21-D89C-4746-B2CD-E8E7B4FFFB78}"/>
              </a:ext>
            </a:extLst>
          </p:cNvPr>
          <p:cNvSpPr txBox="1"/>
          <p:nvPr/>
        </p:nvSpPr>
        <p:spPr>
          <a:xfrm>
            <a:off x="457198" y="2510078"/>
            <a:ext cx="5998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x=0;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(3.0/x); // Generates Infinity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624622-1E6D-CA4B-A39C-0BDED2AF881D}"/>
              </a:ext>
            </a:extLst>
          </p:cNvPr>
          <p:cNvSpPr txBox="1"/>
          <p:nvPr/>
        </p:nvSpPr>
        <p:spPr>
          <a:xfrm>
            <a:off x="457198" y="3537865"/>
            <a:ext cx="5767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x=0;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(3.0%x); // Generates </a:t>
            </a:r>
            <a:r>
              <a:rPr lang="en-US" sz="2400" dirty="0" err="1"/>
              <a:t>NaN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77B4B3-53FD-5C48-A8B0-73FD68A3B0AD}"/>
              </a:ext>
            </a:extLst>
          </p:cNvPr>
          <p:cNvSpPr txBox="1"/>
          <p:nvPr/>
        </p:nvSpPr>
        <p:spPr>
          <a:xfrm>
            <a:off x="457198" y="4565652"/>
            <a:ext cx="6704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System.out.println</a:t>
            </a:r>
            <a:r>
              <a:rPr lang="en-US" sz="2400" dirty="0"/>
              <a:t>(</a:t>
            </a:r>
            <a:r>
              <a:rPr lang="en-US" sz="2400" dirty="0" err="1"/>
              <a:t>Math.sqrt</a:t>
            </a:r>
            <a:r>
              <a:rPr lang="en-US" sz="2400" dirty="0"/>
              <a:t>(-2)); // Generates </a:t>
            </a:r>
            <a:r>
              <a:rPr lang="en-US" sz="2400" dirty="0" err="1"/>
              <a:t>NaN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CF105E-711F-9747-9917-DC8B8F42AC78}"/>
              </a:ext>
            </a:extLst>
          </p:cNvPr>
          <p:cNvSpPr txBox="1"/>
          <p:nvPr/>
        </p:nvSpPr>
        <p:spPr>
          <a:xfrm>
            <a:off x="502970" y="5362606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NaN</a:t>
            </a:r>
            <a:r>
              <a:rPr lang="en-US" sz="2400" dirty="0"/>
              <a:t>: Not a number</a:t>
            </a:r>
          </a:p>
        </p:txBody>
      </p:sp>
    </p:spTree>
    <p:extLst>
      <p:ext uri="{BB962C8B-B14F-4D97-AF65-F5344CB8AC3E}">
        <p14:creationId xmlns:p14="http://schemas.microsoft.com/office/powerpoint/2010/main" val="289450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2193925"/>
            <a:ext cx="2180612" cy="721291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Strings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37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Strings: basics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283" y="1429147"/>
            <a:ext cx="731344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A string is any sequence of Unicode characters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83" y="2166538"/>
            <a:ext cx="7313448" cy="116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You may name a string as in the following:</a:t>
            </a:r>
          </a:p>
          <a:p>
            <a:pPr>
              <a:lnSpc>
                <a:spcPts val="2800"/>
              </a:lnSpc>
            </a:pPr>
            <a:endParaRPr lang="en-US" sz="2400" dirty="0"/>
          </a:p>
          <a:p>
            <a:pPr>
              <a:lnSpc>
                <a:spcPts val="2800"/>
              </a:lnSpc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</a:t>
            </a:r>
            <a:r>
              <a:rPr lang="en-US" sz="2400" dirty="0" err="1"/>
              <a:t>myDogsName</a:t>
            </a:r>
            <a:r>
              <a:rPr lang="en-US" sz="2400" dirty="0"/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283" y="3622075"/>
            <a:ext cx="7313448" cy="1879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 err="1">
                <a:solidFill>
                  <a:srgbClr val="FF0000"/>
                </a:solidFill>
              </a:rPr>
              <a:t>myDogsName</a:t>
            </a:r>
            <a:r>
              <a:rPr lang="en-US" sz="2400" dirty="0"/>
              <a:t> is an </a:t>
            </a:r>
            <a:r>
              <a:rPr lang="en-US" sz="2400" dirty="0">
                <a:solidFill>
                  <a:srgbClr val="FF0000"/>
                </a:solidFill>
              </a:rPr>
              <a:t>object</a:t>
            </a:r>
            <a:r>
              <a:rPr lang="en-US" sz="2400" dirty="0"/>
              <a:t> of type String.</a:t>
            </a:r>
          </a:p>
          <a:p>
            <a:pPr>
              <a:lnSpc>
                <a:spcPts val="2800"/>
              </a:lnSpc>
            </a:pPr>
            <a:endParaRPr lang="en-US" sz="2400" dirty="0"/>
          </a:p>
          <a:p>
            <a:pPr>
              <a:lnSpc>
                <a:spcPts val="2800"/>
              </a:lnSpc>
            </a:pPr>
            <a:r>
              <a:rPr lang="en-US" sz="2400" dirty="0"/>
              <a:t>It can take any string as its value. For example,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“Max”,  “</a:t>
            </a:r>
            <a:r>
              <a:rPr lang="en-US" sz="2400" dirty="0" err="1"/>
              <a:t>Bently</a:t>
            </a:r>
            <a:r>
              <a:rPr lang="en-US" sz="2400" dirty="0"/>
              <a:t>”, “Jake” and “Raja” are possible values of </a:t>
            </a:r>
            <a:r>
              <a:rPr lang="en-US" sz="2400" dirty="0" err="1">
                <a:solidFill>
                  <a:srgbClr val="FF0000"/>
                </a:solidFill>
              </a:rPr>
              <a:t>myDogsName</a:t>
            </a:r>
            <a:r>
              <a:rPr lang="en-US" sz="2400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5574328"/>
            <a:ext cx="5311517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solidFill>
                  <a:srgbClr val="FF0000"/>
                </a:solidFill>
              </a:rPr>
              <a:t>What is the difference between 29 and “29”?</a:t>
            </a:r>
          </a:p>
        </p:txBody>
      </p:sp>
    </p:spTree>
    <p:extLst>
      <p:ext uri="{BB962C8B-B14F-4D97-AF65-F5344CB8AC3E}">
        <p14:creationId xmlns:p14="http://schemas.microsoft.com/office/powerpoint/2010/main" val="4597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9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Strings: assignment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283" y="1515243"/>
            <a:ext cx="731344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You may assign a value to a string object.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82" y="2579438"/>
            <a:ext cx="7978517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 err="1"/>
              <a:t>myDogsName</a:t>
            </a:r>
            <a:r>
              <a:rPr lang="en-US" sz="2400" dirty="0"/>
              <a:t>=“</a:t>
            </a:r>
            <a:r>
              <a:rPr lang="en-US" sz="2400" dirty="0" err="1"/>
              <a:t>Bently</a:t>
            </a:r>
            <a:r>
              <a:rPr lang="en-US" sz="2400" dirty="0"/>
              <a:t>”; // Assuming that </a:t>
            </a:r>
            <a:r>
              <a:rPr lang="en-US" sz="2400" dirty="0" err="1">
                <a:solidFill>
                  <a:srgbClr val="FF0000"/>
                </a:solidFill>
              </a:rPr>
              <a:t>myDogsName</a:t>
            </a:r>
            <a:r>
              <a:rPr lang="en-US" sz="2400" dirty="0"/>
              <a:t> has been declared</a:t>
            </a:r>
          </a:p>
          <a:p>
            <a:pPr>
              <a:lnSpc>
                <a:spcPts val="2800"/>
              </a:lnSpc>
            </a:pP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</a:t>
            </a:r>
            <a:r>
              <a:rPr lang="en-US" sz="2400" dirty="0" err="1"/>
              <a:t>myCarColor</a:t>
            </a:r>
            <a:r>
              <a:rPr lang="en-US" sz="2400" dirty="0"/>
              <a:t>=“Red”;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283" y="4214937"/>
            <a:ext cx="7313448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All string objects must be declared before they are used.</a:t>
            </a:r>
          </a:p>
          <a:p>
            <a:pPr>
              <a:lnSpc>
                <a:spcPts val="2800"/>
              </a:lnSpc>
            </a:pPr>
            <a:endParaRPr lang="en-US" sz="2400" dirty="0"/>
          </a:p>
          <a:p>
            <a:pPr>
              <a:lnSpc>
                <a:spcPts val="2800"/>
              </a:lnSpc>
            </a:pPr>
            <a:r>
              <a:rPr lang="en-US" sz="2400" dirty="0"/>
              <a:t>Thus, it would be incorrect to assign a value to </a:t>
            </a:r>
            <a:r>
              <a:rPr lang="en-US" sz="2400" dirty="0" err="1">
                <a:solidFill>
                  <a:srgbClr val="FF0000"/>
                </a:solidFill>
              </a:rPr>
              <a:t>myDogsName</a:t>
            </a:r>
            <a:r>
              <a:rPr lang="en-US" sz="2400" dirty="0"/>
              <a:t> before it has been declared.</a:t>
            </a:r>
          </a:p>
        </p:txBody>
      </p:sp>
    </p:spTree>
    <p:extLst>
      <p:ext uri="{BB962C8B-B14F-4D97-AF65-F5344CB8AC3E}">
        <p14:creationId xmlns:p14="http://schemas.microsoft.com/office/powerpoint/2010/main" val="162781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Strings: Other operations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283" y="1515243"/>
            <a:ext cx="731344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You may apply a variety of operations to strings. Examples follow.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83" y="2569209"/>
            <a:ext cx="6806081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commend=“</a:t>
            </a:r>
            <a:r>
              <a:rPr lang="en-US" sz="2400" dirty="0" err="1"/>
              <a:t>Bently</a:t>
            </a:r>
            <a:r>
              <a:rPr lang="en-US" sz="2400" dirty="0"/>
              <a:t>,”+ “ good girl!; </a:t>
            </a:r>
            <a:r>
              <a:rPr lang="en-US" sz="2400" dirty="0">
                <a:solidFill>
                  <a:srgbClr val="008000"/>
                </a:solidFill>
              </a:rPr>
              <a:t>// String catenation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283" y="3623175"/>
            <a:ext cx="6806081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</a:t>
            </a:r>
            <a:r>
              <a:rPr lang="en-US" sz="2400" dirty="0" err="1"/>
              <a:t>myCar</a:t>
            </a:r>
            <a:r>
              <a:rPr lang="en-US" sz="2400" dirty="0"/>
              <a:t>=“It’s a Porsche”+ “, and I love it!” +”but maintenance is expensive.”  </a:t>
            </a:r>
            <a:r>
              <a:rPr lang="en-US" sz="2400" dirty="0">
                <a:solidFill>
                  <a:srgbClr val="008000"/>
                </a:solidFill>
              </a:rPr>
              <a:t>// String catenation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283" y="4677140"/>
            <a:ext cx="7978517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solidFill>
                  <a:srgbClr val="FF0000"/>
                </a:solidFill>
              </a:rPr>
              <a:t>String</a:t>
            </a:r>
            <a:r>
              <a:rPr lang="en-US" sz="2400" dirty="0"/>
              <a:t> </a:t>
            </a:r>
            <a:r>
              <a:rPr lang="en-US" sz="2400" dirty="0" err="1"/>
              <a:t>firstChar</a:t>
            </a:r>
            <a:r>
              <a:rPr lang="en-US" sz="2400" dirty="0"/>
              <a:t>=commend.charAt(0); </a:t>
            </a:r>
            <a:r>
              <a:rPr lang="en-US" sz="2400" dirty="0">
                <a:solidFill>
                  <a:srgbClr val="008000"/>
                </a:solidFill>
              </a:rPr>
              <a:t>// Extract character at position 0</a:t>
            </a:r>
          </a:p>
        </p:txBody>
      </p:sp>
    </p:spTree>
    <p:extLst>
      <p:ext uri="{BB962C8B-B14F-4D97-AF65-F5344CB8AC3E}">
        <p14:creationId xmlns:p14="http://schemas.microsoft.com/office/powerpoint/2010/main" val="365598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9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56" y="89321"/>
            <a:ext cx="4449778" cy="5962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Strings operations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289" y="1012795"/>
            <a:ext cx="8199422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There exist a variety of operations on strings.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247658"/>
              </p:ext>
            </p:extLst>
          </p:nvPr>
        </p:nvGraphicFramePr>
        <p:xfrm>
          <a:off x="633078" y="1759378"/>
          <a:ext cx="7877844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5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2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en-US" sz="2400" dirty="0"/>
                        <a:t> commend=“</a:t>
                      </a:r>
                      <a:r>
                        <a:rPr lang="en-US" sz="2400" dirty="0" err="1"/>
                        <a:t>Bently</a:t>
                      </a:r>
                      <a:r>
                        <a:rPr lang="en-US" sz="2400" dirty="0"/>
                        <a:t>,”+ “ good girl!”; 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Catenation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char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firstChar</a:t>
                      </a:r>
                      <a:r>
                        <a:rPr lang="en-US" sz="2400" dirty="0"/>
                        <a:t>=commend.charAt(0);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Character extraction using </a:t>
                      </a:r>
                      <a:r>
                        <a:rPr lang="en-US" sz="2400" dirty="0" err="1"/>
                        <a:t>charAt</a:t>
                      </a:r>
                      <a:r>
                        <a:rPr lang="en-US" sz="24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movieName.equals</a:t>
                      </a:r>
                      <a:r>
                        <a:rPr lang="en-US" sz="2400" dirty="0"/>
                        <a:t>(“Fugitive”)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equals()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String.valueOf(29)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Convert 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</a:rPr>
                        <a:t>int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dirty="0"/>
                        <a:t>29 to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String</a:t>
                      </a:r>
                      <a:r>
                        <a:rPr lang="en-US" sz="2400" dirty="0"/>
                        <a:t> “29”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A11C822-6EB1-F743-9281-1CCCF8F62F99}"/>
              </a:ext>
            </a:extLst>
          </p:cNvPr>
          <p:cNvSpPr txBox="1"/>
          <p:nvPr/>
        </p:nvSpPr>
        <p:spPr>
          <a:xfrm>
            <a:off x="633078" y="5383484"/>
            <a:ext cx="7877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During </a:t>
            </a:r>
            <a:r>
              <a:rPr lang="en-US" sz="2400" dirty="0">
                <a:solidFill>
                  <a:srgbClr val="C00000"/>
                </a:solidFill>
              </a:rPr>
              <a:t>week 3 </a:t>
            </a:r>
            <a:r>
              <a:rPr lang="en-US" sz="2400" dirty="0"/>
              <a:t>experiment with comparing two strings using </a:t>
            </a:r>
          </a:p>
          <a:p>
            <a:r>
              <a:rPr lang="en-US" sz="2400" dirty="0"/>
              <a:t>the == operator.</a:t>
            </a:r>
          </a:p>
        </p:txBody>
      </p:sp>
    </p:spTree>
    <p:extLst>
      <p:ext uri="{BB962C8B-B14F-4D97-AF65-F5344CB8AC3E}">
        <p14:creationId xmlns:p14="http://schemas.microsoft.com/office/powerpoint/2010/main" val="153170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Complex Numbers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EDC116-B16E-BB4F-9C19-92FBC9801A5B}"/>
              </a:ext>
            </a:extLst>
          </p:cNvPr>
          <p:cNvSpPr txBox="1"/>
          <p:nvPr/>
        </p:nvSpPr>
        <p:spPr>
          <a:xfrm>
            <a:off x="457198" y="1482291"/>
            <a:ext cx="2679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 a primitive type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537B21-D89C-4746-B2CD-E8E7B4FFFB78}"/>
              </a:ext>
            </a:extLst>
          </p:cNvPr>
          <p:cNvSpPr txBox="1"/>
          <p:nvPr/>
        </p:nvSpPr>
        <p:spPr>
          <a:xfrm>
            <a:off x="457198" y="2381487"/>
            <a:ext cx="8442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But you can define a class and do arithmetic on complex numbers.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624622-1E6D-CA4B-A39C-0BDED2AF881D}"/>
              </a:ext>
            </a:extLst>
          </p:cNvPr>
          <p:cNvSpPr txBox="1"/>
          <p:nvPr/>
        </p:nvSpPr>
        <p:spPr>
          <a:xfrm>
            <a:off x="457198" y="3280683"/>
            <a:ext cx="2824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 an example, visit: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77B4B3-53FD-5C48-A8B0-73FD68A3B0AD}"/>
              </a:ext>
            </a:extLst>
          </p:cNvPr>
          <p:cNvSpPr txBox="1"/>
          <p:nvPr/>
        </p:nvSpPr>
        <p:spPr>
          <a:xfrm>
            <a:off x="2016491" y="3919320"/>
            <a:ext cx="1960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2"/>
              </a:rPr>
              <a:t>Class Complex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007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The edit, compile, execute cycle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457200" y="1760221"/>
            <a:ext cx="7472375" cy="2260550"/>
            <a:chOff x="491002" y="2428830"/>
            <a:chExt cx="7472375" cy="2260550"/>
          </a:xfrm>
        </p:grpSpPr>
        <p:sp>
          <p:nvSpPr>
            <p:cNvPr id="9" name="TextBox 8"/>
            <p:cNvSpPr txBox="1"/>
            <p:nvPr/>
          </p:nvSpPr>
          <p:spPr>
            <a:xfrm>
              <a:off x="491002" y="2887101"/>
              <a:ext cx="1427757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Edit a</a:t>
              </a:r>
            </a:p>
            <a:p>
              <a:r>
                <a:rPr lang="en-US" dirty="0"/>
                <a:t>Java program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40635" y="2890496"/>
              <a:ext cx="1433393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Compile your </a:t>
              </a:r>
            </a:p>
            <a:p>
              <a:r>
                <a:rPr lang="en-US" dirty="0"/>
                <a:t>program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95904" y="2890496"/>
              <a:ext cx="1444326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Execute your </a:t>
              </a:r>
            </a:p>
            <a:p>
              <a:r>
                <a:rPr lang="en-US" dirty="0"/>
                <a:t>program</a:t>
              </a:r>
            </a:p>
          </p:txBody>
        </p:sp>
        <p:cxnSp>
          <p:nvCxnSpPr>
            <p:cNvPr id="14" name="Straight Arrow Connector 13"/>
            <p:cNvCxnSpPr>
              <a:endCxn id="11" idx="1"/>
            </p:cNvCxnSpPr>
            <p:nvPr/>
          </p:nvCxnSpPr>
          <p:spPr>
            <a:xfrm>
              <a:off x="1918759" y="3213659"/>
              <a:ext cx="102187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374028" y="3213660"/>
              <a:ext cx="102187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2"/>
            </p:cNvCxnSpPr>
            <p:nvPr/>
          </p:nvCxnSpPr>
          <p:spPr>
            <a:xfrm rot="16200000" flipH="1">
              <a:off x="3065445" y="4110693"/>
              <a:ext cx="1151757" cy="40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hape 27"/>
            <p:cNvCxnSpPr>
              <a:endCxn id="9" idx="2"/>
            </p:cNvCxnSpPr>
            <p:nvPr/>
          </p:nvCxnSpPr>
          <p:spPr>
            <a:xfrm rot="10800000">
              <a:off x="1204882" y="3533433"/>
              <a:ext cx="2434437" cy="1146127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690315" y="4112706"/>
              <a:ext cx="115176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3657332" y="4679559"/>
              <a:ext cx="260886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759520" y="3675326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Syntax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error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79164" y="3675326"/>
              <a:ext cx="18027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Run time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Error or incorrect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output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74028" y="2428830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 syntax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error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6840230" y="3213659"/>
              <a:ext cx="102187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979261" y="2428830"/>
              <a:ext cx="984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Correct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program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7200" y="4620622"/>
            <a:ext cx="7990848" cy="130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/>
              <a:t>In CS 180 we shall use </a:t>
            </a:r>
            <a:r>
              <a:rPr lang="en-US" sz="2400" dirty="0">
                <a:solidFill>
                  <a:srgbClr val="C00000"/>
                </a:solidFill>
              </a:rPr>
              <a:t>IntelliJ</a:t>
            </a:r>
            <a:r>
              <a:rPr lang="en-US" sz="2400" dirty="0"/>
              <a:t> for editing, compiling and execution. </a:t>
            </a:r>
            <a:r>
              <a:rPr lang="en-US" sz="2400" dirty="0">
                <a:solidFill>
                  <a:srgbClr val="C00000"/>
                </a:solidFill>
              </a:rPr>
              <a:t>IntelliJ</a:t>
            </a:r>
            <a:r>
              <a:rPr lang="en-US" sz="2400" dirty="0"/>
              <a:t> is an Integrated Development Environment also known as an IDE.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CB2D3B0-75D6-1C48-B764-3559D699482D}"/>
              </a:ext>
            </a:extLst>
          </p:cNvPr>
          <p:cNvGrpSpPr/>
          <p:nvPr/>
        </p:nvGrpSpPr>
        <p:grpSpPr>
          <a:xfrm>
            <a:off x="574717" y="1444976"/>
            <a:ext cx="1188810" cy="773516"/>
            <a:chOff x="574717" y="1444976"/>
            <a:chExt cx="1188810" cy="773516"/>
          </a:xfrm>
        </p:grpSpPr>
        <p:sp>
          <p:nvSpPr>
            <p:cNvPr id="22" name="TextBox 21"/>
            <p:cNvSpPr txBox="1"/>
            <p:nvPr/>
          </p:nvSpPr>
          <p:spPr>
            <a:xfrm>
              <a:off x="574717" y="1444976"/>
              <a:ext cx="1188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.java file(s)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 flipV="1">
              <a:off x="967030" y="2015421"/>
              <a:ext cx="404184" cy="195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D21C5DB-E744-5048-AF08-AD0606634F21}"/>
              </a:ext>
            </a:extLst>
          </p:cNvPr>
          <p:cNvGrpSpPr/>
          <p:nvPr/>
        </p:nvGrpSpPr>
        <p:grpSpPr>
          <a:xfrm>
            <a:off x="2965603" y="1444976"/>
            <a:ext cx="1257113" cy="767904"/>
            <a:chOff x="2965603" y="1444976"/>
            <a:chExt cx="1257113" cy="767904"/>
          </a:xfrm>
        </p:grpSpPr>
        <p:sp>
          <p:nvSpPr>
            <p:cNvPr id="23" name="TextBox 22"/>
            <p:cNvSpPr txBox="1"/>
            <p:nvPr/>
          </p:nvSpPr>
          <p:spPr>
            <a:xfrm>
              <a:off x="2965603" y="1444976"/>
              <a:ext cx="12571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.class file(s)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6200000" flipV="1">
              <a:off x="3392067" y="2009809"/>
              <a:ext cx="404184" cy="195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716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Summary of primitive types (numbers)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B79A44-FAEA-EF40-A3E1-205EC915A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797094"/>
              </p:ext>
            </p:extLst>
          </p:nvPr>
        </p:nvGraphicFramePr>
        <p:xfrm>
          <a:off x="891251" y="1396999"/>
          <a:ext cx="7164729" cy="4575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243">
                  <a:extLst>
                    <a:ext uri="{9D8B030D-6E8A-4147-A177-3AD203B41FA5}">
                      <a16:colId xmlns:a16="http://schemas.microsoft.com/office/drawing/2014/main" val="1440151332"/>
                    </a:ext>
                  </a:extLst>
                </a:gridCol>
                <a:gridCol w="2879718">
                  <a:extLst>
                    <a:ext uri="{9D8B030D-6E8A-4147-A177-3AD203B41FA5}">
                      <a16:colId xmlns:a16="http://schemas.microsoft.com/office/drawing/2014/main" val="1636869984"/>
                    </a:ext>
                  </a:extLst>
                </a:gridCol>
                <a:gridCol w="1896768">
                  <a:extLst>
                    <a:ext uri="{9D8B030D-6E8A-4147-A177-3AD203B41FA5}">
                      <a16:colId xmlns:a16="http://schemas.microsoft.com/office/drawing/2014/main" val="3421613120"/>
                    </a:ext>
                  </a:extLst>
                </a:gridCol>
              </a:tblGrid>
              <a:tr h="402912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358766"/>
                  </a:ext>
                </a:extLst>
              </a:tr>
              <a:tr h="496741">
                <a:tc>
                  <a:txBody>
                    <a:bodyPr/>
                    <a:lstStyle/>
                    <a:p>
                      <a:r>
                        <a:rPr lang="en-US" sz="2400" dirty="0"/>
                        <a:t>byte (8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-128:127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741258"/>
                  </a:ext>
                </a:extLst>
              </a:tr>
              <a:tr h="496741">
                <a:tc>
                  <a:txBody>
                    <a:bodyPr/>
                    <a:lstStyle/>
                    <a:p>
                      <a:r>
                        <a:rPr lang="en-US" sz="2400" dirty="0"/>
                        <a:t>short (16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-32,768: 32767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-3, 29, 127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992864"/>
                  </a:ext>
                </a:extLst>
              </a:tr>
              <a:tr h="894134">
                <a:tc>
                  <a:txBody>
                    <a:bodyPr/>
                    <a:lstStyle/>
                    <a:p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(32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-2,147,483,648 :2,147,483,647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301317"/>
                  </a:ext>
                </a:extLst>
              </a:tr>
              <a:tr h="496741">
                <a:tc>
                  <a:txBody>
                    <a:bodyPr/>
                    <a:lstStyle/>
                    <a:p>
                      <a:r>
                        <a:rPr lang="en-US" sz="2400" dirty="0"/>
                        <a:t>long (64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-2</a:t>
                      </a:r>
                      <a:r>
                        <a:rPr lang="en-US" sz="2400" baseline="30000" dirty="0"/>
                        <a:t>63</a:t>
                      </a:r>
                      <a:r>
                        <a:rPr lang="en-US" sz="2400" baseline="0" dirty="0"/>
                        <a:t> : </a:t>
                      </a:r>
                      <a:r>
                        <a:rPr lang="en-US" sz="2400" dirty="0"/>
                        <a:t>-2</a:t>
                      </a:r>
                      <a:r>
                        <a:rPr lang="en-US" sz="2400" baseline="30000" dirty="0"/>
                        <a:t>63</a:t>
                      </a:r>
                      <a:r>
                        <a:rPr lang="en-US" sz="2400" baseline="0" dirty="0"/>
                        <a:t> 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225504"/>
                  </a:ext>
                </a:extLst>
              </a:tr>
              <a:tr h="894134">
                <a:tc>
                  <a:txBody>
                    <a:bodyPr/>
                    <a:lstStyle/>
                    <a:p>
                      <a:r>
                        <a:rPr lang="en-US" sz="2400" dirty="0"/>
                        <a:t>float (32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1.40e-45 : 3.40e+38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-2.99, 4.56, 32.89E21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608773"/>
                  </a:ext>
                </a:extLst>
              </a:tr>
              <a:tr h="894134">
                <a:tc>
                  <a:txBody>
                    <a:bodyPr/>
                    <a:lstStyle/>
                    <a:p>
                      <a:r>
                        <a:rPr lang="en-US" sz="2400" dirty="0"/>
                        <a:t>double (64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4.90e-324 : 1.79e+308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-2.99, 4.56, 32.89E21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029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694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Illustration: Problem</a:t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[Try yourself after the class]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87DB5D-D876-6748-ADD1-75854D14946F}"/>
              </a:ext>
            </a:extLst>
          </p:cNvPr>
          <p:cNvSpPr txBox="1"/>
          <p:nvPr/>
        </p:nvSpPr>
        <p:spPr>
          <a:xfrm>
            <a:off x="457200" y="1564874"/>
            <a:ext cx="757431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Write a Java program that performs the following tasks: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7C0517-826D-C64B-92B9-10DC9C722E76}"/>
              </a:ext>
            </a:extLst>
          </p:cNvPr>
          <p:cNvSpPr txBox="1"/>
          <p:nvPr/>
        </p:nvSpPr>
        <p:spPr>
          <a:xfrm>
            <a:off x="831347" y="227321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Inputs</a:t>
            </a:r>
            <a:r>
              <a:rPr lang="en-US" sz="24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DA4099-61CF-6A42-938F-1EEBCDEE82A1}"/>
              </a:ext>
            </a:extLst>
          </p:cNvPr>
          <p:cNvSpPr txBox="1"/>
          <p:nvPr/>
        </p:nvSpPr>
        <p:spPr>
          <a:xfrm>
            <a:off x="1341628" y="3487401"/>
            <a:ext cx="487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level</a:t>
            </a:r>
            <a:r>
              <a:rPr lang="en-US" sz="2400" dirty="0">
                <a:solidFill>
                  <a:srgbClr val="C00000"/>
                </a:solidFill>
              </a:rPr>
              <a:t> L </a:t>
            </a:r>
            <a:r>
              <a:rPr lang="en-US" sz="2400" dirty="0"/>
              <a:t>of water in the tank in meters.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4F47CC-A2FA-8C48-89B8-2D4775A74FA4}"/>
              </a:ext>
            </a:extLst>
          </p:cNvPr>
          <p:cNvSpPr txBox="1"/>
          <p:nvPr/>
        </p:nvSpPr>
        <p:spPr>
          <a:xfrm>
            <a:off x="1341628" y="4116534"/>
            <a:ext cx="31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inflow rate</a:t>
            </a:r>
            <a:r>
              <a:rPr lang="en-US" sz="2400" dirty="0">
                <a:solidFill>
                  <a:srgbClr val="C00000"/>
                </a:solidFill>
              </a:rPr>
              <a:t> f </a:t>
            </a:r>
            <a:r>
              <a:rPr lang="en-US" sz="2400" dirty="0"/>
              <a:t>in m3/sec.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D31209-E23D-9A49-A7A6-1064A482D7CB}"/>
              </a:ext>
            </a:extLst>
          </p:cNvPr>
          <p:cNvSpPr/>
          <p:nvPr/>
        </p:nvSpPr>
        <p:spPr>
          <a:xfrm>
            <a:off x="1341628" y="2858268"/>
            <a:ext cx="734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Radius </a:t>
            </a:r>
            <a:r>
              <a:rPr lang="en-US" sz="2400" dirty="0">
                <a:solidFill>
                  <a:srgbClr val="C00000"/>
                </a:solidFill>
              </a:rPr>
              <a:t>r </a:t>
            </a:r>
            <a:r>
              <a:rPr lang="en-US" sz="2400" dirty="0"/>
              <a:t>(meters)  and height </a:t>
            </a:r>
            <a:r>
              <a:rPr lang="en-US" sz="2400" dirty="0">
                <a:solidFill>
                  <a:srgbClr val="C00000"/>
                </a:solidFill>
              </a:rPr>
              <a:t>h</a:t>
            </a:r>
            <a:r>
              <a:rPr lang="en-US" sz="2400" dirty="0"/>
              <a:t> (meters) of a circular tank.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B0D656-4F49-554C-9AD1-4780AB712290}"/>
              </a:ext>
            </a:extLst>
          </p:cNvPr>
          <p:cNvSpPr txBox="1"/>
          <p:nvPr/>
        </p:nvSpPr>
        <p:spPr>
          <a:xfrm>
            <a:off x="831347" y="5251688"/>
            <a:ext cx="6035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Computes</a:t>
            </a:r>
            <a:r>
              <a:rPr lang="en-US" sz="2400" dirty="0"/>
              <a:t> the level </a:t>
            </a:r>
            <a:r>
              <a:rPr lang="en-US" sz="2400" dirty="0">
                <a:solidFill>
                  <a:srgbClr val="C00000"/>
                </a:solidFill>
              </a:rPr>
              <a:t>L</a:t>
            </a:r>
            <a:r>
              <a:rPr lang="en-US" sz="2400" dirty="0"/>
              <a:t> of water after  </a:t>
            </a:r>
            <a:r>
              <a:rPr lang="en-US" sz="2400" dirty="0">
                <a:solidFill>
                  <a:srgbClr val="C00000"/>
                </a:solidFill>
              </a:rPr>
              <a:t>d </a:t>
            </a:r>
            <a:r>
              <a:rPr lang="en-US" sz="2400" dirty="0"/>
              <a:t>minutes.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170701-7155-384F-BDC1-31A7F26C0E61}"/>
              </a:ext>
            </a:extLst>
          </p:cNvPr>
          <p:cNvSpPr txBox="1"/>
          <p:nvPr/>
        </p:nvSpPr>
        <p:spPr>
          <a:xfrm>
            <a:off x="1341628" y="4745666"/>
            <a:ext cx="606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duration</a:t>
            </a:r>
            <a:r>
              <a:rPr lang="en-US" sz="2400" dirty="0">
                <a:solidFill>
                  <a:srgbClr val="C00000"/>
                </a:solidFill>
              </a:rPr>
              <a:t> d </a:t>
            </a:r>
            <a:r>
              <a:rPr lang="en-US" sz="2400" dirty="0"/>
              <a:t>for which water flows into the tank.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358A36-C9AE-164C-94A1-8A6113E9808F}"/>
              </a:ext>
            </a:extLst>
          </p:cNvPr>
          <p:cNvSpPr txBox="1"/>
          <p:nvPr/>
        </p:nvSpPr>
        <p:spPr>
          <a:xfrm>
            <a:off x="831347" y="5757708"/>
            <a:ext cx="7027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Print, nicely formatted, 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L</a:t>
            </a:r>
            <a:r>
              <a:rPr lang="en-US" sz="2400" dirty="0"/>
              <a:t> at time t=0 and </a:t>
            </a:r>
            <a:r>
              <a:rPr lang="en-US" sz="2400" dirty="0">
                <a:solidFill>
                  <a:srgbClr val="C00000"/>
                </a:solidFill>
              </a:rPr>
              <a:t>L</a:t>
            </a:r>
            <a:r>
              <a:rPr lang="en-US" sz="2400" dirty="0"/>
              <a:t> at time t=d.</a:t>
            </a:r>
          </a:p>
        </p:txBody>
      </p:sp>
    </p:spTree>
    <p:extLst>
      <p:ext uri="{BB962C8B-B14F-4D97-AF65-F5344CB8AC3E}">
        <p14:creationId xmlns:p14="http://schemas.microsoft.com/office/powerpoint/2010/main" val="34094417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F9842F-8798-1C40-BC03-B2615367A100}"/>
              </a:ext>
            </a:extLst>
          </p:cNvPr>
          <p:cNvSpPr/>
          <p:nvPr/>
        </p:nvSpPr>
        <p:spPr>
          <a:xfrm>
            <a:off x="479385" y="1335508"/>
            <a:ext cx="78768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import </a:t>
            </a:r>
            <a:r>
              <a:rPr lang="en-US" sz="2400" dirty="0" err="1"/>
              <a:t>javax.swing</a:t>
            </a:r>
            <a:r>
              <a:rPr lang="en-US" sz="2400" dirty="0"/>
              <a:t>.*;</a:t>
            </a:r>
            <a:br>
              <a:rPr lang="en-US" sz="2400" dirty="0"/>
            </a:br>
            <a:r>
              <a:rPr lang="en-US" sz="2400" b="1" dirty="0"/>
              <a:t>public class </a:t>
            </a:r>
            <a:r>
              <a:rPr lang="en-US" sz="2400" dirty="0" err="1"/>
              <a:t>SimpleGUI</a:t>
            </a:r>
            <a:r>
              <a:rPr lang="en-US" sz="2400" dirty="0"/>
              <a:t> {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b="1" dirty="0"/>
              <a:t>public static void </a:t>
            </a:r>
            <a:r>
              <a:rPr lang="en-US" sz="2400" dirty="0"/>
              <a:t>main(String [] </a:t>
            </a:r>
            <a:r>
              <a:rPr lang="en-US" sz="2400" dirty="0" err="1"/>
              <a:t>args</a:t>
            </a:r>
            <a:r>
              <a:rPr lang="en-US" sz="2400" dirty="0"/>
              <a:t>){</a:t>
            </a:r>
            <a:br>
              <a:rPr lang="en-US" sz="2400" dirty="0"/>
            </a:br>
            <a:r>
              <a:rPr lang="en-US" sz="2400" dirty="0"/>
              <a:t>        String title=</a:t>
            </a:r>
            <a:r>
              <a:rPr lang="en-US" sz="2400" b="1" dirty="0"/>
              <a:t>"Got it!"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String question=</a:t>
            </a:r>
            <a:r>
              <a:rPr lang="en-US" sz="2400" b="1" dirty="0"/>
              <a:t>"Enter your password"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String social=</a:t>
            </a:r>
            <a:r>
              <a:rPr lang="en-US" sz="2400" b="1" dirty="0"/>
              <a:t>"Social Engineering"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String password=</a:t>
            </a:r>
            <a:r>
              <a:rPr lang="en-US" sz="2400" dirty="0" err="1"/>
              <a:t>JOptionPane.</a:t>
            </a:r>
            <a:r>
              <a:rPr lang="en-US" sz="2400" i="1" dirty="0" err="1"/>
              <a:t>showInputDialog</a:t>
            </a:r>
            <a:r>
              <a:rPr lang="en-US" sz="2400" dirty="0"/>
              <a:t>(</a:t>
            </a:r>
            <a:r>
              <a:rPr lang="en-US" sz="2400" b="1" dirty="0"/>
              <a:t>null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                question, social, </a:t>
            </a:r>
            <a:r>
              <a:rPr lang="en-US" sz="2400" dirty="0" err="1"/>
              <a:t>JOptionPane.</a:t>
            </a:r>
            <a:r>
              <a:rPr lang="en-US" sz="2400" b="1" i="1" dirty="0" err="1"/>
              <a:t>QUESTION_MESSAGE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err="1"/>
              <a:t>JOptionPane.</a:t>
            </a:r>
            <a:r>
              <a:rPr lang="en-US" sz="2400" i="1" dirty="0" err="1"/>
              <a:t>showMessageDialog</a:t>
            </a:r>
            <a:r>
              <a:rPr lang="en-US" sz="2400" dirty="0"/>
              <a:t>(</a:t>
            </a:r>
            <a:r>
              <a:rPr lang="en-US" sz="2400" b="1" dirty="0" err="1"/>
              <a:t>null</a:t>
            </a:r>
            <a:r>
              <a:rPr lang="en-US" sz="2400" dirty="0" err="1"/>
              <a:t>,password</a:t>
            </a:r>
            <a:r>
              <a:rPr lang="en-US" sz="2400" dirty="0"/>
              <a:t>, title, </a:t>
            </a:r>
            <a:br>
              <a:rPr lang="en-US" sz="2400" dirty="0"/>
            </a:br>
            <a:r>
              <a:rPr lang="en-US" sz="2400" dirty="0"/>
              <a:t>                </a:t>
            </a:r>
            <a:r>
              <a:rPr lang="en-US" sz="2400" dirty="0" err="1"/>
              <a:t>JOptionPane.</a:t>
            </a:r>
            <a:r>
              <a:rPr lang="en-US" sz="2400" b="1" i="1" dirty="0" err="1"/>
              <a:t>INFORMATION_MESSAGE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    }</a:t>
            </a:r>
            <a:br>
              <a:rPr lang="en-US" sz="2400" dirty="0"/>
            </a:br>
            <a:r>
              <a:rPr lang="en-US" sz="2400" dirty="0"/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D3FCE9-F038-804B-86A5-DA62CD0565D5}"/>
              </a:ext>
            </a:extLst>
          </p:cNvPr>
          <p:cNvSpPr txBox="1"/>
          <p:nvPr/>
        </p:nvSpPr>
        <p:spPr>
          <a:xfrm>
            <a:off x="101980" y="91633"/>
            <a:ext cx="5102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Another </a:t>
            </a:r>
            <a:r>
              <a:rPr lang="en-US" sz="3200">
                <a:solidFill>
                  <a:srgbClr val="C00000"/>
                </a:solidFill>
              </a:rPr>
              <a:t>program (with GUI!)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330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Did you learn “problem solving?”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7739" y="1955540"/>
            <a:ext cx="4947169" cy="2597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/>
              <a:t>“Problem solving” refers to a set of activities performed in order to solve a given problem. This is a generic term and applies to all disciplines, not only to Computer Science.</a:t>
            </a:r>
          </a:p>
          <a:p>
            <a:pPr>
              <a:lnSpc>
                <a:spcPts val="2800"/>
              </a:lnSpc>
            </a:pPr>
            <a:endParaRPr lang="en-US" sz="2000" dirty="0"/>
          </a:p>
          <a:p>
            <a:pPr>
              <a:lnSpc>
                <a:spcPts val="2800"/>
              </a:lnSpc>
            </a:pPr>
            <a:r>
              <a:rPr lang="en-US" sz="2000" dirty="0"/>
              <a:t>Sequence of steps for solving a problem as proposed by George </a:t>
            </a:r>
            <a:r>
              <a:rPr lang="en-US" sz="2000" dirty="0" err="1"/>
              <a:t>Polya</a:t>
            </a:r>
            <a:r>
              <a:rPr lang="en-US" sz="2000" dirty="0"/>
              <a:t> in the 1950’s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11283" y="2134751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87472" y="2170779"/>
            <a:ext cx="3062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Understand the problem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35258" y="3254186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1447" y="3254186"/>
            <a:ext cx="3062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Devise a plan [Design</a:t>
            </a:r>
            <a:r>
              <a:rPr lang="en-US" sz="2000" dirty="0">
                <a:solidFill>
                  <a:srgbClr val="C0504D"/>
                </a:solidFill>
              </a:rPr>
              <a:t>]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35258" y="4469007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87472" y="4373621"/>
            <a:ext cx="3062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Execute the plan [Code,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Test etc]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35258" y="5642485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43516" y="5721659"/>
            <a:ext cx="1846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Review solution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6841454" y="2963428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843042" y="4111616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843042" y="5353459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839865" y="1908773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307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Did you learn “what is OO programming?”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2414" y="1935655"/>
            <a:ext cx="6060966" cy="331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/>
              <a:t>OO, or </a:t>
            </a:r>
            <a:r>
              <a:rPr lang="en-US" sz="2000" b="1" dirty="0"/>
              <a:t>O</a:t>
            </a:r>
            <a:r>
              <a:rPr lang="en-US" sz="2000" dirty="0"/>
              <a:t>bject </a:t>
            </a:r>
            <a:r>
              <a:rPr lang="en-US" sz="2000" b="1" dirty="0"/>
              <a:t>O</a:t>
            </a:r>
            <a:r>
              <a:rPr lang="en-US" sz="2000" dirty="0"/>
              <a:t>riented, programming refers to a set of activities that lead to a computer program, written in an </a:t>
            </a:r>
            <a:r>
              <a:rPr lang="en-US" sz="2000" dirty="0">
                <a:solidFill>
                  <a:srgbClr val="FF0000"/>
                </a:solidFill>
              </a:rPr>
              <a:t>object-oriented language</a:t>
            </a:r>
            <a:r>
              <a:rPr lang="en-US" sz="2000" dirty="0"/>
              <a:t>,  that when executed on a computer will solve a problem. </a:t>
            </a:r>
          </a:p>
          <a:p>
            <a:pPr>
              <a:lnSpc>
                <a:spcPts val="2800"/>
              </a:lnSpc>
            </a:pPr>
            <a:endParaRPr lang="en-US" sz="2000" dirty="0"/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FF0000"/>
                </a:solidFill>
              </a:rPr>
              <a:t>Java</a:t>
            </a:r>
            <a:r>
              <a:rPr lang="en-US" sz="2000" dirty="0"/>
              <a:t> is an OO language used in CS 180. </a:t>
            </a:r>
          </a:p>
          <a:p>
            <a:pPr>
              <a:lnSpc>
                <a:spcPts val="2800"/>
              </a:lnSpc>
            </a:pPr>
            <a:endParaRPr lang="en-US" sz="2000" dirty="0"/>
          </a:p>
          <a:p>
            <a:pPr>
              <a:lnSpc>
                <a:spcPts val="2800"/>
              </a:lnSpc>
            </a:pPr>
            <a:r>
              <a:rPr lang="en-US" sz="2000" dirty="0"/>
              <a:t>Other OO languages include C++, C#,  Delphi, Modula, Oberon, Objective C, </a:t>
            </a:r>
            <a:r>
              <a:rPr lang="en-US" sz="2000" dirty="0" err="1"/>
              <a:t>Simula</a:t>
            </a:r>
            <a:r>
              <a:rPr lang="en-US" sz="2000" dirty="0"/>
              <a:t>, Smalltalk,  and many more!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714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What is Problem solving and OO programming?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850" y="1734641"/>
            <a:ext cx="3939275" cy="2597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/>
              <a:t>Problem solving and OO programming refers to a set of activities that allow the mapping of a problem to a computer program, written in an object-oriented language, that when executed on a computer will solve the problem.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198042" y="5920212"/>
            <a:ext cx="2133600" cy="365125"/>
          </a:xfrm>
        </p:spPr>
        <p:txBody>
          <a:bodyPr/>
          <a:lstStyle/>
          <a:p>
            <a:fld id="{68E2A861-F3E9-FD41-B3BE-4E4F6A444211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B55D8B-41E8-8043-8C2E-F01AB2AB6C98}"/>
              </a:ext>
            </a:extLst>
          </p:cNvPr>
          <p:cNvGrpSpPr/>
          <p:nvPr/>
        </p:nvGrpSpPr>
        <p:grpSpPr>
          <a:xfrm>
            <a:off x="4168112" y="2302899"/>
            <a:ext cx="3838192" cy="1071989"/>
            <a:chOff x="4168112" y="2302899"/>
            <a:chExt cx="3838192" cy="1071989"/>
          </a:xfrm>
        </p:grpSpPr>
        <p:grpSp>
          <p:nvGrpSpPr>
            <p:cNvPr id="4" name="Group 3"/>
            <p:cNvGrpSpPr/>
            <p:nvPr/>
          </p:nvGrpSpPr>
          <p:grpSpPr>
            <a:xfrm>
              <a:off x="4168112" y="2741848"/>
              <a:ext cx="3838192" cy="633040"/>
              <a:chOff x="4180100" y="2741848"/>
              <a:chExt cx="3838192" cy="63304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180100" y="2741848"/>
                <a:ext cx="3632717" cy="633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182" y="2798840"/>
                <a:ext cx="3738110" cy="429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800"/>
                  </a:lnSpc>
                </a:pPr>
                <a:r>
                  <a:rPr lang="en-US" sz="2000" dirty="0">
                    <a:solidFill>
                      <a:srgbClr val="FF0000"/>
                    </a:solidFill>
                  </a:rPr>
                  <a:t>Design a solution [Algorithm]</a:t>
                </a:r>
              </a:p>
            </p:txBody>
          </p:sp>
        </p:grpSp>
        <p:cxnSp>
          <p:nvCxnSpPr>
            <p:cNvPr id="18" name="Straight Arrow Connector 17"/>
            <p:cNvCxnSpPr/>
            <p:nvPr/>
          </p:nvCxnSpPr>
          <p:spPr>
            <a:xfrm rot="5400000">
              <a:off x="5862024" y="2527290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AD76AC4-73CE-D84D-81B2-7C9B5821C64B}"/>
              </a:ext>
            </a:extLst>
          </p:cNvPr>
          <p:cNvGrpSpPr/>
          <p:nvPr/>
        </p:nvGrpSpPr>
        <p:grpSpPr>
          <a:xfrm>
            <a:off x="4270850" y="3387587"/>
            <a:ext cx="3632717" cy="1130651"/>
            <a:chOff x="4270850" y="3451087"/>
            <a:chExt cx="3632717" cy="1130651"/>
          </a:xfrm>
        </p:grpSpPr>
        <p:grpSp>
          <p:nvGrpSpPr>
            <p:cNvPr id="22" name="Group 21"/>
            <p:cNvGrpSpPr/>
            <p:nvPr/>
          </p:nvGrpSpPr>
          <p:grpSpPr>
            <a:xfrm>
              <a:off x="4270850" y="3921676"/>
              <a:ext cx="3632717" cy="660062"/>
              <a:chOff x="4180100" y="3985176"/>
              <a:chExt cx="3632717" cy="660062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180100" y="3985176"/>
                <a:ext cx="3632717" cy="66006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64985" y="4024764"/>
                <a:ext cx="30629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en-US" sz="2000" dirty="0">
                    <a:solidFill>
                      <a:srgbClr val="FF0000"/>
                    </a:solidFill>
                  </a:rPr>
                  <a:t>Implement the algorithm</a:t>
                </a: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rot="5400000">
              <a:off x="5862024" y="3675478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931D373-91E2-A244-83D0-1272E384CE7A}"/>
              </a:ext>
            </a:extLst>
          </p:cNvPr>
          <p:cNvGrpSpPr/>
          <p:nvPr/>
        </p:nvGrpSpPr>
        <p:grpSpPr>
          <a:xfrm>
            <a:off x="4270850" y="4527830"/>
            <a:ext cx="3632717" cy="1242120"/>
            <a:chOff x="4270850" y="4692930"/>
            <a:chExt cx="3632717" cy="1242120"/>
          </a:xfrm>
        </p:grpSpPr>
        <p:grpSp>
          <p:nvGrpSpPr>
            <p:cNvPr id="23" name="Group 22"/>
            <p:cNvGrpSpPr/>
            <p:nvPr/>
          </p:nvGrpSpPr>
          <p:grpSpPr>
            <a:xfrm>
              <a:off x="4270850" y="5133121"/>
              <a:ext cx="3632717" cy="801929"/>
              <a:chOff x="4180100" y="5285521"/>
              <a:chExt cx="3632717" cy="80192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180100" y="5324558"/>
                <a:ext cx="3632717" cy="72385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12976" y="5285521"/>
                <a:ext cx="2766964" cy="801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800"/>
                  </a:lnSpc>
                </a:pPr>
                <a:r>
                  <a:rPr lang="en-US" sz="2000" dirty="0">
                    <a:solidFill>
                      <a:srgbClr val="FF0000"/>
                    </a:solidFill>
                  </a:rPr>
                  <a:t>Test, debug, and correct the program</a:t>
                </a:r>
                <a:endParaRPr lang="en-US" sz="2000" dirty="0"/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 rot="5400000">
              <a:off x="5862024" y="4917321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B841A4A-97FD-8E4B-A7C0-FE563265F23C}"/>
              </a:ext>
            </a:extLst>
          </p:cNvPr>
          <p:cNvGrpSpPr/>
          <p:nvPr/>
        </p:nvGrpSpPr>
        <p:grpSpPr>
          <a:xfrm>
            <a:off x="4270850" y="1248244"/>
            <a:ext cx="3632717" cy="1054655"/>
            <a:chOff x="4270850" y="1248244"/>
            <a:chExt cx="3632717" cy="1054655"/>
          </a:xfrm>
        </p:grpSpPr>
        <p:grpSp>
          <p:nvGrpSpPr>
            <p:cNvPr id="3" name="Group 2"/>
            <p:cNvGrpSpPr/>
            <p:nvPr/>
          </p:nvGrpSpPr>
          <p:grpSpPr>
            <a:xfrm>
              <a:off x="4270850" y="1698612"/>
              <a:ext cx="3632717" cy="604287"/>
              <a:chOff x="4156125" y="1698612"/>
              <a:chExt cx="3632717" cy="60428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156125" y="1698612"/>
                <a:ext cx="3632717" cy="60428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441010" y="1800700"/>
                <a:ext cx="30629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en-US" sz="2000" dirty="0">
                    <a:solidFill>
                      <a:srgbClr val="FF0000"/>
                    </a:solidFill>
                  </a:rPr>
                  <a:t>Understand the problem</a:t>
                </a: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 rot="5400000">
              <a:off x="5862024" y="1472635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90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2888" y="2837327"/>
            <a:ext cx="704336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C00000"/>
                </a:solidFill>
              </a:rPr>
              <a:t>Week 2: January 14-18, 2019</a:t>
            </a:r>
            <a:br>
              <a:rPr lang="en-US" sz="3100" dirty="0">
                <a:solidFill>
                  <a:srgbClr val="C00000"/>
                </a:solidFill>
              </a:rPr>
            </a:br>
            <a:r>
              <a:rPr lang="en-US" sz="3100" dirty="0">
                <a:solidFill>
                  <a:srgbClr val="C00000"/>
                </a:solidFill>
              </a:rPr>
              <a:t>Hope you enjoyed this week!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2. L3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562017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Today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2023C-7A38-F045-8070-9448A357BE20}"/>
              </a:ext>
            </a:extLst>
          </p:cNvPr>
          <p:cNvSpPr txBox="1"/>
          <p:nvPr/>
        </p:nvSpPr>
        <p:spPr>
          <a:xfrm>
            <a:off x="1001497" y="2314422"/>
            <a:ext cx="3758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Naming, constants, variables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9ABE1-5BBC-C342-9596-687D20EC564D}"/>
              </a:ext>
            </a:extLst>
          </p:cNvPr>
          <p:cNvSpPr txBox="1"/>
          <p:nvPr/>
        </p:nvSpPr>
        <p:spPr>
          <a:xfrm>
            <a:off x="1001497" y="3005731"/>
            <a:ext cx="1642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Expressions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71C64-353A-7041-BCD4-5CDCE0717979}"/>
              </a:ext>
            </a:extLst>
          </p:cNvPr>
          <p:cNvSpPr txBox="1"/>
          <p:nvPr/>
        </p:nvSpPr>
        <p:spPr>
          <a:xfrm>
            <a:off x="1001497" y="4388349"/>
            <a:ext cx="3537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String class and strings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A14145-6453-274D-BB8F-0C068FE93001}"/>
              </a:ext>
            </a:extLst>
          </p:cNvPr>
          <p:cNvSpPr txBox="1"/>
          <p:nvPr/>
        </p:nvSpPr>
        <p:spPr>
          <a:xfrm>
            <a:off x="1001497" y="5079659"/>
            <a:ext cx="1758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JOptionPane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EF9808-7EEE-024F-B88A-2D1C2A3B7300}"/>
              </a:ext>
            </a:extLst>
          </p:cNvPr>
          <p:cNvSpPr txBox="1"/>
          <p:nvPr/>
        </p:nvSpPr>
        <p:spPr>
          <a:xfrm>
            <a:off x="1001497" y="3697040"/>
            <a:ext cx="176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Assignments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2C13CB-EEA5-A04D-8844-F9EF67ECEAC1}"/>
              </a:ext>
            </a:extLst>
          </p:cNvPr>
          <p:cNvSpPr txBox="1"/>
          <p:nvPr/>
        </p:nvSpPr>
        <p:spPr>
          <a:xfrm>
            <a:off x="1001497" y="1623113"/>
            <a:ext cx="7138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Signed magnitude vs. two’s complement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04502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  <p:bldP spid="11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691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Signed-magnitude vs 2’s complement representation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3262" y="1779776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4-bits to represent numbers.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B13F94-3A27-FC46-BEEB-D46735962E53}"/>
              </a:ext>
            </a:extLst>
          </p:cNvPr>
          <p:cNvSpPr txBox="1"/>
          <p:nvPr/>
        </p:nvSpPr>
        <p:spPr>
          <a:xfrm>
            <a:off x="383262" y="2341969"/>
            <a:ext cx="7962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Signed magnitude representation (leftmost bit is the sign bit):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6DA938-0247-F04B-8226-CCCFA612B5AD}"/>
              </a:ext>
            </a:extLst>
          </p:cNvPr>
          <p:cNvSpPr txBox="1"/>
          <p:nvPr/>
        </p:nvSpPr>
        <p:spPr>
          <a:xfrm>
            <a:off x="1276539" y="3172966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111=7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074F96-AB13-D444-82BE-D072332756F4}"/>
              </a:ext>
            </a:extLst>
          </p:cNvPr>
          <p:cNvSpPr txBox="1"/>
          <p:nvPr/>
        </p:nvSpPr>
        <p:spPr>
          <a:xfrm>
            <a:off x="3375434" y="3192669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  <a:r>
              <a:rPr lang="en-US" sz="2400" dirty="0"/>
              <a:t>111=-7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B437B9-3EFD-CE47-B556-2B5A44ED8A9D}"/>
              </a:ext>
            </a:extLst>
          </p:cNvPr>
          <p:cNvSpPr txBox="1"/>
          <p:nvPr/>
        </p:nvSpPr>
        <p:spPr>
          <a:xfrm>
            <a:off x="383262" y="3773130"/>
            <a:ext cx="7962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2’s complement representation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8312DF-03DE-1B4A-B6FE-B8EEEE6510DD}"/>
              </a:ext>
            </a:extLst>
          </p:cNvPr>
          <p:cNvSpPr txBox="1"/>
          <p:nvPr/>
        </p:nvSpPr>
        <p:spPr>
          <a:xfrm>
            <a:off x="1276539" y="4392997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111=7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C3B6C0-1978-1C44-A5B1-8F3D296CCB5A}"/>
              </a:ext>
            </a:extLst>
          </p:cNvPr>
          <p:cNvSpPr txBox="1"/>
          <p:nvPr/>
        </p:nvSpPr>
        <p:spPr>
          <a:xfrm>
            <a:off x="3375434" y="4412700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  <a:r>
              <a:rPr lang="en-US" sz="2400" dirty="0"/>
              <a:t>111=-8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3537AD-A0F6-4747-9C80-431319786738}"/>
              </a:ext>
            </a:extLst>
          </p:cNvPr>
          <p:cNvSpPr txBox="1"/>
          <p:nvPr/>
        </p:nvSpPr>
        <p:spPr>
          <a:xfrm>
            <a:off x="383262" y="5075363"/>
            <a:ext cx="253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Range of numbers: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43CD02-D6F5-A745-A516-64A0E30F91AF}"/>
              </a:ext>
            </a:extLst>
          </p:cNvPr>
          <p:cNvSpPr txBox="1"/>
          <p:nvPr/>
        </p:nvSpPr>
        <p:spPr>
          <a:xfrm>
            <a:off x="2273905" y="5592759"/>
            <a:ext cx="3546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Signed magnitude: -7 to +7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6756E6-3780-BB4D-A4ED-8D81ED29E76E}"/>
              </a:ext>
            </a:extLst>
          </p:cNvPr>
          <p:cNvSpPr txBox="1"/>
          <p:nvPr/>
        </p:nvSpPr>
        <p:spPr>
          <a:xfrm>
            <a:off x="2273905" y="5996031"/>
            <a:ext cx="3278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2’s complement: -8 to +7</a:t>
            </a:r>
          </a:p>
        </p:txBody>
      </p:sp>
    </p:spTree>
    <p:extLst>
      <p:ext uri="{BB962C8B-B14F-4D97-AF65-F5344CB8AC3E}">
        <p14:creationId xmlns:p14="http://schemas.microsoft.com/office/powerpoint/2010/main" val="85282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/>
      <p:bldP spid="3" grpId="0"/>
      <p:bldP spid="12" grpId="0"/>
      <p:bldP spid="14" grpId="0"/>
      <p:bldP spid="15" grpId="0"/>
      <p:bldP spid="4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691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Representing 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6DA938-0247-F04B-8226-CCCFA612B5AD}"/>
              </a:ext>
            </a:extLst>
          </p:cNvPr>
          <p:cNvSpPr txBox="1"/>
          <p:nvPr/>
        </p:nvSpPr>
        <p:spPr>
          <a:xfrm>
            <a:off x="1045248" y="1845286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000=+0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074F96-AB13-D444-82BE-D072332756F4}"/>
              </a:ext>
            </a:extLst>
          </p:cNvPr>
          <p:cNvSpPr txBox="1"/>
          <p:nvPr/>
        </p:nvSpPr>
        <p:spPr>
          <a:xfrm>
            <a:off x="3239632" y="1864989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1000</a:t>
            </a:r>
            <a:r>
              <a:rPr lang="en-US" sz="2400" dirty="0"/>
              <a:t>=-0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88DC83-6FF8-8A49-A677-78D45E825B5F}"/>
              </a:ext>
            </a:extLst>
          </p:cNvPr>
          <p:cNvSpPr txBox="1"/>
          <p:nvPr/>
        </p:nvSpPr>
        <p:spPr>
          <a:xfrm>
            <a:off x="1045248" y="2764952"/>
            <a:ext cx="3091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Do we need two zeros?</a:t>
            </a:r>
          </a:p>
        </p:txBody>
      </p:sp>
    </p:spTree>
    <p:extLst>
      <p:ext uri="{BB962C8B-B14F-4D97-AF65-F5344CB8AC3E}">
        <p14:creationId xmlns:p14="http://schemas.microsoft.com/office/powerpoint/2010/main" val="220991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691"/>
            <a:ext cx="2404317" cy="80796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Addition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88DC83-6FF8-8A49-A677-78D45E825B5F}"/>
              </a:ext>
            </a:extLst>
          </p:cNvPr>
          <p:cNvSpPr txBox="1"/>
          <p:nvPr/>
        </p:nvSpPr>
        <p:spPr>
          <a:xfrm>
            <a:off x="692525" y="1841499"/>
            <a:ext cx="2436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Signed magnitude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B50149-5452-674A-A38F-B2C0404755CA}"/>
              </a:ext>
            </a:extLst>
          </p:cNvPr>
          <p:cNvSpPr txBox="1"/>
          <p:nvPr/>
        </p:nvSpPr>
        <p:spPr>
          <a:xfrm>
            <a:off x="1005191" y="2379172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111=+7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9D632E-5CB4-3F40-B0AB-27CC35A7AB5F}"/>
              </a:ext>
            </a:extLst>
          </p:cNvPr>
          <p:cNvSpPr txBox="1"/>
          <p:nvPr/>
        </p:nvSpPr>
        <p:spPr>
          <a:xfrm>
            <a:off x="3013551" y="2379172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  <a:r>
              <a:rPr lang="en-US" sz="2400" dirty="0"/>
              <a:t>111=-7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CF7A60-A7E8-DF4D-92EA-10E3F146B2FA}"/>
              </a:ext>
            </a:extLst>
          </p:cNvPr>
          <p:cNvSpPr txBox="1"/>
          <p:nvPr/>
        </p:nvSpPr>
        <p:spPr>
          <a:xfrm>
            <a:off x="5007880" y="2379172"/>
            <a:ext cx="3751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111</a:t>
            </a:r>
            <a:r>
              <a:rPr lang="en-US" sz="2400" dirty="0">
                <a:solidFill>
                  <a:srgbClr val="FF0000"/>
                </a:solidFill>
              </a:rPr>
              <a:t>+1</a:t>
            </a:r>
            <a:r>
              <a:rPr lang="en-US" sz="2400" dirty="0"/>
              <a:t>111=?110=?+6 or -6?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20539A-AC73-0A44-BA18-4ED29ACEFBD5}"/>
              </a:ext>
            </a:extLst>
          </p:cNvPr>
          <p:cNvSpPr txBox="1"/>
          <p:nvPr/>
        </p:nvSpPr>
        <p:spPr>
          <a:xfrm>
            <a:off x="692525" y="3053012"/>
            <a:ext cx="2168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2’s complement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C925E8-92F4-F241-A75F-9D73FE94FC82}"/>
              </a:ext>
            </a:extLst>
          </p:cNvPr>
          <p:cNvSpPr txBox="1"/>
          <p:nvPr/>
        </p:nvSpPr>
        <p:spPr>
          <a:xfrm>
            <a:off x="1005191" y="3758146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111=+7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2EBACA-C8D4-F44C-B358-29A5DE9D2CD8}"/>
              </a:ext>
            </a:extLst>
          </p:cNvPr>
          <p:cNvSpPr txBox="1"/>
          <p:nvPr/>
        </p:nvSpPr>
        <p:spPr>
          <a:xfrm>
            <a:off x="3013551" y="3758146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  <a:r>
              <a:rPr lang="en-US" sz="2400" dirty="0"/>
              <a:t>001=-7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4D97B0-0D68-274C-9CFE-5338F977D9FD}"/>
              </a:ext>
            </a:extLst>
          </p:cNvPr>
          <p:cNvSpPr txBox="1"/>
          <p:nvPr/>
        </p:nvSpPr>
        <p:spPr>
          <a:xfrm>
            <a:off x="5007880" y="3758146"/>
            <a:ext cx="235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111</a:t>
            </a:r>
            <a:r>
              <a:rPr lang="en-US" sz="2400" dirty="0">
                <a:solidFill>
                  <a:srgbClr val="FF0000"/>
                </a:solidFill>
              </a:rPr>
              <a:t>+1001</a:t>
            </a:r>
            <a:r>
              <a:rPr lang="en-US" sz="2400" dirty="0"/>
              <a:t>=0000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D9625-7442-9244-B1EC-BDA9D68F07D5}"/>
              </a:ext>
            </a:extLst>
          </p:cNvPr>
          <p:cNvSpPr txBox="1"/>
          <p:nvPr/>
        </p:nvSpPr>
        <p:spPr>
          <a:xfrm>
            <a:off x="692525" y="4948186"/>
            <a:ext cx="7572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student who asked this question deserves a big hand!! </a:t>
            </a:r>
          </a:p>
          <a:p>
            <a:r>
              <a:rPr lang="en-US" sz="2400" dirty="0"/>
              <a:t>Clap clap clap!</a:t>
            </a:r>
          </a:p>
        </p:txBody>
      </p:sp>
    </p:spTree>
    <p:extLst>
      <p:ext uri="{BB962C8B-B14F-4D97-AF65-F5344CB8AC3E}">
        <p14:creationId xmlns:p14="http://schemas.microsoft.com/office/powerpoint/2010/main" val="181060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Names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1417638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Used to denote classes, objects, 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2203151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Contain characters; must start with a letter, or a $ sign or an underscore (_).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Examples</a:t>
            </a:r>
            <a:r>
              <a:rPr lang="en-US" sz="2000" dirty="0"/>
              <a:t>: height, area1, Dog, $great, _</a:t>
            </a:r>
            <a:r>
              <a:rPr lang="en-US" sz="2000" dirty="0" err="1"/>
              <a:t>init</a:t>
            </a:r>
            <a:r>
              <a:rPr lang="en-US" sz="2000" dirty="0"/>
              <a:t>_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3911994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Length: unlimited, case sensitive.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Dog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FF0000"/>
                </a:solidFill>
              </a:rPr>
              <a:t>dog</a:t>
            </a:r>
            <a:r>
              <a:rPr lang="en-US" sz="2000" dirty="0"/>
              <a:t> are different names.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52842" y="4996839"/>
            <a:ext cx="6403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Convention</a:t>
            </a:r>
            <a:r>
              <a:rPr lang="en-US" sz="2000" dirty="0"/>
              <a:t>: All class names begin with an uppercase letter; all other names begin with a lower case letter.</a:t>
            </a:r>
          </a:p>
        </p:txBody>
      </p:sp>
    </p:spTree>
    <p:extLst>
      <p:ext uri="{BB962C8B-B14F-4D97-AF65-F5344CB8AC3E}">
        <p14:creationId xmlns:p14="http://schemas.microsoft.com/office/powerpoint/2010/main" val="403339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58016" cy="77366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CS 18000. Spring 2019. Week 2. L3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1330" y="1192865"/>
            <a:ext cx="76383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variable is something whose value may change during program execution.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	Example: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gradesProcessed</a:t>
            </a:r>
            <a:r>
              <a:rPr lang="en-US" sz="2400" dirty="0">
                <a:solidFill>
                  <a:srgbClr val="FF0000"/>
                </a:solidFill>
              </a:rPr>
              <a:t>;</a:t>
            </a:r>
            <a:r>
              <a:rPr lang="en-US" sz="2400" dirty="0"/>
              <a:t>  denotes the number of 	students whose grades have been  processed. Its value 	changes as each student’s grade is processed by a grade 	processing program.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1330" y="4015080"/>
            <a:ext cx="7470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Every variable has a </a:t>
            </a:r>
            <a:r>
              <a:rPr lang="en-US" sz="2400" dirty="0">
                <a:solidFill>
                  <a:srgbClr val="FF0000"/>
                </a:solidFill>
              </a:rPr>
              <a:t>name</a:t>
            </a:r>
            <a:r>
              <a:rPr lang="en-US" sz="2400" dirty="0"/>
              <a:t> and a </a:t>
            </a:r>
            <a:r>
              <a:rPr lang="en-US" sz="2400" dirty="0">
                <a:solidFill>
                  <a:srgbClr val="FF0000"/>
                </a:solidFill>
              </a:rPr>
              <a:t>type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	Example: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hurricaneCategory</a:t>
            </a:r>
            <a:r>
              <a:rPr lang="en-US" sz="2400" dirty="0"/>
              <a:t>;  The name is 	</a:t>
            </a:r>
            <a:r>
              <a:rPr lang="en-US" sz="2400" dirty="0" err="1">
                <a:solidFill>
                  <a:srgbClr val="FF0000"/>
                </a:solidFill>
              </a:rPr>
              <a:t>hurricaneCategory</a:t>
            </a:r>
            <a:r>
              <a:rPr lang="en-US" sz="2400" dirty="0"/>
              <a:t> and its type is </a:t>
            </a:r>
            <a:r>
              <a:rPr lang="en-US" sz="2400" dirty="0">
                <a:solidFill>
                  <a:srgbClr val="FF0000"/>
                </a:solidFill>
              </a:rPr>
              <a:t>int</a:t>
            </a:r>
            <a:r>
              <a:rPr lang="en-US" sz="24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1330" y="5729299"/>
            <a:ext cx="7040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Every variable must be </a:t>
            </a:r>
            <a:r>
              <a:rPr lang="en-US" sz="2400" dirty="0">
                <a:solidFill>
                  <a:srgbClr val="FF0000"/>
                </a:solidFill>
              </a:rPr>
              <a:t>declared</a:t>
            </a:r>
            <a:r>
              <a:rPr lang="en-US" sz="2400" dirty="0"/>
              <a:t> before it is used.</a:t>
            </a:r>
          </a:p>
        </p:txBody>
      </p:sp>
    </p:spTree>
    <p:extLst>
      <p:ext uri="{BB962C8B-B14F-4D97-AF65-F5344CB8AC3E}">
        <p14:creationId xmlns:p14="http://schemas.microsoft.com/office/powerpoint/2010/main" val="201572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2376</TotalTime>
  <Words>2298</Words>
  <Application>Microsoft Macintosh PowerPoint</Application>
  <PresentationFormat>On-screen Show (4:3)</PresentationFormat>
  <Paragraphs>417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CS 18000 Problem Solving and Object Oriented Programming  Spring 2019</vt:lpstr>
      <vt:lpstr>Review: Lecture 3</vt:lpstr>
      <vt:lpstr>Summary of primitive types (numbers)</vt:lpstr>
      <vt:lpstr>Today</vt:lpstr>
      <vt:lpstr>Signed-magnitude vs 2’s complement representation</vt:lpstr>
      <vt:lpstr>Representing 0</vt:lpstr>
      <vt:lpstr>Addition</vt:lpstr>
      <vt:lpstr>Names</vt:lpstr>
      <vt:lpstr>Variables</vt:lpstr>
      <vt:lpstr>Constants</vt:lpstr>
      <vt:lpstr>Declarations</vt:lpstr>
      <vt:lpstr>Named Constants</vt:lpstr>
      <vt:lpstr>[Simple] Expressions</vt:lpstr>
      <vt:lpstr>Simple expressions</vt:lpstr>
      <vt:lpstr>Assignments</vt:lpstr>
      <vt:lpstr>More assignments</vt:lpstr>
      <vt:lpstr>Fun exercise</vt:lpstr>
      <vt:lpstr>Operations</vt:lpstr>
      <vt:lpstr>Operators: Arithmetic, relational, conditional</vt:lpstr>
      <vt:lpstr>Operators: bitwise</vt:lpstr>
      <vt:lpstr>Short circuit operations</vt:lpstr>
      <vt:lpstr>Division</vt:lpstr>
      <vt:lpstr>Strings</vt:lpstr>
      <vt:lpstr>Strings: basics</vt:lpstr>
      <vt:lpstr>Strings: assignment</vt:lpstr>
      <vt:lpstr>Strings: Other operations</vt:lpstr>
      <vt:lpstr>Strings operations</vt:lpstr>
      <vt:lpstr>Complex Numbers</vt:lpstr>
      <vt:lpstr>The edit, compile, execute cycle</vt:lpstr>
      <vt:lpstr>Illustration: Problem [Try yourself after the class]</vt:lpstr>
      <vt:lpstr>PowerPoint Presentation</vt:lpstr>
      <vt:lpstr>Did you learn “problem solving?”</vt:lpstr>
      <vt:lpstr>Did you learn “what is OO programming?”</vt:lpstr>
      <vt:lpstr>What is Problem solving and OO programming?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307</cp:revision>
  <cp:lastPrinted>2019-01-06T15:05:33Z</cp:lastPrinted>
  <dcterms:created xsi:type="dcterms:W3CDTF">2011-08-22T14:24:18Z</dcterms:created>
  <dcterms:modified xsi:type="dcterms:W3CDTF">2019-02-06T23:08:52Z</dcterms:modified>
</cp:coreProperties>
</file>