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356" r:id="rId3"/>
    <p:sldId id="360" r:id="rId4"/>
    <p:sldId id="371" r:id="rId5"/>
    <p:sldId id="343" r:id="rId6"/>
    <p:sldId id="358" r:id="rId7"/>
    <p:sldId id="347" r:id="rId8"/>
    <p:sldId id="348" r:id="rId9"/>
    <p:sldId id="349" r:id="rId10"/>
    <p:sldId id="351" r:id="rId11"/>
    <p:sldId id="352" r:id="rId12"/>
    <p:sldId id="353" r:id="rId13"/>
    <p:sldId id="354" r:id="rId14"/>
    <p:sldId id="362" r:id="rId15"/>
    <p:sldId id="363" r:id="rId16"/>
    <p:sldId id="364" r:id="rId17"/>
    <p:sldId id="366" r:id="rId18"/>
    <p:sldId id="369" r:id="rId19"/>
    <p:sldId id="327" r:id="rId20"/>
    <p:sldId id="328" r:id="rId21"/>
    <p:sldId id="329" r:id="rId22"/>
    <p:sldId id="330" r:id="rId23"/>
    <p:sldId id="331" r:id="rId24"/>
    <p:sldId id="336" r:id="rId25"/>
    <p:sldId id="335" r:id="rId26"/>
    <p:sldId id="341" r:id="rId27"/>
    <p:sldId id="340" r:id="rId28"/>
    <p:sldId id="378" r:id="rId29"/>
    <p:sldId id="379" r:id="rId30"/>
    <p:sldId id="365" r:id="rId31"/>
    <p:sldId id="306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13" autoAdjust="0"/>
    <p:restoredTop sz="85619" autoAdjust="0"/>
  </p:normalViewPr>
  <p:slideViewPr>
    <p:cSldViewPr snapToGrid="0" snapToObjects="1">
      <p:cViewPr varScale="1">
        <p:scale>
          <a:sx n="111" d="100"/>
          <a:sy n="111" d="100"/>
        </p:scale>
        <p:origin x="269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BA93C-D246-AB41-92BA-D228AFCC5476}" type="datetime1">
              <a:rPr lang="en-US" smtClean="0"/>
              <a:pPr/>
              <a:t>2/6/19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21FF5-C9BF-914D-B70B-1FA00F1385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2772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86E7C-C26F-E94F-A446-15FF46E04449}" type="datetime1">
              <a:rPr lang="en-US" smtClean="0"/>
              <a:pPr/>
              <a:t>2/6/19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DB999-4F08-2C4E-AEA6-3233990BF8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5481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895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8000"/>
                </a:solidFill>
              </a:defRPr>
            </a:lvl1pPr>
          </a:lstStyle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0504D"/>
                </a:solidFill>
              </a:defRPr>
            </a:lvl1pPr>
          </a:lstStyle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0175"/>
            <a:ext cx="7772400" cy="1635782"/>
          </a:xfrm>
        </p:spPr>
        <p:txBody>
          <a:bodyPr>
            <a:noAutofit/>
          </a:bodyPr>
          <a:lstStyle/>
          <a:p>
            <a:r>
              <a:rPr lang="en-US" sz="3200" dirty="0"/>
              <a:t>CS 18000 Problem Solving and Object Oriented Programming </a:t>
            </a:r>
            <a:br>
              <a:rPr lang="en-US" sz="3200" dirty="0"/>
            </a:br>
            <a:r>
              <a:rPr lang="en-US" sz="2400" dirty="0"/>
              <a:t>Spring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97849"/>
            <a:ext cx="6400800" cy="1097455"/>
          </a:xfrm>
        </p:spPr>
        <p:txBody>
          <a:bodyPr>
            <a:normAutofit/>
          </a:bodyPr>
          <a:lstStyle/>
          <a:p>
            <a:r>
              <a:rPr lang="en-US" sz="2400" dirty="0"/>
              <a:t>Week 2: Lecture 3 January 14. 2019</a:t>
            </a:r>
          </a:p>
          <a:p>
            <a:r>
              <a:rPr lang="en-US" sz="2400" dirty="0"/>
              <a:t>Slides updated: 10:30am January 15, 2019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5495" y="4420512"/>
            <a:ext cx="748985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Aditya Mathur</a:t>
            </a:r>
          </a:p>
          <a:p>
            <a:pPr algn="ctr"/>
            <a:r>
              <a:rPr lang="en-US" dirty="0"/>
              <a:t>Professor, Department of Computer Science</a:t>
            </a:r>
          </a:p>
          <a:p>
            <a:pPr algn="ctr"/>
            <a:r>
              <a:rPr lang="en-US" dirty="0"/>
              <a:t>Purdue University</a:t>
            </a:r>
          </a:p>
          <a:p>
            <a:pPr algn="ctr"/>
            <a:r>
              <a:rPr lang="en-US" dirty="0"/>
              <a:t>West Lafayette, IN, USA</a:t>
            </a:r>
          </a:p>
          <a:p>
            <a:pPr algn="ctr"/>
            <a:endParaRPr lang="en-US" dirty="0"/>
          </a:p>
          <a:p>
            <a:pPr algn="ctr"/>
            <a:r>
              <a:rPr lang="en-US" dirty="0" err="1"/>
              <a:t>ps</a:t>
            </a:r>
            <a:r>
              <a:rPr lang="en-US" dirty="0"/>
              <a:t>://</a:t>
            </a:r>
            <a:r>
              <a:rPr lang="en-US" dirty="0" err="1"/>
              <a:t>www.cs.purdue.edu</a:t>
            </a:r>
            <a:r>
              <a:rPr lang="en-US" dirty="0"/>
              <a:t>/homes/</a:t>
            </a:r>
            <a:r>
              <a:rPr lang="en-US" dirty="0" err="1"/>
              <a:t>apm</a:t>
            </a:r>
            <a:r>
              <a:rPr lang="en-US" dirty="0"/>
              <a:t>/courses/CS180_Java/CS180Spring2019/</a:t>
            </a:r>
          </a:p>
        </p:txBody>
      </p:sp>
      <p:sp>
        <p:nvSpPr>
          <p:cNvPr id="5" name="Rectangle 4"/>
          <p:cNvSpPr/>
          <p:nvPr/>
        </p:nvSpPr>
        <p:spPr>
          <a:xfrm>
            <a:off x="1422888" y="2647237"/>
            <a:ext cx="6298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Section LE2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62" y="57256"/>
            <a:ext cx="6472238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Conversion: Decimal to binary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F74F98D-1724-D640-B746-699566433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029549"/>
              </p:ext>
            </p:extLst>
          </p:nvPr>
        </p:nvGraphicFramePr>
        <p:xfrm>
          <a:off x="538466" y="1566043"/>
          <a:ext cx="6096000" cy="4053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89706343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9770593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9138852"/>
                    </a:ext>
                  </a:extLst>
                </a:gridCol>
              </a:tblGrid>
              <a:tr h="108332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Number 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(n/2)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Quotient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(n/2)</a:t>
                      </a:r>
                    </a:p>
                    <a:p>
                      <a:pPr algn="ctr"/>
                      <a:r>
                        <a:rPr lang="en-US" sz="2800" dirty="0"/>
                        <a:t>Remainder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406375"/>
                  </a:ext>
                </a:extLst>
              </a:tr>
              <a:tr h="59407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161298"/>
                  </a:ext>
                </a:extLst>
              </a:tr>
              <a:tr h="59407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521475"/>
                  </a:ext>
                </a:extLst>
              </a:tr>
              <a:tr h="59407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223995"/>
                  </a:ext>
                </a:extLst>
              </a:tr>
              <a:tr h="59407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940643"/>
                  </a:ext>
                </a:extLst>
              </a:tr>
              <a:tr h="59407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95527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3981B93-8D48-174C-A7C5-BECAF10614EC}"/>
              </a:ext>
            </a:extLst>
          </p:cNvPr>
          <p:cNvSpPr txBox="1"/>
          <p:nvPr/>
        </p:nvSpPr>
        <p:spPr>
          <a:xfrm>
            <a:off x="330108" y="801979"/>
            <a:ext cx="3233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Convert 19 to binary.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2E6666-FCD4-C44D-96F0-DABB65C66043}"/>
              </a:ext>
            </a:extLst>
          </p:cNvPr>
          <p:cNvSpPr txBox="1"/>
          <p:nvPr/>
        </p:nvSpPr>
        <p:spPr>
          <a:xfrm>
            <a:off x="3586466" y="801979"/>
            <a:ext cx="45300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Divide by 2 until quotient is 0.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74FFB6-DF23-854F-84A8-76E4D0D64BD8}"/>
              </a:ext>
            </a:extLst>
          </p:cNvPr>
          <p:cNvSpPr txBox="1"/>
          <p:nvPr/>
        </p:nvSpPr>
        <p:spPr>
          <a:xfrm>
            <a:off x="457200" y="5927976"/>
            <a:ext cx="7736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(19)</a:t>
            </a:r>
            <a:r>
              <a:rPr lang="en-US" sz="2400" baseline="-25000" dirty="0"/>
              <a:t>10 </a:t>
            </a:r>
            <a:r>
              <a:rPr lang="en-US" sz="2400" dirty="0"/>
              <a:t>=(10011)</a:t>
            </a:r>
            <a:r>
              <a:rPr lang="en-US" sz="2400" baseline="-25000" dirty="0"/>
              <a:t>2</a:t>
            </a:r>
            <a:r>
              <a:rPr lang="en-US" sz="2400" dirty="0"/>
              <a:t>=1*2</a:t>
            </a:r>
            <a:r>
              <a:rPr lang="en-US" sz="2400" baseline="30000" dirty="0"/>
              <a:t>4 </a:t>
            </a:r>
            <a:r>
              <a:rPr lang="en-US" sz="2400" dirty="0"/>
              <a:t> +0*2</a:t>
            </a:r>
            <a:r>
              <a:rPr lang="en-US" sz="2400" baseline="30000" dirty="0"/>
              <a:t>3 </a:t>
            </a:r>
            <a:r>
              <a:rPr lang="en-US" sz="2400" dirty="0"/>
              <a:t>+0*2</a:t>
            </a:r>
            <a:r>
              <a:rPr lang="en-US" sz="2400" baseline="30000" dirty="0"/>
              <a:t>2</a:t>
            </a:r>
            <a:r>
              <a:rPr lang="en-US" sz="2400" dirty="0"/>
              <a:t> +1*2</a:t>
            </a:r>
            <a:r>
              <a:rPr lang="en-US" sz="2400" baseline="30000" dirty="0"/>
              <a:t>1</a:t>
            </a:r>
            <a:r>
              <a:rPr lang="en-US" sz="2400" dirty="0"/>
              <a:t> +1*2</a:t>
            </a:r>
            <a:r>
              <a:rPr lang="en-US" sz="2400" baseline="30000" dirty="0"/>
              <a:t>0 </a:t>
            </a:r>
            <a:r>
              <a:rPr lang="en-US" sz="2400" dirty="0"/>
              <a:t> =16+2+1=19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5FDD06-D8F3-3946-9B13-3E0A02D6EB5D}"/>
              </a:ext>
            </a:extLst>
          </p:cNvPr>
          <p:cNvSpPr txBox="1"/>
          <p:nvPr/>
        </p:nvSpPr>
        <p:spPr>
          <a:xfrm>
            <a:off x="6566367" y="2682403"/>
            <a:ext cx="2678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Least significant bit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DCB10E-5296-6A46-BCF9-3406EA6136B8}"/>
              </a:ext>
            </a:extLst>
          </p:cNvPr>
          <p:cNvSpPr txBox="1"/>
          <p:nvPr/>
        </p:nvSpPr>
        <p:spPr>
          <a:xfrm>
            <a:off x="6566367" y="5018543"/>
            <a:ext cx="2570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Most significant bit</a:t>
            </a:r>
          </a:p>
        </p:txBody>
      </p:sp>
    </p:spTree>
    <p:extLst>
      <p:ext uri="{BB962C8B-B14F-4D97-AF65-F5344CB8AC3E}">
        <p14:creationId xmlns:p14="http://schemas.microsoft.com/office/powerpoint/2010/main" val="71042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65125"/>
            <a:ext cx="8248650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Representation  of binary integers in memory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9D271E-F87C-7944-8686-6D9D56900690}"/>
              </a:ext>
            </a:extLst>
          </p:cNvPr>
          <p:cNvSpPr txBox="1"/>
          <p:nvPr/>
        </p:nvSpPr>
        <p:spPr>
          <a:xfrm>
            <a:off x="306531" y="1431279"/>
            <a:ext cx="6442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Integers are represented using </a:t>
            </a:r>
            <a:r>
              <a:rPr lang="en-US" sz="2400" dirty="0">
                <a:solidFill>
                  <a:srgbClr val="C00000"/>
                </a:solidFill>
              </a:rPr>
              <a:t>two’s complement.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971C805-3A1C-1143-AEFE-69E6BD96F447}"/>
              </a:ext>
            </a:extLst>
          </p:cNvPr>
          <p:cNvSpPr txBox="1"/>
          <p:nvPr/>
        </p:nvSpPr>
        <p:spPr>
          <a:xfrm>
            <a:off x="306531" y="2186948"/>
            <a:ext cx="45109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Consider a byte (8-bits) in memory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35196F4-20BD-7745-A6D5-BC822485E30F}"/>
              </a:ext>
            </a:extLst>
          </p:cNvPr>
          <p:cNvSpPr/>
          <p:nvPr/>
        </p:nvSpPr>
        <p:spPr>
          <a:xfrm>
            <a:off x="1817217" y="3839513"/>
            <a:ext cx="678872" cy="872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00DF1F4-2C0A-744E-828A-6A763CF47E5D}"/>
              </a:ext>
            </a:extLst>
          </p:cNvPr>
          <p:cNvSpPr/>
          <p:nvPr/>
        </p:nvSpPr>
        <p:spPr>
          <a:xfrm>
            <a:off x="2449870" y="3839513"/>
            <a:ext cx="678872" cy="872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DE93EAF-389A-F844-90D4-EE348CD318C9}"/>
              </a:ext>
            </a:extLst>
          </p:cNvPr>
          <p:cNvSpPr/>
          <p:nvPr/>
        </p:nvSpPr>
        <p:spPr>
          <a:xfrm>
            <a:off x="3082523" y="3839513"/>
            <a:ext cx="678872" cy="872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1D4854A-BE63-D24F-8E79-6D5B1E8D2875}"/>
              </a:ext>
            </a:extLst>
          </p:cNvPr>
          <p:cNvSpPr/>
          <p:nvPr/>
        </p:nvSpPr>
        <p:spPr>
          <a:xfrm>
            <a:off x="3715176" y="3839513"/>
            <a:ext cx="678872" cy="872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830B692-F4CB-A446-B81C-41C8F6469465}"/>
              </a:ext>
            </a:extLst>
          </p:cNvPr>
          <p:cNvSpPr/>
          <p:nvPr/>
        </p:nvSpPr>
        <p:spPr>
          <a:xfrm>
            <a:off x="4347829" y="3839513"/>
            <a:ext cx="678872" cy="872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A79449F-406D-9940-8CFF-A3D925FF7639}"/>
              </a:ext>
            </a:extLst>
          </p:cNvPr>
          <p:cNvSpPr/>
          <p:nvPr/>
        </p:nvSpPr>
        <p:spPr>
          <a:xfrm>
            <a:off x="4980482" y="3839513"/>
            <a:ext cx="678872" cy="872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8E77C93-FDFF-BB48-8524-34DB8AC4B96A}"/>
              </a:ext>
            </a:extLst>
          </p:cNvPr>
          <p:cNvSpPr/>
          <p:nvPr/>
        </p:nvSpPr>
        <p:spPr>
          <a:xfrm>
            <a:off x="5613135" y="3839513"/>
            <a:ext cx="678872" cy="872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7034346-9312-5446-8698-5D1B7A89A0BD}"/>
              </a:ext>
            </a:extLst>
          </p:cNvPr>
          <p:cNvSpPr/>
          <p:nvPr/>
        </p:nvSpPr>
        <p:spPr>
          <a:xfrm>
            <a:off x="6245786" y="3839513"/>
            <a:ext cx="678872" cy="872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EE975DF-DD6B-A240-BB54-A5D39B542F11}"/>
              </a:ext>
            </a:extLst>
          </p:cNvPr>
          <p:cNvSpPr txBox="1"/>
          <p:nvPr/>
        </p:nvSpPr>
        <p:spPr>
          <a:xfrm>
            <a:off x="311137" y="2942617"/>
            <a:ext cx="5095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Here is how (19)</a:t>
            </a:r>
            <a:r>
              <a:rPr lang="en-US" sz="2400" baseline="-25000" dirty="0"/>
              <a:t>10</a:t>
            </a:r>
            <a:r>
              <a:rPr lang="en-US" sz="2400" dirty="0"/>
              <a:t> will be represented: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38A153D-1BC8-0446-9782-57FD0BD8C80E}"/>
              </a:ext>
            </a:extLst>
          </p:cNvPr>
          <p:cNvGrpSpPr/>
          <p:nvPr/>
        </p:nvGrpSpPr>
        <p:grpSpPr>
          <a:xfrm>
            <a:off x="1919596" y="4743354"/>
            <a:ext cx="4336315" cy="1228870"/>
            <a:chOff x="1919596" y="4848864"/>
            <a:chExt cx="4336315" cy="1228870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D1E8BEF-3593-E64E-BEAC-CBA11B80BAA9}"/>
                </a:ext>
              </a:extLst>
            </p:cNvPr>
            <p:cNvSpPr txBox="1"/>
            <p:nvPr/>
          </p:nvSpPr>
          <p:spPr>
            <a:xfrm>
              <a:off x="1919596" y="5123627"/>
              <a:ext cx="4336315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Sign bit:</a:t>
              </a:r>
            </a:p>
            <a:p>
              <a:r>
                <a:rPr lang="en-US" sz="2800" dirty="0"/>
                <a:t> </a:t>
              </a:r>
              <a:r>
                <a:rPr lang="en-US" sz="2800" dirty="0">
                  <a:solidFill>
                    <a:srgbClr val="C00000"/>
                  </a:solidFill>
                </a:rPr>
                <a:t>0</a:t>
              </a:r>
              <a:r>
                <a:rPr lang="en-US" sz="2800" dirty="0"/>
                <a:t> for positive, </a:t>
              </a:r>
              <a:r>
                <a:rPr lang="en-US" sz="2800" dirty="0">
                  <a:solidFill>
                    <a:srgbClr val="C00000"/>
                  </a:solidFill>
                </a:rPr>
                <a:t>1</a:t>
              </a:r>
              <a:r>
                <a:rPr lang="en-US" sz="2800" dirty="0"/>
                <a:t> for negative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9915DB9F-DAF4-CD4F-B47A-11DE3DD1F416}"/>
                </a:ext>
              </a:extLst>
            </p:cNvPr>
            <p:cNvCxnSpPr/>
            <p:nvPr/>
          </p:nvCxnSpPr>
          <p:spPr>
            <a:xfrm flipV="1">
              <a:off x="2231114" y="4848864"/>
              <a:ext cx="0" cy="39688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456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65125"/>
            <a:ext cx="8248650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Representation of negative integers in memory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971C805-3A1C-1143-AEFE-69E6BD96F447}"/>
              </a:ext>
            </a:extLst>
          </p:cNvPr>
          <p:cNvSpPr txBox="1"/>
          <p:nvPr/>
        </p:nvSpPr>
        <p:spPr>
          <a:xfrm>
            <a:off x="241743" y="2120938"/>
            <a:ext cx="6204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Find the binary equivalent of (19)</a:t>
            </a:r>
            <a:r>
              <a:rPr lang="en-US" sz="2400" baseline="-25000" dirty="0"/>
              <a:t>10</a:t>
            </a:r>
            <a:r>
              <a:rPr lang="en-US" sz="2400" dirty="0"/>
              <a:t>: 000010011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35196F4-20BD-7745-A6D5-BC822485E30F}"/>
              </a:ext>
            </a:extLst>
          </p:cNvPr>
          <p:cNvSpPr/>
          <p:nvPr/>
        </p:nvSpPr>
        <p:spPr>
          <a:xfrm>
            <a:off x="1817217" y="3839513"/>
            <a:ext cx="678872" cy="872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00DF1F4-2C0A-744E-828A-6A763CF47E5D}"/>
              </a:ext>
            </a:extLst>
          </p:cNvPr>
          <p:cNvSpPr/>
          <p:nvPr/>
        </p:nvSpPr>
        <p:spPr>
          <a:xfrm>
            <a:off x="2449870" y="3839513"/>
            <a:ext cx="678872" cy="872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DE93EAF-389A-F844-90D4-EE348CD318C9}"/>
              </a:ext>
            </a:extLst>
          </p:cNvPr>
          <p:cNvSpPr/>
          <p:nvPr/>
        </p:nvSpPr>
        <p:spPr>
          <a:xfrm>
            <a:off x="3082523" y="3839513"/>
            <a:ext cx="678872" cy="872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1D4854A-BE63-D24F-8E79-6D5B1E8D2875}"/>
              </a:ext>
            </a:extLst>
          </p:cNvPr>
          <p:cNvSpPr/>
          <p:nvPr/>
        </p:nvSpPr>
        <p:spPr>
          <a:xfrm>
            <a:off x="3715176" y="3839513"/>
            <a:ext cx="678872" cy="872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830B692-F4CB-A446-B81C-41C8F6469465}"/>
              </a:ext>
            </a:extLst>
          </p:cNvPr>
          <p:cNvSpPr/>
          <p:nvPr/>
        </p:nvSpPr>
        <p:spPr>
          <a:xfrm>
            <a:off x="4347829" y="3839513"/>
            <a:ext cx="678872" cy="872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A79449F-406D-9940-8CFF-A3D925FF7639}"/>
              </a:ext>
            </a:extLst>
          </p:cNvPr>
          <p:cNvSpPr/>
          <p:nvPr/>
        </p:nvSpPr>
        <p:spPr>
          <a:xfrm>
            <a:off x="4980482" y="3839513"/>
            <a:ext cx="678872" cy="872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8E77C93-FDFF-BB48-8524-34DB8AC4B96A}"/>
              </a:ext>
            </a:extLst>
          </p:cNvPr>
          <p:cNvSpPr/>
          <p:nvPr/>
        </p:nvSpPr>
        <p:spPr>
          <a:xfrm>
            <a:off x="5613135" y="3839513"/>
            <a:ext cx="678872" cy="872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7034346-9312-5446-8698-5D1B7A89A0BD}"/>
              </a:ext>
            </a:extLst>
          </p:cNvPr>
          <p:cNvSpPr/>
          <p:nvPr/>
        </p:nvSpPr>
        <p:spPr>
          <a:xfrm>
            <a:off x="6245786" y="3839513"/>
            <a:ext cx="678872" cy="872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EE975DF-DD6B-A240-BB54-A5D39B542F11}"/>
              </a:ext>
            </a:extLst>
          </p:cNvPr>
          <p:cNvSpPr txBox="1"/>
          <p:nvPr/>
        </p:nvSpPr>
        <p:spPr>
          <a:xfrm>
            <a:off x="241743" y="1547503"/>
            <a:ext cx="7020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How will (-19)</a:t>
            </a:r>
            <a:r>
              <a:rPr lang="en-US" sz="2400" baseline="-25000" dirty="0"/>
              <a:t>10</a:t>
            </a:r>
            <a:r>
              <a:rPr lang="en-US" sz="2400" dirty="0"/>
              <a:t> be represented  as a byte in memory?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968A5D3-1098-E948-B0B4-DF258BA23F51}"/>
              </a:ext>
            </a:extLst>
          </p:cNvPr>
          <p:cNvGrpSpPr/>
          <p:nvPr/>
        </p:nvGrpSpPr>
        <p:grpSpPr>
          <a:xfrm>
            <a:off x="1932805" y="4848864"/>
            <a:ext cx="5509713" cy="974087"/>
            <a:chOff x="1299755" y="4848864"/>
            <a:chExt cx="5509713" cy="974087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D1E8BEF-3593-E64E-BEAC-CBA11B80BAA9}"/>
                </a:ext>
              </a:extLst>
            </p:cNvPr>
            <p:cNvSpPr txBox="1"/>
            <p:nvPr/>
          </p:nvSpPr>
          <p:spPr>
            <a:xfrm>
              <a:off x="1299755" y="5299731"/>
              <a:ext cx="5509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Sign bit: 0 for positive, 1 for negative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9915DB9F-DAF4-CD4F-B47A-11DE3DD1F416}"/>
                </a:ext>
              </a:extLst>
            </p:cNvPr>
            <p:cNvCxnSpPr/>
            <p:nvPr/>
          </p:nvCxnSpPr>
          <p:spPr>
            <a:xfrm flipV="1">
              <a:off x="1510145" y="4848864"/>
              <a:ext cx="0" cy="39688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0AD9ECDD-0727-0244-9A0A-A6F075E4887F}"/>
              </a:ext>
            </a:extLst>
          </p:cNvPr>
          <p:cNvSpPr txBox="1"/>
          <p:nvPr/>
        </p:nvSpPr>
        <p:spPr>
          <a:xfrm>
            <a:off x="241743" y="2694373"/>
            <a:ext cx="3190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Flip the bits: 111101100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FBE0F55-9083-6649-89D2-30F0AE4E05C2}"/>
              </a:ext>
            </a:extLst>
          </p:cNvPr>
          <p:cNvSpPr txBox="1"/>
          <p:nvPr/>
        </p:nvSpPr>
        <p:spPr>
          <a:xfrm>
            <a:off x="241743" y="3267809"/>
            <a:ext cx="4392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Add 1: 111101100+1= 111101101</a:t>
            </a:r>
          </a:p>
        </p:txBody>
      </p:sp>
    </p:spTree>
    <p:extLst>
      <p:ext uri="{BB962C8B-B14F-4D97-AF65-F5344CB8AC3E}">
        <p14:creationId xmlns:p14="http://schemas.microsoft.com/office/powerpoint/2010/main" val="324429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7" grpId="0"/>
      <p:bldP spid="29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65125"/>
            <a:ext cx="8248650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Range of integers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672A62-17FC-074F-B295-CE703D84CCDF}"/>
              </a:ext>
            </a:extLst>
          </p:cNvPr>
          <p:cNvSpPr txBox="1"/>
          <p:nvPr/>
        </p:nvSpPr>
        <p:spPr>
          <a:xfrm>
            <a:off x="443345" y="1997129"/>
            <a:ext cx="1581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Max: 2</a:t>
            </a:r>
            <a:r>
              <a:rPr lang="en-US" sz="2400" baseline="30000" dirty="0"/>
              <a:t>N-1</a:t>
            </a:r>
            <a:r>
              <a:rPr lang="en-US" sz="2400" dirty="0"/>
              <a:t>-1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6E903BC-9CD4-B84C-BD64-81201E4972CA}"/>
              </a:ext>
            </a:extLst>
          </p:cNvPr>
          <p:cNvSpPr txBox="1"/>
          <p:nvPr/>
        </p:nvSpPr>
        <p:spPr>
          <a:xfrm>
            <a:off x="443345" y="2608220"/>
            <a:ext cx="1380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Min: -2</a:t>
            </a:r>
            <a:r>
              <a:rPr lang="en-US" sz="2400" baseline="30000" dirty="0"/>
              <a:t>N-1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C6F5C5-1686-7342-B6FE-3108BDBB6E86}"/>
              </a:ext>
            </a:extLst>
          </p:cNvPr>
          <p:cNvSpPr txBox="1"/>
          <p:nvPr/>
        </p:nvSpPr>
        <p:spPr>
          <a:xfrm>
            <a:off x="443345" y="3219311"/>
            <a:ext cx="1167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For N=8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7717C20-3481-EF4C-B8D7-33CA02DDDC5B}"/>
              </a:ext>
            </a:extLst>
          </p:cNvPr>
          <p:cNvSpPr txBox="1"/>
          <p:nvPr/>
        </p:nvSpPr>
        <p:spPr>
          <a:xfrm>
            <a:off x="1845722" y="3742531"/>
            <a:ext cx="20059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Max: 2</a:t>
            </a:r>
            <a:r>
              <a:rPr lang="en-US" sz="2400" baseline="30000" dirty="0"/>
              <a:t>7</a:t>
            </a:r>
            <a:r>
              <a:rPr lang="en-US" sz="2400" dirty="0"/>
              <a:t>-1=127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1406C0D-479E-3749-977C-0AFD30B502D2}"/>
              </a:ext>
            </a:extLst>
          </p:cNvPr>
          <p:cNvSpPr txBox="1"/>
          <p:nvPr/>
        </p:nvSpPr>
        <p:spPr>
          <a:xfrm>
            <a:off x="1859577" y="4401055"/>
            <a:ext cx="2141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Min: -2</a:t>
            </a:r>
            <a:r>
              <a:rPr lang="en-US" sz="2400" baseline="30000" dirty="0"/>
              <a:t>N-1 </a:t>
            </a:r>
            <a:r>
              <a:rPr lang="en-US" sz="2400" dirty="0"/>
              <a:t>=-128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5BDB88-1CFA-BE47-AE5D-F020185EAF80}"/>
              </a:ext>
            </a:extLst>
          </p:cNvPr>
          <p:cNvSpPr txBox="1"/>
          <p:nvPr/>
        </p:nvSpPr>
        <p:spPr>
          <a:xfrm>
            <a:off x="4410075" y="5043959"/>
            <a:ext cx="38886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What happens when you add 1 to 127?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7E02C3-927F-C542-B96F-325B96A2CE68}"/>
              </a:ext>
            </a:extLst>
          </p:cNvPr>
          <p:cNvSpPr txBox="1"/>
          <p:nvPr/>
        </p:nvSpPr>
        <p:spPr>
          <a:xfrm>
            <a:off x="443345" y="1386038"/>
            <a:ext cx="2416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Number of bits=N</a:t>
            </a:r>
          </a:p>
        </p:txBody>
      </p:sp>
    </p:spTree>
    <p:extLst>
      <p:ext uri="{BB962C8B-B14F-4D97-AF65-F5344CB8AC3E}">
        <p14:creationId xmlns:p14="http://schemas.microsoft.com/office/powerpoint/2010/main" val="130013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2" grpId="0"/>
      <p:bldP spid="4" grpId="0"/>
      <p:bldP spid="33" grpId="0"/>
      <p:bldP spid="34" grpId="0"/>
      <p:bldP spid="5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65125"/>
            <a:ext cx="8248650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Circle of integers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3CACA7C-FD62-274F-AC9F-E33E6CD50DD5}"/>
              </a:ext>
            </a:extLst>
          </p:cNvPr>
          <p:cNvSpPr/>
          <p:nvPr/>
        </p:nvSpPr>
        <p:spPr>
          <a:xfrm>
            <a:off x="2195328" y="2239153"/>
            <a:ext cx="3330341" cy="333034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1EC2029-8A6B-D943-8719-0286281B7391}"/>
              </a:ext>
            </a:extLst>
          </p:cNvPr>
          <p:cNvSpPr txBox="1"/>
          <p:nvPr/>
        </p:nvSpPr>
        <p:spPr>
          <a:xfrm>
            <a:off x="337617" y="1173479"/>
            <a:ext cx="6774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Number of bits=4.  Max: 2</a:t>
            </a:r>
            <a:r>
              <a:rPr lang="en-US" sz="2400" baseline="30000" dirty="0"/>
              <a:t>(4-1)</a:t>
            </a:r>
            <a:r>
              <a:rPr lang="en-US" sz="2400" dirty="0"/>
              <a:t>-1=  7       Min: -2</a:t>
            </a:r>
            <a:r>
              <a:rPr lang="en-US" sz="2400" baseline="30000" dirty="0"/>
              <a:t>(4-1)</a:t>
            </a:r>
            <a:r>
              <a:rPr lang="en-US" sz="2400" dirty="0"/>
              <a:t> =-8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DBFDD41-20B9-D84D-9806-7272264B4EE1}"/>
              </a:ext>
            </a:extLst>
          </p:cNvPr>
          <p:cNvCxnSpPr/>
          <p:nvPr/>
        </p:nvCxnSpPr>
        <p:spPr>
          <a:xfrm>
            <a:off x="3814415" y="2152525"/>
            <a:ext cx="1" cy="866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47E648-40D5-0B4C-A90F-325165B507F8}"/>
              </a:ext>
            </a:extLst>
          </p:cNvPr>
          <p:cNvCxnSpPr>
            <a:cxnSpLocks/>
            <a:stCxn id="10" idx="7"/>
          </p:cNvCxnSpPr>
          <p:nvPr/>
        </p:nvCxnSpPr>
        <p:spPr>
          <a:xfrm flipV="1">
            <a:off x="5037952" y="2643414"/>
            <a:ext cx="121957" cy="83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7434833-9D93-EB46-8349-004FF5305A6E}"/>
              </a:ext>
            </a:extLst>
          </p:cNvPr>
          <p:cNvCxnSpPr/>
          <p:nvPr/>
        </p:nvCxnSpPr>
        <p:spPr>
          <a:xfrm>
            <a:off x="5525669" y="3914307"/>
            <a:ext cx="17325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7BC2F3D-83C4-AA4A-B4AF-2DE96B0E49AB}"/>
              </a:ext>
            </a:extLst>
          </p:cNvPr>
          <p:cNvCxnSpPr>
            <a:stCxn id="10" idx="5"/>
          </p:cNvCxnSpPr>
          <p:nvPr/>
        </p:nvCxnSpPr>
        <p:spPr>
          <a:xfrm>
            <a:off x="5037952" y="5081777"/>
            <a:ext cx="121957" cy="642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86DC46B-F239-914A-BC1B-65D69CEC3354}"/>
              </a:ext>
            </a:extLst>
          </p:cNvPr>
          <p:cNvCxnSpPr/>
          <p:nvPr/>
        </p:nvCxnSpPr>
        <p:spPr>
          <a:xfrm flipH="1">
            <a:off x="3814415" y="5569494"/>
            <a:ext cx="1" cy="866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AAD8977-0421-D447-9D89-73534E48D5F4}"/>
              </a:ext>
            </a:extLst>
          </p:cNvPr>
          <p:cNvCxnSpPr>
            <a:stCxn id="10" idx="3"/>
          </p:cNvCxnSpPr>
          <p:nvPr/>
        </p:nvCxnSpPr>
        <p:spPr>
          <a:xfrm flipH="1">
            <a:off x="2561088" y="5081777"/>
            <a:ext cx="121957" cy="642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CE0F80A-F7CD-C548-8886-2A3AFEA9B0BD}"/>
              </a:ext>
            </a:extLst>
          </p:cNvPr>
          <p:cNvCxnSpPr/>
          <p:nvPr/>
        </p:nvCxnSpPr>
        <p:spPr>
          <a:xfrm flipH="1" flipV="1">
            <a:off x="2034906" y="3914307"/>
            <a:ext cx="160422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44AB1F8-90B0-B546-927A-F00D83A56675}"/>
              </a:ext>
            </a:extLst>
          </p:cNvPr>
          <p:cNvCxnSpPr>
            <a:stCxn id="10" idx="1"/>
          </p:cNvCxnSpPr>
          <p:nvPr/>
        </p:nvCxnSpPr>
        <p:spPr>
          <a:xfrm flipH="1" flipV="1">
            <a:off x="2561088" y="2643414"/>
            <a:ext cx="121957" cy="83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69C2B4E4-B63D-D54D-8230-83E8925E339F}"/>
              </a:ext>
            </a:extLst>
          </p:cNvPr>
          <p:cNvSpPr txBox="1"/>
          <p:nvPr/>
        </p:nvSpPr>
        <p:spPr>
          <a:xfrm>
            <a:off x="3644336" y="167991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A12467E-BD5B-F04C-AACF-1CB005047047}"/>
              </a:ext>
            </a:extLst>
          </p:cNvPr>
          <p:cNvSpPr txBox="1"/>
          <p:nvPr/>
        </p:nvSpPr>
        <p:spPr>
          <a:xfrm>
            <a:off x="2328617" y="230276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E80D0B2-105F-4A42-801F-C6D63D16FEF4}"/>
              </a:ext>
            </a:extLst>
          </p:cNvPr>
          <p:cNvSpPr txBox="1"/>
          <p:nvPr/>
        </p:nvSpPr>
        <p:spPr>
          <a:xfrm>
            <a:off x="1694748" y="368347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48F42C8-65CE-C14D-86CE-0FEEA9824AFC}"/>
              </a:ext>
            </a:extLst>
          </p:cNvPr>
          <p:cNvSpPr txBox="1"/>
          <p:nvPr/>
        </p:nvSpPr>
        <p:spPr>
          <a:xfrm>
            <a:off x="2221032" y="503730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F20CF03-7113-D742-903B-F0445B52366F}"/>
              </a:ext>
            </a:extLst>
          </p:cNvPr>
          <p:cNvSpPr txBox="1"/>
          <p:nvPr/>
        </p:nvSpPr>
        <p:spPr>
          <a:xfrm>
            <a:off x="3644336" y="56823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16DE5CB-CFAC-9745-86BC-DEB7A2ACE1A1}"/>
              </a:ext>
            </a:extLst>
          </p:cNvPr>
          <p:cNvSpPr txBox="1"/>
          <p:nvPr/>
        </p:nvSpPr>
        <p:spPr>
          <a:xfrm>
            <a:off x="5159807" y="503730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98372EC-6A90-C240-8977-6BAFD3D980EB}"/>
              </a:ext>
            </a:extLst>
          </p:cNvPr>
          <p:cNvSpPr txBox="1"/>
          <p:nvPr/>
        </p:nvSpPr>
        <p:spPr>
          <a:xfrm>
            <a:off x="5679642" y="368347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565D10B-4646-464E-A0EA-1415BCBE7B65}"/>
              </a:ext>
            </a:extLst>
          </p:cNvPr>
          <p:cNvSpPr txBox="1"/>
          <p:nvPr/>
        </p:nvSpPr>
        <p:spPr>
          <a:xfrm>
            <a:off x="5150252" y="236347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BC5011F-C2A4-BB4E-B873-E19C5269FE5B}"/>
              </a:ext>
            </a:extLst>
          </p:cNvPr>
          <p:cNvSpPr txBox="1"/>
          <p:nvPr/>
        </p:nvSpPr>
        <p:spPr>
          <a:xfrm>
            <a:off x="2710382" y="2643414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-1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695C787-2931-4E47-B78F-FE1A6D12E28A}"/>
              </a:ext>
            </a:extLst>
          </p:cNvPr>
          <p:cNvSpPr txBox="1"/>
          <p:nvPr/>
        </p:nvSpPr>
        <p:spPr>
          <a:xfrm>
            <a:off x="2275648" y="3683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-2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9DF7A02-23A4-F648-A95A-5DEE8E4AA57D}"/>
              </a:ext>
            </a:extLst>
          </p:cNvPr>
          <p:cNvSpPr txBox="1"/>
          <p:nvPr/>
        </p:nvSpPr>
        <p:spPr>
          <a:xfrm>
            <a:off x="2721612" y="470039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-3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91FEC8C-0C13-544A-9D5B-872595F7672C}"/>
              </a:ext>
            </a:extLst>
          </p:cNvPr>
          <p:cNvSpPr txBox="1"/>
          <p:nvPr/>
        </p:nvSpPr>
        <p:spPr>
          <a:xfrm>
            <a:off x="3597048" y="493343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-4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32CC43D-29D3-E54E-A26F-4203CA53074A}"/>
              </a:ext>
            </a:extLst>
          </p:cNvPr>
          <p:cNvSpPr txBox="1"/>
          <p:nvPr/>
        </p:nvSpPr>
        <p:spPr>
          <a:xfrm>
            <a:off x="4590443" y="4667867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-5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DEECDFF-0BDD-6149-A68A-53B1372ECC63}"/>
              </a:ext>
            </a:extLst>
          </p:cNvPr>
          <p:cNvSpPr txBox="1"/>
          <p:nvPr/>
        </p:nvSpPr>
        <p:spPr>
          <a:xfrm>
            <a:off x="4932885" y="3683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-6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ECA9C4B-AF12-7444-8A1B-C58155031C11}"/>
              </a:ext>
            </a:extLst>
          </p:cNvPr>
          <p:cNvSpPr txBox="1"/>
          <p:nvPr/>
        </p:nvSpPr>
        <p:spPr>
          <a:xfrm>
            <a:off x="4566334" y="261560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-7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E38DD0F-FC67-284D-926A-4481CB3774F6}"/>
              </a:ext>
            </a:extLst>
          </p:cNvPr>
          <p:cNvSpPr txBox="1"/>
          <p:nvPr/>
        </p:nvSpPr>
        <p:spPr>
          <a:xfrm>
            <a:off x="3597048" y="235577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-8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29A7175-CCC3-C94D-A1DE-55470FD7664E}"/>
              </a:ext>
            </a:extLst>
          </p:cNvPr>
          <p:cNvCxnSpPr/>
          <p:nvPr/>
        </p:nvCxnSpPr>
        <p:spPr>
          <a:xfrm>
            <a:off x="2721612" y="2464067"/>
            <a:ext cx="922724" cy="77002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26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65125"/>
            <a:ext cx="8248650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Floating point numbers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CDCF38A-5496-2646-9181-131F1404F1DB}"/>
              </a:ext>
            </a:extLst>
          </p:cNvPr>
          <p:cNvGrpSpPr/>
          <p:nvPr/>
        </p:nvGrpSpPr>
        <p:grpSpPr>
          <a:xfrm>
            <a:off x="684125" y="1298608"/>
            <a:ext cx="4423583" cy="947696"/>
            <a:chOff x="684126" y="1298608"/>
            <a:chExt cx="4423583" cy="947696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1EC2029-8A6B-D943-8719-0286281B7391}"/>
                </a:ext>
              </a:extLst>
            </p:cNvPr>
            <p:cNvSpPr txBox="1"/>
            <p:nvPr/>
          </p:nvSpPr>
          <p:spPr>
            <a:xfrm>
              <a:off x="684126" y="1298608"/>
              <a:ext cx="442358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Numbers that may have a fraction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F4E6990-9AD9-124C-AA6C-0E7C643819D4}"/>
                </a:ext>
              </a:extLst>
            </p:cNvPr>
            <p:cNvSpPr txBox="1"/>
            <p:nvPr/>
          </p:nvSpPr>
          <p:spPr>
            <a:xfrm>
              <a:off x="826901" y="1784639"/>
              <a:ext cx="28857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2.35, -1.99, 3., 2.0E15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EF057188-CD45-7340-9D9E-4EE2AED1B5D6}"/>
              </a:ext>
            </a:extLst>
          </p:cNvPr>
          <p:cNvGrpSpPr/>
          <p:nvPr/>
        </p:nvGrpSpPr>
        <p:grpSpPr>
          <a:xfrm>
            <a:off x="684125" y="2879783"/>
            <a:ext cx="4732514" cy="947696"/>
            <a:chOff x="684126" y="1298608"/>
            <a:chExt cx="4732514" cy="947696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000C5E8-1DF9-5241-A896-0F878111E0CD}"/>
                </a:ext>
              </a:extLst>
            </p:cNvPr>
            <p:cNvSpPr txBox="1"/>
            <p:nvPr/>
          </p:nvSpPr>
          <p:spPr>
            <a:xfrm>
              <a:off x="684126" y="1298608"/>
              <a:ext cx="4732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Some cannot be represented exactly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B52D6C18-368E-0C48-8931-2AEA4C6591B7}"/>
                </a:ext>
              </a:extLst>
            </p:cNvPr>
            <p:cNvSpPr txBox="1"/>
            <p:nvPr/>
          </p:nvSpPr>
          <p:spPr>
            <a:xfrm>
              <a:off x="826901" y="1784639"/>
              <a:ext cx="17956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0.3, 0.1, 7.33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0C2B44C-82D8-954E-ABDE-6EAD5F502F10}"/>
              </a:ext>
            </a:extLst>
          </p:cNvPr>
          <p:cNvGrpSpPr/>
          <p:nvPr/>
        </p:nvGrpSpPr>
        <p:grpSpPr>
          <a:xfrm>
            <a:off x="684125" y="4460958"/>
            <a:ext cx="2895452" cy="947696"/>
            <a:chOff x="684126" y="1298608"/>
            <a:chExt cx="2895452" cy="947696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C02DC2F-B185-324B-8E7A-17DD12502536}"/>
                </a:ext>
              </a:extLst>
            </p:cNvPr>
            <p:cNvSpPr txBox="1"/>
            <p:nvPr/>
          </p:nvSpPr>
          <p:spPr>
            <a:xfrm>
              <a:off x="684126" y="1298608"/>
              <a:ext cx="24401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Scientific notation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8D7DA337-200F-8647-B068-8FE7B29A609F}"/>
                </a:ext>
              </a:extLst>
            </p:cNvPr>
            <p:cNvSpPr txBox="1"/>
            <p:nvPr/>
          </p:nvSpPr>
          <p:spPr>
            <a:xfrm>
              <a:off x="826901" y="1784639"/>
              <a:ext cx="275267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0.23</a:t>
              </a:r>
              <a:r>
                <a:rPr lang="en-US" sz="2400" dirty="0">
                  <a:solidFill>
                    <a:srgbClr val="C00000"/>
                  </a:solidFill>
                </a:rPr>
                <a:t>e</a:t>
              </a:r>
              <a:r>
                <a:rPr lang="en-US" sz="2400" dirty="0"/>
                <a:t>12, 1.2498</a:t>
              </a:r>
              <a:r>
                <a:rPr lang="en-US" sz="2400" dirty="0">
                  <a:solidFill>
                    <a:srgbClr val="C00000"/>
                  </a:solidFill>
                </a:rPr>
                <a:t>e</a:t>
              </a:r>
              <a:r>
                <a:rPr lang="en-US" sz="2400" dirty="0"/>
                <a:t>-14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128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004" y="110482"/>
            <a:ext cx="8248650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Inaccuracy [Try this program]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952FF2-C67B-864E-98EA-796C6EA49C88}"/>
              </a:ext>
            </a:extLst>
          </p:cNvPr>
          <p:cNvSpPr/>
          <p:nvPr/>
        </p:nvSpPr>
        <p:spPr>
          <a:xfrm>
            <a:off x="347241" y="735174"/>
            <a:ext cx="842636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808080"/>
                </a:solidFill>
              </a:rPr>
              <a:t>/*</a:t>
            </a:r>
            <a:br>
              <a:rPr lang="en-US" sz="2400" i="1" dirty="0">
                <a:solidFill>
                  <a:srgbClr val="808080"/>
                </a:solidFill>
              </a:rPr>
            </a:br>
            <a:r>
              <a:rPr lang="en-US" sz="2400" i="1" dirty="0">
                <a:solidFill>
                  <a:srgbClr val="808080"/>
                </a:solidFill>
              </a:rPr>
              <a:t>This program demonstrates imprecise representation</a:t>
            </a:r>
            <a:br>
              <a:rPr lang="en-US" sz="2400" i="1" dirty="0">
                <a:solidFill>
                  <a:srgbClr val="808080"/>
                </a:solidFill>
              </a:rPr>
            </a:br>
            <a:r>
              <a:rPr lang="en-US" sz="2400" i="1" dirty="0">
                <a:solidFill>
                  <a:srgbClr val="808080"/>
                </a:solidFill>
              </a:rPr>
              <a:t>of floating point numbers. Aditya Mathur. January 8, 2019.</a:t>
            </a:r>
            <a:br>
              <a:rPr lang="en-US" sz="2400" i="1" dirty="0">
                <a:solidFill>
                  <a:srgbClr val="808080"/>
                </a:solidFill>
              </a:rPr>
            </a:br>
            <a:r>
              <a:rPr lang="en-US" sz="2400" i="1" dirty="0">
                <a:solidFill>
                  <a:srgbClr val="808080"/>
                </a:solidFill>
              </a:rPr>
              <a:t>*/</a:t>
            </a:r>
            <a:br>
              <a:rPr lang="en-US" sz="2400" i="1" dirty="0">
                <a:solidFill>
                  <a:srgbClr val="808080"/>
                </a:solidFill>
              </a:rPr>
            </a:br>
            <a:r>
              <a:rPr lang="en-US" sz="2400" b="1" dirty="0">
                <a:solidFill>
                  <a:srgbClr val="000080"/>
                </a:solidFill>
              </a:rPr>
              <a:t>public class </a:t>
            </a:r>
            <a:r>
              <a:rPr lang="en-US" sz="2400" dirty="0"/>
              <a:t>Inaccuracy {</a:t>
            </a:r>
            <a:br>
              <a:rPr lang="en-US" sz="2400" dirty="0"/>
            </a:br>
            <a:r>
              <a:rPr lang="en-US" sz="2400" dirty="0"/>
              <a:t>    </a:t>
            </a:r>
            <a:r>
              <a:rPr lang="en-US" sz="2400" b="1" dirty="0">
                <a:solidFill>
                  <a:srgbClr val="000080"/>
                </a:solidFill>
              </a:rPr>
              <a:t>public static void </a:t>
            </a:r>
            <a:r>
              <a:rPr lang="en-US" sz="2400" dirty="0"/>
              <a:t>main(String [] </a:t>
            </a:r>
            <a:r>
              <a:rPr lang="en-US" sz="2400" dirty="0" err="1"/>
              <a:t>args</a:t>
            </a:r>
            <a:r>
              <a:rPr lang="en-US" sz="2400" dirty="0"/>
              <a:t>) {</a:t>
            </a:r>
            <a:br>
              <a:rPr lang="en-US" sz="2400" dirty="0"/>
            </a:br>
            <a:r>
              <a:rPr lang="en-US" sz="2400" dirty="0"/>
              <a:t>        </a:t>
            </a:r>
            <a:r>
              <a:rPr lang="en-US" sz="2400" b="1" dirty="0">
                <a:solidFill>
                  <a:srgbClr val="000080"/>
                </a:solidFill>
              </a:rPr>
              <a:t>double </a:t>
            </a:r>
            <a:r>
              <a:rPr lang="en-US" sz="2400" dirty="0"/>
              <a:t>x = </a:t>
            </a:r>
            <a:r>
              <a:rPr lang="en-US" sz="2400" dirty="0">
                <a:solidFill>
                  <a:srgbClr val="0000FF"/>
                </a:solidFill>
              </a:rPr>
              <a:t>0.0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/>
              <a:t>        </a:t>
            </a:r>
            <a:r>
              <a:rPr lang="en-US" sz="2400" dirty="0" err="1"/>
              <a:t>System.</a:t>
            </a:r>
            <a:r>
              <a:rPr lang="en-US" sz="2400" b="1" i="1" dirty="0" err="1">
                <a:solidFill>
                  <a:srgbClr val="660E7A"/>
                </a:solidFill>
              </a:rPr>
              <a:t>out</a:t>
            </a:r>
            <a:r>
              <a:rPr lang="en-US" sz="2400" dirty="0" err="1"/>
              <a:t>.println</a:t>
            </a:r>
            <a:r>
              <a:rPr lang="en-US" sz="2400" dirty="0"/>
              <a:t>(x);</a:t>
            </a:r>
            <a:br>
              <a:rPr lang="en-US" sz="2400" dirty="0"/>
            </a:br>
            <a:r>
              <a:rPr lang="en-US" sz="2400" dirty="0"/>
              <a:t>        x = x + </a:t>
            </a:r>
            <a:r>
              <a:rPr lang="en-US" sz="2400" dirty="0">
                <a:solidFill>
                  <a:srgbClr val="0000FF"/>
                </a:solidFill>
              </a:rPr>
              <a:t>0.1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/>
              <a:t>        </a:t>
            </a:r>
            <a:r>
              <a:rPr lang="en-US" sz="2400" dirty="0" err="1"/>
              <a:t>System.</a:t>
            </a:r>
            <a:r>
              <a:rPr lang="en-US" sz="2400" b="1" i="1" dirty="0" err="1">
                <a:solidFill>
                  <a:srgbClr val="660E7A"/>
                </a:solidFill>
              </a:rPr>
              <a:t>out</a:t>
            </a:r>
            <a:r>
              <a:rPr lang="en-US" sz="2400" dirty="0" err="1"/>
              <a:t>.println</a:t>
            </a:r>
            <a:r>
              <a:rPr lang="en-US" sz="2400" dirty="0"/>
              <a:t>(x);</a:t>
            </a:r>
            <a:br>
              <a:rPr lang="en-US" sz="2400" dirty="0"/>
            </a:br>
            <a:r>
              <a:rPr lang="en-US" sz="2400" dirty="0"/>
              <a:t>        x = x + </a:t>
            </a:r>
            <a:r>
              <a:rPr lang="en-US" sz="2400" dirty="0">
                <a:solidFill>
                  <a:srgbClr val="0000FF"/>
                </a:solidFill>
              </a:rPr>
              <a:t>0.1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/>
              <a:t>        </a:t>
            </a:r>
            <a:r>
              <a:rPr lang="en-US" sz="2400" dirty="0" err="1"/>
              <a:t>System.</a:t>
            </a:r>
            <a:r>
              <a:rPr lang="en-US" sz="2400" b="1" i="1" dirty="0" err="1">
                <a:solidFill>
                  <a:srgbClr val="660E7A"/>
                </a:solidFill>
              </a:rPr>
              <a:t>out</a:t>
            </a:r>
            <a:r>
              <a:rPr lang="en-US" sz="2400" dirty="0" err="1"/>
              <a:t>.println</a:t>
            </a:r>
            <a:r>
              <a:rPr lang="en-US" sz="2400" dirty="0"/>
              <a:t>(x);</a:t>
            </a:r>
            <a:br>
              <a:rPr lang="en-US" sz="2400" dirty="0"/>
            </a:br>
            <a:r>
              <a:rPr lang="en-US" sz="2400" dirty="0"/>
              <a:t>        x=x+</a:t>
            </a:r>
            <a:r>
              <a:rPr lang="en-US" sz="2400" dirty="0">
                <a:solidFill>
                  <a:srgbClr val="0000FF"/>
                </a:solidFill>
              </a:rPr>
              <a:t>0.1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/>
              <a:t>        </a:t>
            </a:r>
            <a:r>
              <a:rPr lang="en-US" sz="2400" dirty="0" err="1"/>
              <a:t>System.</a:t>
            </a:r>
            <a:r>
              <a:rPr lang="en-US" sz="2400" b="1" i="1" dirty="0" err="1">
                <a:solidFill>
                  <a:srgbClr val="660E7A"/>
                </a:solidFill>
              </a:rPr>
              <a:t>out</a:t>
            </a:r>
            <a:r>
              <a:rPr lang="en-US" sz="2400" dirty="0" err="1"/>
              <a:t>.println</a:t>
            </a:r>
            <a:r>
              <a:rPr lang="en-US" sz="2400" dirty="0"/>
              <a:t>(x);</a:t>
            </a:r>
            <a:br>
              <a:rPr lang="en-US" sz="2400" dirty="0"/>
            </a:br>
            <a:r>
              <a:rPr lang="en-US" sz="2400" dirty="0"/>
              <a:t>    }</a:t>
            </a:r>
            <a:br>
              <a:rPr lang="en-US" sz="2400" dirty="0"/>
            </a:br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019917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584" y="156221"/>
            <a:ext cx="4934432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Operations on numbers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F967FE-39EC-DD49-B1B5-819BF7EDA818}"/>
              </a:ext>
            </a:extLst>
          </p:cNvPr>
          <p:cNvSpPr txBox="1"/>
          <p:nvPr/>
        </p:nvSpPr>
        <p:spPr>
          <a:xfrm>
            <a:off x="203091" y="1291369"/>
            <a:ext cx="3891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Operators: {+, -, *, /, %, ++, --}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2E1596-A7F0-7641-99B8-87AFBD4C4A0F}"/>
              </a:ext>
            </a:extLst>
          </p:cNvPr>
          <p:cNvSpPr txBox="1"/>
          <p:nvPr/>
        </p:nvSpPr>
        <p:spPr>
          <a:xfrm>
            <a:off x="203091" y="1893762"/>
            <a:ext cx="47979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int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=0;</a:t>
            </a:r>
          </a:p>
          <a:p>
            <a:r>
              <a:rPr lang="en-US" sz="2400" dirty="0" err="1"/>
              <a:t>System.out.println</a:t>
            </a:r>
            <a:r>
              <a:rPr lang="en-US" sz="2400" dirty="0"/>
              <a:t>(++</a:t>
            </a:r>
            <a:r>
              <a:rPr lang="en-US" sz="2400" dirty="0" err="1"/>
              <a:t>i</a:t>
            </a:r>
            <a:r>
              <a:rPr lang="en-US" sz="2400" dirty="0"/>
              <a:t>) // Increment;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F201F2-0211-FF44-A8B2-24FAF9343880}"/>
              </a:ext>
            </a:extLst>
          </p:cNvPr>
          <p:cNvSpPr txBox="1"/>
          <p:nvPr/>
        </p:nvSpPr>
        <p:spPr>
          <a:xfrm>
            <a:off x="203091" y="2773154"/>
            <a:ext cx="47812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int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=0;</a:t>
            </a:r>
          </a:p>
          <a:p>
            <a:r>
              <a:rPr lang="en-US" sz="2400" dirty="0" err="1"/>
              <a:t>System.out.println</a:t>
            </a:r>
            <a:r>
              <a:rPr lang="en-US" sz="2400" dirty="0"/>
              <a:t>(--</a:t>
            </a:r>
            <a:r>
              <a:rPr lang="en-US" sz="2400" dirty="0" err="1"/>
              <a:t>i</a:t>
            </a:r>
            <a:r>
              <a:rPr lang="en-US" sz="2400" dirty="0"/>
              <a:t>); // Decrement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ED327F-AAA1-5642-B8B3-9E60E901C995}"/>
              </a:ext>
            </a:extLst>
          </p:cNvPr>
          <p:cNvSpPr txBox="1"/>
          <p:nvPr/>
        </p:nvSpPr>
        <p:spPr>
          <a:xfrm>
            <a:off x="203091" y="3652546"/>
            <a:ext cx="89409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System.out.println</a:t>
            </a:r>
            <a:r>
              <a:rPr lang="en-US" sz="2400" dirty="0"/>
              <a:t>(2+3*4); // Multiplication: higher priority than + or -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51E414E-86DA-0842-BA2B-590AC42955B2}"/>
              </a:ext>
            </a:extLst>
          </p:cNvPr>
          <p:cNvSpPr txBox="1"/>
          <p:nvPr/>
        </p:nvSpPr>
        <p:spPr>
          <a:xfrm>
            <a:off x="203091" y="4254939"/>
            <a:ext cx="3634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System.out.println</a:t>
            </a:r>
            <a:r>
              <a:rPr lang="en-US" sz="2400" dirty="0"/>
              <a:t>((2+3)*4)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23A6FD-1AB9-C04E-A073-3D48F1416A90}"/>
              </a:ext>
            </a:extLst>
          </p:cNvPr>
          <p:cNvSpPr txBox="1"/>
          <p:nvPr/>
        </p:nvSpPr>
        <p:spPr>
          <a:xfrm>
            <a:off x="203091" y="4857332"/>
            <a:ext cx="8398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System.out.println</a:t>
            </a:r>
            <a:r>
              <a:rPr lang="en-US" sz="2400" dirty="0"/>
              <a:t>(2+12/3); // Division higher priority than + or -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84DA9A-C251-2642-BE76-87B04DE4B6A8}"/>
              </a:ext>
            </a:extLst>
          </p:cNvPr>
          <p:cNvSpPr txBox="1"/>
          <p:nvPr/>
        </p:nvSpPr>
        <p:spPr>
          <a:xfrm>
            <a:off x="203091" y="5459727"/>
            <a:ext cx="8920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System.out.println</a:t>
            </a:r>
            <a:r>
              <a:rPr lang="en-US" sz="2400" dirty="0"/>
              <a:t>((2+12)/3); // Division has higher priority than + or -</a:t>
            </a:r>
          </a:p>
        </p:txBody>
      </p:sp>
    </p:spTree>
    <p:extLst>
      <p:ext uri="{BB962C8B-B14F-4D97-AF65-F5344CB8AC3E}">
        <p14:creationId xmlns:p14="http://schemas.microsoft.com/office/powerpoint/2010/main" val="293639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921" y="2423495"/>
            <a:ext cx="4017745" cy="11430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Types, names, variables, constants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4534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Types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5784749-ABD1-994D-9515-F3A6D3EAD81B}"/>
              </a:ext>
            </a:extLst>
          </p:cNvPr>
          <p:cNvGrpSpPr/>
          <p:nvPr/>
        </p:nvGrpSpPr>
        <p:grpSpPr>
          <a:xfrm>
            <a:off x="1366824" y="1417638"/>
            <a:ext cx="2411238" cy="3425346"/>
            <a:chOff x="1366824" y="1417638"/>
            <a:chExt cx="2411238" cy="3425346"/>
          </a:xfrm>
        </p:grpSpPr>
        <p:sp>
          <p:nvSpPr>
            <p:cNvPr id="9" name="Freeform 8"/>
            <p:cNvSpPr/>
            <p:nvPr/>
          </p:nvSpPr>
          <p:spPr>
            <a:xfrm>
              <a:off x="1366824" y="1687461"/>
              <a:ext cx="2411238" cy="3155523"/>
            </a:xfrm>
            <a:custGeom>
              <a:avLst/>
              <a:gdLst>
                <a:gd name="connsiteX0" fmla="*/ 645744 w 2411238"/>
                <a:gd name="connsiteY0" fmla="*/ 23676 h 3155523"/>
                <a:gd name="connsiteX1" fmla="*/ 559645 w 2411238"/>
                <a:gd name="connsiteY1" fmla="*/ 66723 h 3155523"/>
                <a:gd name="connsiteX2" fmla="*/ 473546 w 2411238"/>
                <a:gd name="connsiteY2" fmla="*/ 109771 h 3155523"/>
                <a:gd name="connsiteX3" fmla="*/ 430496 w 2411238"/>
                <a:gd name="connsiteY3" fmla="*/ 152818 h 3155523"/>
                <a:gd name="connsiteX4" fmla="*/ 376684 w 2411238"/>
                <a:gd name="connsiteY4" fmla="*/ 195866 h 3155523"/>
                <a:gd name="connsiteX5" fmla="*/ 290585 w 2411238"/>
                <a:gd name="connsiteY5" fmla="*/ 292723 h 3155523"/>
                <a:gd name="connsiteX6" fmla="*/ 247535 w 2411238"/>
                <a:gd name="connsiteY6" fmla="*/ 368056 h 3155523"/>
                <a:gd name="connsiteX7" fmla="*/ 204486 w 2411238"/>
                <a:gd name="connsiteY7" fmla="*/ 432627 h 3155523"/>
                <a:gd name="connsiteX8" fmla="*/ 129149 w 2411238"/>
                <a:gd name="connsiteY8" fmla="*/ 594055 h 3155523"/>
                <a:gd name="connsiteX9" fmla="*/ 86099 w 2411238"/>
                <a:gd name="connsiteY9" fmla="*/ 669388 h 3155523"/>
                <a:gd name="connsiteX10" fmla="*/ 32287 w 2411238"/>
                <a:gd name="connsiteY10" fmla="*/ 841578 h 3155523"/>
                <a:gd name="connsiteX11" fmla="*/ 10763 w 2411238"/>
                <a:gd name="connsiteY11" fmla="*/ 1046053 h 3155523"/>
                <a:gd name="connsiteX12" fmla="*/ 0 w 2411238"/>
                <a:gd name="connsiteY12" fmla="*/ 1142910 h 3155523"/>
                <a:gd name="connsiteX13" fmla="*/ 10763 w 2411238"/>
                <a:gd name="connsiteY13" fmla="*/ 1616432 h 3155523"/>
                <a:gd name="connsiteX14" fmla="*/ 32287 w 2411238"/>
                <a:gd name="connsiteY14" fmla="*/ 1713289 h 3155523"/>
                <a:gd name="connsiteX15" fmla="*/ 118387 w 2411238"/>
                <a:gd name="connsiteY15" fmla="*/ 2036145 h 3155523"/>
                <a:gd name="connsiteX16" fmla="*/ 150674 w 2411238"/>
                <a:gd name="connsiteY16" fmla="*/ 2133002 h 3155523"/>
                <a:gd name="connsiteX17" fmla="*/ 312110 w 2411238"/>
                <a:gd name="connsiteY17" fmla="*/ 2477382 h 3155523"/>
                <a:gd name="connsiteX18" fmla="*/ 344397 w 2411238"/>
                <a:gd name="connsiteY18" fmla="*/ 2541953 h 3155523"/>
                <a:gd name="connsiteX19" fmla="*/ 452021 w 2411238"/>
                <a:gd name="connsiteY19" fmla="*/ 2692619 h 3155523"/>
                <a:gd name="connsiteX20" fmla="*/ 505833 w 2411238"/>
                <a:gd name="connsiteY20" fmla="*/ 2778714 h 3155523"/>
                <a:gd name="connsiteX21" fmla="*/ 731843 w 2411238"/>
                <a:gd name="connsiteY21" fmla="*/ 2983189 h 3155523"/>
                <a:gd name="connsiteX22" fmla="*/ 893279 w 2411238"/>
                <a:gd name="connsiteY22" fmla="*/ 3090808 h 3155523"/>
                <a:gd name="connsiteX23" fmla="*/ 1087002 w 2411238"/>
                <a:gd name="connsiteY23" fmla="*/ 3133856 h 3155523"/>
                <a:gd name="connsiteX24" fmla="*/ 1291488 w 2411238"/>
                <a:gd name="connsiteY24" fmla="*/ 3155379 h 3155523"/>
                <a:gd name="connsiteX25" fmla="*/ 1571310 w 2411238"/>
                <a:gd name="connsiteY25" fmla="*/ 3144617 h 3155523"/>
                <a:gd name="connsiteX26" fmla="*/ 1657409 w 2411238"/>
                <a:gd name="connsiteY26" fmla="*/ 3112332 h 3155523"/>
                <a:gd name="connsiteX27" fmla="*/ 1840370 w 2411238"/>
                <a:gd name="connsiteY27" fmla="*/ 3004713 h 3155523"/>
                <a:gd name="connsiteX28" fmla="*/ 1991043 w 2411238"/>
                <a:gd name="connsiteY28" fmla="*/ 2907856 h 3155523"/>
                <a:gd name="connsiteX29" fmla="*/ 2109430 w 2411238"/>
                <a:gd name="connsiteY29" fmla="*/ 2767952 h 3155523"/>
                <a:gd name="connsiteX30" fmla="*/ 2227816 w 2411238"/>
                <a:gd name="connsiteY30" fmla="*/ 2585000 h 3155523"/>
                <a:gd name="connsiteX31" fmla="*/ 2324678 w 2411238"/>
                <a:gd name="connsiteY31" fmla="*/ 2402049 h 3155523"/>
                <a:gd name="connsiteX32" fmla="*/ 2389252 w 2411238"/>
                <a:gd name="connsiteY32" fmla="*/ 2208335 h 3155523"/>
                <a:gd name="connsiteX33" fmla="*/ 2410777 w 2411238"/>
                <a:gd name="connsiteY33" fmla="*/ 1993098 h 3155523"/>
                <a:gd name="connsiteX34" fmla="*/ 2400014 w 2411238"/>
                <a:gd name="connsiteY34" fmla="*/ 1562623 h 3155523"/>
                <a:gd name="connsiteX35" fmla="*/ 2324678 w 2411238"/>
                <a:gd name="connsiteY35" fmla="*/ 1315100 h 3155523"/>
                <a:gd name="connsiteX36" fmla="*/ 2238578 w 2411238"/>
                <a:gd name="connsiteY36" fmla="*/ 1078339 h 3155523"/>
                <a:gd name="connsiteX37" fmla="*/ 2130954 w 2411238"/>
                <a:gd name="connsiteY37" fmla="*/ 884625 h 3155523"/>
                <a:gd name="connsiteX38" fmla="*/ 2087905 w 2411238"/>
                <a:gd name="connsiteY38" fmla="*/ 787769 h 3155523"/>
                <a:gd name="connsiteX39" fmla="*/ 2034093 w 2411238"/>
                <a:gd name="connsiteY39" fmla="*/ 701674 h 3155523"/>
                <a:gd name="connsiteX40" fmla="*/ 1872657 w 2411238"/>
                <a:gd name="connsiteY40" fmla="*/ 486436 h 3155523"/>
                <a:gd name="connsiteX41" fmla="*/ 1818845 w 2411238"/>
                <a:gd name="connsiteY41" fmla="*/ 443389 h 3155523"/>
                <a:gd name="connsiteX42" fmla="*/ 1743508 w 2411238"/>
                <a:gd name="connsiteY42" fmla="*/ 400341 h 3155523"/>
                <a:gd name="connsiteX43" fmla="*/ 1668171 w 2411238"/>
                <a:gd name="connsiteY43" fmla="*/ 378818 h 3155523"/>
                <a:gd name="connsiteX44" fmla="*/ 1635884 w 2411238"/>
                <a:gd name="connsiteY44" fmla="*/ 368056 h 3155523"/>
                <a:gd name="connsiteX45" fmla="*/ 1549785 w 2411238"/>
                <a:gd name="connsiteY45" fmla="*/ 357294 h 3155523"/>
                <a:gd name="connsiteX46" fmla="*/ 1334537 w 2411238"/>
                <a:gd name="connsiteY46" fmla="*/ 335770 h 3155523"/>
                <a:gd name="connsiteX47" fmla="*/ 1237676 w 2411238"/>
                <a:gd name="connsiteY47" fmla="*/ 325008 h 3155523"/>
                <a:gd name="connsiteX48" fmla="*/ 1130052 w 2411238"/>
                <a:gd name="connsiteY48" fmla="*/ 303484 h 3155523"/>
                <a:gd name="connsiteX49" fmla="*/ 1097764 w 2411238"/>
                <a:gd name="connsiteY49" fmla="*/ 292723 h 3155523"/>
                <a:gd name="connsiteX50" fmla="*/ 1054715 w 2411238"/>
                <a:gd name="connsiteY50" fmla="*/ 271199 h 3155523"/>
                <a:gd name="connsiteX51" fmla="*/ 968616 w 2411238"/>
                <a:gd name="connsiteY51" fmla="*/ 249675 h 3155523"/>
                <a:gd name="connsiteX52" fmla="*/ 871754 w 2411238"/>
                <a:gd name="connsiteY52" fmla="*/ 185104 h 3155523"/>
                <a:gd name="connsiteX53" fmla="*/ 839467 w 2411238"/>
                <a:gd name="connsiteY53" fmla="*/ 163580 h 3155523"/>
                <a:gd name="connsiteX54" fmla="*/ 785655 w 2411238"/>
                <a:gd name="connsiteY54" fmla="*/ 109771 h 3155523"/>
                <a:gd name="connsiteX55" fmla="*/ 764130 w 2411238"/>
                <a:gd name="connsiteY55" fmla="*/ 77485 h 3155523"/>
                <a:gd name="connsiteX56" fmla="*/ 699556 w 2411238"/>
                <a:gd name="connsiteY56" fmla="*/ 34438 h 3155523"/>
                <a:gd name="connsiteX57" fmla="*/ 645744 w 2411238"/>
                <a:gd name="connsiteY57" fmla="*/ 23676 h 3155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2411238" h="3155523">
                  <a:moveTo>
                    <a:pt x="645744" y="23676"/>
                  </a:moveTo>
                  <a:cubicBezTo>
                    <a:pt x="622426" y="29057"/>
                    <a:pt x="661309" y="15894"/>
                    <a:pt x="559645" y="66723"/>
                  </a:cubicBezTo>
                  <a:cubicBezTo>
                    <a:pt x="498289" y="97399"/>
                    <a:pt x="554095" y="47125"/>
                    <a:pt x="473546" y="109771"/>
                  </a:cubicBezTo>
                  <a:cubicBezTo>
                    <a:pt x="457527" y="122229"/>
                    <a:pt x="445664" y="139336"/>
                    <a:pt x="430496" y="152818"/>
                  </a:cubicBezTo>
                  <a:cubicBezTo>
                    <a:pt x="413327" y="168078"/>
                    <a:pt x="393853" y="180606"/>
                    <a:pt x="376684" y="195866"/>
                  </a:cubicBezTo>
                  <a:cubicBezTo>
                    <a:pt x="348308" y="221088"/>
                    <a:pt x="311316" y="261628"/>
                    <a:pt x="290585" y="292723"/>
                  </a:cubicBezTo>
                  <a:cubicBezTo>
                    <a:pt x="274541" y="316787"/>
                    <a:pt x="262694" y="343425"/>
                    <a:pt x="247535" y="368056"/>
                  </a:cubicBezTo>
                  <a:cubicBezTo>
                    <a:pt x="233977" y="390087"/>
                    <a:pt x="217521" y="410283"/>
                    <a:pt x="204486" y="432627"/>
                  </a:cubicBezTo>
                  <a:cubicBezTo>
                    <a:pt x="173005" y="486592"/>
                    <a:pt x="157591" y="537175"/>
                    <a:pt x="129149" y="594055"/>
                  </a:cubicBezTo>
                  <a:cubicBezTo>
                    <a:pt x="116214" y="619923"/>
                    <a:pt x="98330" y="643180"/>
                    <a:pt x="86099" y="669388"/>
                  </a:cubicBezTo>
                  <a:cubicBezTo>
                    <a:pt x="55462" y="735036"/>
                    <a:pt x="49629" y="772216"/>
                    <a:pt x="32287" y="841578"/>
                  </a:cubicBezTo>
                  <a:cubicBezTo>
                    <a:pt x="4912" y="1087952"/>
                    <a:pt x="38776" y="779941"/>
                    <a:pt x="10763" y="1046053"/>
                  </a:cubicBezTo>
                  <a:cubicBezTo>
                    <a:pt x="7362" y="1078359"/>
                    <a:pt x="3588" y="1110624"/>
                    <a:pt x="0" y="1142910"/>
                  </a:cubicBezTo>
                  <a:cubicBezTo>
                    <a:pt x="3588" y="1300751"/>
                    <a:pt x="1840" y="1458803"/>
                    <a:pt x="10763" y="1616432"/>
                  </a:cubicBezTo>
                  <a:cubicBezTo>
                    <a:pt x="12632" y="1649452"/>
                    <a:pt x="25586" y="1680902"/>
                    <a:pt x="32287" y="1713289"/>
                  </a:cubicBezTo>
                  <a:cubicBezTo>
                    <a:pt x="100343" y="2042214"/>
                    <a:pt x="38959" y="1820565"/>
                    <a:pt x="118387" y="2036145"/>
                  </a:cubicBezTo>
                  <a:cubicBezTo>
                    <a:pt x="130153" y="2068079"/>
                    <a:pt x="138034" y="2101404"/>
                    <a:pt x="150674" y="2133002"/>
                  </a:cubicBezTo>
                  <a:cubicBezTo>
                    <a:pt x="208426" y="2277377"/>
                    <a:pt x="242349" y="2337868"/>
                    <a:pt x="312110" y="2477382"/>
                  </a:cubicBezTo>
                  <a:cubicBezTo>
                    <a:pt x="322872" y="2498906"/>
                    <a:pt x="330409" y="2522371"/>
                    <a:pt x="344397" y="2541953"/>
                  </a:cubicBezTo>
                  <a:cubicBezTo>
                    <a:pt x="380272" y="2592175"/>
                    <a:pt x="419309" y="2640282"/>
                    <a:pt x="452021" y="2692619"/>
                  </a:cubicBezTo>
                  <a:cubicBezTo>
                    <a:pt x="469958" y="2721317"/>
                    <a:pt x="483808" y="2753019"/>
                    <a:pt x="505833" y="2778714"/>
                  </a:cubicBezTo>
                  <a:cubicBezTo>
                    <a:pt x="622739" y="2915098"/>
                    <a:pt x="619292" y="2894759"/>
                    <a:pt x="731843" y="2983189"/>
                  </a:cubicBezTo>
                  <a:cubicBezTo>
                    <a:pt x="789357" y="3028377"/>
                    <a:pt x="818635" y="3065928"/>
                    <a:pt x="893279" y="3090808"/>
                  </a:cubicBezTo>
                  <a:cubicBezTo>
                    <a:pt x="956034" y="3111725"/>
                    <a:pt x="1021216" y="3126932"/>
                    <a:pt x="1087002" y="3133856"/>
                  </a:cubicBezTo>
                  <a:lnTo>
                    <a:pt x="1291488" y="3155379"/>
                  </a:lnTo>
                  <a:cubicBezTo>
                    <a:pt x="1384762" y="3151792"/>
                    <a:pt x="1478606" y="3155523"/>
                    <a:pt x="1571310" y="3144617"/>
                  </a:cubicBezTo>
                  <a:cubicBezTo>
                    <a:pt x="1601751" y="3141036"/>
                    <a:pt x="1629457" y="3124909"/>
                    <a:pt x="1657409" y="3112332"/>
                  </a:cubicBezTo>
                  <a:cubicBezTo>
                    <a:pt x="1890414" y="3007486"/>
                    <a:pt x="1709214" y="3092146"/>
                    <a:pt x="1840370" y="3004713"/>
                  </a:cubicBezTo>
                  <a:cubicBezTo>
                    <a:pt x="1924077" y="2948911"/>
                    <a:pt x="1911829" y="2975751"/>
                    <a:pt x="1991043" y="2907856"/>
                  </a:cubicBezTo>
                  <a:cubicBezTo>
                    <a:pt x="2075901" y="2835124"/>
                    <a:pt x="2053069" y="2846853"/>
                    <a:pt x="2109430" y="2767952"/>
                  </a:cubicBezTo>
                  <a:cubicBezTo>
                    <a:pt x="2200165" y="2640929"/>
                    <a:pt x="2152463" y="2724933"/>
                    <a:pt x="2227816" y="2585000"/>
                  </a:cubicBezTo>
                  <a:cubicBezTo>
                    <a:pt x="2260532" y="2524245"/>
                    <a:pt x="2300448" y="2466659"/>
                    <a:pt x="2324678" y="2402049"/>
                  </a:cubicBezTo>
                  <a:cubicBezTo>
                    <a:pt x="2370116" y="2280886"/>
                    <a:pt x="2348157" y="2345311"/>
                    <a:pt x="2389252" y="2208335"/>
                  </a:cubicBezTo>
                  <a:cubicBezTo>
                    <a:pt x="2393154" y="2173215"/>
                    <a:pt x="2410777" y="2020491"/>
                    <a:pt x="2410777" y="1993098"/>
                  </a:cubicBezTo>
                  <a:cubicBezTo>
                    <a:pt x="2410777" y="1849561"/>
                    <a:pt x="2411238" y="1705720"/>
                    <a:pt x="2400014" y="1562623"/>
                  </a:cubicBezTo>
                  <a:cubicBezTo>
                    <a:pt x="2396710" y="1520504"/>
                    <a:pt x="2335262" y="1349874"/>
                    <a:pt x="2324678" y="1315100"/>
                  </a:cubicBezTo>
                  <a:cubicBezTo>
                    <a:pt x="2281840" y="1174354"/>
                    <a:pt x="2308409" y="1213339"/>
                    <a:pt x="2238578" y="1078339"/>
                  </a:cubicBezTo>
                  <a:cubicBezTo>
                    <a:pt x="2204640" y="1012729"/>
                    <a:pt x="2160956" y="952126"/>
                    <a:pt x="2130954" y="884625"/>
                  </a:cubicBezTo>
                  <a:cubicBezTo>
                    <a:pt x="2116604" y="852340"/>
                    <a:pt x="2104436" y="818993"/>
                    <a:pt x="2087905" y="787769"/>
                  </a:cubicBezTo>
                  <a:cubicBezTo>
                    <a:pt x="2072070" y="757859"/>
                    <a:pt x="2052866" y="729833"/>
                    <a:pt x="2034093" y="701674"/>
                  </a:cubicBezTo>
                  <a:cubicBezTo>
                    <a:pt x="1989278" y="634455"/>
                    <a:pt x="1932820" y="546596"/>
                    <a:pt x="1872657" y="486436"/>
                  </a:cubicBezTo>
                  <a:cubicBezTo>
                    <a:pt x="1856414" y="470194"/>
                    <a:pt x="1837222" y="457171"/>
                    <a:pt x="1818845" y="443389"/>
                  </a:cubicBezTo>
                  <a:cubicBezTo>
                    <a:pt x="1794824" y="425374"/>
                    <a:pt x="1771316" y="412258"/>
                    <a:pt x="1743508" y="400341"/>
                  </a:cubicBezTo>
                  <a:cubicBezTo>
                    <a:pt x="1717697" y="389280"/>
                    <a:pt x="1695486" y="386622"/>
                    <a:pt x="1668171" y="378818"/>
                  </a:cubicBezTo>
                  <a:cubicBezTo>
                    <a:pt x="1657263" y="375702"/>
                    <a:pt x="1647045" y="370085"/>
                    <a:pt x="1635884" y="368056"/>
                  </a:cubicBezTo>
                  <a:cubicBezTo>
                    <a:pt x="1607428" y="362882"/>
                    <a:pt x="1578543" y="360375"/>
                    <a:pt x="1549785" y="357294"/>
                  </a:cubicBezTo>
                  <a:lnTo>
                    <a:pt x="1334537" y="335770"/>
                  </a:lnTo>
                  <a:cubicBezTo>
                    <a:pt x="1302250" y="332183"/>
                    <a:pt x="1269877" y="329301"/>
                    <a:pt x="1237676" y="325008"/>
                  </a:cubicBezTo>
                  <a:cubicBezTo>
                    <a:pt x="1198026" y="319722"/>
                    <a:pt x="1167487" y="314179"/>
                    <a:pt x="1130052" y="303484"/>
                  </a:cubicBezTo>
                  <a:cubicBezTo>
                    <a:pt x="1119144" y="300368"/>
                    <a:pt x="1108192" y="297192"/>
                    <a:pt x="1097764" y="292723"/>
                  </a:cubicBezTo>
                  <a:cubicBezTo>
                    <a:pt x="1083018" y="286404"/>
                    <a:pt x="1069935" y="276272"/>
                    <a:pt x="1054715" y="271199"/>
                  </a:cubicBezTo>
                  <a:cubicBezTo>
                    <a:pt x="1026650" y="261844"/>
                    <a:pt x="968616" y="249675"/>
                    <a:pt x="968616" y="249675"/>
                  </a:cubicBezTo>
                  <a:lnTo>
                    <a:pt x="871754" y="185104"/>
                  </a:lnTo>
                  <a:lnTo>
                    <a:pt x="839467" y="163580"/>
                  </a:lnTo>
                  <a:cubicBezTo>
                    <a:pt x="786741" y="58135"/>
                    <a:pt x="851637" y="162555"/>
                    <a:pt x="785655" y="109771"/>
                  </a:cubicBezTo>
                  <a:cubicBezTo>
                    <a:pt x="775555" y="101691"/>
                    <a:pt x="773864" y="86002"/>
                    <a:pt x="764130" y="77485"/>
                  </a:cubicBezTo>
                  <a:cubicBezTo>
                    <a:pt x="744661" y="60451"/>
                    <a:pt x="720252" y="49959"/>
                    <a:pt x="699556" y="34438"/>
                  </a:cubicBezTo>
                  <a:cubicBezTo>
                    <a:pt x="653636" y="0"/>
                    <a:pt x="669063" y="18295"/>
                    <a:pt x="645744" y="23676"/>
                  </a:cubicBezTo>
                  <a:close/>
                </a:path>
              </a:pathLst>
            </a:cu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35440" y="1417638"/>
              <a:ext cx="1369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Set of values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48182" y="2604372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x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 rot="13292283">
              <a:off x="2980571" y="3779732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x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 rot="13292283">
              <a:off x="2134517" y="3546263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x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 rot="13292283">
              <a:off x="1961847" y="1938715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x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 rot="13292283">
              <a:off x="2750606" y="2789038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x</a:t>
              </a:r>
              <a:endParaRPr lang="en-US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34361158-D6EE-2D4A-8E4D-88C7FC3D89DB}"/>
              </a:ext>
            </a:extLst>
          </p:cNvPr>
          <p:cNvGrpSpPr/>
          <p:nvPr/>
        </p:nvGrpSpPr>
        <p:grpSpPr>
          <a:xfrm>
            <a:off x="5177493" y="1417638"/>
            <a:ext cx="1815371" cy="2313291"/>
            <a:chOff x="5177493" y="1417638"/>
            <a:chExt cx="1815371" cy="2313291"/>
          </a:xfrm>
        </p:grpSpPr>
        <p:sp>
          <p:nvSpPr>
            <p:cNvPr id="13" name="TextBox 12"/>
            <p:cNvSpPr txBox="1"/>
            <p:nvPr/>
          </p:nvSpPr>
          <p:spPr>
            <a:xfrm>
              <a:off x="5177493" y="1417638"/>
              <a:ext cx="18153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Set of Operations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1C8E80E-176C-1042-9D30-49EE9DED92FE}"/>
                </a:ext>
              </a:extLst>
            </p:cNvPr>
            <p:cNvGrpSpPr/>
            <p:nvPr/>
          </p:nvGrpSpPr>
          <p:grpSpPr>
            <a:xfrm>
              <a:off x="5400666" y="2356849"/>
              <a:ext cx="1369024" cy="1374080"/>
              <a:chOff x="5400666" y="2356849"/>
              <a:chExt cx="1369024" cy="1374080"/>
            </a:xfrm>
          </p:grpSpPr>
          <p:sp>
            <p:nvSpPr>
              <p:cNvPr id="10" name="Snip Same Side Corner Rectangle 9"/>
              <p:cNvSpPr/>
              <p:nvPr/>
            </p:nvSpPr>
            <p:spPr>
              <a:xfrm>
                <a:off x="5400666" y="2356849"/>
                <a:ext cx="1369024" cy="1374080"/>
              </a:xfrm>
              <a:prstGeom prst="snip2Same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19" name="TextBox 18"/>
              <p:cNvSpPr txBox="1"/>
              <p:nvPr/>
            </p:nvSpPr>
            <p:spPr>
              <a:xfrm>
                <a:off x="5736875" y="2555569"/>
                <a:ext cx="2952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a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726168" y="3077301"/>
                <a:ext cx="3059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184511" y="2892635"/>
                <a:ext cx="282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95881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0175"/>
            <a:ext cx="7772400" cy="562017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Review: Week 1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C32401-D454-2C4D-ABD6-E8D1DBB66175}"/>
              </a:ext>
            </a:extLst>
          </p:cNvPr>
          <p:cNvSpPr txBox="1"/>
          <p:nvPr/>
        </p:nvSpPr>
        <p:spPr>
          <a:xfrm>
            <a:off x="937550" y="1539433"/>
            <a:ext cx="3384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The </a:t>
            </a:r>
            <a:r>
              <a:rPr lang="en-US" sz="2400" dirty="0" err="1"/>
              <a:t>Play&amp;Learn</a:t>
            </a:r>
            <a:r>
              <a:rPr lang="en-US" sz="2400" dirty="0"/>
              <a:t> approach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82023C-7A38-F045-8070-9448A357BE20}"/>
              </a:ext>
            </a:extLst>
          </p:cNvPr>
          <p:cNvSpPr txBox="1"/>
          <p:nvPr/>
        </p:nvSpPr>
        <p:spPr>
          <a:xfrm>
            <a:off x="937550" y="2286000"/>
            <a:ext cx="4280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Dissecting a simple Java program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69ABE1-5BBC-C342-9596-687D20EC564D}"/>
              </a:ext>
            </a:extLst>
          </p:cNvPr>
          <p:cNvSpPr txBox="1"/>
          <p:nvPr/>
        </p:nvSpPr>
        <p:spPr>
          <a:xfrm>
            <a:off x="937550" y="3032567"/>
            <a:ext cx="43857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Class, method, variable, type, etc.</a:t>
            </a:r>
          </a:p>
        </p:txBody>
      </p:sp>
    </p:spTree>
    <p:extLst>
      <p:ext uri="{BB962C8B-B14F-4D97-AF65-F5344CB8AC3E}">
        <p14:creationId xmlns:p14="http://schemas.microsoft.com/office/powerpoint/2010/main" val="289098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91" y="117000"/>
            <a:ext cx="8229600" cy="932840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Primitive types</a:t>
            </a:r>
            <a:r>
              <a:rPr lang="en-US" sz="3200" dirty="0"/>
              <a:t>: </a:t>
            </a:r>
            <a:r>
              <a:rPr lang="en-US" sz="3200" dirty="0">
                <a:solidFill>
                  <a:srgbClr val="C00000"/>
                </a:solidFill>
              </a:rPr>
              <a:t>byte, short, </a:t>
            </a:r>
            <a:r>
              <a:rPr lang="en-US" sz="3200" dirty="0" err="1">
                <a:solidFill>
                  <a:srgbClr val="C00000"/>
                </a:solidFill>
              </a:rPr>
              <a:t>int</a:t>
            </a:r>
            <a:r>
              <a:rPr lang="en-US" sz="3200" dirty="0">
                <a:solidFill>
                  <a:srgbClr val="C00000"/>
                </a:solidFill>
              </a:rPr>
              <a:t>, long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1562848-A691-0548-B0AB-275AF43B7CE2}"/>
              </a:ext>
            </a:extLst>
          </p:cNvPr>
          <p:cNvGrpSpPr/>
          <p:nvPr/>
        </p:nvGrpSpPr>
        <p:grpSpPr>
          <a:xfrm>
            <a:off x="630532" y="1414710"/>
            <a:ext cx="2855591" cy="3425346"/>
            <a:chOff x="630532" y="1414710"/>
            <a:chExt cx="2855591" cy="3425346"/>
          </a:xfrm>
        </p:grpSpPr>
        <p:sp>
          <p:nvSpPr>
            <p:cNvPr id="9" name="Freeform 8"/>
            <p:cNvSpPr/>
            <p:nvPr/>
          </p:nvSpPr>
          <p:spPr>
            <a:xfrm>
              <a:off x="630532" y="1684533"/>
              <a:ext cx="2411238" cy="3155523"/>
            </a:xfrm>
            <a:custGeom>
              <a:avLst/>
              <a:gdLst>
                <a:gd name="connsiteX0" fmla="*/ 645744 w 2411238"/>
                <a:gd name="connsiteY0" fmla="*/ 23676 h 3155523"/>
                <a:gd name="connsiteX1" fmla="*/ 559645 w 2411238"/>
                <a:gd name="connsiteY1" fmla="*/ 66723 h 3155523"/>
                <a:gd name="connsiteX2" fmla="*/ 473546 w 2411238"/>
                <a:gd name="connsiteY2" fmla="*/ 109771 h 3155523"/>
                <a:gd name="connsiteX3" fmla="*/ 430496 w 2411238"/>
                <a:gd name="connsiteY3" fmla="*/ 152818 h 3155523"/>
                <a:gd name="connsiteX4" fmla="*/ 376684 w 2411238"/>
                <a:gd name="connsiteY4" fmla="*/ 195866 h 3155523"/>
                <a:gd name="connsiteX5" fmla="*/ 290585 w 2411238"/>
                <a:gd name="connsiteY5" fmla="*/ 292723 h 3155523"/>
                <a:gd name="connsiteX6" fmla="*/ 247535 w 2411238"/>
                <a:gd name="connsiteY6" fmla="*/ 368056 h 3155523"/>
                <a:gd name="connsiteX7" fmla="*/ 204486 w 2411238"/>
                <a:gd name="connsiteY7" fmla="*/ 432627 h 3155523"/>
                <a:gd name="connsiteX8" fmla="*/ 129149 w 2411238"/>
                <a:gd name="connsiteY8" fmla="*/ 594055 h 3155523"/>
                <a:gd name="connsiteX9" fmla="*/ 86099 w 2411238"/>
                <a:gd name="connsiteY9" fmla="*/ 669388 h 3155523"/>
                <a:gd name="connsiteX10" fmla="*/ 32287 w 2411238"/>
                <a:gd name="connsiteY10" fmla="*/ 841578 h 3155523"/>
                <a:gd name="connsiteX11" fmla="*/ 10763 w 2411238"/>
                <a:gd name="connsiteY11" fmla="*/ 1046053 h 3155523"/>
                <a:gd name="connsiteX12" fmla="*/ 0 w 2411238"/>
                <a:gd name="connsiteY12" fmla="*/ 1142910 h 3155523"/>
                <a:gd name="connsiteX13" fmla="*/ 10763 w 2411238"/>
                <a:gd name="connsiteY13" fmla="*/ 1616432 h 3155523"/>
                <a:gd name="connsiteX14" fmla="*/ 32287 w 2411238"/>
                <a:gd name="connsiteY14" fmla="*/ 1713289 h 3155523"/>
                <a:gd name="connsiteX15" fmla="*/ 118387 w 2411238"/>
                <a:gd name="connsiteY15" fmla="*/ 2036145 h 3155523"/>
                <a:gd name="connsiteX16" fmla="*/ 150674 w 2411238"/>
                <a:gd name="connsiteY16" fmla="*/ 2133002 h 3155523"/>
                <a:gd name="connsiteX17" fmla="*/ 312110 w 2411238"/>
                <a:gd name="connsiteY17" fmla="*/ 2477382 h 3155523"/>
                <a:gd name="connsiteX18" fmla="*/ 344397 w 2411238"/>
                <a:gd name="connsiteY18" fmla="*/ 2541953 h 3155523"/>
                <a:gd name="connsiteX19" fmla="*/ 452021 w 2411238"/>
                <a:gd name="connsiteY19" fmla="*/ 2692619 h 3155523"/>
                <a:gd name="connsiteX20" fmla="*/ 505833 w 2411238"/>
                <a:gd name="connsiteY20" fmla="*/ 2778714 h 3155523"/>
                <a:gd name="connsiteX21" fmla="*/ 731843 w 2411238"/>
                <a:gd name="connsiteY21" fmla="*/ 2983189 h 3155523"/>
                <a:gd name="connsiteX22" fmla="*/ 893279 w 2411238"/>
                <a:gd name="connsiteY22" fmla="*/ 3090808 h 3155523"/>
                <a:gd name="connsiteX23" fmla="*/ 1087002 w 2411238"/>
                <a:gd name="connsiteY23" fmla="*/ 3133856 h 3155523"/>
                <a:gd name="connsiteX24" fmla="*/ 1291488 w 2411238"/>
                <a:gd name="connsiteY24" fmla="*/ 3155379 h 3155523"/>
                <a:gd name="connsiteX25" fmla="*/ 1571310 w 2411238"/>
                <a:gd name="connsiteY25" fmla="*/ 3144617 h 3155523"/>
                <a:gd name="connsiteX26" fmla="*/ 1657409 w 2411238"/>
                <a:gd name="connsiteY26" fmla="*/ 3112332 h 3155523"/>
                <a:gd name="connsiteX27" fmla="*/ 1840370 w 2411238"/>
                <a:gd name="connsiteY27" fmla="*/ 3004713 h 3155523"/>
                <a:gd name="connsiteX28" fmla="*/ 1991043 w 2411238"/>
                <a:gd name="connsiteY28" fmla="*/ 2907856 h 3155523"/>
                <a:gd name="connsiteX29" fmla="*/ 2109430 w 2411238"/>
                <a:gd name="connsiteY29" fmla="*/ 2767952 h 3155523"/>
                <a:gd name="connsiteX30" fmla="*/ 2227816 w 2411238"/>
                <a:gd name="connsiteY30" fmla="*/ 2585000 h 3155523"/>
                <a:gd name="connsiteX31" fmla="*/ 2324678 w 2411238"/>
                <a:gd name="connsiteY31" fmla="*/ 2402049 h 3155523"/>
                <a:gd name="connsiteX32" fmla="*/ 2389252 w 2411238"/>
                <a:gd name="connsiteY32" fmla="*/ 2208335 h 3155523"/>
                <a:gd name="connsiteX33" fmla="*/ 2410777 w 2411238"/>
                <a:gd name="connsiteY33" fmla="*/ 1993098 h 3155523"/>
                <a:gd name="connsiteX34" fmla="*/ 2400014 w 2411238"/>
                <a:gd name="connsiteY34" fmla="*/ 1562623 h 3155523"/>
                <a:gd name="connsiteX35" fmla="*/ 2324678 w 2411238"/>
                <a:gd name="connsiteY35" fmla="*/ 1315100 h 3155523"/>
                <a:gd name="connsiteX36" fmla="*/ 2238578 w 2411238"/>
                <a:gd name="connsiteY36" fmla="*/ 1078339 h 3155523"/>
                <a:gd name="connsiteX37" fmla="*/ 2130954 w 2411238"/>
                <a:gd name="connsiteY37" fmla="*/ 884625 h 3155523"/>
                <a:gd name="connsiteX38" fmla="*/ 2087905 w 2411238"/>
                <a:gd name="connsiteY38" fmla="*/ 787769 h 3155523"/>
                <a:gd name="connsiteX39" fmla="*/ 2034093 w 2411238"/>
                <a:gd name="connsiteY39" fmla="*/ 701674 h 3155523"/>
                <a:gd name="connsiteX40" fmla="*/ 1872657 w 2411238"/>
                <a:gd name="connsiteY40" fmla="*/ 486436 h 3155523"/>
                <a:gd name="connsiteX41" fmla="*/ 1818845 w 2411238"/>
                <a:gd name="connsiteY41" fmla="*/ 443389 h 3155523"/>
                <a:gd name="connsiteX42" fmla="*/ 1743508 w 2411238"/>
                <a:gd name="connsiteY42" fmla="*/ 400341 h 3155523"/>
                <a:gd name="connsiteX43" fmla="*/ 1668171 w 2411238"/>
                <a:gd name="connsiteY43" fmla="*/ 378818 h 3155523"/>
                <a:gd name="connsiteX44" fmla="*/ 1635884 w 2411238"/>
                <a:gd name="connsiteY44" fmla="*/ 368056 h 3155523"/>
                <a:gd name="connsiteX45" fmla="*/ 1549785 w 2411238"/>
                <a:gd name="connsiteY45" fmla="*/ 357294 h 3155523"/>
                <a:gd name="connsiteX46" fmla="*/ 1334537 w 2411238"/>
                <a:gd name="connsiteY46" fmla="*/ 335770 h 3155523"/>
                <a:gd name="connsiteX47" fmla="*/ 1237676 w 2411238"/>
                <a:gd name="connsiteY47" fmla="*/ 325008 h 3155523"/>
                <a:gd name="connsiteX48" fmla="*/ 1130052 w 2411238"/>
                <a:gd name="connsiteY48" fmla="*/ 303484 h 3155523"/>
                <a:gd name="connsiteX49" fmla="*/ 1097764 w 2411238"/>
                <a:gd name="connsiteY49" fmla="*/ 292723 h 3155523"/>
                <a:gd name="connsiteX50" fmla="*/ 1054715 w 2411238"/>
                <a:gd name="connsiteY50" fmla="*/ 271199 h 3155523"/>
                <a:gd name="connsiteX51" fmla="*/ 968616 w 2411238"/>
                <a:gd name="connsiteY51" fmla="*/ 249675 h 3155523"/>
                <a:gd name="connsiteX52" fmla="*/ 871754 w 2411238"/>
                <a:gd name="connsiteY52" fmla="*/ 185104 h 3155523"/>
                <a:gd name="connsiteX53" fmla="*/ 839467 w 2411238"/>
                <a:gd name="connsiteY53" fmla="*/ 163580 h 3155523"/>
                <a:gd name="connsiteX54" fmla="*/ 785655 w 2411238"/>
                <a:gd name="connsiteY54" fmla="*/ 109771 h 3155523"/>
                <a:gd name="connsiteX55" fmla="*/ 764130 w 2411238"/>
                <a:gd name="connsiteY55" fmla="*/ 77485 h 3155523"/>
                <a:gd name="connsiteX56" fmla="*/ 699556 w 2411238"/>
                <a:gd name="connsiteY56" fmla="*/ 34438 h 3155523"/>
                <a:gd name="connsiteX57" fmla="*/ 645744 w 2411238"/>
                <a:gd name="connsiteY57" fmla="*/ 23676 h 3155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2411238" h="3155523">
                  <a:moveTo>
                    <a:pt x="645744" y="23676"/>
                  </a:moveTo>
                  <a:cubicBezTo>
                    <a:pt x="622426" y="29057"/>
                    <a:pt x="661309" y="15894"/>
                    <a:pt x="559645" y="66723"/>
                  </a:cubicBezTo>
                  <a:cubicBezTo>
                    <a:pt x="498289" y="97399"/>
                    <a:pt x="554095" y="47125"/>
                    <a:pt x="473546" y="109771"/>
                  </a:cubicBezTo>
                  <a:cubicBezTo>
                    <a:pt x="457527" y="122229"/>
                    <a:pt x="445664" y="139336"/>
                    <a:pt x="430496" y="152818"/>
                  </a:cubicBezTo>
                  <a:cubicBezTo>
                    <a:pt x="413327" y="168078"/>
                    <a:pt x="393853" y="180606"/>
                    <a:pt x="376684" y="195866"/>
                  </a:cubicBezTo>
                  <a:cubicBezTo>
                    <a:pt x="348308" y="221088"/>
                    <a:pt x="311316" y="261628"/>
                    <a:pt x="290585" y="292723"/>
                  </a:cubicBezTo>
                  <a:cubicBezTo>
                    <a:pt x="274541" y="316787"/>
                    <a:pt x="262694" y="343425"/>
                    <a:pt x="247535" y="368056"/>
                  </a:cubicBezTo>
                  <a:cubicBezTo>
                    <a:pt x="233977" y="390087"/>
                    <a:pt x="217521" y="410283"/>
                    <a:pt x="204486" y="432627"/>
                  </a:cubicBezTo>
                  <a:cubicBezTo>
                    <a:pt x="173005" y="486592"/>
                    <a:pt x="157591" y="537175"/>
                    <a:pt x="129149" y="594055"/>
                  </a:cubicBezTo>
                  <a:cubicBezTo>
                    <a:pt x="116214" y="619923"/>
                    <a:pt x="98330" y="643180"/>
                    <a:pt x="86099" y="669388"/>
                  </a:cubicBezTo>
                  <a:cubicBezTo>
                    <a:pt x="55462" y="735036"/>
                    <a:pt x="49629" y="772216"/>
                    <a:pt x="32287" y="841578"/>
                  </a:cubicBezTo>
                  <a:cubicBezTo>
                    <a:pt x="4912" y="1087952"/>
                    <a:pt x="38776" y="779941"/>
                    <a:pt x="10763" y="1046053"/>
                  </a:cubicBezTo>
                  <a:cubicBezTo>
                    <a:pt x="7362" y="1078359"/>
                    <a:pt x="3588" y="1110624"/>
                    <a:pt x="0" y="1142910"/>
                  </a:cubicBezTo>
                  <a:cubicBezTo>
                    <a:pt x="3588" y="1300751"/>
                    <a:pt x="1840" y="1458803"/>
                    <a:pt x="10763" y="1616432"/>
                  </a:cubicBezTo>
                  <a:cubicBezTo>
                    <a:pt x="12632" y="1649452"/>
                    <a:pt x="25586" y="1680902"/>
                    <a:pt x="32287" y="1713289"/>
                  </a:cubicBezTo>
                  <a:cubicBezTo>
                    <a:pt x="100343" y="2042214"/>
                    <a:pt x="38959" y="1820565"/>
                    <a:pt x="118387" y="2036145"/>
                  </a:cubicBezTo>
                  <a:cubicBezTo>
                    <a:pt x="130153" y="2068079"/>
                    <a:pt x="138034" y="2101404"/>
                    <a:pt x="150674" y="2133002"/>
                  </a:cubicBezTo>
                  <a:cubicBezTo>
                    <a:pt x="208426" y="2277377"/>
                    <a:pt x="242349" y="2337868"/>
                    <a:pt x="312110" y="2477382"/>
                  </a:cubicBezTo>
                  <a:cubicBezTo>
                    <a:pt x="322872" y="2498906"/>
                    <a:pt x="330409" y="2522371"/>
                    <a:pt x="344397" y="2541953"/>
                  </a:cubicBezTo>
                  <a:cubicBezTo>
                    <a:pt x="380272" y="2592175"/>
                    <a:pt x="419309" y="2640282"/>
                    <a:pt x="452021" y="2692619"/>
                  </a:cubicBezTo>
                  <a:cubicBezTo>
                    <a:pt x="469958" y="2721317"/>
                    <a:pt x="483808" y="2753019"/>
                    <a:pt x="505833" y="2778714"/>
                  </a:cubicBezTo>
                  <a:cubicBezTo>
                    <a:pt x="622739" y="2915098"/>
                    <a:pt x="619292" y="2894759"/>
                    <a:pt x="731843" y="2983189"/>
                  </a:cubicBezTo>
                  <a:cubicBezTo>
                    <a:pt x="789357" y="3028377"/>
                    <a:pt x="818635" y="3065928"/>
                    <a:pt x="893279" y="3090808"/>
                  </a:cubicBezTo>
                  <a:cubicBezTo>
                    <a:pt x="956034" y="3111725"/>
                    <a:pt x="1021216" y="3126932"/>
                    <a:pt x="1087002" y="3133856"/>
                  </a:cubicBezTo>
                  <a:lnTo>
                    <a:pt x="1291488" y="3155379"/>
                  </a:lnTo>
                  <a:cubicBezTo>
                    <a:pt x="1384762" y="3151792"/>
                    <a:pt x="1478606" y="3155523"/>
                    <a:pt x="1571310" y="3144617"/>
                  </a:cubicBezTo>
                  <a:cubicBezTo>
                    <a:pt x="1601751" y="3141036"/>
                    <a:pt x="1629457" y="3124909"/>
                    <a:pt x="1657409" y="3112332"/>
                  </a:cubicBezTo>
                  <a:cubicBezTo>
                    <a:pt x="1890414" y="3007486"/>
                    <a:pt x="1709214" y="3092146"/>
                    <a:pt x="1840370" y="3004713"/>
                  </a:cubicBezTo>
                  <a:cubicBezTo>
                    <a:pt x="1924077" y="2948911"/>
                    <a:pt x="1911829" y="2975751"/>
                    <a:pt x="1991043" y="2907856"/>
                  </a:cubicBezTo>
                  <a:cubicBezTo>
                    <a:pt x="2075901" y="2835124"/>
                    <a:pt x="2053069" y="2846853"/>
                    <a:pt x="2109430" y="2767952"/>
                  </a:cubicBezTo>
                  <a:cubicBezTo>
                    <a:pt x="2200165" y="2640929"/>
                    <a:pt x="2152463" y="2724933"/>
                    <a:pt x="2227816" y="2585000"/>
                  </a:cubicBezTo>
                  <a:cubicBezTo>
                    <a:pt x="2260532" y="2524245"/>
                    <a:pt x="2300448" y="2466659"/>
                    <a:pt x="2324678" y="2402049"/>
                  </a:cubicBezTo>
                  <a:cubicBezTo>
                    <a:pt x="2370116" y="2280886"/>
                    <a:pt x="2348157" y="2345311"/>
                    <a:pt x="2389252" y="2208335"/>
                  </a:cubicBezTo>
                  <a:cubicBezTo>
                    <a:pt x="2393154" y="2173215"/>
                    <a:pt x="2410777" y="2020491"/>
                    <a:pt x="2410777" y="1993098"/>
                  </a:cubicBezTo>
                  <a:cubicBezTo>
                    <a:pt x="2410777" y="1849561"/>
                    <a:pt x="2411238" y="1705720"/>
                    <a:pt x="2400014" y="1562623"/>
                  </a:cubicBezTo>
                  <a:cubicBezTo>
                    <a:pt x="2396710" y="1520504"/>
                    <a:pt x="2335262" y="1349874"/>
                    <a:pt x="2324678" y="1315100"/>
                  </a:cubicBezTo>
                  <a:cubicBezTo>
                    <a:pt x="2281840" y="1174354"/>
                    <a:pt x="2308409" y="1213339"/>
                    <a:pt x="2238578" y="1078339"/>
                  </a:cubicBezTo>
                  <a:cubicBezTo>
                    <a:pt x="2204640" y="1012729"/>
                    <a:pt x="2160956" y="952126"/>
                    <a:pt x="2130954" y="884625"/>
                  </a:cubicBezTo>
                  <a:cubicBezTo>
                    <a:pt x="2116604" y="852340"/>
                    <a:pt x="2104436" y="818993"/>
                    <a:pt x="2087905" y="787769"/>
                  </a:cubicBezTo>
                  <a:cubicBezTo>
                    <a:pt x="2072070" y="757859"/>
                    <a:pt x="2052866" y="729833"/>
                    <a:pt x="2034093" y="701674"/>
                  </a:cubicBezTo>
                  <a:cubicBezTo>
                    <a:pt x="1989278" y="634455"/>
                    <a:pt x="1932820" y="546596"/>
                    <a:pt x="1872657" y="486436"/>
                  </a:cubicBezTo>
                  <a:cubicBezTo>
                    <a:pt x="1856414" y="470194"/>
                    <a:pt x="1837222" y="457171"/>
                    <a:pt x="1818845" y="443389"/>
                  </a:cubicBezTo>
                  <a:cubicBezTo>
                    <a:pt x="1794824" y="425374"/>
                    <a:pt x="1771316" y="412258"/>
                    <a:pt x="1743508" y="400341"/>
                  </a:cubicBezTo>
                  <a:cubicBezTo>
                    <a:pt x="1717697" y="389280"/>
                    <a:pt x="1695486" y="386622"/>
                    <a:pt x="1668171" y="378818"/>
                  </a:cubicBezTo>
                  <a:cubicBezTo>
                    <a:pt x="1657263" y="375702"/>
                    <a:pt x="1647045" y="370085"/>
                    <a:pt x="1635884" y="368056"/>
                  </a:cubicBezTo>
                  <a:cubicBezTo>
                    <a:pt x="1607428" y="362882"/>
                    <a:pt x="1578543" y="360375"/>
                    <a:pt x="1549785" y="357294"/>
                  </a:cubicBezTo>
                  <a:lnTo>
                    <a:pt x="1334537" y="335770"/>
                  </a:lnTo>
                  <a:cubicBezTo>
                    <a:pt x="1302250" y="332183"/>
                    <a:pt x="1269877" y="329301"/>
                    <a:pt x="1237676" y="325008"/>
                  </a:cubicBezTo>
                  <a:cubicBezTo>
                    <a:pt x="1198026" y="319722"/>
                    <a:pt x="1167487" y="314179"/>
                    <a:pt x="1130052" y="303484"/>
                  </a:cubicBezTo>
                  <a:cubicBezTo>
                    <a:pt x="1119144" y="300368"/>
                    <a:pt x="1108192" y="297192"/>
                    <a:pt x="1097764" y="292723"/>
                  </a:cubicBezTo>
                  <a:cubicBezTo>
                    <a:pt x="1083018" y="286404"/>
                    <a:pt x="1069935" y="276272"/>
                    <a:pt x="1054715" y="271199"/>
                  </a:cubicBezTo>
                  <a:cubicBezTo>
                    <a:pt x="1026650" y="261844"/>
                    <a:pt x="968616" y="249675"/>
                    <a:pt x="968616" y="249675"/>
                  </a:cubicBezTo>
                  <a:lnTo>
                    <a:pt x="871754" y="185104"/>
                  </a:lnTo>
                  <a:lnTo>
                    <a:pt x="839467" y="163580"/>
                  </a:lnTo>
                  <a:cubicBezTo>
                    <a:pt x="786741" y="58135"/>
                    <a:pt x="851637" y="162555"/>
                    <a:pt x="785655" y="109771"/>
                  </a:cubicBezTo>
                  <a:cubicBezTo>
                    <a:pt x="775555" y="101691"/>
                    <a:pt x="773864" y="86002"/>
                    <a:pt x="764130" y="77485"/>
                  </a:cubicBezTo>
                  <a:cubicBezTo>
                    <a:pt x="744661" y="60451"/>
                    <a:pt x="720252" y="49959"/>
                    <a:pt x="699556" y="34438"/>
                  </a:cubicBezTo>
                  <a:cubicBezTo>
                    <a:pt x="653636" y="0"/>
                    <a:pt x="669063" y="18295"/>
                    <a:pt x="645744" y="23676"/>
                  </a:cubicBezTo>
                  <a:close/>
                </a:path>
              </a:pathLst>
            </a:cu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FF0000"/>
                  </a:solidFill>
                </a:rPr>
                <a:t>-14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10582" y="1414710"/>
              <a:ext cx="19755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Set of integers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23324" y="2601444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12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184260" y="3916699"/>
              <a:ext cx="6511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180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765942" y="2353921"/>
              <a:ext cx="8066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2010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092263" y="3732033"/>
              <a:ext cx="8066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1751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EB143C5-48C1-1C40-818B-A60C6ABF3B0D}"/>
              </a:ext>
            </a:extLst>
          </p:cNvPr>
          <p:cNvGrpSpPr/>
          <p:nvPr/>
        </p:nvGrpSpPr>
        <p:grpSpPr>
          <a:xfrm>
            <a:off x="992403" y="5047288"/>
            <a:ext cx="6902330" cy="461665"/>
            <a:chOff x="992403" y="5047288"/>
            <a:chExt cx="6902330" cy="461665"/>
          </a:xfrm>
        </p:grpSpPr>
        <p:sp>
          <p:nvSpPr>
            <p:cNvPr id="26" name="TextBox 25"/>
            <p:cNvSpPr txBox="1"/>
            <p:nvPr/>
          </p:nvSpPr>
          <p:spPr>
            <a:xfrm>
              <a:off x="992403" y="5047288"/>
              <a:ext cx="3498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/>
                <a:t>Integer.MAX_VALUE</a:t>
              </a:r>
              <a:r>
                <a:rPr lang="en-US" sz="2400" dirty="0"/>
                <a:t>: 2</a:t>
              </a:r>
              <a:r>
                <a:rPr lang="en-US" sz="2400" baseline="30000" dirty="0"/>
                <a:t>31 </a:t>
              </a:r>
              <a:r>
                <a:rPr lang="en-US" sz="2400" dirty="0"/>
                <a:t>-1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661027" y="5047288"/>
              <a:ext cx="32337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/>
                <a:t>Integer.MIN_VALUE</a:t>
              </a:r>
              <a:r>
                <a:rPr lang="en-US" sz="2400" dirty="0"/>
                <a:t>: -2</a:t>
              </a:r>
              <a:r>
                <a:rPr lang="en-US" sz="2400" baseline="30000" dirty="0"/>
                <a:t>31</a:t>
              </a:r>
              <a:endParaRPr lang="en-US" sz="240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E3A251D-05AD-7E46-8B8B-A3C8CE80C5B8}"/>
              </a:ext>
            </a:extLst>
          </p:cNvPr>
          <p:cNvGrpSpPr/>
          <p:nvPr/>
        </p:nvGrpSpPr>
        <p:grpSpPr>
          <a:xfrm>
            <a:off x="992403" y="5569020"/>
            <a:ext cx="6639117" cy="461665"/>
            <a:chOff x="992403" y="5569020"/>
            <a:chExt cx="6639117" cy="461665"/>
          </a:xfrm>
        </p:grpSpPr>
        <p:sp>
          <p:nvSpPr>
            <p:cNvPr id="28" name="TextBox 27"/>
            <p:cNvSpPr txBox="1"/>
            <p:nvPr/>
          </p:nvSpPr>
          <p:spPr>
            <a:xfrm>
              <a:off x="992403" y="5569020"/>
              <a:ext cx="32349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/>
                <a:t>Long.MAX_VALUE</a:t>
              </a:r>
              <a:r>
                <a:rPr lang="en-US" sz="2400" dirty="0"/>
                <a:t>: 2</a:t>
              </a:r>
              <a:r>
                <a:rPr lang="en-US" sz="2400" baseline="30000" dirty="0"/>
                <a:t>63 </a:t>
              </a:r>
              <a:r>
                <a:rPr lang="en-US" sz="2400" dirty="0"/>
                <a:t>-1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661027" y="5569020"/>
              <a:ext cx="29704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/>
                <a:t>Long.MIN_VALUE</a:t>
              </a:r>
              <a:r>
                <a:rPr lang="en-US" sz="2400" dirty="0"/>
                <a:t>: -2</a:t>
              </a:r>
              <a:r>
                <a:rPr lang="en-US" sz="2400" baseline="30000" dirty="0"/>
                <a:t>63</a:t>
              </a:r>
              <a:endParaRPr lang="en-US" sz="2400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3F67AF40-E61E-1C4C-8B6D-908CADA17740}"/>
              </a:ext>
            </a:extLst>
          </p:cNvPr>
          <p:cNvGrpSpPr/>
          <p:nvPr/>
        </p:nvGrpSpPr>
        <p:grpSpPr>
          <a:xfrm>
            <a:off x="4198368" y="1414710"/>
            <a:ext cx="2375080" cy="2313291"/>
            <a:chOff x="4198368" y="1414710"/>
            <a:chExt cx="2375080" cy="2313291"/>
          </a:xfrm>
        </p:grpSpPr>
        <p:sp>
          <p:nvSpPr>
            <p:cNvPr id="10" name="Snip Same Side Corner Rectangle 9"/>
            <p:cNvSpPr/>
            <p:nvPr/>
          </p:nvSpPr>
          <p:spPr>
            <a:xfrm>
              <a:off x="4198368" y="2353921"/>
              <a:ext cx="1369024" cy="1374080"/>
            </a:xfrm>
            <a:prstGeom prst="snip2Same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TextBox 12"/>
            <p:cNvSpPr txBox="1"/>
            <p:nvPr/>
          </p:nvSpPr>
          <p:spPr>
            <a:xfrm>
              <a:off x="4216328" y="1414710"/>
              <a:ext cx="23571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Set of Operations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506902" y="2552641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+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496195" y="3074373"/>
              <a:ext cx="2792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-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954538" y="2889707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*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78480" y="3259039"/>
              <a:ext cx="4042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%</a:t>
              </a: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049263" y="2507030"/>
              <a:ext cx="303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/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4A202AF1-2920-7740-B908-F738C1BA2A54}"/>
              </a:ext>
            </a:extLst>
          </p:cNvPr>
          <p:cNvSpPr txBox="1"/>
          <p:nvPr/>
        </p:nvSpPr>
        <p:spPr>
          <a:xfrm>
            <a:off x="6655443" y="2353921"/>
            <a:ext cx="16305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/: 	Division</a:t>
            </a:r>
          </a:p>
          <a:p>
            <a:r>
              <a:rPr lang="en-US" sz="2400" dirty="0"/>
              <a:t>%: 	Modulo</a:t>
            </a:r>
          </a:p>
        </p:txBody>
      </p:sp>
    </p:spTree>
    <p:extLst>
      <p:ext uri="{BB962C8B-B14F-4D97-AF65-F5344CB8AC3E}">
        <p14:creationId xmlns:p14="http://schemas.microsoft.com/office/powerpoint/2010/main" val="3057336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80" y="106284"/>
            <a:ext cx="5562600" cy="807897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Primitive types</a:t>
            </a:r>
            <a:r>
              <a:rPr lang="en-US" sz="3200" dirty="0"/>
              <a:t>: </a:t>
            </a:r>
            <a:r>
              <a:rPr lang="en-US" sz="3200" dirty="0">
                <a:solidFill>
                  <a:srgbClr val="C00000"/>
                </a:solidFill>
              </a:rPr>
              <a:t>float, double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EAF74BD-BFB0-1248-8507-C617BF81C4D1}"/>
              </a:ext>
            </a:extLst>
          </p:cNvPr>
          <p:cNvGrpSpPr/>
          <p:nvPr/>
        </p:nvGrpSpPr>
        <p:grpSpPr>
          <a:xfrm>
            <a:off x="2629843" y="4492897"/>
            <a:ext cx="4692438" cy="751182"/>
            <a:chOff x="149257" y="4787411"/>
            <a:chExt cx="4692438" cy="861534"/>
          </a:xfrm>
        </p:grpSpPr>
        <p:sp>
          <p:nvSpPr>
            <p:cNvPr id="26" name="TextBox 25"/>
            <p:cNvSpPr txBox="1"/>
            <p:nvPr/>
          </p:nvSpPr>
          <p:spPr>
            <a:xfrm>
              <a:off x="149257" y="4787411"/>
              <a:ext cx="46924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/>
                <a:t>Float.MAX_VALUE</a:t>
              </a:r>
              <a:r>
                <a:rPr lang="en-US" sz="2400" dirty="0"/>
                <a:t>: 3.40282347e+38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49257" y="5187280"/>
              <a:ext cx="45706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/>
                <a:t>Float.MIN_VALUE</a:t>
              </a:r>
              <a:r>
                <a:rPr lang="en-US" sz="2400" dirty="0"/>
                <a:t>: 1.40239846e-45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20FC72F-FAFC-564D-A7A9-9B594749B9CE}"/>
              </a:ext>
            </a:extLst>
          </p:cNvPr>
          <p:cNvGrpSpPr/>
          <p:nvPr/>
        </p:nvGrpSpPr>
        <p:grpSpPr>
          <a:xfrm>
            <a:off x="2629843" y="5571042"/>
            <a:ext cx="6525954" cy="861534"/>
            <a:chOff x="149257" y="5587149"/>
            <a:chExt cx="6525954" cy="861534"/>
          </a:xfrm>
        </p:grpSpPr>
        <p:sp>
          <p:nvSpPr>
            <p:cNvPr id="28" name="TextBox 27"/>
            <p:cNvSpPr txBox="1"/>
            <p:nvPr/>
          </p:nvSpPr>
          <p:spPr>
            <a:xfrm>
              <a:off x="149257" y="5587149"/>
              <a:ext cx="65259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/>
                <a:t>Double.MAX_VALUE</a:t>
              </a:r>
              <a:r>
                <a:rPr lang="en-US" sz="2400" dirty="0"/>
                <a:t>: 1.79769313486231570e+308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49257" y="5987018"/>
              <a:ext cx="64041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/>
                <a:t>Double.MIN_VALUE</a:t>
              </a:r>
              <a:r>
                <a:rPr lang="en-US" sz="2400" dirty="0"/>
                <a:t>: 4.94065645841246544e-324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14874" y="990884"/>
            <a:ext cx="2939247" cy="3612999"/>
            <a:chOff x="1455389" y="1229985"/>
            <a:chExt cx="2939247" cy="3612999"/>
          </a:xfrm>
        </p:grpSpPr>
        <p:sp>
          <p:nvSpPr>
            <p:cNvPr id="9" name="Freeform 8"/>
            <p:cNvSpPr/>
            <p:nvPr/>
          </p:nvSpPr>
          <p:spPr>
            <a:xfrm>
              <a:off x="1455389" y="1687461"/>
              <a:ext cx="2935667" cy="3155523"/>
            </a:xfrm>
            <a:custGeom>
              <a:avLst/>
              <a:gdLst>
                <a:gd name="connsiteX0" fmla="*/ 645744 w 2411238"/>
                <a:gd name="connsiteY0" fmla="*/ 23676 h 3155523"/>
                <a:gd name="connsiteX1" fmla="*/ 559645 w 2411238"/>
                <a:gd name="connsiteY1" fmla="*/ 66723 h 3155523"/>
                <a:gd name="connsiteX2" fmla="*/ 473546 w 2411238"/>
                <a:gd name="connsiteY2" fmla="*/ 109771 h 3155523"/>
                <a:gd name="connsiteX3" fmla="*/ 430496 w 2411238"/>
                <a:gd name="connsiteY3" fmla="*/ 152818 h 3155523"/>
                <a:gd name="connsiteX4" fmla="*/ 376684 w 2411238"/>
                <a:gd name="connsiteY4" fmla="*/ 195866 h 3155523"/>
                <a:gd name="connsiteX5" fmla="*/ 290585 w 2411238"/>
                <a:gd name="connsiteY5" fmla="*/ 292723 h 3155523"/>
                <a:gd name="connsiteX6" fmla="*/ 247535 w 2411238"/>
                <a:gd name="connsiteY6" fmla="*/ 368056 h 3155523"/>
                <a:gd name="connsiteX7" fmla="*/ 204486 w 2411238"/>
                <a:gd name="connsiteY7" fmla="*/ 432627 h 3155523"/>
                <a:gd name="connsiteX8" fmla="*/ 129149 w 2411238"/>
                <a:gd name="connsiteY8" fmla="*/ 594055 h 3155523"/>
                <a:gd name="connsiteX9" fmla="*/ 86099 w 2411238"/>
                <a:gd name="connsiteY9" fmla="*/ 669388 h 3155523"/>
                <a:gd name="connsiteX10" fmla="*/ 32287 w 2411238"/>
                <a:gd name="connsiteY10" fmla="*/ 841578 h 3155523"/>
                <a:gd name="connsiteX11" fmla="*/ 10763 w 2411238"/>
                <a:gd name="connsiteY11" fmla="*/ 1046053 h 3155523"/>
                <a:gd name="connsiteX12" fmla="*/ 0 w 2411238"/>
                <a:gd name="connsiteY12" fmla="*/ 1142910 h 3155523"/>
                <a:gd name="connsiteX13" fmla="*/ 10763 w 2411238"/>
                <a:gd name="connsiteY13" fmla="*/ 1616432 h 3155523"/>
                <a:gd name="connsiteX14" fmla="*/ 32287 w 2411238"/>
                <a:gd name="connsiteY14" fmla="*/ 1713289 h 3155523"/>
                <a:gd name="connsiteX15" fmla="*/ 118387 w 2411238"/>
                <a:gd name="connsiteY15" fmla="*/ 2036145 h 3155523"/>
                <a:gd name="connsiteX16" fmla="*/ 150674 w 2411238"/>
                <a:gd name="connsiteY16" fmla="*/ 2133002 h 3155523"/>
                <a:gd name="connsiteX17" fmla="*/ 312110 w 2411238"/>
                <a:gd name="connsiteY17" fmla="*/ 2477382 h 3155523"/>
                <a:gd name="connsiteX18" fmla="*/ 344397 w 2411238"/>
                <a:gd name="connsiteY18" fmla="*/ 2541953 h 3155523"/>
                <a:gd name="connsiteX19" fmla="*/ 452021 w 2411238"/>
                <a:gd name="connsiteY19" fmla="*/ 2692619 h 3155523"/>
                <a:gd name="connsiteX20" fmla="*/ 505833 w 2411238"/>
                <a:gd name="connsiteY20" fmla="*/ 2778714 h 3155523"/>
                <a:gd name="connsiteX21" fmla="*/ 731843 w 2411238"/>
                <a:gd name="connsiteY21" fmla="*/ 2983189 h 3155523"/>
                <a:gd name="connsiteX22" fmla="*/ 893279 w 2411238"/>
                <a:gd name="connsiteY22" fmla="*/ 3090808 h 3155523"/>
                <a:gd name="connsiteX23" fmla="*/ 1087002 w 2411238"/>
                <a:gd name="connsiteY23" fmla="*/ 3133856 h 3155523"/>
                <a:gd name="connsiteX24" fmla="*/ 1291488 w 2411238"/>
                <a:gd name="connsiteY24" fmla="*/ 3155379 h 3155523"/>
                <a:gd name="connsiteX25" fmla="*/ 1571310 w 2411238"/>
                <a:gd name="connsiteY25" fmla="*/ 3144617 h 3155523"/>
                <a:gd name="connsiteX26" fmla="*/ 1657409 w 2411238"/>
                <a:gd name="connsiteY26" fmla="*/ 3112332 h 3155523"/>
                <a:gd name="connsiteX27" fmla="*/ 1840370 w 2411238"/>
                <a:gd name="connsiteY27" fmla="*/ 3004713 h 3155523"/>
                <a:gd name="connsiteX28" fmla="*/ 1991043 w 2411238"/>
                <a:gd name="connsiteY28" fmla="*/ 2907856 h 3155523"/>
                <a:gd name="connsiteX29" fmla="*/ 2109430 w 2411238"/>
                <a:gd name="connsiteY29" fmla="*/ 2767952 h 3155523"/>
                <a:gd name="connsiteX30" fmla="*/ 2227816 w 2411238"/>
                <a:gd name="connsiteY30" fmla="*/ 2585000 h 3155523"/>
                <a:gd name="connsiteX31" fmla="*/ 2324678 w 2411238"/>
                <a:gd name="connsiteY31" fmla="*/ 2402049 h 3155523"/>
                <a:gd name="connsiteX32" fmla="*/ 2389252 w 2411238"/>
                <a:gd name="connsiteY32" fmla="*/ 2208335 h 3155523"/>
                <a:gd name="connsiteX33" fmla="*/ 2410777 w 2411238"/>
                <a:gd name="connsiteY33" fmla="*/ 1993098 h 3155523"/>
                <a:gd name="connsiteX34" fmla="*/ 2400014 w 2411238"/>
                <a:gd name="connsiteY34" fmla="*/ 1562623 h 3155523"/>
                <a:gd name="connsiteX35" fmla="*/ 2324678 w 2411238"/>
                <a:gd name="connsiteY35" fmla="*/ 1315100 h 3155523"/>
                <a:gd name="connsiteX36" fmla="*/ 2238578 w 2411238"/>
                <a:gd name="connsiteY36" fmla="*/ 1078339 h 3155523"/>
                <a:gd name="connsiteX37" fmla="*/ 2130954 w 2411238"/>
                <a:gd name="connsiteY37" fmla="*/ 884625 h 3155523"/>
                <a:gd name="connsiteX38" fmla="*/ 2087905 w 2411238"/>
                <a:gd name="connsiteY38" fmla="*/ 787769 h 3155523"/>
                <a:gd name="connsiteX39" fmla="*/ 2034093 w 2411238"/>
                <a:gd name="connsiteY39" fmla="*/ 701674 h 3155523"/>
                <a:gd name="connsiteX40" fmla="*/ 1872657 w 2411238"/>
                <a:gd name="connsiteY40" fmla="*/ 486436 h 3155523"/>
                <a:gd name="connsiteX41" fmla="*/ 1818845 w 2411238"/>
                <a:gd name="connsiteY41" fmla="*/ 443389 h 3155523"/>
                <a:gd name="connsiteX42" fmla="*/ 1743508 w 2411238"/>
                <a:gd name="connsiteY42" fmla="*/ 400341 h 3155523"/>
                <a:gd name="connsiteX43" fmla="*/ 1668171 w 2411238"/>
                <a:gd name="connsiteY43" fmla="*/ 378818 h 3155523"/>
                <a:gd name="connsiteX44" fmla="*/ 1635884 w 2411238"/>
                <a:gd name="connsiteY44" fmla="*/ 368056 h 3155523"/>
                <a:gd name="connsiteX45" fmla="*/ 1549785 w 2411238"/>
                <a:gd name="connsiteY45" fmla="*/ 357294 h 3155523"/>
                <a:gd name="connsiteX46" fmla="*/ 1334537 w 2411238"/>
                <a:gd name="connsiteY46" fmla="*/ 335770 h 3155523"/>
                <a:gd name="connsiteX47" fmla="*/ 1237676 w 2411238"/>
                <a:gd name="connsiteY47" fmla="*/ 325008 h 3155523"/>
                <a:gd name="connsiteX48" fmla="*/ 1130052 w 2411238"/>
                <a:gd name="connsiteY48" fmla="*/ 303484 h 3155523"/>
                <a:gd name="connsiteX49" fmla="*/ 1097764 w 2411238"/>
                <a:gd name="connsiteY49" fmla="*/ 292723 h 3155523"/>
                <a:gd name="connsiteX50" fmla="*/ 1054715 w 2411238"/>
                <a:gd name="connsiteY50" fmla="*/ 271199 h 3155523"/>
                <a:gd name="connsiteX51" fmla="*/ 968616 w 2411238"/>
                <a:gd name="connsiteY51" fmla="*/ 249675 h 3155523"/>
                <a:gd name="connsiteX52" fmla="*/ 871754 w 2411238"/>
                <a:gd name="connsiteY52" fmla="*/ 185104 h 3155523"/>
                <a:gd name="connsiteX53" fmla="*/ 839467 w 2411238"/>
                <a:gd name="connsiteY53" fmla="*/ 163580 h 3155523"/>
                <a:gd name="connsiteX54" fmla="*/ 785655 w 2411238"/>
                <a:gd name="connsiteY54" fmla="*/ 109771 h 3155523"/>
                <a:gd name="connsiteX55" fmla="*/ 764130 w 2411238"/>
                <a:gd name="connsiteY55" fmla="*/ 77485 h 3155523"/>
                <a:gd name="connsiteX56" fmla="*/ 699556 w 2411238"/>
                <a:gd name="connsiteY56" fmla="*/ 34438 h 3155523"/>
                <a:gd name="connsiteX57" fmla="*/ 645744 w 2411238"/>
                <a:gd name="connsiteY57" fmla="*/ 23676 h 3155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2411238" h="3155523">
                  <a:moveTo>
                    <a:pt x="645744" y="23676"/>
                  </a:moveTo>
                  <a:cubicBezTo>
                    <a:pt x="622426" y="29057"/>
                    <a:pt x="661309" y="15894"/>
                    <a:pt x="559645" y="66723"/>
                  </a:cubicBezTo>
                  <a:cubicBezTo>
                    <a:pt x="498289" y="97399"/>
                    <a:pt x="554095" y="47125"/>
                    <a:pt x="473546" y="109771"/>
                  </a:cubicBezTo>
                  <a:cubicBezTo>
                    <a:pt x="457527" y="122229"/>
                    <a:pt x="445664" y="139336"/>
                    <a:pt x="430496" y="152818"/>
                  </a:cubicBezTo>
                  <a:cubicBezTo>
                    <a:pt x="413327" y="168078"/>
                    <a:pt x="393853" y="180606"/>
                    <a:pt x="376684" y="195866"/>
                  </a:cubicBezTo>
                  <a:cubicBezTo>
                    <a:pt x="348308" y="221088"/>
                    <a:pt x="311316" y="261628"/>
                    <a:pt x="290585" y="292723"/>
                  </a:cubicBezTo>
                  <a:cubicBezTo>
                    <a:pt x="274541" y="316787"/>
                    <a:pt x="262694" y="343425"/>
                    <a:pt x="247535" y="368056"/>
                  </a:cubicBezTo>
                  <a:cubicBezTo>
                    <a:pt x="233977" y="390087"/>
                    <a:pt x="217521" y="410283"/>
                    <a:pt x="204486" y="432627"/>
                  </a:cubicBezTo>
                  <a:cubicBezTo>
                    <a:pt x="173005" y="486592"/>
                    <a:pt x="157591" y="537175"/>
                    <a:pt x="129149" y="594055"/>
                  </a:cubicBezTo>
                  <a:cubicBezTo>
                    <a:pt x="116214" y="619923"/>
                    <a:pt x="98330" y="643180"/>
                    <a:pt x="86099" y="669388"/>
                  </a:cubicBezTo>
                  <a:cubicBezTo>
                    <a:pt x="55462" y="735036"/>
                    <a:pt x="49629" y="772216"/>
                    <a:pt x="32287" y="841578"/>
                  </a:cubicBezTo>
                  <a:cubicBezTo>
                    <a:pt x="4912" y="1087952"/>
                    <a:pt x="38776" y="779941"/>
                    <a:pt x="10763" y="1046053"/>
                  </a:cubicBezTo>
                  <a:cubicBezTo>
                    <a:pt x="7362" y="1078359"/>
                    <a:pt x="3588" y="1110624"/>
                    <a:pt x="0" y="1142910"/>
                  </a:cubicBezTo>
                  <a:cubicBezTo>
                    <a:pt x="3588" y="1300751"/>
                    <a:pt x="1840" y="1458803"/>
                    <a:pt x="10763" y="1616432"/>
                  </a:cubicBezTo>
                  <a:cubicBezTo>
                    <a:pt x="12632" y="1649452"/>
                    <a:pt x="25586" y="1680902"/>
                    <a:pt x="32287" y="1713289"/>
                  </a:cubicBezTo>
                  <a:cubicBezTo>
                    <a:pt x="100343" y="2042214"/>
                    <a:pt x="38959" y="1820565"/>
                    <a:pt x="118387" y="2036145"/>
                  </a:cubicBezTo>
                  <a:cubicBezTo>
                    <a:pt x="130153" y="2068079"/>
                    <a:pt x="138034" y="2101404"/>
                    <a:pt x="150674" y="2133002"/>
                  </a:cubicBezTo>
                  <a:cubicBezTo>
                    <a:pt x="208426" y="2277377"/>
                    <a:pt x="242349" y="2337868"/>
                    <a:pt x="312110" y="2477382"/>
                  </a:cubicBezTo>
                  <a:cubicBezTo>
                    <a:pt x="322872" y="2498906"/>
                    <a:pt x="330409" y="2522371"/>
                    <a:pt x="344397" y="2541953"/>
                  </a:cubicBezTo>
                  <a:cubicBezTo>
                    <a:pt x="380272" y="2592175"/>
                    <a:pt x="419309" y="2640282"/>
                    <a:pt x="452021" y="2692619"/>
                  </a:cubicBezTo>
                  <a:cubicBezTo>
                    <a:pt x="469958" y="2721317"/>
                    <a:pt x="483808" y="2753019"/>
                    <a:pt x="505833" y="2778714"/>
                  </a:cubicBezTo>
                  <a:cubicBezTo>
                    <a:pt x="622739" y="2915098"/>
                    <a:pt x="619292" y="2894759"/>
                    <a:pt x="731843" y="2983189"/>
                  </a:cubicBezTo>
                  <a:cubicBezTo>
                    <a:pt x="789357" y="3028377"/>
                    <a:pt x="818635" y="3065928"/>
                    <a:pt x="893279" y="3090808"/>
                  </a:cubicBezTo>
                  <a:cubicBezTo>
                    <a:pt x="956034" y="3111725"/>
                    <a:pt x="1021216" y="3126932"/>
                    <a:pt x="1087002" y="3133856"/>
                  </a:cubicBezTo>
                  <a:lnTo>
                    <a:pt x="1291488" y="3155379"/>
                  </a:lnTo>
                  <a:cubicBezTo>
                    <a:pt x="1384762" y="3151792"/>
                    <a:pt x="1478606" y="3155523"/>
                    <a:pt x="1571310" y="3144617"/>
                  </a:cubicBezTo>
                  <a:cubicBezTo>
                    <a:pt x="1601751" y="3141036"/>
                    <a:pt x="1629457" y="3124909"/>
                    <a:pt x="1657409" y="3112332"/>
                  </a:cubicBezTo>
                  <a:cubicBezTo>
                    <a:pt x="1890414" y="3007486"/>
                    <a:pt x="1709214" y="3092146"/>
                    <a:pt x="1840370" y="3004713"/>
                  </a:cubicBezTo>
                  <a:cubicBezTo>
                    <a:pt x="1924077" y="2948911"/>
                    <a:pt x="1911829" y="2975751"/>
                    <a:pt x="1991043" y="2907856"/>
                  </a:cubicBezTo>
                  <a:cubicBezTo>
                    <a:pt x="2075901" y="2835124"/>
                    <a:pt x="2053069" y="2846853"/>
                    <a:pt x="2109430" y="2767952"/>
                  </a:cubicBezTo>
                  <a:cubicBezTo>
                    <a:pt x="2200165" y="2640929"/>
                    <a:pt x="2152463" y="2724933"/>
                    <a:pt x="2227816" y="2585000"/>
                  </a:cubicBezTo>
                  <a:cubicBezTo>
                    <a:pt x="2260532" y="2524245"/>
                    <a:pt x="2300448" y="2466659"/>
                    <a:pt x="2324678" y="2402049"/>
                  </a:cubicBezTo>
                  <a:cubicBezTo>
                    <a:pt x="2370116" y="2280886"/>
                    <a:pt x="2348157" y="2345311"/>
                    <a:pt x="2389252" y="2208335"/>
                  </a:cubicBezTo>
                  <a:cubicBezTo>
                    <a:pt x="2393154" y="2173215"/>
                    <a:pt x="2410777" y="2020491"/>
                    <a:pt x="2410777" y="1993098"/>
                  </a:cubicBezTo>
                  <a:cubicBezTo>
                    <a:pt x="2410777" y="1849561"/>
                    <a:pt x="2411238" y="1705720"/>
                    <a:pt x="2400014" y="1562623"/>
                  </a:cubicBezTo>
                  <a:cubicBezTo>
                    <a:pt x="2396710" y="1520504"/>
                    <a:pt x="2335262" y="1349874"/>
                    <a:pt x="2324678" y="1315100"/>
                  </a:cubicBezTo>
                  <a:cubicBezTo>
                    <a:pt x="2281840" y="1174354"/>
                    <a:pt x="2308409" y="1213339"/>
                    <a:pt x="2238578" y="1078339"/>
                  </a:cubicBezTo>
                  <a:cubicBezTo>
                    <a:pt x="2204640" y="1012729"/>
                    <a:pt x="2160956" y="952126"/>
                    <a:pt x="2130954" y="884625"/>
                  </a:cubicBezTo>
                  <a:cubicBezTo>
                    <a:pt x="2116604" y="852340"/>
                    <a:pt x="2104436" y="818993"/>
                    <a:pt x="2087905" y="787769"/>
                  </a:cubicBezTo>
                  <a:cubicBezTo>
                    <a:pt x="2072070" y="757859"/>
                    <a:pt x="2052866" y="729833"/>
                    <a:pt x="2034093" y="701674"/>
                  </a:cubicBezTo>
                  <a:cubicBezTo>
                    <a:pt x="1989278" y="634455"/>
                    <a:pt x="1932820" y="546596"/>
                    <a:pt x="1872657" y="486436"/>
                  </a:cubicBezTo>
                  <a:cubicBezTo>
                    <a:pt x="1856414" y="470194"/>
                    <a:pt x="1837222" y="457171"/>
                    <a:pt x="1818845" y="443389"/>
                  </a:cubicBezTo>
                  <a:cubicBezTo>
                    <a:pt x="1794824" y="425374"/>
                    <a:pt x="1771316" y="412258"/>
                    <a:pt x="1743508" y="400341"/>
                  </a:cubicBezTo>
                  <a:cubicBezTo>
                    <a:pt x="1717697" y="389280"/>
                    <a:pt x="1695486" y="386622"/>
                    <a:pt x="1668171" y="378818"/>
                  </a:cubicBezTo>
                  <a:cubicBezTo>
                    <a:pt x="1657263" y="375702"/>
                    <a:pt x="1647045" y="370085"/>
                    <a:pt x="1635884" y="368056"/>
                  </a:cubicBezTo>
                  <a:cubicBezTo>
                    <a:pt x="1607428" y="362882"/>
                    <a:pt x="1578543" y="360375"/>
                    <a:pt x="1549785" y="357294"/>
                  </a:cubicBezTo>
                  <a:lnTo>
                    <a:pt x="1334537" y="335770"/>
                  </a:lnTo>
                  <a:cubicBezTo>
                    <a:pt x="1302250" y="332183"/>
                    <a:pt x="1269877" y="329301"/>
                    <a:pt x="1237676" y="325008"/>
                  </a:cubicBezTo>
                  <a:cubicBezTo>
                    <a:pt x="1198026" y="319722"/>
                    <a:pt x="1167487" y="314179"/>
                    <a:pt x="1130052" y="303484"/>
                  </a:cubicBezTo>
                  <a:cubicBezTo>
                    <a:pt x="1119144" y="300368"/>
                    <a:pt x="1108192" y="297192"/>
                    <a:pt x="1097764" y="292723"/>
                  </a:cubicBezTo>
                  <a:cubicBezTo>
                    <a:pt x="1083018" y="286404"/>
                    <a:pt x="1069935" y="276272"/>
                    <a:pt x="1054715" y="271199"/>
                  </a:cubicBezTo>
                  <a:cubicBezTo>
                    <a:pt x="1026650" y="261844"/>
                    <a:pt x="968616" y="249675"/>
                    <a:pt x="968616" y="249675"/>
                  </a:cubicBezTo>
                  <a:lnTo>
                    <a:pt x="871754" y="185104"/>
                  </a:lnTo>
                  <a:lnTo>
                    <a:pt x="839467" y="163580"/>
                  </a:lnTo>
                  <a:cubicBezTo>
                    <a:pt x="786741" y="58135"/>
                    <a:pt x="851637" y="162555"/>
                    <a:pt x="785655" y="109771"/>
                  </a:cubicBezTo>
                  <a:cubicBezTo>
                    <a:pt x="775555" y="101691"/>
                    <a:pt x="773864" y="86002"/>
                    <a:pt x="764130" y="77485"/>
                  </a:cubicBezTo>
                  <a:cubicBezTo>
                    <a:pt x="744661" y="60451"/>
                    <a:pt x="720252" y="49959"/>
                    <a:pt x="699556" y="34438"/>
                  </a:cubicBezTo>
                  <a:cubicBezTo>
                    <a:pt x="653636" y="0"/>
                    <a:pt x="669063" y="18295"/>
                    <a:pt x="645744" y="23676"/>
                  </a:cubicBezTo>
                  <a:close/>
                </a:path>
              </a:pathLst>
            </a:cu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FF0000"/>
                  </a:solidFill>
                </a:rPr>
                <a:t>3.14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79545" y="1229985"/>
              <a:ext cx="26262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Set of real numbers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53661" y="2924901"/>
              <a:ext cx="8835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12.77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009118" y="3919627"/>
              <a:ext cx="8835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180.0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942857" y="2186237"/>
              <a:ext cx="16610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2010.98135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467832" y="4288959"/>
              <a:ext cx="11336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-1751.0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778749" y="3446633"/>
              <a:ext cx="11897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.2010E4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664699" y="2627393"/>
              <a:ext cx="1061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Infinity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238742" y="3361597"/>
              <a:ext cx="11558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-Infinity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030904" y="3815965"/>
              <a:ext cx="7296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/>
                <a:t>NaN</a:t>
              </a:r>
              <a:endParaRPr lang="en-US" sz="24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609580" y="1277437"/>
            <a:ext cx="2375081" cy="2633921"/>
            <a:chOff x="5023225" y="1417638"/>
            <a:chExt cx="2375081" cy="2633921"/>
          </a:xfrm>
        </p:grpSpPr>
        <p:sp>
          <p:nvSpPr>
            <p:cNvPr id="10" name="Snip Same Side Corner Rectangle 9"/>
            <p:cNvSpPr/>
            <p:nvPr/>
          </p:nvSpPr>
          <p:spPr>
            <a:xfrm>
              <a:off x="5023225" y="2356848"/>
              <a:ext cx="1966621" cy="1694711"/>
            </a:xfrm>
            <a:prstGeom prst="snip2Same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TextBox 12"/>
            <p:cNvSpPr txBox="1"/>
            <p:nvPr/>
          </p:nvSpPr>
          <p:spPr>
            <a:xfrm>
              <a:off x="5041186" y="1417638"/>
              <a:ext cx="23571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Set of Operations</a:t>
              </a:r>
            </a:p>
            <a:p>
              <a:r>
                <a:rPr lang="en-US" sz="2400" dirty="0"/>
                <a:t>(sample)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331760" y="2555569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+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321053" y="3077301"/>
              <a:ext cx="2792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-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79396" y="2892635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*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03338" y="3261967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&gt;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869759" y="2523303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==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441960" y="2892635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&gt;=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4027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636" y="-3146"/>
            <a:ext cx="4288420" cy="77366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Primitive types</a:t>
            </a:r>
            <a:r>
              <a:rPr lang="en-US" sz="3200" dirty="0"/>
              <a:t>: </a:t>
            </a:r>
            <a:r>
              <a:rPr lang="en-US" sz="3200" dirty="0" err="1">
                <a:solidFill>
                  <a:srgbClr val="C00000"/>
                </a:solidFill>
              </a:rPr>
              <a:t>boolean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D7296C6-6CB1-6F47-9309-6A3E526609FD}"/>
              </a:ext>
            </a:extLst>
          </p:cNvPr>
          <p:cNvGrpSpPr/>
          <p:nvPr/>
        </p:nvGrpSpPr>
        <p:grpSpPr>
          <a:xfrm>
            <a:off x="1455389" y="1265238"/>
            <a:ext cx="3031086" cy="3577746"/>
            <a:chOff x="1455389" y="1265238"/>
            <a:chExt cx="3031086" cy="3577746"/>
          </a:xfrm>
        </p:grpSpPr>
        <p:sp>
          <p:nvSpPr>
            <p:cNvPr id="9" name="Freeform 8"/>
            <p:cNvSpPr/>
            <p:nvPr/>
          </p:nvSpPr>
          <p:spPr>
            <a:xfrm>
              <a:off x="1455389" y="1687461"/>
              <a:ext cx="2935667" cy="3155523"/>
            </a:xfrm>
            <a:custGeom>
              <a:avLst/>
              <a:gdLst>
                <a:gd name="connsiteX0" fmla="*/ 645744 w 2411238"/>
                <a:gd name="connsiteY0" fmla="*/ 23676 h 3155523"/>
                <a:gd name="connsiteX1" fmla="*/ 559645 w 2411238"/>
                <a:gd name="connsiteY1" fmla="*/ 66723 h 3155523"/>
                <a:gd name="connsiteX2" fmla="*/ 473546 w 2411238"/>
                <a:gd name="connsiteY2" fmla="*/ 109771 h 3155523"/>
                <a:gd name="connsiteX3" fmla="*/ 430496 w 2411238"/>
                <a:gd name="connsiteY3" fmla="*/ 152818 h 3155523"/>
                <a:gd name="connsiteX4" fmla="*/ 376684 w 2411238"/>
                <a:gd name="connsiteY4" fmla="*/ 195866 h 3155523"/>
                <a:gd name="connsiteX5" fmla="*/ 290585 w 2411238"/>
                <a:gd name="connsiteY5" fmla="*/ 292723 h 3155523"/>
                <a:gd name="connsiteX6" fmla="*/ 247535 w 2411238"/>
                <a:gd name="connsiteY6" fmla="*/ 368056 h 3155523"/>
                <a:gd name="connsiteX7" fmla="*/ 204486 w 2411238"/>
                <a:gd name="connsiteY7" fmla="*/ 432627 h 3155523"/>
                <a:gd name="connsiteX8" fmla="*/ 129149 w 2411238"/>
                <a:gd name="connsiteY8" fmla="*/ 594055 h 3155523"/>
                <a:gd name="connsiteX9" fmla="*/ 86099 w 2411238"/>
                <a:gd name="connsiteY9" fmla="*/ 669388 h 3155523"/>
                <a:gd name="connsiteX10" fmla="*/ 32287 w 2411238"/>
                <a:gd name="connsiteY10" fmla="*/ 841578 h 3155523"/>
                <a:gd name="connsiteX11" fmla="*/ 10763 w 2411238"/>
                <a:gd name="connsiteY11" fmla="*/ 1046053 h 3155523"/>
                <a:gd name="connsiteX12" fmla="*/ 0 w 2411238"/>
                <a:gd name="connsiteY12" fmla="*/ 1142910 h 3155523"/>
                <a:gd name="connsiteX13" fmla="*/ 10763 w 2411238"/>
                <a:gd name="connsiteY13" fmla="*/ 1616432 h 3155523"/>
                <a:gd name="connsiteX14" fmla="*/ 32287 w 2411238"/>
                <a:gd name="connsiteY14" fmla="*/ 1713289 h 3155523"/>
                <a:gd name="connsiteX15" fmla="*/ 118387 w 2411238"/>
                <a:gd name="connsiteY15" fmla="*/ 2036145 h 3155523"/>
                <a:gd name="connsiteX16" fmla="*/ 150674 w 2411238"/>
                <a:gd name="connsiteY16" fmla="*/ 2133002 h 3155523"/>
                <a:gd name="connsiteX17" fmla="*/ 312110 w 2411238"/>
                <a:gd name="connsiteY17" fmla="*/ 2477382 h 3155523"/>
                <a:gd name="connsiteX18" fmla="*/ 344397 w 2411238"/>
                <a:gd name="connsiteY18" fmla="*/ 2541953 h 3155523"/>
                <a:gd name="connsiteX19" fmla="*/ 452021 w 2411238"/>
                <a:gd name="connsiteY19" fmla="*/ 2692619 h 3155523"/>
                <a:gd name="connsiteX20" fmla="*/ 505833 w 2411238"/>
                <a:gd name="connsiteY20" fmla="*/ 2778714 h 3155523"/>
                <a:gd name="connsiteX21" fmla="*/ 731843 w 2411238"/>
                <a:gd name="connsiteY21" fmla="*/ 2983189 h 3155523"/>
                <a:gd name="connsiteX22" fmla="*/ 893279 w 2411238"/>
                <a:gd name="connsiteY22" fmla="*/ 3090808 h 3155523"/>
                <a:gd name="connsiteX23" fmla="*/ 1087002 w 2411238"/>
                <a:gd name="connsiteY23" fmla="*/ 3133856 h 3155523"/>
                <a:gd name="connsiteX24" fmla="*/ 1291488 w 2411238"/>
                <a:gd name="connsiteY24" fmla="*/ 3155379 h 3155523"/>
                <a:gd name="connsiteX25" fmla="*/ 1571310 w 2411238"/>
                <a:gd name="connsiteY25" fmla="*/ 3144617 h 3155523"/>
                <a:gd name="connsiteX26" fmla="*/ 1657409 w 2411238"/>
                <a:gd name="connsiteY26" fmla="*/ 3112332 h 3155523"/>
                <a:gd name="connsiteX27" fmla="*/ 1840370 w 2411238"/>
                <a:gd name="connsiteY27" fmla="*/ 3004713 h 3155523"/>
                <a:gd name="connsiteX28" fmla="*/ 1991043 w 2411238"/>
                <a:gd name="connsiteY28" fmla="*/ 2907856 h 3155523"/>
                <a:gd name="connsiteX29" fmla="*/ 2109430 w 2411238"/>
                <a:gd name="connsiteY29" fmla="*/ 2767952 h 3155523"/>
                <a:gd name="connsiteX30" fmla="*/ 2227816 w 2411238"/>
                <a:gd name="connsiteY30" fmla="*/ 2585000 h 3155523"/>
                <a:gd name="connsiteX31" fmla="*/ 2324678 w 2411238"/>
                <a:gd name="connsiteY31" fmla="*/ 2402049 h 3155523"/>
                <a:gd name="connsiteX32" fmla="*/ 2389252 w 2411238"/>
                <a:gd name="connsiteY32" fmla="*/ 2208335 h 3155523"/>
                <a:gd name="connsiteX33" fmla="*/ 2410777 w 2411238"/>
                <a:gd name="connsiteY33" fmla="*/ 1993098 h 3155523"/>
                <a:gd name="connsiteX34" fmla="*/ 2400014 w 2411238"/>
                <a:gd name="connsiteY34" fmla="*/ 1562623 h 3155523"/>
                <a:gd name="connsiteX35" fmla="*/ 2324678 w 2411238"/>
                <a:gd name="connsiteY35" fmla="*/ 1315100 h 3155523"/>
                <a:gd name="connsiteX36" fmla="*/ 2238578 w 2411238"/>
                <a:gd name="connsiteY36" fmla="*/ 1078339 h 3155523"/>
                <a:gd name="connsiteX37" fmla="*/ 2130954 w 2411238"/>
                <a:gd name="connsiteY37" fmla="*/ 884625 h 3155523"/>
                <a:gd name="connsiteX38" fmla="*/ 2087905 w 2411238"/>
                <a:gd name="connsiteY38" fmla="*/ 787769 h 3155523"/>
                <a:gd name="connsiteX39" fmla="*/ 2034093 w 2411238"/>
                <a:gd name="connsiteY39" fmla="*/ 701674 h 3155523"/>
                <a:gd name="connsiteX40" fmla="*/ 1872657 w 2411238"/>
                <a:gd name="connsiteY40" fmla="*/ 486436 h 3155523"/>
                <a:gd name="connsiteX41" fmla="*/ 1818845 w 2411238"/>
                <a:gd name="connsiteY41" fmla="*/ 443389 h 3155523"/>
                <a:gd name="connsiteX42" fmla="*/ 1743508 w 2411238"/>
                <a:gd name="connsiteY42" fmla="*/ 400341 h 3155523"/>
                <a:gd name="connsiteX43" fmla="*/ 1668171 w 2411238"/>
                <a:gd name="connsiteY43" fmla="*/ 378818 h 3155523"/>
                <a:gd name="connsiteX44" fmla="*/ 1635884 w 2411238"/>
                <a:gd name="connsiteY44" fmla="*/ 368056 h 3155523"/>
                <a:gd name="connsiteX45" fmla="*/ 1549785 w 2411238"/>
                <a:gd name="connsiteY45" fmla="*/ 357294 h 3155523"/>
                <a:gd name="connsiteX46" fmla="*/ 1334537 w 2411238"/>
                <a:gd name="connsiteY46" fmla="*/ 335770 h 3155523"/>
                <a:gd name="connsiteX47" fmla="*/ 1237676 w 2411238"/>
                <a:gd name="connsiteY47" fmla="*/ 325008 h 3155523"/>
                <a:gd name="connsiteX48" fmla="*/ 1130052 w 2411238"/>
                <a:gd name="connsiteY48" fmla="*/ 303484 h 3155523"/>
                <a:gd name="connsiteX49" fmla="*/ 1097764 w 2411238"/>
                <a:gd name="connsiteY49" fmla="*/ 292723 h 3155523"/>
                <a:gd name="connsiteX50" fmla="*/ 1054715 w 2411238"/>
                <a:gd name="connsiteY50" fmla="*/ 271199 h 3155523"/>
                <a:gd name="connsiteX51" fmla="*/ 968616 w 2411238"/>
                <a:gd name="connsiteY51" fmla="*/ 249675 h 3155523"/>
                <a:gd name="connsiteX52" fmla="*/ 871754 w 2411238"/>
                <a:gd name="connsiteY52" fmla="*/ 185104 h 3155523"/>
                <a:gd name="connsiteX53" fmla="*/ 839467 w 2411238"/>
                <a:gd name="connsiteY53" fmla="*/ 163580 h 3155523"/>
                <a:gd name="connsiteX54" fmla="*/ 785655 w 2411238"/>
                <a:gd name="connsiteY54" fmla="*/ 109771 h 3155523"/>
                <a:gd name="connsiteX55" fmla="*/ 764130 w 2411238"/>
                <a:gd name="connsiteY55" fmla="*/ 77485 h 3155523"/>
                <a:gd name="connsiteX56" fmla="*/ 699556 w 2411238"/>
                <a:gd name="connsiteY56" fmla="*/ 34438 h 3155523"/>
                <a:gd name="connsiteX57" fmla="*/ 645744 w 2411238"/>
                <a:gd name="connsiteY57" fmla="*/ 23676 h 3155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2411238" h="3155523">
                  <a:moveTo>
                    <a:pt x="645744" y="23676"/>
                  </a:moveTo>
                  <a:cubicBezTo>
                    <a:pt x="622426" y="29057"/>
                    <a:pt x="661309" y="15894"/>
                    <a:pt x="559645" y="66723"/>
                  </a:cubicBezTo>
                  <a:cubicBezTo>
                    <a:pt x="498289" y="97399"/>
                    <a:pt x="554095" y="47125"/>
                    <a:pt x="473546" y="109771"/>
                  </a:cubicBezTo>
                  <a:cubicBezTo>
                    <a:pt x="457527" y="122229"/>
                    <a:pt x="445664" y="139336"/>
                    <a:pt x="430496" y="152818"/>
                  </a:cubicBezTo>
                  <a:cubicBezTo>
                    <a:pt x="413327" y="168078"/>
                    <a:pt x="393853" y="180606"/>
                    <a:pt x="376684" y="195866"/>
                  </a:cubicBezTo>
                  <a:cubicBezTo>
                    <a:pt x="348308" y="221088"/>
                    <a:pt x="311316" y="261628"/>
                    <a:pt x="290585" y="292723"/>
                  </a:cubicBezTo>
                  <a:cubicBezTo>
                    <a:pt x="274541" y="316787"/>
                    <a:pt x="262694" y="343425"/>
                    <a:pt x="247535" y="368056"/>
                  </a:cubicBezTo>
                  <a:cubicBezTo>
                    <a:pt x="233977" y="390087"/>
                    <a:pt x="217521" y="410283"/>
                    <a:pt x="204486" y="432627"/>
                  </a:cubicBezTo>
                  <a:cubicBezTo>
                    <a:pt x="173005" y="486592"/>
                    <a:pt x="157591" y="537175"/>
                    <a:pt x="129149" y="594055"/>
                  </a:cubicBezTo>
                  <a:cubicBezTo>
                    <a:pt x="116214" y="619923"/>
                    <a:pt x="98330" y="643180"/>
                    <a:pt x="86099" y="669388"/>
                  </a:cubicBezTo>
                  <a:cubicBezTo>
                    <a:pt x="55462" y="735036"/>
                    <a:pt x="49629" y="772216"/>
                    <a:pt x="32287" y="841578"/>
                  </a:cubicBezTo>
                  <a:cubicBezTo>
                    <a:pt x="4912" y="1087952"/>
                    <a:pt x="38776" y="779941"/>
                    <a:pt x="10763" y="1046053"/>
                  </a:cubicBezTo>
                  <a:cubicBezTo>
                    <a:pt x="7362" y="1078359"/>
                    <a:pt x="3588" y="1110624"/>
                    <a:pt x="0" y="1142910"/>
                  </a:cubicBezTo>
                  <a:cubicBezTo>
                    <a:pt x="3588" y="1300751"/>
                    <a:pt x="1840" y="1458803"/>
                    <a:pt x="10763" y="1616432"/>
                  </a:cubicBezTo>
                  <a:cubicBezTo>
                    <a:pt x="12632" y="1649452"/>
                    <a:pt x="25586" y="1680902"/>
                    <a:pt x="32287" y="1713289"/>
                  </a:cubicBezTo>
                  <a:cubicBezTo>
                    <a:pt x="100343" y="2042214"/>
                    <a:pt x="38959" y="1820565"/>
                    <a:pt x="118387" y="2036145"/>
                  </a:cubicBezTo>
                  <a:cubicBezTo>
                    <a:pt x="130153" y="2068079"/>
                    <a:pt x="138034" y="2101404"/>
                    <a:pt x="150674" y="2133002"/>
                  </a:cubicBezTo>
                  <a:cubicBezTo>
                    <a:pt x="208426" y="2277377"/>
                    <a:pt x="242349" y="2337868"/>
                    <a:pt x="312110" y="2477382"/>
                  </a:cubicBezTo>
                  <a:cubicBezTo>
                    <a:pt x="322872" y="2498906"/>
                    <a:pt x="330409" y="2522371"/>
                    <a:pt x="344397" y="2541953"/>
                  </a:cubicBezTo>
                  <a:cubicBezTo>
                    <a:pt x="380272" y="2592175"/>
                    <a:pt x="419309" y="2640282"/>
                    <a:pt x="452021" y="2692619"/>
                  </a:cubicBezTo>
                  <a:cubicBezTo>
                    <a:pt x="469958" y="2721317"/>
                    <a:pt x="483808" y="2753019"/>
                    <a:pt x="505833" y="2778714"/>
                  </a:cubicBezTo>
                  <a:cubicBezTo>
                    <a:pt x="622739" y="2915098"/>
                    <a:pt x="619292" y="2894759"/>
                    <a:pt x="731843" y="2983189"/>
                  </a:cubicBezTo>
                  <a:cubicBezTo>
                    <a:pt x="789357" y="3028377"/>
                    <a:pt x="818635" y="3065928"/>
                    <a:pt x="893279" y="3090808"/>
                  </a:cubicBezTo>
                  <a:cubicBezTo>
                    <a:pt x="956034" y="3111725"/>
                    <a:pt x="1021216" y="3126932"/>
                    <a:pt x="1087002" y="3133856"/>
                  </a:cubicBezTo>
                  <a:lnTo>
                    <a:pt x="1291488" y="3155379"/>
                  </a:lnTo>
                  <a:cubicBezTo>
                    <a:pt x="1384762" y="3151792"/>
                    <a:pt x="1478606" y="3155523"/>
                    <a:pt x="1571310" y="3144617"/>
                  </a:cubicBezTo>
                  <a:cubicBezTo>
                    <a:pt x="1601751" y="3141036"/>
                    <a:pt x="1629457" y="3124909"/>
                    <a:pt x="1657409" y="3112332"/>
                  </a:cubicBezTo>
                  <a:cubicBezTo>
                    <a:pt x="1890414" y="3007486"/>
                    <a:pt x="1709214" y="3092146"/>
                    <a:pt x="1840370" y="3004713"/>
                  </a:cubicBezTo>
                  <a:cubicBezTo>
                    <a:pt x="1924077" y="2948911"/>
                    <a:pt x="1911829" y="2975751"/>
                    <a:pt x="1991043" y="2907856"/>
                  </a:cubicBezTo>
                  <a:cubicBezTo>
                    <a:pt x="2075901" y="2835124"/>
                    <a:pt x="2053069" y="2846853"/>
                    <a:pt x="2109430" y="2767952"/>
                  </a:cubicBezTo>
                  <a:cubicBezTo>
                    <a:pt x="2200165" y="2640929"/>
                    <a:pt x="2152463" y="2724933"/>
                    <a:pt x="2227816" y="2585000"/>
                  </a:cubicBezTo>
                  <a:cubicBezTo>
                    <a:pt x="2260532" y="2524245"/>
                    <a:pt x="2300448" y="2466659"/>
                    <a:pt x="2324678" y="2402049"/>
                  </a:cubicBezTo>
                  <a:cubicBezTo>
                    <a:pt x="2370116" y="2280886"/>
                    <a:pt x="2348157" y="2345311"/>
                    <a:pt x="2389252" y="2208335"/>
                  </a:cubicBezTo>
                  <a:cubicBezTo>
                    <a:pt x="2393154" y="2173215"/>
                    <a:pt x="2410777" y="2020491"/>
                    <a:pt x="2410777" y="1993098"/>
                  </a:cubicBezTo>
                  <a:cubicBezTo>
                    <a:pt x="2410777" y="1849561"/>
                    <a:pt x="2411238" y="1705720"/>
                    <a:pt x="2400014" y="1562623"/>
                  </a:cubicBezTo>
                  <a:cubicBezTo>
                    <a:pt x="2396710" y="1520504"/>
                    <a:pt x="2335262" y="1349874"/>
                    <a:pt x="2324678" y="1315100"/>
                  </a:cubicBezTo>
                  <a:cubicBezTo>
                    <a:pt x="2281840" y="1174354"/>
                    <a:pt x="2308409" y="1213339"/>
                    <a:pt x="2238578" y="1078339"/>
                  </a:cubicBezTo>
                  <a:cubicBezTo>
                    <a:pt x="2204640" y="1012729"/>
                    <a:pt x="2160956" y="952126"/>
                    <a:pt x="2130954" y="884625"/>
                  </a:cubicBezTo>
                  <a:cubicBezTo>
                    <a:pt x="2116604" y="852340"/>
                    <a:pt x="2104436" y="818993"/>
                    <a:pt x="2087905" y="787769"/>
                  </a:cubicBezTo>
                  <a:cubicBezTo>
                    <a:pt x="2072070" y="757859"/>
                    <a:pt x="2052866" y="729833"/>
                    <a:pt x="2034093" y="701674"/>
                  </a:cubicBezTo>
                  <a:cubicBezTo>
                    <a:pt x="1989278" y="634455"/>
                    <a:pt x="1932820" y="546596"/>
                    <a:pt x="1872657" y="486436"/>
                  </a:cubicBezTo>
                  <a:cubicBezTo>
                    <a:pt x="1856414" y="470194"/>
                    <a:pt x="1837222" y="457171"/>
                    <a:pt x="1818845" y="443389"/>
                  </a:cubicBezTo>
                  <a:cubicBezTo>
                    <a:pt x="1794824" y="425374"/>
                    <a:pt x="1771316" y="412258"/>
                    <a:pt x="1743508" y="400341"/>
                  </a:cubicBezTo>
                  <a:cubicBezTo>
                    <a:pt x="1717697" y="389280"/>
                    <a:pt x="1695486" y="386622"/>
                    <a:pt x="1668171" y="378818"/>
                  </a:cubicBezTo>
                  <a:cubicBezTo>
                    <a:pt x="1657263" y="375702"/>
                    <a:pt x="1647045" y="370085"/>
                    <a:pt x="1635884" y="368056"/>
                  </a:cubicBezTo>
                  <a:cubicBezTo>
                    <a:pt x="1607428" y="362882"/>
                    <a:pt x="1578543" y="360375"/>
                    <a:pt x="1549785" y="357294"/>
                  </a:cubicBezTo>
                  <a:lnTo>
                    <a:pt x="1334537" y="335770"/>
                  </a:lnTo>
                  <a:cubicBezTo>
                    <a:pt x="1302250" y="332183"/>
                    <a:pt x="1269877" y="329301"/>
                    <a:pt x="1237676" y="325008"/>
                  </a:cubicBezTo>
                  <a:cubicBezTo>
                    <a:pt x="1198026" y="319722"/>
                    <a:pt x="1167487" y="314179"/>
                    <a:pt x="1130052" y="303484"/>
                  </a:cubicBezTo>
                  <a:cubicBezTo>
                    <a:pt x="1119144" y="300368"/>
                    <a:pt x="1108192" y="297192"/>
                    <a:pt x="1097764" y="292723"/>
                  </a:cubicBezTo>
                  <a:cubicBezTo>
                    <a:pt x="1083018" y="286404"/>
                    <a:pt x="1069935" y="276272"/>
                    <a:pt x="1054715" y="271199"/>
                  </a:cubicBezTo>
                  <a:cubicBezTo>
                    <a:pt x="1026650" y="261844"/>
                    <a:pt x="968616" y="249675"/>
                    <a:pt x="968616" y="249675"/>
                  </a:cubicBezTo>
                  <a:lnTo>
                    <a:pt x="871754" y="185104"/>
                  </a:lnTo>
                  <a:lnTo>
                    <a:pt x="839467" y="163580"/>
                  </a:lnTo>
                  <a:cubicBezTo>
                    <a:pt x="786741" y="58135"/>
                    <a:pt x="851637" y="162555"/>
                    <a:pt x="785655" y="109771"/>
                  </a:cubicBezTo>
                  <a:cubicBezTo>
                    <a:pt x="775555" y="101691"/>
                    <a:pt x="773864" y="86002"/>
                    <a:pt x="764130" y="77485"/>
                  </a:cubicBezTo>
                  <a:cubicBezTo>
                    <a:pt x="744661" y="60451"/>
                    <a:pt x="720252" y="49959"/>
                    <a:pt x="699556" y="34438"/>
                  </a:cubicBezTo>
                  <a:cubicBezTo>
                    <a:pt x="653636" y="0"/>
                    <a:pt x="669063" y="18295"/>
                    <a:pt x="645744" y="23676"/>
                  </a:cubicBezTo>
                  <a:close/>
                </a:path>
              </a:pathLst>
            </a:cu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455389" y="1265238"/>
              <a:ext cx="303108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Set of logical values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046144" y="2523303"/>
              <a:ext cx="7970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true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590800" y="3294233"/>
              <a:ext cx="8589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false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8849C338-A7DF-B74E-B212-F09699AA78D3}"/>
              </a:ext>
            </a:extLst>
          </p:cNvPr>
          <p:cNvGrpSpPr/>
          <p:nvPr/>
        </p:nvGrpSpPr>
        <p:grpSpPr>
          <a:xfrm>
            <a:off x="5023226" y="1417638"/>
            <a:ext cx="2737166" cy="2367549"/>
            <a:chOff x="5023226" y="1417638"/>
            <a:chExt cx="2737166" cy="2367549"/>
          </a:xfrm>
        </p:grpSpPr>
        <p:sp>
          <p:nvSpPr>
            <p:cNvPr id="10" name="Snip Same Side Corner Rectangle 9"/>
            <p:cNvSpPr/>
            <p:nvPr/>
          </p:nvSpPr>
          <p:spPr>
            <a:xfrm>
              <a:off x="5023226" y="2356849"/>
              <a:ext cx="1369024" cy="1374080"/>
            </a:xfrm>
            <a:prstGeom prst="snip2Same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TextBox 12"/>
            <p:cNvSpPr txBox="1"/>
            <p:nvPr/>
          </p:nvSpPr>
          <p:spPr>
            <a:xfrm>
              <a:off x="5041186" y="1417638"/>
              <a:ext cx="2719206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Set of Operations</a:t>
              </a:r>
            </a:p>
            <a:p>
              <a:r>
                <a:rPr lang="en-US" sz="2800" dirty="0"/>
                <a:t>(sample)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15933" y="3261967"/>
              <a:ext cx="4812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!=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528527" y="2356849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==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205829" y="2726181"/>
              <a:ext cx="51488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||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777159" y="2892635"/>
              <a:ext cx="67518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&amp;&amp;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205829" y="3229701"/>
              <a:ext cx="34977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|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58F722CD-5E72-6945-8CEB-0E5528A53159}"/>
              </a:ext>
            </a:extLst>
          </p:cNvPr>
          <p:cNvSpPr txBox="1"/>
          <p:nvPr/>
        </p:nvSpPr>
        <p:spPr>
          <a:xfrm>
            <a:off x="4703815" y="4212336"/>
            <a:ext cx="416043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&amp;&amp;: 	Logical AND</a:t>
            </a:r>
          </a:p>
          <a:p>
            <a:r>
              <a:rPr lang="en-US" sz="2400" dirty="0"/>
              <a:t>||:		Logical OR</a:t>
            </a:r>
          </a:p>
          <a:p>
            <a:r>
              <a:rPr lang="en-US" sz="2400" dirty="0"/>
              <a:t>^:		Exclusive OR</a:t>
            </a:r>
          </a:p>
          <a:p>
            <a:r>
              <a:rPr lang="en-US" sz="2400" dirty="0"/>
              <a:t>&amp;:		And but not short circuit</a:t>
            </a:r>
          </a:p>
          <a:p>
            <a:r>
              <a:rPr lang="en-US" sz="2400" dirty="0"/>
              <a:t>|: 		OR but not short circuit</a:t>
            </a:r>
          </a:p>
        </p:txBody>
      </p:sp>
    </p:spTree>
    <p:extLst>
      <p:ext uri="{BB962C8B-B14F-4D97-AF65-F5344CB8AC3E}">
        <p14:creationId xmlns:p14="http://schemas.microsoft.com/office/powerpoint/2010/main" val="300780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681" y="200570"/>
            <a:ext cx="4126375" cy="773240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Primitive types</a:t>
            </a:r>
            <a:r>
              <a:rPr lang="en-US" sz="3200" dirty="0"/>
              <a:t>: </a:t>
            </a:r>
            <a:r>
              <a:rPr lang="en-US" sz="3200" dirty="0">
                <a:solidFill>
                  <a:srgbClr val="C00000"/>
                </a:solidFill>
              </a:rPr>
              <a:t>char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9E2B04E-1216-984F-AFBA-FB445AA4F06E}"/>
              </a:ext>
            </a:extLst>
          </p:cNvPr>
          <p:cNvGrpSpPr/>
          <p:nvPr/>
        </p:nvGrpSpPr>
        <p:grpSpPr>
          <a:xfrm>
            <a:off x="535602" y="1154986"/>
            <a:ext cx="3855454" cy="3895159"/>
            <a:chOff x="535602" y="1154986"/>
            <a:chExt cx="3855454" cy="3895159"/>
          </a:xfrm>
        </p:grpSpPr>
        <p:sp>
          <p:nvSpPr>
            <p:cNvPr id="9" name="Freeform 8"/>
            <p:cNvSpPr/>
            <p:nvPr/>
          </p:nvSpPr>
          <p:spPr>
            <a:xfrm>
              <a:off x="1455389" y="1894622"/>
              <a:ext cx="2935667" cy="3155523"/>
            </a:xfrm>
            <a:custGeom>
              <a:avLst/>
              <a:gdLst>
                <a:gd name="connsiteX0" fmla="*/ 645744 w 2411238"/>
                <a:gd name="connsiteY0" fmla="*/ 23676 h 3155523"/>
                <a:gd name="connsiteX1" fmla="*/ 559645 w 2411238"/>
                <a:gd name="connsiteY1" fmla="*/ 66723 h 3155523"/>
                <a:gd name="connsiteX2" fmla="*/ 473546 w 2411238"/>
                <a:gd name="connsiteY2" fmla="*/ 109771 h 3155523"/>
                <a:gd name="connsiteX3" fmla="*/ 430496 w 2411238"/>
                <a:gd name="connsiteY3" fmla="*/ 152818 h 3155523"/>
                <a:gd name="connsiteX4" fmla="*/ 376684 w 2411238"/>
                <a:gd name="connsiteY4" fmla="*/ 195866 h 3155523"/>
                <a:gd name="connsiteX5" fmla="*/ 290585 w 2411238"/>
                <a:gd name="connsiteY5" fmla="*/ 292723 h 3155523"/>
                <a:gd name="connsiteX6" fmla="*/ 247535 w 2411238"/>
                <a:gd name="connsiteY6" fmla="*/ 368056 h 3155523"/>
                <a:gd name="connsiteX7" fmla="*/ 204486 w 2411238"/>
                <a:gd name="connsiteY7" fmla="*/ 432627 h 3155523"/>
                <a:gd name="connsiteX8" fmla="*/ 129149 w 2411238"/>
                <a:gd name="connsiteY8" fmla="*/ 594055 h 3155523"/>
                <a:gd name="connsiteX9" fmla="*/ 86099 w 2411238"/>
                <a:gd name="connsiteY9" fmla="*/ 669388 h 3155523"/>
                <a:gd name="connsiteX10" fmla="*/ 32287 w 2411238"/>
                <a:gd name="connsiteY10" fmla="*/ 841578 h 3155523"/>
                <a:gd name="connsiteX11" fmla="*/ 10763 w 2411238"/>
                <a:gd name="connsiteY11" fmla="*/ 1046053 h 3155523"/>
                <a:gd name="connsiteX12" fmla="*/ 0 w 2411238"/>
                <a:gd name="connsiteY12" fmla="*/ 1142910 h 3155523"/>
                <a:gd name="connsiteX13" fmla="*/ 10763 w 2411238"/>
                <a:gd name="connsiteY13" fmla="*/ 1616432 h 3155523"/>
                <a:gd name="connsiteX14" fmla="*/ 32287 w 2411238"/>
                <a:gd name="connsiteY14" fmla="*/ 1713289 h 3155523"/>
                <a:gd name="connsiteX15" fmla="*/ 118387 w 2411238"/>
                <a:gd name="connsiteY15" fmla="*/ 2036145 h 3155523"/>
                <a:gd name="connsiteX16" fmla="*/ 150674 w 2411238"/>
                <a:gd name="connsiteY16" fmla="*/ 2133002 h 3155523"/>
                <a:gd name="connsiteX17" fmla="*/ 312110 w 2411238"/>
                <a:gd name="connsiteY17" fmla="*/ 2477382 h 3155523"/>
                <a:gd name="connsiteX18" fmla="*/ 344397 w 2411238"/>
                <a:gd name="connsiteY18" fmla="*/ 2541953 h 3155523"/>
                <a:gd name="connsiteX19" fmla="*/ 452021 w 2411238"/>
                <a:gd name="connsiteY19" fmla="*/ 2692619 h 3155523"/>
                <a:gd name="connsiteX20" fmla="*/ 505833 w 2411238"/>
                <a:gd name="connsiteY20" fmla="*/ 2778714 h 3155523"/>
                <a:gd name="connsiteX21" fmla="*/ 731843 w 2411238"/>
                <a:gd name="connsiteY21" fmla="*/ 2983189 h 3155523"/>
                <a:gd name="connsiteX22" fmla="*/ 893279 w 2411238"/>
                <a:gd name="connsiteY22" fmla="*/ 3090808 h 3155523"/>
                <a:gd name="connsiteX23" fmla="*/ 1087002 w 2411238"/>
                <a:gd name="connsiteY23" fmla="*/ 3133856 h 3155523"/>
                <a:gd name="connsiteX24" fmla="*/ 1291488 w 2411238"/>
                <a:gd name="connsiteY24" fmla="*/ 3155379 h 3155523"/>
                <a:gd name="connsiteX25" fmla="*/ 1571310 w 2411238"/>
                <a:gd name="connsiteY25" fmla="*/ 3144617 h 3155523"/>
                <a:gd name="connsiteX26" fmla="*/ 1657409 w 2411238"/>
                <a:gd name="connsiteY26" fmla="*/ 3112332 h 3155523"/>
                <a:gd name="connsiteX27" fmla="*/ 1840370 w 2411238"/>
                <a:gd name="connsiteY27" fmla="*/ 3004713 h 3155523"/>
                <a:gd name="connsiteX28" fmla="*/ 1991043 w 2411238"/>
                <a:gd name="connsiteY28" fmla="*/ 2907856 h 3155523"/>
                <a:gd name="connsiteX29" fmla="*/ 2109430 w 2411238"/>
                <a:gd name="connsiteY29" fmla="*/ 2767952 h 3155523"/>
                <a:gd name="connsiteX30" fmla="*/ 2227816 w 2411238"/>
                <a:gd name="connsiteY30" fmla="*/ 2585000 h 3155523"/>
                <a:gd name="connsiteX31" fmla="*/ 2324678 w 2411238"/>
                <a:gd name="connsiteY31" fmla="*/ 2402049 h 3155523"/>
                <a:gd name="connsiteX32" fmla="*/ 2389252 w 2411238"/>
                <a:gd name="connsiteY32" fmla="*/ 2208335 h 3155523"/>
                <a:gd name="connsiteX33" fmla="*/ 2410777 w 2411238"/>
                <a:gd name="connsiteY33" fmla="*/ 1993098 h 3155523"/>
                <a:gd name="connsiteX34" fmla="*/ 2400014 w 2411238"/>
                <a:gd name="connsiteY34" fmla="*/ 1562623 h 3155523"/>
                <a:gd name="connsiteX35" fmla="*/ 2324678 w 2411238"/>
                <a:gd name="connsiteY35" fmla="*/ 1315100 h 3155523"/>
                <a:gd name="connsiteX36" fmla="*/ 2238578 w 2411238"/>
                <a:gd name="connsiteY36" fmla="*/ 1078339 h 3155523"/>
                <a:gd name="connsiteX37" fmla="*/ 2130954 w 2411238"/>
                <a:gd name="connsiteY37" fmla="*/ 884625 h 3155523"/>
                <a:gd name="connsiteX38" fmla="*/ 2087905 w 2411238"/>
                <a:gd name="connsiteY38" fmla="*/ 787769 h 3155523"/>
                <a:gd name="connsiteX39" fmla="*/ 2034093 w 2411238"/>
                <a:gd name="connsiteY39" fmla="*/ 701674 h 3155523"/>
                <a:gd name="connsiteX40" fmla="*/ 1872657 w 2411238"/>
                <a:gd name="connsiteY40" fmla="*/ 486436 h 3155523"/>
                <a:gd name="connsiteX41" fmla="*/ 1818845 w 2411238"/>
                <a:gd name="connsiteY41" fmla="*/ 443389 h 3155523"/>
                <a:gd name="connsiteX42" fmla="*/ 1743508 w 2411238"/>
                <a:gd name="connsiteY42" fmla="*/ 400341 h 3155523"/>
                <a:gd name="connsiteX43" fmla="*/ 1668171 w 2411238"/>
                <a:gd name="connsiteY43" fmla="*/ 378818 h 3155523"/>
                <a:gd name="connsiteX44" fmla="*/ 1635884 w 2411238"/>
                <a:gd name="connsiteY44" fmla="*/ 368056 h 3155523"/>
                <a:gd name="connsiteX45" fmla="*/ 1549785 w 2411238"/>
                <a:gd name="connsiteY45" fmla="*/ 357294 h 3155523"/>
                <a:gd name="connsiteX46" fmla="*/ 1334537 w 2411238"/>
                <a:gd name="connsiteY46" fmla="*/ 335770 h 3155523"/>
                <a:gd name="connsiteX47" fmla="*/ 1237676 w 2411238"/>
                <a:gd name="connsiteY47" fmla="*/ 325008 h 3155523"/>
                <a:gd name="connsiteX48" fmla="*/ 1130052 w 2411238"/>
                <a:gd name="connsiteY48" fmla="*/ 303484 h 3155523"/>
                <a:gd name="connsiteX49" fmla="*/ 1097764 w 2411238"/>
                <a:gd name="connsiteY49" fmla="*/ 292723 h 3155523"/>
                <a:gd name="connsiteX50" fmla="*/ 1054715 w 2411238"/>
                <a:gd name="connsiteY50" fmla="*/ 271199 h 3155523"/>
                <a:gd name="connsiteX51" fmla="*/ 968616 w 2411238"/>
                <a:gd name="connsiteY51" fmla="*/ 249675 h 3155523"/>
                <a:gd name="connsiteX52" fmla="*/ 871754 w 2411238"/>
                <a:gd name="connsiteY52" fmla="*/ 185104 h 3155523"/>
                <a:gd name="connsiteX53" fmla="*/ 839467 w 2411238"/>
                <a:gd name="connsiteY53" fmla="*/ 163580 h 3155523"/>
                <a:gd name="connsiteX54" fmla="*/ 785655 w 2411238"/>
                <a:gd name="connsiteY54" fmla="*/ 109771 h 3155523"/>
                <a:gd name="connsiteX55" fmla="*/ 764130 w 2411238"/>
                <a:gd name="connsiteY55" fmla="*/ 77485 h 3155523"/>
                <a:gd name="connsiteX56" fmla="*/ 699556 w 2411238"/>
                <a:gd name="connsiteY56" fmla="*/ 34438 h 3155523"/>
                <a:gd name="connsiteX57" fmla="*/ 645744 w 2411238"/>
                <a:gd name="connsiteY57" fmla="*/ 23676 h 3155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2411238" h="3155523">
                  <a:moveTo>
                    <a:pt x="645744" y="23676"/>
                  </a:moveTo>
                  <a:cubicBezTo>
                    <a:pt x="622426" y="29057"/>
                    <a:pt x="661309" y="15894"/>
                    <a:pt x="559645" y="66723"/>
                  </a:cubicBezTo>
                  <a:cubicBezTo>
                    <a:pt x="498289" y="97399"/>
                    <a:pt x="554095" y="47125"/>
                    <a:pt x="473546" y="109771"/>
                  </a:cubicBezTo>
                  <a:cubicBezTo>
                    <a:pt x="457527" y="122229"/>
                    <a:pt x="445664" y="139336"/>
                    <a:pt x="430496" y="152818"/>
                  </a:cubicBezTo>
                  <a:cubicBezTo>
                    <a:pt x="413327" y="168078"/>
                    <a:pt x="393853" y="180606"/>
                    <a:pt x="376684" y="195866"/>
                  </a:cubicBezTo>
                  <a:cubicBezTo>
                    <a:pt x="348308" y="221088"/>
                    <a:pt x="311316" y="261628"/>
                    <a:pt x="290585" y="292723"/>
                  </a:cubicBezTo>
                  <a:cubicBezTo>
                    <a:pt x="274541" y="316787"/>
                    <a:pt x="262694" y="343425"/>
                    <a:pt x="247535" y="368056"/>
                  </a:cubicBezTo>
                  <a:cubicBezTo>
                    <a:pt x="233977" y="390087"/>
                    <a:pt x="217521" y="410283"/>
                    <a:pt x="204486" y="432627"/>
                  </a:cubicBezTo>
                  <a:cubicBezTo>
                    <a:pt x="173005" y="486592"/>
                    <a:pt x="157591" y="537175"/>
                    <a:pt x="129149" y="594055"/>
                  </a:cubicBezTo>
                  <a:cubicBezTo>
                    <a:pt x="116214" y="619923"/>
                    <a:pt x="98330" y="643180"/>
                    <a:pt x="86099" y="669388"/>
                  </a:cubicBezTo>
                  <a:cubicBezTo>
                    <a:pt x="55462" y="735036"/>
                    <a:pt x="49629" y="772216"/>
                    <a:pt x="32287" y="841578"/>
                  </a:cubicBezTo>
                  <a:cubicBezTo>
                    <a:pt x="4912" y="1087952"/>
                    <a:pt x="38776" y="779941"/>
                    <a:pt x="10763" y="1046053"/>
                  </a:cubicBezTo>
                  <a:cubicBezTo>
                    <a:pt x="7362" y="1078359"/>
                    <a:pt x="3588" y="1110624"/>
                    <a:pt x="0" y="1142910"/>
                  </a:cubicBezTo>
                  <a:cubicBezTo>
                    <a:pt x="3588" y="1300751"/>
                    <a:pt x="1840" y="1458803"/>
                    <a:pt x="10763" y="1616432"/>
                  </a:cubicBezTo>
                  <a:cubicBezTo>
                    <a:pt x="12632" y="1649452"/>
                    <a:pt x="25586" y="1680902"/>
                    <a:pt x="32287" y="1713289"/>
                  </a:cubicBezTo>
                  <a:cubicBezTo>
                    <a:pt x="100343" y="2042214"/>
                    <a:pt x="38959" y="1820565"/>
                    <a:pt x="118387" y="2036145"/>
                  </a:cubicBezTo>
                  <a:cubicBezTo>
                    <a:pt x="130153" y="2068079"/>
                    <a:pt x="138034" y="2101404"/>
                    <a:pt x="150674" y="2133002"/>
                  </a:cubicBezTo>
                  <a:cubicBezTo>
                    <a:pt x="208426" y="2277377"/>
                    <a:pt x="242349" y="2337868"/>
                    <a:pt x="312110" y="2477382"/>
                  </a:cubicBezTo>
                  <a:cubicBezTo>
                    <a:pt x="322872" y="2498906"/>
                    <a:pt x="330409" y="2522371"/>
                    <a:pt x="344397" y="2541953"/>
                  </a:cubicBezTo>
                  <a:cubicBezTo>
                    <a:pt x="380272" y="2592175"/>
                    <a:pt x="419309" y="2640282"/>
                    <a:pt x="452021" y="2692619"/>
                  </a:cubicBezTo>
                  <a:cubicBezTo>
                    <a:pt x="469958" y="2721317"/>
                    <a:pt x="483808" y="2753019"/>
                    <a:pt x="505833" y="2778714"/>
                  </a:cubicBezTo>
                  <a:cubicBezTo>
                    <a:pt x="622739" y="2915098"/>
                    <a:pt x="619292" y="2894759"/>
                    <a:pt x="731843" y="2983189"/>
                  </a:cubicBezTo>
                  <a:cubicBezTo>
                    <a:pt x="789357" y="3028377"/>
                    <a:pt x="818635" y="3065928"/>
                    <a:pt x="893279" y="3090808"/>
                  </a:cubicBezTo>
                  <a:cubicBezTo>
                    <a:pt x="956034" y="3111725"/>
                    <a:pt x="1021216" y="3126932"/>
                    <a:pt x="1087002" y="3133856"/>
                  </a:cubicBezTo>
                  <a:lnTo>
                    <a:pt x="1291488" y="3155379"/>
                  </a:lnTo>
                  <a:cubicBezTo>
                    <a:pt x="1384762" y="3151792"/>
                    <a:pt x="1478606" y="3155523"/>
                    <a:pt x="1571310" y="3144617"/>
                  </a:cubicBezTo>
                  <a:cubicBezTo>
                    <a:pt x="1601751" y="3141036"/>
                    <a:pt x="1629457" y="3124909"/>
                    <a:pt x="1657409" y="3112332"/>
                  </a:cubicBezTo>
                  <a:cubicBezTo>
                    <a:pt x="1890414" y="3007486"/>
                    <a:pt x="1709214" y="3092146"/>
                    <a:pt x="1840370" y="3004713"/>
                  </a:cubicBezTo>
                  <a:cubicBezTo>
                    <a:pt x="1924077" y="2948911"/>
                    <a:pt x="1911829" y="2975751"/>
                    <a:pt x="1991043" y="2907856"/>
                  </a:cubicBezTo>
                  <a:cubicBezTo>
                    <a:pt x="2075901" y="2835124"/>
                    <a:pt x="2053069" y="2846853"/>
                    <a:pt x="2109430" y="2767952"/>
                  </a:cubicBezTo>
                  <a:cubicBezTo>
                    <a:pt x="2200165" y="2640929"/>
                    <a:pt x="2152463" y="2724933"/>
                    <a:pt x="2227816" y="2585000"/>
                  </a:cubicBezTo>
                  <a:cubicBezTo>
                    <a:pt x="2260532" y="2524245"/>
                    <a:pt x="2300448" y="2466659"/>
                    <a:pt x="2324678" y="2402049"/>
                  </a:cubicBezTo>
                  <a:cubicBezTo>
                    <a:pt x="2370116" y="2280886"/>
                    <a:pt x="2348157" y="2345311"/>
                    <a:pt x="2389252" y="2208335"/>
                  </a:cubicBezTo>
                  <a:cubicBezTo>
                    <a:pt x="2393154" y="2173215"/>
                    <a:pt x="2410777" y="2020491"/>
                    <a:pt x="2410777" y="1993098"/>
                  </a:cubicBezTo>
                  <a:cubicBezTo>
                    <a:pt x="2410777" y="1849561"/>
                    <a:pt x="2411238" y="1705720"/>
                    <a:pt x="2400014" y="1562623"/>
                  </a:cubicBezTo>
                  <a:cubicBezTo>
                    <a:pt x="2396710" y="1520504"/>
                    <a:pt x="2335262" y="1349874"/>
                    <a:pt x="2324678" y="1315100"/>
                  </a:cubicBezTo>
                  <a:cubicBezTo>
                    <a:pt x="2281840" y="1174354"/>
                    <a:pt x="2308409" y="1213339"/>
                    <a:pt x="2238578" y="1078339"/>
                  </a:cubicBezTo>
                  <a:cubicBezTo>
                    <a:pt x="2204640" y="1012729"/>
                    <a:pt x="2160956" y="952126"/>
                    <a:pt x="2130954" y="884625"/>
                  </a:cubicBezTo>
                  <a:cubicBezTo>
                    <a:pt x="2116604" y="852340"/>
                    <a:pt x="2104436" y="818993"/>
                    <a:pt x="2087905" y="787769"/>
                  </a:cubicBezTo>
                  <a:cubicBezTo>
                    <a:pt x="2072070" y="757859"/>
                    <a:pt x="2052866" y="729833"/>
                    <a:pt x="2034093" y="701674"/>
                  </a:cubicBezTo>
                  <a:cubicBezTo>
                    <a:pt x="1989278" y="634455"/>
                    <a:pt x="1932820" y="546596"/>
                    <a:pt x="1872657" y="486436"/>
                  </a:cubicBezTo>
                  <a:cubicBezTo>
                    <a:pt x="1856414" y="470194"/>
                    <a:pt x="1837222" y="457171"/>
                    <a:pt x="1818845" y="443389"/>
                  </a:cubicBezTo>
                  <a:cubicBezTo>
                    <a:pt x="1794824" y="425374"/>
                    <a:pt x="1771316" y="412258"/>
                    <a:pt x="1743508" y="400341"/>
                  </a:cubicBezTo>
                  <a:cubicBezTo>
                    <a:pt x="1717697" y="389280"/>
                    <a:pt x="1695486" y="386622"/>
                    <a:pt x="1668171" y="378818"/>
                  </a:cubicBezTo>
                  <a:cubicBezTo>
                    <a:pt x="1657263" y="375702"/>
                    <a:pt x="1647045" y="370085"/>
                    <a:pt x="1635884" y="368056"/>
                  </a:cubicBezTo>
                  <a:cubicBezTo>
                    <a:pt x="1607428" y="362882"/>
                    <a:pt x="1578543" y="360375"/>
                    <a:pt x="1549785" y="357294"/>
                  </a:cubicBezTo>
                  <a:lnTo>
                    <a:pt x="1334537" y="335770"/>
                  </a:lnTo>
                  <a:cubicBezTo>
                    <a:pt x="1302250" y="332183"/>
                    <a:pt x="1269877" y="329301"/>
                    <a:pt x="1237676" y="325008"/>
                  </a:cubicBezTo>
                  <a:cubicBezTo>
                    <a:pt x="1198026" y="319722"/>
                    <a:pt x="1167487" y="314179"/>
                    <a:pt x="1130052" y="303484"/>
                  </a:cubicBezTo>
                  <a:cubicBezTo>
                    <a:pt x="1119144" y="300368"/>
                    <a:pt x="1108192" y="297192"/>
                    <a:pt x="1097764" y="292723"/>
                  </a:cubicBezTo>
                  <a:cubicBezTo>
                    <a:pt x="1083018" y="286404"/>
                    <a:pt x="1069935" y="276272"/>
                    <a:pt x="1054715" y="271199"/>
                  </a:cubicBezTo>
                  <a:cubicBezTo>
                    <a:pt x="1026650" y="261844"/>
                    <a:pt x="968616" y="249675"/>
                    <a:pt x="968616" y="249675"/>
                  </a:cubicBezTo>
                  <a:lnTo>
                    <a:pt x="871754" y="185104"/>
                  </a:lnTo>
                  <a:lnTo>
                    <a:pt x="839467" y="163580"/>
                  </a:lnTo>
                  <a:cubicBezTo>
                    <a:pt x="786741" y="58135"/>
                    <a:pt x="851637" y="162555"/>
                    <a:pt x="785655" y="109771"/>
                  </a:cubicBezTo>
                  <a:cubicBezTo>
                    <a:pt x="775555" y="101691"/>
                    <a:pt x="773864" y="86002"/>
                    <a:pt x="764130" y="77485"/>
                  </a:cubicBezTo>
                  <a:cubicBezTo>
                    <a:pt x="744661" y="60451"/>
                    <a:pt x="720252" y="49959"/>
                    <a:pt x="699556" y="34438"/>
                  </a:cubicBezTo>
                  <a:cubicBezTo>
                    <a:pt x="653636" y="0"/>
                    <a:pt x="669063" y="18295"/>
                    <a:pt x="645744" y="23676"/>
                  </a:cubicBezTo>
                  <a:close/>
                </a:path>
              </a:pathLst>
            </a:cu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35602" y="1154986"/>
              <a:ext cx="302108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Set of characters</a:t>
              </a:r>
            </a:p>
            <a:p>
              <a:r>
                <a:rPr lang="en-US" sz="2400" dirty="0"/>
                <a:t>(sample values shown)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046144" y="2730464"/>
              <a:ext cx="4785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‘a’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590800" y="3501394"/>
              <a:ext cx="5485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‘&amp;’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200514" y="3252196"/>
              <a:ext cx="4940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‘$’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07349" y="4124481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‘+’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93E01AD-C318-4347-A360-E2EF0B934D3E}"/>
              </a:ext>
            </a:extLst>
          </p:cNvPr>
          <p:cNvGrpSpPr/>
          <p:nvPr/>
        </p:nvGrpSpPr>
        <p:grpSpPr>
          <a:xfrm>
            <a:off x="4710896" y="1202383"/>
            <a:ext cx="3495555" cy="3381902"/>
            <a:chOff x="4710896" y="1202383"/>
            <a:chExt cx="3495555" cy="3381902"/>
          </a:xfrm>
        </p:grpSpPr>
        <p:sp>
          <p:nvSpPr>
            <p:cNvPr id="13" name="TextBox 12"/>
            <p:cNvSpPr txBox="1"/>
            <p:nvPr/>
          </p:nvSpPr>
          <p:spPr>
            <a:xfrm>
              <a:off x="5029612" y="1202383"/>
              <a:ext cx="23571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Set of Operations</a:t>
              </a:r>
            </a:p>
            <a:p>
              <a:r>
                <a:rPr lang="en-US" sz="2400" dirty="0"/>
                <a:t>(sample)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285691E-8368-494D-A57A-04D9FA684983}"/>
                </a:ext>
              </a:extLst>
            </p:cNvPr>
            <p:cNvSpPr txBox="1"/>
            <p:nvPr/>
          </p:nvSpPr>
          <p:spPr>
            <a:xfrm>
              <a:off x="4710896" y="2645293"/>
              <a:ext cx="3495555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Write a Java</a:t>
              </a:r>
            </a:p>
            <a:p>
              <a:r>
                <a:rPr lang="en-US" sz="2400" dirty="0"/>
                <a:t>Program to discover what </a:t>
              </a:r>
            </a:p>
            <a:p>
              <a:r>
                <a:rPr lang="en-US" sz="2400" dirty="0"/>
                <a:t>Basic operations are allowed on variables of type char.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0D967028-B3FB-4548-8ADC-78E0C0663265}"/>
              </a:ext>
            </a:extLst>
          </p:cNvPr>
          <p:cNvSpPr txBox="1"/>
          <p:nvPr/>
        </p:nvSpPr>
        <p:spPr>
          <a:xfrm>
            <a:off x="4710896" y="5150734"/>
            <a:ext cx="31840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Is the following correct?</a:t>
            </a:r>
          </a:p>
          <a:p>
            <a:r>
              <a:rPr lang="en-US" sz="2400" dirty="0">
                <a:solidFill>
                  <a:srgbClr val="C00000"/>
                </a:solidFill>
              </a:rPr>
              <a:t>char</a:t>
            </a:r>
            <a:r>
              <a:rPr lang="en-US" sz="2400" dirty="0"/>
              <a:t> b= ‘a’+1;</a:t>
            </a:r>
          </a:p>
        </p:txBody>
      </p:sp>
    </p:spTree>
    <p:extLst>
      <p:ext uri="{BB962C8B-B14F-4D97-AF65-F5344CB8AC3E}">
        <p14:creationId xmlns:p14="http://schemas.microsoft.com/office/powerpoint/2010/main" val="404920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Names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" y="1417638"/>
            <a:ext cx="55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Used to denote classes, objects, 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7200" y="2203151"/>
            <a:ext cx="5562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Contain characters; must start with a letter, or a $ sign or an underscore.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Examples</a:t>
            </a:r>
            <a:r>
              <a:rPr lang="en-US" sz="2000" dirty="0"/>
              <a:t>: height, area1, Dog, $great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57200" y="3911994"/>
            <a:ext cx="556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Length unlimited, case sensitive.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Dog</a:t>
            </a:r>
            <a:r>
              <a:rPr lang="en-US" sz="2000" dirty="0"/>
              <a:t> and </a:t>
            </a:r>
            <a:r>
              <a:rPr lang="en-US" sz="2000" dirty="0">
                <a:solidFill>
                  <a:srgbClr val="FF0000"/>
                </a:solidFill>
              </a:rPr>
              <a:t>dog</a:t>
            </a:r>
            <a:r>
              <a:rPr lang="en-US" sz="2000" dirty="0"/>
              <a:t> are different names.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52842" y="4996839"/>
            <a:ext cx="48743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Convention</a:t>
            </a:r>
            <a:r>
              <a:rPr lang="en-US" sz="2000" dirty="0"/>
              <a:t>: All class names begin with an uppercase letter; all other names begin with a lower case letter.</a:t>
            </a:r>
          </a:p>
        </p:txBody>
      </p:sp>
    </p:spTree>
    <p:extLst>
      <p:ext uri="{BB962C8B-B14F-4D97-AF65-F5344CB8AC3E}">
        <p14:creationId xmlns:p14="http://schemas.microsoft.com/office/powerpoint/2010/main" val="8528219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Constants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15896" y="1647369"/>
            <a:ext cx="658386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 constant is something that cannot change during program execution.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Examples: 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Integer</a:t>
            </a:r>
            <a:r>
              <a:rPr lang="en-US" sz="2000" dirty="0">
                <a:solidFill>
                  <a:srgbClr val="000000"/>
                </a:solidFill>
              </a:rPr>
              <a:t> constants: 0, 1, -1, +24, 29, 300009998, O14, 0x1B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Floating</a:t>
            </a:r>
            <a:r>
              <a:rPr lang="en-US" sz="2000" dirty="0">
                <a:solidFill>
                  <a:srgbClr val="000000"/>
                </a:solidFill>
              </a:rPr>
              <a:t> point constants: 0.0, -2.345e28, -0.000976512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Boolean</a:t>
            </a:r>
            <a:r>
              <a:rPr lang="en-US" sz="2000" dirty="0"/>
              <a:t> constants: true, false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Character </a:t>
            </a:r>
            <a:r>
              <a:rPr lang="en-US" sz="2000" dirty="0"/>
              <a:t>constants</a:t>
            </a:r>
            <a:r>
              <a:rPr lang="en-US" sz="2000" dirty="0">
                <a:solidFill>
                  <a:srgbClr val="FF0000"/>
                </a:solidFill>
              </a:rPr>
              <a:t>: ‘ ‘, ‘a’, ‘A’, ‘$’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String </a:t>
            </a:r>
            <a:r>
              <a:rPr lang="en-US" sz="2000" dirty="0"/>
              <a:t>constants</a:t>
            </a:r>
            <a:r>
              <a:rPr lang="en-US" sz="2000" dirty="0">
                <a:solidFill>
                  <a:srgbClr val="FF0000"/>
                </a:solidFill>
              </a:rPr>
              <a:t>: “”, “ ”, “Hi!”, “Alice in Wonderland”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659957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Named Constants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15896" y="1647369"/>
            <a:ext cx="65838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 constant can be named and the name used instead of the constant itself.</a:t>
            </a:r>
          </a:p>
          <a:p>
            <a:endParaRPr lang="en-US" sz="2000" dirty="0"/>
          </a:p>
          <a:p>
            <a:r>
              <a:rPr lang="en-US" sz="2000" dirty="0"/>
              <a:t>Examples: 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	final float </a:t>
            </a:r>
            <a:r>
              <a:rPr lang="en-US" sz="2000" dirty="0">
                <a:solidFill>
                  <a:srgbClr val="000000"/>
                </a:solidFill>
              </a:rPr>
              <a:t>pi=3.14159;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	final </a:t>
            </a:r>
            <a:r>
              <a:rPr lang="en-US" sz="2000" dirty="0" err="1">
                <a:solidFill>
                  <a:srgbClr val="FF0000"/>
                </a:solidFill>
              </a:rPr>
              <a:t>boolean</a:t>
            </a:r>
            <a:r>
              <a:rPr lang="en-US" sz="2000" dirty="0">
                <a:solidFill>
                  <a:srgbClr val="FF0000"/>
                </a:solidFill>
              </a:rPr>
              <a:t>  </a:t>
            </a:r>
            <a:r>
              <a:rPr lang="en-US" sz="2000" dirty="0" err="1">
                <a:solidFill>
                  <a:srgbClr val="000000"/>
                </a:solidFill>
              </a:rPr>
              <a:t>dogsExist</a:t>
            </a:r>
            <a:r>
              <a:rPr lang="en-US" sz="2000" dirty="0">
                <a:solidFill>
                  <a:srgbClr val="000000"/>
                </a:solidFill>
              </a:rPr>
              <a:t>=true</a:t>
            </a:r>
            <a:r>
              <a:rPr lang="en-US" sz="2000" dirty="0"/>
              <a:t>;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098387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458016" cy="77366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Variables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81330" y="1192865"/>
            <a:ext cx="76383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variable is something whose value may change during program execution.</a:t>
            </a:r>
          </a:p>
          <a:p>
            <a:r>
              <a:rPr lang="en-US" sz="2400" dirty="0"/>
              <a:t> </a:t>
            </a:r>
          </a:p>
          <a:p>
            <a:r>
              <a:rPr lang="en-US" sz="2400" dirty="0"/>
              <a:t>	Example: 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numStudents</a:t>
            </a:r>
            <a:r>
              <a:rPr lang="en-US" sz="2400" dirty="0">
                <a:solidFill>
                  <a:srgbClr val="FF0000"/>
                </a:solidFill>
              </a:rPr>
              <a:t>;</a:t>
            </a:r>
            <a:r>
              <a:rPr lang="en-US" sz="2400" dirty="0"/>
              <a:t>  denotes the number of 	students whose grads have been  processed. Its value 	changes as each student’s grade is processed by a grade 	processing program.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1330" y="4015080"/>
            <a:ext cx="7470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Every variable has a </a:t>
            </a:r>
            <a:r>
              <a:rPr lang="en-US" sz="2400" dirty="0">
                <a:solidFill>
                  <a:srgbClr val="FF0000"/>
                </a:solidFill>
              </a:rPr>
              <a:t>name</a:t>
            </a:r>
            <a:r>
              <a:rPr lang="en-US" sz="2400" dirty="0"/>
              <a:t> and a </a:t>
            </a:r>
            <a:r>
              <a:rPr lang="en-US" sz="2400" dirty="0">
                <a:solidFill>
                  <a:srgbClr val="FF0000"/>
                </a:solidFill>
              </a:rPr>
              <a:t>type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	Example: 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hurricaneCategory</a:t>
            </a:r>
            <a:r>
              <a:rPr lang="en-US" sz="2400" dirty="0"/>
              <a:t>;  The name is 	</a:t>
            </a:r>
            <a:r>
              <a:rPr lang="en-US" sz="2400" dirty="0" err="1">
                <a:solidFill>
                  <a:srgbClr val="FF0000"/>
                </a:solidFill>
              </a:rPr>
              <a:t>hurricaneCategory</a:t>
            </a:r>
            <a:r>
              <a:rPr lang="en-US" sz="2400" dirty="0"/>
              <a:t> and its type is </a:t>
            </a:r>
            <a:r>
              <a:rPr lang="en-US" sz="2400" dirty="0">
                <a:solidFill>
                  <a:srgbClr val="FF0000"/>
                </a:solidFill>
              </a:rPr>
              <a:t>int</a:t>
            </a:r>
            <a:r>
              <a:rPr lang="en-US" sz="2400" dirty="0"/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1330" y="5729299"/>
            <a:ext cx="59981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Every variable must be </a:t>
            </a:r>
            <a:r>
              <a:rPr lang="en-US" sz="2400" dirty="0">
                <a:solidFill>
                  <a:srgbClr val="FF0000"/>
                </a:solidFill>
              </a:rPr>
              <a:t>declared</a:t>
            </a:r>
            <a:r>
              <a:rPr lang="en-US" sz="2400" dirty="0"/>
              <a:t> before it is used.</a:t>
            </a:r>
          </a:p>
        </p:txBody>
      </p:sp>
    </p:spTree>
    <p:extLst>
      <p:ext uri="{BB962C8B-B14F-4D97-AF65-F5344CB8AC3E}">
        <p14:creationId xmlns:p14="http://schemas.microsoft.com/office/powerpoint/2010/main" val="2015726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9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94634" cy="77366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[Simple] Expressions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8709BA-C027-B846-9D72-A74913E9A936}"/>
              </a:ext>
            </a:extLst>
          </p:cNvPr>
          <p:cNvSpPr txBox="1"/>
          <p:nvPr/>
        </p:nvSpPr>
        <p:spPr>
          <a:xfrm>
            <a:off x="1013988" y="1602463"/>
            <a:ext cx="6176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mathematical formula to compute something.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72200D-B18B-0449-9DA9-79CFB77BFAAD}"/>
              </a:ext>
            </a:extLst>
          </p:cNvPr>
          <p:cNvSpPr txBox="1"/>
          <p:nvPr/>
        </p:nvSpPr>
        <p:spPr>
          <a:xfrm>
            <a:off x="1756372" y="2511567"/>
            <a:ext cx="1455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a+b</a:t>
            </a:r>
            <a:r>
              <a:rPr lang="en-US" sz="2400" dirty="0"/>
              <a:t>*c-d/e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936418-56CD-5345-9E03-82832854C925}"/>
              </a:ext>
            </a:extLst>
          </p:cNvPr>
          <p:cNvSpPr txBox="1"/>
          <p:nvPr/>
        </p:nvSpPr>
        <p:spPr>
          <a:xfrm>
            <a:off x="1756372" y="3099795"/>
            <a:ext cx="3410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avagadroNum</a:t>
            </a:r>
            <a:r>
              <a:rPr lang="en-US" sz="2400" dirty="0"/>
              <a:t>*29/</a:t>
            </a:r>
            <a:r>
              <a:rPr lang="en-US" sz="2400" dirty="0" err="1"/>
              <a:t>Math.E</a:t>
            </a:r>
            <a:endParaRPr lang="en-US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100C94D-1484-9D43-8412-2FFAF8F83BA9}"/>
              </a:ext>
            </a:extLst>
          </p:cNvPr>
          <p:cNvSpPr txBox="1"/>
          <p:nvPr/>
        </p:nvSpPr>
        <p:spPr>
          <a:xfrm>
            <a:off x="1756372" y="3688022"/>
            <a:ext cx="2671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(x-y%2)/(</a:t>
            </a:r>
            <a:r>
              <a:rPr lang="en-US" sz="2400" dirty="0" err="1"/>
              <a:t>a+b</a:t>
            </a:r>
            <a:r>
              <a:rPr lang="en-US" sz="2400" dirty="0"/>
              <a:t>)*(</a:t>
            </a:r>
            <a:r>
              <a:rPr lang="en-US" sz="2400" dirty="0" err="1"/>
              <a:t>a+b</a:t>
            </a:r>
            <a:r>
              <a:rPr lang="en-US" sz="2400" dirty="0"/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497175-828A-CD41-A9A3-B74A2764D3DA}"/>
              </a:ext>
            </a:extLst>
          </p:cNvPr>
          <p:cNvSpPr txBox="1"/>
          <p:nvPr/>
        </p:nvSpPr>
        <p:spPr>
          <a:xfrm>
            <a:off x="1140737" y="4599160"/>
            <a:ext cx="4960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Expressions are evaluated left to right.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83648F4-8E1C-A043-944D-15E1BF02B445}"/>
              </a:ext>
            </a:extLst>
          </p:cNvPr>
          <p:cNvSpPr txBox="1"/>
          <p:nvPr/>
        </p:nvSpPr>
        <p:spPr>
          <a:xfrm>
            <a:off x="1140736" y="5200650"/>
            <a:ext cx="7510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Operator priority: * and / have higher priority than + and -.</a:t>
            </a:r>
          </a:p>
        </p:txBody>
      </p:sp>
    </p:spTree>
    <p:extLst>
      <p:ext uri="{BB962C8B-B14F-4D97-AF65-F5344CB8AC3E}">
        <p14:creationId xmlns:p14="http://schemas.microsoft.com/office/powerpoint/2010/main" val="108818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  <p:bldP spid="4" grpId="0"/>
      <p:bldP spid="1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94634" cy="77366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Assignments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8709BA-C027-B846-9D72-A74913E9A936}"/>
              </a:ext>
            </a:extLst>
          </p:cNvPr>
          <p:cNvSpPr txBox="1"/>
          <p:nvPr/>
        </p:nvSpPr>
        <p:spPr>
          <a:xfrm>
            <a:off x="1013988" y="1602463"/>
            <a:ext cx="5550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statement that assigns a value a variable.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72200D-B18B-0449-9DA9-79CFB77BFAAD}"/>
              </a:ext>
            </a:extLst>
          </p:cNvPr>
          <p:cNvSpPr txBox="1"/>
          <p:nvPr/>
        </p:nvSpPr>
        <p:spPr>
          <a:xfrm>
            <a:off x="1756372" y="2511567"/>
            <a:ext cx="1823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x=</a:t>
            </a:r>
            <a:r>
              <a:rPr lang="en-US" sz="2400" dirty="0" err="1"/>
              <a:t>a+b</a:t>
            </a:r>
            <a:r>
              <a:rPr lang="en-US" sz="2400" dirty="0"/>
              <a:t>*c-d/e;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936418-56CD-5345-9E03-82832854C925}"/>
              </a:ext>
            </a:extLst>
          </p:cNvPr>
          <p:cNvSpPr txBox="1"/>
          <p:nvPr/>
        </p:nvSpPr>
        <p:spPr>
          <a:xfrm>
            <a:off x="1756372" y="3099795"/>
            <a:ext cx="3785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y=</a:t>
            </a:r>
            <a:r>
              <a:rPr lang="en-US" sz="2400" dirty="0" err="1"/>
              <a:t>avagadroNum</a:t>
            </a:r>
            <a:r>
              <a:rPr lang="en-US" sz="2400" dirty="0"/>
              <a:t>*29/</a:t>
            </a:r>
            <a:r>
              <a:rPr lang="en-US" sz="2400" dirty="0" err="1"/>
              <a:t>Math.E</a:t>
            </a:r>
            <a:r>
              <a:rPr lang="en-US" sz="2400" dirty="0"/>
              <a:t>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100C94D-1484-9D43-8412-2FFAF8F83BA9}"/>
              </a:ext>
            </a:extLst>
          </p:cNvPr>
          <p:cNvSpPr txBox="1"/>
          <p:nvPr/>
        </p:nvSpPr>
        <p:spPr>
          <a:xfrm>
            <a:off x="1756372" y="3688022"/>
            <a:ext cx="3028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z=(x-y%2)/(</a:t>
            </a:r>
            <a:r>
              <a:rPr lang="en-US" sz="2400" dirty="0" err="1"/>
              <a:t>a+b</a:t>
            </a:r>
            <a:r>
              <a:rPr lang="en-US" sz="2400" dirty="0"/>
              <a:t>)*(</a:t>
            </a:r>
            <a:r>
              <a:rPr lang="en-US" sz="2400" dirty="0" err="1"/>
              <a:t>a+b</a:t>
            </a:r>
            <a:r>
              <a:rPr lang="en-US" sz="2400" dirty="0"/>
              <a:t>);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6BF9781-4A16-A64E-A20B-91D61BF3C9A7}"/>
              </a:ext>
            </a:extLst>
          </p:cNvPr>
          <p:cNvSpPr txBox="1"/>
          <p:nvPr/>
        </p:nvSpPr>
        <p:spPr>
          <a:xfrm>
            <a:off x="1691489" y="4270791"/>
            <a:ext cx="1432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i</a:t>
            </a:r>
            <a:r>
              <a:rPr lang="en-US" sz="2400" dirty="0"/>
              <a:t>++</a:t>
            </a:r>
          </a:p>
        </p:txBody>
      </p:sp>
    </p:spTree>
    <p:extLst>
      <p:ext uri="{BB962C8B-B14F-4D97-AF65-F5344CB8AC3E}">
        <p14:creationId xmlns:p14="http://schemas.microsoft.com/office/powerpoint/2010/main" val="185885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0175"/>
            <a:ext cx="7772400" cy="562017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Today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82023C-7A38-F045-8070-9448A357BE20}"/>
              </a:ext>
            </a:extLst>
          </p:cNvPr>
          <p:cNvSpPr txBox="1"/>
          <p:nvPr/>
        </p:nvSpPr>
        <p:spPr>
          <a:xfrm>
            <a:off x="1064871" y="1660967"/>
            <a:ext cx="1328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Numbers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69ABE1-5BBC-C342-9596-687D20EC564D}"/>
              </a:ext>
            </a:extLst>
          </p:cNvPr>
          <p:cNvSpPr txBox="1"/>
          <p:nvPr/>
        </p:nvSpPr>
        <p:spPr>
          <a:xfrm>
            <a:off x="1064871" y="2407534"/>
            <a:ext cx="72180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Primitive types:  byte, short, </a:t>
            </a:r>
            <a:r>
              <a:rPr lang="en-US" sz="2400" dirty="0" err="1"/>
              <a:t>int</a:t>
            </a:r>
            <a:r>
              <a:rPr lang="en-US" sz="2400" dirty="0"/>
              <a:t>, long, float, double, char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B71C64-353A-7041-BCD4-5CDCE0717979}"/>
              </a:ext>
            </a:extLst>
          </p:cNvPr>
          <p:cNvSpPr txBox="1"/>
          <p:nvPr/>
        </p:nvSpPr>
        <p:spPr>
          <a:xfrm>
            <a:off x="1064870" y="3254470"/>
            <a:ext cx="3537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The String class and strings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A14145-6453-274D-BB8F-0C068FE93001}"/>
              </a:ext>
            </a:extLst>
          </p:cNvPr>
          <p:cNvSpPr txBox="1"/>
          <p:nvPr/>
        </p:nvSpPr>
        <p:spPr>
          <a:xfrm>
            <a:off x="1064870" y="4001037"/>
            <a:ext cx="17588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JOptionPane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502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7" grpId="0"/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65125"/>
            <a:ext cx="8248650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Summary of primitive types (numbers)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5B79A44-FAEA-EF40-A3E1-205EC915A5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797094"/>
              </p:ext>
            </p:extLst>
          </p:nvPr>
        </p:nvGraphicFramePr>
        <p:xfrm>
          <a:off x="891251" y="1396999"/>
          <a:ext cx="7164729" cy="4575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8243">
                  <a:extLst>
                    <a:ext uri="{9D8B030D-6E8A-4147-A177-3AD203B41FA5}">
                      <a16:colId xmlns:a16="http://schemas.microsoft.com/office/drawing/2014/main" val="1440151332"/>
                    </a:ext>
                  </a:extLst>
                </a:gridCol>
                <a:gridCol w="2879718">
                  <a:extLst>
                    <a:ext uri="{9D8B030D-6E8A-4147-A177-3AD203B41FA5}">
                      <a16:colId xmlns:a16="http://schemas.microsoft.com/office/drawing/2014/main" val="1636869984"/>
                    </a:ext>
                  </a:extLst>
                </a:gridCol>
                <a:gridCol w="1896768">
                  <a:extLst>
                    <a:ext uri="{9D8B030D-6E8A-4147-A177-3AD203B41FA5}">
                      <a16:colId xmlns:a16="http://schemas.microsoft.com/office/drawing/2014/main" val="3421613120"/>
                    </a:ext>
                  </a:extLst>
                </a:gridCol>
              </a:tblGrid>
              <a:tr h="402912"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358766"/>
                  </a:ext>
                </a:extLst>
              </a:tr>
              <a:tr h="496741">
                <a:tc>
                  <a:txBody>
                    <a:bodyPr/>
                    <a:lstStyle/>
                    <a:p>
                      <a:r>
                        <a:rPr lang="en-US" sz="2400" dirty="0"/>
                        <a:t>byte (8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-128:127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-3, 29, 127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741258"/>
                  </a:ext>
                </a:extLst>
              </a:tr>
              <a:tr h="496741">
                <a:tc>
                  <a:txBody>
                    <a:bodyPr/>
                    <a:lstStyle/>
                    <a:p>
                      <a:r>
                        <a:rPr lang="en-US" sz="2400" dirty="0"/>
                        <a:t>short (16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-32,768: 32767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-3, 29, 127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992864"/>
                  </a:ext>
                </a:extLst>
              </a:tr>
              <a:tr h="894134">
                <a:tc>
                  <a:txBody>
                    <a:bodyPr/>
                    <a:lstStyle/>
                    <a:p>
                      <a:r>
                        <a:rPr lang="en-US" sz="2400" dirty="0" err="1"/>
                        <a:t>int</a:t>
                      </a:r>
                      <a:r>
                        <a:rPr lang="en-US" sz="2400" dirty="0"/>
                        <a:t> (32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-2,147,483,648 :2,147,483,647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3, 29, 127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301317"/>
                  </a:ext>
                </a:extLst>
              </a:tr>
              <a:tr h="496741">
                <a:tc>
                  <a:txBody>
                    <a:bodyPr/>
                    <a:lstStyle/>
                    <a:p>
                      <a:r>
                        <a:rPr lang="en-US" sz="2400" dirty="0"/>
                        <a:t>long (64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-2</a:t>
                      </a:r>
                      <a:r>
                        <a:rPr lang="en-US" sz="2400" baseline="30000" dirty="0"/>
                        <a:t>63</a:t>
                      </a:r>
                      <a:r>
                        <a:rPr lang="en-US" sz="2400" baseline="0" dirty="0"/>
                        <a:t> : </a:t>
                      </a:r>
                      <a:r>
                        <a:rPr lang="en-US" sz="2400" dirty="0"/>
                        <a:t>-2</a:t>
                      </a:r>
                      <a:r>
                        <a:rPr lang="en-US" sz="2400" baseline="30000" dirty="0"/>
                        <a:t>63</a:t>
                      </a:r>
                      <a:r>
                        <a:rPr lang="en-US" sz="2400" baseline="0" dirty="0"/>
                        <a:t> 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3, 29, 127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225504"/>
                  </a:ext>
                </a:extLst>
              </a:tr>
              <a:tr h="894134">
                <a:tc>
                  <a:txBody>
                    <a:bodyPr/>
                    <a:lstStyle/>
                    <a:p>
                      <a:r>
                        <a:rPr lang="en-US" sz="2400" dirty="0"/>
                        <a:t>float (32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1.40e-45 : 3.40e+38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-2.99, 4.56, 32.89E21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608773"/>
                  </a:ext>
                </a:extLst>
              </a:tr>
              <a:tr h="894134">
                <a:tc>
                  <a:txBody>
                    <a:bodyPr/>
                    <a:lstStyle/>
                    <a:p>
                      <a:r>
                        <a:rPr lang="en-US" sz="2400" dirty="0"/>
                        <a:t>double (64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4.90e-324 : 1.79e+308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-2.99, 4.56, 32.89E21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2029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6941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2888" y="2837327"/>
            <a:ext cx="704336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100" dirty="0">
                <a:solidFill>
                  <a:srgbClr val="C00000"/>
                </a:solidFill>
              </a:rPr>
              <a:t>End </a:t>
            </a:r>
            <a:r>
              <a:rPr lang="en-US" sz="3100">
                <a:solidFill>
                  <a:srgbClr val="C00000"/>
                </a:solidFill>
              </a:rPr>
              <a:t>of Slides </a:t>
            </a:r>
            <a:r>
              <a:rPr lang="en-US" sz="3100" dirty="0">
                <a:solidFill>
                  <a:srgbClr val="C00000"/>
                </a:solidFill>
              </a:rPr>
              <a:t>for Lecture 3</a:t>
            </a:r>
          </a:p>
          <a:p>
            <a:pPr algn="ctr"/>
            <a:r>
              <a:rPr lang="en-US" sz="3100" dirty="0">
                <a:solidFill>
                  <a:srgbClr val="C00000"/>
                </a:solidFill>
              </a:rPr>
              <a:t>Week 2: January 14-18, 2019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853" y="630175"/>
            <a:ext cx="7772400" cy="562017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Sample programs for Play &amp;Learn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82023C-7A38-F045-8070-9448A357BE20}"/>
              </a:ext>
            </a:extLst>
          </p:cNvPr>
          <p:cNvSpPr txBox="1"/>
          <p:nvPr/>
        </p:nvSpPr>
        <p:spPr>
          <a:xfrm>
            <a:off x="1064871" y="1660967"/>
            <a:ext cx="7121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Please download Java programs from the following site: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CD0C63C-8083-4E4E-80CB-8053139E1EC9}"/>
              </a:ext>
            </a:extLst>
          </p:cNvPr>
          <p:cNvSpPr/>
          <p:nvPr/>
        </p:nvSpPr>
        <p:spPr>
          <a:xfrm>
            <a:off x="986589" y="2826702"/>
            <a:ext cx="76183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https://</a:t>
            </a:r>
            <a:r>
              <a:rPr lang="en-US" sz="2400" dirty="0" err="1"/>
              <a:t>www.cs.purdue.edu</a:t>
            </a:r>
            <a:r>
              <a:rPr lang="en-US" sz="2400" dirty="0"/>
              <a:t>/homes/</a:t>
            </a:r>
            <a:r>
              <a:rPr lang="en-US" sz="2400" dirty="0" err="1"/>
              <a:t>apm</a:t>
            </a:r>
            <a:r>
              <a:rPr lang="en-US" sz="2400" dirty="0"/>
              <a:t>/courses/CS180Spring2019/</a:t>
            </a:r>
            <a:r>
              <a:rPr lang="en-US" sz="2400" dirty="0" err="1"/>
              <a:t>JavaCode</a:t>
            </a:r>
            <a:r>
              <a:rPr lang="en-US" sz="2400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4169459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5742"/>
            <a:ext cx="8229600" cy="651337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What elements of Java did we use in </a:t>
            </a:r>
            <a:r>
              <a:rPr lang="en-US" sz="3200" dirty="0" err="1">
                <a:solidFill>
                  <a:srgbClr val="C00000"/>
                </a:solidFill>
              </a:rPr>
              <a:t>CircleAC</a:t>
            </a:r>
            <a:r>
              <a:rPr lang="en-US" sz="3200" dirty="0"/>
              <a:t>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E882DD0-B503-0147-9B0F-0FF6026D93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776625"/>
              </p:ext>
            </p:extLst>
          </p:nvPr>
        </p:nvGraphicFramePr>
        <p:xfrm>
          <a:off x="457200" y="1057114"/>
          <a:ext cx="8374285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734">
                  <a:extLst>
                    <a:ext uri="{9D8B030D-6E8A-4147-A177-3AD203B41FA5}">
                      <a16:colId xmlns:a16="http://schemas.microsoft.com/office/drawing/2014/main" val="2369831801"/>
                    </a:ext>
                  </a:extLst>
                </a:gridCol>
                <a:gridCol w="4198206">
                  <a:extLst>
                    <a:ext uri="{9D8B030D-6E8A-4147-A177-3AD203B41FA5}">
                      <a16:colId xmlns:a16="http://schemas.microsoft.com/office/drawing/2014/main" val="3793147664"/>
                    </a:ext>
                  </a:extLst>
                </a:gridCol>
                <a:gridCol w="2661345">
                  <a:extLst>
                    <a:ext uri="{9D8B030D-6E8A-4147-A177-3AD203B41FA5}">
                      <a16:colId xmlns:a16="http://schemas.microsoft.com/office/drawing/2014/main" val="16498186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Program</a:t>
                      </a:r>
                    </a:p>
                    <a:p>
                      <a:r>
                        <a:rPr lang="en-US" sz="2400" dirty="0"/>
                        <a:t>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What is it?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928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Package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 group of classes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java,util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480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 template for creating objects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rgbClr val="C00000"/>
                          </a:solidFill>
                        </a:rPr>
                        <a:t>C</a:t>
                      </a:r>
                      <a:r>
                        <a:rPr lang="en-US" sz="2400" dirty="0" err="1"/>
                        <a:t>ircleAC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818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 sequence of instructions to accomplish a 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C00000"/>
                          </a:solidFill>
                        </a:rPr>
                        <a:t>m</a:t>
                      </a:r>
                      <a:r>
                        <a:rPr lang="en-US" sz="2400" dirty="0"/>
                        <a:t>ain()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322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Variable;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 memory location whose contents may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radius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10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Constant;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 location whose contents will not change during program execution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rgbClr val="C00000"/>
                          </a:solidFill>
                        </a:rPr>
                        <a:t>M</a:t>
                      </a:r>
                      <a:r>
                        <a:rPr lang="en-US" sz="2400" dirty="0" err="1"/>
                        <a:t>ath.PI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710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Expression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 formula to compute something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rgbClr val="C00000"/>
                          </a:solidFill>
                        </a:rPr>
                        <a:t>M</a:t>
                      </a:r>
                      <a:r>
                        <a:rPr lang="en-US" sz="2400" dirty="0" err="1"/>
                        <a:t>ath.PI</a:t>
                      </a:r>
                      <a:r>
                        <a:rPr lang="en-US" sz="2400" dirty="0"/>
                        <a:t>*</a:t>
                      </a:r>
                      <a:r>
                        <a:rPr lang="en-US" sz="2400" dirty="0" err="1"/>
                        <a:t>Math.pow</a:t>
                      </a:r>
                      <a:r>
                        <a:rPr lang="en-US" sz="2400" dirty="0"/>
                        <a:t>(r, 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095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748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5742"/>
            <a:ext cx="8229600" cy="998577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What elements of Java did we use in </a:t>
            </a:r>
            <a:r>
              <a:rPr lang="en-US" sz="3200" dirty="0" err="1">
                <a:solidFill>
                  <a:srgbClr val="C00000"/>
                </a:solidFill>
              </a:rPr>
              <a:t>CircleAC</a:t>
            </a:r>
            <a:br>
              <a:rPr lang="en-US" sz="3200" dirty="0"/>
            </a:br>
            <a:r>
              <a:rPr lang="en-US" sz="3200" dirty="0"/>
              <a:t>(</a:t>
            </a:r>
            <a:r>
              <a:rPr lang="en-US" sz="3200" dirty="0" err="1"/>
              <a:t>contd</a:t>
            </a:r>
            <a:r>
              <a:rPr lang="en-US" sz="3200" dirty="0"/>
              <a:t>)?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E882DD0-B503-0147-9B0F-0FF6026D93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34250"/>
              </p:ext>
            </p:extLst>
          </p:nvPr>
        </p:nvGraphicFramePr>
        <p:xfrm>
          <a:off x="75236" y="1235075"/>
          <a:ext cx="8993528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8372">
                  <a:extLst>
                    <a:ext uri="{9D8B030D-6E8A-4147-A177-3AD203B41FA5}">
                      <a16:colId xmlns:a16="http://schemas.microsoft.com/office/drawing/2014/main" val="2369831801"/>
                    </a:ext>
                  </a:extLst>
                </a:gridCol>
                <a:gridCol w="4277016">
                  <a:extLst>
                    <a:ext uri="{9D8B030D-6E8A-4147-A177-3AD203B41FA5}">
                      <a16:colId xmlns:a16="http://schemas.microsoft.com/office/drawing/2014/main" val="3793147664"/>
                    </a:ext>
                  </a:extLst>
                </a:gridCol>
                <a:gridCol w="2858140">
                  <a:extLst>
                    <a:ext uri="{9D8B030D-6E8A-4147-A177-3AD203B41FA5}">
                      <a16:colId xmlns:a16="http://schemas.microsoft.com/office/drawing/2014/main" val="1649818620"/>
                    </a:ext>
                  </a:extLst>
                </a:gridCol>
              </a:tblGrid>
              <a:tr h="338257">
                <a:tc>
                  <a:txBody>
                    <a:bodyPr/>
                    <a:lstStyle/>
                    <a:p>
                      <a:r>
                        <a:rPr lang="en-US" sz="2400" dirty="0"/>
                        <a:t>Program</a:t>
                      </a:r>
                    </a:p>
                    <a:p>
                      <a:r>
                        <a:rPr lang="en-US" sz="2400" dirty="0"/>
                        <a:t>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What is it?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928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Statement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 construct that enables computation and assignment.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a=</a:t>
                      </a:r>
                      <a:r>
                        <a:rPr lang="en-US" sz="2400" dirty="0" err="1"/>
                        <a:t>b+c</a:t>
                      </a:r>
                      <a:r>
                        <a:rPr lang="en-US" sz="2400" dirty="0"/>
                        <a:t>*4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519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Set of values and 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103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Argument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Input to a method; output from a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C00000"/>
                          </a:solidFill>
                        </a:rPr>
                        <a:t>m</a:t>
                      </a:r>
                      <a:r>
                        <a:rPr lang="en-US" sz="2400" dirty="0"/>
                        <a:t>ain(String [] </a:t>
                      </a:r>
                      <a:r>
                        <a:rPr lang="en-US" sz="2400" dirty="0" err="1"/>
                        <a:t>args</a:t>
                      </a:r>
                      <a:r>
                        <a:rPr lang="en-US" sz="24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480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Scanner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To get </a:t>
                      </a:r>
                      <a:r>
                        <a:rPr lang="en-US" sz="2400" dirty="0" err="1"/>
                        <a:t>inout</a:t>
                      </a:r>
                      <a:r>
                        <a:rPr lang="en-US" sz="2400" dirty="0"/>
                        <a:t> from the keyboard using </a:t>
                      </a:r>
                      <a:r>
                        <a:rPr lang="en-US" sz="2400" dirty="0" err="1"/>
                        <a:t>System.in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C00000"/>
                          </a:solidFill>
                        </a:rPr>
                        <a:t>S</a:t>
                      </a:r>
                      <a:r>
                        <a:rPr lang="en-US" sz="2400" dirty="0"/>
                        <a:t>canner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818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println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To print a string on a 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rgbClr val="C00000"/>
                          </a:solidFill>
                        </a:rPr>
                        <a:t>p</a:t>
                      </a:r>
                      <a:r>
                        <a:rPr lang="en-US" sz="2400" dirty="0" err="1"/>
                        <a:t>rintln</a:t>
                      </a:r>
                      <a:r>
                        <a:rPr lang="en-US" sz="2400" dirty="0"/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322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printf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To format and print a string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rgbClr val="C00000"/>
                          </a:solidFill>
                        </a:rPr>
                        <a:t>p</a:t>
                      </a:r>
                      <a:r>
                        <a:rPr lang="en-US" sz="2400" dirty="0" err="1"/>
                        <a:t>rintf</a:t>
                      </a:r>
                      <a:r>
                        <a:rPr lang="en-US" sz="2400" dirty="0"/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10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Description to help understand the code.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// One line comment</a:t>
                      </a:r>
                    </a:p>
                    <a:p>
                      <a:r>
                        <a:rPr lang="en-US" sz="2400" dirty="0"/>
                        <a:t>/* Long comment*/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007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94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2193925"/>
            <a:ext cx="371475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Numbers in Java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20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65125"/>
            <a:ext cx="3714750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Decimal and binary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880474-C0FB-BC4A-979D-4F61AF90BC3E}"/>
              </a:ext>
            </a:extLst>
          </p:cNvPr>
          <p:cNvSpPr txBox="1"/>
          <p:nvPr/>
        </p:nvSpPr>
        <p:spPr>
          <a:xfrm>
            <a:off x="457200" y="1623417"/>
            <a:ext cx="70002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All numbers are represented in memory  as 0’s and 1’s.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F59479-DA16-F647-AAE2-E3E57F0C4378}"/>
              </a:ext>
            </a:extLst>
          </p:cNvPr>
          <p:cNvSpPr txBox="1"/>
          <p:nvPr/>
        </p:nvSpPr>
        <p:spPr>
          <a:xfrm>
            <a:off x="457200" y="2510079"/>
            <a:ext cx="83581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our day-to-day activities, we use the decimal number system; computers use the binary number system.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5122B2-A4E1-FA45-ADC8-1443486AD7DD}"/>
              </a:ext>
            </a:extLst>
          </p:cNvPr>
          <p:cNvSpPr txBox="1"/>
          <p:nvPr/>
        </p:nvSpPr>
        <p:spPr>
          <a:xfrm>
            <a:off x="457200" y="3766073"/>
            <a:ext cx="8358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</a:t>
            </a:r>
            <a:r>
              <a:rPr lang="en-US" sz="2400" dirty="0">
                <a:solidFill>
                  <a:srgbClr val="C00000"/>
                </a:solidFill>
              </a:rPr>
              <a:t>base</a:t>
            </a:r>
            <a:r>
              <a:rPr lang="en-US" sz="2400" dirty="0"/>
              <a:t> (</a:t>
            </a:r>
            <a:r>
              <a:rPr lang="en-US" sz="2400" dirty="0">
                <a:solidFill>
                  <a:srgbClr val="C00000"/>
                </a:solidFill>
              </a:rPr>
              <a:t>??</a:t>
            </a:r>
            <a:r>
              <a:rPr lang="en-US" sz="2400" dirty="0"/>
              <a:t>) of decimal number system is 10.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AD9668-E9F2-1D48-B36B-42C6204B6ABF}"/>
              </a:ext>
            </a:extLst>
          </p:cNvPr>
          <p:cNvSpPr txBox="1"/>
          <p:nvPr/>
        </p:nvSpPr>
        <p:spPr>
          <a:xfrm>
            <a:off x="457200" y="4652734"/>
            <a:ext cx="8358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</a:t>
            </a:r>
            <a:r>
              <a:rPr lang="en-US" sz="2400" dirty="0">
                <a:solidFill>
                  <a:srgbClr val="C00000"/>
                </a:solidFill>
              </a:rPr>
              <a:t>base 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C00000"/>
                </a:solidFill>
              </a:rPr>
              <a:t>??</a:t>
            </a:r>
            <a:r>
              <a:rPr lang="en-US" sz="2400" dirty="0"/>
              <a:t>) of binary number system is 2.</a:t>
            </a:r>
          </a:p>
        </p:txBody>
      </p:sp>
    </p:spTree>
    <p:extLst>
      <p:ext uri="{BB962C8B-B14F-4D97-AF65-F5344CB8AC3E}">
        <p14:creationId xmlns:p14="http://schemas.microsoft.com/office/powerpoint/2010/main" val="176049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65125"/>
            <a:ext cx="6472238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Decimal and binary: expansion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880474-C0FB-BC4A-979D-4F61AF90BC3E}"/>
              </a:ext>
            </a:extLst>
          </p:cNvPr>
          <p:cNvSpPr txBox="1"/>
          <p:nvPr/>
        </p:nvSpPr>
        <p:spPr>
          <a:xfrm>
            <a:off x="457200" y="1623417"/>
            <a:ext cx="4030270" cy="10623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860"/>
              </a:lnSpc>
            </a:pPr>
            <a:r>
              <a:rPr lang="en-US" sz="2400" dirty="0">
                <a:solidFill>
                  <a:srgbClr val="C00000"/>
                </a:solidFill>
              </a:rPr>
              <a:t>Decimal (base 10)</a:t>
            </a:r>
            <a:r>
              <a:rPr lang="en-US" sz="2400" dirty="0"/>
              <a:t>:</a:t>
            </a:r>
          </a:p>
          <a:p>
            <a:pPr>
              <a:lnSpc>
                <a:spcPts val="3860"/>
              </a:lnSpc>
            </a:pPr>
            <a:r>
              <a:rPr lang="en-US" sz="2400" dirty="0"/>
              <a:t>(127)</a:t>
            </a:r>
            <a:r>
              <a:rPr lang="en-US" sz="2400" baseline="-25000" dirty="0"/>
              <a:t>10</a:t>
            </a:r>
            <a:r>
              <a:rPr lang="en-US" sz="2400" dirty="0"/>
              <a:t>=1*10</a:t>
            </a:r>
            <a:r>
              <a:rPr lang="en-US" sz="2800" baseline="30000" dirty="0"/>
              <a:t>2  </a:t>
            </a:r>
            <a:r>
              <a:rPr lang="en-US" sz="2800" dirty="0"/>
              <a:t>+ </a:t>
            </a:r>
            <a:r>
              <a:rPr lang="en-US" sz="2400" dirty="0"/>
              <a:t>2*10</a:t>
            </a:r>
            <a:r>
              <a:rPr lang="en-US" sz="2800" baseline="30000" dirty="0"/>
              <a:t>1 </a:t>
            </a:r>
            <a:r>
              <a:rPr lang="en-US" sz="2800" dirty="0"/>
              <a:t>+</a:t>
            </a:r>
            <a:r>
              <a:rPr lang="en-US" sz="2400" dirty="0"/>
              <a:t>7*10</a:t>
            </a:r>
            <a:r>
              <a:rPr lang="en-US" sz="2800" baseline="30000" dirty="0"/>
              <a:t>0</a:t>
            </a: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F59479-DA16-F647-AAE2-E3E57F0C4378}"/>
              </a:ext>
            </a:extLst>
          </p:cNvPr>
          <p:cNvSpPr txBox="1"/>
          <p:nvPr/>
        </p:nvSpPr>
        <p:spPr>
          <a:xfrm>
            <a:off x="457200" y="3280866"/>
            <a:ext cx="8358188" cy="10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60"/>
              </a:lnSpc>
            </a:pPr>
            <a:r>
              <a:rPr lang="en-US" sz="2400" dirty="0">
                <a:solidFill>
                  <a:srgbClr val="C00000"/>
                </a:solidFill>
              </a:rPr>
              <a:t>Binary (base 2)</a:t>
            </a:r>
          </a:p>
          <a:p>
            <a:pPr>
              <a:lnSpc>
                <a:spcPts val="3860"/>
              </a:lnSpc>
            </a:pPr>
            <a:r>
              <a:rPr lang="en-US" sz="2400" dirty="0"/>
              <a:t>(1101)</a:t>
            </a:r>
            <a:r>
              <a:rPr lang="en-US" sz="2400" baseline="-25000" dirty="0"/>
              <a:t>2</a:t>
            </a:r>
            <a:r>
              <a:rPr lang="en-US" sz="2400" dirty="0"/>
              <a:t>=1*2</a:t>
            </a:r>
            <a:r>
              <a:rPr lang="en-US" sz="2400" baseline="30000" dirty="0"/>
              <a:t>3  </a:t>
            </a:r>
            <a:r>
              <a:rPr lang="en-US" sz="2400" dirty="0"/>
              <a:t>+ 1*2</a:t>
            </a:r>
            <a:r>
              <a:rPr lang="en-US" sz="2400" baseline="30000" dirty="0"/>
              <a:t>2 </a:t>
            </a:r>
            <a:r>
              <a:rPr lang="en-US" sz="2400" dirty="0"/>
              <a:t>+0*2</a:t>
            </a:r>
            <a:r>
              <a:rPr lang="en-US" sz="2400" baseline="30000" dirty="0"/>
              <a:t>1 </a:t>
            </a:r>
            <a:r>
              <a:rPr lang="en-US" sz="2400" dirty="0"/>
              <a:t>+ 1*2</a:t>
            </a:r>
            <a:r>
              <a:rPr lang="en-US" sz="2400" baseline="30000" dirty="0"/>
              <a:t>0 </a:t>
            </a:r>
            <a:r>
              <a:rPr lang="en-US" sz="2400" dirty="0"/>
              <a:t>=8+4+0+1=(13)</a:t>
            </a:r>
            <a:r>
              <a:rPr lang="en-US" sz="2400" baseline="-25000" dirty="0"/>
              <a:t>10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4F27EFF-23DB-0742-A6C4-629CB34017A6}"/>
              </a:ext>
            </a:extLst>
          </p:cNvPr>
          <p:cNvGrpSpPr/>
          <p:nvPr/>
        </p:nvGrpSpPr>
        <p:grpSpPr>
          <a:xfrm>
            <a:off x="283950" y="4196615"/>
            <a:ext cx="1472665" cy="1700397"/>
            <a:chOff x="283950" y="4196615"/>
            <a:chExt cx="1472665" cy="170039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FC96C6D3-38EA-194D-BEB4-B98A45CC7109}"/>
                </a:ext>
              </a:extLst>
            </p:cNvPr>
            <p:cNvGrpSpPr/>
            <p:nvPr/>
          </p:nvGrpSpPr>
          <p:grpSpPr>
            <a:xfrm>
              <a:off x="482314" y="4196615"/>
              <a:ext cx="1075936" cy="1331065"/>
              <a:chOff x="457200" y="4196615"/>
              <a:chExt cx="1075936" cy="1331065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729E34C-6789-404A-9487-2AD5DB8D8229}"/>
                  </a:ext>
                </a:extLst>
              </p:cNvPr>
              <p:cNvSpPr txBox="1"/>
              <p:nvPr/>
            </p:nvSpPr>
            <p:spPr>
              <a:xfrm>
                <a:off x="457200" y="5158348"/>
                <a:ext cx="10759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3   2   1  0</a:t>
                </a:r>
              </a:p>
            </p:txBody>
          </p: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125284FD-62D2-4245-8CE0-78517A753E2A}"/>
                  </a:ext>
                </a:extLst>
              </p:cNvPr>
              <p:cNvCxnSpPr/>
              <p:nvPr/>
            </p:nvCxnSpPr>
            <p:spPr>
              <a:xfrm flipV="1">
                <a:off x="577516" y="4206240"/>
                <a:ext cx="125128" cy="95210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59FF7426-BBED-284E-8D20-5A7FBF67C5A2}"/>
                  </a:ext>
                </a:extLst>
              </p:cNvPr>
              <p:cNvCxnSpPr/>
              <p:nvPr/>
            </p:nvCxnSpPr>
            <p:spPr>
              <a:xfrm flipV="1">
                <a:off x="866274" y="4196615"/>
                <a:ext cx="0" cy="102990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9E143129-3BA9-744F-B3C1-5E01EC3A17F5}"/>
                  </a:ext>
                </a:extLst>
              </p:cNvPr>
              <p:cNvCxnSpPr/>
              <p:nvPr/>
            </p:nvCxnSpPr>
            <p:spPr>
              <a:xfrm flipH="1" flipV="1">
                <a:off x="995168" y="4206240"/>
                <a:ext cx="159864" cy="102990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DCBE92BE-744E-6847-B664-D6BEFA3E30F5}"/>
                  </a:ext>
                </a:extLst>
              </p:cNvPr>
              <p:cNvCxnSpPr/>
              <p:nvPr/>
            </p:nvCxnSpPr>
            <p:spPr>
              <a:xfrm flipH="1" flipV="1">
                <a:off x="1193533" y="4206240"/>
                <a:ext cx="202130" cy="95210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888D1FD-37FE-4F4E-9BF8-B848244BB815}"/>
                </a:ext>
              </a:extLst>
            </p:cNvPr>
            <p:cNvSpPr txBox="1"/>
            <p:nvPr/>
          </p:nvSpPr>
          <p:spPr>
            <a:xfrm>
              <a:off x="283950" y="5527680"/>
              <a:ext cx="14726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Position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2C46E64-C784-CF47-9C25-44D6CC95CCE1}"/>
              </a:ext>
            </a:extLst>
          </p:cNvPr>
          <p:cNvGrpSpPr/>
          <p:nvPr/>
        </p:nvGrpSpPr>
        <p:grpSpPr>
          <a:xfrm>
            <a:off x="1697886" y="4206240"/>
            <a:ext cx="1978234" cy="893747"/>
            <a:chOff x="1697886" y="4206240"/>
            <a:chExt cx="1978234" cy="893747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4E66C55-E459-784F-8ADC-F235BAC63721}"/>
                </a:ext>
              </a:extLst>
            </p:cNvPr>
            <p:cNvSpPr txBox="1"/>
            <p:nvPr/>
          </p:nvSpPr>
          <p:spPr>
            <a:xfrm>
              <a:off x="1697886" y="4730655"/>
              <a:ext cx="19782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Most significant bit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F8AE993F-9FAD-AC48-9D58-3246CA6AEAFD}"/>
                </a:ext>
              </a:extLst>
            </p:cNvPr>
            <p:cNvCxnSpPr>
              <a:stCxn id="20" idx="0"/>
            </p:cNvCxnSpPr>
            <p:nvPr/>
          </p:nvCxnSpPr>
          <p:spPr>
            <a:xfrm flipH="1" flipV="1">
              <a:off x="1718115" y="4206240"/>
              <a:ext cx="968888" cy="52441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8C2A990-6F0B-8D4F-B720-F5696032CAF7}"/>
              </a:ext>
            </a:extLst>
          </p:cNvPr>
          <p:cNvGrpSpPr/>
          <p:nvPr/>
        </p:nvGrpSpPr>
        <p:grpSpPr>
          <a:xfrm>
            <a:off x="4186989" y="4206240"/>
            <a:ext cx="2052656" cy="893747"/>
            <a:chOff x="4186989" y="4206240"/>
            <a:chExt cx="2052656" cy="893747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7478DCA-F2C9-1A41-88F9-67B3D9160BFA}"/>
                </a:ext>
              </a:extLst>
            </p:cNvPr>
            <p:cNvSpPr txBox="1"/>
            <p:nvPr/>
          </p:nvSpPr>
          <p:spPr>
            <a:xfrm>
              <a:off x="4256602" y="4730655"/>
              <a:ext cx="19830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Least significant bit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82F5A42E-7EA5-544C-B046-9C8B28215A1F}"/>
                </a:ext>
              </a:extLst>
            </p:cNvPr>
            <p:cNvCxnSpPr>
              <a:stCxn id="31" idx="0"/>
            </p:cNvCxnSpPr>
            <p:nvPr/>
          </p:nvCxnSpPr>
          <p:spPr>
            <a:xfrm flipH="1" flipV="1">
              <a:off x="4186989" y="4206240"/>
              <a:ext cx="1061135" cy="52441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2952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2292</TotalTime>
  <Words>1809</Words>
  <Application>Microsoft Macintosh PowerPoint</Application>
  <PresentationFormat>On-screen Show (4:3)</PresentationFormat>
  <Paragraphs>428</Paragraphs>
  <Slides>31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CS 18000 Problem Solving and Object Oriented Programming  Spring 2019</vt:lpstr>
      <vt:lpstr>Review: Week 1</vt:lpstr>
      <vt:lpstr>Today</vt:lpstr>
      <vt:lpstr>Sample programs for Play &amp;Learn</vt:lpstr>
      <vt:lpstr>What elements of Java did we use in CircleAC?</vt:lpstr>
      <vt:lpstr>What elements of Java did we use in CircleAC (contd)?</vt:lpstr>
      <vt:lpstr>Numbers in Java</vt:lpstr>
      <vt:lpstr>Decimal and binary</vt:lpstr>
      <vt:lpstr>Decimal and binary: expansion</vt:lpstr>
      <vt:lpstr>Conversion: Decimal to binary</vt:lpstr>
      <vt:lpstr>Representation  of binary integers in memory</vt:lpstr>
      <vt:lpstr>Representation of negative integers in memory</vt:lpstr>
      <vt:lpstr>Range of integers</vt:lpstr>
      <vt:lpstr>Circle of integers</vt:lpstr>
      <vt:lpstr>Floating point numbers</vt:lpstr>
      <vt:lpstr>Inaccuracy [Try this program]</vt:lpstr>
      <vt:lpstr>Operations on numbers</vt:lpstr>
      <vt:lpstr>Types, names, variables, constants</vt:lpstr>
      <vt:lpstr>Types</vt:lpstr>
      <vt:lpstr>Primitive types: byte, short, int, long</vt:lpstr>
      <vt:lpstr>Primitive types: float, double</vt:lpstr>
      <vt:lpstr>Primitive types: boolean</vt:lpstr>
      <vt:lpstr>Primitive types: char</vt:lpstr>
      <vt:lpstr>Names</vt:lpstr>
      <vt:lpstr>Constants</vt:lpstr>
      <vt:lpstr>Named Constants</vt:lpstr>
      <vt:lpstr>Variables</vt:lpstr>
      <vt:lpstr>[Simple] Expressions</vt:lpstr>
      <vt:lpstr>Assignments</vt:lpstr>
      <vt:lpstr>Summary of primitive types (numbers)</vt:lpstr>
      <vt:lpstr>PowerPoint Presentation</vt:lpstr>
    </vt:vector>
  </TitlesOfParts>
  <Company>Purdue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180 Problem Solving and OO Programming Fall 2010</dc:title>
  <dc:creator>Aditya Mathur</dc:creator>
  <cp:lastModifiedBy>Aditya P Mathur</cp:lastModifiedBy>
  <cp:revision>289</cp:revision>
  <cp:lastPrinted>2019-01-06T15:05:33Z</cp:lastPrinted>
  <dcterms:created xsi:type="dcterms:W3CDTF">2011-08-22T14:24:18Z</dcterms:created>
  <dcterms:modified xsi:type="dcterms:W3CDTF">2019-02-06T23:09:05Z</dcterms:modified>
</cp:coreProperties>
</file>