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528" r:id="rId3"/>
    <p:sldId id="587" r:id="rId4"/>
    <p:sldId id="598" r:id="rId5"/>
    <p:sldId id="577" r:id="rId6"/>
    <p:sldId id="599" r:id="rId7"/>
    <p:sldId id="597" r:id="rId8"/>
    <p:sldId id="600" r:id="rId9"/>
    <p:sldId id="606" r:id="rId10"/>
    <p:sldId id="601" r:id="rId11"/>
    <p:sldId id="603" r:id="rId12"/>
    <p:sldId id="605" r:id="rId13"/>
    <p:sldId id="604" r:id="rId14"/>
    <p:sldId id="530" r:id="rId15"/>
    <p:sldId id="596" r:id="rId16"/>
    <p:sldId id="534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65" autoAdjust="0"/>
    <p:restoredTop sz="85922" autoAdjust="0"/>
  </p:normalViewPr>
  <p:slideViewPr>
    <p:cSldViewPr snapToGrid="0" snapToObjects="1">
      <p:cViewPr varScale="1">
        <p:scale>
          <a:sx n="58" d="100"/>
          <a:sy n="58" d="100"/>
        </p:scale>
        <p:origin x="108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6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3BA93C-D246-AB41-92BA-D228AFCC5476}" type="datetime1">
              <a:rPr lang="en-US" smtClean="0"/>
              <a:pPr/>
              <a:t>4/8/19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B21FF5-C9BF-914D-B70B-1FA00F1385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9036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86E7C-C26F-E94F-A446-15FF46E04449}" type="datetime1">
              <a:rPr lang="en-US" smtClean="0"/>
              <a:pPr/>
              <a:t>4/8/19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BDB999-4F08-2C4E-AEA6-3233990BF86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0288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559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479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6316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0250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9233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9943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3437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4989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7107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5858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0457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5119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07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04/08/2019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8000"/>
                </a:solidFill>
              </a:defRPr>
            </a:lvl1pPr>
          </a:lstStyle>
          <a:p>
            <a:r>
              <a:rPr lang="en-SG"/>
              <a:t>©Aditya Mathur. CS 180. Fall 2019.Week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C0504D"/>
                </a:solidFill>
              </a:defRPr>
            </a:lvl1pPr>
          </a:lstStyle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7/docs/api/java/lang/Object.html" TargetMode="External"/><Relationship Id="rId7" Type="http://schemas.openxmlformats.org/officeDocument/2006/relationships/hyperlink" Target="https://docs.oracle.com/javase/7/docs/api/javax/swing/AbstractButton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docs.oracle.com/javase/7/docs/api/javax/swing/JComponent.html" TargetMode="External"/><Relationship Id="rId5" Type="http://schemas.openxmlformats.org/officeDocument/2006/relationships/hyperlink" Target="https://docs.oracle.com/javase/7/docs/api/java/awt/Container.html" TargetMode="External"/><Relationship Id="rId4" Type="http://schemas.openxmlformats.org/officeDocument/2006/relationships/hyperlink" Target="https://docs.oracle.com/javase/7/docs/api/java/awt/Component.html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22BCF542-7C00-2047-81FD-31AE693C4FFA}"/>
              </a:ext>
            </a:extLst>
          </p:cNvPr>
          <p:cNvSpPr txBox="1">
            <a:spLocks/>
          </p:cNvSpPr>
          <p:nvPr/>
        </p:nvSpPr>
        <p:spPr>
          <a:xfrm>
            <a:off x="685800" y="630175"/>
            <a:ext cx="7772400" cy="16357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/>
              <a:t>CS 18000 Problem Solving and Object Oriented Programming </a:t>
            </a:r>
            <a:br>
              <a:rPr lang="en-US" sz="3200"/>
            </a:br>
            <a:r>
              <a:rPr lang="en-US" sz="2400"/>
              <a:t>Spring 2019</a:t>
            </a:r>
            <a:endParaRPr lang="en-US" sz="2400" dirty="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831B38F8-5A6F-734D-BA4C-D973EC4699FD}"/>
              </a:ext>
            </a:extLst>
          </p:cNvPr>
          <p:cNvSpPr txBox="1">
            <a:spLocks/>
          </p:cNvSpPr>
          <p:nvPr/>
        </p:nvSpPr>
        <p:spPr>
          <a:xfrm>
            <a:off x="1371600" y="3397849"/>
            <a:ext cx="6400800" cy="10974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Week 12: Lecture 24, April 8. 2019</a:t>
            </a:r>
          </a:p>
          <a:p>
            <a:r>
              <a:rPr lang="en-US" sz="2400" dirty="0"/>
              <a:t>Slides updated: 3pm, April 8, 2019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92FA475-77F1-9E47-9F91-04751E88D91D}"/>
              </a:ext>
            </a:extLst>
          </p:cNvPr>
          <p:cNvSpPr txBox="1"/>
          <p:nvPr/>
        </p:nvSpPr>
        <p:spPr>
          <a:xfrm>
            <a:off x="855496" y="4420512"/>
            <a:ext cx="781394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Aditya Mathur</a:t>
            </a:r>
          </a:p>
          <a:p>
            <a:pPr algn="ctr"/>
            <a:r>
              <a:rPr lang="en-US" dirty="0"/>
              <a:t>Professor, Department of Computer Science</a:t>
            </a:r>
          </a:p>
          <a:p>
            <a:pPr algn="ctr"/>
            <a:r>
              <a:rPr lang="en-US" dirty="0"/>
              <a:t>Purdue University</a:t>
            </a:r>
          </a:p>
          <a:p>
            <a:pPr algn="ctr"/>
            <a:r>
              <a:rPr lang="en-US" dirty="0"/>
              <a:t>West Lafayette, IN, USA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https://</a:t>
            </a:r>
            <a:r>
              <a:rPr lang="en-US" dirty="0" err="1"/>
              <a:t>www.cs.purdue.edu</a:t>
            </a:r>
            <a:r>
              <a:rPr lang="en-US" dirty="0"/>
              <a:t>/homes/</a:t>
            </a:r>
            <a:r>
              <a:rPr lang="en-US" dirty="0" err="1"/>
              <a:t>apm</a:t>
            </a:r>
            <a:r>
              <a:rPr lang="en-US" dirty="0"/>
              <a:t>/courses/CS180_Java/CS180Spring2019/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F392D08-2B92-FE42-B5B3-68AEB75AF608}"/>
              </a:ext>
            </a:extLst>
          </p:cNvPr>
          <p:cNvSpPr/>
          <p:nvPr/>
        </p:nvSpPr>
        <p:spPr>
          <a:xfrm>
            <a:off x="1422888" y="2647237"/>
            <a:ext cx="62982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</a:rPr>
              <a:t>Section LE2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75087" y="313141"/>
            <a:ext cx="75887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Dynamic Polymorphism: Method overriding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DC329F1-F81B-3940-A64D-C60A91B63ADA}"/>
              </a:ext>
            </a:extLst>
          </p:cNvPr>
          <p:cNvSpPr txBox="1"/>
          <p:nvPr/>
        </p:nvSpPr>
        <p:spPr>
          <a:xfrm>
            <a:off x="498577" y="1245870"/>
            <a:ext cx="4073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Redefine a method from the parent class.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A461683-D9F2-0241-9FDE-A1674D973A89}"/>
              </a:ext>
            </a:extLst>
          </p:cNvPr>
          <p:cNvSpPr txBox="1"/>
          <p:nvPr/>
        </p:nvSpPr>
        <p:spPr>
          <a:xfrm>
            <a:off x="502386" y="1694279"/>
            <a:ext cx="7784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Use @Override to indicate that a method from parent class is being overridden.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8C75308-6530-974D-8FF9-FEDE97F4440B}"/>
              </a:ext>
            </a:extLst>
          </p:cNvPr>
          <p:cNvSpPr/>
          <p:nvPr/>
        </p:nvSpPr>
        <p:spPr>
          <a:xfrm>
            <a:off x="244607" y="2363321"/>
            <a:ext cx="4430263" cy="3693319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80"/>
                </a:solidFill>
              </a:rPr>
              <a:t>import </a:t>
            </a:r>
            <a:r>
              <a:rPr lang="en-US" dirty="0" err="1"/>
              <a:t>java.util</a:t>
            </a:r>
            <a:r>
              <a:rPr lang="en-US" dirty="0"/>
              <a:t>.*;</a:t>
            </a:r>
            <a:br>
              <a:rPr lang="en-US" dirty="0"/>
            </a:br>
            <a:r>
              <a:rPr lang="en-US" b="1" dirty="0">
                <a:solidFill>
                  <a:srgbClr val="000080"/>
                </a:solidFill>
              </a:rPr>
              <a:t>public class </a:t>
            </a:r>
            <a:r>
              <a:rPr lang="en-US" dirty="0" err="1"/>
              <a:t>PizzaJazz</a:t>
            </a:r>
            <a:r>
              <a:rPr lang="en-US" dirty="0"/>
              <a:t> </a:t>
            </a:r>
            <a:r>
              <a:rPr lang="en-US" b="1" dirty="0">
                <a:solidFill>
                  <a:srgbClr val="000080"/>
                </a:solidFill>
              </a:rPr>
              <a:t>extends </a:t>
            </a:r>
            <a:r>
              <a:rPr lang="en-US" dirty="0"/>
              <a:t>Pizza {</a:t>
            </a:r>
            <a:br>
              <a:rPr lang="en-US" dirty="0"/>
            </a:br>
            <a:r>
              <a:rPr lang="en-US" dirty="0"/>
              <a:t>    </a:t>
            </a:r>
            <a:r>
              <a:rPr lang="en-US" dirty="0" err="1"/>
              <a:t>PizzaJazz</a:t>
            </a:r>
            <a:r>
              <a:rPr lang="en-US" dirty="0"/>
              <a:t>(String type, </a:t>
            </a:r>
            <a:r>
              <a:rPr lang="en-US" dirty="0" err="1"/>
              <a:t>ArrayList</a:t>
            </a:r>
            <a:r>
              <a:rPr lang="en-US" dirty="0"/>
              <a:t>&lt;String&gt; t) {</a:t>
            </a:r>
            <a:br>
              <a:rPr lang="en-US" dirty="0"/>
            </a:br>
            <a:r>
              <a:rPr lang="en-US" dirty="0"/>
              <a:t>        </a:t>
            </a:r>
            <a:r>
              <a:rPr lang="en-US" b="1" dirty="0" err="1">
                <a:solidFill>
                  <a:srgbClr val="000080"/>
                </a:solidFill>
              </a:rPr>
              <a:t>this</a:t>
            </a:r>
            <a:r>
              <a:rPr lang="en-US" dirty="0" err="1"/>
              <a:t>.</a:t>
            </a:r>
            <a:r>
              <a:rPr lang="en-US" b="1" dirty="0" err="1">
                <a:solidFill>
                  <a:srgbClr val="660E7A"/>
                </a:solidFill>
              </a:rPr>
              <a:t>type</a:t>
            </a:r>
            <a:r>
              <a:rPr lang="en-US" b="1" dirty="0">
                <a:solidFill>
                  <a:srgbClr val="660E7A"/>
                </a:solidFill>
              </a:rPr>
              <a:t> </a:t>
            </a:r>
            <a:r>
              <a:rPr lang="en-US" dirty="0"/>
              <a:t>= type;</a:t>
            </a:r>
            <a:br>
              <a:rPr lang="en-US" dirty="0"/>
            </a:br>
            <a:r>
              <a:rPr lang="en-US" dirty="0"/>
              <a:t>        </a:t>
            </a:r>
            <a:r>
              <a:rPr lang="en-US" b="1" dirty="0">
                <a:solidFill>
                  <a:srgbClr val="660E7A"/>
                </a:solidFill>
              </a:rPr>
              <a:t>toppings </a:t>
            </a:r>
            <a:r>
              <a:rPr lang="en-US" dirty="0"/>
              <a:t>= t;</a:t>
            </a:r>
            <a:br>
              <a:rPr lang="en-US" dirty="0"/>
            </a:br>
            <a:r>
              <a:rPr lang="en-US" dirty="0"/>
              <a:t>    }</a:t>
            </a:r>
            <a:br>
              <a:rPr lang="en-US" dirty="0"/>
            </a:br>
            <a:r>
              <a:rPr lang="en-US" dirty="0"/>
              <a:t>    </a:t>
            </a:r>
            <a:r>
              <a:rPr lang="en-US" dirty="0">
                <a:solidFill>
                  <a:srgbClr val="808000"/>
                </a:solidFill>
              </a:rPr>
              <a:t>@Override</a:t>
            </a:r>
            <a:br>
              <a:rPr lang="en-US" dirty="0">
                <a:solidFill>
                  <a:srgbClr val="808000"/>
                </a:solidFill>
              </a:rPr>
            </a:br>
            <a:r>
              <a:rPr lang="en-US" dirty="0">
                <a:solidFill>
                  <a:srgbClr val="808000"/>
                </a:solidFill>
              </a:rPr>
              <a:t>    </a:t>
            </a:r>
            <a:r>
              <a:rPr lang="en-US" b="1" dirty="0">
                <a:solidFill>
                  <a:srgbClr val="000080"/>
                </a:solidFill>
              </a:rPr>
              <a:t>public void </a:t>
            </a:r>
            <a:r>
              <a:rPr lang="en-US" dirty="0"/>
              <a:t>print(){</a:t>
            </a:r>
            <a:br>
              <a:rPr lang="en-US" dirty="0"/>
            </a:br>
            <a:r>
              <a:rPr lang="en-US" dirty="0"/>
              <a:t>        </a:t>
            </a:r>
            <a:r>
              <a:rPr lang="en-US" dirty="0" err="1"/>
              <a:t>System.</a:t>
            </a:r>
            <a:r>
              <a:rPr lang="en-US" b="1" i="1" dirty="0" err="1">
                <a:solidFill>
                  <a:srgbClr val="660E7A"/>
                </a:solidFill>
              </a:rPr>
              <a:t>out</a:t>
            </a:r>
            <a:r>
              <a:rPr lang="en-US" dirty="0" err="1"/>
              <a:t>.println</a:t>
            </a:r>
            <a:r>
              <a:rPr lang="en-US" dirty="0"/>
              <a:t>(</a:t>
            </a:r>
            <a:r>
              <a:rPr lang="en-US" b="1" dirty="0">
                <a:solidFill>
                  <a:srgbClr val="008000"/>
                </a:solidFill>
              </a:rPr>
              <a:t>"Eating pizza makes you intelligent."</a:t>
            </a:r>
            <a:r>
              <a:rPr lang="en-US" dirty="0"/>
              <a:t>);</a:t>
            </a:r>
            <a:br>
              <a:rPr lang="en-US" dirty="0"/>
            </a:br>
            <a:r>
              <a:rPr lang="en-US" dirty="0"/>
              <a:t>        </a:t>
            </a:r>
            <a:r>
              <a:rPr lang="en-US" b="1" dirty="0" err="1">
                <a:solidFill>
                  <a:srgbClr val="000080"/>
                </a:solidFill>
              </a:rPr>
              <a:t>super</a:t>
            </a:r>
            <a:r>
              <a:rPr lang="en-US" dirty="0" err="1"/>
              <a:t>.print</a:t>
            </a:r>
            <a:r>
              <a:rPr lang="en-US" dirty="0"/>
              <a:t>();</a:t>
            </a:r>
            <a:br>
              <a:rPr lang="en-US" dirty="0"/>
            </a:br>
            <a:r>
              <a:rPr lang="en-US" dirty="0"/>
              <a:t>    }</a:t>
            </a:r>
            <a:br>
              <a:rPr lang="en-US" dirty="0"/>
            </a:br>
            <a:r>
              <a:rPr lang="en-US" dirty="0"/>
              <a:t>}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10688EC-B4AE-CD45-B52B-085F4CCBB0EC}"/>
              </a:ext>
            </a:extLst>
          </p:cNvPr>
          <p:cNvSpPr/>
          <p:nvPr/>
        </p:nvSpPr>
        <p:spPr>
          <a:xfrm>
            <a:off x="4850130" y="2363321"/>
            <a:ext cx="3996690" cy="923330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Pizza p3 = </a:t>
            </a:r>
            <a:r>
              <a:rPr lang="en-US" b="1" dirty="0">
                <a:solidFill>
                  <a:srgbClr val="000080"/>
                </a:solidFill>
              </a:rPr>
              <a:t>new </a:t>
            </a:r>
            <a:r>
              <a:rPr lang="en-US" dirty="0" err="1"/>
              <a:t>PizzaJazz</a:t>
            </a:r>
            <a:r>
              <a:rPr lang="en-US" dirty="0"/>
              <a:t>(</a:t>
            </a:r>
            <a:r>
              <a:rPr lang="en-US" b="1" dirty="0">
                <a:solidFill>
                  <a:srgbClr val="008000"/>
                </a:solidFill>
              </a:rPr>
              <a:t>"Pepperoni"</a:t>
            </a:r>
            <a:r>
              <a:rPr lang="en-US" dirty="0"/>
              <a:t>, toppings);</a:t>
            </a:r>
            <a:br>
              <a:rPr lang="en-US" dirty="0"/>
            </a:br>
            <a:r>
              <a:rPr lang="en-US" dirty="0"/>
              <a:t>p3.print();</a:t>
            </a:r>
          </a:p>
        </p:txBody>
      </p:sp>
    </p:spTree>
    <p:extLst>
      <p:ext uri="{BB962C8B-B14F-4D97-AF65-F5344CB8AC3E}">
        <p14:creationId xmlns:p14="http://schemas.microsoft.com/office/powerpoint/2010/main" val="1490681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3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1247" y="93990"/>
            <a:ext cx="182041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Upcasting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B08E735-ED84-C142-A609-55B7266156C7}"/>
              </a:ext>
            </a:extLst>
          </p:cNvPr>
          <p:cNvSpPr txBox="1"/>
          <p:nvPr/>
        </p:nvSpPr>
        <p:spPr>
          <a:xfrm>
            <a:off x="625582" y="768317"/>
            <a:ext cx="52789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Casting an object of a sub-class to its super-class.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07C2659-6397-5941-8DC6-66F648719E53}"/>
              </a:ext>
            </a:extLst>
          </p:cNvPr>
          <p:cNvSpPr txBox="1"/>
          <p:nvPr/>
        </p:nvSpPr>
        <p:spPr>
          <a:xfrm>
            <a:off x="625582" y="1596464"/>
            <a:ext cx="25089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This is allowed in Java.</a:t>
            </a:r>
          </a:p>
        </p:txBody>
      </p:sp>
    </p:spTree>
    <p:extLst>
      <p:ext uri="{BB962C8B-B14F-4D97-AF65-F5344CB8AC3E}">
        <p14:creationId xmlns:p14="http://schemas.microsoft.com/office/powerpoint/2010/main" val="3233538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1247" y="93990"/>
            <a:ext cx="42746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Upcasting Example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7D4B2B8-7328-A74A-8ACE-A703A4BAB8F4}"/>
              </a:ext>
            </a:extLst>
          </p:cNvPr>
          <p:cNvSpPr txBox="1"/>
          <p:nvPr/>
        </p:nvSpPr>
        <p:spPr>
          <a:xfrm>
            <a:off x="4305943" y="3275380"/>
            <a:ext cx="4274696" cy="255454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/>
              <a:t>public class </a:t>
            </a:r>
            <a:r>
              <a:rPr lang="en-US" sz="2000" dirty="0"/>
              <a:t>Cast {</a:t>
            </a:r>
            <a:br>
              <a:rPr lang="en-US" sz="2000" dirty="0"/>
            </a:br>
            <a:r>
              <a:rPr lang="en-US" sz="2000" dirty="0"/>
              <a:t>    </a:t>
            </a:r>
            <a:r>
              <a:rPr lang="en-US" sz="2000" b="1" dirty="0"/>
              <a:t>public static void </a:t>
            </a:r>
            <a:r>
              <a:rPr lang="en-US" sz="2000" dirty="0"/>
              <a:t>main(String[] </a:t>
            </a:r>
            <a:r>
              <a:rPr lang="en-US" sz="2000" dirty="0" err="1"/>
              <a:t>args</a:t>
            </a:r>
            <a:r>
              <a:rPr lang="en-US" sz="2000" dirty="0"/>
              <a:t>){</a:t>
            </a:r>
            <a:br>
              <a:rPr lang="en-US" sz="2000" dirty="0"/>
            </a:br>
            <a:r>
              <a:rPr lang="en-US" sz="2000" dirty="0"/>
              <a:t>        Pepperoni p=</a:t>
            </a:r>
            <a:r>
              <a:rPr lang="en-US" sz="2000" b="1" dirty="0"/>
              <a:t>new </a:t>
            </a:r>
            <a:r>
              <a:rPr lang="en-US" sz="2000" dirty="0"/>
              <a:t>Pepperoni();</a:t>
            </a:r>
            <a:br>
              <a:rPr lang="en-US" sz="2000" dirty="0"/>
            </a:br>
            <a:r>
              <a:rPr lang="en-US" sz="2000" dirty="0"/>
              <a:t>        </a:t>
            </a:r>
            <a:r>
              <a:rPr lang="en-US" sz="2000" dirty="0" err="1"/>
              <a:t>p.eat</a:t>
            </a:r>
            <a:r>
              <a:rPr lang="en-US" sz="2000" dirty="0"/>
              <a:t>();</a:t>
            </a:r>
            <a:br>
              <a:rPr lang="en-US" sz="2000" dirty="0"/>
            </a:br>
            <a:r>
              <a:rPr lang="en-US" sz="2000" dirty="0"/>
              <a:t>        Pizza q= (Pizza)p;</a:t>
            </a:r>
            <a:br>
              <a:rPr lang="en-US" sz="2000" dirty="0"/>
            </a:br>
            <a:r>
              <a:rPr lang="en-US" sz="2000" dirty="0"/>
              <a:t>        </a:t>
            </a:r>
            <a:r>
              <a:rPr lang="en-US" sz="2000" dirty="0" err="1"/>
              <a:t>q.eat</a:t>
            </a:r>
            <a:r>
              <a:rPr lang="en-US" sz="2000" dirty="0"/>
              <a:t>(p);</a:t>
            </a:r>
            <a:br>
              <a:rPr lang="en-US" sz="2000" dirty="0"/>
            </a:br>
            <a:r>
              <a:rPr lang="en-US" sz="2000" dirty="0"/>
              <a:t>    }</a:t>
            </a:r>
            <a:br>
              <a:rPr lang="en-US" sz="2000" dirty="0"/>
            </a:br>
            <a:r>
              <a:rPr lang="en-US" sz="2000" dirty="0"/>
              <a:t>}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B1E2806-467F-614A-A5B3-AC72CC939268}"/>
              </a:ext>
            </a:extLst>
          </p:cNvPr>
          <p:cNvSpPr txBox="1"/>
          <p:nvPr/>
        </p:nvSpPr>
        <p:spPr>
          <a:xfrm>
            <a:off x="31247" y="3279126"/>
            <a:ext cx="4094983" cy="193899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public class </a:t>
            </a:r>
            <a:r>
              <a:rPr lang="en-US" sz="2000" dirty="0"/>
              <a:t>Pepperoni </a:t>
            </a:r>
            <a:r>
              <a:rPr lang="en-US" sz="2000" b="1" dirty="0"/>
              <a:t>extends </a:t>
            </a:r>
            <a:r>
              <a:rPr lang="en-US" sz="2000" dirty="0"/>
              <a:t>Pizza{</a:t>
            </a:r>
            <a:br>
              <a:rPr lang="en-US" sz="2000" dirty="0"/>
            </a:br>
            <a:r>
              <a:rPr lang="en-US" sz="2000" dirty="0"/>
              <a:t>    </a:t>
            </a:r>
            <a:r>
              <a:rPr lang="en-US" sz="2000" b="1" dirty="0"/>
              <a:t>public void </a:t>
            </a:r>
            <a:r>
              <a:rPr lang="en-US" sz="2000" dirty="0"/>
              <a:t>eat(){</a:t>
            </a:r>
            <a:br>
              <a:rPr lang="en-US" sz="2000" dirty="0"/>
            </a:br>
            <a:r>
              <a:rPr lang="en-US" sz="2000" dirty="0"/>
              <a:t>        </a:t>
            </a:r>
            <a:r>
              <a:rPr lang="en-US" sz="2000" dirty="0" err="1"/>
              <a:t>System.</a:t>
            </a:r>
            <a:r>
              <a:rPr lang="en-US" sz="2000" b="1" i="1" dirty="0" err="1"/>
              <a:t>out</a:t>
            </a:r>
            <a:r>
              <a:rPr lang="en-US" sz="2000" dirty="0" err="1"/>
              <a:t>.println</a:t>
            </a:r>
            <a:r>
              <a:rPr lang="en-US" sz="2000" dirty="0"/>
              <a:t>(</a:t>
            </a:r>
            <a:r>
              <a:rPr lang="en-US" sz="2000" b="1" dirty="0"/>
              <a:t>"Eating pepperoni Pizza."</a:t>
            </a:r>
            <a:r>
              <a:rPr lang="en-US" sz="2000" dirty="0"/>
              <a:t>);</a:t>
            </a:r>
            <a:br>
              <a:rPr lang="en-US" sz="2000" dirty="0"/>
            </a:br>
            <a:r>
              <a:rPr lang="en-US" sz="2000" dirty="0"/>
              <a:t>    }</a:t>
            </a:r>
            <a:br>
              <a:rPr lang="en-US" sz="2000" dirty="0"/>
            </a:br>
            <a:r>
              <a:rPr lang="en-US" sz="2000" dirty="0"/>
              <a:t>}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4F711FD-6337-2849-9310-D730AF731E57}"/>
              </a:ext>
            </a:extLst>
          </p:cNvPr>
          <p:cNvSpPr txBox="1"/>
          <p:nvPr/>
        </p:nvSpPr>
        <p:spPr>
          <a:xfrm>
            <a:off x="31247" y="617210"/>
            <a:ext cx="5204336" cy="255454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public class </a:t>
            </a:r>
            <a:r>
              <a:rPr lang="en-US" sz="2000" dirty="0"/>
              <a:t>Pizza {</a:t>
            </a:r>
            <a:br>
              <a:rPr lang="en-US" sz="2000" dirty="0"/>
            </a:br>
            <a:r>
              <a:rPr lang="en-US" sz="2000" dirty="0"/>
              <a:t>    Pizza(){</a:t>
            </a:r>
            <a:br>
              <a:rPr lang="en-US" sz="2000" dirty="0"/>
            </a:br>
            <a:r>
              <a:rPr lang="en-US" sz="2000" dirty="0"/>
              <a:t>        </a:t>
            </a:r>
            <a:r>
              <a:rPr lang="en-US" sz="2000" dirty="0" err="1"/>
              <a:t>System.</a:t>
            </a:r>
            <a:r>
              <a:rPr lang="en-US" sz="2000" b="1" i="1" dirty="0" err="1"/>
              <a:t>out</a:t>
            </a:r>
            <a:r>
              <a:rPr lang="en-US" sz="2000" dirty="0" err="1"/>
              <a:t>.println</a:t>
            </a:r>
            <a:r>
              <a:rPr lang="en-US" sz="2000" dirty="0"/>
              <a:t>(</a:t>
            </a:r>
            <a:r>
              <a:rPr lang="en-US" sz="2000" b="1" dirty="0"/>
              <a:t>"Pizza created."</a:t>
            </a:r>
            <a:r>
              <a:rPr lang="en-US" sz="2000" dirty="0"/>
              <a:t>);</a:t>
            </a:r>
            <a:br>
              <a:rPr lang="en-US" sz="2000" dirty="0"/>
            </a:br>
            <a:r>
              <a:rPr lang="en-US" sz="2000" dirty="0"/>
              <a:t>    }</a:t>
            </a:r>
            <a:br>
              <a:rPr lang="en-US" sz="2000" dirty="0"/>
            </a:br>
            <a:r>
              <a:rPr lang="en-US" sz="2000" dirty="0"/>
              <a:t>    </a:t>
            </a:r>
            <a:r>
              <a:rPr lang="en-US" sz="2000" b="1" dirty="0"/>
              <a:t>public void </a:t>
            </a:r>
            <a:r>
              <a:rPr lang="en-US" sz="2000" dirty="0"/>
              <a:t>eat(Pizza p){</a:t>
            </a:r>
            <a:br>
              <a:rPr lang="en-US" sz="2000" dirty="0"/>
            </a:br>
            <a:r>
              <a:rPr lang="en-US" sz="2000" dirty="0"/>
              <a:t>        </a:t>
            </a:r>
            <a:r>
              <a:rPr lang="en-US" sz="2000" dirty="0" err="1"/>
              <a:t>System.</a:t>
            </a:r>
            <a:r>
              <a:rPr lang="en-US" sz="2000" b="1" i="1" dirty="0" err="1"/>
              <a:t>out</a:t>
            </a:r>
            <a:r>
              <a:rPr lang="en-US" sz="2000" dirty="0" err="1"/>
              <a:t>.println</a:t>
            </a:r>
            <a:r>
              <a:rPr lang="en-US" sz="2000" dirty="0"/>
              <a:t>(</a:t>
            </a:r>
            <a:r>
              <a:rPr lang="en-US" sz="2000" b="1" dirty="0"/>
              <a:t>"</a:t>
            </a:r>
            <a:r>
              <a:rPr lang="en-US" sz="2000" b="1"/>
              <a:t>Eating generic  </a:t>
            </a:r>
            <a:r>
              <a:rPr lang="en-US" sz="2000" b="1" dirty="0"/>
              <a:t>pizza."</a:t>
            </a:r>
            <a:r>
              <a:rPr lang="en-US" sz="2000" dirty="0"/>
              <a:t>);</a:t>
            </a:r>
            <a:br>
              <a:rPr lang="en-US" sz="2000" dirty="0"/>
            </a:br>
            <a:r>
              <a:rPr lang="en-US" sz="2000" dirty="0"/>
              <a:t>    }</a:t>
            </a:r>
            <a:br>
              <a:rPr lang="en-US" sz="2000" dirty="0"/>
            </a:br>
            <a:r>
              <a:rPr lang="en-US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65095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5" grpId="0" animBg="1"/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75087" y="313141"/>
            <a:ext cx="27310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C00000"/>
                </a:solidFill>
              </a:rPr>
              <a:t>Downcasting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B25242-8407-C34B-8635-C828D4E9C372}"/>
              </a:ext>
            </a:extLst>
          </p:cNvPr>
          <p:cNvSpPr txBox="1"/>
          <p:nvPr/>
        </p:nvSpPr>
        <p:spPr>
          <a:xfrm>
            <a:off x="333184" y="1663700"/>
            <a:ext cx="80234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Not allowed </a:t>
            </a:r>
            <a:r>
              <a:rPr lang="en-US" sz="2400" dirty="0"/>
              <a:t>unless the object being downcast was created using a subclass.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A5BD086-6EE8-C24D-BA31-EEAAF6F27C22}"/>
              </a:ext>
            </a:extLst>
          </p:cNvPr>
          <p:cNvSpPr txBox="1"/>
          <p:nvPr/>
        </p:nvSpPr>
        <p:spPr>
          <a:xfrm>
            <a:off x="333184" y="1163287"/>
            <a:ext cx="62781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Casting an object of a super-class to its sub-class.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7C7336D-8DA7-E54E-901A-5FB15D07259B}"/>
              </a:ext>
            </a:extLst>
          </p:cNvPr>
          <p:cNvSpPr/>
          <p:nvPr/>
        </p:nvSpPr>
        <p:spPr>
          <a:xfrm>
            <a:off x="275086" y="2540115"/>
            <a:ext cx="74592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Pizza p3 = </a:t>
            </a:r>
            <a:r>
              <a:rPr lang="en-US" b="1" dirty="0"/>
              <a:t>new </a:t>
            </a:r>
            <a:r>
              <a:rPr lang="en-US" sz="2400" dirty="0" err="1"/>
              <a:t>PizzaJazz</a:t>
            </a:r>
            <a:r>
              <a:rPr lang="en-US" sz="2400" dirty="0"/>
              <a:t>(</a:t>
            </a:r>
            <a:r>
              <a:rPr lang="en-US" b="1" dirty="0"/>
              <a:t>"Pepperoni"</a:t>
            </a:r>
            <a:r>
              <a:rPr lang="en-US" sz="2400" dirty="0"/>
              <a:t>, toppings);</a:t>
            </a:r>
            <a:r>
              <a:rPr lang="en-US" sz="2400" dirty="0" err="1"/>
              <a:t>PizzaJazz</a:t>
            </a:r>
            <a:r>
              <a:rPr lang="en-US" sz="2400" dirty="0"/>
              <a:t>(</a:t>
            </a:r>
            <a:r>
              <a:rPr lang="en-US" sz="2400" b="1" dirty="0">
                <a:solidFill>
                  <a:srgbClr val="008000"/>
                </a:solidFill>
              </a:rPr>
              <a:t>"Pepperoni"</a:t>
            </a:r>
            <a:r>
              <a:rPr lang="en-US" sz="2400" dirty="0"/>
              <a:t>, toppings);</a:t>
            </a:r>
            <a:br>
              <a:rPr lang="en-US" sz="2400" dirty="0"/>
            </a:br>
            <a:r>
              <a:rPr lang="en-US" sz="2400" dirty="0" err="1"/>
              <a:t>PizzaJazz</a:t>
            </a:r>
            <a:r>
              <a:rPr lang="en-US" sz="2400" dirty="0"/>
              <a:t> p4=(Pizza)p3;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E4AC969-6F25-1848-AB22-58777448D6CA}"/>
              </a:ext>
            </a:extLst>
          </p:cNvPr>
          <p:cNvGrpSpPr/>
          <p:nvPr/>
        </p:nvGrpSpPr>
        <p:grpSpPr>
          <a:xfrm>
            <a:off x="952500" y="3740444"/>
            <a:ext cx="1698798" cy="1598021"/>
            <a:chOff x="952500" y="3740444"/>
            <a:chExt cx="1698798" cy="1598021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E52E5F71-4B2E-804E-98DF-1B0D93126C44}"/>
                </a:ext>
              </a:extLst>
            </p:cNvPr>
            <p:cNvCxnSpPr/>
            <p:nvPr/>
          </p:nvCxnSpPr>
          <p:spPr>
            <a:xfrm flipV="1">
              <a:off x="1801899" y="3740444"/>
              <a:ext cx="0" cy="98395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6BC03DC-4C78-B149-911A-361C9770DC1E}"/>
                </a:ext>
              </a:extLst>
            </p:cNvPr>
            <p:cNvSpPr txBox="1"/>
            <p:nvPr/>
          </p:nvSpPr>
          <p:spPr>
            <a:xfrm>
              <a:off x="952500" y="4876800"/>
              <a:ext cx="169879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Not allowed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56944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429000" cy="365125"/>
          </a:xfrm>
        </p:spPr>
        <p:txBody>
          <a:bodyPr/>
          <a:lstStyle/>
          <a:p>
            <a:r>
              <a:rPr lang="en-SG"/>
              <a:t>©Aditya Mathur. CS 180. Fall 2019.Week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99544" y="2479320"/>
            <a:ext cx="55067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Live demo</a:t>
            </a:r>
            <a:endParaRPr lang="en-US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429000" cy="365125"/>
          </a:xfrm>
        </p:spPr>
        <p:txBody>
          <a:bodyPr/>
          <a:lstStyle/>
          <a:p>
            <a:r>
              <a:rPr lang="en-SG"/>
              <a:t>©Aditya Mathur. CS 180. Fall 2019.Week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23538" y="216180"/>
            <a:ext cx="55067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Create Your Own Pizza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0677CFD-9324-C24F-8935-4CBAB57DF123}"/>
              </a:ext>
            </a:extLst>
          </p:cNvPr>
          <p:cNvSpPr txBox="1"/>
          <p:nvPr/>
        </p:nvSpPr>
        <p:spPr>
          <a:xfrm>
            <a:off x="4084399" y="1406395"/>
            <a:ext cx="799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Pizza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47290FE1-8555-2241-8455-74F63CC44577}"/>
              </a:ext>
            </a:extLst>
          </p:cNvPr>
          <p:cNvCxnSpPr>
            <a:cxnSpLocks/>
          </p:cNvCxnSpPr>
          <p:nvPr/>
        </p:nvCxnSpPr>
        <p:spPr>
          <a:xfrm flipH="1" flipV="1">
            <a:off x="4481286" y="1906678"/>
            <a:ext cx="6124" cy="85465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8" name="Group 27">
            <a:extLst>
              <a:ext uri="{FF2B5EF4-FFF2-40B4-BE49-F238E27FC236}">
                <a16:creationId xmlns:a16="http://schemas.microsoft.com/office/drawing/2014/main" id="{D76CEDC3-8B1C-CC46-ACDB-D521DFFC9A22}"/>
              </a:ext>
            </a:extLst>
          </p:cNvPr>
          <p:cNvGrpSpPr/>
          <p:nvPr/>
        </p:nvGrpSpPr>
        <p:grpSpPr>
          <a:xfrm>
            <a:off x="2848612" y="4705046"/>
            <a:ext cx="3573359" cy="1398111"/>
            <a:chOff x="3513241" y="4688788"/>
            <a:chExt cx="3573359" cy="1398111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020C077B-C696-6941-A76B-9A3BA498269F}"/>
                </a:ext>
              </a:extLst>
            </p:cNvPr>
            <p:cNvSpPr/>
            <p:nvPr/>
          </p:nvSpPr>
          <p:spPr>
            <a:xfrm>
              <a:off x="3513241" y="4688788"/>
              <a:ext cx="3573359" cy="139811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ECF8328-917C-5248-9945-48ACB9DB17FB}"/>
                </a:ext>
              </a:extLst>
            </p:cNvPr>
            <p:cNvSpPr txBox="1"/>
            <p:nvPr/>
          </p:nvSpPr>
          <p:spPr>
            <a:xfrm>
              <a:off x="3513241" y="4688788"/>
              <a:ext cx="129061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Toppings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5E7616BB-C296-214A-9A3B-2509EF47DD41}"/>
                </a:ext>
              </a:extLst>
            </p:cNvPr>
            <p:cNvSpPr txBox="1"/>
            <p:nvPr/>
          </p:nvSpPr>
          <p:spPr>
            <a:xfrm>
              <a:off x="4480796" y="5189071"/>
              <a:ext cx="2016771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err="1"/>
                <a:t>addToppings</a:t>
              </a:r>
              <a:r>
                <a:rPr lang="en-US" sz="2400" dirty="0"/>
                <a:t> ()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6E15B675-751C-4945-9E7C-C004DE45EFD2}"/>
                </a:ext>
              </a:extLst>
            </p:cNvPr>
            <p:cNvSpPr txBox="1"/>
            <p:nvPr/>
          </p:nvSpPr>
          <p:spPr>
            <a:xfrm>
              <a:off x="4480796" y="5625234"/>
              <a:ext cx="2498889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err="1"/>
                <a:t>removeToppings</a:t>
              </a:r>
              <a:r>
                <a:rPr lang="en-US" sz="2400" dirty="0"/>
                <a:t> ()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2EBE6454-15F6-1242-9FA6-8F29519E2D98}"/>
              </a:ext>
            </a:extLst>
          </p:cNvPr>
          <p:cNvGrpSpPr/>
          <p:nvPr/>
        </p:nvGrpSpPr>
        <p:grpSpPr>
          <a:xfrm>
            <a:off x="2061158" y="2761332"/>
            <a:ext cx="4846380" cy="964849"/>
            <a:chOff x="805166" y="2823210"/>
            <a:chExt cx="4846380" cy="964849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63A0941-850D-A340-BB52-AD0495567E90}"/>
                </a:ext>
              </a:extLst>
            </p:cNvPr>
            <p:cNvSpPr txBox="1"/>
            <p:nvPr/>
          </p:nvSpPr>
          <p:spPr>
            <a:xfrm>
              <a:off x="805166" y="3297992"/>
              <a:ext cx="146559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Pepperoni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96957D8-4D87-9D4D-869D-7D7FF814C71D}"/>
                </a:ext>
              </a:extLst>
            </p:cNvPr>
            <p:cNvSpPr txBox="1"/>
            <p:nvPr/>
          </p:nvSpPr>
          <p:spPr>
            <a:xfrm>
              <a:off x="2601550" y="3297992"/>
              <a:ext cx="15631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Mushroom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F1FFEA19-E7AD-0740-976D-F5E789F71E17}"/>
                </a:ext>
              </a:extLst>
            </p:cNvPr>
            <p:cNvCxnSpPr>
              <a:cxnSpLocks/>
            </p:cNvCxnSpPr>
            <p:nvPr/>
          </p:nvCxnSpPr>
          <p:spPr>
            <a:xfrm>
              <a:off x="1524000" y="2823210"/>
              <a:ext cx="3593831" cy="1260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35995894-0755-8743-B81D-BB61B376BF1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24000" y="2823210"/>
              <a:ext cx="0" cy="47478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E316D6B3-3B59-0F4F-918A-BFE64C99ECD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379300" y="2835811"/>
              <a:ext cx="0" cy="47478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F6968961-E8CC-E149-A397-412250BC58C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117831" y="2835811"/>
              <a:ext cx="0" cy="47478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6F2D471B-2F1A-7342-B8E6-C6C44496F26F}"/>
                </a:ext>
              </a:extLst>
            </p:cNvPr>
            <p:cNvSpPr txBox="1"/>
            <p:nvPr/>
          </p:nvSpPr>
          <p:spPr>
            <a:xfrm>
              <a:off x="4495460" y="3326394"/>
              <a:ext cx="115608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Generic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790594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22888" y="2837327"/>
            <a:ext cx="6298224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100" dirty="0">
                <a:solidFill>
                  <a:srgbClr val="FF0000"/>
                </a:solidFill>
              </a:rPr>
              <a:t>Quiz: 04/1/2019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468817"/>
            <a:ext cx="28881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This week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0994AAC-7C99-C14F-BEA3-3FE7E198A2A5}"/>
              </a:ext>
            </a:extLst>
          </p:cNvPr>
          <p:cNvSpPr txBox="1"/>
          <p:nvPr/>
        </p:nvSpPr>
        <p:spPr>
          <a:xfrm>
            <a:off x="810903" y="1290406"/>
            <a:ext cx="49643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Complete the GUI from previous week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32741D3-EEE9-1948-B785-E55D23E80DD3}"/>
              </a:ext>
            </a:extLst>
          </p:cNvPr>
          <p:cNvSpPr txBox="1"/>
          <p:nvPr/>
        </p:nvSpPr>
        <p:spPr>
          <a:xfrm>
            <a:off x="810903" y="2072144"/>
            <a:ext cx="2065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Polymorphism: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394E0A-E7B4-224A-84F2-4A1CBB231985}"/>
              </a:ext>
            </a:extLst>
          </p:cNvPr>
          <p:cNvSpPr txBox="1"/>
          <p:nvPr/>
        </p:nvSpPr>
        <p:spPr>
          <a:xfrm>
            <a:off x="1087951" y="3162473"/>
            <a:ext cx="8720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Static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BCF20F8-0240-4841-8C7E-F6292FB29C9A}"/>
              </a:ext>
            </a:extLst>
          </p:cNvPr>
          <p:cNvSpPr txBox="1"/>
          <p:nvPr/>
        </p:nvSpPr>
        <p:spPr>
          <a:xfrm>
            <a:off x="1087951" y="3701897"/>
            <a:ext cx="1268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Dynamic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92E5B18-F065-CF4B-87E6-EA061BA092FD}"/>
              </a:ext>
            </a:extLst>
          </p:cNvPr>
          <p:cNvSpPr txBox="1"/>
          <p:nvPr/>
        </p:nvSpPr>
        <p:spPr>
          <a:xfrm>
            <a:off x="1087951" y="2623049"/>
            <a:ext cx="26555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Review: Inheritance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429000" cy="365125"/>
          </a:xfrm>
        </p:spPr>
        <p:txBody>
          <a:bodyPr/>
          <a:lstStyle/>
          <a:p>
            <a:r>
              <a:rPr lang="en-SG"/>
              <a:t>©Aditya Mathur. CS 180. Fall 2019.Week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2E176F-2B0B-C74D-B99E-F236218C4BEF}"/>
              </a:ext>
            </a:extLst>
          </p:cNvPr>
          <p:cNvSpPr/>
          <p:nvPr/>
        </p:nvSpPr>
        <p:spPr>
          <a:xfrm>
            <a:off x="219919" y="162024"/>
            <a:ext cx="55067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Widget and Listener Illustration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5FF5C58-A6EB-E84B-9AD5-1E51172B0C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919" y="2257812"/>
            <a:ext cx="8768614" cy="2926080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23F88E8C-BE8B-BF42-AA17-6E082E08AC20}"/>
              </a:ext>
            </a:extLst>
          </p:cNvPr>
          <p:cNvGrpSpPr/>
          <p:nvPr/>
        </p:nvGrpSpPr>
        <p:grpSpPr>
          <a:xfrm>
            <a:off x="1701960" y="1484646"/>
            <a:ext cx="1271310" cy="1038635"/>
            <a:chOff x="1701960" y="1484646"/>
            <a:chExt cx="1271310" cy="1038635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9829EF7-C4CE-D948-8B55-A4FD5B51B404}"/>
                </a:ext>
              </a:extLst>
            </p:cNvPr>
            <p:cNvSpPr txBox="1"/>
            <p:nvPr/>
          </p:nvSpPr>
          <p:spPr>
            <a:xfrm>
              <a:off x="1701960" y="1484646"/>
              <a:ext cx="12713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/>
                <a:t>JCheckBox</a:t>
              </a:r>
              <a:endParaRPr lang="en-US" sz="2000" dirty="0"/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3EEE1E5A-0BE6-DA4B-9DB9-3C6225B4B7C8}"/>
                </a:ext>
              </a:extLst>
            </p:cNvPr>
            <p:cNvCxnSpPr>
              <a:stCxn id="11" idx="2"/>
            </p:cNvCxnSpPr>
            <p:nvPr/>
          </p:nvCxnSpPr>
          <p:spPr>
            <a:xfrm>
              <a:off x="2337615" y="1884756"/>
              <a:ext cx="471" cy="63852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BF51E31-367F-1F49-80EC-FB88CD258115}"/>
              </a:ext>
            </a:extLst>
          </p:cNvPr>
          <p:cNvGrpSpPr/>
          <p:nvPr/>
        </p:nvGrpSpPr>
        <p:grpSpPr>
          <a:xfrm>
            <a:off x="2858966" y="1238425"/>
            <a:ext cx="4184154" cy="1944613"/>
            <a:chOff x="2858966" y="1238425"/>
            <a:chExt cx="4184154" cy="1944613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A44CC5D-4946-AC40-ABFA-B28D8E05A86D}"/>
                </a:ext>
              </a:extLst>
            </p:cNvPr>
            <p:cNvSpPr txBox="1"/>
            <p:nvPr/>
          </p:nvSpPr>
          <p:spPr>
            <a:xfrm>
              <a:off x="4055635" y="1238425"/>
              <a:ext cx="298748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Text changed but will not</a:t>
              </a:r>
            </a:p>
            <a:p>
              <a:r>
                <a:rPr lang="en-US" dirty="0"/>
                <a:t>any longer as change is frozen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326CA1CC-6D30-A14E-AFB1-6026E029E546}"/>
                </a:ext>
              </a:extLst>
            </p:cNvPr>
            <p:cNvCxnSpPr>
              <a:stCxn id="16" idx="2"/>
            </p:cNvCxnSpPr>
            <p:nvPr/>
          </p:nvCxnSpPr>
          <p:spPr>
            <a:xfrm flipH="1">
              <a:off x="2858966" y="1884756"/>
              <a:ext cx="2690412" cy="129828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9FECA7E2-ABA0-D841-AF6A-9E03CB37492D}"/>
                </a:ext>
              </a:extLst>
            </p:cNvPr>
            <p:cNvCxnSpPr>
              <a:stCxn id="16" idx="2"/>
            </p:cNvCxnSpPr>
            <p:nvPr/>
          </p:nvCxnSpPr>
          <p:spPr>
            <a:xfrm>
              <a:off x="5549378" y="1884756"/>
              <a:ext cx="481032" cy="128670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2752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75087" y="313141"/>
            <a:ext cx="56982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Inheritance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391781D-1559-E44F-974F-E0CEFA0A935B}"/>
              </a:ext>
            </a:extLst>
          </p:cNvPr>
          <p:cNvSpPr txBox="1"/>
          <p:nvPr/>
        </p:nvSpPr>
        <p:spPr>
          <a:xfrm>
            <a:off x="636608" y="1296365"/>
            <a:ext cx="38968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 common feature of OO languages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E3E29D1-5ED3-0A4E-BFAA-9418D024D8E0}"/>
              </a:ext>
            </a:extLst>
          </p:cNvPr>
          <p:cNvSpPr txBox="1"/>
          <p:nvPr/>
        </p:nvSpPr>
        <p:spPr>
          <a:xfrm>
            <a:off x="636608" y="1956424"/>
            <a:ext cx="21893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Enables code reuse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E3DAB9C-C54D-AC4F-A103-A9D59A9B52C8}"/>
              </a:ext>
            </a:extLst>
          </p:cNvPr>
          <p:cNvSpPr/>
          <p:nvPr/>
        </p:nvSpPr>
        <p:spPr>
          <a:xfrm>
            <a:off x="2114550" y="3556338"/>
            <a:ext cx="51663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hlinkClick r:id="rId3" tooltip="class in java.lang"/>
              </a:rPr>
              <a:t>java.lang.Object</a:t>
            </a:r>
            <a:endParaRPr lang="en-US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hlinkClick r:id="rId4" tooltip="class in java.awt"/>
              </a:rPr>
              <a:t>java.awt.Component</a:t>
            </a:r>
            <a:endParaRPr lang="en-US" sz="2000" dirty="0"/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sz="2000" dirty="0">
                <a:hlinkClick r:id="rId5" tooltip="class in java.awt"/>
              </a:rPr>
              <a:t>java.awt.Container</a:t>
            </a:r>
            <a:endParaRPr lang="en-US" sz="2000" dirty="0"/>
          </a:p>
          <a:p>
            <a:pPr marL="1600200" lvl="3" indent="-228600">
              <a:buFont typeface="Arial" panose="020B0604020202020204" pitchFamily="34" charset="0"/>
              <a:buChar char="•"/>
            </a:pPr>
            <a:r>
              <a:rPr lang="en-US" sz="2000" dirty="0">
                <a:hlinkClick r:id="rId6" tooltip="class in javax.swing"/>
              </a:rPr>
              <a:t>javax.swing.JComponent</a:t>
            </a:r>
            <a:endParaRPr lang="en-US" sz="2000" dirty="0"/>
          </a:p>
          <a:p>
            <a:pPr marL="2057400" lvl="4" indent="-228600">
              <a:buFont typeface="Arial" panose="020B0604020202020204" pitchFamily="34" charset="0"/>
              <a:buChar char="•"/>
            </a:pPr>
            <a:r>
              <a:rPr lang="en-US" sz="2000" dirty="0">
                <a:hlinkClick r:id="rId7" tooltip="class in javax.swing"/>
              </a:rPr>
              <a:t>javax.swing.AbstractButton</a:t>
            </a:r>
            <a:endParaRPr lang="en-US" sz="2000" dirty="0"/>
          </a:p>
          <a:p>
            <a:pPr marL="2514600" lvl="5" indent="-228600">
              <a:buFont typeface="Arial" panose="020B0604020202020204" pitchFamily="34" charset="0"/>
              <a:buChar char="•"/>
            </a:pPr>
            <a:r>
              <a:rPr lang="en-US" sz="2000" dirty="0" err="1"/>
              <a:t>javax.swing.JButton</a:t>
            </a:r>
            <a:endParaRPr lang="en-US" sz="20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39738F0-29DA-144F-A2B4-D7A3A21B80B0}"/>
              </a:ext>
            </a:extLst>
          </p:cNvPr>
          <p:cNvSpPr txBox="1"/>
          <p:nvPr/>
        </p:nvSpPr>
        <p:spPr>
          <a:xfrm>
            <a:off x="636608" y="2582195"/>
            <a:ext cx="29823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Example: The </a:t>
            </a:r>
            <a:r>
              <a:rPr lang="en-US" sz="2000" dirty="0" err="1"/>
              <a:t>JButton</a:t>
            </a:r>
            <a:r>
              <a:rPr lang="en-US" sz="2000" dirty="0"/>
              <a:t> class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5E20B32-74DB-3946-91EE-432B0F62005E}"/>
              </a:ext>
            </a:extLst>
          </p:cNvPr>
          <p:cNvGrpSpPr/>
          <p:nvPr/>
        </p:nvGrpSpPr>
        <p:grpSpPr>
          <a:xfrm>
            <a:off x="524425" y="3657600"/>
            <a:ext cx="1407245" cy="1657350"/>
            <a:chOff x="524425" y="3657600"/>
            <a:chExt cx="1407245" cy="1657350"/>
          </a:xfrm>
        </p:grpSpPr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2D348AEA-D60C-9443-9177-A5F14BB12562}"/>
                </a:ext>
              </a:extLst>
            </p:cNvPr>
            <p:cNvCxnSpPr/>
            <p:nvPr/>
          </p:nvCxnSpPr>
          <p:spPr>
            <a:xfrm flipV="1">
              <a:off x="1931670" y="3657600"/>
              <a:ext cx="0" cy="165735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BDA8F90-8FB2-8D49-9B1D-19245265756B}"/>
                </a:ext>
              </a:extLst>
            </p:cNvPr>
            <p:cNvSpPr txBox="1"/>
            <p:nvPr/>
          </p:nvSpPr>
          <p:spPr>
            <a:xfrm>
              <a:off x="524425" y="4301609"/>
              <a:ext cx="14072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Inherits from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CBD57E58-74DE-344D-B42E-2EACE2F5B371}"/>
              </a:ext>
            </a:extLst>
          </p:cNvPr>
          <p:cNvGrpSpPr/>
          <p:nvPr/>
        </p:nvGrpSpPr>
        <p:grpSpPr>
          <a:xfrm>
            <a:off x="4533444" y="3556338"/>
            <a:ext cx="3372769" cy="369332"/>
            <a:chOff x="4533444" y="3472934"/>
            <a:chExt cx="3372769" cy="369332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7B81B53-4AEC-C14A-85BD-1CDF1570E135}"/>
                </a:ext>
              </a:extLst>
            </p:cNvPr>
            <p:cNvSpPr txBox="1"/>
            <p:nvPr/>
          </p:nvSpPr>
          <p:spPr>
            <a:xfrm>
              <a:off x="5973312" y="3472934"/>
              <a:ext cx="19329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toString</a:t>
              </a:r>
              <a:r>
                <a:rPr lang="en-US" dirty="0"/>
                <a:t>(), equals()</a:t>
              </a:r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50B24F34-6BDF-CB4C-A948-EE90CB945E11}"/>
                </a:ext>
              </a:extLst>
            </p:cNvPr>
            <p:cNvCxnSpPr/>
            <p:nvPr/>
          </p:nvCxnSpPr>
          <p:spPr>
            <a:xfrm flipH="1">
              <a:off x="4533444" y="3657600"/>
              <a:ext cx="129585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C373EB0A-5FC9-D748-9B4F-CE3C6F0D0527}"/>
              </a:ext>
            </a:extLst>
          </p:cNvPr>
          <p:cNvGrpSpPr/>
          <p:nvPr/>
        </p:nvGrpSpPr>
        <p:grpSpPr>
          <a:xfrm>
            <a:off x="6800850" y="3925670"/>
            <a:ext cx="2111560" cy="2123135"/>
            <a:chOff x="6800850" y="3925670"/>
            <a:chExt cx="2111560" cy="2123135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30CA1407-D2F9-E84C-8F5D-7E8B83617C37}"/>
                </a:ext>
              </a:extLst>
            </p:cNvPr>
            <p:cNvGrpSpPr/>
            <p:nvPr/>
          </p:nvGrpSpPr>
          <p:grpSpPr>
            <a:xfrm>
              <a:off x="6939763" y="3925670"/>
              <a:ext cx="1972647" cy="2123135"/>
              <a:chOff x="6939763" y="3925670"/>
              <a:chExt cx="1972647" cy="2123135"/>
            </a:xfrm>
          </p:grpSpPr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B5617DBE-6026-834A-9EC1-D623CCA29663}"/>
                  </a:ext>
                </a:extLst>
              </p:cNvPr>
              <p:cNvSpPr txBox="1"/>
              <p:nvPr/>
            </p:nvSpPr>
            <p:spPr>
              <a:xfrm>
                <a:off x="7520939" y="5125475"/>
                <a:ext cx="1391471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Can be used</a:t>
                </a:r>
              </a:p>
              <a:p>
                <a:r>
                  <a:rPr lang="en-US" dirty="0"/>
                  <a:t>by a </a:t>
                </a:r>
                <a:r>
                  <a:rPr lang="en-US" dirty="0" err="1"/>
                  <a:t>JButton</a:t>
                </a:r>
                <a:r>
                  <a:rPr lang="en-US" dirty="0"/>
                  <a:t> </a:t>
                </a:r>
              </a:p>
              <a:p>
                <a:r>
                  <a:rPr lang="en-US" dirty="0"/>
                  <a:t>object</a:t>
                </a:r>
              </a:p>
            </p:txBody>
          </p:sp>
          <p:cxnSp>
            <p:nvCxnSpPr>
              <p:cNvPr id="23" name="Straight Arrow Connector 22">
                <a:extLst>
                  <a:ext uri="{FF2B5EF4-FFF2-40B4-BE49-F238E27FC236}">
                    <a16:creationId xmlns:a16="http://schemas.microsoft.com/office/drawing/2014/main" id="{7BC00D56-AA48-454E-B57A-D2E4D22F58B5}"/>
                  </a:ext>
                </a:extLst>
              </p:cNvPr>
              <p:cNvCxnSpPr>
                <a:stCxn id="17" idx="2"/>
                <a:endCxn id="21" idx="0"/>
              </p:cNvCxnSpPr>
              <p:nvPr/>
            </p:nvCxnSpPr>
            <p:spPr>
              <a:xfrm>
                <a:off x="6939763" y="3925670"/>
                <a:ext cx="1276912" cy="119980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10A7FD97-1822-AA46-883A-047A6E898194}"/>
                </a:ext>
              </a:extLst>
            </p:cNvPr>
            <p:cNvCxnSpPr>
              <a:stCxn id="21" idx="1"/>
            </p:cNvCxnSpPr>
            <p:nvPr/>
          </p:nvCxnSpPr>
          <p:spPr>
            <a:xfrm flipH="1" flipV="1">
              <a:off x="6800850" y="5314950"/>
              <a:ext cx="720089" cy="27219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4CFF369-1039-4E48-8211-583B87C033D2}"/>
              </a:ext>
            </a:extLst>
          </p:cNvPr>
          <p:cNvGrpSpPr/>
          <p:nvPr/>
        </p:nvGrpSpPr>
        <p:grpSpPr>
          <a:xfrm>
            <a:off x="5370932" y="4184280"/>
            <a:ext cx="2845743" cy="941195"/>
            <a:chOff x="5370932" y="4184280"/>
            <a:chExt cx="2845743" cy="941195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0D2150A4-7439-A34B-8971-5EB385D411FB}"/>
                </a:ext>
              </a:extLst>
            </p:cNvPr>
            <p:cNvGrpSpPr/>
            <p:nvPr/>
          </p:nvGrpSpPr>
          <p:grpSpPr>
            <a:xfrm>
              <a:off x="5370932" y="4184280"/>
              <a:ext cx="1297736" cy="369332"/>
              <a:chOff x="5326380" y="4077306"/>
              <a:chExt cx="1297736" cy="369332"/>
            </a:xfrm>
          </p:grpSpPr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596E11D-C487-9D44-95C9-EEC6D354AD61}"/>
                  </a:ext>
                </a:extLst>
              </p:cNvPr>
              <p:cNvSpPr txBox="1"/>
              <p:nvPr/>
            </p:nvSpPr>
            <p:spPr>
              <a:xfrm>
                <a:off x="5944122" y="4077306"/>
                <a:ext cx="6799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add()</a:t>
                </a:r>
              </a:p>
            </p:txBody>
          </p:sp>
          <p:cxnSp>
            <p:nvCxnSpPr>
              <p:cNvPr id="10" name="Straight Arrow Connector 9">
                <a:extLst>
                  <a:ext uri="{FF2B5EF4-FFF2-40B4-BE49-F238E27FC236}">
                    <a16:creationId xmlns:a16="http://schemas.microsoft.com/office/drawing/2014/main" id="{A87B566C-0C4D-E54D-83B4-BF267B459183}"/>
                  </a:ext>
                </a:extLst>
              </p:cNvPr>
              <p:cNvCxnSpPr/>
              <p:nvPr/>
            </p:nvCxnSpPr>
            <p:spPr>
              <a:xfrm flipH="1">
                <a:off x="5326380" y="4261972"/>
                <a:ext cx="502920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CF2A8337-9B07-A943-985D-D9B0804DB611}"/>
                </a:ext>
              </a:extLst>
            </p:cNvPr>
            <p:cNvCxnSpPr>
              <a:endCxn id="21" idx="0"/>
            </p:cNvCxnSpPr>
            <p:nvPr/>
          </p:nvCxnSpPr>
          <p:spPr>
            <a:xfrm>
              <a:off x="6553200" y="4368946"/>
              <a:ext cx="1663475" cy="756529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04182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4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75087" y="313141"/>
            <a:ext cx="56982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Polymorphism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391781D-1559-E44F-974F-E0CEFA0A935B}"/>
              </a:ext>
            </a:extLst>
          </p:cNvPr>
          <p:cNvSpPr txBox="1"/>
          <p:nvPr/>
        </p:nvSpPr>
        <p:spPr>
          <a:xfrm>
            <a:off x="636608" y="1296365"/>
            <a:ext cx="13369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Poly</a:t>
            </a:r>
            <a:r>
              <a:rPr lang="en-US" sz="2000" dirty="0"/>
              <a:t>: Many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C8594C0-3DA5-A247-9369-34AD55FF0F85}"/>
              </a:ext>
            </a:extLst>
          </p:cNvPr>
          <p:cNvSpPr txBox="1"/>
          <p:nvPr/>
        </p:nvSpPr>
        <p:spPr>
          <a:xfrm>
            <a:off x="636608" y="2072313"/>
            <a:ext cx="67586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Morph</a:t>
            </a:r>
            <a:r>
              <a:rPr lang="en-US" sz="2000" dirty="0"/>
              <a:t>: </a:t>
            </a:r>
          </a:p>
          <a:p>
            <a:endParaRPr lang="en-US" sz="2000" dirty="0"/>
          </a:p>
          <a:p>
            <a:r>
              <a:rPr lang="en-US" sz="2000" dirty="0"/>
              <a:t>“Change smoothly from one image to another by small gradual steps using computer animation techniques”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B20D6AF-4B78-F44F-ACE0-7BF806A1274D}"/>
              </a:ext>
            </a:extLst>
          </p:cNvPr>
          <p:cNvSpPr/>
          <p:nvPr/>
        </p:nvSpPr>
        <p:spPr>
          <a:xfrm>
            <a:off x="636608" y="3771590"/>
            <a:ext cx="648428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Polymorphism</a:t>
            </a:r>
            <a:r>
              <a:rPr lang="en-US" sz="2000" dirty="0"/>
              <a:t>:</a:t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/>
              <a:t>The condition of occurring in several different forms.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4A0FD19-775E-E946-A906-D323D3D2B3B2}"/>
              </a:ext>
            </a:extLst>
          </p:cNvPr>
          <p:cNvSpPr/>
          <p:nvPr/>
        </p:nvSpPr>
        <p:spPr>
          <a:xfrm>
            <a:off x="4365437" y="5163092"/>
            <a:ext cx="34643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Source: Oxford living Dictionary</a:t>
            </a:r>
          </a:p>
        </p:txBody>
      </p:sp>
    </p:spTree>
    <p:extLst>
      <p:ext uri="{BB962C8B-B14F-4D97-AF65-F5344CB8AC3E}">
        <p14:creationId xmlns:p14="http://schemas.microsoft.com/office/powerpoint/2010/main" val="17069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75087" y="313141"/>
            <a:ext cx="56982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Inheritance: Questions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391781D-1559-E44F-974F-E0CEFA0A935B}"/>
              </a:ext>
            </a:extLst>
          </p:cNvPr>
          <p:cNvSpPr txBox="1"/>
          <p:nvPr/>
        </p:nvSpPr>
        <p:spPr>
          <a:xfrm>
            <a:off x="457200" y="1296365"/>
            <a:ext cx="52332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Can a child class re-use methods in parent class?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E3E29D1-5ED3-0A4E-BFAA-9418D024D8E0}"/>
              </a:ext>
            </a:extLst>
          </p:cNvPr>
          <p:cNvSpPr txBox="1"/>
          <p:nvPr/>
        </p:nvSpPr>
        <p:spPr>
          <a:xfrm>
            <a:off x="457200" y="2014100"/>
            <a:ext cx="6708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Can a child class re-define methods already in the parent class?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BFD10AE-53D0-E149-959F-DB668AE1EB46}"/>
              </a:ext>
            </a:extLst>
          </p:cNvPr>
          <p:cNvSpPr txBox="1"/>
          <p:nvPr/>
        </p:nvSpPr>
        <p:spPr>
          <a:xfrm>
            <a:off x="457200" y="2731835"/>
            <a:ext cx="77021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Can a child class re-define instance variables  already in the parent class?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127B930-6C29-C242-B77B-D317887735CC}"/>
              </a:ext>
            </a:extLst>
          </p:cNvPr>
          <p:cNvSpPr txBox="1"/>
          <p:nvPr/>
        </p:nvSpPr>
        <p:spPr>
          <a:xfrm>
            <a:off x="457200" y="3449570"/>
            <a:ext cx="74451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Can an object of a child class be “</a:t>
            </a:r>
            <a:r>
              <a:rPr lang="en-US" sz="2000" dirty="0" err="1"/>
              <a:t>upcast</a:t>
            </a:r>
            <a:r>
              <a:rPr lang="en-US" sz="2000" dirty="0"/>
              <a:t>” to an object of parent class?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8CECF08-A7AF-884F-BBCC-B2A12176E17C}"/>
              </a:ext>
            </a:extLst>
          </p:cNvPr>
          <p:cNvSpPr txBox="1"/>
          <p:nvPr/>
        </p:nvSpPr>
        <p:spPr>
          <a:xfrm>
            <a:off x="457200" y="4167305"/>
            <a:ext cx="7807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Can an object of a parent  class be “downcast” to an object of child class?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849C058-5FF3-FC42-B792-CC287E88D590}"/>
              </a:ext>
            </a:extLst>
          </p:cNvPr>
          <p:cNvSpPr txBox="1"/>
          <p:nvPr/>
        </p:nvSpPr>
        <p:spPr>
          <a:xfrm>
            <a:off x="457200" y="4885040"/>
            <a:ext cx="77021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Can a method signature be  changed in a class and a different method with the same name be defined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815C9E-F98D-A841-B46F-84A92AD40735}"/>
              </a:ext>
            </a:extLst>
          </p:cNvPr>
          <p:cNvSpPr txBox="1"/>
          <p:nvPr/>
        </p:nvSpPr>
        <p:spPr>
          <a:xfrm>
            <a:off x="2590150" y="5592926"/>
            <a:ext cx="579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Let us answer these questions using the notion of “polymorphism” in Java.</a:t>
            </a:r>
          </a:p>
        </p:txBody>
      </p:sp>
    </p:spTree>
    <p:extLst>
      <p:ext uri="{BB962C8B-B14F-4D97-AF65-F5344CB8AC3E}">
        <p14:creationId xmlns:p14="http://schemas.microsoft.com/office/powerpoint/2010/main" val="3730883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22" grpId="0"/>
      <p:bldP spid="25" grpId="0"/>
      <p:bldP spid="28" grpId="0"/>
      <p:bldP spid="29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75087" y="313141"/>
            <a:ext cx="75887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Polymorphism in Programming Languages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391781D-1559-E44F-974F-E0CEFA0A935B}"/>
              </a:ext>
            </a:extLst>
          </p:cNvPr>
          <p:cNvSpPr txBox="1"/>
          <p:nvPr/>
        </p:nvSpPr>
        <p:spPr>
          <a:xfrm>
            <a:off x="636609" y="1492973"/>
            <a:ext cx="794732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Polymorphism</a:t>
            </a:r>
            <a:r>
              <a:rPr lang="en-US" sz="2000" dirty="0"/>
              <a:t>:</a:t>
            </a:r>
          </a:p>
          <a:p>
            <a:br>
              <a:rPr lang="en-US" sz="2000" dirty="0"/>
            </a:br>
            <a:r>
              <a:rPr lang="en-US" sz="2000" dirty="0"/>
              <a:t>A feature of a programming language that allows routines to use variables of different types at different times.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D5B7184-1C35-C24D-AFCC-1F2A5B292FCC}"/>
              </a:ext>
            </a:extLst>
          </p:cNvPr>
          <p:cNvSpPr txBox="1"/>
          <p:nvPr/>
        </p:nvSpPr>
        <p:spPr>
          <a:xfrm>
            <a:off x="636609" y="3210134"/>
            <a:ext cx="79473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Static polymorphism</a:t>
            </a:r>
            <a:endParaRPr lang="en-US" sz="2000" dirty="0"/>
          </a:p>
          <a:p>
            <a:br>
              <a:rPr lang="en-US" sz="2000" dirty="0"/>
            </a:br>
            <a:r>
              <a:rPr lang="en-US" sz="2000" dirty="0"/>
              <a:t>Compiler can determine,  at compile time, which method is called.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2976AD4-E2D1-2647-BE80-A9C5B264E9BF}"/>
              </a:ext>
            </a:extLst>
          </p:cNvPr>
          <p:cNvSpPr txBox="1"/>
          <p:nvPr/>
        </p:nvSpPr>
        <p:spPr>
          <a:xfrm>
            <a:off x="636609" y="4619519"/>
            <a:ext cx="79473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Dynamic polymorphism</a:t>
            </a:r>
            <a:endParaRPr lang="en-US" sz="2000" dirty="0"/>
          </a:p>
          <a:p>
            <a:br>
              <a:rPr lang="en-US" sz="2000" dirty="0"/>
            </a:br>
            <a:r>
              <a:rPr lang="en-US" sz="2000" dirty="0"/>
              <a:t>Method call is determined at run time.</a:t>
            </a:r>
          </a:p>
        </p:txBody>
      </p:sp>
    </p:spTree>
    <p:extLst>
      <p:ext uri="{BB962C8B-B14F-4D97-AF65-F5344CB8AC3E}">
        <p14:creationId xmlns:p14="http://schemas.microsoft.com/office/powerpoint/2010/main" val="1592870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1247" y="60338"/>
            <a:ext cx="75887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Static Polymorphism: Method overloading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720118-B400-924B-9869-2FCA1FAFCBB4}"/>
              </a:ext>
            </a:extLst>
          </p:cNvPr>
          <p:cNvSpPr/>
          <p:nvPr/>
        </p:nvSpPr>
        <p:spPr>
          <a:xfrm>
            <a:off x="342900" y="737757"/>
            <a:ext cx="5562600" cy="5632311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0080"/>
                </a:solidFill>
              </a:rPr>
              <a:t>public class </a:t>
            </a:r>
            <a:r>
              <a:rPr lang="en-US" sz="2000" dirty="0"/>
              <a:t>Pizza {</a:t>
            </a:r>
            <a:br>
              <a:rPr lang="en-US" sz="2000" dirty="0"/>
            </a:br>
            <a:r>
              <a:rPr lang="en-US" sz="2000" dirty="0"/>
              <a:t>    String </a:t>
            </a:r>
            <a:r>
              <a:rPr lang="en-US" sz="2000" b="1" dirty="0">
                <a:solidFill>
                  <a:srgbClr val="660E7A"/>
                </a:solidFill>
              </a:rPr>
              <a:t>type</a:t>
            </a:r>
            <a:r>
              <a:rPr lang="en-US" sz="2000" dirty="0"/>
              <a:t>;</a:t>
            </a:r>
            <a:br>
              <a:rPr lang="en-US" sz="2000" dirty="0"/>
            </a:br>
            <a:r>
              <a:rPr lang="en-US" sz="2000" dirty="0"/>
              <a:t>    </a:t>
            </a:r>
            <a:r>
              <a:rPr lang="en-US" sz="2000" dirty="0" err="1"/>
              <a:t>ArrayList</a:t>
            </a:r>
            <a:r>
              <a:rPr lang="en-US" sz="2000" dirty="0"/>
              <a:t>&lt;String&gt; </a:t>
            </a:r>
            <a:r>
              <a:rPr lang="en-US" sz="2000" b="1" dirty="0">
                <a:solidFill>
                  <a:srgbClr val="660E7A"/>
                </a:solidFill>
              </a:rPr>
              <a:t>toppings</a:t>
            </a:r>
            <a:r>
              <a:rPr lang="en-US" sz="2000" dirty="0"/>
              <a:t>=</a:t>
            </a:r>
            <a:r>
              <a:rPr lang="en-US" sz="2000" b="1" dirty="0">
                <a:solidFill>
                  <a:srgbClr val="000080"/>
                </a:solidFill>
              </a:rPr>
              <a:t>new </a:t>
            </a:r>
            <a:r>
              <a:rPr lang="en-US" sz="2000" dirty="0" err="1"/>
              <a:t>ArrayList</a:t>
            </a:r>
            <a:r>
              <a:rPr lang="en-US" sz="2000" dirty="0"/>
              <a:t>&lt;String&gt;(</a:t>
            </a:r>
            <a:r>
              <a:rPr lang="en-US" sz="2000" dirty="0">
                <a:solidFill>
                  <a:srgbClr val="0000FF"/>
                </a:solidFill>
              </a:rPr>
              <a:t>10</a:t>
            </a:r>
            <a:r>
              <a:rPr lang="en-US" sz="2000" dirty="0"/>
              <a:t>);</a:t>
            </a:r>
            <a:br>
              <a:rPr lang="en-US" sz="2000" dirty="0"/>
            </a:br>
            <a:r>
              <a:rPr lang="en-US" sz="2000" dirty="0"/>
              <a:t>    Pizza(){ </a:t>
            </a:r>
            <a:r>
              <a:rPr lang="en-US" sz="2000" b="1" dirty="0">
                <a:solidFill>
                  <a:srgbClr val="660E7A"/>
                </a:solidFill>
              </a:rPr>
              <a:t>type</a:t>
            </a:r>
            <a:r>
              <a:rPr lang="en-US" sz="2000" dirty="0"/>
              <a:t>=</a:t>
            </a:r>
            <a:r>
              <a:rPr lang="en-US" sz="2000" b="1" dirty="0">
                <a:solidFill>
                  <a:srgbClr val="008000"/>
                </a:solidFill>
              </a:rPr>
              <a:t>"Cheese"</a:t>
            </a:r>
            <a:r>
              <a:rPr lang="en-US" sz="2000" dirty="0"/>
              <a:t>;}</a:t>
            </a:r>
            <a:br>
              <a:rPr lang="en-US" sz="2000" dirty="0"/>
            </a:br>
            <a:r>
              <a:rPr lang="en-US" sz="2000" dirty="0"/>
              <a:t>    Pizza(String type){</a:t>
            </a:r>
            <a:r>
              <a:rPr lang="en-US" sz="2000" b="1" dirty="0" err="1">
                <a:solidFill>
                  <a:srgbClr val="000080"/>
                </a:solidFill>
              </a:rPr>
              <a:t>this</a:t>
            </a:r>
            <a:r>
              <a:rPr lang="en-US" sz="2000" dirty="0" err="1"/>
              <a:t>.</a:t>
            </a:r>
            <a:r>
              <a:rPr lang="en-US" sz="2000" b="1" dirty="0" err="1">
                <a:solidFill>
                  <a:srgbClr val="660E7A"/>
                </a:solidFill>
              </a:rPr>
              <a:t>type</a:t>
            </a:r>
            <a:r>
              <a:rPr lang="en-US" sz="2000" dirty="0"/>
              <a:t>=type;}</a:t>
            </a:r>
            <a:br>
              <a:rPr lang="en-US" sz="2000" dirty="0"/>
            </a:br>
            <a:r>
              <a:rPr lang="en-US" sz="2000" dirty="0"/>
              <a:t>    Pizza(String type, </a:t>
            </a:r>
            <a:r>
              <a:rPr lang="en-US" sz="2000" dirty="0" err="1"/>
              <a:t>ArrayList</a:t>
            </a:r>
            <a:r>
              <a:rPr lang="en-US" sz="2000" dirty="0"/>
              <a:t>&lt;String&gt; t){</a:t>
            </a:r>
            <a:br>
              <a:rPr lang="en-US" sz="2000" dirty="0"/>
            </a:br>
            <a:r>
              <a:rPr lang="en-US" sz="2000" dirty="0"/>
              <a:t>        </a:t>
            </a:r>
            <a:r>
              <a:rPr lang="en-US" sz="2000" b="1" dirty="0" err="1">
                <a:solidFill>
                  <a:srgbClr val="000080"/>
                </a:solidFill>
              </a:rPr>
              <a:t>this</a:t>
            </a:r>
            <a:r>
              <a:rPr lang="en-US" sz="2000" dirty="0" err="1"/>
              <a:t>.</a:t>
            </a:r>
            <a:r>
              <a:rPr lang="en-US" sz="2000" b="1" dirty="0" err="1">
                <a:solidFill>
                  <a:srgbClr val="660E7A"/>
                </a:solidFill>
              </a:rPr>
              <a:t>type</a:t>
            </a:r>
            <a:r>
              <a:rPr lang="en-US" sz="2000" dirty="0"/>
              <a:t>=type; </a:t>
            </a:r>
            <a:r>
              <a:rPr lang="en-US" sz="2000" b="1" dirty="0">
                <a:solidFill>
                  <a:srgbClr val="660E7A"/>
                </a:solidFill>
              </a:rPr>
              <a:t>toppings</a:t>
            </a:r>
            <a:r>
              <a:rPr lang="en-US" sz="2000" dirty="0"/>
              <a:t>=t;</a:t>
            </a:r>
            <a:br>
              <a:rPr lang="en-US" sz="2000" dirty="0"/>
            </a:br>
            <a:r>
              <a:rPr lang="en-US" sz="2000" dirty="0"/>
              <a:t>    }</a:t>
            </a:r>
            <a:br>
              <a:rPr lang="en-US" sz="2000" dirty="0"/>
            </a:br>
            <a:r>
              <a:rPr lang="en-US" sz="2000" dirty="0"/>
              <a:t>    </a:t>
            </a:r>
            <a:r>
              <a:rPr lang="en-US" sz="2000" b="1" dirty="0">
                <a:solidFill>
                  <a:srgbClr val="000080"/>
                </a:solidFill>
              </a:rPr>
              <a:t>public void </a:t>
            </a:r>
            <a:r>
              <a:rPr lang="en-US" sz="2000" dirty="0"/>
              <a:t>print(){</a:t>
            </a:r>
            <a:br>
              <a:rPr lang="en-US" sz="2000" dirty="0"/>
            </a:br>
            <a:r>
              <a:rPr lang="en-US" sz="2000" dirty="0"/>
              <a:t>        </a:t>
            </a:r>
            <a:r>
              <a:rPr lang="en-US" sz="2000" dirty="0" err="1"/>
              <a:t>System.</a:t>
            </a:r>
            <a:r>
              <a:rPr lang="en-US" sz="2000" b="1" i="1" dirty="0" err="1">
                <a:solidFill>
                  <a:srgbClr val="660E7A"/>
                </a:solidFill>
              </a:rPr>
              <a:t>out</a:t>
            </a:r>
            <a:r>
              <a:rPr lang="en-US" sz="2000" dirty="0" err="1"/>
              <a:t>.println</a:t>
            </a:r>
            <a:r>
              <a:rPr lang="en-US" sz="2000" dirty="0"/>
              <a:t>(</a:t>
            </a:r>
            <a:r>
              <a:rPr lang="en-US" sz="2000" b="1" dirty="0">
                <a:solidFill>
                  <a:srgbClr val="008000"/>
                </a:solidFill>
              </a:rPr>
              <a:t>"Pizza ordered: "</a:t>
            </a:r>
            <a:r>
              <a:rPr lang="en-US" sz="2000" dirty="0"/>
              <a:t>+</a:t>
            </a:r>
            <a:r>
              <a:rPr lang="en-US" sz="2000" b="1" dirty="0">
                <a:solidFill>
                  <a:srgbClr val="660E7A"/>
                </a:solidFill>
              </a:rPr>
              <a:t>type</a:t>
            </a:r>
            <a:r>
              <a:rPr lang="en-US" sz="2000" dirty="0"/>
              <a:t>);</a:t>
            </a:r>
            <a:br>
              <a:rPr lang="en-US" sz="2000" dirty="0"/>
            </a:br>
            <a:r>
              <a:rPr lang="en-US" sz="2000" dirty="0"/>
              <a:t>        </a:t>
            </a:r>
            <a:r>
              <a:rPr lang="en-US" sz="2000" b="1" dirty="0">
                <a:solidFill>
                  <a:srgbClr val="000080"/>
                </a:solidFill>
              </a:rPr>
              <a:t>if </a:t>
            </a:r>
            <a:r>
              <a:rPr lang="en-US" sz="2000" dirty="0"/>
              <a:t>(</a:t>
            </a:r>
            <a:r>
              <a:rPr lang="en-US" sz="2000" b="1" dirty="0" err="1">
                <a:solidFill>
                  <a:srgbClr val="660E7A"/>
                </a:solidFill>
              </a:rPr>
              <a:t>toppings</a:t>
            </a:r>
            <a:r>
              <a:rPr lang="en-US" sz="2000" dirty="0" err="1"/>
              <a:t>.size</a:t>
            </a:r>
            <a:r>
              <a:rPr lang="en-US" sz="2000" dirty="0"/>
              <a:t>()==</a:t>
            </a:r>
            <a:r>
              <a:rPr lang="en-US" sz="2000" dirty="0">
                <a:solidFill>
                  <a:srgbClr val="0000FF"/>
                </a:solidFill>
              </a:rPr>
              <a:t>0</a:t>
            </a:r>
            <a:r>
              <a:rPr lang="en-US" sz="2000" dirty="0"/>
              <a:t>){</a:t>
            </a:r>
            <a:br>
              <a:rPr lang="en-US" sz="2000" dirty="0"/>
            </a:br>
            <a:r>
              <a:rPr lang="en-US" sz="2000" dirty="0"/>
              <a:t>            </a:t>
            </a:r>
            <a:r>
              <a:rPr lang="en-US" sz="2000" dirty="0" err="1"/>
              <a:t>System.</a:t>
            </a:r>
            <a:r>
              <a:rPr lang="en-US" sz="2000" b="1" i="1" dirty="0" err="1">
                <a:solidFill>
                  <a:srgbClr val="660E7A"/>
                </a:solidFill>
              </a:rPr>
              <a:t>out</a:t>
            </a:r>
            <a:r>
              <a:rPr lang="en-US" sz="2000" dirty="0" err="1"/>
              <a:t>.println</a:t>
            </a:r>
            <a:r>
              <a:rPr lang="en-US" sz="2000" dirty="0"/>
              <a:t>(</a:t>
            </a:r>
            <a:r>
              <a:rPr lang="en-US" sz="2000" b="1" dirty="0">
                <a:solidFill>
                  <a:srgbClr val="008000"/>
                </a:solidFill>
              </a:rPr>
              <a:t>"Toppings: None "</a:t>
            </a:r>
            <a:r>
              <a:rPr lang="en-US" sz="2000" dirty="0"/>
              <a:t>);</a:t>
            </a:r>
            <a:br>
              <a:rPr lang="en-US" sz="2000" dirty="0"/>
            </a:br>
            <a:r>
              <a:rPr lang="en-US" sz="2000" dirty="0"/>
              <a:t>        }</a:t>
            </a:r>
            <a:r>
              <a:rPr lang="en-US" sz="2000" b="1" dirty="0">
                <a:solidFill>
                  <a:srgbClr val="000080"/>
                </a:solidFill>
              </a:rPr>
              <a:t>else</a:t>
            </a:r>
            <a:r>
              <a:rPr lang="en-US" sz="2000" dirty="0"/>
              <a:t>{</a:t>
            </a:r>
            <a:br>
              <a:rPr lang="en-US" sz="2000" dirty="0"/>
            </a:br>
            <a:r>
              <a:rPr lang="en-US" sz="2000" dirty="0"/>
              <a:t>            </a:t>
            </a:r>
            <a:r>
              <a:rPr lang="en-US" sz="2000" dirty="0" err="1"/>
              <a:t>System.</a:t>
            </a:r>
            <a:r>
              <a:rPr lang="en-US" sz="2000" b="1" i="1" dirty="0" err="1">
                <a:solidFill>
                  <a:srgbClr val="660E7A"/>
                </a:solidFill>
              </a:rPr>
              <a:t>out</a:t>
            </a:r>
            <a:r>
              <a:rPr lang="en-US" sz="2000" dirty="0" err="1"/>
              <a:t>.println</a:t>
            </a:r>
            <a:r>
              <a:rPr lang="en-US" sz="2000" dirty="0"/>
              <a:t>(</a:t>
            </a:r>
            <a:r>
              <a:rPr lang="en-US" sz="2000" b="1" dirty="0">
                <a:solidFill>
                  <a:srgbClr val="008000"/>
                </a:solidFill>
              </a:rPr>
              <a:t>"Toppings:  "</a:t>
            </a:r>
            <a:r>
              <a:rPr lang="en-US" sz="2000" dirty="0"/>
              <a:t>+</a:t>
            </a:r>
            <a:r>
              <a:rPr lang="en-US" sz="2000" b="1" dirty="0">
                <a:solidFill>
                  <a:srgbClr val="660E7A"/>
                </a:solidFill>
              </a:rPr>
              <a:t>toppings</a:t>
            </a:r>
            <a:r>
              <a:rPr lang="en-US" sz="2000" dirty="0"/>
              <a:t>);</a:t>
            </a:r>
            <a:br>
              <a:rPr lang="en-US" sz="2000" dirty="0"/>
            </a:br>
            <a:r>
              <a:rPr lang="en-US" sz="2000" dirty="0"/>
              <a:t>        }</a:t>
            </a:r>
            <a:br>
              <a:rPr lang="en-US" sz="2000" dirty="0"/>
            </a:br>
            <a:r>
              <a:rPr lang="en-US" sz="2000" dirty="0"/>
              <a:t>    }</a:t>
            </a:r>
            <a:br>
              <a:rPr lang="en-US" sz="2000" dirty="0"/>
            </a:br>
            <a:r>
              <a:rPr lang="en-US" sz="2000" dirty="0"/>
              <a:t>}</a:t>
            </a:r>
            <a:r>
              <a:rPr lang="en-US" sz="2000" i="1" dirty="0">
                <a:solidFill>
                  <a:srgbClr val="808080"/>
                </a:solidFill>
              </a:rPr>
              <a:t>// End of class Pizza</a:t>
            </a:r>
            <a:endParaRPr lang="en-US" sz="2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30B63A1-0032-AA40-BD75-BE6007C5F87B}"/>
              </a:ext>
            </a:extLst>
          </p:cNvPr>
          <p:cNvSpPr txBox="1"/>
          <p:nvPr/>
        </p:nvSpPr>
        <p:spPr>
          <a:xfrm>
            <a:off x="6099810" y="601225"/>
            <a:ext cx="27203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Method with the same name appears multiple times but with different signatures.</a:t>
            </a:r>
          </a:p>
        </p:txBody>
      </p:sp>
    </p:spTree>
    <p:extLst>
      <p:ext uri="{BB962C8B-B14F-4D97-AF65-F5344CB8AC3E}">
        <p14:creationId xmlns:p14="http://schemas.microsoft.com/office/powerpoint/2010/main" val="2579470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04/08/2019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1247" y="60338"/>
            <a:ext cx="75887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Static Polymorphism: Method overloading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34240E8-427B-3F42-A7EE-EE98E0DAEF48}"/>
              </a:ext>
            </a:extLst>
          </p:cNvPr>
          <p:cNvSpPr/>
          <p:nvPr/>
        </p:nvSpPr>
        <p:spPr>
          <a:xfrm>
            <a:off x="457200" y="1152734"/>
            <a:ext cx="5977890" cy="4247317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b="1" dirty="0"/>
              <a:t>import </a:t>
            </a:r>
            <a:r>
              <a:rPr lang="en-US" dirty="0" err="1"/>
              <a:t>java.util</a:t>
            </a:r>
            <a:r>
              <a:rPr lang="en-US" dirty="0"/>
              <a:t>.*;</a:t>
            </a:r>
            <a:br>
              <a:rPr lang="en-US" dirty="0"/>
            </a:br>
            <a:r>
              <a:rPr lang="en-US" b="1" dirty="0"/>
              <a:t>public class </a:t>
            </a:r>
            <a:r>
              <a:rPr lang="en-US" dirty="0" err="1"/>
              <a:t>StaticPoly</a:t>
            </a:r>
            <a:r>
              <a:rPr lang="en-US" dirty="0"/>
              <a:t> { </a:t>
            </a:r>
          </a:p>
          <a:p>
            <a:r>
              <a:rPr lang="en-US" b="1" dirty="0">
                <a:solidFill>
                  <a:srgbClr val="000080"/>
                </a:solidFill>
              </a:rPr>
              <a:t>public static void </a:t>
            </a:r>
            <a:r>
              <a:rPr lang="en-US" dirty="0"/>
              <a:t>main(String [] </a:t>
            </a:r>
            <a:r>
              <a:rPr lang="en-US" dirty="0" err="1"/>
              <a:t>args</a:t>
            </a:r>
            <a:r>
              <a:rPr lang="en-US" dirty="0"/>
              <a:t>){</a:t>
            </a:r>
            <a:br>
              <a:rPr lang="en-US" dirty="0"/>
            </a:br>
            <a:r>
              <a:rPr lang="en-US" dirty="0"/>
              <a:t>        </a:t>
            </a:r>
            <a:r>
              <a:rPr lang="en-US" dirty="0" err="1"/>
              <a:t>ArrayList</a:t>
            </a:r>
            <a:r>
              <a:rPr lang="en-US" dirty="0"/>
              <a:t>&lt;String&gt; toppings = </a:t>
            </a:r>
            <a:r>
              <a:rPr lang="en-US" b="1" dirty="0">
                <a:solidFill>
                  <a:srgbClr val="000080"/>
                </a:solidFill>
              </a:rPr>
              <a:t>new </a:t>
            </a:r>
            <a:r>
              <a:rPr lang="en-US" dirty="0" err="1"/>
              <a:t>ArrayList</a:t>
            </a:r>
            <a:r>
              <a:rPr lang="en-US" dirty="0"/>
              <a:t>&lt;String&gt;();</a:t>
            </a:r>
            <a:br>
              <a:rPr lang="en-US" dirty="0"/>
            </a:br>
            <a:r>
              <a:rPr lang="en-US" dirty="0"/>
              <a:t>        </a:t>
            </a:r>
            <a:r>
              <a:rPr lang="en-US" dirty="0" err="1"/>
              <a:t>toppings.add</a:t>
            </a:r>
            <a:r>
              <a:rPr lang="en-US" dirty="0"/>
              <a:t>(</a:t>
            </a:r>
            <a:r>
              <a:rPr lang="en-US" b="1" dirty="0">
                <a:solidFill>
                  <a:srgbClr val="008000"/>
                </a:solidFill>
              </a:rPr>
              <a:t>"Mushroom"</a:t>
            </a:r>
            <a:r>
              <a:rPr lang="en-US" dirty="0"/>
              <a:t>);</a:t>
            </a:r>
            <a:br>
              <a:rPr lang="en-US" dirty="0"/>
            </a:br>
            <a:r>
              <a:rPr lang="en-US" dirty="0"/>
              <a:t>        </a:t>
            </a:r>
            <a:r>
              <a:rPr lang="en-US" dirty="0" err="1"/>
              <a:t>toppings.add</a:t>
            </a:r>
            <a:r>
              <a:rPr lang="en-US" dirty="0"/>
              <a:t>(</a:t>
            </a:r>
            <a:r>
              <a:rPr lang="en-US" b="1" dirty="0">
                <a:solidFill>
                  <a:srgbClr val="008000"/>
                </a:solidFill>
              </a:rPr>
              <a:t>"Pineapple"</a:t>
            </a:r>
            <a:r>
              <a:rPr lang="en-US" dirty="0"/>
              <a:t>);</a:t>
            </a:r>
            <a:br>
              <a:rPr lang="en-US" dirty="0"/>
            </a:br>
            <a:r>
              <a:rPr lang="en-US" dirty="0"/>
              <a:t>        </a:t>
            </a:r>
            <a:r>
              <a:rPr lang="en-US" dirty="0" err="1"/>
              <a:t>toppings.add</a:t>
            </a:r>
            <a:r>
              <a:rPr lang="en-US" dirty="0"/>
              <a:t>(</a:t>
            </a:r>
            <a:r>
              <a:rPr lang="en-US" b="1" dirty="0">
                <a:solidFill>
                  <a:srgbClr val="008000"/>
                </a:solidFill>
              </a:rPr>
              <a:t>"Black </a:t>
            </a:r>
            <a:r>
              <a:rPr lang="en-US" b="1" dirty="0" err="1">
                <a:solidFill>
                  <a:srgbClr val="008000"/>
                </a:solidFill>
              </a:rPr>
              <a:t>OLives</a:t>
            </a:r>
            <a:r>
              <a:rPr lang="en-US" b="1" dirty="0">
                <a:solidFill>
                  <a:srgbClr val="008000"/>
                </a:solidFill>
              </a:rPr>
              <a:t>"</a:t>
            </a:r>
            <a:r>
              <a:rPr lang="en-US" dirty="0"/>
              <a:t>);</a:t>
            </a:r>
            <a:br>
              <a:rPr lang="en-US" dirty="0"/>
            </a:br>
            <a:r>
              <a:rPr lang="en-US" dirty="0"/>
              <a:t>        Pizza p1 = </a:t>
            </a:r>
            <a:r>
              <a:rPr lang="en-US" b="1" dirty="0">
                <a:solidFill>
                  <a:srgbClr val="000080"/>
                </a:solidFill>
              </a:rPr>
              <a:t>new </a:t>
            </a:r>
            <a:r>
              <a:rPr lang="en-US" dirty="0"/>
              <a:t>Pizza();</a:t>
            </a:r>
            <a:br>
              <a:rPr lang="en-US" dirty="0"/>
            </a:br>
            <a:r>
              <a:rPr lang="en-US" dirty="0"/>
              <a:t>        Pizza p2 = </a:t>
            </a:r>
            <a:r>
              <a:rPr lang="en-US" b="1" dirty="0">
                <a:solidFill>
                  <a:srgbClr val="000080"/>
                </a:solidFill>
              </a:rPr>
              <a:t>new </a:t>
            </a:r>
            <a:r>
              <a:rPr lang="en-US" dirty="0"/>
              <a:t>Pizza(</a:t>
            </a:r>
            <a:r>
              <a:rPr lang="en-US" b="1" dirty="0">
                <a:solidFill>
                  <a:srgbClr val="008000"/>
                </a:solidFill>
              </a:rPr>
              <a:t>"Pepperoni"</a:t>
            </a:r>
            <a:r>
              <a:rPr lang="en-US" dirty="0"/>
              <a:t>);</a:t>
            </a:r>
            <a:br>
              <a:rPr lang="en-US" dirty="0"/>
            </a:br>
            <a:r>
              <a:rPr lang="en-US" dirty="0"/>
              <a:t>        Pizza p3 = </a:t>
            </a:r>
            <a:r>
              <a:rPr lang="en-US" b="1" dirty="0">
                <a:solidFill>
                  <a:srgbClr val="000080"/>
                </a:solidFill>
              </a:rPr>
              <a:t>new </a:t>
            </a:r>
            <a:r>
              <a:rPr lang="en-US" dirty="0"/>
              <a:t>Pizza(</a:t>
            </a:r>
            <a:r>
              <a:rPr lang="en-US" b="1" dirty="0">
                <a:solidFill>
                  <a:srgbClr val="008000"/>
                </a:solidFill>
              </a:rPr>
              <a:t>"Pepperoni"</a:t>
            </a:r>
            <a:r>
              <a:rPr lang="en-US" dirty="0"/>
              <a:t>, toppings);</a:t>
            </a:r>
            <a:br>
              <a:rPr lang="en-US" dirty="0"/>
            </a:br>
            <a:r>
              <a:rPr lang="en-US" dirty="0"/>
              <a:t>        p1.print();</a:t>
            </a:r>
            <a:br>
              <a:rPr lang="en-US" dirty="0"/>
            </a:br>
            <a:r>
              <a:rPr lang="en-US" dirty="0"/>
              <a:t>        p2.print();</a:t>
            </a:r>
            <a:br>
              <a:rPr lang="en-US" dirty="0"/>
            </a:br>
            <a:r>
              <a:rPr lang="en-US" dirty="0"/>
              <a:t>        p3.print();</a:t>
            </a:r>
            <a:br>
              <a:rPr lang="en-US" dirty="0"/>
            </a:br>
            <a:r>
              <a:rPr lang="en-US" dirty="0"/>
              <a:t>    }</a:t>
            </a:r>
            <a:br>
              <a:rPr lang="en-US" dirty="0"/>
            </a:br>
            <a:r>
              <a:rPr lang="en-US" dirty="0"/>
              <a:t>}// End of class </a:t>
            </a:r>
          </a:p>
        </p:txBody>
      </p:sp>
    </p:spTree>
    <p:extLst>
      <p:ext uri="{BB962C8B-B14F-4D97-AF65-F5344CB8AC3E}">
        <p14:creationId xmlns:p14="http://schemas.microsoft.com/office/powerpoint/2010/main" val="3051732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9837</TotalTime>
  <Words>700</Words>
  <Application>Microsoft Macintosh PowerPoint</Application>
  <PresentationFormat>On-screen Show (4:3)</PresentationFormat>
  <Paragraphs>153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Purdue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180 Problem Solving and OO Programming Fall 2010</dc:title>
  <dc:creator>Aditya Mathur</dc:creator>
  <cp:lastModifiedBy>Aditya P Mathur</cp:lastModifiedBy>
  <cp:revision>767</cp:revision>
  <dcterms:created xsi:type="dcterms:W3CDTF">2011-12-15T01:25:35Z</dcterms:created>
  <dcterms:modified xsi:type="dcterms:W3CDTF">2019-04-08T19:59:00Z</dcterms:modified>
</cp:coreProperties>
</file>