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28" r:id="rId3"/>
    <p:sldId id="577" r:id="rId4"/>
    <p:sldId id="584" r:id="rId5"/>
    <p:sldId id="583" r:id="rId6"/>
    <p:sldId id="588" r:id="rId7"/>
    <p:sldId id="589" r:id="rId8"/>
    <p:sldId id="590" r:id="rId9"/>
    <p:sldId id="591" r:id="rId10"/>
    <p:sldId id="530" r:id="rId11"/>
    <p:sldId id="582" r:id="rId12"/>
    <p:sldId id="593" r:id="rId13"/>
    <p:sldId id="594" r:id="rId14"/>
    <p:sldId id="595" r:id="rId15"/>
    <p:sldId id="596" r:id="rId16"/>
    <p:sldId id="592" r:id="rId17"/>
    <p:sldId id="585" r:id="rId18"/>
    <p:sldId id="586" r:id="rId19"/>
    <p:sldId id="587" r:id="rId20"/>
    <p:sldId id="53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1" autoAdjust="0"/>
    <p:restoredTop sz="85819" autoAdjust="0"/>
  </p:normalViewPr>
  <p:slideViewPr>
    <p:cSldViewPr snapToGrid="0" snapToObjects="1">
      <p:cViewPr varScale="1">
        <p:scale>
          <a:sx n="111" d="100"/>
          <a:sy n="111" d="100"/>
        </p:scale>
        <p:origin x="26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A93C-D246-AB41-92BA-D228AFCC5476}" type="datetime1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21FF5-C9BF-914D-B70B-1FA00F1385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0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6E7C-C26F-E94F-A446-15FF46E04449}" type="datetime1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B999-4F08-2C4E-AEA6-3233990BF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28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5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2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7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94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8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59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4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1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9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0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999-4F08-2C4E-AEA6-3233990BF8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000"/>
                </a:solidFill>
              </a:defRPr>
            </a:lvl1pPr>
          </a:lstStyle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504D"/>
                </a:solidFill>
              </a:defRPr>
            </a:lvl1pPr>
          </a:lstStyle>
          <a:p>
            <a:fld id="{68E2A861-F3E9-FD41-B3BE-4E4F6A444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2BCF542-7C00-2047-81FD-31AE693C4FFA}"/>
              </a:ext>
            </a:extLst>
          </p:cNvPr>
          <p:cNvSpPr txBox="1">
            <a:spLocks/>
          </p:cNvSpPr>
          <p:nvPr/>
        </p:nvSpPr>
        <p:spPr>
          <a:xfrm>
            <a:off x="685800" y="630175"/>
            <a:ext cx="7772400" cy="163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 18000 Problem Solving and Object Oriented Programming </a:t>
            </a:r>
            <a:br>
              <a:rPr lang="en-US" sz="3200"/>
            </a:br>
            <a:r>
              <a:rPr lang="en-US" sz="2400"/>
              <a:t>Spring 2019</a:t>
            </a:r>
            <a:endParaRPr lang="en-US" sz="24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1B38F8-5A6F-734D-BA4C-D973EC4699FD}"/>
              </a:ext>
            </a:extLst>
          </p:cNvPr>
          <p:cNvSpPr txBox="1">
            <a:spLocks/>
          </p:cNvSpPr>
          <p:nvPr/>
        </p:nvSpPr>
        <p:spPr>
          <a:xfrm>
            <a:off x="1371600" y="3397849"/>
            <a:ext cx="6400800" cy="109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Week 11: Lecture 22, April 1. 2019</a:t>
            </a:r>
          </a:p>
          <a:p>
            <a:r>
              <a:rPr lang="en-US" sz="2400" dirty="0"/>
              <a:t>Slides </a:t>
            </a:r>
            <a:r>
              <a:rPr lang="en-US" sz="2400"/>
              <a:t>updated: 5:43pm</a:t>
            </a:r>
            <a:r>
              <a:rPr lang="en-US" sz="2400" dirty="0"/>
              <a:t>, April 1,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FA475-77F1-9E47-9F91-04751E88D91D}"/>
              </a:ext>
            </a:extLst>
          </p:cNvPr>
          <p:cNvSpPr txBox="1"/>
          <p:nvPr/>
        </p:nvSpPr>
        <p:spPr>
          <a:xfrm>
            <a:off x="855496" y="4420512"/>
            <a:ext cx="78139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Aditya Mathur</a:t>
            </a:r>
          </a:p>
          <a:p>
            <a:pPr algn="ctr"/>
            <a:r>
              <a:rPr lang="en-US" dirty="0"/>
              <a:t>Professor, Department of Computer Science</a:t>
            </a:r>
          </a:p>
          <a:p>
            <a:pPr algn="ctr"/>
            <a:r>
              <a:rPr lang="en-US" dirty="0"/>
              <a:t>Purdue University</a:t>
            </a:r>
          </a:p>
          <a:p>
            <a:pPr algn="ctr"/>
            <a:r>
              <a:rPr lang="en-US" dirty="0"/>
              <a:t>West Lafayette, IN, USA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www.cs.purdue.edu</a:t>
            </a:r>
            <a:r>
              <a:rPr lang="en-US" dirty="0"/>
              <a:t>/homes/</a:t>
            </a:r>
            <a:r>
              <a:rPr lang="en-US" dirty="0" err="1"/>
              <a:t>apm</a:t>
            </a:r>
            <a:r>
              <a:rPr lang="en-US" dirty="0"/>
              <a:t>/courses/CS180_Java/CS180Spring2019/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392D08-2B92-FE42-B5B3-68AEB75AF608}"/>
              </a:ext>
            </a:extLst>
          </p:cNvPr>
          <p:cNvSpPr/>
          <p:nvPr/>
        </p:nvSpPr>
        <p:spPr>
          <a:xfrm>
            <a:off x="1422888" y="2647237"/>
            <a:ext cx="629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Section LE2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544" y="2479320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Live demo-1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9" y="905195"/>
            <a:ext cx="68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Write a program to generate the following GUI and the interactions explained next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Widget and Listener Illustration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91511D-C2FC-2541-8CF8-9403D5A43DD9}"/>
              </a:ext>
            </a:extLst>
          </p:cNvPr>
          <p:cNvGrpSpPr/>
          <p:nvPr/>
        </p:nvGrpSpPr>
        <p:grpSpPr>
          <a:xfrm>
            <a:off x="6397563" y="3342803"/>
            <a:ext cx="2045600" cy="461665"/>
            <a:chOff x="6247092" y="1912670"/>
            <a:chExt cx="2045600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DE50C4-4531-204D-8D81-FAA5D9F9CF4A}"/>
                </a:ext>
              </a:extLst>
            </p:cNvPr>
            <p:cNvSpPr txBox="1"/>
            <p:nvPr/>
          </p:nvSpPr>
          <p:spPr>
            <a:xfrm>
              <a:off x="7221437" y="1912670"/>
              <a:ext cx="1071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JFrame</a:t>
              </a:r>
              <a:endParaRPr lang="en-US" sz="24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6284B5-C0F2-814E-8757-070CDCBEAA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092" y="2154604"/>
              <a:ext cx="9402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33B3F9-8474-8A40-9531-880D7CDE24AF}"/>
              </a:ext>
            </a:extLst>
          </p:cNvPr>
          <p:cNvGrpSpPr/>
          <p:nvPr/>
        </p:nvGrpSpPr>
        <p:grpSpPr>
          <a:xfrm>
            <a:off x="2366160" y="5162310"/>
            <a:ext cx="1389419" cy="1105818"/>
            <a:chOff x="2111516" y="5162310"/>
            <a:chExt cx="1389419" cy="11058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EABA50-AD10-3548-A5A4-5D5AD0FFD591}"/>
                </a:ext>
              </a:extLst>
            </p:cNvPr>
            <p:cNvSpPr txBox="1"/>
            <p:nvPr/>
          </p:nvSpPr>
          <p:spPr>
            <a:xfrm>
              <a:off x="2111516" y="5806463"/>
              <a:ext cx="1389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JTextField</a:t>
              </a:r>
              <a:endParaRPr lang="en-US" sz="20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74BFE49-470A-5042-B5FE-125EEC38D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6598" y="5162310"/>
              <a:ext cx="303" cy="66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1631DE-A470-A948-B795-CD863073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63" y="2691773"/>
            <a:ext cx="4508500" cy="254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B8640E2-C6CA-544F-8AF3-0133DC47AD71}"/>
              </a:ext>
            </a:extLst>
          </p:cNvPr>
          <p:cNvGrpSpPr/>
          <p:nvPr/>
        </p:nvGrpSpPr>
        <p:grpSpPr>
          <a:xfrm>
            <a:off x="2951242" y="1629654"/>
            <a:ext cx="2222642" cy="1354629"/>
            <a:chOff x="2951242" y="1629654"/>
            <a:chExt cx="2222642" cy="13546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9DABD70-5EF5-7142-84F6-B12AF17FE69C}"/>
                </a:ext>
              </a:extLst>
            </p:cNvPr>
            <p:cNvGrpSpPr/>
            <p:nvPr/>
          </p:nvGrpSpPr>
          <p:grpSpPr>
            <a:xfrm>
              <a:off x="2951242" y="1629654"/>
              <a:ext cx="1675581" cy="1354629"/>
              <a:chOff x="2951242" y="1629654"/>
              <a:chExt cx="1675581" cy="135462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E1F0F2-7E01-AB41-A104-18CBE7E18F16}"/>
                  </a:ext>
                </a:extLst>
              </p:cNvPr>
              <p:cNvSpPr txBox="1"/>
              <p:nvPr/>
            </p:nvSpPr>
            <p:spPr>
              <a:xfrm>
                <a:off x="3494141" y="1629654"/>
                <a:ext cx="1132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JButton</a:t>
                </a:r>
                <a:endParaRPr lang="en-US" sz="2400" dirty="0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6DFA14A-1FC0-854A-B7DA-B523C2F9C86B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 flipH="1">
                <a:off x="2951242" y="2091319"/>
                <a:ext cx="1109240" cy="8929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FD8AC7-DEDC-9D4F-A857-14FA4B20D5C2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060482" y="2091319"/>
              <a:ext cx="1113402" cy="87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C28D-6AE8-E240-882A-78A090D10907}"/>
              </a:ext>
            </a:extLst>
          </p:cNvPr>
          <p:cNvGrpSpPr/>
          <p:nvPr/>
        </p:nvGrpSpPr>
        <p:grpSpPr>
          <a:xfrm>
            <a:off x="6397563" y="2972323"/>
            <a:ext cx="2746437" cy="400110"/>
            <a:chOff x="6397563" y="2972323"/>
            <a:chExt cx="2746437" cy="4001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54BCF5-2646-9D47-AA81-28906B882783}"/>
                </a:ext>
              </a:extLst>
            </p:cNvPr>
            <p:cNvSpPr txBox="1"/>
            <p:nvPr/>
          </p:nvSpPr>
          <p:spPr>
            <a:xfrm>
              <a:off x="7333633" y="2972323"/>
              <a:ext cx="1810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2x2 Grid Layout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58D176A-438D-584D-9E06-FF26A816BCDD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6397563" y="3172378"/>
              <a:ext cx="9360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79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Interaction 1: Counting clicks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3F1F1-F7AF-374E-BE2C-18FF2C72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0" y="1523729"/>
            <a:ext cx="4508500" cy="2565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F67E51D-D3EE-9F43-B840-F337C1C4C86D}"/>
              </a:ext>
            </a:extLst>
          </p:cNvPr>
          <p:cNvGrpSpPr/>
          <p:nvPr/>
        </p:nvGrpSpPr>
        <p:grpSpPr>
          <a:xfrm>
            <a:off x="2074558" y="3721704"/>
            <a:ext cx="2680414" cy="1205910"/>
            <a:chOff x="2317750" y="4610911"/>
            <a:chExt cx="2680414" cy="12059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1BC54B1-0CD6-4A42-863A-4DC8FDAF7908}"/>
                </a:ext>
              </a:extLst>
            </p:cNvPr>
            <p:cNvSpPr txBox="1"/>
            <p:nvPr/>
          </p:nvSpPr>
          <p:spPr>
            <a:xfrm>
              <a:off x="2317750" y="5447489"/>
              <a:ext cx="2680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 button clicked 5 times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C7AC13-3211-4C40-B05F-6789DFA9BA27}"/>
                </a:ext>
              </a:extLst>
            </p:cNvPr>
            <p:cNvCxnSpPr/>
            <p:nvPr/>
          </p:nvCxnSpPr>
          <p:spPr>
            <a:xfrm flipH="1" flipV="1">
              <a:off x="3657779" y="4610911"/>
              <a:ext cx="357" cy="836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2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6562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Interaction 2: Cannot count more than 10!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FF0F0-A012-274A-BEBB-9435194E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42" y="2042128"/>
            <a:ext cx="4508500" cy="2565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0A2AAA-2DF0-3F4C-9275-D4692208E2DB}"/>
              </a:ext>
            </a:extLst>
          </p:cNvPr>
          <p:cNvGrpSpPr/>
          <p:nvPr/>
        </p:nvGrpSpPr>
        <p:grpSpPr>
          <a:xfrm>
            <a:off x="1783200" y="936885"/>
            <a:ext cx="2152192" cy="1574821"/>
            <a:chOff x="1783200" y="936885"/>
            <a:chExt cx="2152192" cy="15748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100579-712B-854A-8391-B315B1CA646B}"/>
                </a:ext>
              </a:extLst>
            </p:cNvPr>
            <p:cNvSpPr txBox="1"/>
            <p:nvPr/>
          </p:nvSpPr>
          <p:spPr>
            <a:xfrm>
              <a:off x="1783200" y="936885"/>
              <a:ext cx="2152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Button disabled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6E553D-2D9C-9B4F-890D-85AA787E9837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859296" y="1398550"/>
              <a:ext cx="0" cy="11131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BB1A15-C86A-7E47-81B3-DCAFC8682DE6}"/>
              </a:ext>
            </a:extLst>
          </p:cNvPr>
          <p:cNvGrpSpPr/>
          <p:nvPr/>
        </p:nvGrpSpPr>
        <p:grpSpPr>
          <a:xfrm>
            <a:off x="1601826" y="4509651"/>
            <a:ext cx="2367064" cy="1482909"/>
            <a:chOff x="2463671" y="4610911"/>
            <a:chExt cx="2367064" cy="1482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3E7D6E-3BD1-8544-B5D7-D43B44D28183}"/>
                </a:ext>
              </a:extLst>
            </p:cNvPr>
            <p:cNvSpPr txBox="1"/>
            <p:nvPr/>
          </p:nvSpPr>
          <p:spPr>
            <a:xfrm>
              <a:off x="2463671" y="5447489"/>
              <a:ext cx="2367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..because Add clicked </a:t>
              </a:r>
            </a:p>
            <a:p>
              <a:r>
                <a:rPr lang="en-US" dirty="0"/>
                <a:t>more than 10 times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63D1BF-63B1-C74C-B9D5-BBAC1618C6C8}"/>
                </a:ext>
              </a:extLst>
            </p:cNvPr>
            <p:cNvCxnSpPr/>
            <p:nvPr/>
          </p:nvCxnSpPr>
          <p:spPr>
            <a:xfrm flipH="1" flipV="1">
              <a:off x="3657779" y="4610911"/>
              <a:ext cx="357" cy="836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2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8" y="905195"/>
            <a:ext cx="7130006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60"/>
              </a:lnSpc>
            </a:pPr>
            <a:r>
              <a:rPr lang="en-US" sz="2000" dirty="0"/>
              <a:t>Program similar behavior for Subtract.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8" y="162024"/>
            <a:ext cx="8466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Interaction 3: Subtract; button enabled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3144D-9B18-A648-A128-64E19C77F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8" y="3026234"/>
            <a:ext cx="4508500" cy="2565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C1ABFF-889D-C845-9BE1-1D18E1A4939B}"/>
              </a:ext>
            </a:extLst>
          </p:cNvPr>
          <p:cNvGrpSpPr/>
          <p:nvPr/>
        </p:nvGrpSpPr>
        <p:grpSpPr>
          <a:xfrm>
            <a:off x="2199108" y="1800930"/>
            <a:ext cx="2115323" cy="1574821"/>
            <a:chOff x="1783200" y="936885"/>
            <a:chExt cx="2115323" cy="15748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32F089-5CB0-6A4C-9161-51DB0D4F105F}"/>
                </a:ext>
              </a:extLst>
            </p:cNvPr>
            <p:cNvSpPr txBox="1"/>
            <p:nvPr/>
          </p:nvSpPr>
          <p:spPr>
            <a:xfrm>
              <a:off x="1783200" y="936885"/>
              <a:ext cx="2115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Button enabled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E46F72-53EE-3C4B-B979-1F70494D11FA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2840862" y="1398550"/>
              <a:ext cx="18434" cy="11131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F7214-D86E-D546-92F2-651C6D0F0223}"/>
              </a:ext>
            </a:extLst>
          </p:cNvPr>
          <p:cNvGrpSpPr/>
          <p:nvPr/>
        </p:nvGrpSpPr>
        <p:grpSpPr>
          <a:xfrm>
            <a:off x="4453358" y="1836473"/>
            <a:ext cx="2146806" cy="1574821"/>
            <a:chOff x="1783200" y="936885"/>
            <a:chExt cx="2146806" cy="15748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363BDA-8958-7049-99BC-B36B01E672B6}"/>
                </a:ext>
              </a:extLst>
            </p:cNvPr>
            <p:cNvSpPr txBox="1"/>
            <p:nvPr/>
          </p:nvSpPr>
          <p:spPr>
            <a:xfrm>
              <a:off x="1783200" y="936885"/>
              <a:ext cx="2146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Subtract clicked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BF22D9-F61B-A746-9C47-7B61288BCF59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2856603" y="1398550"/>
              <a:ext cx="2693" cy="11131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1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9544" y="2479320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Live demo-2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9" y="905195"/>
            <a:ext cx="680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Write a program to generate the following GUI and the interactions as explained next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Widget and Listener Illustration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CD280-B9DC-5041-AE02-4D9C244C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9" y="2588795"/>
            <a:ext cx="8310387" cy="338328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412E2EC-B513-F14F-B3FA-1896EAF9AF0D}"/>
              </a:ext>
            </a:extLst>
          </p:cNvPr>
          <p:cNvGrpSpPr/>
          <p:nvPr/>
        </p:nvGrpSpPr>
        <p:grpSpPr>
          <a:xfrm>
            <a:off x="636047" y="2177162"/>
            <a:ext cx="883575" cy="971152"/>
            <a:chOff x="636047" y="2177162"/>
            <a:chExt cx="883575" cy="9711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063BF7-EE4D-B440-A4EF-72C515CB8FFF}"/>
                </a:ext>
              </a:extLst>
            </p:cNvPr>
            <p:cNvSpPr txBox="1"/>
            <p:nvPr/>
          </p:nvSpPr>
          <p:spPr>
            <a:xfrm>
              <a:off x="636047" y="2177162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JMenu</a:t>
              </a:r>
              <a:endParaRPr lang="en-US" sz="20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C71C95-4DA9-1E45-87D5-B519B5CF153E}"/>
                </a:ext>
              </a:extLst>
            </p:cNvPr>
            <p:cNvCxnSpPr>
              <a:cxnSpLocks/>
            </p:cNvCxnSpPr>
            <p:nvPr/>
          </p:nvCxnSpPr>
          <p:spPr>
            <a:xfrm>
              <a:off x="1043370" y="2560594"/>
              <a:ext cx="0" cy="587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92AA1C-5A55-F846-8106-0BC3AED06F82}"/>
              </a:ext>
            </a:extLst>
          </p:cNvPr>
          <p:cNvGrpSpPr/>
          <p:nvPr/>
        </p:nvGrpSpPr>
        <p:grpSpPr>
          <a:xfrm>
            <a:off x="1460362" y="2200904"/>
            <a:ext cx="1236236" cy="899109"/>
            <a:chOff x="1460362" y="2200904"/>
            <a:chExt cx="1236236" cy="8991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47C81A-A262-0C4E-A946-507B8A28CF56}"/>
                </a:ext>
              </a:extLst>
            </p:cNvPr>
            <p:cNvSpPr txBox="1"/>
            <p:nvPr/>
          </p:nvSpPr>
          <p:spPr>
            <a:xfrm>
              <a:off x="1460362" y="2200904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JMenuBar</a:t>
              </a:r>
              <a:endParaRPr lang="en-US" sz="20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31782C-786F-BF48-8F89-565AB6F75376}"/>
                </a:ext>
              </a:extLst>
            </p:cNvPr>
            <p:cNvCxnSpPr>
              <a:cxnSpLocks/>
            </p:cNvCxnSpPr>
            <p:nvPr/>
          </p:nvCxnSpPr>
          <p:spPr>
            <a:xfrm>
              <a:off x="2025581" y="2512293"/>
              <a:ext cx="0" cy="587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91511D-C2FC-2541-8CF8-9403D5A43DD9}"/>
              </a:ext>
            </a:extLst>
          </p:cNvPr>
          <p:cNvGrpSpPr/>
          <p:nvPr/>
        </p:nvGrpSpPr>
        <p:grpSpPr>
          <a:xfrm>
            <a:off x="6746875" y="1854795"/>
            <a:ext cx="926407" cy="1062024"/>
            <a:chOff x="6746875" y="1854795"/>
            <a:chExt cx="926407" cy="1062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DE50C4-4531-204D-8D81-FAA5D9F9CF4A}"/>
                </a:ext>
              </a:extLst>
            </p:cNvPr>
            <p:cNvSpPr txBox="1"/>
            <p:nvPr/>
          </p:nvSpPr>
          <p:spPr>
            <a:xfrm>
              <a:off x="6746875" y="1854795"/>
              <a:ext cx="926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JFrame</a:t>
              </a:r>
              <a:endParaRPr lang="en-US" sz="20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16284B5-C0F2-814E-8757-070CDCBEAA23}"/>
                </a:ext>
              </a:extLst>
            </p:cNvPr>
            <p:cNvCxnSpPr>
              <a:cxnSpLocks/>
            </p:cNvCxnSpPr>
            <p:nvPr/>
          </p:nvCxnSpPr>
          <p:spPr>
            <a:xfrm>
              <a:off x="7187296" y="2154604"/>
              <a:ext cx="0" cy="7622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33B3F9-8474-8A40-9531-880D7CDE24AF}"/>
              </a:ext>
            </a:extLst>
          </p:cNvPr>
          <p:cNvGrpSpPr/>
          <p:nvPr/>
        </p:nvGrpSpPr>
        <p:grpSpPr>
          <a:xfrm>
            <a:off x="2696901" y="5162309"/>
            <a:ext cx="3183038" cy="1067511"/>
            <a:chOff x="2696901" y="5162309"/>
            <a:chExt cx="3183038" cy="10675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EABA50-AD10-3548-A5A4-5D5AD0FFD591}"/>
                </a:ext>
              </a:extLst>
            </p:cNvPr>
            <p:cNvSpPr txBox="1"/>
            <p:nvPr/>
          </p:nvSpPr>
          <p:spPr>
            <a:xfrm>
              <a:off x="3162471" y="5829710"/>
              <a:ext cx="2314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JLabel</a:t>
              </a:r>
              <a:r>
                <a:rPr lang="en-US" dirty="0"/>
                <a:t> with </a:t>
              </a:r>
              <a:r>
                <a:rPr lang="en-US" dirty="0" err="1"/>
                <a:t>ImageIcon</a:t>
              </a:r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1F93DA-FB9A-AD40-8B52-DC6AF33CEBF4}"/>
                </a:ext>
              </a:extLst>
            </p:cNvPr>
            <p:cNvGrpSpPr/>
            <p:nvPr/>
          </p:nvGrpSpPr>
          <p:grpSpPr>
            <a:xfrm>
              <a:off x="2696901" y="5162309"/>
              <a:ext cx="3183038" cy="625033"/>
              <a:chOff x="2696901" y="5162309"/>
              <a:chExt cx="3183038" cy="625033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74BFE49-470A-5042-B5FE-125EEC38D46F}"/>
                  </a:ext>
                </a:extLst>
              </p:cNvPr>
              <p:cNvCxnSpPr/>
              <p:nvPr/>
            </p:nvCxnSpPr>
            <p:spPr>
              <a:xfrm flipH="1" flipV="1">
                <a:off x="2696901" y="5162309"/>
                <a:ext cx="1284790" cy="6250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712BE4B-3871-FC49-AFAC-1969F25E8B8C}"/>
                  </a:ext>
                </a:extLst>
              </p:cNvPr>
              <p:cNvCxnSpPr/>
              <p:nvPr/>
            </p:nvCxnSpPr>
            <p:spPr>
              <a:xfrm flipV="1">
                <a:off x="3987330" y="5185459"/>
                <a:ext cx="1892609" cy="5991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168AB4-67E4-1D43-A43D-C851B1F05070}"/>
              </a:ext>
            </a:extLst>
          </p:cNvPr>
          <p:cNvGrpSpPr/>
          <p:nvPr/>
        </p:nvGrpSpPr>
        <p:grpSpPr>
          <a:xfrm>
            <a:off x="3727055" y="1933495"/>
            <a:ext cx="1595370" cy="1419100"/>
            <a:chOff x="3727055" y="1979795"/>
            <a:chExt cx="1595370" cy="14191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BE19EA-3CE2-0942-AF9D-D92C73D70F73}"/>
                </a:ext>
              </a:extLst>
            </p:cNvPr>
            <p:cNvSpPr txBox="1"/>
            <p:nvPr/>
          </p:nvSpPr>
          <p:spPr>
            <a:xfrm>
              <a:off x="4024237" y="1979795"/>
              <a:ext cx="1191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JTextField</a:t>
              </a:r>
              <a:endParaRPr lang="en-US" sz="200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8FAEA2D-7D5E-DA42-8219-F665D4C53EBA}"/>
                </a:ext>
              </a:extLst>
            </p:cNvPr>
            <p:cNvGrpSpPr/>
            <p:nvPr/>
          </p:nvGrpSpPr>
          <p:grpSpPr>
            <a:xfrm>
              <a:off x="3727055" y="2456407"/>
              <a:ext cx="1595370" cy="942488"/>
              <a:chOff x="3727055" y="2456407"/>
              <a:chExt cx="1595370" cy="942488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803C202-7C46-CD4C-B217-B483087E80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7055" y="2456407"/>
                <a:ext cx="740773" cy="9239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258123C-AD49-9E44-BBBB-359500A2D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5701" y="2456407"/>
                <a:ext cx="796724" cy="9424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E83DE0-D9E8-1048-A7DA-11B415DE4FFD}"/>
              </a:ext>
            </a:extLst>
          </p:cNvPr>
          <p:cNvGrpSpPr/>
          <p:nvPr/>
        </p:nvGrpSpPr>
        <p:grpSpPr>
          <a:xfrm>
            <a:off x="2453833" y="1912273"/>
            <a:ext cx="916190" cy="1236041"/>
            <a:chOff x="1363627" y="2200904"/>
            <a:chExt cx="916190" cy="12360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368EDB-4C46-714E-8E98-78017682D840}"/>
                </a:ext>
              </a:extLst>
            </p:cNvPr>
            <p:cNvSpPr txBox="1"/>
            <p:nvPr/>
          </p:nvSpPr>
          <p:spPr>
            <a:xfrm>
              <a:off x="1460362" y="2200904"/>
              <a:ext cx="8194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JLabel</a:t>
              </a:r>
              <a:endParaRPr lang="en-US" sz="2000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943A183-A22E-2A4F-9128-2E3E60FC71F6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>
              <a:off x="1363627" y="2601014"/>
              <a:ext cx="506463" cy="8359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4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9" y="685244"/>
            <a:ext cx="6805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Menu Selection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Widget and Listener Illustration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8CCB5E-5E50-8D49-9CBB-25433820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63" y="2607104"/>
            <a:ext cx="8085695" cy="27432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AD10E52-1BC7-E041-A0FD-927155B97ECD}"/>
              </a:ext>
            </a:extLst>
          </p:cNvPr>
          <p:cNvGrpSpPr/>
          <p:nvPr/>
        </p:nvGrpSpPr>
        <p:grpSpPr>
          <a:xfrm>
            <a:off x="-11576" y="1906734"/>
            <a:ext cx="1412111" cy="1577245"/>
            <a:chOff x="-11576" y="1906734"/>
            <a:chExt cx="1412111" cy="15772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DBDCA-2535-0B44-BCBB-28139A453FA5}"/>
                </a:ext>
              </a:extLst>
            </p:cNvPr>
            <p:cNvSpPr txBox="1"/>
            <p:nvPr/>
          </p:nvSpPr>
          <p:spPr>
            <a:xfrm>
              <a:off x="-11576" y="1906734"/>
              <a:ext cx="1412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JMenuItem</a:t>
              </a:r>
              <a:endParaRPr lang="en-US" sz="20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C12AB0-5264-3043-B077-6C6E9E0B7CB6}"/>
                </a:ext>
              </a:extLst>
            </p:cNvPr>
            <p:cNvGrpSpPr/>
            <p:nvPr/>
          </p:nvGrpSpPr>
          <p:grpSpPr>
            <a:xfrm>
              <a:off x="611706" y="2306844"/>
              <a:ext cx="383717" cy="1177135"/>
              <a:chOff x="611706" y="2329994"/>
              <a:chExt cx="383717" cy="117713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A1A7232-C976-DA4D-AFA9-D80AA010C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706" y="2329994"/>
                <a:ext cx="0" cy="11771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93AB4F5-6626-9C44-A080-98FB0990E0B4}"/>
                  </a:ext>
                </a:extLst>
              </p:cNvPr>
              <p:cNvCxnSpPr/>
              <p:nvPr/>
            </p:nvCxnSpPr>
            <p:spPr>
              <a:xfrm>
                <a:off x="623280" y="3217763"/>
                <a:ext cx="3721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701AAE9-D476-9745-91A9-21C3835507EC}"/>
                  </a:ext>
                </a:extLst>
              </p:cNvPr>
              <p:cNvCxnSpPr/>
              <p:nvPr/>
            </p:nvCxnSpPr>
            <p:spPr>
              <a:xfrm>
                <a:off x="623280" y="3507129"/>
                <a:ext cx="3721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63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9" y="685244"/>
            <a:ext cx="6805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Status indicator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Widget and Listener Illustration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24813-A0E6-6B47-BD27-D7FEA0C9B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2" y="2394972"/>
            <a:ext cx="7816172" cy="26517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4900D-D8F5-3C48-A711-C8B8E4B503F9}"/>
              </a:ext>
            </a:extLst>
          </p:cNvPr>
          <p:cNvGrpSpPr/>
          <p:nvPr/>
        </p:nvGrpSpPr>
        <p:grpSpPr>
          <a:xfrm>
            <a:off x="1203766" y="1348531"/>
            <a:ext cx="2295628" cy="1255773"/>
            <a:chOff x="1203766" y="1348531"/>
            <a:chExt cx="2295628" cy="12557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FDCCA9-24CC-2846-AA59-4490C7DD49EE}"/>
                </a:ext>
              </a:extLst>
            </p:cNvPr>
            <p:cNvSpPr txBox="1"/>
            <p:nvPr/>
          </p:nvSpPr>
          <p:spPr>
            <a:xfrm>
              <a:off x="1203766" y="1348531"/>
              <a:ext cx="22956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Status change from </a:t>
              </a:r>
            </a:p>
            <a:p>
              <a:r>
                <a:rPr lang="en-US" sz="2000" dirty="0"/>
                <a:t>suspended to Active</a:t>
              </a:r>
              <a:endParaRPr lang="en-US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67D8E07-87EE-1541-AC69-F38245F24452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851949" y="2056417"/>
              <a:ext cx="499631" cy="54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50DDA-EB55-4543-B94B-07073C3F0080}"/>
              </a:ext>
            </a:extLst>
          </p:cNvPr>
          <p:cNvGrpSpPr/>
          <p:nvPr/>
        </p:nvGrpSpPr>
        <p:grpSpPr>
          <a:xfrm>
            <a:off x="2858951" y="1238425"/>
            <a:ext cx="3787393" cy="1944613"/>
            <a:chOff x="2858951" y="1238425"/>
            <a:chExt cx="3787393" cy="19446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34AFC3-4A15-F440-B65D-344E4AFD52B6}"/>
                </a:ext>
              </a:extLst>
            </p:cNvPr>
            <p:cNvSpPr txBox="1"/>
            <p:nvPr/>
          </p:nvSpPr>
          <p:spPr>
            <a:xfrm>
              <a:off x="4055635" y="1238425"/>
              <a:ext cx="2590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Mouse enter and exit </a:t>
              </a:r>
            </a:p>
            <a:p>
              <a:r>
                <a:rPr lang="en-US" dirty="0"/>
                <a:t>will now change  the text.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030279-5203-FF46-9B8F-6F460675CCCF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858951" y="1884756"/>
              <a:ext cx="2492039" cy="12982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68993F-1607-1A4E-A9AD-227B3C05CE40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5350990" y="1884756"/>
              <a:ext cx="679420" cy="1286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2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9919" y="685244"/>
            <a:ext cx="6805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Added a Freeze feature: </a:t>
            </a:r>
            <a:r>
              <a:rPr lang="en-US" sz="2000" dirty="0" err="1"/>
              <a:t>JCheckbox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E176F-2B0B-C74D-B99E-F236218C4BEF}"/>
              </a:ext>
            </a:extLst>
          </p:cNvPr>
          <p:cNvSpPr/>
          <p:nvPr/>
        </p:nvSpPr>
        <p:spPr>
          <a:xfrm>
            <a:off x="219919" y="162024"/>
            <a:ext cx="550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Widget and Listener Illustration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F5C58-A6EB-E84B-9AD5-1E51172B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9" y="2257812"/>
            <a:ext cx="8768614" cy="29260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88E8C-BE8B-BF42-AA17-6E082E08AC20}"/>
              </a:ext>
            </a:extLst>
          </p:cNvPr>
          <p:cNvGrpSpPr/>
          <p:nvPr/>
        </p:nvGrpSpPr>
        <p:grpSpPr>
          <a:xfrm>
            <a:off x="1701960" y="1484646"/>
            <a:ext cx="1271310" cy="1038635"/>
            <a:chOff x="1701960" y="1484646"/>
            <a:chExt cx="1271310" cy="1038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829EF7-C4CE-D948-8B55-A4FD5B51B404}"/>
                </a:ext>
              </a:extLst>
            </p:cNvPr>
            <p:cNvSpPr txBox="1"/>
            <p:nvPr/>
          </p:nvSpPr>
          <p:spPr>
            <a:xfrm>
              <a:off x="1701960" y="1484646"/>
              <a:ext cx="1271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JCheckBox</a:t>
              </a:r>
              <a:endParaRPr lang="en-US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EE1E5A-0BE6-DA4B-9DB9-3C6225B4B7C8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2337615" y="1884756"/>
              <a:ext cx="471" cy="638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F51E31-367F-1F49-80EC-FB88CD258115}"/>
              </a:ext>
            </a:extLst>
          </p:cNvPr>
          <p:cNvGrpSpPr/>
          <p:nvPr/>
        </p:nvGrpSpPr>
        <p:grpSpPr>
          <a:xfrm>
            <a:off x="2858966" y="1238425"/>
            <a:ext cx="4184154" cy="1944613"/>
            <a:chOff x="2858966" y="1238425"/>
            <a:chExt cx="4184154" cy="19446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4CC5D-4946-AC40-ABFA-B28D8E05A86D}"/>
                </a:ext>
              </a:extLst>
            </p:cNvPr>
            <p:cNvSpPr txBox="1"/>
            <p:nvPr/>
          </p:nvSpPr>
          <p:spPr>
            <a:xfrm>
              <a:off x="4055635" y="1238425"/>
              <a:ext cx="2987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Text changed but will not</a:t>
              </a:r>
            </a:p>
            <a:p>
              <a:r>
                <a:rPr lang="en-US" dirty="0"/>
                <a:t>any longer as change is frozen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6CA1CC-6D30-A14E-AFB1-6026E029E546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2858966" y="1884756"/>
              <a:ext cx="2690412" cy="12982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ECA7E2-ABA0-D841-AF6A-9E03CB37492D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5549378" y="1884756"/>
              <a:ext cx="481032" cy="1286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7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68817"/>
            <a:ext cx="28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94AAC-7C99-C14F-BEA3-3FE7E198A2A5}"/>
              </a:ext>
            </a:extLst>
          </p:cNvPr>
          <p:cNvSpPr txBox="1"/>
          <p:nvPr/>
        </p:nvSpPr>
        <p:spPr>
          <a:xfrm>
            <a:off x="810903" y="1290406"/>
            <a:ext cx="501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Review: Interfaces and abstract classes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741D3-EEE9-1948-B785-E55D23E80DD3}"/>
              </a:ext>
            </a:extLst>
          </p:cNvPr>
          <p:cNvSpPr txBox="1"/>
          <p:nvPr/>
        </p:nvSpPr>
        <p:spPr>
          <a:xfrm>
            <a:off x="810903" y="2072144"/>
            <a:ext cx="7112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Creating a simple GUI:</a:t>
            </a:r>
          </a:p>
          <a:p>
            <a:r>
              <a:rPr lang="en-US" sz="2400" dirty="0"/>
              <a:t>	Frames, panels, buttons, </a:t>
            </a:r>
            <a:r>
              <a:rPr lang="en-US" sz="2400" dirty="0" err="1"/>
              <a:t>textfields</a:t>
            </a:r>
            <a:r>
              <a:rPr lang="en-US" sz="2400" dirty="0"/>
              <a:t>, checkboxes,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01230-C51E-1C44-B90C-0B5603FFC189}"/>
              </a:ext>
            </a:extLst>
          </p:cNvPr>
          <p:cNvSpPr txBox="1"/>
          <p:nvPr/>
        </p:nvSpPr>
        <p:spPr>
          <a:xfrm>
            <a:off x="810903" y="3223213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Adding listeners</a:t>
            </a:r>
          </a:p>
          <a:p>
            <a:r>
              <a:rPr lang="en-US" sz="2400" dirty="0"/>
              <a:t>	ActionListener, </a:t>
            </a:r>
            <a:r>
              <a:rPr lang="en-US" sz="2400" dirty="0" err="1"/>
              <a:t>MouseListener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888" y="2837327"/>
            <a:ext cx="629822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FF0000"/>
                </a:solidFill>
              </a:rPr>
              <a:t>Quiz: 04/1/2019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Interface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1781D-1559-E44F-974F-E0CEFA0A935B}"/>
              </a:ext>
            </a:extLst>
          </p:cNvPr>
          <p:cNvSpPr txBox="1"/>
          <p:nvPr/>
        </p:nvSpPr>
        <p:spPr>
          <a:xfrm>
            <a:off x="636608" y="1296365"/>
            <a:ext cx="2236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Blueprint for a class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594C0-3DA5-A247-9369-34AD55FF0F85}"/>
              </a:ext>
            </a:extLst>
          </p:cNvPr>
          <p:cNvSpPr txBox="1"/>
          <p:nvPr/>
        </p:nvSpPr>
        <p:spPr>
          <a:xfrm>
            <a:off x="636608" y="1868660"/>
            <a:ext cx="261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Cannot be instantiated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02CA9-18E1-CB4E-9894-55931E9CD4C3}"/>
              </a:ext>
            </a:extLst>
          </p:cNvPr>
          <p:cNvSpPr txBox="1"/>
          <p:nvPr/>
        </p:nvSpPr>
        <p:spPr>
          <a:xfrm>
            <a:off x="636608" y="2440955"/>
            <a:ext cx="297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Contains abstract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1FD00-A78D-C942-A4FB-1B54E68C29E7}"/>
              </a:ext>
            </a:extLst>
          </p:cNvPr>
          <p:cNvSpPr txBox="1"/>
          <p:nvPr/>
        </p:nvSpPr>
        <p:spPr>
          <a:xfrm>
            <a:off x="636608" y="3013249"/>
            <a:ext cx="7192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methods must be implemented before an interface can be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0A76C-2FB6-3F40-8133-19EC357D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5" y="3692073"/>
            <a:ext cx="792480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721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Interface: Examples for use in GUI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1781D-1559-E44F-974F-E0CEFA0A935B}"/>
              </a:ext>
            </a:extLst>
          </p:cNvPr>
          <p:cNvSpPr txBox="1"/>
          <p:nvPr/>
        </p:nvSpPr>
        <p:spPr>
          <a:xfrm>
            <a:off x="636608" y="1296365"/>
            <a:ext cx="16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ActionListener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C3DF6-E913-5A44-BA18-6B5C2A3E9845}"/>
              </a:ext>
            </a:extLst>
          </p:cNvPr>
          <p:cNvSpPr txBox="1"/>
          <p:nvPr/>
        </p:nvSpPr>
        <p:spPr>
          <a:xfrm>
            <a:off x="1284791" y="1956424"/>
            <a:ext cx="403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void </a:t>
            </a:r>
            <a:r>
              <a:rPr lang="en-US" sz="2000" dirty="0" err="1"/>
              <a:t>actionPerformed</a:t>
            </a:r>
            <a:r>
              <a:rPr lang="en-US" sz="2000" dirty="0"/>
              <a:t>(</a:t>
            </a:r>
            <a:r>
              <a:rPr lang="en-US" sz="2000" dirty="0" err="1"/>
              <a:t>ActionEvent</a:t>
            </a:r>
            <a:r>
              <a:rPr lang="en-US" sz="2000" dirty="0"/>
              <a:t> 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D375C-C1D3-9F4F-BD95-93ED45C4171E}"/>
              </a:ext>
            </a:extLst>
          </p:cNvPr>
          <p:cNvSpPr txBox="1"/>
          <p:nvPr/>
        </p:nvSpPr>
        <p:spPr>
          <a:xfrm>
            <a:off x="636608" y="2802569"/>
            <a:ext cx="173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MouseListener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F792DA-1B4D-9A40-982D-016D9520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62122"/>
              </p:ext>
            </p:extLst>
          </p:nvPr>
        </p:nvGraphicFramePr>
        <p:xfrm>
          <a:off x="1363885" y="3595848"/>
          <a:ext cx="4114800" cy="165735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4062960958"/>
                    </a:ext>
                  </a:extLst>
                </a:gridCol>
              </a:tblGrid>
              <a:tr h="138811">
                <a:tc>
                  <a:txBody>
                    <a:bodyPr/>
                    <a:lstStyle/>
                    <a:p>
                      <a:r>
                        <a:rPr lang="en-US" b="0" dirty="0"/>
                        <a:t>void mouseClicked(MouseEvent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22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void mouseEntered(MouseEvent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54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void mouseExited(MouseEvent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47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void mousePressed(MouseEvent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36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void mouseReleased(MouseEvent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24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Abstract class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1781D-1559-E44F-974F-E0CEFA0A935B}"/>
              </a:ext>
            </a:extLst>
          </p:cNvPr>
          <p:cNvSpPr txBox="1"/>
          <p:nvPr/>
        </p:nvSpPr>
        <p:spPr>
          <a:xfrm>
            <a:off x="636608" y="1296365"/>
            <a:ext cx="2236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Blueprint for a class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594C0-3DA5-A247-9369-34AD55FF0F85}"/>
              </a:ext>
            </a:extLst>
          </p:cNvPr>
          <p:cNvSpPr txBox="1"/>
          <p:nvPr/>
        </p:nvSpPr>
        <p:spPr>
          <a:xfrm>
            <a:off x="636608" y="1868660"/>
            <a:ext cx="261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Cannot be instantiated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02CA9-18E1-CB4E-9894-55931E9CD4C3}"/>
              </a:ext>
            </a:extLst>
          </p:cNvPr>
          <p:cNvSpPr txBox="1"/>
          <p:nvPr/>
        </p:nvSpPr>
        <p:spPr>
          <a:xfrm>
            <a:off x="636608" y="2440955"/>
            <a:ext cx="582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Contains a mix of abstract and implemented 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1FD00-A78D-C942-A4FB-1B54E68C29E7}"/>
              </a:ext>
            </a:extLst>
          </p:cNvPr>
          <p:cNvSpPr txBox="1"/>
          <p:nvPr/>
        </p:nvSpPr>
        <p:spPr>
          <a:xfrm>
            <a:off x="636608" y="3013249"/>
            <a:ext cx="74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methods need not be implemented before an abstract class is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0C1BA-3390-2740-A494-81F70D4219F5}"/>
              </a:ext>
            </a:extLst>
          </p:cNvPr>
          <p:cNvSpPr txBox="1"/>
          <p:nvPr/>
        </p:nvSpPr>
        <p:spPr>
          <a:xfrm>
            <a:off x="613458" y="3983994"/>
            <a:ext cx="33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Example: </a:t>
            </a:r>
            <a:r>
              <a:rPr lang="en-US" sz="2400" dirty="0" err="1">
                <a:solidFill>
                  <a:srgbClr val="C00000"/>
                </a:solidFill>
              </a:rPr>
              <a:t>MouseAdapter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8CD553-D40E-0A4B-973D-B6A872631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2892"/>
              </p:ext>
            </p:extLst>
          </p:nvPr>
        </p:nvGraphicFramePr>
        <p:xfrm>
          <a:off x="4668456" y="4363986"/>
          <a:ext cx="4114800" cy="180975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4062960958"/>
                    </a:ext>
                  </a:extLst>
                </a:gridCol>
              </a:tblGrid>
              <a:tr h="138811">
                <a:tc>
                  <a:txBody>
                    <a:bodyPr/>
                    <a:lstStyle/>
                    <a:p>
                      <a:r>
                        <a:rPr lang="en-US" sz="2000" b="0" dirty="0"/>
                        <a:t>void mouseClicked(MouseEvent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22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void mouseEntered(MouseEvent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54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void mouseExited(MouseEvent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47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void mousePressed(MouseEvent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36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void mouseReleased(MouseEvent e)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2456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43F729-C553-0D46-8E01-3201748B273E}"/>
              </a:ext>
            </a:extLst>
          </p:cNvPr>
          <p:cNvSpPr txBox="1"/>
          <p:nvPr/>
        </p:nvSpPr>
        <p:spPr>
          <a:xfrm>
            <a:off x="657828" y="457540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Empty methods; implement only those that you need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4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Action Listeners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1781D-1559-E44F-974F-E0CEFA0A935B}"/>
              </a:ext>
            </a:extLst>
          </p:cNvPr>
          <p:cNvSpPr txBox="1"/>
          <p:nvPr/>
        </p:nvSpPr>
        <p:spPr>
          <a:xfrm>
            <a:off x="582592" y="1296365"/>
            <a:ext cx="4222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Java provides several “event” listeners.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594C0-3DA5-A247-9369-34AD55FF0F85}"/>
              </a:ext>
            </a:extLst>
          </p:cNvPr>
          <p:cNvSpPr txBox="1"/>
          <p:nvPr/>
        </p:nvSpPr>
        <p:spPr>
          <a:xfrm>
            <a:off x="582592" y="1974200"/>
            <a:ext cx="365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listener is </a:t>
            </a:r>
            <a:r>
              <a:rPr lang="en-US" sz="2000" dirty="0">
                <a:solidFill>
                  <a:srgbClr val="C00000"/>
                </a:solidFill>
              </a:rPr>
              <a:t>attached </a:t>
            </a:r>
            <a:r>
              <a:rPr lang="en-US" sz="2000" dirty="0"/>
              <a:t>to a widget.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02CA9-18E1-CB4E-9894-55931E9CD4C3}"/>
              </a:ext>
            </a:extLst>
          </p:cNvPr>
          <p:cNvSpPr txBox="1"/>
          <p:nvPr/>
        </p:nvSpPr>
        <p:spPr>
          <a:xfrm>
            <a:off x="582592" y="2652035"/>
            <a:ext cx="850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a user performs an </a:t>
            </a:r>
            <a:r>
              <a:rPr lang="en-US" sz="2000" dirty="0">
                <a:solidFill>
                  <a:srgbClr val="C00000"/>
                </a:solidFill>
              </a:rPr>
              <a:t>action</a:t>
            </a:r>
            <a:r>
              <a:rPr lang="en-US" sz="2000" dirty="0"/>
              <a:t> on that widget, a method in the attached listener is invoked.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B1FD00-A78D-C942-A4FB-1B54E68C29E7}"/>
              </a:ext>
            </a:extLst>
          </p:cNvPr>
          <p:cNvSpPr txBox="1"/>
          <p:nvPr/>
        </p:nvSpPr>
        <p:spPr>
          <a:xfrm>
            <a:off x="582592" y="3637646"/>
            <a:ext cx="83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using a listener interface, you need to write this method. Note:  you need to write ALL methods when using an interface.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3F729-C553-0D46-8E01-3201748B273E}"/>
              </a:ext>
            </a:extLst>
          </p:cNvPr>
          <p:cNvSpPr txBox="1"/>
          <p:nvPr/>
        </p:nvSpPr>
        <p:spPr>
          <a:xfrm>
            <a:off x="582592" y="4623256"/>
            <a:ext cx="701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using an abstract listener class, you have the option of writing none or more methods.</a:t>
            </a:r>
          </a:p>
        </p:txBody>
      </p:sp>
    </p:spTree>
    <p:extLst>
      <p:ext uri="{BB962C8B-B14F-4D97-AF65-F5344CB8AC3E}">
        <p14:creationId xmlns:p14="http://schemas.microsoft.com/office/powerpoint/2010/main" val="20228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Events and Listeners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A193DC-729B-4046-9E07-D235B51CA4D9}"/>
              </a:ext>
            </a:extLst>
          </p:cNvPr>
          <p:cNvGrpSpPr/>
          <p:nvPr/>
        </p:nvGrpSpPr>
        <p:grpSpPr>
          <a:xfrm>
            <a:off x="2882259" y="2087256"/>
            <a:ext cx="1942455" cy="2419504"/>
            <a:chOff x="738009" y="1902061"/>
            <a:chExt cx="1942455" cy="24195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CE5EC2-0EFB-D04C-944A-6A5BB2194612}"/>
                </a:ext>
              </a:extLst>
            </p:cNvPr>
            <p:cNvSpPr txBox="1"/>
            <p:nvPr/>
          </p:nvSpPr>
          <p:spPr>
            <a:xfrm>
              <a:off x="1191146" y="1902061"/>
              <a:ext cx="1036181" cy="83099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Event</a:t>
              </a:r>
            </a:p>
            <a:p>
              <a:pPr algn="ctr"/>
              <a:r>
                <a:rPr lang="en-US" sz="2400" dirty="0"/>
                <a:t>Source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DD00DC-28AA-9C45-9EA6-C361163D691D}"/>
                </a:ext>
              </a:extLst>
            </p:cNvPr>
            <p:cNvSpPr txBox="1"/>
            <p:nvPr/>
          </p:nvSpPr>
          <p:spPr>
            <a:xfrm>
              <a:off x="738009" y="3859900"/>
              <a:ext cx="1942455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Event Listener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4DE62E5-F72F-604F-94CD-D72B27372B4F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1709236" y="2733058"/>
              <a:ext cx="1" cy="1126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50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Events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4CFD45-DC14-E44B-A57B-CE74DAAACA7F}"/>
              </a:ext>
            </a:extLst>
          </p:cNvPr>
          <p:cNvGrpSpPr/>
          <p:nvPr/>
        </p:nvGrpSpPr>
        <p:grpSpPr>
          <a:xfrm>
            <a:off x="747341" y="1280806"/>
            <a:ext cx="5405379" cy="3603710"/>
            <a:chOff x="3738621" y="574751"/>
            <a:chExt cx="5405379" cy="36037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393D1-662B-6D4B-8261-A4D84583C2E8}"/>
                </a:ext>
              </a:extLst>
            </p:cNvPr>
            <p:cNvSpPr/>
            <p:nvPr/>
          </p:nvSpPr>
          <p:spPr>
            <a:xfrm>
              <a:off x="3819646" y="951804"/>
              <a:ext cx="5324354" cy="32266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D4F416-C639-4546-B071-829C7B20D805}"/>
                </a:ext>
              </a:extLst>
            </p:cNvPr>
            <p:cNvSpPr txBox="1"/>
            <p:nvPr/>
          </p:nvSpPr>
          <p:spPr>
            <a:xfrm>
              <a:off x="3738621" y="57475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235E72D-A7C4-8A4E-AD84-B1FF26CC966A}"/>
              </a:ext>
            </a:extLst>
          </p:cNvPr>
          <p:cNvSpPr txBox="1"/>
          <p:nvPr/>
        </p:nvSpPr>
        <p:spPr>
          <a:xfrm>
            <a:off x="1175869" y="1819509"/>
            <a:ext cx="3574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 event: clicking on an item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00DDA-1346-7D4F-BAFF-A124D533A407}"/>
              </a:ext>
            </a:extLst>
          </p:cNvPr>
          <p:cNvSpPr txBox="1"/>
          <p:nvPr/>
        </p:nvSpPr>
        <p:spPr>
          <a:xfrm>
            <a:off x="1175869" y="2451748"/>
            <a:ext cx="504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Container event: removing or adding an item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8D9F8-6B6D-D645-93E0-9310D559CB2F}"/>
              </a:ext>
            </a:extLst>
          </p:cNvPr>
          <p:cNvSpPr txBox="1"/>
          <p:nvPr/>
        </p:nvSpPr>
        <p:spPr>
          <a:xfrm>
            <a:off x="1175869" y="3083987"/>
            <a:ext cx="3160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 event: Key press/release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CB041E-9F53-4043-A3BD-14A907B7D90C}"/>
              </a:ext>
            </a:extLst>
          </p:cNvPr>
          <p:cNvSpPr txBox="1"/>
          <p:nvPr/>
        </p:nvSpPr>
        <p:spPr>
          <a:xfrm>
            <a:off x="1175869" y="3716226"/>
            <a:ext cx="487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Window event: Window close, activated, etc.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75DC0-154A-134B-8B55-E85EF69853D1}"/>
              </a:ext>
            </a:extLst>
          </p:cNvPr>
          <p:cNvSpPr txBox="1"/>
          <p:nvPr/>
        </p:nvSpPr>
        <p:spPr>
          <a:xfrm>
            <a:off x="1175869" y="4348464"/>
            <a:ext cx="489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Mouse event: Mouse press, release, click, </a:t>
            </a:r>
            <a:r>
              <a:rPr lang="en-US" sz="2000" dirty="0" err="1"/>
              <a:t>etc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18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04/01/2019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©Aditya Mathur. CS 180. Fall 2019.Week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A861-F3E9-FD41-B3BE-4E4F6A4442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087" y="313141"/>
            <a:ext cx="569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Sample Listeners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4F416-C639-4546-B071-829C7B20D805}"/>
              </a:ext>
            </a:extLst>
          </p:cNvPr>
          <p:cNvSpPr txBox="1"/>
          <p:nvPr/>
        </p:nvSpPr>
        <p:spPr>
          <a:xfrm>
            <a:off x="747341" y="128080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35E72D-A7C4-8A4E-AD84-B1FF26CC966A}"/>
              </a:ext>
            </a:extLst>
          </p:cNvPr>
          <p:cNvSpPr txBox="1"/>
          <p:nvPr/>
        </p:nvSpPr>
        <p:spPr>
          <a:xfrm>
            <a:off x="1033376" y="1431276"/>
            <a:ext cx="16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ActionListener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800DDA-1346-7D4F-BAFF-A124D533A407}"/>
              </a:ext>
            </a:extLst>
          </p:cNvPr>
          <p:cNvSpPr txBox="1"/>
          <p:nvPr/>
        </p:nvSpPr>
        <p:spPr>
          <a:xfrm>
            <a:off x="1033376" y="2063515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MouseListener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8D9F8-6B6D-D645-93E0-9310D559CB2F}"/>
              </a:ext>
            </a:extLst>
          </p:cNvPr>
          <p:cNvSpPr txBox="1"/>
          <p:nvPr/>
        </p:nvSpPr>
        <p:spPr>
          <a:xfrm>
            <a:off x="1033376" y="2695754"/>
            <a:ext cx="1814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MouseAdapter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CB041E-9F53-4043-A3BD-14A907B7D90C}"/>
              </a:ext>
            </a:extLst>
          </p:cNvPr>
          <p:cNvSpPr txBox="1"/>
          <p:nvPr/>
        </p:nvSpPr>
        <p:spPr>
          <a:xfrm>
            <a:off x="1033376" y="3327993"/>
            <a:ext cx="1631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MenuListener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CF7D1-0799-C749-87BE-262C81470546}"/>
              </a:ext>
            </a:extLst>
          </p:cNvPr>
          <p:cNvSpPr txBox="1"/>
          <p:nvPr/>
        </p:nvSpPr>
        <p:spPr>
          <a:xfrm>
            <a:off x="3165993" y="2127664"/>
            <a:ext cx="5520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There are about 40 event  listeners in Java!</a:t>
            </a:r>
          </a:p>
          <a:p>
            <a:pPr algn="ctr"/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WOW!</a:t>
            </a:r>
          </a:p>
        </p:txBody>
      </p:sp>
    </p:spTree>
    <p:extLst>
      <p:ext uri="{BB962C8B-B14F-4D97-AF65-F5344CB8AC3E}">
        <p14:creationId xmlns:p14="http://schemas.microsoft.com/office/powerpoint/2010/main" val="29490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8963</TotalTime>
  <Words>791</Words>
  <Application>Microsoft Macintosh PowerPoint</Application>
  <PresentationFormat>On-screen Show (4:3)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180 Problem Solving and OO Programming Fall 2010</dc:title>
  <dc:creator>Aditya Mathur</dc:creator>
  <cp:lastModifiedBy>Aditya P Mathur</cp:lastModifiedBy>
  <cp:revision>734</cp:revision>
  <dcterms:created xsi:type="dcterms:W3CDTF">2011-12-15T01:25:35Z</dcterms:created>
  <dcterms:modified xsi:type="dcterms:W3CDTF">2019-04-01T21:43:40Z</dcterms:modified>
</cp:coreProperties>
</file>