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528" r:id="rId3"/>
    <p:sldId id="577" r:id="rId4"/>
    <p:sldId id="580" r:id="rId5"/>
    <p:sldId id="581" r:id="rId6"/>
    <p:sldId id="579" r:id="rId7"/>
    <p:sldId id="578" r:id="rId8"/>
    <p:sldId id="572" r:id="rId9"/>
    <p:sldId id="565" r:id="rId10"/>
    <p:sldId id="570" r:id="rId11"/>
    <p:sldId id="571" r:id="rId12"/>
    <p:sldId id="566" r:id="rId13"/>
    <p:sldId id="567" r:id="rId14"/>
    <p:sldId id="568" r:id="rId15"/>
    <p:sldId id="569" r:id="rId16"/>
    <p:sldId id="574" r:id="rId17"/>
    <p:sldId id="575" r:id="rId18"/>
    <p:sldId id="576" r:id="rId19"/>
    <p:sldId id="530" r:id="rId20"/>
    <p:sldId id="582" r:id="rId21"/>
    <p:sldId id="534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44" autoAdjust="0"/>
    <p:restoredTop sz="85686" autoAdjust="0"/>
  </p:normalViewPr>
  <p:slideViewPr>
    <p:cSldViewPr snapToGrid="0" snapToObjects="1">
      <p:cViewPr varScale="1">
        <p:scale>
          <a:sx n="111" d="100"/>
          <a:sy n="111" d="100"/>
        </p:scale>
        <p:origin x="1376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3BA93C-D246-AB41-92BA-D228AFCC5476}" type="datetime1">
              <a:rPr lang="en-US" smtClean="0"/>
              <a:pPr/>
              <a:t>3/25/19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B21FF5-C9BF-914D-B70B-1FA00F1385F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90361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986E7C-C26F-E94F-A446-15FF46E04449}" type="datetime1">
              <a:rPr lang="en-US" smtClean="0"/>
              <a:pPr/>
              <a:t>3/25/19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BDB999-4F08-2C4E-AEA6-3233990BF86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02883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BDB999-4F08-2C4E-AEA6-3233990BF863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559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DB999-4F08-2C4E-AEA6-3233990BF863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5979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DB999-4F08-2C4E-AEA6-3233990BF863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2676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DB999-4F08-2C4E-AEA6-3233990BF863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6305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DB999-4F08-2C4E-AEA6-3233990BF863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6681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DB999-4F08-2C4E-AEA6-3233990BF863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0997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DB999-4F08-2C4E-AEA6-3233990BF863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539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DB999-4F08-2C4E-AEA6-3233990BF863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0417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DB999-4F08-2C4E-AEA6-3233990BF863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6573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DB999-4F08-2C4E-AEA6-3233990BF863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9975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DB999-4F08-2C4E-AEA6-3233990BF863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DB999-4F08-2C4E-AEA6-3233990BF863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DB999-4F08-2C4E-AEA6-3233990BF863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16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DB999-4F08-2C4E-AEA6-3233990BF863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DB999-4F08-2C4E-AEA6-3233990BF863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7107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DB999-4F08-2C4E-AEA6-3233990BF863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192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DB999-4F08-2C4E-AEA6-3233990BF863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6923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DB999-4F08-2C4E-AEA6-3233990BF863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9198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DB999-4F08-2C4E-AEA6-3233990BF863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0973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DB999-4F08-2C4E-AEA6-3233990BF863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9085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DB999-4F08-2C4E-AEA6-3233990BF863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994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G"/>
              <a:t>03/25/2019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/>
              <a:t>©Aditya Mathur. CS 180. Fall 2019.Week 12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2A861-F3E9-FD41-B3BE-4E4F6A44421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G"/>
              <a:t>03/25/2019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/>
              <a:t>©Aditya Mathur. CS 180. Fall 2019.Week 12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2A861-F3E9-FD41-B3BE-4E4F6A44421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G"/>
              <a:t>03/25/2019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/>
              <a:t>©Aditya Mathur. CS 180. Fall 2019.Week 12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2A861-F3E9-FD41-B3BE-4E4F6A44421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G"/>
              <a:t>03/25/2019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/>
              <a:t>©Aditya Mathur. CS 180. Fall 2019.Week 12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2A861-F3E9-FD41-B3BE-4E4F6A44421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G"/>
              <a:t>03/25/2019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/>
              <a:t>©Aditya Mathur. CS 180. Fall 2019.Week 12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2A861-F3E9-FD41-B3BE-4E4F6A44421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G"/>
              <a:t>03/25/2019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/>
              <a:t>©Aditya Mathur. CS 180. Fall 2019.Week 12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2A861-F3E9-FD41-B3BE-4E4F6A44421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G"/>
              <a:t>03/25/2019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/>
              <a:t>©Aditya Mathur. CS 180. Fall 2019.Week 12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2A861-F3E9-FD41-B3BE-4E4F6A44421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G"/>
              <a:t>03/25/2019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/>
              <a:t>©Aditya Mathur. CS 180. Fall 2019.Week 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2A861-F3E9-FD41-B3BE-4E4F6A44421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G"/>
              <a:t>03/25/2019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/>
              <a:t>©Aditya Mathur. CS 180. Fall 2019.Week 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2A861-F3E9-FD41-B3BE-4E4F6A44421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G"/>
              <a:t>03/25/2019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/>
              <a:t>©Aditya Mathur. CS 180. Fall 2019.Week 12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2A861-F3E9-FD41-B3BE-4E4F6A44421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G"/>
              <a:t>03/25/2019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/>
              <a:t>©Aditya Mathur. CS 180. Fall 2019.Week 12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2A861-F3E9-FD41-B3BE-4E4F6A44421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SG"/>
              <a:t>03/25/2019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8000"/>
                </a:solidFill>
              </a:defRPr>
            </a:lvl1pPr>
          </a:lstStyle>
          <a:p>
            <a:r>
              <a:rPr lang="en-SG"/>
              <a:t>©Aditya Mathur. CS 180. Fall 2019.Week 12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C0504D"/>
                </a:solidFill>
              </a:defRPr>
            </a:lvl1pPr>
          </a:lstStyle>
          <a:p>
            <a:fld id="{68E2A861-F3E9-FD41-B3BE-4E4F6A44421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oracle.com/javase/7/docs/api/java/lang/Object.html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docs.oracle.com/javase/7/docs/api/javax/swing/JComponent.html" TargetMode="External"/><Relationship Id="rId5" Type="http://schemas.openxmlformats.org/officeDocument/2006/relationships/hyperlink" Target="https://docs.oracle.com/javase/7/docs/api/java/awt/Container.html" TargetMode="External"/><Relationship Id="rId4" Type="http://schemas.openxmlformats.org/officeDocument/2006/relationships/hyperlink" Target="https://docs.oracle.com/javase/7/docs/api/java/awt/Component.html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22BCF542-7C00-2047-81FD-31AE693C4FFA}"/>
              </a:ext>
            </a:extLst>
          </p:cNvPr>
          <p:cNvSpPr txBox="1">
            <a:spLocks/>
          </p:cNvSpPr>
          <p:nvPr/>
        </p:nvSpPr>
        <p:spPr>
          <a:xfrm>
            <a:off x="685800" y="630175"/>
            <a:ext cx="7772400" cy="16357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/>
              <a:t>CS 18000 Problem Solving and Object Oriented Programming </a:t>
            </a:r>
            <a:br>
              <a:rPr lang="en-US" sz="3200"/>
            </a:br>
            <a:r>
              <a:rPr lang="en-US" sz="2400"/>
              <a:t>Spring 2019</a:t>
            </a:r>
            <a:endParaRPr lang="en-US" sz="2400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831B38F8-5A6F-734D-BA4C-D973EC4699FD}"/>
              </a:ext>
            </a:extLst>
          </p:cNvPr>
          <p:cNvSpPr txBox="1">
            <a:spLocks/>
          </p:cNvSpPr>
          <p:nvPr/>
        </p:nvSpPr>
        <p:spPr>
          <a:xfrm>
            <a:off x="1371600" y="3397849"/>
            <a:ext cx="6400800" cy="10974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Week 10: Lecture 20, March 25. 2019</a:t>
            </a:r>
          </a:p>
          <a:p>
            <a:r>
              <a:rPr lang="en-US" sz="2400" dirty="0"/>
              <a:t>Slides updated: 10:06am, March 25, 2019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2FA475-77F1-9E47-9F91-04751E88D91D}"/>
              </a:ext>
            </a:extLst>
          </p:cNvPr>
          <p:cNvSpPr txBox="1"/>
          <p:nvPr/>
        </p:nvSpPr>
        <p:spPr>
          <a:xfrm>
            <a:off x="855496" y="4420512"/>
            <a:ext cx="709528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Aditya Mathur</a:t>
            </a:r>
          </a:p>
          <a:p>
            <a:pPr algn="ctr"/>
            <a:r>
              <a:rPr lang="en-US" dirty="0"/>
              <a:t>Professor, Department of Computer Science</a:t>
            </a:r>
          </a:p>
          <a:p>
            <a:pPr algn="ctr"/>
            <a:r>
              <a:rPr lang="en-US" dirty="0"/>
              <a:t>Purdue University</a:t>
            </a:r>
          </a:p>
          <a:p>
            <a:pPr algn="ctr"/>
            <a:r>
              <a:rPr lang="en-US" dirty="0"/>
              <a:t>West Lafayette, IN, USA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https://</a:t>
            </a:r>
            <a:r>
              <a:rPr lang="en-US" dirty="0" err="1"/>
              <a:t>www.cs.purdue.edu</a:t>
            </a:r>
            <a:r>
              <a:rPr lang="en-US" dirty="0"/>
              <a:t>/homes/</a:t>
            </a:r>
            <a:r>
              <a:rPr lang="en-US" dirty="0" err="1"/>
              <a:t>apm</a:t>
            </a:r>
            <a:r>
              <a:rPr lang="en-US" dirty="0"/>
              <a:t>/courses/CS180Spring2019/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F392D08-2B92-FE42-B5B3-68AEB75AF608}"/>
              </a:ext>
            </a:extLst>
          </p:cNvPr>
          <p:cNvSpPr/>
          <p:nvPr/>
        </p:nvSpPr>
        <p:spPr>
          <a:xfrm>
            <a:off x="1422888" y="2647237"/>
            <a:ext cx="62982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Section LE2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G"/>
              <a:t>03/25/2019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/>
              <a:t>©Aditya Mathur. CS 180. Fall 2019.Week 12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2A861-F3E9-FD41-B3BE-4E4F6A444211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75087" y="313141"/>
            <a:ext cx="56982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</a:rPr>
              <a:t>JOptionPane</a:t>
            </a:r>
            <a:r>
              <a:rPr lang="en-US" sz="2800" b="1" dirty="0">
                <a:solidFill>
                  <a:srgbClr val="C00000"/>
                </a:solidFill>
              </a:rPr>
              <a:t>: Methods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E376F8B-676F-0B48-A1E6-0EAECE3648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0363271"/>
              </p:ext>
            </p:extLst>
          </p:nvPr>
        </p:nvGraphicFramePr>
        <p:xfrm>
          <a:off x="275087" y="2591172"/>
          <a:ext cx="8229600" cy="3017520"/>
        </p:xfrm>
        <a:graphic>
          <a:graphicData uri="http://schemas.openxmlformats.org/drawingml/2006/table">
            <a:tbl>
              <a:tblPr/>
              <a:tblGrid>
                <a:gridCol w="3461657">
                  <a:extLst>
                    <a:ext uri="{9D8B030D-6E8A-4147-A177-3AD203B41FA5}">
                      <a16:colId xmlns:a16="http://schemas.microsoft.com/office/drawing/2014/main" val="1321165883"/>
                    </a:ext>
                  </a:extLst>
                </a:gridCol>
                <a:gridCol w="4767943">
                  <a:extLst>
                    <a:ext uri="{9D8B030D-6E8A-4147-A177-3AD203B41FA5}">
                      <a16:colId xmlns:a16="http://schemas.microsoft.com/office/drawing/2014/main" val="81256229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SG" sz="2400" b="1" dirty="0"/>
                        <a:t>Method Name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SG" sz="2400" b="1" dirty="0"/>
                        <a:t>Description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794867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G" sz="2400" dirty="0" err="1"/>
                        <a:t>showConfirmDialog</a:t>
                      </a:r>
                      <a:endParaRPr lang="en-SG" sz="24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SG" sz="2400" dirty="0"/>
                        <a:t>Asks a confirming question, e.g., yes/no/cancel.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724282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G" sz="2400" dirty="0" err="1"/>
                        <a:t>showInputDialog</a:t>
                      </a:r>
                      <a:endParaRPr lang="en-SG" sz="24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SG" sz="2400"/>
                        <a:t>Prompt for some input.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553270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G" sz="2400" dirty="0" err="1"/>
                        <a:t>showMessageDialog</a:t>
                      </a:r>
                      <a:endParaRPr lang="en-SG" sz="24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SG" sz="2400" dirty="0"/>
                        <a:t>Tell the user about something that has happened.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525103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G" sz="2400"/>
                        <a:t>showOptionDialog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SG" sz="2400" dirty="0"/>
                        <a:t>Unifies the above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965192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98E803B-4B1F-324A-AF7D-E0B843A6C484}"/>
              </a:ext>
            </a:extLst>
          </p:cNvPr>
          <p:cNvSpPr txBox="1"/>
          <p:nvPr/>
        </p:nvSpPr>
        <p:spPr>
          <a:xfrm>
            <a:off x="293915" y="1851923"/>
            <a:ext cx="5379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JOptionPane.showxxxDialog</a:t>
            </a:r>
            <a:r>
              <a:rPr lang="en-US" sz="2400" dirty="0"/>
              <a:t>(parameters);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6FDF2B2-4AC0-CB4B-9683-F34697E5C15C}"/>
              </a:ext>
            </a:extLst>
          </p:cNvPr>
          <p:cNvGrpSpPr/>
          <p:nvPr/>
        </p:nvGrpSpPr>
        <p:grpSpPr>
          <a:xfrm>
            <a:off x="2024743" y="1104265"/>
            <a:ext cx="1693927" cy="779226"/>
            <a:chOff x="2024743" y="1104265"/>
            <a:chExt cx="1693927" cy="779226"/>
          </a:xfrm>
        </p:grpSpPr>
        <p:sp>
          <p:nvSpPr>
            <p:cNvPr id="5" name="Left Brace 4">
              <a:extLst>
                <a:ext uri="{FF2B5EF4-FFF2-40B4-BE49-F238E27FC236}">
                  <a16:creationId xmlns:a16="http://schemas.microsoft.com/office/drawing/2014/main" id="{6347BEC9-C385-4341-986C-2CC7F06E0EE4}"/>
                </a:ext>
              </a:extLst>
            </p:cNvPr>
            <p:cNvSpPr/>
            <p:nvPr/>
          </p:nvSpPr>
          <p:spPr>
            <a:xfrm rot="5400000">
              <a:off x="2659435" y="824256"/>
              <a:ext cx="424543" cy="1693927"/>
            </a:xfrm>
            <a:prstGeom prst="lef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B79D1BA-C5B5-FD4F-A0DC-C2149FFA4201}"/>
                </a:ext>
              </a:extLst>
            </p:cNvPr>
            <p:cNvSpPr txBox="1"/>
            <p:nvPr/>
          </p:nvSpPr>
          <p:spPr>
            <a:xfrm>
              <a:off x="2277665" y="1104265"/>
              <a:ext cx="11880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Method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4676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G"/>
              <a:t>03/25/2019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/>
              <a:t>©Aditya Mathur. CS 180. Fall 2019.Week 12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2A861-F3E9-FD41-B3BE-4E4F6A444211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46048" y="264973"/>
            <a:ext cx="71228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</a:rPr>
              <a:t>JOptionPane</a:t>
            </a:r>
            <a:r>
              <a:rPr lang="en-US" sz="2800" b="1" dirty="0">
                <a:solidFill>
                  <a:srgbClr val="C00000"/>
                </a:solidFill>
              </a:rPr>
              <a:t>: Parts of a Dialog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9FC7C6-EFBE-ED4B-8F48-435EE3AC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467000"/>
            <a:ext cx="5250621" cy="3924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FF3D2F1-CF49-AF40-A72B-904F5F7015EB}"/>
              </a:ext>
            </a:extLst>
          </p:cNvPr>
          <p:cNvGrpSpPr/>
          <p:nvPr/>
        </p:nvGrpSpPr>
        <p:grpSpPr>
          <a:xfrm>
            <a:off x="3782864" y="1032159"/>
            <a:ext cx="732893" cy="910938"/>
            <a:chOff x="3782864" y="1032159"/>
            <a:chExt cx="732893" cy="91093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A17B8E6-2C93-1D46-8CCD-52A0ADC3785E}"/>
                </a:ext>
              </a:extLst>
            </p:cNvPr>
            <p:cNvSpPr txBox="1"/>
            <p:nvPr/>
          </p:nvSpPr>
          <p:spPr>
            <a:xfrm>
              <a:off x="3782864" y="1032159"/>
              <a:ext cx="7328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Title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ACEE5BAC-7B07-D14E-A3DD-D468170F7208}"/>
                </a:ext>
              </a:extLst>
            </p:cNvPr>
            <p:cNvCxnSpPr/>
            <p:nvPr/>
          </p:nvCxnSpPr>
          <p:spPr>
            <a:xfrm>
              <a:off x="4149310" y="1493824"/>
              <a:ext cx="0" cy="44927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A111CCB-9ECF-DE49-A596-58C43520ED62}"/>
              </a:ext>
            </a:extLst>
          </p:cNvPr>
          <p:cNvGrpSpPr/>
          <p:nvPr/>
        </p:nvGrpSpPr>
        <p:grpSpPr>
          <a:xfrm>
            <a:off x="4666002" y="4364446"/>
            <a:ext cx="1034899" cy="878281"/>
            <a:chOff x="4666002" y="4364446"/>
            <a:chExt cx="1034899" cy="87828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6FCDC81-4282-AE4F-8449-8F46A9618246}"/>
                </a:ext>
              </a:extLst>
            </p:cNvPr>
            <p:cNvSpPr txBox="1"/>
            <p:nvPr/>
          </p:nvSpPr>
          <p:spPr>
            <a:xfrm>
              <a:off x="4666002" y="4781062"/>
              <a:ext cx="10348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Button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F50E2093-BAC2-B648-B9F6-18F40A317387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183453" y="4364446"/>
              <a:ext cx="0" cy="44927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E85BD52-C5AD-094C-800E-3DCC51BAB919}"/>
              </a:ext>
            </a:extLst>
          </p:cNvPr>
          <p:cNvGrpSpPr/>
          <p:nvPr/>
        </p:nvGrpSpPr>
        <p:grpSpPr>
          <a:xfrm>
            <a:off x="691560" y="2684890"/>
            <a:ext cx="1899239" cy="461665"/>
            <a:chOff x="691560" y="2684890"/>
            <a:chExt cx="1899239" cy="46166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0199F8F-557B-4240-B3D0-C3859E034351}"/>
                </a:ext>
              </a:extLst>
            </p:cNvPr>
            <p:cNvSpPr txBox="1"/>
            <p:nvPr/>
          </p:nvSpPr>
          <p:spPr>
            <a:xfrm>
              <a:off x="691560" y="2684890"/>
              <a:ext cx="7126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Icon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6DD05AD9-7D5C-8544-BCE5-CE5E834958BF}"/>
                </a:ext>
              </a:extLst>
            </p:cNvPr>
            <p:cNvCxnSpPr>
              <a:cxnSpLocks/>
            </p:cNvCxnSpPr>
            <p:nvPr/>
          </p:nvCxnSpPr>
          <p:spPr>
            <a:xfrm>
              <a:off x="1763489" y="2915723"/>
              <a:ext cx="82731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13600A3-D135-3640-BF80-DCABC5F91F20}"/>
              </a:ext>
            </a:extLst>
          </p:cNvPr>
          <p:cNvGrpSpPr/>
          <p:nvPr/>
        </p:nvGrpSpPr>
        <p:grpSpPr>
          <a:xfrm>
            <a:off x="5795162" y="2463851"/>
            <a:ext cx="1887035" cy="461665"/>
            <a:chOff x="5795162" y="2463851"/>
            <a:chExt cx="1887035" cy="46166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DECBA39-9919-984B-8D81-ED2FA7B5D992}"/>
                </a:ext>
              </a:extLst>
            </p:cNvPr>
            <p:cNvSpPr txBox="1"/>
            <p:nvPr/>
          </p:nvSpPr>
          <p:spPr>
            <a:xfrm>
              <a:off x="6397230" y="2463851"/>
              <a:ext cx="12849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Message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6ACB472E-4926-CD42-8DC6-493696FBFED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019799" y="2470048"/>
              <a:ext cx="0" cy="44927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64424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G"/>
              <a:t>03/25/2019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/>
              <a:t>©Aditya Mathur. CS 180. Fall 2019.Week 12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2A861-F3E9-FD41-B3BE-4E4F6A444211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20932" y="282588"/>
            <a:ext cx="6324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</a:rPr>
              <a:t>JOptionPane</a:t>
            </a:r>
            <a:r>
              <a:rPr lang="en-US" sz="2800" b="1" dirty="0">
                <a:solidFill>
                  <a:srgbClr val="C00000"/>
                </a:solidFill>
              </a:rPr>
              <a:t>: Error Message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064B2D-1822-5C47-8F75-46FE9871CF7D}"/>
              </a:ext>
            </a:extLst>
          </p:cNvPr>
          <p:cNvSpPr txBox="1"/>
          <p:nvPr/>
        </p:nvSpPr>
        <p:spPr>
          <a:xfrm>
            <a:off x="738162" y="3741765"/>
            <a:ext cx="7667676" cy="19048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580"/>
              </a:lnSpc>
            </a:pPr>
            <a:r>
              <a:rPr lang="en-US" sz="2400" dirty="0">
                <a:solidFill>
                  <a:srgbClr val="C00000"/>
                </a:solidFill>
              </a:rPr>
              <a:t>String</a:t>
            </a:r>
            <a:r>
              <a:rPr lang="en-US" sz="2400" dirty="0"/>
              <a:t> </a:t>
            </a:r>
            <a:r>
              <a:rPr lang="en-US" sz="2400" dirty="0" err="1"/>
              <a:t>msg</a:t>
            </a:r>
            <a:r>
              <a:rPr lang="en-US" sz="2400" dirty="0"/>
              <a:t>=“Invalid input; must be greater than 0”;</a:t>
            </a:r>
          </a:p>
          <a:p>
            <a:pPr>
              <a:lnSpc>
                <a:spcPts val="3580"/>
              </a:lnSpc>
            </a:pPr>
            <a:r>
              <a:rPr lang="en-US" sz="2400" dirty="0" err="1">
                <a:solidFill>
                  <a:srgbClr val="C00000"/>
                </a:solidFill>
              </a:rPr>
              <a:t>int</a:t>
            </a:r>
            <a:r>
              <a:rPr lang="en-US" sz="2400" dirty="0"/>
              <a:t> </a:t>
            </a:r>
            <a:r>
              <a:rPr lang="en-US" sz="2400" dirty="0" err="1"/>
              <a:t>msgType</a:t>
            </a:r>
            <a:r>
              <a:rPr lang="en-US" sz="2400" dirty="0"/>
              <a:t>=</a:t>
            </a:r>
            <a:r>
              <a:rPr lang="en-US" sz="2400" dirty="0" err="1"/>
              <a:t>JOPtionPane.ERROR_MESSAGE</a:t>
            </a:r>
            <a:r>
              <a:rPr lang="en-US" sz="2400" dirty="0"/>
              <a:t>;</a:t>
            </a:r>
          </a:p>
          <a:p>
            <a:pPr>
              <a:lnSpc>
                <a:spcPts val="3580"/>
              </a:lnSpc>
            </a:pPr>
            <a:r>
              <a:rPr lang="en-US" sz="2400" dirty="0">
                <a:solidFill>
                  <a:srgbClr val="C00000"/>
                </a:solidFill>
              </a:rPr>
              <a:t>String</a:t>
            </a:r>
            <a:r>
              <a:rPr lang="en-US" sz="2400" dirty="0"/>
              <a:t> title=“Error report”;</a:t>
            </a:r>
          </a:p>
          <a:p>
            <a:pPr>
              <a:lnSpc>
                <a:spcPts val="3580"/>
              </a:lnSpc>
            </a:pPr>
            <a:r>
              <a:rPr lang="en-US" sz="2400" dirty="0" err="1"/>
              <a:t>JOptionPane.showMessageDialog</a:t>
            </a:r>
            <a:r>
              <a:rPr lang="en-US" sz="2400" dirty="0"/>
              <a:t>(null, </a:t>
            </a:r>
            <a:r>
              <a:rPr lang="en-US" sz="2400" dirty="0" err="1"/>
              <a:t>msg</a:t>
            </a:r>
            <a:r>
              <a:rPr lang="en-US" sz="2400" dirty="0"/>
              <a:t>, title, </a:t>
            </a:r>
            <a:r>
              <a:rPr lang="en-US" sz="2400" dirty="0" err="1"/>
              <a:t>msgType</a:t>
            </a:r>
            <a:r>
              <a:rPr lang="en-US" sz="2400" dirty="0"/>
              <a:t>);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B2DBC1-373D-D14D-9599-1E2938A71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484" y="1041765"/>
            <a:ext cx="5785716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275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G"/>
              <a:t>03/25/2019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/>
              <a:t>©Aditya Mathur. CS 180. Fall 2019.Week 12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2A861-F3E9-FD41-B3BE-4E4F6A444211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20932" y="282588"/>
            <a:ext cx="61717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</a:rPr>
              <a:t>JOptionPane</a:t>
            </a:r>
            <a:r>
              <a:rPr lang="en-US" sz="2800" b="1" dirty="0">
                <a:solidFill>
                  <a:srgbClr val="C00000"/>
                </a:solidFill>
              </a:rPr>
              <a:t>: Information Message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83F2909-771B-484E-9676-FBB61E3CDC77}"/>
              </a:ext>
            </a:extLst>
          </p:cNvPr>
          <p:cNvSpPr/>
          <p:nvPr/>
        </p:nvSpPr>
        <p:spPr>
          <a:xfrm>
            <a:off x="457200" y="3431664"/>
            <a:ext cx="8686800" cy="3289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580"/>
              </a:lnSpc>
            </a:pPr>
            <a:r>
              <a:rPr lang="en-SG" sz="2400" dirty="0" err="1">
                <a:solidFill>
                  <a:srgbClr val="C00000"/>
                </a:solidFill>
              </a:rPr>
              <a:t>ImageIcon</a:t>
            </a:r>
            <a:r>
              <a:rPr lang="en-SG" sz="2400" dirty="0"/>
              <a:t> </a:t>
            </a:r>
            <a:r>
              <a:rPr lang="en-SG" sz="2400" dirty="0" err="1"/>
              <a:t>img</a:t>
            </a:r>
            <a:r>
              <a:rPr lang="en-SG" sz="2400" dirty="0"/>
              <a:t>=</a:t>
            </a:r>
            <a:r>
              <a:rPr lang="en-SG" sz="2400" b="1" dirty="0"/>
              <a:t>new </a:t>
            </a:r>
            <a:r>
              <a:rPr lang="en-SG" sz="2400" dirty="0" err="1"/>
              <a:t>ImageIcon</a:t>
            </a:r>
            <a:r>
              <a:rPr lang="en-SG" sz="2400" dirty="0"/>
              <a:t>(</a:t>
            </a:r>
            <a:r>
              <a:rPr lang="en-SG" sz="2400" b="1" dirty="0"/>
              <a:t>"</a:t>
            </a:r>
            <a:r>
              <a:rPr lang="en-SG" sz="2400" b="1" dirty="0" err="1"/>
              <a:t>rose.jpg</a:t>
            </a:r>
            <a:r>
              <a:rPr lang="en-SG" sz="2400" b="1" dirty="0"/>
              <a:t>"</a:t>
            </a:r>
            <a:r>
              <a:rPr lang="en-SG" sz="2400" dirty="0"/>
              <a:t>);</a:t>
            </a:r>
            <a:br>
              <a:rPr lang="en-SG" sz="2400" dirty="0"/>
            </a:br>
            <a:r>
              <a:rPr lang="en-SG" sz="2400" dirty="0">
                <a:solidFill>
                  <a:srgbClr val="C00000"/>
                </a:solidFill>
              </a:rPr>
              <a:t>Object</a:t>
            </a:r>
            <a:r>
              <a:rPr lang="en-SG" sz="2400" dirty="0"/>
              <a:t> []text={</a:t>
            </a:r>
            <a:r>
              <a:rPr lang="en-SG" sz="2400" b="1" dirty="0"/>
              <a:t>"I love roses, and"</a:t>
            </a:r>
            <a:r>
              <a:rPr lang="en-SG" sz="2400" dirty="0"/>
              <a:t>, </a:t>
            </a:r>
            <a:r>
              <a:rPr lang="en-SG" sz="2400" b="1" dirty="0"/>
              <a:t>"</a:t>
            </a:r>
            <a:r>
              <a:rPr lang="en-SG" sz="2400" b="1" dirty="0" err="1"/>
              <a:t>Habiscus</a:t>
            </a:r>
            <a:r>
              <a:rPr lang="en-SG" sz="2400" b="1" dirty="0"/>
              <a:t>, and"</a:t>
            </a:r>
            <a:r>
              <a:rPr lang="en-SG" sz="2400" dirty="0"/>
              <a:t>, </a:t>
            </a:r>
            <a:r>
              <a:rPr lang="en-SG" sz="2400" b="1" dirty="0"/>
              <a:t>"Marigold,"</a:t>
            </a:r>
            <a:r>
              <a:rPr lang="en-SG" sz="2400" dirty="0"/>
              <a:t>, </a:t>
            </a:r>
            <a:r>
              <a:rPr lang="en-SG" sz="2400" b="1" dirty="0"/>
              <a:t>"and.."</a:t>
            </a:r>
            <a:r>
              <a:rPr lang="en-SG" sz="2400" dirty="0"/>
              <a:t>};</a:t>
            </a:r>
            <a:br>
              <a:rPr lang="en-SG" sz="2400" dirty="0"/>
            </a:br>
            <a:r>
              <a:rPr lang="en-SG" sz="2400" dirty="0" err="1">
                <a:solidFill>
                  <a:srgbClr val="C00000"/>
                </a:solidFill>
              </a:rPr>
              <a:t>int</a:t>
            </a:r>
            <a:r>
              <a:rPr lang="en-SG" sz="2400" dirty="0"/>
              <a:t> </a:t>
            </a:r>
            <a:r>
              <a:rPr lang="en-SG" sz="2400" dirty="0" err="1"/>
              <a:t>msgType</a:t>
            </a:r>
            <a:r>
              <a:rPr lang="en-SG" sz="2400" dirty="0"/>
              <a:t>=</a:t>
            </a:r>
            <a:r>
              <a:rPr lang="en-SG" sz="2400" dirty="0" err="1"/>
              <a:t>JOptionPane.</a:t>
            </a:r>
            <a:r>
              <a:rPr lang="en-SG" sz="2400" b="1" i="1" dirty="0" err="1"/>
              <a:t>INFORMATION_MESSAGE</a:t>
            </a:r>
            <a:r>
              <a:rPr lang="en-SG" sz="2400" dirty="0"/>
              <a:t>;</a:t>
            </a:r>
            <a:br>
              <a:rPr lang="en-SG" sz="2400" dirty="0"/>
            </a:br>
            <a:r>
              <a:rPr lang="en-SG" sz="2400" dirty="0">
                <a:solidFill>
                  <a:srgbClr val="C00000"/>
                </a:solidFill>
              </a:rPr>
              <a:t>String </a:t>
            </a:r>
            <a:r>
              <a:rPr lang="en-SG" sz="2400" dirty="0"/>
              <a:t>title=</a:t>
            </a:r>
            <a:r>
              <a:rPr lang="en-SG" sz="2400" b="1" dirty="0"/>
              <a:t>"My love for flowers"</a:t>
            </a:r>
            <a:r>
              <a:rPr lang="en-SG" sz="2400" dirty="0"/>
              <a:t>;</a:t>
            </a:r>
          </a:p>
          <a:p>
            <a:pPr>
              <a:lnSpc>
                <a:spcPts val="3580"/>
              </a:lnSpc>
            </a:pPr>
            <a:r>
              <a:rPr lang="en-SG" sz="2400" dirty="0" err="1"/>
              <a:t>JOptionPane.</a:t>
            </a:r>
            <a:r>
              <a:rPr lang="en-SG" sz="2400" i="1" dirty="0" err="1"/>
              <a:t>showInternalMessageDialog</a:t>
            </a:r>
            <a:r>
              <a:rPr lang="en-SG" sz="2400" dirty="0"/>
              <a:t>(</a:t>
            </a:r>
            <a:r>
              <a:rPr lang="en-SG" sz="2400" b="1" dirty="0"/>
              <a:t>null</a:t>
            </a:r>
            <a:r>
              <a:rPr lang="en-SG" sz="2400" dirty="0"/>
              <a:t>, text, title, </a:t>
            </a:r>
            <a:r>
              <a:rPr lang="en-SG" sz="2400" dirty="0" err="1"/>
              <a:t>msgType</a:t>
            </a:r>
            <a:r>
              <a:rPr lang="en-SG" sz="2400" dirty="0"/>
              <a:t>, </a:t>
            </a:r>
            <a:r>
              <a:rPr lang="en-SG" sz="2400" dirty="0" err="1"/>
              <a:t>img</a:t>
            </a:r>
            <a:r>
              <a:rPr lang="en-SG" sz="2400" dirty="0"/>
              <a:t>);</a:t>
            </a:r>
            <a:endParaRPr lang="en-US" sz="24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04DA44F-16A9-8141-A25F-A536E4E548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511" y="513420"/>
            <a:ext cx="5250621" cy="39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14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G"/>
              <a:t>03/25/2019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/>
              <a:t>©Aditya Mathur. CS 180. Fall 2019.Week 12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2A861-F3E9-FD41-B3BE-4E4F6A444211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96389" y="282588"/>
            <a:ext cx="85824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</a:rPr>
              <a:t>JOptionPane</a:t>
            </a:r>
            <a:r>
              <a:rPr lang="en-US" sz="2800" b="1" dirty="0">
                <a:solidFill>
                  <a:srgbClr val="C00000"/>
                </a:solidFill>
              </a:rPr>
              <a:t>: Confirm Message: Customized button text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BBF8CAC-8C7B-864A-B9A0-3FC2D37DA2DC}"/>
              </a:ext>
            </a:extLst>
          </p:cNvPr>
          <p:cNvSpPr/>
          <p:nvPr/>
        </p:nvSpPr>
        <p:spPr>
          <a:xfrm>
            <a:off x="457200" y="3568189"/>
            <a:ext cx="8321683" cy="2828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580"/>
              </a:lnSpc>
            </a:pPr>
            <a:r>
              <a:rPr lang="en-SG" sz="2400" dirty="0">
                <a:solidFill>
                  <a:srgbClr val="C00000"/>
                </a:solidFill>
              </a:rPr>
              <a:t>Object</a:t>
            </a:r>
            <a:r>
              <a:rPr lang="en-SG" sz="2400" dirty="0"/>
              <a:t> []options={</a:t>
            </a:r>
            <a:r>
              <a:rPr lang="en-SG" sz="2400" b="1" dirty="0"/>
              <a:t>”Yep”, “No”};</a:t>
            </a:r>
            <a:br>
              <a:rPr lang="en-SG" sz="2400" dirty="0"/>
            </a:br>
            <a:r>
              <a:rPr lang="en-SG" sz="2400" dirty="0" err="1">
                <a:solidFill>
                  <a:srgbClr val="C00000"/>
                </a:solidFill>
              </a:rPr>
              <a:t>int</a:t>
            </a:r>
            <a:r>
              <a:rPr lang="en-SG" sz="2400" dirty="0"/>
              <a:t> </a:t>
            </a:r>
            <a:r>
              <a:rPr lang="en-SG" sz="2400" dirty="0" err="1"/>
              <a:t>msgType</a:t>
            </a:r>
            <a:r>
              <a:rPr lang="en-SG" sz="2400" dirty="0"/>
              <a:t>=</a:t>
            </a:r>
            <a:r>
              <a:rPr lang="en-SG" sz="2400" dirty="0" err="1"/>
              <a:t>JOptionPane.</a:t>
            </a:r>
            <a:r>
              <a:rPr lang="en-SG" sz="2400" b="1" i="1" dirty="0" err="1"/>
              <a:t>YES_NO_OPTION</a:t>
            </a:r>
            <a:r>
              <a:rPr lang="en-SG" sz="2400" b="1" i="1" dirty="0"/>
              <a:t>;</a:t>
            </a:r>
          </a:p>
          <a:p>
            <a:pPr>
              <a:lnSpc>
                <a:spcPts val="3580"/>
              </a:lnSpc>
            </a:pPr>
            <a:r>
              <a:rPr lang="en-SG" sz="2400" dirty="0">
                <a:solidFill>
                  <a:srgbClr val="C00000"/>
                </a:solidFill>
              </a:rPr>
              <a:t>String </a:t>
            </a:r>
            <a:r>
              <a:rPr lang="en-SG" sz="2400" dirty="0"/>
              <a:t>title=</a:t>
            </a:r>
            <a:r>
              <a:rPr lang="en-SG" sz="2400" b="1" dirty="0"/>
              <a:t>”Confirm"</a:t>
            </a:r>
            <a:r>
              <a:rPr lang="en-SG" sz="2400" dirty="0"/>
              <a:t>;</a:t>
            </a:r>
          </a:p>
          <a:p>
            <a:pPr>
              <a:lnSpc>
                <a:spcPts val="3580"/>
              </a:lnSpc>
            </a:pPr>
            <a:r>
              <a:rPr lang="en-SG" sz="2400" dirty="0">
                <a:solidFill>
                  <a:srgbClr val="C00000"/>
                </a:solidFill>
              </a:rPr>
              <a:t>String </a:t>
            </a:r>
            <a:r>
              <a:rPr lang="en-SG" sz="2400" dirty="0" err="1"/>
              <a:t>msg</a:t>
            </a:r>
            <a:r>
              <a:rPr lang="en-SG" sz="2400" dirty="0"/>
              <a:t>=</a:t>
            </a:r>
            <a:r>
              <a:rPr lang="en-SG" sz="2400" b="1" dirty="0"/>
              <a:t>”Is it over?"</a:t>
            </a:r>
            <a:r>
              <a:rPr lang="en-SG" sz="2400" dirty="0"/>
              <a:t>;</a:t>
            </a:r>
          </a:p>
          <a:p>
            <a:pPr>
              <a:lnSpc>
                <a:spcPts val="3580"/>
              </a:lnSpc>
            </a:pPr>
            <a:r>
              <a:rPr lang="en-SG" sz="2400" dirty="0" err="1">
                <a:solidFill>
                  <a:srgbClr val="C00000"/>
                </a:solidFill>
              </a:rPr>
              <a:t>int</a:t>
            </a:r>
            <a:r>
              <a:rPr lang="en-SG" sz="2400" dirty="0">
                <a:solidFill>
                  <a:srgbClr val="C00000"/>
                </a:solidFill>
              </a:rPr>
              <a:t> </a:t>
            </a:r>
            <a:r>
              <a:rPr lang="en-SG" sz="2400" dirty="0"/>
              <a:t>n=</a:t>
            </a:r>
            <a:r>
              <a:rPr lang="en-SG" sz="2400" dirty="0" err="1"/>
              <a:t>JOptionPane.</a:t>
            </a:r>
            <a:r>
              <a:rPr lang="en-SG" sz="2400" i="1" dirty="0" err="1"/>
              <a:t>showOptionDialog</a:t>
            </a:r>
            <a:r>
              <a:rPr lang="en-SG" sz="2400" dirty="0"/>
              <a:t>(</a:t>
            </a:r>
            <a:r>
              <a:rPr lang="en-SG" sz="2400" b="1" dirty="0"/>
              <a:t>null</a:t>
            </a:r>
            <a:r>
              <a:rPr lang="en-SG" sz="2400" dirty="0"/>
              <a:t>, </a:t>
            </a:r>
            <a:r>
              <a:rPr lang="en-SG" sz="2400" dirty="0" err="1"/>
              <a:t>msg</a:t>
            </a:r>
            <a:r>
              <a:rPr lang="en-SG" sz="2400" dirty="0"/>
              <a:t>, title, </a:t>
            </a:r>
            <a:r>
              <a:rPr lang="en-SG" sz="2400" dirty="0" err="1"/>
              <a:t>optType</a:t>
            </a:r>
            <a:r>
              <a:rPr lang="en-SG" sz="2400" dirty="0"/>
              <a:t>, </a:t>
            </a:r>
            <a:r>
              <a:rPr lang="en-SG" sz="2400" dirty="0" err="1"/>
              <a:t>msgType</a:t>
            </a:r>
            <a:r>
              <a:rPr lang="en-SG" sz="2400" dirty="0"/>
              <a:t>, </a:t>
            </a:r>
            <a:r>
              <a:rPr lang="en-SG" sz="2400" b="1" dirty="0"/>
              <a:t>null</a:t>
            </a:r>
            <a:r>
              <a:rPr lang="en-SG" sz="2400" dirty="0"/>
              <a:t>, options, </a:t>
            </a:r>
            <a:r>
              <a:rPr lang="en-SG" sz="2400" b="1" dirty="0"/>
              <a:t>options[1]</a:t>
            </a:r>
            <a:r>
              <a:rPr lang="en-SG" sz="2400" dirty="0"/>
              <a:t>);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986FF8-0A3B-794C-B6F1-3164409AD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4483" y="243293"/>
            <a:ext cx="6032256" cy="45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720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G"/>
              <a:t>03/25/2019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/>
              <a:t>©Aditya Mathur. CS 180. Fall 2019.Week 12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2A861-F3E9-FD41-B3BE-4E4F6A444211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20932" y="282588"/>
            <a:ext cx="56982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</a:rPr>
              <a:t>JOptionPane</a:t>
            </a:r>
            <a:r>
              <a:rPr lang="en-US" sz="2800" b="1" dirty="0">
                <a:solidFill>
                  <a:srgbClr val="C00000"/>
                </a:solidFill>
              </a:rPr>
              <a:t>: Input message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5EBFE1F-FBAE-C545-A0FF-9EDEEAC696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82600" y="700755"/>
            <a:ext cx="5863587" cy="3672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BF09BB1-263A-E144-B968-00EF3D2D2634}"/>
              </a:ext>
            </a:extLst>
          </p:cNvPr>
          <p:cNvSpPr txBox="1"/>
          <p:nvPr/>
        </p:nvSpPr>
        <p:spPr>
          <a:xfrm>
            <a:off x="285749" y="3694677"/>
            <a:ext cx="8572501" cy="2366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n-SG" sz="2400" dirty="0" err="1">
                <a:solidFill>
                  <a:srgbClr val="C00000"/>
                </a:solidFill>
              </a:rPr>
              <a:t>int</a:t>
            </a:r>
            <a:r>
              <a:rPr lang="en-SG" sz="2400" dirty="0"/>
              <a:t> </a:t>
            </a:r>
            <a:r>
              <a:rPr lang="en-SG" sz="2400" dirty="0" err="1"/>
              <a:t>msgType</a:t>
            </a:r>
            <a:r>
              <a:rPr lang="en-SG" sz="2400" dirty="0"/>
              <a:t>=</a:t>
            </a:r>
            <a:r>
              <a:rPr lang="en-SG" sz="2400" dirty="0" err="1"/>
              <a:t>JOptionPane.</a:t>
            </a:r>
            <a:r>
              <a:rPr lang="en-SG" sz="2400" b="1" i="1" dirty="0" err="1"/>
              <a:t>PLAIN_MESSAGE</a:t>
            </a:r>
            <a:r>
              <a:rPr lang="en-SG" sz="2400" dirty="0"/>
              <a:t>;</a:t>
            </a:r>
            <a:br>
              <a:rPr lang="en-SG" sz="2400" dirty="0"/>
            </a:br>
            <a:r>
              <a:rPr lang="en-SG" sz="2400" dirty="0">
                <a:solidFill>
                  <a:srgbClr val="C00000"/>
                </a:solidFill>
              </a:rPr>
              <a:t>String</a:t>
            </a:r>
            <a:r>
              <a:rPr lang="en-SG" sz="2400" dirty="0"/>
              <a:t> title=</a:t>
            </a:r>
            <a:r>
              <a:rPr lang="en-SG" sz="2400" b="1" dirty="0"/>
              <a:t>"Do you trust me?"</a:t>
            </a:r>
            <a:r>
              <a:rPr lang="en-SG" sz="2400" dirty="0"/>
              <a:t>;</a:t>
            </a:r>
            <a:br>
              <a:rPr lang="en-SG" sz="2400" dirty="0"/>
            </a:br>
            <a:r>
              <a:rPr lang="en-SG" sz="2400" dirty="0">
                <a:solidFill>
                  <a:srgbClr val="C00000"/>
                </a:solidFill>
              </a:rPr>
              <a:t>String</a:t>
            </a:r>
            <a:r>
              <a:rPr lang="en-SG" sz="2400" dirty="0"/>
              <a:t> </a:t>
            </a:r>
            <a:r>
              <a:rPr lang="en-SG" sz="2400" dirty="0" err="1"/>
              <a:t>msg</a:t>
            </a:r>
            <a:r>
              <a:rPr lang="en-SG" sz="2400" dirty="0"/>
              <a:t>=</a:t>
            </a:r>
            <a:r>
              <a:rPr lang="en-SG" sz="2400" b="1" dirty="0"/>
              <a:t>"Enter your password"</a:t>
            </a:r>
            <a:r>
              <a:rPr lang="en-SG" sz="2400" dirty="0"/>
              <a:t>;</a:t>
            </a:r>
            <a:br>
              <a:rPr lang="en-SG" sz="2400" dirty="0"/>
            </a:br>
            <a:r>
              <a:rPr lang="en-SG" sz="2400" dirty="0">
                <a:solidFill>
                  <a:srgbClr val="C00000"/>
                </a:solidFill>
              </a:rPr>
              <a:t>String</a:t>
            </a:r>
            <a:r>
              <a:rPr lang="en-SG" sz="2400" dirty="0"/>
              <a:t> p=(String)</a:t>
            </a:r>
            <a:r>
              <a:rPr lang="en-SG" sz="2400" dirty="0" err="1"/>
              <a:t>JOptionPane.</a:t>
            </a:r>
            <a:r>
              <a:rPr lang="en-SG" sz="2400" i="1" dirty="0" err="1"/>
              <a:t>showInputDialog</a:t>
            </a:r>
            <a:r>
              <a:rPr lang="en-SG" sz="2400" dirty="0"/>
              <a:t>(</a:t>
            </a:r>
            <a:r>
              <a:rPr lang="en-SG" sz="2400" b="1" dirty="0"/>
              <a:t>null</a:t>
            </a:r>
            <a:r>
              <a:rPr lang="en-SG" sz="2400" dirty="0"/>
              <a:t>, </a:t>
            </a:r>
            <a:r>
              <a:rPr lang="en-SG" sz="2400" dirty="0" err="1"/>
              <a:t>msg,title</a:t>
            </a:r>
            <a:r>
              <a:rPr lang="en-SG" sz="2400" dirty="0"/>
              <a:t>, </a:t>
            </a:r>
            <a:r>
              <a:rPr lang="en-SG" sz="2400" dirty="0" err="1"/>
              <a:t>msgType</a:t>
            </a:r>
            <a:r>
              <a:rPr lang="en-SG" sz="2400" dirty="0"/>
              <a:t>);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09822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G"/>
              <a:t>03/25/2019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/>
              <a:t>©Aditya Mathur. CS 180. Fall 2019.Week 12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2A861-F3E9-FD41-B3BE-4E4F6A444211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14992" y="240863"/>
            <a:ext cx="48795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</a:rPr>
              <a:t>JOptionPane</a:t>
            </a:r>
            <a:r>
              <a:rPr lang="en-US" sz="2800" b="1" dirty="0">
                <a:solidFill>
                  <a:srgbClr val="C00000"/>
                </a:solidFill>
              </a:rPr>
              <a:t>: Customization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F09BB1-263A-E144-B968-00EF3D2D2634}"/>
              </a:ext>
            </a:extLst>
          </p:cNvPr>
          <p:cNvSpPr txBox="1"/>
          <p:nvPr/>
        </p:nvSpPr>
        <p:spPr>
          <a:xfrm>
            <a:off x="285749" y="1898534"/>
            <a:ext cx="1363437" cy="519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n-US" sz="2400" dirty="0"/>
              <a:t>Icon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23DC6C-648F-5D41-9EBE-0B78B8EFFCE8}"/>
              </a:ext>
            </a:extLst>
          </p:cNvPr>
          <p:cNvSpPr txBox="1"/>
          <p:nvPr/>
        </p:nvSpPr>
        <p:spPr>
          <a:xfrm>
            <a:off x="285749" y="2400765"/>
            <a:ext cx="1363437" cy="519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n-US" sz="2400" dirty="0"/>
              <a:t>Buttons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ABABD9-D05F-8746-86EA-212114647CFA}"/>
              </a:ext>
            </a:extLst>
          </p:cNvPr>
          <p:cNvSpPr txBox="1"/>
          <p:nvPr/>
        </p:nvSpPr>
        <p:spPr>
          <a:xfrm>
            <a:off x="285749" y="2902996"/>
            <a:ext cx="1363437" cy="519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n-US" sz="2400" dirty="0"/>
              <a:t>Fonts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231250-5871-6740-A8CE-1C6F349F03C0}"/>
              </a:ext>
            </a:extLst>
          </p:cNvPr>
          <p:cNvSpPr txBox="1"/>
          <p:nvPr/>
        </p:nvSpPr>
        <p:spPr>
          <a:xfrm>
            <a:off x="285749" y="3405228"/>
            <a:ext cx="2305051" cy="519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n-US" sz="2400" dirty="0"/>
              <a:t>Window size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1F2CEC-E978-684F-99C8-33F2B6285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0044" y="270679"/>
            <a:ext cx="5867400" cy="424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939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G"/>
              <a:t>03/25/2019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/>
              <a:t>©Aditya Mathur. CS 180. Fall 2019.Week 12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2A861-F3E9-FD41-B3BE-4E4F6A444211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14993" y="240863"/>
            <a:ext cx="39487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</a:rPr>
              <a:t>JOptionPane</a:t>
            </a:r>
            <a:r>
              <a:rPr lang="en-US" sz="2800" b="1" dirty="0">
                <a:solidFill>
                  <a:srgbClr val="C00000"/>
                </a:solidFill>
              </a:rPr>
              <a:t>: Font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1F2CEC-E978-684F-99C8-33F2B6285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144" y="471695"/>
            <a:ext cx="5867400" cy="4241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1D9F2B6-0507-7A45-A8A9-A52AF91C1FD7}"/>
              </a:ext>
            </a:extLst>
          </p:cNvPr>
          <p:cNvSpPr/>
          <p:nvPr/>
        </p:nvSpPr>
        <p:spPr>
          <a:xfrm>
            <a:off x="261479" y="4297996"/>
            <a:ext cx="84253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sz="2000" dirty="0" err="1"/>
              <a:t>UIManager.</a:t>
            </a:r>
            <a:r>
              <a:rPr lang="en-SG" sz="2000" i="1" dirty="0" err="1"/>
              <a:t>put</a:t>
            </a:r>
            <a:r>
              <a:rPr lang="en-SG" sz="2000" dirty="0"/>
              <a:t>(</a:t>
            </a:r>
            <a:r>
              <a:rPr lang="en-SG" sz="2000" b="1" dirty="0">
                <a:solidFill>
                  <a:srgbClr val="008000"/>
                </a:solidFill>
              </a:rPr>
              <a:t>"</a:t>
            </a:r>
            <a:r>
              <a:rPr lang="en-SG" sz="2000" b="1" dirty="0" err="1">
                <a:solidFill>
                  <a:srgbClr val="008000"/>
                </a:solidFill>
              </a:rPr>
              <a:t>OptionPane.messageFont</a:t>
            </a:r>
            <a:r>
              <a:rPr lang="en-SG" sz="2000" b="1" dirty="0">
                <a:solidFill>
                  <a:srgbClr val="008000"/>
                </a:solidFill>
              </a:rPr>
              <a:t>"</a:t>
            </a:r>
            <a:r>
              <a:rPr lang="en-SG" sz="2000" dirty="0"/>
              <a:t>, </a:t>
            </a:r>
            <a:r>
              <a:rPr lang="en-SG" sz="2000" b="1" dirty="0">
                <a:solidFill>
                  <a:srgbClr val="000080"/>
                </a:solidFill>
              </a:rPr>
              <a:t>new </a:t>
            </a:r>
            <a:r>
              <a:rPr lang="en-SG" sz="2000" dirty="0"/>
              <a:t>Font(</a:t>
            </a:r>
            <a:r>
              <a:rPr lang="en-SG" sz="2000" b="1" dirty="0">
                <a:solidFill>
                  <a:srgbClr val="008000"/>
                </a:solidFill>
              </a:rPr>
              <a:t>"Arial"</a:t>
            </a:r>
            <a:r>
              <a:rPr lang="en-SG" sz="2000" dirty="0"/>
              <a:t>, </a:t>
            </a:r>
            <a:r>
              <a:rPr lang="en-SG" sz="2000" dirty="0" err="1"/>
              <a:t>Font.</a:t>
            </a:r>
            <a:r>
              <a:rPr lang="en-SG" sz="2000" b="1" i="1" dirty="0" err="1">
                <a:solidFill>
                  <a:srgbClr val="660E7A"/>
                </a:solidFill>
              </a:rPr>
              <a:t>BOLD</a:t>
            </a:r>
            <a:r>
              <a:rPr lang="en-SG" sz="2000" dirty="0"/>
              <a:t>, </a:t>
            </a:r>
            <a:r>
              <a:rPr lang="en-SG" sz="2000" dirty="0">
                <a:solidFill>
                  <a:srgbClr val="0000FF"/>
                </a:solidFill>
              </a:rPr>
              <a:t>24</a:t>
            </a:r>
            <a:r>
              <a:rPr lang="en-SG" sz="2000" dirty="0"/>
              <a:t>));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63103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G"/>
              <a:t>03/25/2019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/>
              <a:t>©Aditya Mathur. CS 180. Fall 2019.Week 12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2A861-F3E9-FD41-B3BE-4E4F6A444211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14992" y="240863"/>
            <a:ext cx="48795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</a:rPr>
              <a:t>JOptionPane</a:t>
            </a:r>
            <a:r>
              <a:rPr lang="en-US" sz="2800" b="1" dirty="0">
                <a:solidFill>
                  <a:srgbClr val="C00000"/>
                </a:solidFill>
              </a:rPr>
              <a:t>: Window size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3114D7-B291-6440-BF8D-6C50A4A4C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" y="471695"/>
            <a:ext cx="9042400" cy="6781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41C67DA-84B6-8144-8166-32EE2F7A9914}"/>
              </a:ext>
            </a:extLst>
          </p:cNvPr>
          <p:cNvSpPr/>
          <p:nvPr/>
        </p:nvSpPr>
        <p:spPr>
          <a:xfrm>
            <a:off x="70757" y="4753456"/>
            <a:ext cx="75111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sz="2000" dirty="0" err="1"/>
              <a:t>UIManager.</a:t>
            </a:r>
            <a:r>
              <a:rPr lang="en-SG" sz="2000" i="1" dirty="0" err="1"/>
              <a:t>put</a:t>
            </a:r>
            <a:r>
              <a:rPr lang="en-SG" sz="2000" dirty="0"/>
              <a:t>(</a:t>
            </a:r>
            <a:r>
              <a:rPr lang="en-SG" sz="2000" b="1" dirty="0">
                <a:solidFill>
                  <a:srgbClr val="008000"/>
                </a:solidFill>
              </a:rPr>
              <a:t>"</a:t>
            </a:r>
            <a:r>
              <a:rPr lang="en-SG" sz="2000" b="1" dirty="0" err="1">
                <a:solidFill>
                  <a:srgbClr val="008000"/>
                </a:solidFill>
              </a:rPr>
              <a:t>OptionPane.minimumSize</a:t>
            </a:r>
            <a:r>
              <a:rPr lang="en-SG" sz="2000" b="1" dirty="0">
                <a:solidFill>
                  <a:srgbClr val="008000"/>
                </a:solidFill>
              </a:rPr>
              <a:t>"</a:t>
            </a:r>
            <a:r>
              <a:rPr lang="en-SG" sz="2000" dirty="0"/>
              <a:t>, </a:t>
            </a:r>
            <a:r>
              <a:rPr lang="en-SG" sz="2000" b="1" dirty="0">
                <a:solidFill>
                  <a:srgbClr val="000080"/>
                </a:solidFill>
              </a:rPr>
              <a:t>new </a:t>
            </a:r>
            <a:r>
              <a:rPr lang="en-SG" sz="2000" dirty="0"/>
              <a:t>Dimension(w, h));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73073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G"/>
              <a:t>03/25/2019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3429000" cy="365125"/>
          </a:xfrm>
        </p:spPr>
        <p:txBody>
          <a:bodyPr/>
          <a:lstStyle/>
          <a:p>
            <a:r>
              <a:rPr lang="en-SG" dirty="0"/>
              <a:t>©Aditya Mathur. CS 180. Fall 2019.Week 12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2A861-F3E9-FD41-B3BE-4E4F6A444211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599544" y="2479320"/>
            <a:ext cx="55067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Live demo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G"/>
              <a:t>03/25/2019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/>
              <a:t>©Aditya Mathur. CS 180. Fall 2019.Week 12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2A861-F3E9-FD41-B3BE-4E4F6A444211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57200" y="468817"/>
            <a:ext cx="28881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Today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994AAC-7C99-C14F-BEA3-3FE7E198A2A5}"/>
              </a:ext>
            </a:extLst>
          </p:cNvPr>
          <p:cNvSpPr txBox="1"/>
          <p:nvPr/>
        </p:nvSpPr>
        <p:spPr>
          <a:xfrm>
            <a:off x="810903" y="1290406"/>
            <a:ext cx="6662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Interaction through Graphical User Interfaces (GUIs)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2741D3-EEE9-1948-B785-E55D23E80DD3}"/>
              </a:ext>
            </a:extLst>
          </p:cNvPr>
          <p:cNvSpPr txBox="1"/>
          <p:nvPr/>
        </p:nvSpPr>
        <p:spPr>
          <a:xfrm>
            <a:off x="810903" y="1999304"/>
            <a:ext cx="17588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JOptionPane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G"/>
              <a:t>03/25/2019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3429000" cy="365125"/>
          </a:xfrm>
        </p:spPr>
        <p:txBody>
          <a:bodyPr/>
          <a:lstStyle/>
          <a:p>
            <a:r>
              <a:rPr lang="en-SG" dirty="0"/>
              <a:t>©Aditya Mathur. CS 180. Fall 2019.Week 12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2A861-F3E9-FD41-B3BE-4E4F6A444211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19919" y="685244"/>
            <a:ext cx="68059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Write a program to generate the following dialog</a:t>
            </a:r>
            <a:r>
              <a:rPr lang="en-US" sz="2800" dirty="0"/>
              <a:t>.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2E176F-2B0B-C74D-B99E-F236218C4BEF}"/>
              </a:ext>
            </a:extLst>
          </p:cNvPr>
          <p:cNvSpPr/>
          <p:nvPr/>
        </p:nvSpPr>
        <p:spPr>
          <a:xfrm>
            <a:off x="219919" y="162024"/>
            <a:ext cx="55067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Select your pizza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0C2BFAE-061B-FE43-B31F-2A5C18B444E3}"/>
              </a:ext>
            </a:extLst>
          </p:cNvPr>
          <p:cNvSpPr/>
          <p:nvPr/>
        </p:nvSpPr>
        <p:spPr>
          <a:xfrm>
            <a:off x="219919" y="4599416"/>
            <a:ext cx="68059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Print the selected pizza on console.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51EC14C-1763-DD46-B5A3-6BE83C626B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709" y="1399463"/>
            <a:ext cx="8621662" cy="296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9012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22888" y="2837327"/>
            <a:ext cx="6298224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100" dirty="0">
                <a:solidFill>
                  <a:srgbClr val="FF0000"/>
                </a:solidFill>
              </a:rPr>
              <a:t>Quiz: 03/25/2019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G"/>
              <a:t>03/25/2019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/>
              <a:t>©Aditya Mathur. CS 180. Fall 2019.Week 12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2A861-F3E9-FD41-B3BE-4E4F6A444211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G"/>
              <a:t>03/25/2019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/>
              <a:t>©Aditya Mathur. CS 180. Fall 2019.Week 12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2A861-F3E9-FD41-B3BE-4E4F6A444211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75087" y="313141"/>
            <a:ext cx="56982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Xerox Alto [~1974]</a:t>
            </a:r>
          </a:p>
        </p:txBody>
      </p:sp>
      <p:pic>
        <p:nvPicPr>
          <p:cNvPr id="2049" name="Picture 1" descr="The Xerox Alto.">
            <a:extLst>
              <a:ext uri="{FF2B5EF4-FFF2-40B4-BE49-F238E27FC236}">
                <a16:creationId xmlns:a16="http://schemas.microsoft.com/office/drawing/2014/main" id="{03A5BE3E-BB22-B54C-A520-D1E5A9710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8355"/>
            <a:ext cx="6528000" cy="48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69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G"/>
              <a:t>03/25/2019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/>
              <a:t>©Aditya Mathur. CS 180. Fall 2019.Week 12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2A861-F3E9-FD41-B3BE-4E4F6A444211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75087" y="313141"/>
            <a:ext cx="56982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Apple Mac [~1984]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5BCA7CB-9E28-0C47-8840-3242BB7F9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540500" y="1562355"/>
            <a:ext cx="5424000" cy="406800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1358539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G"/>
              <a:t>03/25/2019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/>
              <a:t>©Aditya Mathur. CS 180. Fall 2019.Week 12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2A861-F3E9-FD41-B3BE-4E4F6A444211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8" name="Rectangle 7"/>
          <p:cNvSpPr>
            <a:spLocks noChangeAspect="1"/>
          </p:cNvSpPr>
          <p:nvPr/>
        </p:nvSpPr>
        <p:spPr>
          <a:xfrm>
            <a:off x="275087" y="313141"/>
            <a:ext cx="56982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Microsoft Windows [~1985]</a:t>
            </a:r>
          </a:p>
        </p:txBody>
      </p:sp>
      <p:pic>
        <p:nvPicPr>
          <p:cNvPr id="6146" name="Picture 2" descr="https://cnet3.cbsistatic.com/img/Mh_sAYH7futadkDzRpHgik0cUfQ=/936x527/2012/08/07/454b28b6-6788-11e3-846b-14feb5ca9861/Windows1.0.png">
            <a:extLst>
              <a:ext uri="{FF2B5EF4-FFF2-40B4-BE49-F238E27FC236}">
                <a16:creationId xmlns:a16="http://schemas.microsoft.com/office/drawing/2014/main" id="{4A0389AF-1204-9149-8041-444409988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64355"/>
            <a:ext cx="7928654" cy="44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32659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G"/>
              <a:t>03/25/2019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/>
              <a:t>©Aditya Mathur. CS 180. Fall 2019.Week 12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2A861-F3E9-FD41-B3BE-4E4F6A444211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75087" y="313141"/>
            <a:ext cx="56982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Graphical </a:t>
            </a:r>
            <a:r>
              <a:rPr lang="en-US" sz="2800" b="1">
                <a:solidFill>
                  <a:srgbClr val="C00000"/>
                </a:solidFill>
              </a:rPr>
              <a:t>User Interface [GUI]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BF11FC-F380-914A-905C-A8B7C7AD1EA8}"/>
              </a:ext>
            </a:extLst>
          </p:cNvPr>
          <p:cNvSpPr txBox="1"/>
          <p:nvPr/>
        </p:nvSpPr>
        <p:spPr>
          <a:xfrm>
            <a:off x="275087" y="1358204"/>
            <a:ext cx="80524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Enables interaction with apps through graphical elements such as buttons, textboxes, and other items known as “</a:t>
            </a:r>
            <a:r>
              <a:rPr lang="en-US" sz="2400" dirty="0">
                <a:solidFill>
                  <a:srgbClr val="C00000"/>
                </a:solidFill>
              </a:rPr>
              <a:t>widgets.</a:t>
            </a:r>
            <a:r>
              <a:rPr lang="en-US" sz="2400" dirty="0"/>
              <a:t>”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1F33EE-C21F-2847-839B-5144DC80A3FB}"/>
              </a:ext>
            </a:extLst>
          </p:cNvPr>
          <p:cNvSpPr txBox="1"/>
          <p:nvPr/>
        </p:nvSpPr>
        <p:spPr>
          <a:xfrm>
            <a:off x="275087" y="2580075"/>
            <a:ext cx="80524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Developed at Xerox Palo Alto research center based on ideas from Ivan Sutherland and others in the 60’s.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C73522-3B2C-EC45-A0DC-5CE4483E8E83}"/>
              </a:ext>
            </a:extLst>
          </p:cNvPr>
          <p:cNvSpPr txBox="1"/>
          <p:nvPr/>
        </p:nvSpPr>
        <p:spPr>
          <a:xfrm>
            <a:off x="275087" y="3801946"/>
            <a:ext cx="42655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Easy to use, when designed well.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A450193-5B8C-6843-9860-8778C59A6154}"/>
              </a:ext>
            </a:extLst>
          </p:cNvPr>
          <p:cNvSpPr txBox="1"/>
          <p:nvPr/>
        </p:nvSpPr>
        <p:spPr>
          <a:xfrm>
            <a:off x="275087" y="4654485"/>
            <a:ext cx="80984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Designing a GUI and implementing it are two different activities.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0FF0933-A947-894D-8604-32A0850C9927}"/>
              </a:ext>
            </a:extLst>
          </p:cNvPr>
          <p:cNvSpPr txBox="1"/>
          <p:nvPr/>
        </p:nvSpPr>
        <p:spPr>
          <a:xfrm>
            <a:off x="275087" y="5507023"/>
            <a:ext cx="49207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Our focus is more on implementation.</a:t>
            </a:r>
          </a:p>
        </p:txBody>
      </p:sp>
    </p:spTree>
    <p:extLst>
      <p:ext uri="{BB962C8B-B14F-4D97-AF65-F5344CB8AC3E}">
        <p14:creationId xmlns:p14="http://schemas.microsoft.com/office/powerpoint/2010/main" val="1770288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G"/>
              <a:t>03/25/2019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/>
              <a:t>©Aditya Mathur. CS 180. Fall 2019.Week 12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2A861-F3E9-FD41-B3BE-4E4F6A444211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75087" y="313141"/>
            <a:ext cx="56982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Java swing library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A1ABB26-A95C-914E-B52C-A4223C30F32C}"/>
              </a:ext>
            </a:extLst>
          </p:cNvPr>
          <p:cNvSpPr/>
          <p:nvPr/>
        </p:nvSpPr>
        <p:spPr>
          <a:xfrm>
            <a:off x="838199" y="1349586"/>
            <a:ext cx="7179130" cy="2366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580"/>
              </a:lnSpc>
            </a:pPr>
            <a:r>
              <a:rPr lang="en-SG" sz="2400" dirty="0">
                <a:hlinkClick r:id="rId3" tooltip="class in java.lang"/>
              </a:rPr>
              <a:t>java.lang.Object</a:t>
            </a:r>
            <a:endParaRPr lang="en-SG" sz="2400" dirty="0"/>
          </a:p>
          <a:p>
            <a:pPr lvl="1">
              <a:lnSpc>
                <a:spcPts val="3580"/>
              </a:lnSpc>
            </a:pPr>
            <a:r>
              <a:rPr lang="en-SG" sz="2400" dirty="0">
                <a:hlinkClick r:id="rId4" tooltip="class in java.awt"/>
              </a:rPr>
              <a:t>java.awt.Component</a:t>
            </a:r>
            <a:endParaRPr lang="en-SG" sz="2400" dirty="0"/>
          </a:p>
          <a:p>
            <a:pPr lvl="2">
              <a:lnSpc>
                <a:spcPts val="3580"/>
              </a:lnSpc>
            </a:pPr>
            <a:r>
              <a:rPr lang="en-SG" sz="2400" dirty="0">
                <a:hlinkClick r:id="rId5" tooltip="class in java.awt"/>
              </a:rPr>
              <a:t>java.awt.Container</a:t>
            </a:r>
            <a:endParaRPr lang="en-SG" sz="2400" dirty="0"/>
          </a:p>
          <a:p>
            <a:pPr lvl="3">
              <a:lnSpc>
                <a:spcPts val="3580"/>
              </a:lnSpc>
            </a:pPr>
            <a:r>
              <a:rPr lang="en-SG" sz="2400" dirty="0">
                <a:hlinkClick r:id="rId6" tooltip="class in javax.swing"/>
              </a:rPr>
              <a:t>javax.swing.JComponent</a:t>
            </a:r>
            <a:endParaRPr lang="en-SG" sz="2400" dirty="0"/>
          </a:p>
          <a:p>
            <a:pPr lvl="4">
              <a:lnSpc>
                <a:spcPts val="3580"/>
              </a:lnSpc>
            </a:pPr>
            <a:r>
              <a:rPr lang="en-SG" sz="2400" dirty="0" err="1"/>
              <a:t>javax.swing.</a:t>
            </a:r>
            <a:r>
              <a:rPr lang="en-SG" sz="2400" dirty="0" err="1">
                <a:solidFill>
                  <a:srgbClr val="C00000"/>
                </a:solidFill>
              </a:rPr>
              <a:t>JOptionPane</a:t>
            </a:r>
            <a:endParaRPr lang="en-SG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5357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G"/>
              <a:t>03/25/2019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/>
              <a:t>©Aditya Mathur. CS 180. Fall 2019.Week 12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2A861-F3E9-FD41-B3BE-4E4F6A444211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2741D3-EEE9-1948-B785-E55D23E80DD3}"/>
              </a:ext>
            </a:extLst>
          </p:cNvPr>
          <p:cNvSpPr txBox="1"/>
          <p:nvPr/>
        </p:nvSpPr>
        <p:spPr>
          <a:xfrm>
            <a:off x="810903" y="1999304"/>
            <a:ext cx="22883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JOptionPane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603812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G"/>
              <a:t>03/25/2019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/>
              <a:t>©Aditya Mathur. CS 180. Fall 2019.Week 12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2A861-F3E9-FD41-B3BE-4E4F6A444211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46048" y="264973"/>
            <a:ext cx="36244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</a:rPr>
              <a:t>JOptionPane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B7760F-0972-2941-9DC3-DB79454AB5C4}"/>
              </a:ext>
            </a:extLst>
          </p:cNvPr>
          <p:cNvSpPr txBox="1"/>
          <p:nvPr/>
        </p:nvSpPr>
        <p:spPr>
          <a:xfrm>
            <a:off x="679302" y="1167537"/>
            <a:ext cx="5740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Used for creating simple (interactive) dialogs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8D345A-613B-AA45-BCB2-3E6D48349B31}"/>
              </a:ext>
            </a:extLst>
          </p:cNvPr>
          <p:cNvSpPr txBox="1"/>
          <p:nvPr/>
        </p:nvSpPr>
        <p:spPr>
          <a:xfrm>
            <a:off x="679302" y="1900443"/>
            <a:ext cx="15671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Easy to use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0C2F2A-C33F-1B41-9195-AACC989C4491}"/>
              </a:ext>
            </a:extLst>
          </p:cNvPr>
          <p:cNvSpPr txBox="1"/>
          <p:nvPr/>
        </p:nvSpPr>
        <p:spPr>
          <a:xfrm>
            <a:off x="679302" y="2633349"/>
            <a:ext cx="51006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Dialogs of different types; customizable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A45C2E4-7A71-464E-9A05-CE9F0FDB269E}"/>
              </a:ext>
            </a:extLst>
          </p:cNvPr>
          <p:cNvSpPr txBox="1"/>
          <p:nvPr/>
        </p:nvSpPr>
        <p:spPr>
          <a:xfrm>
            <a:off x="679302" y="3366256"/>
            <a:ext cx="30355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All dialogs are “modal”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F1AB7F6-3584-C84B-A919-0FEC0C0CCE51}"/>
              </a:ext>
            </a:extLst>
          </p:cNvPr>
          <p:cNvSpPr/>
          <p:nvPr/>
        </p:nvSpPr>
        <p:spPr>
          <a:xfrm>
            <a:off x="513127" y="4763098"/>
            <a:ext cx="83859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docs.oracle.com</a:t>
            </a:r>
            <a:r>
              <a:rPr lang="en-US" dirty="0"/>
              <a:t>/</a:t>
            </a:r>
            <a:r>
              <a:rPr lang="en-US" dirty="0" err="1"/>
              <a:t>javase</a:t>
            </a:r>
            <a:r>
              <a:rPr lang="en-US" dirty="0"/>
              <a:t>/tutorial/</a:t>
            </a:r>
            <a:r>
              <a:rPr lang="en-US" dirty="0" err="1"/>
              <a:t>uiswing</a:t>
            </a:r>
            <a:r>
              <a:rPr lang="en-US" dirty="0"/>
              <a:t>/components/</a:t>
            </a:r>
            <a:r>
              <a:rPr lang="en-US" dirty="0" err="1"/>
              <a:t>dialog.html#dialogdemo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92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  <p:bldP spid="23" grpId="0"/>
      <p:bldP spid="2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Solstice.thmx</Template>
  <TotalTime>8644</TotalTime>
  <Words>754</Words>
  <Application>Microsoft Macintosh PowerPoint</Application>
  <PresentationFormat>On-screen Show (4:3)</PresentationFormat>
  <Paragraphs>163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Purdue University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180 Problem Solving and OO Programming Fall 2010</dc:title>
  <dc:creator>Aditya Mathur</dc:creator>
  <cp:lastModifiedBy>Aditya P Mathur</cp:lastModifiedBy>
  <cp:revision>694</cp:revision>
  <dcterms:created xsi:type="dcterms:W3CDTF">2011-12-15T01:25:35Z</dcterms:created>
  <dcterms:modified xsi:type="dcterms:W3CDTF">2019-03-25T14:16:32Z</dcterms:modified>
</cp:coreProperties>
</file>