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56" r:id="rId3"/>
    <p:sldId id="360" r:id="rId4"/>
    <p:sldId id="296" r:id="rId5"/>
    <p:sldId id="361" r:id="rId6"/>
    <p:sldId id="338" r:id="rId7"/>
    <p:sldId id="345" r:id="rId8"/>
    <p:sldId id="339" r:id="rId9"/>
    <p:sldId id="340" r:id="rId10"/>
    <p:sldId id="341" r:id="rId11"/>
    <p:sldId id="346" r:id="rId12"/>
    <p:sldId id="343" r:id="rId13"/>
    <p:sldId id="358" r:id="rId14"/>
    <p:sldId id="261" r:id="rId15"/>
    <p:sldId id="262" r:id="rId16"/>
    <p:sldId id="263" r:id="rId17"/>
    <p:sldId id="303" r:id="rId18"/>
    <p:sldId id="344" r:id="rId19"/>
    <p:sldId id="347" r:id="rId20"/>
    <p:sldId id="348" r:id="rId21"/>
    <p:sldId id="349" r:id="rId22"/>
    <p:sldId id="351" r:id="rId23"/>
    <p:sldId id="352" r:id="rId24"/>
    <p:sldId id="353" r:id="rId25"/>
    <p:sldId id="354" r:id="rId26"/>
    <p:sldId id="362" r:id="rId27"/>
    <p:sldId id="363" r:id="rId28"/>
    <p:sldId id="364" r:id="rId29"/>
    <p:sldId id="365" r:id="rId30"/>
    <p:sldId id="366" r:id="rId31"/>
    <p:sldId id="367" r:id="rId32"/>
    <p:sldId id="368" r:id="rId33"/>
    <p:sldId id="359" r:id="rId34"/>
    <p:sldId id="306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98" autoAdjust="0"/>
    <p:restoredTop sz="85486" autoAdjust="0"/>
  </p:normalViewPr>
  <p:slideViewPr>
    <p:cSldViewPr snapToGrid="0" snapToObjects="1">
      <p:cViewPr varScale="1">
        <p:scale>
          <a:sx n="111" d="100"/>
          <a:sy n="111" d="100"/>
        </p:scale>
        <p:origin x="274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5" d="100"/>
        <a:sy n="10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77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2/6/19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481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ocs.cs.princeton.edu/java/32class/Complex.java.html" TargetMode="Externa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1635782"/>
          </a:xfrm>
        </p:spPr>
        <p:txBody>
          <a:bodyPr>
            <a:noAutofit/>
          </a:bodyPr>
          <a:lstStyle/>
          <a:p>
            <a:r>
              <a:rPr lang="en-US" sz="3200" dirty="0"/>
              <a:t>CS 18000 Problem Solving and Object Oriented Programming </a:t>
            </a:r>
            <a:br>
              <a:rPr lang="en-US" sz="3200" dirty="0"/>
            </a:br>
            <a:r>
              <a:rPr lang="en-US" sz="2400" dirty="0"/>
              <a:t>Spring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7849"/>
            <a:ext cx="6400800" cy="1097455"/>
          </a:xfrm>
        </p:spPr>
        <p:txBody>
          <a:bodyPr>
            <a:normAutofit/>
          </a:bodyPr>
          <a:lstStyle/>
          <a:p>
            <a:r>
              <a:rPr lang="en-US" sz="2400" dirty="0"/>
              <a:t>Week 1: Lecture 2 January 9. 2019</a:t>
            </a:r>
          </a:p>
          <a:p>
            <a:r>
              <a:rPr lang="en-US" sz="2400" dirty="0"/>
              <a:t>Slides updated: 3:06pm January 9,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2298" y="4685944"/>
            <a:ext cx="44794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2285AE-7007-3941-B634-3DF4E55AC613}"/>
              </a:ext>
            </a:extLst>
          </p:cNvPr>
          <p:cNvSpPr/>
          <p:nvPr/>
        </p:nvSpPr>
        <p:spPr>
          <a:xfrm>
            <a:off x="914401" y="6169247"/>
            <a:ext cx="78129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https://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7F97C1B-2B70-DB4C-B814-83DB482D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643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Illustration: </a:t>
            </a:r>
            <a:r>
              <a:rPr lang="en-US" sz="4000" dirty="0">
                <a:solidFill>
                  <a:srgbClr val="C00000"/>
                </a:solidFill>
              </a:rPr>
              <a:t>Let’s go!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565A19-647E-9949-ADC3-734886AF8EE9}"/>
              </a:ext>
            </a:extLst>
          </p:cNvPr>
          <p:cNvSpPr txBox="1"/>
          <p:nvPr/>
        </p:nvSpPr>
        <p:spPr>
          <a:xfrm>
            <a:off x="1986455" y="2916621"/>
            <a:ext cx="7050584" cy="15489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ts val="388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Dissect an existing program that solves the problem.</a:t>
            </a:r>
          </a:p>
          <a:p>
            <a:pPr marL="342900" indent="-342900">
              <a:lnSpc>
                <a:spcPts val="388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Play with it.</a:t>
            </a:r>
          </a:p>
          <a:p>
            <a:pPr marL="342900" indent="-342900">
              <a:lnSpc>
                <a:spcPts val="388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Learn some Java.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4AB2B0-00D6-C94C-B1C8-9A6D898EDFC4}"/>
              </a:ext>
            </a:extLst>
          </p:cNvPr>
          <p:cNvSpPr txBox="1"/>
          <p:nvPr/>
        </p:nvSpPr>
        <p:spPr>
          <a:xfrm>
            <a:off x="1234436" y="2191600"/>
            <a:ext cx="5318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Because we are just starting, let us:</a:t>
            </a:r>
          </a:p>
        </p:txBody>
      </p:sp>
    </p:spTree>
    <p:extLst>
      <p:ext uri="{BB962C8B-B14F-4D97-AF65-F5344CB8AC3E}">
        <p14:creationId xmlns:p14="http://schemas.microsoft.com/office/powerpoint/2010/main" val="909414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F9842F-8798-1C40-BC03-B2615367A100}"/>
              </a:ext>
            </a:extLst>
          </p:cNvPr>
          <p:cNvSpPr/>
          <p:nvPr/>
        </p:nvSpPr>
        <p:spPr>
          <a:xfrm>
            <a:off x="358815" y="676408"/>
            <a:ext cx="8657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b="1" dirty="0"/>
              <a:t>import </a:t>
            </a:r>
            <a:r>
              <a:rPr lang="en-SG" sz="2400" dirty="0" err="1"/>
              <a:t>java.lang.Math</a:t>
            </a:r>
            <a:r>
              <a:rPr lang="en-SG" sz="2400" dirty="0"/>
              <a:t>;</a:t>
            </a:r>
            <a:br>
              <a:rPr lang="en-SG" sz="2400" dirty="0"/>
            </a:br>
            <a:r>
              <a:rPr lang="en-SG" sz="2400" b="1" dirty="0"/>
              <a:t>import </a:t>
            </a:r>
            <a:r>
              <a:rPr lang="en-SG" sz="2400" dirty="0" err="1"/>
              <a:t>java.util</a:t>
            </a:r>
            <a:r>
              <a:rPr lang="en-SG" sz="2400" dirty="0"/>
              <a:t>.*;</a:t>
            </a:r>
            <a:br>
              <a:rPr lang="en-SG" sz="2400" dirty="0"/>
            </a:br>
            <a:r>
              <a:rPr lang="en-SG" sz="2400" b="1" dirty="0"/>
              <a:t>public class </a:t>
            </a:r>
            <a:r>
              <a:rPr lang="en-SG" sz="2400" dirty="0" err="1"/>
              <a:t>FirstProgram</a:t>
            </a:r>
            <a:r>
              <a:rPr lang="en-SG" sz="2400" dirty="0"/>
              <a:t> {</a:t>
            </a:r>
            <a:br>
              <a:rPr lang="en-SG" sz="2400" dirty="0"/>
            </a:br>
            <a:r>
              <a:rPr lang="en-SG" sz="2400" dirty="0"/>
              <a:t>    </a:t>
            </a:r>
            <a:r>
              <a:rPr lang="en-SG" sz="2400" i="1" dirty="0"/>
              <a:t>/*This is our first program in CS 180 LE2. January 9, 2019</a:t>
            </a:r>
            <a:br>
              <a:rPr lang="en-SG" sz="2400" i="1" dirty="0"/>
            </a:br>
            <a:r>
              <a:rPr lang="en-SG" sz="2400" i="1" dirty="0"/>
              <a:t>       This program inputs radius of a circle</a:t>
            </a:r>
            <a:br>
              <a:rPr lang="en-SG" sz="2400" i="1" dirty="0"/>
            </a:br>
            <a:r>
              <a:rPr lang="en-SG" sz="2400" i="1" dirty="0"/>
              <a:t>       and computes and prints its area and circumference.</a:t>
            </a:r>
            <a:br>
              <a:rPr lang="en-SG" sz="2400" i="1" dirty="0"/>
            </a:br>
            <a:r>
              <a:rPr lang="en-SG" sz="2400" i="1" dirty="0"/>
              <a:t>    */</a:t>
            </a:r>
            <a:br>
              <a:rPr lang="en-SG" sz="2400" i="1" dirty="0"/>
            </a:br>
            <a:r>
              <a:rPr lang="en-SG" sz="2400" i="1" dirty="0"/>
              <a:t>    </a:t>
            </a:r>
            <a:r>
              <a:rPr lang="en-SG" sz="2400" b="1" dirty="0"/>
              <a:t>public static void </a:t>
            </a:r>
            <a:r>
              <a:rPr lang="en-SG" sz="2400" dirty="0"/>
              <a:t>main(String[] </a:t>
            </a:r>
            <a:r>
              <a:rPr lang="en-SG" sz="2400" dirty="0" err="1"/>
              <a:t>args</a:t>
            </a:r>
            <a:r>
              <a:rPr lang="en-SG" sz="2400" dirty="0"/>
              <a:t>) {</a:t>
            </a:r>
            <a:br>
              <a:rPr lang="en-SG" sz="2400" dirty="0"/>
            </a:br>
            <a:r>
              <a:rPr lang="en-SG" sz="2400" dirty="0"/>
              <a:t>        </a:t>
            </a:r>
            <a:r>
              <a:rPr lang="en-SG" sz="2400" dirty="0" err="1"/>
              <a:t>System.</a:t>
            </a:r>
            <a:r>
              <a:rPr lang="en-SG" sz="2400" b="1" i="1" dirty="0" err="1"/>
              <a:t>out</a:t>
            </a:r>
            <a:r>
              <a:rPr lang="en-SG" sz="2400" dirty="0" err="1"/>
              <a:t>.println</a:t>
            </a:r>
            <a:r>
              <a:rPr lang="en-SG" sz="2400" dirty="0"/>
              <a:t>(</a:t>
            </a:r>
            <a:r>
              <a:rPr lang="en-SG" sz="2400" b="1" dirty="0"/>
              <a:t>"Hi Everyone!"</a:t>
            </a:r>
            <a:r>
              <a:rPr lang="en-SG" sz="2400" dirty="0"/>
              <a:t>);</a:t>
            </a:r>
            <a:br>
              <a:rPr lang="en-SG" sz="2400" dirty="0"/>
            </a:br>
            <a:r>
              <a:rPr lang="en-SG" sz="2400" dirty="0"/>
              <a:t>        Scanner s = </a:t>
            </a:r>
            <a:r>
              <a:rPr lang="en-SG" sz="2400" b="1" dirty="0"/>
              <a:t>new </a:t>
            </a:r>
            <a:r>
              <a:rPr lang="en-SG" sz="2400" dirty="0"/>
              <a:t>Scanner(</a:t>
            </a:r>
            <a:r>
              <a:rPr lang="en-SG" sz="2400" dirty="0" err="1"/>
              <a:t>System.</a:t>
            </a:r>
            <a:r>
              <a:rPr lang="en-SG" sz="2400" b="1" i="1" dirty="0" err="1"/>
              <a:t>in</a:t>
            </a:r>
            <a:r>
              <a:rPr lang="en-SG" sz="2400" dirty="0"/>
              <a:t>);</a:t>
            </a:r>
            <a:br>
              <a:rPr lang="en-SG" sz="2400" dirty="0"/>
            </a:br>
            <a:r>
              <a:rPr lang="en-SG" sz="2400" dirty="0"/>
              <a:t>        </a:t>
            </a:r>
            <a:r>
              <a:rPr lang="en-SG" sz="2400" dirty="0" err="1"/>
              <a:t>System.</a:t>
            </a:r>
            <a:r>
              <a:rPr lang="en-SG" sz="2400" b="1" i="1" dirty="0" err="1"/>
              <a:t>out</a:t>
            </a:r>
            <a:r>
              <a:rPr lang="en-SG" sz="2400" dirty="0" err="1"/>
              <a:t>.print</a:t>
            </a:r>
            <a:r>
              <a:rPr lang="en-SG" sz="2400" dirty="0"/>
              <a:t>(</a:t>
            </a:r>
            <a:r>
              <a:rPr lang="en-SG" sz="2400" b="1" dirty="0"/>
              <a:t>"Radius please: "</a:t>
            </a:r>
            <a:r>
              <a:rPr lang="en-SG" sz="2400" dirty="0"/>
              <a:t>);</a:t>
            </a:r>
            <a:br>
              <a:rPr lang="en-SG" sz="2400" dirty="0"/>
            </a:br>
            <a:r>
              <a:rPr lang="en-SG" sz="2400" dirty="0"/>
              <a:t>        </a:t>
            </a:r>
            <a:r>
              <a:rPr lang="en-SG" sz="2400" b="1" dirty="0"/>
              <a:t>double </a:t>
            </a:r>
            <a:r>
              <a:rPr lang="en-SG" sz="2400" dirty="0"/>
              <a:t>radius = </a:t>
            </a:r>
            <a:r>
              <a:rPr lang="en-SG" sz="2400" dirty="0" err="1"/>
              <a:t>s.nextFloat</a:t>
            </a:r>
            <a:r>
              <a:rPr lang="en-SG" sz="2400" dirty="0"/>
              <a:t>();</a:t>
            </a:r>
            <a:br>
              <a:rPr lang="en-SG" sz="2400" dirty="0"/>
            </a:br>
            <a:r>
              <a:rPr lang="en-SG" sz="2400" dirty="0"/>
              <a:t>        </a:t>
            </a:r>
            <a:r>
              <a:rPr lang="en-SG" sz="2400" b="1" dirty="0"/>
              <a:t>double </a:t>
            </a:r>
            <a:r>
              <a:rPr lang="en-SG" sz="2400" dirty="0"/>
              <a:t>area = </a:t>
            </a:r>
            <a:r>
              <a:rPr lang="en-SG" sz="2400" dirty="0" err="1"/>
              <a:t>Math.</a:t>
            </a:r>
            <a:r>
              <a:rPr lang="en-SG" sz="2400" b="1" i="1" dirty="0" err="1"/>
              <a:t>PI</a:t>
            </a:r>
            <a:r>
              <a:rPr lang="en-SG" sz="2400" b="1" i="1" dirty="0"/>
              <a:t> </a:t>
            </a:r>
            <a:r>
              <a:rPr lang="en-SG" sz="2400" dirty="0"/>
              <a:t>* </a:t>
            </a:r>
            <a:r>
              <a:rPr lang="en-SG" sz="2400" dirty="0" err="1"/>
              <a:t>Math.</a:t>
            </a:r>
            <a:r>
              <a:rPr lang="en-SG" sz="2400" i="1" dirty="0" err="1"/>
              <a:t>pow</a:t>
            </a:r>
            <a:r>
              <a:rPr lang="en-SG" sz="2400" dirty="0"/>
              <a:t>(radius, 2);</a:t>
            </a:r>
            <a:br>
              <a:rPr lang="en-SG" sz="2400" dirty="0"/>
            </a:br>
            <a:r>
              <a:rPr lang="en-SG" sz="2400" dirty="0"/>
              <a:t>        </a:t>
            </a:r>
            <a:r>
              <a:rPr lang="en-SG" sz="2400" dirty="0" err="1"/>
              <a:t>System.</a:t>
            </a:r>
            <a:r>
              <a:rPr lang="en-SG" sz="2400" b="1" i="1" dirty="0" err="1"/>
              <a:t>out</a:t>
            </a:r>
            <a:r>
              <a:rPr lang="en-SG" sz="2400" dirty="0" err="1"/>
              <a:t>.printf</a:t>
            </a:r>
            <a:r>
              <a:rPr lang="en-SG" sz="2400" dirty="0"/>
              <a:t>(</a:t>
            </a:r>
            <a:r>
              <a:rPr lang="en-SG" sz="2400" b="1" dirty="0"/>
              <a:t>" Radius %.2f  Area  %.2f\</a:t>
            </a:r>
            <a:r>
              <a:rPr lang="en-SG" sz="2400" b="1" dirty="0" err="1"/>
              <a:t>n"</a:t>
            </a:r>
            <a:r>
              <a:rPr lang="en-SG" sz="2400" dirty="0" err="1"/>
              <a:t>,radius</a:t>
            </a:r>
            <a:r>
              <a:rPr lang="en-SG" sz="2400" dirty="0"/>
              <a:t>, area);</a:t>
            </a:r>
            <a:br>
              <a:rPr lang="en-SG" sz="2400" dirty="0"/>
            </a:br>
            <a:r>
              <a:rPr lang="en-SG" sz="2400" dirty="0"/>
              <a:t>        }</a:t>
            </a:r>
          </a:p>
          <a:p>
            <a:r>
              <a:rPr lang="en-SG" sz="2400" dirty="0"/>
              <a:t>}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D3FCE9-F038-804B-86A5-DA62CD0565D5}"/>
              </a:ext>
            </a:extLst>
          </p:cNvPr>
          <p:cNvSpPr txBox="1"/>
          <p:nvPr/>
        </p:nvSpPr>
        <p:spPr>
          <a:xfrm>
            <a:off x="0" y="91633"/>
            <a:ext cx="6813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Copy this program and let’s play with it!</a:t>
            </a:r>
          </a:p>
        </p:txBody>
      </p:sp>
    </p:spTree>
    <p:extLst>
      <p:ext uri="{BB962C8B-B14F-4D97-AF65-F5344CB8AC3E}">
        <p14:creationId xmlns:p14="http://schemas.microsoft.com/office/powerpoint/2010/main" val="3211184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5742"/>
            <a:ext cx="8229600" cy="651337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What elements of Java did we use in </a:t>
            </a:r>
            <a:r>
              <a:rPr lang="en-US" sz="3200" dirty="0" err="1">
                <a:solidFill>
                  <a:srgbClr val="C00000"/>
                </a:solidFill>
              </a:rPr>
              <a:t>CircleAC</a:t>
            </a:r>
            <a:r>
              <a:rPr lang="en-US" sz="3200" dirty="0"/>
              <a:t>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882DD0-B503-0147-9B0F-0FF6026D9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992625"/>
              </p:ext>
            </p:extLst>
          </p:nvPr>
        </p:nvGraphicFramePr>
        <p:xfrm>
          <a:off x="457200" y="1057114"/>
          <a:ext cx="8374285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734">
                  <a:extLst>
                    <a:ext uri="{9D8B030D-6E8A-4147-A177-3AD203B41FA5}">
                      <a16:colId xmlns:a16="http://schemas.microsoft.com/office/drawing/2014/main" val="2369831801"/>
                    </a:ext>
                  </a:extLst>
                </a:gridCol>
                <a:gridCol w="4198206">
                  <a:extLst>
                    <a:ext uri="{9D8B030D-6E8A-4147-A177-3AD203B41FA5}">
                      <a16:colId xmlns:a16="http://schemas.microsoft.com/office/drawing/2014/main" val="3793147664"/>
                    </a:ext>
                  </a:extLst>
                </a:gridCol>
                <a:gridCol w="2661345">
                  <a:extLst>
                    <a:ext uri="{9D8B030D-6E8A-4147-A177-3AD203B41FA5}">
                      <a16:colId xmlns:a16="http://schemas.microsoft.com/office/drawing/2014/main" val="1649818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Program</a:t>
                      </a:r>
                    </a:p>
                    <a:p>
                      <a:r>
                        <a:rPr lang="en-US" sz="24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What is 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928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group of classes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java,util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8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template for creating objects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CircleAC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81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sequence of instructions to accomplish a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main()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32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Variable;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memory location whose contents may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radius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10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Constant;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location whose contents will not change during program execution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Math.PI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710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formula to compute something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Math.PI</a:t>
                      </a:r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Math.pow</a:t>
                      </a:r>
                      <a:r>
                        <a:rPr lang="en-US" sz="2400" dirty="0"/>
                        <a:t>(r,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095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48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5742"/>
            <a:ext cx="8229600" cy="998577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What elements of Java did we use in </a:t>
            </a:r>
            <a:r>
              <a:rPr lang="en-US" sz="3200" dirty="0" err="1">
                <a:solidFill>
                  <a:srgbClr val="C00000"/>
                </a:solidFill>
              </a:rPr>
              <a:t>CircleAC</a:t>
            </a:r>
            <a:br>
              <a:rPr lang="en-US" sz="3200" dirty="0"/>
            </a:br>
            <a:r>
              <a:rPr lang="en-US" sz="3200" dirty="0"/>
              <a:t>(</a:t>
            </a:r>
            <a:r>
              <a:rPr lang="en-US" sz="3200" dirty="0" err="1"/>
              <a:t>contd</a:t>
            </a:r>
            <a:r>
              <a:rPr lang="en-US" sz="3200" dirty="0"/>
              <a:t>)?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882DD0-B503-0147-9B0F-0FF6026D9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395854"/>
              </p:ext>
            </p:extLst>
          </p:nvPr>
        </p:nvGraphicFramePr>
        <p:xfrm>
          <a:off x="75236" y="1559025"/>
          <a:ext cx="899352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372">
                  <a:extLst>
                    <a:ext uri="{9D8B030D-6E8A-4147-A177-3AD203B41FA5}">
                      <a16:colId xmlns:a16="http://schemas.microsoft.com/office/drawing/2014/main" val="2369831801"/>
                    </a:ext>
                  </a:extLst>
                </a:gridCol>
                <a:gridCol w="4277016">
                  <a:extLst>
                    <a:ext uri="{9D8B030D-6E8A-4147-A177-3AD203B41FA5}">
                      <a16:colId xmlns:a16="http://schemas.microsoft.com/office/drawing/2014/main" val="3793147664"/>
                    </a:ext>
                  </a:extLst>
                </a:gridCol>
                <a:gridCol w="2858140">
                  <a:extLst>
                    <a:ext uri="{9D8B030D-6E8A-4147-A177-3AD203B41FA5}">
                      <a16:colId xmlns:a16="http://schemas.microsoft.com/office/drawing/2014/main" val="1649818620"/>
                    </a:ext>
                  </a:extLst>
                </a:gridCol>
              </a:tblGrid>
              <a:tr h="338257">
                <a:tc>
                  <a:txBody>
                    <a:bodyPr/>
                    <a:lstStyle/>
                    <a:p>
                      <a:r>
                        <a:rPr lang="en-US" sz="2400" dirty="0"/>
                        <a:t>Program</a:t>
                      </a:r>
                    </a:p>
                    <a:p>
                      <a:r>
                        <a:rPr lang="en-US" sz="24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What is 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928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construct that enables computation and assignment.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a=</a:t>
                      </a:r>
                      <a:r>
                        <a:rPr lang="en-US" sz="2400" dirty="0" err="1"/>
                        <a:t>b+c</a:t>
                      </a:r>
                      <a:r>
                        <a:rPr lang="en-US" sz="2400" dirty="0"/>
                        <a:t>*4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51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Set of values and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03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Argument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Input to a method; output from a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main(String [] </a:t>
                      </a:r>
                      <a:r>
                        <a:rPr lang="en-US" sz="2400" dirty="0" err="1"/>
                        <a:t>args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8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Scanner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 get </a:t>
                      </a:r>
                      <a:r>
                        <a:rPr lang="en-US" sz="2400" dirty="0" err="1"/>
                        <a:t>inout</a:t>
                      </a:r>
                      <a:r>
                        <a:rPr lang="en-US" sz="2400" dirty="0"/>
                        <a:t> from the keyboard using </a:t>
                      </a:r>
                      <a:r>
                        <a:rPr lang="en-US" sz="2400" dirty="0" err="1"/>
                        <a:t>System.in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Scanner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81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println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 print a string on a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println</a:t>
                      </a:r>
                      <a:r>
                        <a:rPr lang="en-US" sz="2400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32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printf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 format and print a 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printf</a:t>
                      </a:r>
                      <a:r>
                        <a:rPr lang="en-US" sz="2400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10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 to help understand the code.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// One line comment</a:t>
                      </a:r>
                    </a:p>
                    <a:p>
                      <a:r>
                        <a:rPr lang="en-US" sz="2400" dirty="0"/>
                        <a:t>/* Long comment*/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007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94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/>
              <a:t>Did you learn “problem solving?”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7739" y="1955540"/>
            <a:ext cx="4947169" cy="2597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/>
              <a:t>“Problem solving” refers to a set of activities performed in order to solve a given problem. This is a generic term and applies to all disciplines, not only to Computer Science.</a:t>
            </a:r>
          </a:p>
          <a:p>
            <a:pPr>
              <a:lnSpc>
                <a:spcPts val="2800"/>
              </a:lnSpc>
            </a:pPr>
            <a:endParaRPr lang="en-US" sz="2000" dirty="0"/>
          </a:p>
          <a:p>
            <a:pPr>
              <a:lnSpc>
                <a:spcPts val="2800"/>
              </a:lnSpc>
            </a:pPr>
            <a:r>
              <a:rPr lang="en-US" sz="2000" dirty="0"/>
              <a:t>Sequence of steps for solving a problem as proposed by George </a:t>
            </a:r>
            <a:r>
              <a:rPr lang="en-US" sz="2000" dirty="0" err="1"/>
              <a:t>Polya</a:t>
            </a:r>
            <a:r>
              <a:rPr lang="en-US" sz="2000" dirty="0"/>
              <a:t> in the 1950’s 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11283" y="2134751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87472" y="2170779"/>
            <a:ext cx="3062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Understand the problem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35258" y="3254186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1447" y="3254186"/>
            <a:ext cx="3062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Devise a plan [Design</a:t>
            </a:r>
            <a:r>
              <a:rPr lang="en-US" sz="2000" dirty="0">
                <a:solidFill>
                  <a:srgbClr val="C0504D"/>
                </a:solidFill>
              </a:rPr>
              <a:t>]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35258" y="4469007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87472" y="4373621"/>
            <a:ext cx="3062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Execute the plan [Code,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Test etc]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35258" y="5642485"/>
            <a:ext cx="3062761" cy="5584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143516" y="5721659"/>
            <a:ext cx="1846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</a:rPr>
              <a:t>Review solution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6841454" y="2963428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6843042" y="4111616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843042" y="5353459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6839865" y="1908773"/>
            <a:ext cx="45036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/>
              <a:t>Did you learn “what is OO programming?”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2414" y="1935655"/>
            <a:ext cx="6060966" cy="3315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/>
              <a:t>OO, or </a:t>
            </a:r>
            <a:r>
              <a:rPr lang="en-US" sz="2000" b="1" dirty="0"/>
              <a:t>O</a:t>
            </a:r>
            <a:r>
              <a:rPr lang="en-US" sz="2000" dirty="0"/>
              <a:t>bject </a:t>
            </a:r>
            <a:r>
              <a:rPr lang="en-US" sz="2000" b="1" dirty="0"/>
              <a:t>O</a:t>
            </a:r>
            <a:r>
              <a:rPr lang="en-US" sz="2000" dirty="0"/>
              <a:t>riented, programming refers to a set of activities that lead to a computer program, written in an </a:t>
            </a:r>
            <a:r>
              <a:rPr lang="en-US" sz="2000" dirty="0">
                <a:solidFill>
                  <a:srgbClr val="FF0000"/>
                </a:solidFill>
              </a:rPr>
              <a:t>object-oriented language</a:t>
            </a:r>
            <a:r>
              <a:rPr lang="en-US" sz="2000" dirty="0"/>
              <a:t>,  that when executed on a computer will solve a problem. </a:t>
            </a:r>
          </a:p>
          <a:p>
            <a:pPr>
              <a:lnSpc>
                <a:spcPts val="2800"/>
              </a:lnSpc>
            </a:pPr>
            <a:endParaRPr lang="en-US" sz="2000" dirty="0"/>
          </a:p>
          <a:p>
            <a:pPr>
              <a:lnSpc>
                <a:spcPts val="2800"/>
              </a:lnSpc>
            </a:pPr>
            <a:r>
              <a:rPr lang="en-US" sz="2000" dirty="0">
                <a:solidFill>
                  <a:srgbClr val="FF0000"/>
                </a:solidFill>
              </a:rPr>
              <a:t>Java</a:t>
            </a:r>
            <a:r>
              <a:rPr lang="en-US" sz="2000" dirty="0"/>
              <a:t> is an OO language used in CS 180. </a:t>
            </a:r>
          </a:p>
          <a:p>
            <a:pPr>
              <a:lnSpc>
                <a:spcPts val="2800"/>
              </a:lnSpc>
            </a:pPr>
            <a:endParaRPr lang="en-US" sz="2000" dirty="0"/>
          </a:p>
          <a:p>
            <a:pPr>
              <a:lnSpc>
                <a:spcPts val="2800"/>
              </a:lnSpc>
            </a:pPr>
            <a:r>
              <a:rPr lang="en-US" sz="2000" dirty="0"/>
              <a:t>Other OO languages include C++, C#,  Delphi, Modula, Oberon, Objective C, </a:t>
            </a:r>
            <a:r>
              <a:rPr lang="en-US" sz="2000" dirty="0" err="1"/>
              <a:t>Simula</a:t>
            </a:r>
            <a:r>
              <a:rPr lang="en-US" sz="2000" dirty="0"/>
              <a:t>, Smalltalk,  and many more!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/>
              <a:t>What is Problem solving and OO programming?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6850" y="1734641"/>
            <a:ext cx="3939275" cy="2597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dirty="0"/>
              <a:t>Problem solving and OO programming refers to a set of activities that allow the mapping of a problem to a computer program, written in an object-oriented language, that when executed on a computer will solve the problem.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198042" y="5920212"/>
            <a:ext cx="2133600" cy="365125"/>
          </a:xfrm>
        </p:spPr>
        <p:txBody>
          <a:bodyPr/>
          <a:lstStyle/>
          <a:p>
            <a:fld id="{68E2A861-F3E9-FD41-B3BE-4E4F6A44421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2B55D8B-41E8-8043-8C2E-F01AB2AB6C98}"/>
              </a:ext>
            </a:extLst>
          </p:cNvPr>
          <p:cNvGrpSpPr/>
          <p:nvPr/>
        </p:nvGrpSpPr>
        <p:grpSpPr>
          <a:xfrm>
            <a:off x="4168112" y="2302899"/>
            <a:ext cx="3838192" cy="1071989"/>
            <a:chOff x="4168112" y="2302899"/>
            <a:chExt cx="3838192" cy="1071989"/>
          </a:xfrm>
        </p:grpSpPr>
        <p:grpSp>
          <p:nvGrpSpPr>
            <p:cNvPr id="4" name="Group 3"/>
            <p:cNvGrpSpPr/>
            <p:nvPr/>
          </p:nvGrpSpPr>
          <p:grpSpPr>
            <a:xfrm>
              <a:off x="4168112" y="2741848"/>
              <a:ext cx="3838192" cy="633040"/>
              <a:chOff x="4180100" y="2741848"/>
              <a:chExt cx="3838192" cy="63304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180100" y="2741848"/>
                <a:ext cx="3632717" cy="633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280182" y="2798840"/>
                <a:ext cx="3738110" cy="429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lang="en-US" sz="2000" dirty="0">
                    <a:solidFill>
                      <a:srgbClr val="FF0000"/>
                    </a:solidFill>
                  </a:rPr>
                  <a:t>Design a solution [Algorithm]</a:t>
                </a:r>
              </a:p>
            </p:txBody>
          </p:sp>
        </p:grpSp>
        <p:cxnSp>
          <p:nvCxnSpPr>
            <p:cNvPr id="18" name="Straight Arrow Connector 17"/>
            <p:cNvCxnSpPr/>
            <p:nvPr/>
          </p:nvCxnSpPr>
          <p:spPr>
            <a:xfrm rot="5400000">
              <a:off x="5862024" y="2527290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AD76AC4-73CE-D84D-81B2-7C9B5821C64B}"/>
              </a:ext>
            </a:extLst>
          </p:cNvPr>
          <p:cNvGrpSpPr/>
          <p:nvPr/>
        </p:nvGrpSpPr>
        <p:grpSpPr>
          <a:xfrm>
            <a:off x="4270850" y="3387587"/>
            <a:ext cx="3632717" cy="1130651"/>
            <a:chOff x="4270850" y="3451087"/>
            <a:chExt cx="3632717" cy="1130651"/>
          </a:xfrm>
        </p:grpSpPr>
        <p:grpSp>
          <p:nvGrpSpPr>
            <p:cNvPr id="22" name="Group 21"/>
            <p:cNvGrpSpPr/>
            <p:nvPr/>
          </p:nvGrpSpPr>
          <p:grpSpPr>
            <a:xfrm>
              <a:off x="4270850" y="3921676"/>
              <a:ext cx="3632717" cy="660062"/>
              <a:chOff x="4180100" y="3985176"/>
              <a:chExt cx="3632717" cy="660062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180100" y="3985176"/>
                <a:ext cx="3632717" cy="66006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464985" y="4024764"/>
                <a:ext cx="30629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en-US" sz="2000" dirty="0">
                    <a:solidFill>
                      <a:srgbClr val="FF0000"/>
                    </a:solidFill>
                  </a:rPr>
                  <a:t>Implement the algorithm</a:t>
                </a: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rot="5400000">
              <a:off x="5862024" y="3675478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931D373-91E2-A244-83D0-1272E384CE7A}"/>
              </a:ext>
            </a:extLst>
          </p:cNvPr>
          <p:cNvGrpSpPr/>
          <p:nvPr/>
        </p:nvGrpSpPr>
        <p:grpSpPr>
          <a:xfrm>
            <a:off x="4270850" y="4527830"/>
            <a:ext cx="3632717" cy="1242120"/>
            <a:chOff x="4270850" y="4692930"/>
            <a:chExt cx="3632717" cy="1242120"/>
          </a:xfrm>
        </p:grpSpPr>
        <p:grpSp>
          <p:nvGrpSpPr>
            <p:cNvPr id="23" name="Group 22"/>
            <p:cNvGrpSpPr/>
            <p:nvPr/>
          </p:nvGrpSpPr>
          <p:grpSpPr>
            <a:xfrm>
              <a:off x="4270850" y="5133121"/>
              <a:ext cx="3632717" cy="801929"/>
              <a:chOff x="4180100" y="5285521"/>
              <a:chExt cx="3632717" cy="801929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4180100" y="5324558"/>
                <a:ext cx="3632717" cy="72385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12976" y="5285521"/>
                <a:ext cx="2766964" cy="801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lang="en-US" sz="2000" dirty="0">
                    <a:solidFill>
                      <a:srgbClr val="FF0000"/>
                    </a:solidFill>
                  </a:rPr>
                  <a:t>Test, debug, and correct the program</a:t>
                </a:r>
                <a:endParaRPr lang="en-US" sz="2000" dirty="0"/>
              </a:p>
            </p:txBody>
          </p:sp>
        </p:grpSp>
        <p:cxnSp>
          <p:nvCxnSpPr>
            <p:cNvPr id="20" name="Straight Arrow Connector 19"/>
            <p:cNvCxnSpPr/>
            <p:nvPr/>
          </p:nvCxnSpPr>
          <p:spPr>
            <a:xfrm rot="5400000">
              <a:off x="5862024" y="4917321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B841A4A-97FD-8E4B-A7C0-FE563265F23C}"/>
              </a:ext>
            </a:extLst>
          </p:cNvPr>
          <p:cNvGrpSpPr/>
          <p:nvPr/>
        </p:nvGrpSpPr>
        <p:grpSpPr>
          <a:xfrm>
            <a:off x="4270850" y="1248244"/>
            <a:ext cx="3632717" cy="1054655"/>
            <a:chOff x="4270850" y="1248244"/>
            <a:chExt cx="3632717" cy="1054655"/>
          </a:xfrm>
        </p:grpSpPr>
        <p:grpSp>
          <p:nvGrpSpPr>
            <p:cNvPr id="3" name="Group 2"/>
            <p:cNvGrpSpPr/>
            <p:nvPr/>
          </p:nvGrpSpPr>
          <p:grpSpPr>
            <a:xfrm>
              <a:off x="4270850" y="1698612"/>
              <a:ext cx="3632717" cy="604287"/>
              <a:chOff x="4156125" y="1698612"/>
              <a:chExt cx="3632717" cy="604287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156125" y="1698612"/>
                <a:ext cx="3632717" cy="60428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441010" y="1800700"/>
                <a:ext cx="30629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 algn="ctr"/>
                <a:r>
                  <a:rPr lang="en-US" sz="2000" dirty="0">
                    <a:solidFill>
                      <a:srgbClr val="FF0000"/>
                    </a:solidFill>
                  </a:rPr>
                  <a:t>Understand the problem</a:t>
                </a:r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 rot="5400000">
              <a:off x="5862024" y="1472635"/>
              <a:ext cx="45036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/>
              <a:t>The edit, compile, execute cycle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457200" y="1760221"/>
            <a:ext cx="7472375" cy="2260550"/>
            <a:chOff x="491002" y="2428830"/>
            <a:chExt cx="7472375" cy="2260550"/>
          </a:xfrm>
        </p:grpSpPr>
        <p:sp>
          <p:nvSpPr>
            <p:cNvPr id="9" name="TextBox 8"/>
            <p:cNvSpPr txBox="1"/>
            <p:nvPr/>
          </p:nvSpPr>
          <p:spPr>
            <a:xfrm>
              <a:off x="491002" y="2887101"/>
              <a:ext cx="1427757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Edit a</a:t>
              </a:r>
            </a:p>
            <a:p>
              <a:r>
                <a:rPr lang="en-US" dirty="0"/>
                <a:t>Java program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40635" y="2890496"/>
              <a:ext cx="1433393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Compile your </a:t>
              </a:r>
            </a:p>
            <a:p>
              <a:r>
                <a:rPr lang="en-US" dirty="0"/>
                <a:t>program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95904" y="2890496"/>
              <a:ext cx="1444326" cy="64633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Execute your </a:t>
              </a:r>
            </a:p>
            <a:p>
              <a:r>
                <a:rPr lang="en-US" dirty="0"/>
                <a:t>program</a:t>
              </a:r>
            </a:p>
          </p:txBody>
        </p:sp>
        <p:cxnSp>
          <p:nvCxnSpPr>
            <p:cNvPr id="14" name="Straight Arrow Connector 13"/>
            <p:cNvCxnSpPr>
              <a:endCxn id="11" idx="1"/>
            </p:cNvCxnSpPr>
            <p:nvPr/>
          </p:nvCxnSpPr>
          <p:spPr>
            <a:xfrm>
              <a:off x="1918759" y="3213659"/>
              <a:ext cx="102187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374028" y="3213660"/>
              <a:ext cx="102187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1" idx="2"/>
            </p:cNvCxnSpPr>
            <p:nvPr/>
          </p:nvCxnSpPr>
          <p:spPr>
            <a:xfrm rot="16200000" flipH="1">
              <a:off x="3065445" y="4110693"/>
              <a:ext cx="1151757" cy="40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hape 27"/>
            <p:cNvCxnSpPr>
              <a:endCxn id="9" idx="2"/>
            </p:cNvCxnSpPr>
            <p:nvPr/>
          </p:nvCxnSpPr>
          <p:spPr>
            <a:xfrm rot="10800000">
              <a:off x="1204882" y="3533433"/>
              <a:ext cx="2434437" cy="1146127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5690315" y="4112706"/>
              <a:ext cx="115176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3657332" y="4679559"/>
              <a:ext cx="260886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759520" y="3675326"/>
              <a:ext cx="8002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Syntax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error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79164" y="3675326"/>
              <a:ext cx="18027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Run time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Error or incorrect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output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374028" y="2428830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 syntax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error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6840230" y="3213659"/>
              <a:ext cx="102187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979261" y="2428830"/>
              <a:ext cx="984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Correct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program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57200" y="4620622"/>
            <a:ext cx="7990848" cy="130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/>
              <a:t>In CS 180 we shall use </a:t>
            </a:r>
            <a:r>
              <a:rPr lang="en-US" sz="2400" dirty="0">
                <a:solidFill>
                  <a:srgbClr val="C00000"/>
                </a:solidFill>
              </a:rPr>
              <a:t>IntelliJ</a:t>
            </a:r>
            <a:r>
              <a:rPr lang="en-US" sz="2400" dirty="0"/>
              <a:t> for editing, compiling and execution. </a:t>
            </a:r>
            <a:r>
              <a:rPr lang="en-US" sz="2400" dirty="0">
                <a:solidFill>
                  <a:srgbClr val="C00000"/>
                </a:solidFill>
              </a:rPr>
              <a:t>IntelliJ</a:t>
            </a:r>
            <a:r>
              <a:rPr lang="en-US" sz="2400" dirty="0"/>
              <a:t> is an Integrated Development Environment also known as an IDE.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CB2D3B0-75D6-1C48-B764-3559D699482D}"/>
              </a:ext>
            </a:extLst>
          </p:cNvPr>
          <p:cNvGrpSpPr/>
          <p:nvPr/>
        </p:nvGrpSpPr>
        <p:grpSpPr>
          <a:xfrm>
            <a:off x="574717" y="1444976"/>
            <a:ext cx="1188810" cy="773516"/>
            <a:chOff x="574717" y="1444976"/>
            <a:chExt cx="1188810" cy="773516"/>
          </a:xfrm>
        </p:grpSpPr>
        <p:sp>
          <p:nvSpPr>
            <p:cNvPr id="22" name="TextBox 21"/>
            <p:cNvSpPr txBox="1"/>
            <p:nvPr/>
          </p:nvSpPr>
          <p:spPr>
            <a:xfrm>
              <a:off x="574717" y="1444976"/>
              <a:ext cx="1188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.java file(s)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6200000" flipV="1">
              <a:off x="967030" y="2015421"/>
              <a:ext cx="404184" cy="1957"/>
            </a:xfrm>
            <a:prstGeom prst="straightConnector1">
              <a:avLst/>
            </a:prstGeom>
            <a:ln w="254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D21C5DB-E744-5048-AF08-AD0606634F21}"/>
              </a:ext>
            </a:extLst>
          </p:cNvPr>
          <p:cNvGrpSpPr/>
          <p:nvPr/>
        </p:nvGrpSpPr>
        <p:grpSpPr>
          <a:xfrm>
            <a:off x="2965603" y="1444976"/>
            <a:ext cx="1257113" cy="767904"/>
            <a:chOff x="2965603" y="1444976"/>
            <a:chExt cx="1257113" cy="767904"/>
          </a:xfrm>
        </p:grpSpPr>
        <p:sp>
          <p:nvSpPr>
            <p:cNvPr id="23" name="TextBox 22"/>
            <p:cNvSpPr txBox="1"/>
            <p:nvPr/>
          </p:nvSpPr>
          <p:spPr>
            <a:xfrm>
              <a:off x="2965603" y="1444976"/>
              <a:ext cx="12571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.class file(s)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rot="16200000" flipV="1">
              <a:off x="3392067" y="2009809"/>
              <a:ext cx="404184" cy="1957"/>
            </a:xfrm>
            <a:prstGeom prst="straightConnector1">
              <a:avLst/>
            </a:prstGeom>
            <a:ln w="254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Illustration: Problem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87DB5D-D876-6748-ADD1-75854D14946F}"/>
              </a:ext>
            </a:extLst>
          </p:cNvPr>
          <p:cNvSpPr txBox="1"/>
          <p:nvPr/>
        </p:nvSpPr>
        <p:spPr>
          <a:xfrm>
            <a:off x="457200" y="1564874"/>
            <a:ext cx="7574311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/>
              <a:t>Write a Java program that performs the following tasks: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7C0517-826D-C64B-92B9-10DC9C722E76}"/>
              </a:ext>
            </a:extLst>
          </p:cNvPr>
          <p:cNvSpPr txBox="1"/>
          <p:nvPr/>
        </p:nvSpPr>
        <p:spPr>
          <a:xfrm>
            <a:off x="831347" y="2273217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Inputs</a:t>
            </a:r>
            <a:r>
              <a:rPr lang="en-US" sz="2400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DA4099-61CF-6A42-938F-1EEBCDEE82A1}"/>
              </a:ext>
            </a:extLst>
          </p:cNvPr>
          <p:cNvSpPr txBox="1"/>
          <p:nvPr/>
        </p:nvSpPr>
        <p:spPr>
          <a:xfrm>
            <a:off x="1341628" y="3487401"/>
            <a:ext cx="487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level</a:t>
            </a:r>
            <a:r>
              <a:rPr lang="en-US" sz="2400" dirty="0">
                <a:solidFill>
                  <a:srgbClr val="C00000"/>
                </a:solidFill>
              </a:rPr>
              <a:t> L </a:t>
            </a:r>
            <a:r>
              <a:rPr lang="en-US" sz="2400" dirty="0"/>
              <a:t>of water in the tank in meters.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4F47CC-A2FA-8C48-89B8-2D4775A74FA4}"/>
              </a:ext>
            </a:extLst>
          </p:cNvPr>
          <p:cNvSpPr txBox="1"/>
          <p:nvPr/>
        </p:nvSpPr>
        <p:spPr>
          <a:xfrm>
            <a:off x="1341628" y="4116534"/>
            <a:ext cx="31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inflow rate</a:t>
            </a:r>
            <a:r>
              <a:rPr lang="en-US" sz="2400" dirty="0">
                <a:solidFill>
                  <a:srgbClr val="C00000"/>
                </a:solidFill>
              </a:rPr>
              <a:t> f </a:t>
            </a:r>
            <a:r>
              <a:rPr lang="en-US" sz="2400" dirty="0"/>
              <a:t>in m3/sec.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D31209-E23D-9A49-A7A6-1064A482D7CB}"/>
              </a:ext>
            </a:extLst>
          </p:cNvPr>
          <p:cNvSpPr/>
          <p:nvPr/>
        </p:nvSpPr>
        <p:spPr>
          <a:xfrm>
            <a:off x="1341628" y="2858268"/>
            <a:ext cx="7345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Radius </a:t>
            </a:r>
            <a:r>
              <a:rPr lang="en-US" sz="2400" dirty="0">
                <a:solidFill>
                  <a:srgbClr val="C00000"/>
                </a:solidFill>
              </a:rPr>
              <a:t>r </a:t>
            </a:r>
            <a:r>
              <a:rPr lang="en-US" sz="2400" dirty="0"/>
              <a:t>(meters)  and height </a:t>
            </a:r>
            <a:r>
              <a:rPr lang="en-US" sz="2400" dirty="0">
                <a:solidFill>
                  <a:srgbClr val="C00000"/>
                </a:solidFill>
              </a:rPr>
              <a:t>h</a:t>
            </a:r>
            <a:r>
              <a:rPr lang="en-US" sz="2400" dirty="0"/>
              <a:t> (meters) of a circular tank.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B0D656-4F49-554C-9AD1-4780AB712290}"/>
              </a:ext>
            </a:extLst>
          </p:cNvPr>
          <p:cNvSpPr txBox="1"/>
          <p:nvPr/>
        </p:nvSpPr>
        <p:spPr>
          <a:xfrm>
            <a:off x="831347" y="5251688"/>
            <a:ext cx="6035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Computes</a:t>
            </a:r>
            <a:r>
              <a:rPr lang="en-US" sz="2400" dirty="0"/>
              <a:t> the level 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dirty="0"/>
              <a:t> of water after  </a:t>
            </a:r>
            <a:r>
              <a:rPr lang="en-US" sz="2400" dirty="0">
                <a:solidFill>
                  <a:srgbClr val="C00000"/>
                </a:solidFill>
              </a:rPr>
              <a:t>d </a:t>
            </a:r>
            <a:r>
              <a:rPr lang="en-US" sz="2400" dirty="0"/>
              <a:t>minutes.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170701-7155-384F-BDC1-31A7F26C0E61}"/>
              </a:ext>
            </a:extLst>
          </p:cNvPr>
          <p:cNvSpPr txBox="1"/>
          <p:nvPr/>
        </p:nvSpPr>
        <p:spPr>
          <a:xfrm>
            <a:off x="1341628" y="4745666"/>
            <a:ext cx="606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duration</a:t>
            </a:r>
            <a:r>
              <a:rPr lang="en-US" sz="2400" dirty="0">
                <a:solidFill>
                  <a:srgbClr val="C00000"/>
                </a:solidFill>
              </a:rPr>
              <a:t> d </a:t>
            </a:r>
            <a:r>
              <a:rPr lang="en-US" sz="2400" dirty="0"/>
              <a:t>for which water flows into the tank.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358A36-C9AE-164C-94A1-8A6113E9808F}"/>
              </a:ext>
            </a:extLst>
          </p:cNvPr>
          <p:cNvSpPr txBox="1"/>
          <p:nvPr/>
        </p:nvSpPr>
        <p:spPr>
          <a:xfrm>
            <a:off x="831347" y="5757708"/>
            <a:ext cx="7027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Print, nicely formatted, 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dirty="0"/>
              <a:t> at time t=0 and </a:t>
            </a:r>
            <a:r>
              <a:rPr lang="en-US" sz="2400" dirty="0">
                <a:solidFill>
                  <a:srgbClr val="C00000"/>
                </a:solidFill>
              </a:rPr>
              <a:t>L</a:t>
            </a:r>
            <a:r>
              <a:rPr lang="en-US" sz="2400" dirty="0"/>
              <a:t> at time t=d.</a:t>
            </a:r>
          </a:p>
        </p:txBody>
      </p:sp>
    </p:spTree>
    <p:extLst>
      <p:ext uri="{BB962C8B-B14F-4D97-AF65-F5344CB8AC3E}">
        <p14:creationId xmlns:p14="http://schemas.microsoft.com/office/powerpoint/2010/main" val="3959707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2193925"/>
            <a:ext cx="371475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Numbers in Java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2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Review: Lecture 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C32401-D454-2C4D-ABD6-E8D1DBB66175}"/>
              </a:ext>
            </a:extLst>
          </p:cNvPr>
          <p:cNvSpPr txBox="1"/>
          <p:nvPr/>
        </p:nvSpPr>
        <p:spPr>
          <a:xfrm>
            <a:off x="937550" y="1539433"/>
            <a:ext cx="1858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Introductions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82023C-7A38-F045-8070-9448A357BE20}"/>
              </a:ext>
            </a:extLst>
          </p:cNvPr>
          <p:cNvSpPr txBox="1"/>
          <p:nvPr/>
        </p:nvSpPr>
        <p:spPr>
          <a:xfrm>
            <a:off x="937550" y="2286000"/>
            <a:ext cx="7068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Learning objectives: Mapping from problem to solution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9ABE1-5BBC-C342-9596-687D20EC564D}"/>
              </a:ext>
            </a:extLst>
          </p:cNvPr>
          <p:cNvSpPr txBox="1"/>
          <p:nvPr/>
        </p:nvSpPr>
        <p:spPr>
          <a:xfrm>
            <a:off x="937550" y="3032567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Logisitics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71C64-353A-7041-BCD4-5CDCE0717979}"/>
              </a:ext>
            </a:extLst>
          </p:cNvPr>
          <p:cNvSpPr txBox="1"/>
          <p:nvPr/>
        </p:nvSpPr>
        <p:spPr>
          <a:xfrm>
            <a:off x="937549" y="3879503"/>
            <a:ext cx="1165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Grading</a:t>
            </a:r>
          </a:p>
        </p:txBody>
      </p:sp>
    </p:spTree>
    <p:extLst>
      <p:ext uri="{BB962C8B-B14F-4D97-AF65-F5344CB8AC3E}">
        <p14:creationId xmlns:p14="http://schemas.microsoft.com/office/powerpoint/2010/main" val="289098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37147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Decimal and binary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880474-C0FB-BC4A-979D-4F61AF90BC3E}"/>
              </a:ext>
            </a:extLst>
          </p:cNvPr>
          <p:cNvSpPr txBox="1"/>
          <p:nvPr/>
        </p:nvSpPr>
        <p:spPr>
          <a:xfrm>
            <a:off x="457200" y="1623417"/>
            <a:ext cx="7000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 numbers are represented in memory  as 0’s and 1’s.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59479-DA16-F647-AAE2-E3E57F0C4378}"/>
              </a:ext>
            </a:extLst>
          </p:cNvPr>
          <p:cNvSpPr txBox="1"/>
          <p:nvPr/>
        </p:nvSpPr>
        <p:spPr>
          <a:xfrm>
            <a:off x="457200" y="2510079"/>
            <a:ext cx="8358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our day-to-day activities, we use the decimal number system; computers use the binary number system.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5122B2-A4E1-FA45-ADC8-1443486AD7DD}"/>
              </a:ext>
            </a:extLst>
          </p:cNvPr>
          <p:cNvSpPr txBox="1"/>
          <p:nvPr/>
        </p:nvSpPr>
        <p:spPr>
          <a:xfrm>
            <a:off x="457200" y="3766073"/>
            <a:ext cx="8358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C00000"/>
                </a:solidFill>
              </a:rPr>
              <a:t>base</a:t>
            </a:r>
            <a:r>
              <a:rPr lang="en-US" sz="2400" dirty="0"/>
              <a:t> (</a:t>
            </a:r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) of decimal number system is 10.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AD9668-E9F2-1D48-B36B-42C6204B6ABF}"/>
              </a:ext>
            </a:extLst>
          </p:cNvPr>
          <p:cNvSpPr txBox="1"/>
          <p:nvPr/>
        </p:nvSpPr>
        <p:spPr>
          <a:xfrm>
            <a:off x="457200" y="4652734"/>
            <a:ext cx="8358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C00000"/>
                </a:solidFill>
              </a:rPr>
              <a:t>base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) of binary number system is 2.</a:t>
            </a:r>
          </a:p>
        </p:txBody>
      </p:sp>
    </p:spTree>
    <p:extLst>
      <p:ext uri="{BB962C8B-B14F-4D97-AF65-F5344CB8AC3E}">
        <p14:creationId xmlns:p14="http://schemas.microsoft.com/office/powerpoint/2010/main" val="176049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6472238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Decimal and binary: expansion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880474-C0FB-BC4A-979D-4F61AF90BC3E}"/>
              </a:ext>
            </a:extLst>
          </p:cNvPr>
          <p:cNvSpPr txBox="1"/>
          <p:nvPr/>
        </p:nvSpPr>
        <p:spPr>
          <a:xfrm>
            <a:off x="457200" y="1623417"/>
            <a:ext cx="4030270" cy="1062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400" dirty="0">
                <a:solidFill>
                  <a:srgbClr val="C00000"/>
                </a:solidFill>
              </a:rPr>
              <a:t>Decimal</a:t>
            </a:r>
            <a:r>
              <a:rPr lang="en-US" sz="2400" dirty="0"/>
              <a:t>:</a:t>
            </a:r>
          </a:p>
          <a:p>
            <a:pPr>
              <a:lnSpc>
                <a:spcPts val="3860"/>
              </a:lnSpc>
            </a:pPr>
            <a:r>
              <a:rPr lang="en-US" sz="2400" dirty="0"/>
              <a:t>(127)</a:t>
            </a:r>
            <a:r>
              <a:rPr lang="en-US" sz="2400" baseline="-25000" dirty="0"/>
              <a:t>10</a:t>
            </a:r>
            <a:r>
              <a:rPr lang="en-US" sz="2400" dirty="0"/>
              <a:t>=1*10</a:t>
            </a:r>
            <a:r>
              <a:rPr lang="en-US" sz="2800" baseline="30000" dirty="0"/>
              <a:t>2  </a:t>
            </a:r>
            <a:r>
              <a:rPr lang="en-US" sz="2800" dirty="0"/>
              <a:t>+ </a:t>
            </a:r>
            <a:r>
              <a:rPr lang="en-US" sz="2400" dirty="0"/>
              <a:t>2*10</a:t>
            </a:r>
            <a:r>
              <a:rPr lang="en-US" sz="2800" baseline="30000" dirty="0"/>
              <a:t>1 </a:t>
            </a:r>
            <a:r>
              <a:rPr lang="en-US" sz="2800" dirty="0"/>
              <a:t>+</a:t>
            </a:r>
            <a:r>
              <a:rPr lang="en-US" sz="2400" dirty="0"/>
              <a:t>7*10</a:t>
            </a:r>
            <a:r>
              <a:rPr lang="en-US" sz="2800" baseline="30000" dirty="0"/>
              <a:t>0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59479-DA16-F647-AAE2-E3E57F0C4378}"/>
              </a:ext>
            </a:extLst>
          </p:cNvPr>
          <p:cNvSpPr txBox="1"/>
          <p:nvPr/>
        </p:nvSpPr>
        <p:spPr>
          <a:xfrm>
            <a:off x="457200" y="3280866"/>
            <a:ext cx="8358188" cy="10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400" dirty="0">
                <a:solidFill>
                  <a:srgbClr val="C00000"/>
                </a:solidFill>
              </a:rPr>
              <a:t>Binary</a:t>
            </a:r>
          </a:p>
          <a:p>
            <a:pPr>
              <a:lnSpc>
                <a:spcPts val="3860"/>
              </a:lnSpc>
            </a:pPr>
            <a:r>
              <a:rPr lang="en-US" sz="2400" dirty="0"/>
              <a:t>(1101)</a:t>
            </a:r>
            <a:r>
              <a:rPr lang="en-US" sz="2400" baseline="-25000" dirty="0"/>
              <a:t>2</a:t>
            </a:r>
            <a:r>
              <a:rPr lang="en-US" sz="2400" dirty="0"/>
              <a:t>=1*2</a:t>
            </a:r>
            <a:r>
              <a:rPr lang="en-US" sz="2400" baseline="30000" dirty="0"/>
              <a:t>3  </a:t>
            </a:r>
            <a:r>
              <a:rPr lang="en-US" sz="2400" dirty="0"/>
              <a:t>+ 1*2</a:t>
            </a:r>
            <a:r>
              <a:rPr lang="en-US" sz="2400" baseline="30000" dirty="0"/>
              <a:t>2 </a:t>
            </a:r>
            <a:r>
              <a:rPr lang="en-US" sz="2400" dirty="0"/>
              <a:t>+0*2</a:t>
            </a:r>
            <a:r>
              <a:rPr lang="en-US" sz="2400" baseline="30000" dirty="0"/>
              <a:t>1 </a:t>
            </a:r>
            <a:r>
              <a:rPr lang="en-US" sz="2400" dirty="0"/>
              <a:t>+ 1*2</a:t>
            </a:r>
            <a:r>
              <a:rPr lang="en-US" sz="2400" baseline="30000" dirty="0"/>
              <a:t>0 </a:t>
            </a:r>
            <a:r>
              <a:rPr lang="en-US" sz="2400" dirty="0"/>
              <a:t>=8+4+0+1=(13)</a:t>
            </a:r>
            <a:r>
              <a:rPr lang="en-US" sz="2400" baseline="-25000" dirty="0"/>
              <a:t>10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F27EFF-23DB-0742-A6C4-629CB34017A6}"/>
              </a:ext>
            </a:extLst>
          </p:cNvPr>
          <p:cNvGrpSpPr/>
          <p:nvPr/>
        </p:nvGrpSpPr>
        <p:grpSpPr>
          <a:xfrm>
            <a:off x="283950" y="4196615"/>
            <a:ext cx="1472665" cy="1700397"/>
            <a:chOff x="283950" y="4196615"/>
            <a:chExt cx="1472665" cy="170039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C96C6D3-38EA-194D-BEB4-B98A45CC7109}"/>
                </a:ext>
              </a:extLst>
            </p:cNvPr>
            <p:cNvGrpSpPr/>
            <p:nvPr/>
          </p:nvGrpSpPr>
          <p:grpSpPr>
            <a:xfrm>
              <a:off x="482314" y="4196615"/>
              <a:ext cx="1075936" cy="1331065"/>
              <a:chOff x="457200" y="4196615"/>
              <a:chExt cx="1075936" cy="1331065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729E34C-6789-404A-9487-2AD5DB8D8229}"/>
                  </a:ext>
                </a:extLst>
              </p:cNvPr>
              <p:cNvSpPr txBox="1"/>
              <p:nvPr/>
            </p:nvSpPr>
            <p:spPr>
              <a:xfrm>
                <a:off x="457200" y="5158348"/>
                <a:ext cx="1075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3   2   1  0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125284FD-62D2-4245-8CE0-78517A753E2A}"/>
                  </a:ext>
                </a:extLst>
              </p:cNvPr>
              <p:cNvCxnSpPr/>
              <p:nvPr/>
            </p:nvCxnSpPr>
            <p:spPr>
              <a:xfrm flipV="1">
                <a:off x="577516" y="4206240"/>
                <a:ext cx="125128" cy="95210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59FF7426-BBED-284E-8D20-5A7FBF67C5A2}"/>
                  </a:ext>
                </a:extLst>
              </p:cNvPr>
              <p:cNvCxnSpPr/>
              <p:nvPr/>
            </p:nvCxnSpPr>
            <p:spPr>
              <a:xfrm flipV="1">
                <a:off x="866274" y="4196615"/>
                <a:ext cx="0" cy="102990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9E143129-3BA9-744F-B3C1-5E01EC3A17F5}"/>
                  </a:ext>
                </a:extLst>
              </p:cNvPr>
              <p:cNvCxnSpPr/>
              <p:nvPr/>
            </p:nvCxnSpPr>
            <p:spPr>
              <a:xfrm flipH="1" flipV="1">
                <a:off x="995168" y="4206240"/>
                <a:ext cx="159864" cy="102990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DCBE92BE-744E-6847-B664-D6BEFA3E30F5}"/>
                  </a:ext>
                </a:extLst>
              </p:cNvPr>
              <p:cNvCxnSpPr/>
              <p:nvPr/>
            </p:nvCxnSpPr>
            <p:spPr>
              <a:xfrm flipH="1" flipV="1">
                <a:off x="1193533" y="4206240"/>
                <a:ext cx="202130" cy="95210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888D1FD-37FE-4F4E-9BF8-B848244BB815}"/>
                </a:ext>
              </a:extLst>
            </p:cNvPr>
            <p:cNvSpPr txBox="1"/>
            <p:nvPr/>
          </p:nvSpPr>
          <p:spPr>
            <a:xfrm>
              <a:off x="283950" y="5527680"/>
              <a:ext cx="1472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Position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2C46E64-C784-CF47-9C25-44D6CC95CCE1}"/>
              </a:ext>
            </a:extLst>
          </p:cNvPr>
          <p:cNvGrpSpPr/>
          <p:nvPr/>
        </p:nvGrpSpPr>
        <p:grpSpPr>
          <a:xfrm>
            <a:off x="1697886" y="4206240"/>
            <a:ext cx="1978234" cy="893747"/>
            <a:chOff x="1697886" y="4206240"/>
            <a:chExt cx="1978234" cy="89374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4E66C55-E459-784F-8ADC-F235BAC63721}"/>
                </a:ext>
              </a:extLst>
            </p:cNvPr>
            <p:cNvSpPr txBox="1"/>
            <p:nvPr/>
          </p:nvSpPr>
          <p:spPr>
            <a:xfrm>
              <a:off x="1697886" y="4730655"/>
              <a:ext cx="19782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Most significant bit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8AE993F-9FAD-AC48-9D58-3246CA6AEAFD}"/>
                </a:ext>
              </a:extLst>
            </p:cNvPr>
            <p:cNvCxnSpPr>
              <a:stCxn id="20" idx="0"/>
            </p:cNvCxnSpPr>
            <p:nvPr/>
          </p:nvCxnSpPr>
          <p:spPr>
            <a:xfrm flipH="1" flipV="1">
              <a:off x="1718115" y="4206240"/>
              <a:ext cx="968888" cy="52441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8C2A990-6F0B-8D4F-B720-F5696032CAF7}"/>
              </a:ext>
            </a:extLst>
          </p:cNvPr>
          <p:cNvGrpSpPr/>
          <p:nvPr/>
        </p:nvGrpSpPr>
        <p:grpSpPr>
          <a:xfrm>
            <a:off x="4186989" y="4206240"/>
            <a:ext cx="2052656" cy="893747"/>
            <a:chOff x="4186989" y="4206240"/>
            <a:chExt cx="2052656" cy="893747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7478DCA-F2C9-1A41-88F9-67B3D9160BFA}"/>
                </a:ext>
              </a:extLst>
            </p:cNvPr>
            <p:cNvSpPr txBox="1"/>
            <p:nvPr/>
          </p:nvSpPr>
          <p:spPr>
            <a:xfrm>
              <a:off x="4256602" y="4730655"/>
              <a:ext cx="198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Least significant bit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82F5A42E-7EA5-544C-B046-9C8B28215A1F}"/>
                </a:ext>
              </a:extLst>
            </p:cNvPr>
            <p:cNvCxnSpPr>
              <a:stCxn id="31" idx="0"/>
            </p:cNvCxnSpPr>
            <p:nvPr/>
          </p:nvCxnSpPr>
          <p:spPr>
            <a:xfrm flipH="1" flipV="1">
              <a:off x="4186989" y="4206240"/>
              <a:ext cx="1061135" cy="52441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95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62" y="57256"/>
            <a:ext cx="6472238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Conversion: Decimal to binary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74F98D-1724-D640-B746-699566433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29549"/>
              </p:ext>
            </p:extLst>
          </p:nvPr>
        </p:nvGraphicFramePr>
        <p:xfrm>
          <a:off x="538466" y="1566043"/>
          <a:ext cx="6096000" cy="4053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9706343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977059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9138852"/>
                    </a:ext>
                  </a:extLst>
                </a:gridCol>
              </a:tblGrid>
              <a:tr h="108332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Number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(n/2)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Quotient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(n/2)</a:t>
                      </a:r>
                    </a:p>
                    <a:p>
                      <a:pPr algn="ctr"/>
                      <a:r>
                        <a:rPr lang="en-US" sz="2800" dirty="0"/>
                        <a:t>Remainder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406375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161298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521475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223995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940643"/>
                  </a:ext>
                </a:extLst>
              </a:tr>
              <a:tr h="59407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9552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3981B93-8D48-174C-A7C5-BECAF10614EC}"/>
              </a:ext>
            </a:extLst>
          </p:cNvPr>
          <p:cNvSpPr txBox="1"/>
          <p:nvPr/>
        </p:nvSpPr>
        <p:spPr>
          <a:xfrm>
            <a:off x="330108" y="801979"/>
            <a:ext cx="3233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Convert 19 to binary.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2E6666-FCD4-C44D-96F0-DABB65C66043}"/>
              </a:ext>
            </a:extLst>
          </p:cNvPr>
          <p:cNvSpPr txBox="1"/>
          <p:nvPr/>
        </p:nvSpPr>
        <p:spPr>
          <a:xfrm>
            <a:off x="3586466" y="801979"/>
            <a:ext cx="4530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Divide by 2 until quotient is 0.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74FFB6-DF23-854F-84A8-76E4D0D64BD8}"/>
              </a:ext>
            </a:extLst>
          </p:cNvPr>
          <p:cNvSpPr txBox="1"/>
          <p:nvPr/>
        </p:nvSpPr>
        <p:spPr>
          <a:xfrm>
            <a:off x="457200" y="5927976"/>
            <a:ext cx="7736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(19)</a:t>
            </a:r>
            <a:r>
              <a:rPr lang="en-US" sz="2400" baseline="-25000" dirty="0"/>
              <a:t>10 </a:t>
            </a:r>
            <a:r>
              <a:rPr lang="en-US" sz="2400" dirty="0"/>
              <a:t>=(10011)</a:t>
            </a:r>
            <a:r>
              <a:rPr lang="en-US" sz="2400" baseline="-25000" dirty="0"/>
              <a:t>2</a:t>
            </a:r>
            <a:r>
              <a:rPr lang="en-US" sz="2400" dirty="0"/>
              <a:t>=1*2</a:t>
            </a:r>
            <a:r>
              <a:rPr lang="en-US" sz="2400" baseline="30000" dirty="0"/>
              <a:t>4 </a:t>
            </a:r>
            <a:r>
              <a:rPr lang="en-US" sz="2400" dirty="0"/>
              <a:t> +0*2</a:t>
            </a:r>
            <a:r>
              <a:rPr lang="en-US" sz="2400" baseline="30000" dirty="0"/>
              <a:t>3 </a:t>
            </a:r>
            <a:r>
              <a:rPr lang="en-US" sz="2400" dirty="0"/>
              <a:t>+0*2</a:t>
            </a:r>
            <a:r>
              <a:rPr lang="en-US" sz="2400" baseline="30000" dirty="0"/>
              <a:t>2</a:t>
            </a:r>
            <a:r>
              <a:rPr lang="en-US" sz="2400" dirty="0"/>
              <a:t> +1*2</a:t>
            </a:r>
            <a:r>
              <a:rPr lang="en-US" sz="2400" baseline="30000" dirty="0"/>
              <a:t>1</a:t>
            </a:r>
            <a:r>
              <a:rPr lang="en-US" sz="2400" dirty="0"/>
              <a:t> +1*2</a:t>
            </a:r>
            <a:r>
              <a:rPr lang="en-US" sz="2400" baseline="30000" dirty="0"/>
              <a:t>0 </a:t>
            </a:r>
            <a:r>
              <a:rPr lang="en-US" sz="2400" dirty="0"/>
              <a:t> =16+2+1=19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5FDD06-D8F3-3946-9B13-3E0A02D6EB5D}"/>
              </a:ext>
            </a:extLst>
          </p:cNvPr>
          <p:cNvSpPr txBox="1"/>
          <p:nvPr/>
        </p:nvSpPr>
        <p:spPr>
          <a:xfrm>
            <a:off x="6566367" y="2682403"/>
            <a:ext cx="2678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Least significant bit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DCB10E-5296-6A46-BCF9-3406EA6136B8}"/>
              </a:ext>
            </a:extLst>
          </p:cNvPr>
          <p:cNvSpPr txBox="1"/>
          <p:nvPr/>
        </p:nvSpPr>
        <p:spPr>
          <a:xfrm>
            <a:off x="6566367" y="5018543"/>
            <a:ext cx="2570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Most significant bit</a:t>
            </a:r>
          </a:p>
        </p:txBody>
      </p:sp>
    </p:spTree>
    <p:extLst>
      <p:ext uri="{BB962C8B-B14F-4D97-AF65-F5344CB8AC3E}">
        <p14:creationId xmlns:p14="http://schemas.microsoft.com/office/powerpoint/2010/main" val="71042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Representation  of binary integers in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9D271E-F87C-7944-8686-6D9D56900690}"/>
              </a:ext>
            </a:extLst>
          </p:cNvPr>
          <p:cNvSpPr txBox="1"/>
          <p:nvPr/>
        </p:nvSpPr>
        <p:spPr>
          <a:xfrm>
            <a:off x="306531" y="1431279"/>
            <a:ext cx="6442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Integers are represented using </a:t>
            </a:r>
            <a:r>
              <a:rPr lang="en-US" sz="2400" dirty="0">
                <a:solidFill>
                  <a:srgbClr val="C00000"/>
                </a:solidFill>
              </a:rPr>
              <a:t>two’s complement.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71C805-3A1C-1143-AEFE-69E6BD96F447}"/>
              </a:ext>
            </a:extLst>
          </p:cNvPr>
          <p:cNvSpPr txBox="1"/>
          <p:nvPr/>
        </p:nvSpPr>
        <p:spPr>
          <a:xfrm>
            <a:off x="306531" y="2186948"/>
            <a:ext cx="4510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Consider a byte (8-bits) in memory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3556C5-D55A-D740-AEF8-0CC24C647F32}"/>
              </a:ext>
            </a:extLst>
          </p:cNvPr>
          <p:cNvGrpSpPr/>
          <p:nvPr/>
        </p:nvGrpSpPr>
        <p:grpSpPr>
          <a:xfrm>
            <a:off x="1184564" y="3839513"/>
            <a:ext cx="5740094" cy="872837"/>
            <a:chOff x="1184564" y="3839513"/>
            <a:chExt cx="5740094" cy="87283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908CFCE-6F96-E641-9C82-4F5558BCC618}"/>
                </a:ext>
              </a:extLst>
            </p:cNvPr>
            <p:cNvSpPr/>
            <p:nvPr/>
          </p:nvSpPr>
          <p:spPr>
            <a:xfrm>
              <a:off x="1184564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35196F4-20BD-7745-A6D5-BC822485E30F}"/>
                </a:ext>
              </a:extLst>
            </p:cNvPr>
            <p:cNvSpPr/>
            <p:nvPr/>
          </p:nvSpPr>
          <p:spPr>
            <a:xfrm>
              <a:off x="1817217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0DF1F4-2C0A-744E-828A-6A763CF47E5D}"/>
                </a:ext>
              </a:extLst>
            </p:cNvPr>
            <p:cNvSpPr/>
            <p:nvPr/>
          </p:nvSpPr>
          <p:spPr>
            <a:xfrm>
              <a:off x="2449870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DE93EAF-389A-F844-90D4-EE348CD318C9}"/>
                </a:ext>
              </a:extLst>
            </p:cNvPr>
            <p:cNvSpPr/>
            <p:nvPr/>
          </p:nvSpPr>
          <p:spPr>
            <a:xfrm>
              <a:off x="3082523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1D4854A-BE63-D24F-8E79-6D5B1E8D2875}"/>
                </a:ext>
              </a:extLst>
            </p:cNvPr>
            <p:cNvSpPr/>
            <p:nvPr/>
          </p:nvSpPr>
          <p:spPr>
            <a:xfrm>
              <a:off x="3715176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830B692-F4CB-A446-B81C-41C8F6469465}"/>
                </a:ext>
              </a:extLst>
            </p:cNvPr>
            <p:cNvSpPr/>
            <p:nvPr/>
          </p:nvSpPr>
          <p:spPr>
            <a:xfrm>
              <a:off x="4347829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A79449F-406D-9940-8CFF-A3D925FF7639}"/>
                </a:ext>
              </a:extLst>
            </p:cNvPr>
            <p:cNvSpPr/>
            <p:nvPr/>
          </p:nvSpPr>
          <p:spPr>
            <a:xfrm>
              <a:off x="4980482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8E77C93-FDFF-BB48-8524-34DB8AC4B96A}"/>
                </a:ext>
              </a:extLst>
            </p:cNvPr>
            <p:cNvSpPr/>
            <p:nvPr/>
          </p:nvSpPr>
          <p:spPr>
            <a:xfrm>
              <a:off x="5613135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7034346-9312-5446-8698-5D1B7A89A0BD}"/>
                </a:ext>
              </a:extLst>
            </p:cNvPr>
            <p:cNvSpPr/>
            <p:nvPr/>
          </p:nvSpPr>
          <p:spPr>
            <a:xfrm>
              <a:off x="6245786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EE975DF-DD6B-A240-BB54-A5D39B542F11}"/>
              </a:ext>
            </a:extLst>
          </p:cNvPr>
          <p:cNvSpPr txBox="1"/>
          <p:nvPr/>
        </p:nvSpPr>
        <p:spPr>
          <a:xfrm>
            <a:off x="311137" y="2942617"/>
            <a:ext cx="5095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Here is how (19)</a:t>
            </a:r>
            <a:r>
              <a:rPr lang="en-US" sz="2400" baseline="-25000" dirty="0"/>
              <a:t>10</a:t>
            </a:r>
            <a:r>
              <a:rPr lang="en-US" sz="2400" dirty="0"/>
              <a:t> will be represented: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38A153D-1BC8-0446-9782-57FD0BD8C80E}"/>
              </a:ext>
            </a:extLst>
          </p:cNvPr>
          <p:cNvGrpSpPr/>
          <p:nvPr/>
        </p:nvGrpSpPr>
        <p:grpSpPr>
          <a:xfrm>
            <a:off x="1299755" y="4848864"/>
            <a:ext cx="5509713" cy="974087"/>
            <a:chOff x="1299755" y="4848864"/>
            <a:chExt cx="5509713" cy="974087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D1E8BEF-3593-E64E-BEAC-CBA11B80BAA9}"/>
                </a:ext>
              </a:extLst>
            </p:cNvPr>
            <p:cNvSpPr txBox="1"/>
            <p:nvPr/>
          </p:nvSpPr>
          <p:spPr>
            <a:xfrm>
              <a:off x="1299755" y="5299731"/>
              <a:ext cx="5509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Sign bit: </a:t>
              </a:r>
              <a:r>
                <a:rPr lang="en-US" sz="2800" dirty="0">
                  <a:solidFill>
                    <a:srgbClr val="C00000"/>
                  </a:solidFill>
                </a:rPr>
                <a:t>0</a:t>
              </a:r>
              <a:r>
                <a:rPr lang="en-US" sz="2800" dirty="0"/>
                <a:t> for positive, </a:t>
              </a:r>
              <a:r>
                <a:rPr lang="en-US" sz="2800" dirty="0">
                  <a:solidFill>
                    <a:srgbClr val="C00000"/>
                  </a:solidFill>
                </a:rPr>
                <a:t>1</a:t>
              </a:r>
              <a:r>
                <a:rPr lang="en-US" sz="2800" dirty="0"/>
                <a:t> for negative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915DB9F-DAF4-CD4F-B47A-11DE3DD1F416}"/>
                </a:ext>
              </a:extLst>
            </p:cNvPr>
            <p:cNvCxnSpPr/>
            <p:nvPr/>
          </p:nvCxnSpPr>
          <p:spPr>
            <a:xfrm flipV="1">
              <a:off x="1510145" y="4848864"/>
              <a:ext cx="0" cy="39688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56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Representation of negative integers in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71C805-3A1C-1143-AEFE-69E6BD96F447}"/>
              </a:ext>
            </a:extLst>
          </p:cNvPr>
          <p:cNvSpPr txBox="1"/>
          <p:nvPr/>
        </p:nvSpPr>
        <p:spPr>
          <a:xfrm>
            <a:off x="241743" y="2120938"/>
            <a:ext cx="6204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Find the binary equivalent of (19)</a:t>
            </a:r>
            <a:r>
              <a:rPr lang="en-US" sz="2400" baseline="-25000" dirty="0"/>
              <a:t>10</a:t>
            </a:r>
            <a:r>
              <a:rPr lang="en-US" sz="2400" dirty="0"/>
              <a:t>: 000010011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284BEAB-37B7-454E-87A3-E804B8FCD4B2}"/>
              </a:ext>
            </a:extLst>
          </p:cNvPr>
          <p:cNvGrpSpPr/>
          <p:nvPr/>
        </p:nvGrpSpPr>
        <p:grpSpPr>
          <a:xfrm>
            <a:off x="1184564" y="3839513"/>
            <a:ext cx="5740094" cy="872837"/>
            <a:chOff x="1184564" y="3839513"/>
            <a:chExt cx="5740094" cy="87283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908CFCE-6F96-E641-9C82-4F5558BCC618}"/>
                </a:ext>
              </a:extLst>
            </p:cNvPr>
            <p:cNvSpPr/>
            <p:nvPr/>
          </p:nvSpPr>
          <p:spPr>
            <a:xfrm>
              <a:off x="1184564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35196F4-20BD-7745-A6D5-BC822485E30F}"/>
                </a:ext>
              </a:extLst>
            </p:cNvPr>
            <p:cNvSpPr/>
            <p:nvPr/>
          </p:nvSpPr>
          <p:spPr>
            <a:xfrm>
              <a:off x="1817217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0DF1F4-2C0A-744E-828A-6A763CF47E5D}"/>
                </a:ext>
              </a:extLst>
            </p:cNvPr>
            <p:cNvSpPr/>
            <p:nvPr/>
          </p:nvSpPr>
          <p:spPr>
            <a:xfrm>
              <a:off x="2449870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DE93EAF-389A-F844-90D4-EE348CD318C9}"/>
                </a:ext>
              </a:extLst>
            </p:cNvPr>
            <p:cNvSpPr/>
            <p:nvPr/>
          </p:nvSpPr>
          <p:spPr>
            <a:xfrm>
              <a:off x="3082523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1D4854A-BE63-D24F-8E79-6D5B1E8D2875}"/>
                </a:ext>
              </a:extLst>
            </p:cNvPr>
            <p:cNvSpPr/>
            <p:nvPr/>
          </p:nvSpPr>
          <p:spPr>
            <a:xfrm>
              <a:off x="3715176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830B692-F4CB-A446-B81C-41C8F6469465}"/>
                </a:ext>
              </a:extLst>
            </p:cNvPr>
            <p:cNvSpPr/>
            <p:nvPr/>
          </p:nvSpPr>
          <p:spPr>
            <a:xfrm>
              <a:off x="4347829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A79449F-406D-9940-8CFF-A3D925FF7639}"/>
                </a:ext>
              </a:extLst>
            </p:cNvPr>
            <p:cNvSpPr/>
            <p:nvPr/>
          </p:nvSpPr>
          <p:spPr>
            <a:xfrm>
              <a:off x="4980482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8E77C93-FDFF-BB48-8524-34DB8AC4B96A}"/>
                </a:ext>
              </a:extLst>
            </p:cNvPr>
            <p:cNvSpPr/>
            <p:nvPr/>
          </p:nvSpPr>
          <p:spPr>
            <a:xfrm>
              <a:off x="5613135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7034346-9312-5446-8698-5D1B7A89A0BD}"/>
                </a:ext>
              </a:extLst>
            </p:cNvPr>
            <p:cNvSpPr/>
            <p:nvPr/>
          </p:nvSpPr>
          <p:spPr>
            <a:xfrm>
              <a:off x="6245786" y="3839513"/>
              <a:ext cx="678872" cy="8728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</a:rPr>
                <a:t>1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EE975DF-DD6B-A240-BB54-A5D39B542F11}"/>
              </a:ext>
            </a:extLst>
          </p:cNvPr>
          <p:cNvSpPr txBox="1"/>
          <p:nvPr/>
        </p:nvSpPr>
        <p:spPr>
          <a:xfrm>
            <a:off x="241743" y="1547503"/>
            <a:ext cx="7020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How will (-19)</a:t>
            </a:r>
            <a:r>
              <a:rPr lang="en-US" sz="2400" baseline="-25000" dirty="0"/>
              <a:t>10</a:t>
            </a:r>
            <a:r>
              <a:rPr lang="en-US" sz="2400" dirty="0"/>
              <a:t> be represented  as a byte in memory?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968A5D3-1098-E948-B0B4-DF258BA23F51}"/>
              </a:ext>
            </a:extLst>
          </p:cNvPr>
          <p:cNvGrpSpPr/>
          <p:nvPr/>
        </p:nvGrpSpPr>
        <p:grpSpPr>
          <a:xfrm>
            <a:off x="1299755" y="4848864"/>
            <a:ext cx="5509713" cy="974087"/>
            <a:chOff x="1299755" y="4848864"/>
            <a:chExt cx="5509713" cy="974087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D1E8BEF-3593-E64E-BEAC-CBA11B80BAA9}"/>
                </a:ext>
              </a:extLst>
            </p:cNvPr>
            <p:cNvSpPr txBox="1"/>
            <p:nvPr/>
          </p:nvSpPr>
          <p:spPr>
            <a:xfrm>
              <a:off x="1299755" y="5299731"/>
              <a:ext cx="5509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Sign bit: 0 for positive, 1 for negative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915DB9F-DAF4-CD4F-B47A-11DE3DD1F416}"/>
                </a:ext>
              </a:extLst>
            </p:cNvPr>
            <p:cNvCxnSpPr/>
            <p:nvPr/>
          </p:nvCxnSpPr>
          <p:spPr>
            <a:xfrm flipV="1">
              <a:off x="1510145" y="4848864"/>
              <a:ext cx="0" cy="39688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AD9ECDD-0727-0244-9A0A-A6F075E4887F}"/>
              </a:ext>
            </a:extLst>
          </p:cNvPr>
          <p:cNvSpPr txBox="1"/>
          <p:nvPr/>
        </p:nvSpPr>
        <p:spPr>
          <a:xfrm>
            <a:off x="241743" y="2694373"/>
            <a:ext cx="3190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Flip the bits: 111101100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BE0F55-9083-6649-89D2-30F0AE4E05C2}"/>
              </a:ext>
            </a:extLst>
          </p:cNvPr>
          <p:cNvSpPr txBox="1"/>
          <p:nvPr/>
        </p:nvSpPr>
        <p:spPr>
          <a:xfrm>
            <a:off x="241743" y="3267809"/>
            <a:ext cx="4392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Add 1: 111101100+1= 111101101</a:t>
            </a:r>
          </a:p>
        </p:txBody>
      </p:sp>
    </p:spTree>
    <p:extLst>
      <p:ext uri="{BB962C8B-B14F-4D97-AF65-F5344CB8AC3E}">
        <p14:creationId xmlns:p14="http://schemas.microsoft.com/office/powerpoint/2010/main" val="324429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29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Range of integers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672A62-17FC-074F-B295-CE703D84CCDF}"/>
              </a:ext>
            </a:extLst>
          </p:cNvPr>
          <p:cNvSpPr txBox="1"/>
          <p:nvPr/>
        </p:nvSpPr>
        <p:spPr>
          <a:xfrm>
            <a:off x="443345" y="1997129"/>
            <a:ext cx="158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Max: 2</a:t>
            </a:r>
            <a:r>
              <a:rPr lang="en-US" sz="2400" baseline="30000" dirty="0"/>
              <a:t>N-1</a:t>
            </a:r>
            <a:r>
              <a:rPr lang="en-US" sz="2400" dirty="0"/>
              <a:t>-1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6E903BC-9CD4-B84C-BD64-81201E4972CA}"/>
              </a:ext>
            </a:extLst>
          </p:cNvPr>
          <p:cNvSpPr txBox="1"/>
          <p:nvPr/>
        </p:nvSpPr>
        <p:spPr>
          <a:xfrm>
            <a:off x="443345" y="2608220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Min: -2</a:t>
            </a:r>
            <a:r>
              <a:rPr lang="en-US" sz="2400" baseline="30000" dirty="0"/>
              <a:t>N-1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C6F5C5-1686-7342-B6FE-3108BDBB6E86}"/>
              </a:ext>
            </a:extLst>
          </p:cNvPr>
          <p:cNvSpPr txBox="1"/>
          <p:nvPr/>
        </p:nvSpPr>
        <p:spPr>
          <a:xfrm>
            <a:off x="443345" y="3219311"/>
            <a:ext cx="1167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 N=8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717C20-3481-EF4C-B8D7-33CA02DDDC5B}"/>
              </a:ext>
            </a:extLst>
          </p:cNvPr>
          <p:cNvSpPr txBox="1"/>
          <p:nvPr/>
        </p:nvSpPr>
        <p:spPr>
          <a:xfrm>
            <a:off x="1845722" y="3742531"/>
            <a:ext cx="2005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Max: 2</a:t>
            </a:r>
            <a:r>
              <a:rPr lang="en-US" sz="2400" baseline="30000" dirty="0"/>
              <a:t>7</a:t>
            </a:r>
            <a:r>
              <a:rPr lang="en-US" sz="2400" dirty="0"/>
              <a:t>-1=127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406C0D-479E-3749-977C-0AFD30B502D2}"/>
              </a:ext>
            </a:extLst>
          </p:cNvPr>
          <p:cNvSpPr txBox="1"/>
          <p:nvPr/>
        </p:nvSpPr>
        <p:spPr>
          <a:xfrm>
            <a:off x="1859577" y="4401055"/>
            <a:ext cx="214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Min: -2</a:t>
            </a:r>
            <a:r>
              <a:rPr lang="en-US" sz="2400" baseline="30000" dirty="0"/>
              <a:t>N-1 </a:t>
            </a:r>
            <a:r>
              <a:rPr lang="en-US" sz="2400" dirty="0"/>
              <a:t>=-128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5BDB88-1CFA-BE47-AE5D-F020185EAF80}"/>
              </a:ext>
            </a:extLst>
          </p:cNvPr>
          <p:cNvSpPr txBox="1"/>
          <p:nvPr/>
        </p:nvSpPr>
        <p:spPr>
          <a:xfrm>
            <a:off x="4410075" y="5043959"/>
            <a:ext cx="3888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happens when you add 1 to 127?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7E02C3-927F-C542-B96F-325B96A2CE68}"/>
              </a:ext>
            </a:extLst>
          </p:cNvPr>
          <p:cNvSpPr txBox="1"/>
          <p:nvPr/>
        </p:nvSpPr>
        <p:spPr>
          <a:xfrm>
            <a:off x="443345" y="138603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Number of bits=N</a:t>
            </a:r>
          </a:p>
        </p:txBody>
      </p:sp>
    </p:spTree>
    <p:extLst>
      <p:ext uri="{BB962C8B-B14F-4D97-AF65-F5344CB8AC3E}">
        <p14:creationId xmlns:p14="http://schemas.microsoft.com/office/powerpoint/2010/main" val="130013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4" grpId="0"/>
      <p:bldP spid="33" grpId="0"/>
      <p:bldP spid="34" grpId="0"/>
      <p:bldP spid="5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Circle of integers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3CACA7C-FD62-274F-AC9F-E33E6CD50DD5}"/>
              </a:ext>
            </a:extLst>
          </p:cNvPr>
          <p:cNvSpPr/>
          <p:nvPr/>
        </p:nvSpPr>
        <p:spPr>
          <a:xfrm>
            <a:off x="2195328" y="2239153"/>
            <a:ext cx="3330341" cy="333034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EC2029-8A6B-D943-8719-0286281B7391}"/>
              </a:ext>
            </a:extLst>
          </p:cNvPr>
          <p:cNvSpPr txBox="1"/>
          <p:nvPr/>
        </p:nvSpPr>
        <p:spPr>
          <a:xfrm>
            <a:off x="337617" y="1173479"/>
            <a:ext cx="6774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Number of bits=4.  Max: 2</a:t>
            </a:r>
            <a:r>
              <a:rPr lang="en-US" sz="2400" baseline="30000" dirty="0"/>
              <a:t>(4-1)</a:t>
            </a:r>
            <a:r>
              <a:rPr lang="en-US" sz="2400" dirty="0"/>
              <a:t>-1=  7       Min: -2</a:t>
            </a:r>
            <a:r>
              <a:rPr lang="en-US" sz="2400" baseline="30000" dirty="0"/>
              <a:t>(4-1)</a:t>
            </a:r>
            <a:r>
              <a:rPr lang="en-US" sz="2400" dirty="0"/>
              <a:t> =-8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BFDD41-20B9-D84D-9806-7272264B4EE1}"/>
              </a:ext>
            </a:extLst>
          </p:cNvPr>
          <p:cNvCxnSpPr/>
          <p:nvPr/>
        </p:nvCxnSpPr>
        <p:spPr>
          <a:xfrm>
            <a:off x="3814415" y="2152525"/>
            <a:ext cx="1" cy="86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47E648-40D5-0B4C-A90F-325165B507F8}"/>
              </a:ext>
            </a:extLst>
          </p:cNvPr>
          <p:cNvCxnSpPr>
            <a:cxnSpLocks/>
            <a:stCxn id="10" idx="7"/>
          </p:cNvCxnSpPr>
          <p:nvPr/>
        </p:nvCxnSpPr>
        <p:spPr>
          <a:xfrm flipV="1">
            <a:off x="5037952" y="2643414"/>
            <a:ext cx="121957" cy="83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434833-9D93-EB46-8349-004FF5305A6E}"/>
              </a:ext>
            </a:extLst>
          </p:cNvPr>
          <p:cNvCxnSpPr/>
          <p:nvPr/>
        </p:nvCxnSpPr>
        <p:spPr>
          <a:xfrm>
            <a:off x="5525669" y="3914307"/>
            <a:ext cx="1732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7BC2F3D-83C4-AA4A-B4AF-2DE96B0E49AB}"/>
              </a:ext>
            </a:extLst>
          </p:cNvPr>
          <p:cNvCxnSpPr>
            <a:stCxn id="10" idx="5"/>
          </p:cNvCxnSpPr>
          <p:nvPr/>
        </p:nvCxnSpPr>
        <p:spPr>
          <a:xfrm>
            <a:off x="5037952" y="5081777"/>
            <a:ext cx="121957" cy="642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86DC46B-F239-914A-BC1B-65D69CEC3354}"/>
              </a:ext>
            </a:extLst>
          </p:cNvPr>
          <p:cNvCxnSpPr/>
          <p:nvPr/>
        </p:nvCxnSpPr>
        <p:spPr>
          <a:xfrm flipH="1">
            <a:off x="3814415" y="5569494"/>
            <a:ext cx="1" cy="86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AAD8977-0421-D447-9D89-73534E48D5F4}"/>
              </a:ext>
            </a:extLst>
          </p:cNvPr>
          <p:cNvCxnSpPr>
            <a:stCxn id="10" idx="3"/>
          </p:cNvCxnSpPr>
          <p:nvPr/>
        </p:nvCxnSpPr>
        <p:spPr>
          <a:xfrm flipH="1">
            <a:off x="2561088" y="5081777"/>
            <a:ext cx="121957" cy="642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E0F80A-F7CD-C548-8886-2A3AFEA9B0BD}"/>
              </a:ext>
            </a:extLst>
          </p:cNvPr>
          <p:cNvCxnSpPr/>
          <p:nvPr/>
        </p:nvCxnSpPr>
        <p:spPr>
          <a:xfrm flipH="1" flipV="1">
            <a:off x="2034906" y="3914307"/>
            <a:ext cx="16042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44AB1F8-90B0-B546-927A-F00D83A56675}"/>
              </a:ext>
            </a:extLst>
          </p:cNvPr>
          <p:cNvCxnSpPr>
            <a:stCxn id="10" idx="1"/>
          </p:cNvCxnSpPr>
          <p:nvPr/>
        </p:nvCxnSpPr>
        <p:spPr>
          <a:xfrm flipH="1" flipV="1">
            <a:off x="2561088" y="2643414"/>
            <a:ext cx="121957" cy="834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9C2B4E4-B63D-D54D-8230-83E8925E339F}"/>
              </a:ext>
            </a:extLst>
          </p:cNvPr>
          <p:cNvSpPr txBox="1"/>
          <p:nvPr/>
        </p:nvSpPr>
        <p:spPr>
          <a:xfrm>
            <a:off x="3644336" y="16799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A12467E-BD5B-F04C-AACF-1CB005047047}"/>
              </a:ext>
            </a:extLst>
          </p:cNvPr>
          <p:cNvSpPr txBox="1"/>
          <p:nvPr/>
        </p:nvSpPr>
        <p:spPr>
          <a:xfrm>
            <a:off x="2328617" y="230276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E80D0B2-105F-4A42-801F-C6D63D16FEF4}"/>
              </a:ext>
            </a:extLst>
          </p:cNvPr>
          <p:cNvSpPr txBox="1"/>
          <p:nvPr/>
        </p:nvSpPr>
        <p:spPr>
          <a:xfrm>
            <a:off x="1694748" y="36834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48F42C8-65CE-C14D-86CE-0FEEA9824AFC}"/>
              </a:ext>
            </a:extLst>
          </p:cNvPr>
          <p:cNvSpPr txBox="1"/>
          <p:nvPr/>
        </p:nvSpPr>
        <p:spPr>
          <a:xfrm>
            <a:off x="2221032" y="503730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F20CF03-7113-D742-903B-F0445B52366F}"/>
              </a:ext>
            </a:extLst>
          </p:cNvPr>
          <p:cNvSpPr txBox="1"/>
          <p:nvPr/>
        </p:nvSpPr>
        <p:spPr>
          <a:xfrm>
            <a:off x="3644336" y="56823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16DE5CB-CFAC-9745-86BC-DEB7A2ACE1A1}"/>
              </a:ext>
            </a:extLst>
          </p:cNvPr>
          <p:cNvSpPr txBox="1"/>
          <p:nvPr/>
        </p:nvSpPr>
        <p:spPr>
          <a:xfrm>
            <a:off x="5159807" y="503730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98372EC-6A90-C240-8977-6BAFD3D980EB}"/>
              </a:ext>
            </a:extLst>
          </p:cNvPr>
          <p:cNvSpPr txBox="1"/>
          <p:nvPr/>
        </p:nvSpPr>
        <p:spPr>
          <a:xfrm>
            <a:off x="5679642" y="368347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65D10B-4646-464E-A0EA-1415BCBE7B65}"/>
              </a:ext>
            </a:extLst>
          </p:cNvPr>
          <p:cNvSpPr txBox="1"/>
          <p:nvPr/>
        </p:nvSpPr>
        <p:spPr>
          <a:xfrm>
            <a:off x="5150252" y="23634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C5011F-C2A4-BB4E-B873-E19C5269FE5B}"/>
              </a:ext>
            </a:extLst>
          </p:cNvPr>
          <p:cNvSpPr txBox="1"/>
          <p:nvPr/>
        </p:nvSpPr>
        <p:spPr>
          <a:xfrm>
            <a:off x="2710382" y="2643414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695C787-2931-4E47-B78F-FE1A6D12E28A}"/>
              </a:ext>
            </a:extLst>
          </p:cNvPr>
          <p:cNvSpPr txBox="1"/>
          <p:nvPr/>
        </p:nvSpPr>
        <p:spPr>
          <a:xfrm>
            <a:off x="2275648" y="3683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DF7A02-23A4-F648-A95A-5DEE8E4AA57D}"/>
              </a:ext>
            </a:extLst>
          </p:cNvPr>
          <p:cNvSpPr txBox="1"/>
          <p:nvPr/>
        </p:nvSpPr>
        <p:spPr>
          <a:xfrm>
            <a:off x="2721612" y="470039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91FEC8C-0C13-544A-9D5B-872595F7672C}"/>
              </a:ext>
            </a:extLst>
          </p:cNvPr>
          <p:cNvSpPr txBox="1"/>
          <p:nvPr/>
        </p:nvSpPr>
        <p:spPr>
          <a:xfrm>
            <a:off x="3597048" y="493343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32CC43D-29D3-E54E-A26F-4203CA53074A}"/>
              </a:ext>
            </a:extLst>
          </p:cNvPr>
          <p:cNvSpPr txBox="1"/>
          <p:nvPr/>
        </p:nvSpPr>
        <p:spPr>
          <a:xfrm>
            <a:off x="4590443" y="4667867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DEECDFF-0BDD-6149-A68A-53B1372ECC63}"/>
              </a:ext>
            </a:extLst>
          </p:cNvPr>
          <p:cNvSpPr txBox="1"/>
          <p:nvPr/>
        </p:nvSpPr>
        <p:spPr>
          <a:xfrm>
            <a:off x="4932885" y="3683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-6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ECA9C4B-AF12-7444-8A1B-C58155031C11}"/>
              </a:ext>
            </a:extLst>
          </p:cNvPr>
          <p:cNvSpPr txBox="1"/>
          <p:nvPr/>
        </p:nvSpPr>
        <p:spPr>
          <a:xfrm>
            <a:off x="4566334" y="261560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-7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38DD0F-FC67-284D-926A-4481CB3774F6}"/>
              </a:ext>
            </a:extLst>
          </p:cNvPr>
          <p:cNvSpPr txBox="1"/>
          <p:nvPr/>
        </p:nvSpPr>
        <p:spPr>
          <a:xfrm>
            <a:off x="3597048" y="235577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-8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29A7175-CCC3-C94D-A1DE-55470FD7664E}"/>
              </a:ext>
            </a:extLst>
          </p:cNvPr>
          <p:cNvCxnSpPr/>
          <p:nvPr/>
        </p:nvCxnSpPr>
        <p:spPr>
          <a:xfrm>
            <a:off x="2721612" y="2464067"/>
            <a:ext cx="922724" cy="7700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26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Floating point numbers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CDCF38A-5496-2646-9181-131F1404F1DB}"/>
              </a:ext>
            </a:extLst>
          </p:cNvPr>
          <p:cNvGrpSpPr/>
          <p:nvPr/>
        </p:nvGrpSpPr>
        <p:grpSpPr>
          <a:xfrm>
            <a:off x="684125" y="1298608"/>
            <a:ext cx="4423583" cy="947696"/>
            <a:chOff x="684126" y="1298608"/>
            <a:chExt cx="4423583" cy="94769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1EC2029-8A6B-D943-8719-0286281B7391}"/>
                </a:ext>
              </a:extLst>
            </p:cNvPr>
            <p:cNvSpPr txBox="1"/>
            <p:nvPr/>
          </p:nvSpPr>
          <p:spPr>
            <a:xfrm>
              <a:off x="684126" y="1298608"/>
              <a:ext cx="44235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Numbers that may have a fraction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F4E6990-9AD9-124C-AA6C-0E7C643819D4}"/>
                </a:ext>
              </a:extLst>
            </p:cNvPr>
            <p:cNvSpPr txBox="1"/>
            <p:nvPr/>
          </p:nvSpPr>
          <p:spPr>
            <a:xfrm>
              <a:off x="826901" y="1784639"/>
              <a:ext cx="28857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2.35, -1.99, 3., 2.0E15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F057188-CD45-7340-9D9E-4EE2AED1B5D6}"/>
              </a:ext>
            </a:extLst>
          </p:cNvPr>
          <p:cNvGrpSpPr/>
          <p:nvPr/>
        </p:nvGrpSpPr>
        <p:grpSpPr>
          <a:xfrm>
            <a:off x="684125" y="2879783"/>
            <a:ext cx="4732514" cy="947696"/>
            <a:chOff x="684126" y="1298608"/>
            <a:chExt cx="4732514" cy="947696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000C5E8-1DF9-5241-A896-0F878111E0CD}"/>
                </a:ext>
              </a:extLst>
            </p:cNvPr>
            <p:cNvSpPr txBox="1"/>
            <p:nvPr/>
          </p:nvSpPr>
          <p:spPr>
            <a:xfrm>
              <a:off x="684126" y="1298608"/>
              <a:ext cx="4732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Some cannot be represented exactly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52D6C18-368E-0C48-8931-2AEA4C6591B7}"/>
                </a:ext>
              </a:extLst>
            </p:cNvPr>
            <p:cNvSpPr txBox="1"/>
            <p:nvPr/>
          </p:nvSpPr>
          <p:spPr>
            <a:xfrm>
              <a:off x="826901" y="1784639"/>
              <a:ext cx="17956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0.3, 0.1, 7.33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0C2B44C-82D8-954E-ABDE-6EAD5F502F10}"/>
              </a:ext>
            </a:extLst>
          </p:cNvPr>
          <p:cNvGrpSpPr/>
          <p:nvPr/>
        </p:nvGrpSpPr>
        <p:grpSpPr>
          <a:xfrm>
            <a:off x="684125" y="4460958"/>
            <a:ext cx="2895452" cy="947696"/>
            <a:chOff x="684126" y="1298608"/>
            <a:chExt cx="2895452" cy="947696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C02DC2F-B185-324B-8E7A-17DD12502536}"/>
                </a:ext>
              </a:extLst>
            </p:cNvPr>
            <p:cNvSpPr txBox="1"/>
            <p:nvPr/>
          </p:nvSpPr>
          <p:spPr>
            <a:xfrm>
              <a:off x="684126" y="1298608"/>
              <a:ext cx="24401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Scientific notation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D7DA337-200F-8647-B068-8FE7B29A609F}"/>
                </a:ext>
              </a:extLst>
            </p:cNvPr>
            <p:cNvSpPr txBox="1"/>
            <p:nvPr/>
          </p:nvSpPr>
          <p:spPr>
            <a:xfrm>
              <a:off x="826901" y="1784639"/>
              <a:ext cx="27526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0.23</a:t>
              </a:r>
              <a:r>
                <a:rPr lang="en-US" sz="2400" dirty="0">
                  <a:solidFill>
                    <a:srgbClr val="C00000"/>
                  </a:solidFill>
                </a:rPr>
                <a:t>e</a:t>
              </a:r>
              <a:r>
                <a:rPr lang="en-US" sz="2400" dirty="0"/>
                <a:t>12, 1.2498</a:t>
              </a:r>
              <a:r>
                <a:rPr lang="en-US" sz="2400" dirty="0">
                  <a:solidFill>
                    <a:srgbClr val="C00000"/>
                  </a:solidFill>
                </a:rPr>
                <a:t>e</a:t>
              </a:r>
              <a:r>
                <a:rPr lang="en-US" sz="2400" dirty="0"/>
                <a:t>-14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128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04" y="110482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Inaccuracy [Try to run this program]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952FF2-C67B-864E-98EA-796C6EA49C88}"/>
              </a:ext>
            </a:extLst>
          </p:cNvPr>
          <p:cNvSpPr/>
          <p:nvPr/>
        </p:nvSpPr>
        <p:spPr>
          <a:xfrm>
            <a:off x="347241" y="735174"/>
            <a:ext cx="84263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808080"/>
                </a:solidFill>
              </a:rPr>
              <a:t>/*</a:t>
            </a:r>
            <a:br>
              <a:rPr lang="en-US" sz="2400" i="1" dirty="0">
                <a:solidFill>
                  <a:srgbClr val="808080"/>
                </a:solidFill>
              </a:rPr>
            </a:br>
            <a:r>
              <a:rPr lang="en-US" sz="2400" i="1" dirty="0">
                <a:solidFill>
                  <a:srgbClr val="808080"/>
                </a:solidFill>
              </a:rPr>
              <a:t>This program demonstrates imprecise representation</a:t>
            </a:r>
            <a:br>
              <a:rPr lang="en-US" sz="2400" i="1" dirty="0">
                <a:solidFill>
                  <a:srgbClr val="808080"/>
                </a:solidFill>
              </a:rPr>
            </a:br>
            <a:r>
              <a:rPr lang="en-US" sz="2400" i="1" dirty="0">
                <a:solidFill>
                  <a:srgbClr val="808080"/>
                </a:solidFill>
              </a:rPr>
              <a:t>of floating point numbers. Aditya Mathur. January 8, 2019.</a:t>
            </a:r>
            <a:br>
              <a:rPr lang="en-US" sz="2400" i="1" dirty="0">
                <a:solidFill>
                  <a:srgbClr val="808080"/>
                </a:solidFill>
              </a:rPr>
            </a:br>
            <a:r>
              <a:rPr lang="en-US" sz="2400" i="1" dirty="0">
                <a:solidFill>
                  <a:srgbClr val="808080"/>
                </a:solidFill>
              </a:rPr>
              <a:t>*/</a:t>
            </a:r>
            <a:br>
              <a:rPr lang="en-US" sz="2400" i="1" dirty="0">
                <a:solidFill>
                  <a:srgbClr val="808080"/>
                </a:solidFill>
              </a:rPr>
            </a:br>
            <a:r>
              <a:rPr lang="en-US" sz="2400" b="1" dirty="0">
                <a:solidFill>
                  <a:srgbClr val="000080"/>
                </a:solidFill>
              </a:rPr>
              <a:t>public class </a:t>
            </a:r>
            <a:r>
              <a:rPr lang="en-US" sz="2400" dirty="0"/>
              <a:t>Inaccuracy {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b="1" dirty="0">
                <a:solidFill>
                  <a:srgbClr val="000080"/>
                </a:solidFill>
              </a:rPr>
              <a:t>public static void </a:t>
            </a:r>
            <a:r>
              <a:rPr lang="en-US" sz="2400" dirty="0"/>
              <a:t>main(String [] </a:t>
            </a:r>
            <a:r>
              <a:rPr lang="en-US" sz="2400" dirty="0" err="1"/>
              <a:t>args</a:t>
            </a:r>
            <a:r>
              <a:rPr lang="en-US" sz="2400" dirty="0"/>
              <a:t>) {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b="1" dirty="0">
                <a:solidFill>
                  <a:srgbClr val="000080"/>
                </a:solidFill>
              </a:rPr>
              <a:t>double </a:t>
            </a:r>
            <a:r>
              <a:rPr lang="en-US" sz="2400" dirty="0"/>
              <a:t>x = </a:t>
            </a:r>
            <a:r>
              <a:rPr lang="en-US" sz="2400" dirty="0">
                <a:solidFill>
                  <a:srgbClr val="0000FF"/>
                </a:solidFill>
              </a:rPr>
              <a:t>0.0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System.</a:t>
            </a:r>
            <a:r>
              <a:rPr lang="en-US" sz="2400" b="1" i="1" dirty="0" err="1">
                <a:solidFill>
                  <a:srgbClr val="660E7A"/>
                </a:solidFill>
              </a:rPr>
              <a:t>out</a:t>
            </a:r>
            <a:r>
              <a:rPr lang="en-US" sz="2400" dirty="0" err="1"/>
              <a:t>.println</a:t>
            </a:r>
            <a:r>
              <a:rPr lang="en-US" sz="2400" dirty="0"/>
              <a:t>(x);</a:t>
            </a:r>
            <a:br>
              <a:rPr lang="en-US" sz="2400" dirty="0"/>
            </a:br>
            <a:r>
              <a:rPr lang="en-US" sz="2400" dirty="0"/>
              <a:t>        x = x + </a:t>
            </a:r>
            <a:r>
              <a:rPr lang="en-US" sz="2400" dirty="0">
                <a:solidFill>
                  <a:srgbClr val="0000FF"/>
                </a:solidFill>
              </a:rPr>
              <a:t>0.1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System.</a:t>
            </a:r>
            <a:r>
              <a:rPr lang="en-US" sz="2400" b="1" i="1" dirty="0" err="1">
                <a:solidFill>
                  <a:srgbClr val="660E7A"/>
                </a:solidFill>
              </a:rPr>
              <a:t>out</a:t>
            </a:r>
            <a:r>
              <a:rPr lang="en-US" sz="2400" dirty="0" err="1"/>
              <a:t>.println</a:t>
            </a:r>
            <a:r>
              <a:rPr lang="en-US" sz="2400" dirty="0"/>
              <a:t>(x);</a:t>
            </a:r>
            <a:br>
              <a:rPr lang="en-US" sz="2400" dirty="0"/>
            </a:br>
            <a:r>
              <a:rPr lang="en-US" sz="2400" dirty="0"/>
              <a:t>        x = x + </a:t>
            </a:r>
            <a:r>
              <a:rPr lang="en-US" sz="2400" dirty="0">
                <a:solidFill>
                  <a:srgbClr val="0000FF"/>
                </a:solidFill>
              </a:rPr>
              <a:t>0.1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System.</a:t>
            </a:r>
            <a:r>
              <a:rPr lang="en-US" sz="2400" b="1" i="1" dirty="0" err="1">
                <a:solidFill>
                  <a:srgbClr val="660E7A"/>
                </a:solidFill>
              </a:rPr>
              <a:t>out</a:t>
            </a:r>
            <a:r>
              <a:rPr lang="en-US" sz="2400" dirty="0" err="1"/>
              <a:t>.println</a:t>
            </a:r>
            <a:r>
              <a:rPr lang="en-US" sz="2400" dirty="0"/>
              <a:t>(x);</a:t>
            </a:r>
            <a:br>
              <a:rPr lang="en-US" sz="2400" dirty="0"/>
            </a:br>
            <a:r>
              <a:rPr lang="en-US" sz="2400" dirty="0"/>
              <a:t>        x=x+</a:t>
            </a:r>
            <a:r>
              <a:rPr lang="en-US" sz="2400" dirty="0">
                <a:solidFill>
                  <a:srgbClr val="0000FF"/>
                </a:solidFill>
              </a:rPr>
              <a:t>0.1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System.</a:t>
            </a:r>
            <a:r>
              <a:rPr lang="en-US" sz="2400" b="1" i="1" dirty="0" err="1">
                <a:solidFill>
                  <a:srgbClr val="660E7A"/>
                </a:solidFill>
              </a:rPr>
              <a:t>out</a:t>
            </a:r>
            <a:r>
              <a:rPr lang="en-US" sz="2400" dirty="0" err="1"/>
              <a:t>.println</a:t>
            </a:r>
            <a:r>
              <a:rPr lang="en-US" sz="2400" dirty="0"/>
              <a:t>(x);</a:t>
            </a:r>
            <a:br>
              <a:rPr lang="en-US" sz="2400" dirty="0"/>
            </a:br>
            <a:r>
              <a:rPr lang="en-US" sz="2400" dirty="0"/>
              <a:t>    }</a:t>
            </a:r>
            <a:br>
              <a:rPr lang="en-US" sz="2400" dirty="0"/>
            </a:br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01991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Summary of primitive types (numbers)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5B79A44-FAEA-EF40-A3E1-205EC915A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797094"/>
              </p:ext>
            </p:extLst>
          </p:nvPr>
        </p:nvGraphicFramePr>
        <p:xfrm>
          <a:off x="891251" y="1396999"/>
          <a:ext cx="7164729" cy="4575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243">
                  <a:extLst>
                    <a:ext uri="{9D8B030D-6E8A-4147-A177-3AD203B41FA5}">
                      <a16:colId xmlns:a16="http://schemas.microsoft.com/office/drawing/2014/main" val="1440151332"/>
                    </a:ext>
                  </a:extLst>
                </a:gridCol>
                <a:gridCol w="2879718">
                  <a:extLst>
                    <a:ext uri="{9D8B030D-6E8A-4147-A177-3AD203B41FA5}">
                      <a16:colId xmlns:a16="http://schemas.microsoft.com/office/drawing/2014/main" val="1636869984"/>
                    </a:ext>
                  </a:extLst>
                </a:gridCol>
                <a:gridCol w="1896768">
                  <a:extLst>
                    <a:ext uri="{9D8B030D-6E8A-4147-A177-3AD203B41FA5}">
                      <a16:colId xmlns:a16="http://schemas.microsoft.com/office/drawing/2014/main" val="3421613120"/>
                    </a:ext>
                  </a:extLst>
                </a:gridCol>
              </a:tblGrid>
              <a:tr h="402912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358766"/>
                  </a:ext>
                </a:extLst>
              </a:tr>
              <a:tr h="496741">
                <a:tc>
                  <a:txBody>
                    <a:bodyPr/>
                    <a:lstStyle/>
                    <a:p>
                      <a:r>
                        <a:rPr lang="en-US" sz="2400" dirty="0"/>
                        <a:t>byte (8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-128:127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741258"/>
                  </a:ext>
                </a:extLst>
              </a:tr>
              <a:tr h="496741">
                <a:tc>
                  <a:txBody>
                    <a:bodyPr/>
                    <a:lstStyle/>
                    <a:p>
                      <a:r>
                        <a:rPr lang="en-US" sz="2400" dirty="0"/>
                        <a:t>short (16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-32,768: 32767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-3, 29, 127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992864"/>
                  </a:ext>
                </a:extLst>
              </a:tr>
              <a:tr h="894134">
                <a:tc>
                  <a:txBody>
                    <a:bodyPr/>
                    <a:lstStyle/>
                    <a:p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(32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-2,147,483,648 :2,147,483,647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301317"/>
                  </a:ext>
                </a:extLst>
              </a:tr>
              <a:tr h="496741">
                <a:tc>
                  <a:txBody>
                    <a:bodyPr/>
                    <a:lstStyle/>
                    <a:p>
                      <a:r>
                        <a:rPr lang="en-US" sz="2400" dirty="0"/>
                        <a:t>long (64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</a:t>
                      </a:r>
                      <a:r>
                        <a:rPr lang="en-US" sz="2400" baseline="30000" dirty="0"/>
                        <a:t>63</a:t>
                      </a:r>
                      <a:r>
                        <a:rPr lang="en-US" sz="2400" baseline="0" dirty="0"/>
                        <a:t> : </a:t>
                      </a:r>
                      <a:r>
                        <a:rPr lang="en-US" sz="2400" dirty="0"/>
                        <a:t>-2</a:t>
                      </a:r>
                      <a:r>
                        <a:rPr lang="en-US" sz="2400" baseline="30000" dirty="0"/>
                        <a:t>63</a:t>
                      </a:r>
                      <a:r>
                        <a:rPr lang="en-US" sz="2400" baseline="0" dirty="0"/>
                        <a:t>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3, 29, 127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225504"/>
                  </a:ext>
                </a:extLst>
              </a:tr>
              <a:tr h="894134">
                <a:tc>
                  <a:txBody>
                    <a:bodyPr/>
                    <a:lstStyle/>
                    <a:p>
                      <a:r>
                        <a:rPr lang="en-US" sz="2400" dirty="0"/>
                        <a:t>float (32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1.40e-45 : 3.40e+38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-2.99, 4.56, 32.89E21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608773"/>
                  </a:ext>
                </a:extLst>
              </a:tr>
              <a:tr h="894134">
                <a:tc>
                  <a:txBody>
                    <a:bodyPr/>
                    <a:lstStyle/>
                    <a:p>
                      <a:r>
                        <a:rPr lang="en-US" sz="2400" dirty="0"/>
                        <a:t>double (64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4.90e-324 : 1.79e+308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-2.99, 4.56, 32.89E21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029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6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0175"/>
            <a:ext cx="7772400" cy="56201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Today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C32401-D454-2C4D-ABD6-E8D1DBB66175}"/>
              </a:ext>
            </a:extLst>
          </p:cNvPr>
          <p:cNvSpPr txBox="1"/>
          <p:nvPr/>
        </p:nvSpPr>
        <p:spPr>
          <a:xfrm>
            <a:off x="937550" y="1539433"/>
            <a:ext cx="1743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Play &amp; Learn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82023C-7A38-F045-8070-9448A357BE20}"/>
              </a:ext>
            </a:extLst>
          </p:cNvPr>
          <p:cNvSpPr txBox="1"/>
          <p:nvPr/>
        </p:nvSpPr>
        <p:spPr>
          <a:xfrm>
            <a:off x="937550" y="2286000"/>
            <a:ext cx="3312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Dissect a simple program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9ABE1-5BBC-C342-9596-687D20EC564D}"/>
              </a:ext>
            </a:extLst>
          </p:cNvPr>
          <p:cNvSpPr txBox="1"/>
          <p:nvPr/>
        </p:nvSpPr>
        <p:spPr>
          <a:xfrm>
            <a:off x="937550" y="3032567"/>
            <a:ext cx="5328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Fundamental elements of a Java program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71C64-353A-7041-BCD4-5CDCE0717979}"/>
              </a:ext>
            </a:extLst>
          </p:cNvPr>
          <p:cNvSpPr txBox="1"/>
          <p:nvPr/>
        </p:nvSpPr>
        <p:spPr>
          <a:xfrm>
            <a:off x="937549" y="3879503"/>
            <a:ext cx="2669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Primitive data types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A14145-6453-274D-BB8F-0C068FE93001}"/>
              </a:ext>
            </a:extLst>
          </p:cNvPr>
          <p:cNvSpPr txBox="1"/>
          <p:nvPr/>
        </p:nvSpPr>
        <p:spPr>
          <a:xfrm>
            <a:off x="937549" y="4626070"/>
            <a:ext cx="1758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JOptionPane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9387FC-3928-E24C-8015-D8893D478CAA}"/>
              </a:ext>
            </a:extLst>
          </p:cNvPr>
          <p:cNvSpPr txBox="1"/>
          <p:nvPr/>
        </p:nvSpPr>
        <p:spPr>
          <a:xfrm>
            <a:off x="937549" y="5473006"/>
            <a:ext cx="74539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 programs are on Blackboard;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Code modified during the class  will also be placed on Blackboard.</a:t>
            </a:r>
          </a:p>
        </p:txBody>
      </p:sp>
    </p:spTree>
    <p:extLst>
      <p:ext uri="{BB962C8B-B14F-4D97-AF65-F5344CB8AC3E}">
        <p14:creationId xmlns:p14="http://schemas.microsoft.com/office/powerpoint/2010/main" val="204502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7" grpId="0"/>
      <p:bldP spid="11" grpId="0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84" y="156221"/>
            <a:ext cx="4934432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Operations on numbers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F967FE-39EC-DD49-B1B5-819BF7EDA818}"/>
              </a:ext>
            </a:extLst>
          </p:cNvPr>
          <p:cNvSpPr txBox="1"/>
          <p:nvPr/>
        </p:nvSpPr>
        <p:spPr>
          <a:xfrm>
            <a:off x="203091" y="1291369"/>
            <a:ext cx="3891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Operators: {+, -, *, /, %, ++, --}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2E1596-A7F0-7641-99B8-87AFBD4C4A0F}"/>
              </a:ext>
            </a:extLst>
          </p:cNvPr>
          <p:cNvSpPr txBox="1"/>
          <p:nvPr/>
        </p:nvSpPr>
        <p:spPr>
          <a:xfrm>
            <a:off x="203091" y="1893762"/>
            <a:ext cx="47979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(++</a:t>
            </a:r>
            <a:r>
              <a:rPr lang="en-US" sz="2400" dirty="0" err="1"/>
              <a:t>i</a:t>
            </a:r>
            <a:r>
              <a:rPr lang="en-US" sz="2400" dirty="0"/>
              <a:t>) // Increment;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F201F2-0211-FF44-A8B2-24FAF9343880}"/>
              </a:ext>
            </a:extLst>
          </p:cNvPr>
          <p:cNvSpPr txBox="1"/>
          <p:nvPr/>
        </p:nvSpPr>
        <p:spPr>
          <a:xfrm>
            <a:off x="203091" y="2773154"/>
            <a:ext cx="4781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(--</a:t>
            </a:r>
            <a:r>
              <a:rPr lang="en-US" sz="2400" dirty="0" err="1"/>
              <a:t>i</a:t>
            </a:r>
            <a:r>
              <a:rPr lang="en-US" sz="2400" dirty="0"/>
              <a:t>); // Decrement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ED327F-AAA1-5642-B8B3-9E60E901C995}"/>
              </a:ext>
            </a:extLst>
          </p:cNvPr>
          <p:cNvSpPr txBox="1"/>
          <p:nvPr/>
        </p:nvSpPr>
        <p:spPr>
          <a:xfrm>
            <a:off x="203091" y="3652546"/>
            <a:ext cx="8940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(2+3*4); // Multiplication: higher priority than + or -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1E414E-86DA-0842-BA2B-590AC42955B2}"/>
              </a:ext>
            </a:extLst>
          </p:cNvPr>
          <p:cNvSpPr txBox="1"/>
          <p:nvPr/>
        </p:nvSpPr>
        <p:spPr>
          <a:xfrm>
            <a:off x="203091" y="4254939"/>
            <a:ext cx="3634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((2+3)*4)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23A6FD-1AB9-C04E-A073-3D48F1416A90}"/>
              </a:ext>
            </a:extLst>
          </p:cNvPr>
          <p:cNvSpPr txBox="1"/>
          <p:nvPr/>
        </p:nvSpPr>
        <p:spPr>
          <a:xfrm>
            <a:off x="203091" y="4857332"/>
            <a:ext cx="8398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(2+12/3); // Division higher priority than + or 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84DA9A-C251-2642-BE76-87B04DE4B6A8}"/>
              </a:ext>
            </a:extLst>
          </p:cNvPr>
          <p:cNvSpPr txBox="1"/>
          <p:nvPr/>
        </p:nvSpPr>
        <p:spPr>
          <a:xfrm>
            <a:off x="203091" y="5459727"/>
            <a:ext cx="8920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((2+12)/3); // Division has higher priority than + or -</a:t>
            </a:r>
          </a:p>
        </p:txBody>
      </p:sp>
    </p:spTree>
    <p:extLst>
      <p:ext uri="{BB962C8B-B14F-4D97-AF65-F5344CB8AC3E}">
        <p14:creationId xmlns:p14="http://schemas.microsoft.com/office/powerpoint/2010/main" val="293639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Division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EDC116-B16E-BB4F-9C19-92FBC9801A5B}"/>
              </a:ext>
            </a:extLst>
          </p:cNvPr>
          <p:cNvSpPr txBox="1"/>
          <p:nvPr/>
        </p:nvSpPr>
        <p:spPr>
          <a:xfrm>
            <a:off x="457198" y="1482291"/>
            <a:ext cx="64881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x=0;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(3/x); // Will generate exception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537B21-D89C-4746-B2CD-E8E7B4FFFB78}"/>
              </a:ext>
            </a:extLst>
          </p:cNvPr>
          <p:cNvSpPr txBox="1"/>
          <p:nvPr/>
        </p:nvSpPr>
        <p:spPr>
          <a:xfrm>
            <a:off x="457198" y="2510078"/>
            <a:ext cx="5998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x=0;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(3.0/x); // Generates Infinity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624622-1E6D-CA4B-A39C-0BDED2AF881D}"/>
              </a:ext>
            </a:extLst>
          </p:cNvPr>
          <p:cNvSpPr txBox="1"/>
          <p:nvPr/>
        </p:nvSpPr>
        <p:spPr>
          <a:xfrm>
            <a:off x="457198" y="3537865"/>
            <a:ext cx="5767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x=0;</a:t>
            </a:r>
          </a:p>
          <a:p>
            <a:r>
              <a:rPr lang="en-US" sz="2400" dirty="0" err="1"/>
              <a:t>System.out.println</a:t>
            </a:r>
            <a:r>
              <a:rPr lang="en-US" sz="2400" dirty="0"/>
              <a:t>(3.0%x); // Generates </a:t>
            </a:r>
            <a:r>
              <a:rPr lang="en-US" sz="2400" dirty="0" err="1"/>
              <a:t>NaN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77B4B3-53FD-5C48-A8B0-73FD68A3B0AD}"/>
              </a:ext>
            </a:extLst>
          </p:cNvPr>
          <p:cNvSpPr txBox="1"/>
          <p:nvPr/>
        </p:nvSpPr>
        <p:spPr>
          <a:xfrm>
            <a:off x="457198" y="4565652"/>
            <a:ext cx="6704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System.out.println</a:t>
            </a:r>
            <a:r>
              <a:rPr lang="en-US" sz="2400" dirty="0"/>
              <a:t>(</a:t>
            </a:r>
            <a:r>
              <a:rPr lang="en-US" sz="2400" dirty="0" err="1"/>
              <a:t>Math.sqrt</a:t>
            </a:r>
            <a:r>
              <a:rPr lang="en-US" sz="2400" dirty="0"/>
              <a:t>(-2)); // Generates </a:t>
            </a:r>
            <a:r>
              <a:rPr lang="en-US" sz="2400" dirty="0" err="1"/>
              <a:t>NaN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655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65125"/>
            <a:ext cx="8248650" cy="763588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Complex Numbers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EDC116-B16E-BB4F-9C19-92FBC9801A5B}"/>
              </a:ext>
            </a:extLst>
          </p:cNvPr>
          <p:cNvSpPr txBox="1"/>
          <p:nvPr/>
        </p:nvSpPr>
        <p:spPr>
          <a:xfrm>
            <a:off x="457198" y="1482291"/>
            <a:ext cx="2679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Not a primitive type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537B21-D89C-4746-B2CD-E8E7B4FFFB78}"/>
              </a:ext>
            </a:extLst>
          </p:cNvPr>
          <p:cNvSpPr txBox="1"/>
          <p:nvPr/>
        </p:nvSpPr>
        <p:spPr>
          <a:xfrm>
            <a:off x="457198" y="2381487"/>
            <a:ext cx="8442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But you can define a class and do arithmetic on complex numbers.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624622-1E6D-CA4B-A39C-0BDED2AF881D}"/>
              </a:ext>
            </a:extLst>
          </p:cNvPr>
          <p:cNvSpPr txBox="1"/>
          <p:nvPr/>
        </p:nvSpPr>
        <p:spPr>
          <a:xfrm>
            <a:off x="457198" y="3280683"/>
            <a:ext cx="2824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 an example, visit: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77B4B3-53FD-5C48-A8B0-73FD68A3B0AD}"/>
              </a:ext>
            </a:extLst>
          </p:cNvPr>
          <p:cNvSpPr txBox="1"/>
          <p:nvPr/>
        </p:nvSpPr>
        <p:spPr>
          <a:xfrm>
            <a:off x="2016491" y="3919320"/>
            <a:ext cx="1960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2"/>
              </a:rPr>
              <a:t>Class Complex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007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F9842F-8798-1C40-BC03-B2615367A100}"/>
              </a:ext>
            </a:extLst>
          </p:cNvPr>
          <p:cNvSpPr/>
          <p:nvPr/>
        </p:nvSpPr>
        <p:spPr>
          <a:xfrm>
            <a:off x="479385" y="1335508"/>
            <a:ext cx="78768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import </a:t>
            </a:r>
            <a:r>
              <a:rPr lang="en-US" sz="2400" dirty="0" err="1"/>
              <a:t>javax.swing</a:t>
            </a:r>
            <a:r>
              <a:rPr lang="en-US" sz="2400" dirty="0"/>
              <a:t>.*;</a:t>
            </a:r>
            <a:br>
              <a:rPr lang="en-US" sz="2400" dirty="0"/>
            </a:br>
            <a:r>
              <a:rPr lang="en-US" sz="2400" b="1" dirty="0"/>
              <a:t>public class </a:t>
            </a:r>
            <a:r>
              <a:rPr lang="en-US" sz="2400" dirty="0" err="1"/>
              <a:t>SimpleGUI</a:t>
            </a:r>
            <a:r>
              <a:rPr lang="en-US" sz="2400" dirty="0"/>
              <a:t> {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b="1" dirty="0"/>
              <a:t>public static void </a:t>
            </a:r>
            <a:r>
              <a:rPr lang="en-US" sz="2400" dirty="0"/>
              <a:t>main(String [] </a:t>
            </a:r>
            <a:r>
              <a:rPr lang="en-US" sz="2400" dirty="0" err="1"/>
              <a:t>args</a:t>
            </a:r>
            <a:r>
              <a:rPr lang="en-US" sz="2400" dirty="0"/>
              <a:t>){</a:t>
            </a:r>
            <a:br>
              <a:rPr lang="en-US" sz="2400" dirty="0"/>
            </a:br>
            <a:r>
              <a:rPr lang="en-US" sz="2400" dirty="0"/>
              <a:t>        String title=</a:t>
            </a:r>
            <a:r>
              <a:rPr lang="en-US" sz="2400" b="1" dirty="0"/>
              <a:t>"Got it!"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String question=</a:t>
            </a:r>
            <a:r>
              <a:rPr lang="en-US" sz="2400" b="1" dirty="0"/>
              <a:t>"Enter your password"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String social=</a:t>
            </a:r>
            <a:r>
              <a:rPr lang="en-US" sz="2400" b="1" dirty="0"/>
              <a:t>"Social Engineering"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     String password=</a:t>
            </a:r>
            <a:r>
              <a:rPr lang="en-US" sz="2400" dirty="0" err="1"/>
              <a:t>JOptionPane.</a:t>
            </a:r>
            <a:r>
              <a:rPr lang="en-US" sz="2400" i="1" dirty="0" err="1"/>
              <a:t>showInputDialog</a:t>
            </a:r>
            <a:r>
              <a:rPr lang="en-US" sz="2400" dirty="0"/>
              <a:t>(</a:t>
            </a:r>
            <a:r>
              <a:rPr lang="en-US" sz="2400" b="1" dirty="0"/>
              <a:t>null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                question, social, </a:t>
            </a:r>
            <a:r>
              <a:rPr lang="en-US" sz="2400" dirty="0" err="1"/>
              <a:t>JOptionPane.</a:t>
            </a:r>
            <a:r>
              <a:rPr lang="en-US" sz="2400" b="1" i="1" dirty="0" err="1"/>
              <a:t>QUESTION_MESSAGE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        </a:t>
            </a:r>
            <a:r>
              <a:rPr lang="en-US" sz="2400" dirty="0" err="1"/>
              <a:t>JOptionPane.</a:t>
            </a:r>
            <a:r>
              <a:rPr lang="en-US" sz="2400" i="1" dirty="0" err="1"/>
              <a:t>showMessageDialog</a:t>
            </a:r>
            <a:r>
              <a:rPr lang="en-US" sz="2400" dirty="0"/>
              <a:t>(</a:t>
            </a:r>
            <a:r>
              <a:rPr lang="en-US" sz="2400" b="1" dirty="0" err="1"/>
              <a:t>null</a:t>
            </a:r>
            <a:r>
              <a:rPr lang="en-US" sz="2400" dirty="0" err="1"/>
              <a:t>,password</a:t>
            </a:r>
            <a:r>
              <a:rPr lang="en-US" sz="2400" dirty="0"/>
              <a:t>, title, </a:t>
            </a:r>
            <a:br>
              <a:rPr lang="en-US" sz="2400" dirty="0"/>
            </a:br>
            <a:r>
              <a:rPr lang="en-US" sz="2400" dirty="0"/>
              <a:t>                </a:t>
            </a:r>
            <a:r>
              <a:rPr lang="en-US" sz="2400" dirty="0" err="1"/>
              <a:t>JOptionPane.</a:t>
            </a:r>
            <a:r>
              <a:rPr lang="en-US" sz="2400" b="1" i="1" dirty="0" err="1"/>
              <a:t>INFORMATION_MESSAGE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    }</a:t>
            </a:r>
            <a:br>
              <a:rPr lang="en-US" sz="2400" dirty="0"/>
            </a:br>
            <a:r>
              <a:rPr lang="en-US" sz="2400" dirty="0"/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D3FCE9-F038-804B-86A5-DA62CD0565D5}"/>
              </a:ext>
            </a:extLst>
          </p:cNvPr>
          <p:cNvSpPr txBox="1"/>
          <p:nvPr/>
        </p:nvSpPr>
        <p:spPr>
          <a:xfrm>
            <a:off x="101980" y="91633"/>
            <a:ext cx="5102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Another </a:t>
            </a:r>
            <a:r>
              <a:rPr lang="en-US" sz="3200">
                <a:solidFill>
                  <a:srgbClr val="C00000"/>
                </a:solidFill>
              </a:rPr>
              <a:t>program (with GUI!) 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33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704336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C00000"/>
                </a:solidFill>
              </a:rPr>
              <a:t>Week 1: January 7-11, 2018</a:t>
            </a:r>
            <a:br>
              <a:rPr lang="en-US" sz="3100" dirty="0">
                <a:solidFill>
                  <a:srgbClr val="C00000"/>
                </a:solidFill>
              </a:rPr>
            </a:br>
            <a:r>
              <a:rPr lang="en-US" sz="3100" dirty="0">
                <a:solidFill>
                  <a:srgbClr val="C00000"/>
                </a:solidFill>
              </a:rPr>
              <a:t>Hope you enjoyed this week!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16924" y="2765268"/>
            <a:ext cx="6060966" cy="829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dirty="0">
                <a:solidFill>
                  <a:srgbClr val="FF0000"/>
                </a:solidFill>
              </a:rPr>
              <a:t>The Play and Learn Approach</a:t>
            </a:r>
          </a:p>
          <a:p>
            <a:pPr algn="ctr">
              <a:lnSpc>
                <a:spcPts val="2800"/>
              </a:lnSpc>
            </a:pPr>
            <a:r>
              <a:rPr lang="en-US" sz="3200" dirty="0">
                <a:solidFill>
                  <a:srgbClr val="FF0000"/>
                </a:solidFill>
              </a:rPr>
              <a:t>[P&amp;L]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7F97C1B-2B70-DB4C-B814-83DB482D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6431"/>
            <a:ext cx="8229600" cy="1143000"/>
          </a:xfrm>
        </p:spPr>
        <p:txBody>
          <a:bodyPr/>
          <a:lstStyle/>
          <a:p>
            <a:r>
              <a:rPr lang="en-US" dirty="0"/>
              <a:t>Problem Solving using Computers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7F97C1B-2B70-DB4C-B814-83DB482D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643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C00000"/>
                </a:solidFill>
              </a:rPr>
              <a:t>Play &amp;Learn: How to?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8E6AD0-2A8E-6E42-B384-E3CE2DF41077}"/>
              </a:ext>
            </a:extLst>
          </p:cNvPr>
          <p:cNvSpPr/>
          <p:nvPr/>
        </p:nvSpPr>
        <p:spPr>
          <a:xfrm>
            <a:off x="996597" y="2060993"/>
            <a:ext cx="2681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Take </a:t>
            </a:r>
            <a:r>
              <a:rPr lang="en-US" sz="2400" dirty="0" err="1"/>
              <a:t>Apart&amp;Analyze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21B581-334D-784B-9277-90B5E15BACF5}"/>
              </a:ext>
            </a:extLst>
          </p:cNvPr>
          <p:cNvSpPr/>
          <p:nvPr/>
        </p:nvSpPr>
        <p:spPr>
          <a:xfrm>
            <a:off x="996597" y="2946525"/>
            <a:ext cx="3114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Build from components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8D20CA-21F2-344F-9461-65DC7A555846}"/>
              </a:ext>
            </a:extLst>
          </p:cNvPr>
          <p:cNvSpPr/>
          <p:nvPr/>
        </p:nvSpPr>
        <p:spPr>
          <a:xfrm>
            <a:off x="996597" y="3832058"/>
            <a:ext cx="3955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Take apart (partly) and rebuild</a:t>
            </a:r>
          </a:p>
        </p:txBody>
      </p:sp>
    </p:spTree>
    <p:extLst>
      <p:ext uri="{BB962C8B-B14F-4D97-AF65-F5344CB8AC3E}">
        <p14:creationId xmlns:p14="http://schemas.microsoft.com/office/powerpoint/2010/main" val="218097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2696" y="1628072"/>
            <a:ext cx="7658607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400" dirty="0"/>
              <a:t>Write a program in Java that does the following: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7F97C1B-2B70-DB4C-B814-83DB482D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03" y="99574"/>
            <a:ext cx="8229600" cy="862601"/>
          </a:xfrm>
        </p:spPr>
        <p:txBody>
          <a:bodyPr/>
          <a:lstStyle/>
          <a:p>
            <a:pPr algn="l"/>
            <a:r>
              <a:rPr lang="en-US" dirty="0"/>
              <a:t>Illustration: </a:t>
            </a:r>
            <a:r>
              <a:rPr lang="en-US" dirty="0">
                <a:solidFill>
                  <a:srgbClr val="C0000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Problem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48B787-E001-C940-8319-6F380B59B4EA}"/>
              </a:ext>
            </a:extLst>
          </p:cNvPr>
          <p:cNvSpPr txBox="1"/>
          <p:nvPr/>
        </p:nvSpPr>
        <p:spPr>
          <a:xfrm>
            <a:off x="742696" y="3369770"/>
            <a:ext cx="7658607" cy="936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Computes the area  </a:t>
            </a:r>
            <a:r>
              <a:rPr lang="en-US" sz="2400" dirty="0">
                <a:solidFill>
                  <a:srgbClr val="C00000"/>
                </a:solidFill>
              </a:rPr>
              <a:t>(a</a:t>
            </a:r>
            <a:r>
              <a:rPr lang="en-US" sz="2400" dirty="0"/>
              <a:t>) and circumference (</a:t>
            </a:r>
            <a:r>
              <a:rPr lang="en-US" sz="2400" dirty="0">
                <a:solidFill>
                  <a:srgbClr val="C00000"/>
                </a:solidFill>
              </a:rPr>
              <a:t>c</a:t>
            </a:r>
            <a:r>
              <a:rPr lang="en-US" sz="2400" dirty="0"/>
              <a:t>) of the circle using the given radius  (</a:t>
            </a:r>
            <a:r>
              <a:rPr lang="en-US" sz="2400" dirty="0">
                <a:solidFill>
                  <a:srgbClr val="C00000"/>
                </a:solidFill>
              </a:rPr>
              <a:t>r</a:t>
            </a:r>
            <a:r>
              <a:rPr lang="en-US" sz="2400" dirty="0"/>
              <a:t>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030353-7470-344C-88CA-C3E24C47E2F7}"/>
              </a:ext>
            </a:extLst>
          </p:cNvPr>
          <p:cNvSpPr txBox="1"/>
          <p:nvPr/>
        </p:nvSpPr>
        <p:spPr>
          <a:xfrm>
            <a:off x="742696" y="4587984"/>
            <a:ext cx="7658607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Prints the radius, circumference and area.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65C12EC-2BB2-0340-B665-0EFB139F81BB}"/>
              </a:ext>
            </a:extLst>
          </p:cNvPr>
          <p:cNvSpPr/>
          <p:nvPr/>
        </p:nvSpPr>
        <p:spPr>
          <a:xfrm>
            <a:off x="742696" y="2574045"/>
            <a:ext cx="4304833" cy="5005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Inputs the radius  (</a:t>
            </a:r>
            <a:r>
              <a:rPr lang="en-US" sz="2400" dirty="0">
                <a:solidFill>
                  <a:srgbClr val="C00000"/>
                </a:solidFill>
              </a:rPr>
              <a:t>r</a:t>
            </a:r>
            <a:r>
              <a:rPr lang="en-US" sz="2400" dirty="0"/>
              <a:t>) of a circle</a:t>
            </a:r>
          </a:p>
        </p:txBody>
      </p:sp>
    </p:spTree>
    <p:extLst>
      <p:ext uri="{BB962C8B-B14F-4D97-AF65-F5344CB8AC3E}">
        <p14:creationId xmlns:p14="http://schemas.microsoft.com/office/powerpoint/2010/main" val="219389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7F97C1B-2B70-DB4C-B814-83DB482D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33" y="241554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Illustration: </a:t>
            </a:r>
            <a:r>
              <a:rPr lang="en-US" dirty="0">
                <a:solidFill>
                  <a:srgbClr val="C00000"/>
                </a:solidFill>
              </a:rPr>
              <a:t>I/O diagram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36842AE-5644-DB42-8CAD-E4FAD71D5C4A}"/>
              </a:ext>
            </a:extLst>
          </p:cNvPr>
          <p:cNvGrpSpPr/>
          <p:nvPr/>
        </p:nvGrpSpPr>
        <p:grpSpPr>
          <a:xfrm>
            <a:off x="2928395" y="2558005"/>
            <a:ext cx="1956121" cy="856527"/>
            <a:chOff x="2928395" y="2558005"/>
            <a:chExt cx="1956121" cy="85652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C0A94B-3050-4044-AD6F-85649C44B16B}"/>
                </a:ext>
              </a:extLst>
            </p:cNvPr>
            <p:cNvSpPr/>
            <p:nvPr/>
          </p:nvSpPr>
          <p:spPr>
            <a:xfrm>
              <a:off x="2928395" y="2558005"/>
              <a:ext cx="1956121" cy="8565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3E30F8F-6739-654E-9DFF-CC3C3396367E}"/>
                </a:ext>
              </a:extLst>
            </p:cNvPr>
            <p:cNvSpPr txBox="1"/>
            <p:nvPr/>
          </p:nvSpPr>
          <p:spPr>
            <a:xfrm>
              <a:off x="3171286" y="2724658"/>
              <a:ext cx="13854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/>
                <a:t>CircleAC</a:t>
              </a:r>
              <a:endParaRPr lang="en-US" sz="28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9306ED1-FDAA-A848-95C8-64E7D97BE78E}"/>
              </a:ext>
            </a:extLst>
          </p:cNvPr>
          <p:cNvGrpSpPr/>
          <p:nvPr/>
        </p:nvGrpSpPr>
        <p:grpSpPr>
          <a:xfrm>
            <a:off x="1743575" y="2724658"/>
            <a:ext cx="1184820" cy="523220"/>
            <a:chOff x="1743575" y="2724658"/>
            <a:chExt cx="1184820" cy="523220"/>
          </a:xfrm>
        </p:grpSpPr>
        <p:sp>
          <p:nvSpPr>
            <p:cNvPr id="12" name="Right Arrow 11">
              <a:extLst>
                <a:ext uri="{FF2B5EF4-FFF2-40B4-BE49-F238E27FC236}">
                  <a16:creationId xmlns:a16="http://schemas.microsoft.com/office/drawing/2014/main" id="{0A56286E-3B49-C74E-B7F5-F2A247380DAE}"/>
                </a:ext>
              </a:extLst>
            </p:cNvPr>
            <p:cNvSpPr/>
            <p:nvPr/>
          </p:nvSpPr>
          <p:spPr>
            <a:xfrm>
              <a:off x="2141316" y="2855463"/>
              <a:ext cx="787079" cy="26161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3C0783C-3C6F-854B-A8C0-4F6EDC9EF6CD}"/>
                </a:ext>
              </a:extLst>
            </p:cNvPr>
            <p:cNvSpPr txBox="1"/>
            <p:nvPr/>
          </p:nvSpPr>
          <p:spPr>
            <a:xfrm>
              <a:off x="1743575" y="2724658"/>
              <a:ext cx="3097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r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20873DF-081E-B141-A9F1-5E63D0B4BDE6}"/>
              </a:ext>
            </a:extLst>
          </p:cNvPr>
          <p:cNvGrpSpPr/>
          <p:nvPr/>
        </p:nvGrpSpPr>
        <p:grpSpPr>
          <a:xfrm>
            <a:off x="4884516" y="2689933"/>
            <a:ext cx="1848530" cy="523220"/>
            <a:chOff x="4884516" y="2689933"/>
            <a:chExt cx="1848530" cy="523220"/>
          </a:xfrm>
        </p:grpSpPr>
        <p:sp>
          <p:nvSpPr>
            <p:cNvPr id="13" name="Right Arrow 12">
              <a:extLst>
                <a:ext uri="{FF2B5EF4-FFF2-40B4-BE49-F238E27FC236}">
                  <a16:creationId xmlns:a16="http://schemas.microsoft.com/office/drawing/2014/main" id="{43233E06-966C-0F42-A198-F9923BA1AA72}"/>
                </a:ext>
              </a:extLst>
            </p:cNvPr>
            <p:cNvSpPr/>
            <p:nvPr/>
          </p:nvSpPr>
          <p:spPr>
            <a:xfrm>
              <a:off x="4884516" y="2855463"/>
              <a:ext cx="787079" cy="26161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D082839-E6F2-8D4B-B4FA-4374DFF88995}"/>
                </a:ext>
              </a:extLst>
            </p:cNvPr>
            <p:cNvSpPr txBox="1"/>
            <p:nvPr/>
          </p:nvSpPr>
          <p:spPr>
            <a:xfrm>
              <a:off x="5787338" y="2689933"/>
              <a:ext cx="9457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r, c, 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363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8134" y="2000375"/>
            <a:ext cx="3801251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400" dirty="0"/>
              <a:t>Let</a:t>
            </a:r>
            <a:r>
              <a:rPr lang="en-US" sz="2400" dirty="0">
                <a:solidFill>
                  <a:srgbClr val="C00000"/>
                </a:solidFill>
              </a:rPr>
              <a:t> r </a:t>
            </a:r>
            <a:r>
              <a:rPr lang="en-US" sz="2400" dirty="0"/>
              <a:t>denote the radius.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83149"/>
            <a:ext cx="2133600" cy="365125"/>
          </a:xfrm>
        </p:spPr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7F97C1B-2B70-DB4C-B814-83DB482D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134" y="62643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Illustration: </a:t>
            </a:r>
            <a:r>
              <a:rPr lang="en-US" dirty="0">
                <a:solidFill>
                  <a:srgbClr val="C00000"/>
                </a:solidFill>
              </a:rPr>
              <a:t>How to solve manually?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48B787-E001-C940-8319-6F380B59B4EA}"/>
              </a:ext>
            </a:extLst>
          </p:cNvPr>
          <p:cNvSpPr txBox="1"/>
          <p:nvPr/>
        </p:nvSpPr>
        <p:spPr>
          <a:xfrm>
            <a:off x="676148" y="3442571"/>
            <a:ext cx="3829303" cy="950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Compute circumference</a:t>
            </a:r>
          </a:p>
          <a:p>
            <a:pPr>
              <a:lnSpc>
                <a:spcPts val="3400"/>
              </a:lnSpc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C00000"/>
                </a:solidFill>
              </a:rPr>
              <a:t> c</a:t>
            </a:r>
            <a:r>
              <a:rPr lang="en-US" sz="2400" dirty="0"/>
              <a:t>= 2</a:t>
            </a:r>
            <a:r>
              <a:rPr lang="en-US" sz="2800" dirty="0"/>
              <a:t>πr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030353-7470-344C-88CA-C3E24C47E2F7}"/>
              </a:ext>
            </a:extLst>
          </p:cNvPr>
          <p:cNvSpPr txBox="1"/>
          <p:nvPr/>
        </p:nvSpPr>
        <p:spPr>
          <a:xfrm>
            <a:off x="676148" y="4573138"/>
            <a:ext cx="3326688" cy="936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Compute area</a:t>
            </a:r>
          </a:p>
          <a:p>
            <a:pPr lvl="1">
              <a:lnSpc>
                <a:spcPts val="3400"/>
              </a:lnSpc>
            </a:pPr>
            <a:r>
              <a:rPr lang="en-US" sz="2400" dirty="0">
                <a:solidFill>
                  <a:srgbClr val="C00000"/>
                </a:solidFill>
              </a:rPr>
              <a:t>a</a:t>
            </a:r>
            <a:r>
              <a:rPr lang="en-US" sz="2400" dirty="0"/>
              <a:t>=πr</a:t>
            </a:r>
            <a:r>
              <a:rPr lang="en-US" sz="2400" baseline="30000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2B1645-585E-B040-A9C6-ED9E4887D11D}"/>
              </a:ext>
            </a:extLst>
          </p:cNvPr>
          <p:cNvSpPr txBox="1"/>
          <p:nvPr/>
        </p:nvSpPr>
        <p:spPr>
          <a:xfrm>
            <a:off x="676148" y="5690175"/>
            <a:ext cx="3100100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Print </a:t>
            </a:r>
            <a:r>
              <a:rPr lang="en-US" sz="2400" dirty="0">
                <a:solidFill>
                  <a:srgbClr val="C00000"/>
                </a:solidFill>
              </a:rPr>
              <a:t>r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C00000"/>
                </a:solidFill>
              </a:rPr>
              <a:t>c</a:t>
            </a:r>
            <a:r>
              <a:rPr lang="en-US" sz="2400" dirty="0"/>
              <a:t>, and </a:t>
            </a:r>
            <a:r>
              <a:rPr lang="en-US" sz="2400" dirty="0">
                <a:solidFill>
                  <a:srgbClr val="C00000"/>
                </a:solidFill>
              </a:rPr>
              <a:t>a</a:t>
            </a:r>
            <a:endParaRPr lang="en-US" sz="2400" baseline="30000" dirty="0">
              <a:solidFill>
                <a:srgbClr val="C00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2C5D535-341D-5E44-9673-EDE556E89220}"/>
              </a:ext>
            </a:extLst>
          </p:cNvPr>
          <p:cNvGrpSpPr/>
          <p:nvPr/>
        </p:nvGrpSpPr>
        <p:grpSpPr>
          <a:xfrm>
            <a:off x="4780344" y="2383047"/>
            <a:ext cx="3603911" cy="3734825"/>
            <a:chOff x="4305782" y="2220997"/>
            <a:chExt cx="3603911" cy="373482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9929573-45F5-CA4C-97A2-0BAC93626D56}"/>
                </a:ext>
              </a:extLst>
            </p:cNvPr>
            <p:cNvSpPr txBox="1"/>
            <p:nvPr/>
          </p:nvSpPr>
          <p:spPr>
            <a:xfrm>
              <a:off x="4808395" y="3410108"/>
              <a:ext cx="310129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This is an algorithm,</a:t>
              </a:r>
            </a:p>
            <a:p>
              <a:r>
                <a:rPr lang="en-US" sz="2800" dirty="0"/>
                <a:t>albeit a simple one.</a:t>
              </a:r>
            </a:p>
          </p:txBody>
        </p:sp>
        <p:sp>
          <p:nvSpPr>
            <p:cNvPr id="3" name="Right Bracket 2">
              <a:extLst>
                <a:ext uri="{FF2B5EF4-FFF2-40B4-BE49-F238E27FC236}">
                  <a16:creationId xmlns:a16="http://schemas.microsoft.com/office/drawing/2014/main" id="{93761002-D262-F342-B0B7-E653492D6732}"/>
                </a:ext>
              </a:extLst>
            </p:cNvPr>
            <p:cNvSpPr/>
            <p:nvPr/>
          </p:nvSpPr>
          <p:spPr>
            <a:xfrm>
              <a:off x="4305782" y="2220997"/>
              <a:ext cx="266215" cy="3734825"/>
            </a:xfrm>
            <a:prstGeom prst="righ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3BE64956-C766-5F4C-90AA-1D83AC3851F0}"/>
              </a:ext>
            </a:extLst>
          </p:cNvPr>
          <p:cNvSpPr txBox="1"/>
          <p:nvPr/>
        </p:nvSpPr>
        <p:spPr>
          <a:xfrm>
            <a:off x="676148" y="2761550"/>
            <a:ext cx="4062291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Prompt the user to input </a:t>
            </a:r>
            <a:r>
              <a:rPr lang="en-US" sz="2400" dirty="0">
                <a:solidFill>
                  <a:srgbClr val="C00000"/>
                </a:solidFill>
              </a:rPr>
              <a:t>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109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2696" y="2229955"/>
            <a:ext cx="7658607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400" dirty="0"/>
              <a:t>Create a </a:t>
            </a:r>
            <a:r>
              <a:rPr lang="en-US" sz="2400" dirty="0">
                <a:solidFill>
                  <a:srgbClr val="C00000"/>
                </a:solidFill>
              </a:rPr>
              <a:t>class (??)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18000. Spring 2019. Week 1. L2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7F97C1B-2B70-DB4C-B814-83DB482D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643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Illustration: </a:t>
            </a:r>
            <a:r>
              <a:rPr lang="en-US" sz="3600" dirty="0">
                <a:solidFill>
                  <a:srgbClr val="C00000"/>
                </a:solidFill>
              </a:rPr>
              <a:t>Transform to a Java program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48B787-E001-C940-8319-6F380B59B4EA}"/>
              </a:ext>
            </a:extLst>
          </p:cNvPr>
          <p:cNvSpPr txBox="1"/>
          <p:nvPr/>
        </p:nvSpPr>
        <p:spPr>
          <a:xfrm>
            <a:off x="742694" y="3238023"/>
            <a:ext cx="7658607" cy="936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Inside the class create a </a:t>
            </a:r>
            <a:r>
              <a:rPr lang="en-US" sz="2400" dirty="0">
                <a:solidFill>
                  <a:srgbClr val="C00000"/>
                </a:solidFill>
              </a:rPr>
              <a:t>method (??)</a:t>
            </a:r>
            <a:r>
              <a:rPr lang="en-US" sz="2400" dirty="0"/>
              <a:t> that implements the algorithm.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030353-7470-344C-88CA-C3E24C47E2F7}"/>
              </a:ext>
            </a:extLst>
          </p:cNvPr>
          <p:cNvSpPr txBox="1"/>
          <p:nvPr/>
        </p:nvSpPr>
        <p:spPr>
          <a:xfrm>
            <a:off x="742696" y="4682108"/>
            <a:ext cx="7658607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Test the program and check if the output is correct.</a:t>
            </a:r>
            <a:endParaRPr lang="en-US" sz="2400" baseline="30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2B1645-585E-B040-A9C6-ED9E4887D11D}"/>
              </a:ext>
            </a:extLst>
          </p:cNvPr>
          <p:cNvSpPr txBox="1"/>
          <p:nvPr/>
        </p:nvSpPr>
        <p:spPr>
          <a:xfrm>
            <a:off x="742695" y="5690175"/>
            <a:ext cx="7658607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Repeat the above steps until the program is correct</a:t>
            </a:r>
            <a:endParaRPr lang="en-US" sz="2400" baseline="30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2014</TotalTime>
  <Words>2011</Words>
  <Application>Microsoft Macintosh PowerPoint</Application>
  <PresentationFormat>On-screen Show (4:3)</PresentationFormat>
  <Paragraphs>407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CS 18000 Problem Solving and Object Oriented Programming  Spring 2019</vt:lpstr>
      <vt:lpstr>Review: Lecture 1</vt:lpstr>
      <vt:lpstr>Today</vt:lpstr>
      <vt:lpstr>Problem Solving using Computers</vt:lpstr>
      <vt:lpstr>Play &amp;Learn: How to?</vt:lpstr>
      <vt:lpstr>Illustration: The Problem</vt:lpstr>
      <vt:lpstr>Illustration: I/O diagram</vt:lpstr>
      <vt:lpstr>Illustration: How to solve manually?</vt:lpstr>
      <vt:lpstr>Illustration: Transform to a Java program</vt:lpstr>
      <vt:lpstr>Illustration: Let’s go!</vt:lpstr>
      <vt:lpstr>PowerPoint Presentation</vt:lpstr>
      <vt:lpstr>What elements of Java did we use in CircleAC?</vt:lpstr>
      <vt:lpstr>What elements of Java did we use in CircleAC (contd)?</vt:lpstr>
      <vt:lpstr>Did you learn “problem solving?”</vt:lpstr>
      <vt:lpstr>Did you learn “what is OO programming?”</vt:lpstr>
      <vt:lpstr>What is Problem solving and OO programming?</vt:lpstr>
      <vt:lpstr>The edit, compile, execute cycle</vt:lpstr>
      <vt:lpstr>Illustration: Problem 2</vt:lpstr>
      <vt:lpstr>Numbers in Java</vt:lpstr>
      <vt:lpstr>Decimal and binary</vt:lpstr>
      <vt:lpstr>Decimal and binary: expansion</vt:lpstr>
      <vt:lpstr>Conversion: Decimal to binary</vt:lpstr>
      <vt:lpstr>Representation  of binary integers in memory</vt:lpstr>
      <vt:lpstr>Representation of negative integers in memory</vt:lpstr>
      <vt:lpstr>Range of integers</vt:lpstr>
      <vt:lpstr>Circle of integers</vt:lpstr>
      <vt:lpstr>Floating point numbers</vt:lpstr>
      <vt:lpstr>Inaccuracy [Try to run this program]</vt:lpstr>
      <vt:lpstr>Summary of primitive types (numbers)</vt:lpstr>
      <vt:lpstr>Operations on numbers</vt:lpstr>
      <vt:lpstr>Division</vt:lpstr>
      <vt:lpstr>Complex Numbers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246</cp:revision>
  <cp:lastPrinted>2019-01-06T15:05:33Z</cp:lastPrinted>
  <dcterms:created xsi:type="dcterms:W3CDTF">2011-08-22T14:24:18Z</dcterms:created>
  <dcterms:modified xsi:type="dcterms:W3CDTF">2019-02-06T23:09:38Z</dcterms:modified>
</cp:coreProperties>
</file>