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6" r:id="rId3"/>
    <p:sldId id="329" r:id="rId4"/>
    <p:sldId id="330" r:id="rId5"/>
    <p:sldId id="335" r:id="rId6"/>
    <p:sldId id="336" r:id="rId7"/>
    <p:sldId id="257" r:id="rId8"/>
    <p:sldId id="292" r:id="rId9"/>
    <p:sldId id="332" r:id="rId10"/>
    <p:sldId id="333" r:id="rId11"/>
    <p:sldId id="334" r:id="rId12"/>
    <p:sldId id="337" r:id="rId13"/>
    <p:sldId id="272" r:id="rId14"/>
    <p:sldId id="258" r:id="rId15"/>
    <p:sldId id="277" r:id="rId16"/>
    <p:sldId id="355" r:id="rId17"/>
    <p:sldId id="357" r:id="rId18"/>
    <p:sldId id="290" r:id="rId19"/>
    <p:sldId id="317" r:id="rId20"/>
    <p:sldId id="281" r:id="rId21"/>
    <p:sldId id="280" r:id="rId22"/>
    <p:sldId id="283" r:id="rId23"/>
    <p:sldId id="285" r:id="rId24"/>
    <p:sldId id="295" r:id="rId25"/>
    <p:sldId id="342" r:id="rId26"/>
    <p:sldId id="30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91" autoAdjust="0"/>
    <p:restoredTop sz="85619" autoAdjust="0"/>
  </p:normalViewPr>
  <p:slideViewPr>
    <p:cSldViewPr snapToGrid="0" snapToObjects="1">
      <p:cViewPr varScale="1">
        <p:scale>
          <a:sx n="111" d="100"/>
          <a:sy n="111" d="100"/>
        </p:scale>
        <p:origin x="276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48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9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7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2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16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1. Lecture 1. January 7. 2019:</a:t>
            </a:r>
          </a:p>
          <a:p>
            <a:r>
              <a:rPr lang="en-US" sz="2400" dirty="0"/>
              <a:t>Slides updated</a:t>
            </a:r>
            <a:r>
              <a:rPr lang="en-US" sz="2400"/>
              <a:t>: 6:56AM January 9, </a:t>
            </a:r>
            <a:r>
              <a:rPr lang="en-US" sz="2400" dirty="0"/>
              <a:t>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2298" y="4334534"/>
            <a:ext cx="44794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CF45B1-C1EC-7C42-8AA3-C18EEF3824FD}"/>
              </a:ext>
            </a:extLst>
          </p:cNvPr>
          <p:cNvSpPr/>
          <p:nvPr/>
        </p:nvSpPr>
        <p:spPr>
          <a:xfrm>
            <a:off x="532435" y="5984213"/>
            <a:ext cx="8090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C00000"/>
                </a:solidFill>
              </a:rPr>
              <a:t>Sample problem</a:t>
            </a:r>
            <a:r>
              <a:rPr lang="en-US" sz="2800" dirty="0"/>
              <a:t>: Create a communications engine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A67A38-F709-0E4E-BC89-C7119B088E5F}"/>
              </a:ext>
            </a:extLst>
          </p:cNvPr>
          <p:cNvGrpSpPr/>
          <p:nvPr/>
        </p:nvGrpSpPr>
        <p:grpSpPr>
          <a:xfrm>
            <a:off x="901699" y="2662882"/>
            <a:ext cx="2036050" cy="1714500"/>
            <a:chOff x="914399" y="1672282"/>
            <a:chExt cx="2036050" cy="171450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71EAD08C-A269-D648-AB4C-0A11210DB586}"/>
                </a:ext>
              </a:extLst>
            </p:cNvPr>
            <p:cNvSpPr/>
            <p:nvPr/>
          </p:nvSpPr>
          <p:spPr>
            <a:xfrm>
              <a:off x="914399" y="1672282"/>
              <a:ext cx="2036049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C6CF055-673D-0C46-B673-3EB41600DFE3}"/>
                </a:ext>
              </a:extLst>
            </p:cNvPr>
            <p:cNvSpPr txBox="1"/>
            <p:nvPr/>
          </p:nvSpPr>
          <p:spPr>
            <a:xfrm>
              <a:off x="1196443" y="2298700"/>
              <a:ext cx="1754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Social media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A5E7C3-B219-F144-9ADF-4B46EF983AA4}"/>
              </a:ext>
            </a:extLst>
          </p:cNvPr>
          <p:cNvGrpSpPr/>
          <p:nvPr/>
        </p:nvGrpSpPr>
        <p:grpSpPr>
          <a:xfrm>
            <a:off x="5435599" y="2662882"/>
            <a:ext cx="1845036" cy="1714500"/>
            <a:chOff x="5448299" y="1672282"/>
            <a:chExt cx="1845036" cy="171450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BD2D8AB-2F3D-1144-8B2F-AD06B20497AE}"/>
                </a:ext>
              </a:extLst>
            </p:cNvPr>
            <p:cNvSpPr/>
            <p:nvPr/>
          </p:nvSpPr>
          <p:spPr>
            <a:xfrm flipV="1">
              <a:off x="5448299" y="1672282"/>
              <a:ext cx="1845035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BC080F-8BAB-D446-963B-23C420554201}"/>
                </a:ext>
              </a:extLst>
            </p:cNvPr>
            <p:cNvSpPr txBox="1"/>
            <p:nvPr/>
          </p:nvSpPr>
          <p:spPr>
            <a:xfrm>
              <a:off x="5730343" y="2298700"/>
              <a:ext cx="156299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Program</a:t>
              </a:r>
            </a:p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[Facebook]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75BDE8-B0F6-FC47-9CAB-477F4F292600}"/>
              </a:ext>
            </a:extLst>
          </p:cNvPr>
          <p:cNvGrpSpPr/>
          <p:nvPr/>
        </p:nvGrpSpPr>
        <p:grpSpPr>
          <a:xfrm>
            <a:off x="2754170" y="1560469"/>
            <a:ext cx="3724932" cy="1318313"/>
            <a:chOff x="2754170" y="1560469"/>
            <a:chExt cx="3724932" cy="1318313"/>
          </a:xfrm>
        </p:grpSpPr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id="{3A206DD5-49A7-B540-B9F1-4995D6A99DF3}"/>
                </a:ext>
              </a:extLst>
            </p:cNvPr>
            <p:cNvCxnSpPr>
              <a:cxnSpLocks/>
              <a:stCxn id="3" idx="32"/>
              <a:endCxn id="10" idx="16"/>
            </p:cNvCxnSpPr>
            <p:nvPr/>
          </p:nvCxnSpPr>
          <p:spPr>
            <a:xfrm flipV="1">
              <a:off x="2754170" y="2662882"/>
              <a:ext cx="3724932" cy="215900"/>
            </a:xfrm>
            <a:prstGeom prst="curvedConnector5">
              <a:avLst>
                <a:gd name="adj1" fmla="val -225"/>
                <a:gd name="adj2" fmla="val 341176"/>
                <a:gd name="adj3" fmla="val 106137"/>
              </a:avLst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8D4D7AB-8D39-5C4B-8B4E-8E8BADFC0B77}"/>
                </a:ext>
              </a:extLst>
            </p:cNvPr>
            <p:cNvSpPr txBox="1"/>
            <p:nvPr/>
          </p:nvSpPr>
          <p:spPr>
            <a:xfrm>
              <a:off x="4220414" y="1560469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0373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C00000"/>
                </a:solidFill>
              </a:rPr>
              <a:t>Sample problem</a:t>
            </a:r>
            <a:r>
              <a:rPr lang="en-US" sz="2800" dirty="0"/>
              <a:t>: Find the area of a circle!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A67A38-F709-0E4E-BC89-C7119B088E5F}"/>
              </a:ext>
            </a:extLst>
          </p:cNvPr>
          <p:cNvGrpSpPr/>
          <p:nvPr/>
        </p:nvGrpSpPr>
        <p:grpSpPr>
          <a:xfrm>
            <a:off x="901699" y="2662882"/>
            <a:ext cx="2036050" cy="1714500"/>
            <a:chOff x="914399" y="1672282"/>
            <a:chExt cx="2036050" cy="171450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71EAD08C-A269-D648-AB4C-0A11210DB586}"/>
                </a:ext>
              </a:extLst>
            </p:cNvPr>
            <p:cNvSpPr/>
            <p:nvPr/>
          </p:nvSpPr>
          <p:spPr>
            <a:xfrm>
              <a:off x="914399" y="1672282"/>
              <a:ext cx="2036049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C6CF055-673D-0C46-B673-3EB41600DFE3}"/>
                </a:ext>
              </a:extLst>
            </p:cNvPr>
            <p:cNvSpPr txBox="1"/>
            <p:nvPr/>
          </p:nvSpPr>
          <p:spPr>
            <a:xfrm>
              <a:off x="1196443" y="2298700"/>
              <a:ext cx="1754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Social media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A5E7C3-B219-F144-9ADF-4B46EF983AA4}"/>
              </a:ext>
            </a:extLst>
          </p:cNvPr>
          <p:cNvGrpSpPr/>
          <p:nvPr/>
        </p:nvGrpSpPr>
        <p:grpSpPr>
          <a:xfrm>
            <a:off x="5435599" y="2662882"/>
            <a:ext cx="1845035" cy="1714500"/>
            <a:chOff x="5448299" y="1672282"/>
            <a:chExt cx="1845035" cy="171450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BD2D8AB-2F3D-1144-8B2F-AD06B20497AE}"/>
                </a:ext>
              </a:extLst>
            </p:cNvPr>
            <p:cNvSpPr/>
            <p:nvPr/>
          </p:nvSpPr>
          <p:spPr>
            <a:xfrm flipV="1">
              <a:off x="5448299" y="1672282"/>
              <a:ext cx="1845035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BC080F-8BAB-D446-963B-23C420554201}"/>
                </a:ext>
              </a:extLst>
            </p:cNvPr>
            <p:cNvSpPr txBox="1"/>
            <p:nvPr/>
          </p:nvSpPr>
          <p:spPr>
            <a:xfrm>
              <a:off x="5831943" y="2298700"/>
              <a:ext cx="12458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Program</a:t>
              </a:r>
            </a:p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[CS180]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75BDE8-B0F6-FC47-9CAB-477F4F292600}"/>
              </a:ext>
            </a:extLst>
          </p:cNvPr>
          <p:cNvGrpSpPr/>
          <p:nvPr/>
        </p:nvGrpSpPr>
        <p:grpSpPr>
          <a:xfrm>
            <a:off x="2754170" y="1560469"/>
            <a:ext cx="3724932" cy="1318313"/>
            <a:chOff x="2754170" y="1560469"/>
            <a:chExt cx="3724932" cy="1318313"/>
          </a:xfrm>
        </p:grpSpPr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id="{3A206DD5-49A7-B540-B9F1-4995D6A99DF3}"/>
                </a:ext>
              </a:extLst>
            </p:cNvPr>
            <p:cNvCxnSpPr>
              <a:cxnSpLocks/>
              <a:stCxn id="3" idx="32"/>
              <a:endCxn id="10" idx="16"/>
            </p:cNvCxnSpPr>
            <p:nvPr/>
          </p:nvCxnSpPr>
          <p:spPr>
            <a:xfrm flipV="1">
              <a:off x="2754170" y="2662882"/>
              <a:ext cx="3724932" cy="215900"/>
            </a:xfrm>
            <a:prstGeom prst="curvedConnector5">
              <a:avLst>
                <a:gd name="adj1" fmla="val -225"/>
                <a:gd name="adj2" fmla="val 341176"/>
                <a:gd name="adj3" fmla="val 106137"/>
              </a:avLst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8D4D7AB-8D39-5C4B-8B4E-8E8BADFC0B77}"/>
                </a:ext>
              </a:extLst>
            </p:cNvPr>
            <p:cNvSpPr txBox="1"/>
            <p:nvPr/>
          </p:nvSpPr>
          <p:spPr>
            <a:xfrm>
              <a:off x="4220414" y="1560469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046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2014538"/>
            <a:ext cx="8229600" cy="232886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C00000"/>
                </a:solidFill>
              </a:rPr>
              <a:t>Programming is for everyone!</a:t>
            </a:r>
            <a:br>
              <a:rPr lang="en-US" sz="28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2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dirty="0"/>
              <a:t>You will benefit by learning to program whatever be your major!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51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Learning Outcome-1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6413" y="2434897"/>
            <a:ext cx="6804761" cy="13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Through a sequence of well defined steps you will be able to map a problem statement to a  computer program written in the </a:t>
            </a:r>
            <a:r>
              <a:rPr lang="en-US" sz="2400" dirty="0">
                <a:solidFill>
                  <a:srgbClr val="FF0000"/>
                </a:solidFill>
              </a:rPr>
              <a:t>Java</a:t>
            </a:r>
            <a:r>
              <a:rPr lang="en-US" sz="2400" dirty="0"/>
              <a:t> programming language.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Learning Outcome-2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6414" y="2434897"/>
            <a:ext cx="6060966" cy="2122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You will learn the basics of computer programming that will aid you in learning programming languages other than Java. Some of these other languages include C#, Python, C, and C++.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Learning Outcome-3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4672" y="2033932"/>
            <a:ext cx="606096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will learn how to use </a:t>
            </a:r>
            <a:r>
              <a:rPr lang="en-US" sz="2400" dirty="0">
                <a:solidFill>
                  <a:srgbClr val="FF0000"/>
                </a:solidFill>
              </a:rPr>
              <a:t>IntelliJ CE </a:t>
            </a:r>
            <a:r>
              <a:rPr lang="en-US" sz="2400" dirty="0"/>
              <a:t>to edit, compile, debug, and execute Java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59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Useful Tools</a:t>
            </a:r>
          </a:p>
        </p:txBody>
      </p:sp>
      <p:sp>
        <p:nvSpPr>
          <p:cNvPr id="5" name="Rectangle 4"/>
          <p:cNvSpPr/>
          <p:nvPr/>
        </p:nvSpPr>
        <p:spPr>
          <a:xfrm>
            <a:off x="832577" y="1004104"/>
            <a:ext cx="7562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HotSeat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ym typeface="Consolas" charset="0"/>
              </a:rPr>
              <a:t>Use this to ask questions: anonymous or otherwise.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2578" y="2076824"/>
            <a:ext cx="7854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campuswire.com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/>
              <a:t>Use this to interact with TAs, instructors and fellow students.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DD6C26-F1DD-D646-B01A-E3257BCF39FE}"/>
              </a:ext>
            </a:extLst>
          </p:cNvPr>
          <p:cNvSpPr/>
          <p:nvPr/>
        </p:nvSpPr>
        <p:spPr>
          <a:xfrm>
            <a:off x="832578" y="3149544"/>
            <a:ext cx="83114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Blackboard</a:t>
            </a:r>
          </a:p>
          <a:p>
            <a:r>
              <a:rPr lang="en-US" sz="2400" dirty="0"/>
              <a:t>My slides are </a:t>
            </a:r>
            <a:r>
              <a:rPr lang="en-US" sz="2400"/>
              <a:t>posted under </a:t>
            </a:r>
            <a:r>
              <a:rPr lang="en-US" sz="2400" dirty="0"/>
              <a:t>Course Content Collection.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E7206C-D783-D148-AA07-B40D71763B25}"/>
              </a:ext>
            </a:extLst>
          </p:cNvPr>
          <p:cNvSpPr/>
          <p:nvPr/>
        </p:nvSpPr>
        <p:spPr>
          <a:xfrm>
            <a:off x="832578" y="4222264"/>
            <a:ext cx="7411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Course web page</a:t>
            </a:r>
          </a:p>
          <a:p>
            <a:r>
              <a:rPr lang="en-US" sz="2400" dirty="0"/>
              <a:t>http://</a:t>
            </a:r>
            <a:r>
              <a:rPr lang="en-US" sz="2400" dirty="0" err="1"/>
              <a:t>courses.cs.purdue.edu</a:t>
            </a:r>
            <a:r>
              <a:rPr lang="en-US" sz="2400" dirty="0"/>
              <a:t>/cs18000:spring19:start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D51F71-FB94-2040-BE8F-8CD0E805BEA3}"/>
              </a:ext>
            </a:extLst>
          </p:cNvPr>
          <p:cNvSpPr/>
          <p:nvPr/>
        </p:nvSpPr>
        <p:spPr>
          <a:xfrm>
            <a:off x="832578" y="5294984"/>
            <a:ext cx="7411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Vocareum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/>
              <a:t>For submitting your solutions to assignments.</a:t>
            </a:r>
          </a:p>
        </p:txBody>
      </p:sp>
    </p:spTree>
    <p:extLst>
      <p:ext uri="{BB962C8B-B14F-4D97-AF65-F5344CB8AC3E}">
        <p14:creationId xmlns:p14="http://schemas.microsoft.com/office/powerpoint/2010/main" val="127465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59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One Class- Two Sections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4153" y="1730773"/>
            <a:ext cx="7854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LE1: </a:t>
            </a:r>
            <a:r>
              <a:rPr lang="en-US" sz="2400" dirty="0"/>
              <a:t>Professor Buster Dunsmore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LE2: </a:t>
            </a:r>
            <a:r>
              <a:rPr lang="en-US" sz="2400" dirty="0"/>
              <a:t>Professor Aditya Mathur and Professor Tony Bergstrom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DD6C26-F1DD-D646-B01A-E3257BCF39FE}"/>
              </a:ext>
            </a:extLst>
          </p:cNvPr>
          <p:cNvSpPr/>
          <p:nvPr/>
        </p:nvSpPr>
        <p:spPr>
          <a:xfrm>
            <a:off x="844153" y="2976518"/>
            <a:ext cx="7411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Slides will be different</a:t>
            </a:r>
          </a:p>
          <a:p>
            <a:r>
              <a:rPr lang="en-US" sz="2400" dirty="0"/>
              <a:t>Contents will be the same though presented differently.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E7206C-D783-D148-AA07-B40D71763B25}"/>
              </a:ext>
            </a:extLst>
          </p:cNvPr>
          <p:cNvSpPr/>
          <p:nvPr/>
        </p:nvSpPr>
        <p:spPr>
          <a:xfrm>
            <a:off x="844153" y="4222264"/>
            <a:ext cx="7411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ALL students, both sections, will take the </a:t>
            </a:r>
            <a:r>
              <a:rPr lang="en-US" sz="2400" dirty="0" err="1"/>
              <a:t>sqame</a:t>
            </a:r>
            <a:r>
              <a:rPr lang="en-US" sz="2400" dirty="0"/>
              <a:t> exams, work on the same labs, and homework assignments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269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Please note….</a:t>
            </a:r>
          </a:p>
        </p:txBody>
      </p:sp>
      <p:sp>
        <p:nvSpPr>
          <p:cNvPr id="4" name="Rectangle 3"/>
          <p:cNvSpPr/>
          <p:nvPr/>
        </p:nvSpPr>
        <p:spPr>
          <a:xfrm>
            <a:off x="679282" y="1417638"/>
            <a:ext cx="6915318" cy="111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sz="2000" dirty="0"/>
              <a:t>Classes will begin at 4:30pm and end at 5:20pm. Please  be in your seat a few minutes before the class begins and leave after the class ends.</a:t>
            </a:r>
          </a:p>
        </p:txBody>
      </p:sp>
      <p:sp>
        <p:nvSpPr>
          <p:cNvPr id="7" name="Rectangle 6"/>
          <p:cNvSpPr/>
          <p:nvPr/>
        </p:nvSpPr>
        <p:spPr>
          <a:xfrm>
            <a:off x="679282" y="2602738"/>
            <a:ext cx="6915318" cy="765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sz="2000" dirty="0"/>
              <a:t>All students are encouraged to ask questions. You may interrupt the instructor at any time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. No question is a dummy question!</a:t>
            </a:r>
          </a:p>
        </p:txBody>
      </p:sp>
      <p:sp>
        <p:nvSpPr>
          <p:cNvPr id="8" name="Rectangle 7"/>
          <p:cNvSpPr/>
          <p:nvPr/>
        </p:nvSpPr>
        <p:spPr>
          <a:xfrm>
            <a:off x="679282" y="3480061"/>
            <a:ext cx="6915318" cy="111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sz="2000" dirty="0"/>
              <a:t>The instructor is here to help you learn. Make full use of the instructor. Make full use of the instructor’s  and GTAs office hours.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9282" y="5234707"/>
            <a:ext cx="6915318" cy="41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sz="2000" dirty="0">
                <a:solidFill>
                  <a:srgbClr val="C00000"/>
                </a:solidFill>
              </a:rPr>
              <a:t>I want you to succeed in this class and in your major. 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A9ABA6-EF53-9747-95AD-BCF36B8B7F8D}"/>
              </a:ext>
            </a:extLst>
          </p:cNvPr>
          <p:cNvSpPr/>
          <p:nvPr/>
        </p:nvSpPr>
        <p:spPr>
          <a:xfrm>
            <a:off x="679282" y="4665161"/>
            <a:ext cx="6915318" cy="41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sz="2000" dirty="0">
                <a:solidFill>
                  <a:srgbClr val="C00000"/>
                </a:solidFill>
              </a:rPr>
              <a:t>There will be quizzes in most classe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More “Please notes”….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987605"/>
            <a:ext cx="2020677" cy="173583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95FE8AF-8BEF-724A-96C8-724909330886}"/>
              </a:ext>
            </a:extLst>
          </p:cNvPr>
          <p:cNvSpPr/>
          <p:nvPr/>
        </p:nvSpPr>
        <p:spPr>
          <a:xfrm>
            <a:off x="704682" y="3012347"/>
            <a:ext cx="6915318" cy="123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sz="2400" dirty="0"/>
              <a:t>I will hold occasional </a:t>
            </a:r>
            <a:r>
              <a:rPr lang="en-US" sz="2400" dirty="0">
                <a:solidFill>
                  <a:srgbClr val="C00000"/>
                </a:solidFill>
              </a:rPr>
              <a:t>Sunday Tutorials (2-5pm. </a:t>
            </a:r>
            <a:r>
              <a:rPr lang="en-US" sz="2400" dirty="0"/>
              <a:t> </a:t>
            </a:r>
            <a:r>
              <a:rPr lang="en-US" sz="2400" dirty="0">
                <a:solidFill>
                  <a:srgbClr val="C00000"/>
                </a:solidFill>
              </a:rPr>
              <a:t>LWSN 3102A/B). </a:t>
            </a:r>
            <a:r>
              <a:rPr lang="en-US" sz="2400" dirty="0"/>
              <a:t>All are welcome to attend these problem solving sessions. Will inform you in advance.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This week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1858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Introductions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2595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Learning objectives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Logisitics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740CB4-1102-984A-AE75-DC7AD1E9A6EA}"/>
              </a:ext>
            </a:extLst>
          </p:cNvPr>
          <p:cNvSpPr txBox="1"/>
          <p:nvPr/>
        </p:nvSpPr>
        <p:spPr>
          <a:xfrm>
            <a:off x="937550" y="3779134"/>
            <a:ext cx="784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Play&amp;Learn</a:t>
            </a:r>
            <a:r>
              <a:rPr lang="en-US" sz="2400" dirty="0"/>
              <a:t>: Illustration </a:t>
            </a:r>
            <a:r>
              <a:rPr lang="en-US" sz="2400"/>
              <a:t>of an approach </a:t>
            </a:r>
            <a:r>
              <a:rPr lang="en-US" sz="2400" dirty="0"/>
              <a:t>to learn programming</a:t>
            </a:r>
          </a:p>
        </p:txBody>
      </p:sp>
    </p:spTree>
    <p:extLst>
      <p:ext uri="{BB962C8B-B14F-4D97-AF65-F5344CB8AC3E}">
        <p14:creationId xmlns:p14="http://schemas.microsoft.com/office/powerpoint/2010/main" val="28909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Expectations: Academic Honesty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4165" y="2033932"/>
            <a:ext cx="6060966" cy="171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Unless specified otherwise, all quizzes, labs, projects, and exams are to be completed by you without assistance from anyone else other than the course instructor and the graders.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4165" y="4170300"/>
            <a:ext cx="6060966" cy="481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Read the Policies page on the course web site.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Expectations: Attendance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0372" y="1812504"/>
            <a:ext cx="6060966" cy="891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You are expected to attend all lectures, labs, and recitations.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0372" y="3189391"/>
            <a:ext cx="6060966" cy="2122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If you miss a lecture, lab or recitation then it is your responsibility to (a)  learn on your own the material covered (</a:t>
            </a:r>
            <a:r>
              <a:rPr lang="en-US" sz="2400" dirty="0" err="1"/>
              <a:t>b</a:t>
            </a:r>
            <a:r>
              <a:rPr lang="en-US" sz="2400" dirty="0"/>
              <a:t>) find out if there were any announcements that might affect your course grade.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84474" cy="779634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Textbook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204345"/>
            <a:ext cx="7835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dirty="0"/>
              <a:t>A Comprehensive Introduction to Object Oriented Programming with Java, Thomas Wu. NOTE: Any version of this book is fine. You do not need the latest version.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z="1050" smtClean="0"/>
              <a:pPr/>
              <a:t>22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CS 18000. Spring 2019. Week 1</a:t>
            </a:r>
            <a:endParaRPr lang="en-US" sz="105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 sz="1050"/>
              <a:t>1/7/2019</a:t>
            </a:r>
            <a:endParaRPr lang="en-US" sz="10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5FA88-0E91-B542-AE9F-591A5FF8B599}"/>
              </a:ext>
            </a:extLst>
          </p:cNvPr>
          <p:cNvSpPr txBox="1"/>
          <p:nvPr/>
        </p:nvSpPr>
        <p:spPr>
          <a:xfrm>
            <a:off x="457200" y="1152099"/>
            <a:ext cx="6979668" cy="1513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780"/>
              </a:lnSpc>
            </a:pPr>
            <a:r>
              <a:rPr lang="en-US" sz="2400" dirty="0"/>
              <a:t>No textbook is required. </a:t>
            </a:r>
          </a:p>
          <a:p>
            <a:pPr>
              <a:lnSpc>
                <a:spcPts val="3780"/>
              </a:lnSpc>
            </a:pPr>
            <a:r>
              <a:rPr lang="en-US" sz="2400" dirty="0"/>
              <a:t>No textbook is needed. </a:t>
            </a:r>
          </a:p>
          <a:p>
            <a:pPr>
              <a:lnSpc>
                <a:spcPts val="3780"/>
              </a:lnSpc>
            </a:pPr>
            <a:r>
              <a:rPr lang="en-US" sz="2400" dirty="0"/>
              <a:t>All material related to Java is available on The Internet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E945B-F600-0947-AFDF-2FDB3C165FA5}"/>
              </a:ext>
            </a:extLst>
          </p:cNvPr>
          <p:cNvSpPr txBox="1"/>
          <p:nvPr/>
        </p:nvSpPr>
        <p:spPr>
          <a:xfrm>
            <a:off x="457200" y="4450490"/>
            <a:ext cx="4955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If you do wish to buy a book then buy: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03233B-5E45-D040-86A7-A8D64300BC4C}"/>
              </a:ext>
            </a:extLst>
          </p:cNvPr>
          <p:cNvSpPr txBox="1"/>
          <p:nvPr/>
        </p:nvSpPr>
        <p:spPr>
          <a:xfrm>
            <a:off x="457200" y="2957972"/>
            <a:ext cx="8049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chemeClr val="accent6">
                    <a:lumMod val="50000"/>
                  </a:schemeClr>
                </a:solidFill>
              </a:rPr>
              <a:t>Free book</a:t>
            </a:r>
            <a:r>
              <a:rPr lang="en-SG" sz="2400" dirty="0"/>
              <a:t>:</a:t>
            </a:r>
          </a:p>
          <a:p>
            <a:r>
              <a:rPr lang="en-SG" sz="2400" dirty="0"/>
              <a:t>Start Concurrent: An Introduction to Problem Solving in Java with a Focus on Concurrency, Wittman, Mathur, and </a:t>
            </a:r>
            <a:r>
              <a:rPr lang="en-SG" sz="2400" dirty="0" err="1"/>
              <a:t>Korb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10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Grading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A99E13-D12C-3C42-A571-A8CF4E7F6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869354"/>
              </p:ext>
            </p:extLst>
          </p:nvPr>
        </p:nvGraphicFramePr>
        <p:xfrm>
          <a:off x="1524000" y="1396999"/>
          <a:ext cx="4892566" cy="3150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3547059698"/>
                    </a:ext>
                  </a:extLst>
                </a:gridCol>
                <a:gridCol w="1438166">
                  <a:extLst>
                    <a:ext uri="{9D8B030D-6E8A-4147-A177-3AD203B41FA5}">
                      <a16:colId xmlns:a16="http://schemas.microsoft.com/office/drawing/2014/main" val="1574114707"/>
                    </a:ext>
                  </a:extLst>
                </a:gridCol>
              </a:tblGrid>
              <a:tr h="4173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551141"/>
                  </a:ext>
                </a:extLst>
              </a:tr>
              <a:tr h="635001">
                <a:tc>
                  <a:txBody>
                    <a:bodyPr/>
                    <a:lstStyle/>
                    <a:p>
                      <a:r>
                        <a:rPr lang="en-US" sz="2400" dirty="0"/>
                        <a:t>Programming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940488"/>
                  </a:ext>
                </a:extLst>
              </a:tr>
              <a:tr h="514508">
                <a:tc>
                  <a:txBody>
                    <a:bodyPr/>
                    <a:lstStyle/>
                    <a:p>
                      <a:r>
                        <a:rPr lang="en-US" sz="2400" dirty="0"/>
                        <a:t>Homework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360039"/>
                  </a:ext>
                </a:extLst>
              </a:tr>
              <a:tr h="514508">
                <a:tc>
                  <a:txBody>
                    <a:bodyPr/>
                    <a:lstStyle/>
                    <a:p>
                      <a:r>
                        <a:rPr lang="en-US" sz="2400" dirty="0"/>
                        <a:t>Class quizzes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243340"/>
                  </a:ext>
                </a:extLst>
              </a:tr>
              <a:tr h="514508">
                <a:tc>
                  <a:txBody>
                    <a:bodyPr/>
                    <a:lstStyle/>
                    <a:p>
                      <a:r>
                        <a:rPr lang="en-US" sz="2400" dirty="0"/>
                        <a:t>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946907"/>
                  </a:ext>
                </a:extLst>
              </a:tr>
              <a:tr h="514508">
                <a:tc>
                  <a:txBody>
                    <a:bodyPr/>
                    <a:lstStyle/>
                    <a:p>
                      <a:r>
                        <a:rPr lang="en-US" sz="2400" dirty="0"/>
                        <a:t>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5499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Learning Opportunities in CS 180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4672" y="1745708"/>
            <a:ext cx="6060966" cy="481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>
                <a:solidFill>
                  <a:srgbClr val="C00000"/>
                </a:solidFill>
              </a:rPr>
              <a:t>Lectures</a:t>
            </a:r>
            <a:r>
              <a:rPr lang="en-US" sz="2400" dirty="0"/>
              <a:t>: Basic concepts and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74672" y="2453793"/>
            <a:ext cx="7512128" cy="891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>
                <a:solidFill>
                  <a:srgbClr val="C00000"/>
                </a:solidFill>
              </a:rPr>
              <a:t>Labs</a:t>
            </a:r>
            <a:r>
              <a:rPr lang="en-US" sz="2400" dirty="0"/>
              <a:t>: Practice solving simple problems on the computer; use robots and smart phone in addition to desktops.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4672" y="3572247"/>
            <a:ext cx="7512128" cy="13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 err="1">
                <a:solidFill>
                  <a:srgbClr val="C00000"/>
                </a:solidFill>
              </a:rPr>
              <a:t>Supplemantary</a:t>
            </a:r>
            <a:r>
              <a:rPr lang="en-US" sz="2400" dirty="0">
                <a:solidFill>
                  <a:srgbClr val="C00000"/>
                </a:solidFill>
              </a:rPr>
              <a:t> Instruction</a:t>
            </a:r>
            <a:r>
              <a:rPr lang="en-US" sz="2400" dirty="0"/>
              <a:t>: Practice solving simple problems by hand; lots of discussion and participation; work in small teams.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74671" y="5101070"/>
            <a:ext cx="7379019" cy="891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>
                <a:solidFill>
                  <a:srgbClr val="C00000"/>
                </a:solidFill>
              </a:rPr>
              <a:t>Projects</a:t>
            </a:r>
            <a:r>
              <a:rPr lang="en-US" sz="2400" dirty="0"/>
              <a:t>: Solve more complex problems; design, implement, test, document.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Schedule: LE2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4672" y="1745708"/>
            <a:ext cx="6060966" cy="44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C00000"/>
                </a:solidFill>
              </a:rPr>
              <a:t>Lectures</a:t>
            </a:r>
            <a:r>
              <a:rPr lang="en-US" sz="2000" dirty="0"/>
              <a:t>: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74672" y="2539601"/>
            <a:ext cx="6060966" cy="42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C00000"/>
                </a:solidFill>
              </a:rPr>
              <a:t>Coding, HW, Labs help </a:t>
            </a:r>
            <a:r>
              <a:rPr lang="en-US" sz="2000" dirty="0" err="1">
                <a:solidFill>
                  <a:srgbClr val="C00000"/>
                </a:solidFill>
              </a:rPr>
              <a:t>etc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n-US" sz="2000" dirty="0"/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693236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C00000"/>
                </a:solidFill>
              </a:rPr>
              <a:t>Week 1: January 7-11, 2018</a:t>
            </a:r>
            <a:br>
              <a:rPr lang="en-US"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Hope you enjoyed this session!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9007" y="765977"/>
            <a:ext cx="360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7345" y="1491768"/>
            <a:ext cx="62982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0" dirty="0">
                <a:solidFill>
                  <a:schemeClr val="accent6">
                    <a:lumMod val="75000"/>
                  </a:schemeClr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50</a:t>
            </a:r>
          </a:p>
          <a:p>
            <a:pPr algn="ctr"/>
            <a:br>
              <a:rPr lang="en-US" sz="2800" dirty="0"/>
            </a:br>
            <a:r>
              <a:rPr lang="en-US" sz="2800" dirty="0"/>
              <a:t>Years of Teaching [Programming]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BB478C-3E8F-2446-B657-89B3A1461D57}"/>
              </a:ext>
            </a:extLst>
          </p:cNvPr>
          <p:cNvGrpSpPr/>
          <p:nvPr/>
        </p:nvGrpSpPr>
        <p:grpSpPr>
          <a:xfrm>
            <a:off x="747638" y="5253325"/>
            <a:ext cx="7405774" cy="479728"/>
            <a:chOff x="1183737" y="4437400"/>
            <a:chExt cx="7405774" cy="47972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EE74A63-1F8C-B44D-80A6-31852548600E}"/>
                </a:ext>
              </a:extLst>
            </p:cNvPr>
            <p:cNvSpPr txBox="1"/>
            <p:nvPr/>
          </p:nvSpPr>
          <p:spPr>
            <a:xfrm>
              <a:off x="1183737" y="4437400"/>
              <a:ext cx="1374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Assembly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E24487-4CD5-7740-9910-A1B422903C67}"/>
                </a:ext>
              </a:extLst>
            </p:cNvPr>
            <p:cNvSpPr txBox="1"/>
            <p:nvPr/>
          </p:nvSpPr>
          <p:spPr>
            <a:xfrm>
              <a:off x="2725023" y="4455463"/>
              <a:ext cx="1103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Fortran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7220BC-AA55-1449-A47E-9DB01D0B3EFC}"/>
                </a:ext>
              </a:extLst>
            </p:cNvPr>
            <p:cNvSpPr txBox="1"/>
            <p:nvPr/>
          </p:nvSpPr>
          <p:spPr>
            <a:xfrm>
              <a:off x="3996107" y="4455463"/>
              <a:ext cx="10498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Pascal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06F6FF-3581-124E-98DA-F82FC3D12C01}"/>
                </a:ext>
              </a:extLst>
            </p:cNvPr>
            <p:cNvSpPr txBox="1"/>
            <p:nvPr/>
          </p:nvSpPr>
          <p:spPr>
            <a:xfrm>
              <a:off x="6288213" y="4455463"/>
              <a:ext cx="907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Java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8DE9B0-9FAF-D44C-B96D-44472335421A}"/>
                </a:ext>
              </a:extLst>
            </p:cNvPr>
            <p:cNvSpPr txBox="1"/>
            <p:nvPr/>
          </p:nvSpPr>
          <p:spPr>
            <a:xfrm>
              <a:off x="5213149" y="4455463"/>
              <a:ext cx="907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CDCEB2D-D4FD-BB4E-86EB-EBE9580DEF8C}"/>
                </a:ext>
              </a:extLst>
            </p:cNvPr>
            <p:cNvSpPr txBox="1"/>
            <p:nvPr/>
          </p:nvSpPr>
          <p:spPr>
            <a:xfrm>
              <a:off x="7363277" y="4455463"/>
              <a:ext cx="1226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Python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23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8280" y="2668437"/>
            <a:ext cx="667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Professor Anthony David Bergstrom</a:t>
            </a:r>
          </a:p>
        </p:txBody>
      </p:sp>
    </p:spTree>
    <p:extLst>
      <p:ext uri="{BB962C8B-B14F-4D97-AF65-F5344CB8AC3E}">
        <p14:creationId xmlns:p14="http://schemas.microsoft.com/office/powerpoint/2010/main" val="75383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8280" y="2668437"/>
            <a:ext cx="667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Andrew </a:t>
            </a:r>
            <a:r>
              <a:rPr lang="en-US" sz="3200" dirty="0" err="1"/>
              <a:t>Groenewold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060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8280" y="2668437"/>
            <a:ext cx="667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Mackinzie</a:t>
            </a:r>
            <a:r>
              <a:rPr lang="en-US" sz="3200" dirty="0"/>
              <a:t> Farnell</a:t>
            </a:r>
          </a:p>
        </p:txBody>
      </p:sp>
    </p:spTree>
    <p:extLst>
      <p:ext uri="{BB962C8B-B14F-4D97-AF65-F5344CB8AC3E}">
        <p14:creationId xmlns:p14="http://schemas.microsoft.com/office/powerpoint/2010/main" val="183098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Leaning Objective and Outcomes</a:t>
            </a:r>
          </a:p>
          <a:p>
            <a:pPr algn="ctr"/>
            <a:r>
              <a:rPr lang="en-US" sz="3100" dirty="0">
                <a:solidFill>
                  <a:srgbClr val="FF0000"/>
                </a:solidFill>
              </a:rPr>
              <a:t>[High Level]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Learning Objective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A67A38-F709-0E4E-BC89-C7119B088E5F}"/>
              </a:ext>
            </a:extLst>
          </p:cNvPr>
          <p:cNvGrpSpPr/>
          <p:nvPr/>
        </p:nvGrpSpPr>
        <p:grpSpPr>
          <a:xfrm>
            <a:off x="901700" y="2662882"/>
            <a:ext cx="1549400" cy="1714500"/>
            <a:chOff x="914400" y="1672282"/>
            <a:chExt cx="1549400" cy="171450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71EAD08C-A269-D648-AB4C-0A11210DB586}"/>
                </a:ext>
              </a:extLst>
            </p:cNvPr>
            <p:cNvSpPr/>
            <p:nvPr/>
          </p:nvSpPr>
          <p:spPr>
            <a:xfrm>
              <a:off x="914400" y="1672282"/>
              <a:ext cx="1549400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C6CF055-673D-0C46-B673-3EB41600DFE3}"/>
                </a:ext>
              </a:extLst>
            </p:cNvPr>
            <p:cNvSpPr txBox="1"/>
            <p:nvPr/>
          </p:nvSpPr>
          <p:spPr>
            <a:xfrm>
              <a:off x="1196443" y="2298700"/>
              <a:ext cx="1239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Problem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A5E7C3-B219-F144-9ADF-4B46EF983AA4}"/>
              </a:ext>
            </a:extLst>
          </p:cNvPr>
          <p:cNvGrpSpPr/>
          <p:nvPr/>
        </p:nvGrpSpPr>
        <p:grpSpPr>
          <a:xfrm>
            <a:off x="5435600" y="2662882"/>
            <a:ext cx="1549400" cy="1714500"/>
            <a:chOff x="5448300" y="1672282"/>
            <a:chExt cx="1549400" cy="171450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BD2D8AB-2F3D-1144-8B2F-AD06B20497AE}"/>
                </a:ext>
              </a:extLst>
            </p:cNvPr>
            <p:cNvSpPr/>
            <p:nvPr/>
          </p:nvSpPr>
          <p:spPr>
            <a:xfrm flipV="1">
              <a:off x="5448300" y="1672282"/>
              <a:ext cx="1549400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BC080F-8BAB-D446-963B-23C420554201}"/>
                </a:ext>
              </a:extLst>
            </p:cNvPr>
            <p:cNvSpPr txBox="1"/>
            <p:nvPr/>
          </p:nvSpPr>
          <p:spPr>
            <a:xfrm>
              <a:off x="5730343" y="2298700"/>
              <a:ext cx="12458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Program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75BDE8-B0F6-FC47-9CAB-477F4F292600}"/>
              </a:ext>
            </a:extLst>
          </p:cNvPr>
          <p:cNvGrpSpPr/>
          <p:nvPr/>
        </p:nvGrpSpPr>
        <p:grpSpPr>
          <a:xfrm>
            <a:off x="2311400" y="1446169"/>
            <a:ext cx="4000500" cy="1432613"/>
            <a:chOff x="2311400" y="1446169"/>
            <a:chExt cx="4000500" cy="1432613"/>
          </a:xfrm>
        </p:grpSpPr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id="{3A206DD5-49A7-B540-B9F1-4995D6A99DF3}"/>
                </a:ext>
              </a:extLst>
            </p:cNvPr>
            <p:cNvCxnSpPr>
              <a:cxnSpLocks/>
              <a:stCxn id="3" idx="32"/>
              <a:endCxn id="10" idx="16"/>
            </p:cNvCxnSpPr>
            <p:nvPr/>
          </p:nvCxnSpPr>
          <p:spPr>
            <a:xfrm flipV="1">
              <a:off x="2311400" y="2662882"/>
              <a:ext cx="4000500" cy="215900"/>
            </a:xfrm>
            <a:prstGeom prst="curvedConnector5">
              <a:avLst>
                <a:gd name="adj1" fmla="val 159"/>
                <a:gd name="adj2" fmla="val 464705"/>
                <a:gd name="adj3" fmla="val 105714"/>
              </a:avLst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8D4D7AB-8D39-5C4B-8B4E-8E8BADFC0B77}"/>
                </a:ext>
              </a:extLst>
            </p:cNvPr>
            <p:cNvSpPr txBox="1"/>
            <p:nvPr/>
          </p:nvSpPr>
          <p:spPr>
            <a:xfrm>
              <a:off x="4004514" y="1446169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Map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71D2BC6-9338-3E4E-81A2-F37707947D4A}"/>
              </a:ext>
            </a:extLst>
          </p:cNvPr>
          <p:cNvSpPr txBox="1"/>
          <p:nvPr/>
        </p:nvSpPr>
        <p:spPr>
          <a:xfrm>
            <a:off x="296215" y="4865555"/>
            <a:ext cx="7629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Mapping</a:t>
            </a:r>
            <a:r>
              <a:rPr lang="en-US" sz="2000" dirty="0"/>
              <a:t>: Problem solving, Programming, Software Engineering, Coding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017EC2-BBD8-E747-AF61-BAAF6F0BBD5D}"/>
              </a:ext>
            </a:extLst>
          </p:cNvPr>
          <p:cNvSpPr txBox="1"/>
          <p:nvPr/>
        </p:nvSpPr>
        <p:spPr>
          <a:xfrm>
            <a:off x="7232840" y="2162102"/>
            <a:ext cx="16614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Language:</a:t>
            </a:r>
          </a:p>
          <a:p>
            <a:pPr lvl="1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Java</a:t>
            </a:r>
          </a:p>
          <a:p>
            <a:pPr lvl="1"/>
            <a:r>
              <a:rPr lang="en-US" sz="2400" dirty="0"/>
              <a:t>Python</a:t>
            </a:r>
          </a:p>
          <a:p>
            <a:pPr lvl="1"/>
            <a:r>
              <a:rPr lang="en-US" sz="2400" dirty="0"/>
              <a:t>Scala</a:t>
            </a:r>
          </a:p>
          <a:p>
            <a:pPr lvl="1"/>
            <a:r>
              <a:rPr lang="en-US" sz="2400" dirty="0"/>
              <a:t>Swift</a:t>
            </a:r>
          </a:p>
          <a:p>
            <a:pPr lvl="1"/>
            <a:r>
              <a:rPr lang="en-US" sz="2400" dirty="0"/>
              <a:t>…</a:t>
            </a:r>
          </a:p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9865AA-031A-1B45-A447-536249BC22F1}"/>
              </a:ext>
            </a:extLst>
          </p:cNvPr>
          <p:cNvSpPr txBox="1"/>
          <p:nvPr/>
        </p:nvSpPr>
        <p:spPr>
          <a:xfrm>
            <a:off x="296214" y="5457679"/>
            <a:ext cx="8598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programming language serves as a carrier of program semantics.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Sample problem</a:t>
            </a:r>
            <a:r>
              <a:rPr lang="en-US" sz="3200" dirty="0"/>
              <a:t>: Create a search engine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1/7/2019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A67A38-F709-0E4E-BC89-C7119B088E5F}"/>
              </a:ext>
            </a:extLst>
          </p:cNvPr>
          <p:cNvGrpSpPr/>
          <p:nvPr/>
        </p:nvGrpSpPr>
        <p:grpSpPr>
          <a:xfrm>
            <a:off x="901700" y="2662882"/>
            <a:ext cx="1549400" cy="1714500"/>
            <a:chOff x="914400" y="1672282"/>
            <a:chExt cx="1549400" cy="171450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71EAD08C-A269-D648-AB4C-0A11210DB586}"/>
                </a:ext>
              </a:extLst>
            </p:cNvPr>
            <p:cNvSpPr/>
            <p:nvPr/>
          </p:nvSpPr>
          <p:spPr>
            <a:xfrm>
              <a:off x="914400" y="1672282"/>
              <a:ext cx="1549400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C6CF055-673D-0C46-B673-3EB41600DFE3}"/>
                </a:ext>
              </a:extLst>
            </p:cNvPr>
            <p:cNvSpPr txBox="1"/>
            <p:nvPr/>
          </p:nvSpPr>
          <p:spPr>
            <a:xfrm>
              <a:off x="1196443" y="2298700"/>
              <a:ext cx="10217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Search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A5E7C3-B219-F144-9ADF-4B46EF983AA4}"/>
              </a:ext>
            </a:extLst>
          </p:cNvPr>
          <p:cNvGrpSpPr/>
          <p:nvPr/>
        </p:nvGrpSpPr>
        <p:grpSpPr>
          <a:xfrm>
            <a:off x="5435600" y="2662882"/>
            <a:ext cx="1549400" cy="1714500"/>
            <a:chOff x="5448300" y="1672282"/>
            <a:chExt cx="1549400" cy="171450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BD2D8AB-2F3D-1144-8B2F-AD06B20497AE}"/>
                </a:ext>
              </a:extLst>
            </p:cNvPr>
            <p:cNvSpPr/>
            <p:nvPr/>
          </p:nvSpPr>
          <p:spPr>
            <a:xfrm flipV="1">
              <a:off x="5448300" y="1672282"/>
              <a:ext cx="1549400" cy="1714500"/>
            </a:xfrm>
            <a:custGeom>
              <a:avLst/>
              <a:gdLst>
                <a:gd name="connsiteX0" fmla="*/ 0 w 1549400"/>
                <a:gd name="connsiteY0" fmla="*/ 584200 h 1714500"/>
                <a:gd name="connsiteX1" fmla="*/ 0 w 1549400"/>
                <a:gd name="connsiteY1" fmla="*/ 584200 h 1714500"/>
                <a:gd name="connsiteX2" fmla="*/ 63500 w 1549400"/>
                <a:gd name="connsiteY2" fmla="*/ 711200 h 1714500"/>
                <a:gd name="connsiteX3" fmla="*/ 127000 w 1549400"/>
                <a:gd name="connsiteY3" fmla="*/ 774700 h 1714500"/>
                <a:gd name="connsiteX4" fmla="*/ 177800 w 1549400"/>
                <a:gd name="connsiteY4" fmla="*/ 850900 h 1714500"/>
                <a:gd name="connsiteX5" fmla="*/ 203200 w 1549400"/>
                <a:gd name="connsiteY5" fmla="*/ 901700 h 1714500"/>
                <a:gd name="connsiteX6" fmla="*/ 266700 w 1549400"/>
                <a:gd name="connsiteY6" fmla="*/ 990600 h 1714500"/>
                <a:gd name="connsiteX7" fmla="*/ 317500 w 1549400"/>
                <a:gd name="connsiteY7" fmla="*/ 1079500 h 1714500"/>
                <a:gd name="connsiteX8" fmla="*/ 381000 w 1549400"/>
                <a:gd name="connsiteY8" fmla="*/ 1168400 h 1714500"/>
                <a:gd name="connsiteX9" fmla="*/ 469900 w 1549400"/>
                <a:gd name="connsiteY9" fmla="*/ 1320800 h 1714500"/>
                <a:gd name="connsiteX10" fmla="*/ 508000 w 1549400"/>
                <a:gd name="connsiteY10" fmla="*/ 1397000 h 1714500"/>
                <a:gd name="connsiteX11" fmla="*/ 546100 w 1549400"/>
                <a:gd name="connsiteY11" fmla="*/ 1447800 h 1714500"/>
                <a:gd name="connsiteX12" fmla="*/ 571500 w 1549400"/>
                <a:gd name="connsiteY12" fmla="*/ 1485900 h 1714500"/>
                <a:gd name="connsiteX13" fmla="*/ 596900 w 1549400"/>
                <a:gd name="connsiteY13" fmla="*/ 1536700 h 1714500"/>
                <a:gd name="connsiteX14" fmla="*/ 711200 w 1549400"/>
                <a:gd name="connsiteY14" fmla="*/ 1638300 h 1714500"/>
                <a:gd name="connsiteX15" fmla="*/ 838200 w 1549400"/>
                <a:gd name="connsiteY15" fmla="*/ 1701800 h 1714500"/>
                <a:gd name="connsiteX16" fmla="*/ 876300 w 1549400"/>
                <a:gd name="connsiteY16" fmla="*/ 1714500 h 1714500"/>
                <a:gd name="connsiteX17" fmla="*/ 1130300 w 1549400"/>
                <a:gd name="connsiteY17" fmla="*/ 1701800 h 1714500"/>
                <a:gd name="connsiteX18" fmla="*/ 1181100 w 1549400"/>
                <a:gd name="connsiteY18" fmla="*/ 1676400 h 1714500"/>
                <a:gd name="connsiteX19" fmla="*/ 1231900 w 1549400"/>
                <a:gd name="connsiteY19" fmla="*/ 1663700 h 1714500"/>
                <a:gd name="connsiteX20" fmla="*/ 1308100 w 1549400"/>
                <a:gd name="connsiteY20" fmla="*/ 1612900 h 1714500"/>
                <a:gd name="connsiteX21" fmla="*/ 1346200 w 1549400"/>
                <a:gd name="connsiteY21" fmla="*/ 1600200 h 1714500"/>
                <a:gd name="connsiteX22" fmla="*/ 1422400 w 1549400"/>
                <a:gd name="connsiteY22" fmla="*/ 1549400 h 1714500"/>
                <a:gd name="connsiteX23" fmla="*/ 1460500 w 1549400"/>
                <a:gd name="connsiteY23" fmla="*/ 1524000 h 1714500"/>
                <a:gd name="connsiteX24" fmla="*/ 1511300 w 1549400"/>
                <a:gd name="connsiteY24" fmla="*/ 1447800 h 1714500"/>
                <a:gd name="connsiteX25" fmla="*/ 1536700 w 1549400"/>
                <a:gd name="connsiteY25" fmla="*/ 1409700 h 1714500"/>
                <a:gd name="connsiteX26" fmla="*/ 1549400 w 1549400"/>
                <a:gd name="connsiteY26" fmla="*/ 1371600 h 1714500"/>
                <a:gd name="connsiteX27" fmla="*/ 1536700 w 1549400"/>
                <a:gd name="connsiteY27" fmla="*/ 520700 h 1714500"/>
                <a:gd name="connsiteX28" fmla="*/ 1498600 w 1549400"/>
                <a:gd name="connsiteY28" fmla="*/ 368300 h 1714500"/>
                <a:gd name="connsiteX29" fmla="*/ 1485900 w 1549400"/>
                <a:gd name="connsiteY29" fmla="*/ 330200 h 1714500"/>
                <a:gd name="connsiteX30" fmla="*/ 1473200 w 1549400"/>
                <a:gd name="connsiteY30" fmla="*/ 292100 h 1714500"/>
                <a:gd name="connsiteX31" fmla="*/ 1435100 w 1549400"/>
                <a:gd name="connsiteY31" fmla="*/ 254000 h 1714500"/>
                <a:gd name="connsiteX32" fmla="*/ 1409700 w 1549400"/>
                <a:gd name="connsiteY32" fmla="*/ 215900 h 1714500"/>
                <a:gd name="connsiteX33" fmla="*/ 1295400 w 1549400"/>
                <a:gd name="connsiteY33" fmla="*/ 88900 h 1714500"/>
                <a:gd name="connsiteX34" fmla="*/ 1219200 w 1549400"/>
                <a:gd name="connsiteY34" fmla="*/ 50800 h 1714500"/>
                <a:gd name="connsiteX35" fmla="*/ 1181100 w 1549400"/>
                <a:gd name="connsiteY35" fmla="*/ 25400 h 1714500"/>
                <a:gd name="connsiteX36" fmla="*/ 1066800 w 1549400"/>
                <a:gd name="connsiteY36" fmla="*/ 0 h 1714500"/>
                <a:gd name="connsiteX37" fmla="*/ 863600 w 1549400"/>
                <a:gd name="connsiteY37" fmla="*/ 12700 h 1714500"/>
                <a:gd name="connsiteX38" fmla="*/ 800100 w 1549400"/>
                <a:gd name="connsiteY38" fmla="*/ 25400 h 1714500"/>
                <a:gd name="connsiteX39" fmla="*/ 723900 w 1549400"/>
                <a:gd name="connsiteY39" fmla="*/ 38100 h 1714500"/>
                <a:gd name="connsiteX40" fmla="*/ 584200 w 1549400"/>
                <a:gd name="connsiteY40" fmla="*/ 63500 h 1714500"/>
                <a:gd name="connsiteX41" fmla="*/ 368300 w 1549400"/>
                <a:gd name="connsiteY41" fmla="*/ 101600 h 1714500"/>
                <a:gd name="connsiteX42" fmla="*/ 292100 w 1549400"/>
                <a:gd name="connsiteY42" fmla="*/ 127000 h 1714500"/>
                <a:gd name="connsiteX43" fmla="*/ 254000 w 1549400"/>
                <a:gd name="connsiteY43" fmla="*/ 152400 h 1714500"/>
                <a:gd name="connsiteX44" fmla="*/ 152400 w 1549400"/>
                <a:gd name="connsiteY44" fmla="*/ 304800 h 1714500"/>
                <a:gd name="connsiteX45" fmla="*/ 127000 w 1549400"/>
                <a:gd name="connsiteY45" fmla="*/ 342900 h 1714500"/>
                <a:gd name="connsiteX46" fmla="*/ 88900 w 1549400"/>
                <a:gd name="connsiteY46" fmla="*/ 457200 h 1714500"/>
                <a:gd name="connsiteX47" fmla="*/ 76200 w 1549400"/>
                <a:gd name="connsiteY47" fmla="*/ 495300 h 1714500"/>
                <a:gd name="connsiteX48" fmla="*/ 50800 w 1549400"/>
                <a:gd name="connsiteY48" fmla="*/ 533400 h 1714500"/>
                <a:gd name="connsiteX49" fmla="*/ 38100 w 1549400"/>
                <a:gd name="connsiteY49" fmla="*/ 622300 h 1714500"/>
                <a:gd name="connsiteX50" fmla="*/ 0 w 1549400"/>
                <a:gd name="connsiteY50" fmla="*/ 64770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549400" h="1714500">
                  <a:moveTo>
                    <a:pt x="0" y="584200"/>
                  </a:moveTo>
                  <a:lnTo>
                    <a:pt x="0" y="584200"/>
                  </a:lnTo>
                  <a:cubicBezTo>
                    <a:pt x="21167" y="626533"/>
                    <a:pt x="37246" y="671819"/>
                    <a:pt x="63500" y="711200"/>
                  </a:cubicBezTo>
                  <a:cubicBezTo>
                    <a:pt x="80104" y="736107"/>
                    <a:pt x="108045" y="751532"/>
                    <a:pt x="127000" y="774700"/>
                  </a:cubicBezTo>
                  <a:cubicBezTo>
                    <a:pt x="146331" y="798327"/>
                    <a:pt x="162094" y="824723"/>
                    <a:pt x="177800" y="850900"/>
                  </a:cubicBezTo>
                  <a:cubicBezTo>
                    <a:pt x="187540" y="867134"/>
                    <a:pt x="193036" y="885728"/>
                    <a:pt x="203200" y="901700"/>
                  </a:cubicBezTo>
                  <a:cubicBezTo>
                    <a:pt x="222751" y="932423"/>
                    <a:pt x="247007" y="959967"/>
                    <a:pt x="266700" y="990600"/>
                  </a:cubicBezTo>
                  <a:cubicBezTo>
                    <a:pt x="285156" y="1019310"/>
                    <a:pt x="299044" y="1050790"/>
                    <a:pt x="317500" y="1079500"/>
                  </a:cubicBezTo>
                  <a:cubicBezTo>
                    <a:pt x="337193" y="1110133"/>
                    <a:pt x="361554" y="1137610"/>
                    <a:pt x="381000" y="1168400"/>
                  </a:cubicBezTo>
                  <a:cubicBezTo>
                    <a:pt x="412405" y="1218124"/>
                    <a:pt x="443599" y="1268198"/>
                    <a:pt x="469900" y="1320800"/>
                  </a:cubicBezTo>
                  <a:cubicBezTo>
                    <a:pt x="482600" y="1346200"/>
                    <a:pt x="493389" y="1372649"/>
                    <a:pt x="508000" y="1397000"/>
                  </a:cubicBezTo>
                  <a:cubicBezTo>
                    <a:pt x="518890" y="1415150"/>
                    <a:pt x="533797" y="1430576"/>
                    <a:pt x="546100" y="1447800"/>
                  </a:cubicBezTo>
                  <a:cubicBezTo>
                    <a:pt x="554972" y="1460220"/>
                    <a:pt x="563927" y="1472648"/>
                    <a:pt x="571500" y="1485900"/>
                  </a:cubicBezTo>
                  <a:cubicBezTo>
                    <a:pt x="580893" y="1502338"/>
                    <a:pt x="585073" y="1521917"/>
                    <a:pt x="596900" y="1536700"/>
                  </a:cubicBezTo>
                  <a:cubicBezTo>
                    <a:pt x="657519" y="1612473"/>
                    <a:pt x="654419" y="1597742"/>
                    <a:pt x="711200" y="1638300"/>
                  </a:cubicBezTo>
                  <a:cubicBezTo>
                    <a:pt x="790190" y="1694721"/>
                    <a:pt x="733355" y="1666852"/>
                    <a:pt x="838200" y="1701800"/>
                  </a:cubicBezTo>
                  <a:lnTo>
                    <a:pt x="876300" y="1714500"/>
                  </a:lnTo>
                  <a:cubicBezTo>
                    <a:pt x="960967" y="1710267"/>
                    <a:pt x="1046182" y="1712315"/>
                    <a:pt x="1130300" y="1701800"/>
                  </a:cubicBezTo>
                  <a:cubicBezTo>
                    <a:pt x="1149086" y="1699452"/>
                    <a:pt x="1163373" y="1683047"/>
                    <a:pt x="1181100" y="1676400"/>
                  </a:cubicBezTo>
                  <a:cubicBezTo>
                    <a:pt x="1197443" y="1670271"/>
                    <a:pt x="1214967" y="1667933"/>
                    <a:pt x="1231900" y="1663700"/>
                  </a:cubicBezTo>
                  <a:cubicBezTo>
                    <a:pt x="1257300" y="1646767"/>
                    <a:pt x="1279140" y="1622553"/>
                    <a:pt x="1308100" y="1612900"/>
                  </a:cubicBezTo>
                  <a:cubicBezTo>
                    <a:pt x="1320800" y="1608667"/>
                    <a:pt x="1334498" y="1606701"/>
                    <a:pt x="1346200" y="1600200"/>
                  </a:cubicBezTo>
                  <a:cubicBezTo>
                    <a:pt x="1372885" y="1585375"/>
                    <a:pt x="1397000" y="1566333"/>
                    <a:pt x="1422400" y="1549400"/>
                  </a:cubicBezTo>
                  <a:lnTo>
                    <a:pt x="1460500" y="1524000"/>
                  </a:lnTo>
                  <a:lnTo>
                    <a:pt x="1511300" y="1447800"/>
                  </a:lnTo>
                  <a:cubicBezTo>
                    <a:pt x="1519767" y="1435100"/>
                    <a:pt x="1531873" y="1424180"/>
                    <a:pt x="1536700" y="1409700"/>
                  </a:cubicBezTo>
                  <a:lnTo>
                    <a:pt x="1549400" y="1371600"/>
                  </a:lnTo>
                  <a:cubicBezTo>
                    <a:pt x="1545167" y="1087967"/>
                    <a:pt x="1544469" y="804259"/>
                    <a:pt x="1536700" y="520700"/>
                  </a:cubicBezTo>
                  <a:cubicBezTo>
                    <a:pt x="1535169" y="464801"/>
                    <a:pt x="1515954" y="420362"/>
                    <a:pt x="1498600" y="368300"/>
                  </a:cubicBezTo>
                  <a:lnTo>
                    <a:pt x="1485900" y="330200"/>
                  </a:lnTo>
                  <a:cubicBezTo>
                    <a:pt x="1481667" y="317500"/>
                    <a:pt x="1482666" y="301566"/>
                    <a:pt x="1473200" y="292100"/>
                  </a:cubicBezTo>
                  <a:cubicBezTo>
                    <a:pt x="1460500" y="279400"/>
                    <a:pt x="1446598" y="267798"/>
                    <a:pt x="1435100" y="254000"/>
                  </a:cubicBezTo>
                  <a:cubicBezTo>
                    <a:pt x="1425329" y="242274"/>
                    <a:pt x="1418572" y="228320"/>
                    <a:pt x="1409700" y="215900"/>
                  </a:cubicBezTo>
                  <a:cubicBezTo>
                    <a:pt x="1379889" y="174164"/>
                    <a:pt x="1335924" y="115916"/>
                    <a:pt x="1295400" y="88900"/>
                  </a:cubicBezTo>
                  <a:cubicBezTo>
                    <a:pt x="1186211" y="16107"/>
                    <a:pt x="1324360" y="103380"/>
                    <a:pt x="1219200" y="50800"/>
                  </a:cubicBezTo>
                  <a:cubicBezTo>
                    <a:pt x="1205548" y="43974"/>
                    <a:pt x="1194752" y="32226"/>
                    <a:pt x="1181100" y="25400"/>
                  </a:cubicBezTo>
                  <a:cubicBezTo>
                    <a:pt x="1149836" y="9768"/>
                    <a:pt x="1096066" y="4878"/>
                    <a:pt x="1066800" y="0"/>
                  </a:cubicBezTo>
                  <a:cubicBezTo>
                    <a:pt x="999067" y="4233"/>
                    <a:pt x="931160" y="6266"/>
                    <a:pt x="863600" y="12700"/>
                  </a:cubicBezTo>
                  <a:cubicBezTo>
                    <a:pt x="842111" y="14747"/>
                    <a:pt x="821338" y="21539"/>
                    <a:pt x="800100" y="25400"/>
                  </a:cubicBezTo>
                  <a:cubicBezTo>
                    <a:pt x="774765" y="30006"/>
                    <a:pt x="749235" y="33494"/>
                    <a:pt x="723900" y="38100"/>
                  </a:cubicBezTo>
                  <a:cubicBezTo>
                    <a:pt x="614919" y="57915"/>
                    <a:pt x="705826" y="44788"/>
                    <a:pt x="584200" y="63500"/>
                  </a:cubicBezTo>
                  <a:cubicBezTo>
                    <a:pt x="525037" y="72602"/>
                    <a:pt x="420129" y="84324"/>
                    <a:pt x="368300" y="101600"/>
                  </a:cubicBezTo>
                  <a:cubicBezTo>
                    <a:pt x="342900" y="110067"/>
                    <a:pt x="314377" y="112148"/>
                    <a:pt x="292100" y="127000"/>
                  </a:cubicBezTo>
                  <a:lnTo>
                    <a:pt x="254000" y="152400"/>
                  </a:lnTo>
                  <a:lnTo>
                    <a:pt x="152400" y="304800"/>
                  </a:lnTo>
                  <a:cubicBezTo>
                    <a:pt x="143933" y="317500"/>
                    <a:pt x="131827" y="328420"/>
                    <a:pt x="127000" y="342900"/>
                  </a:cubicBezTo>
                  <a:lnTo>
                    <a:pt x="88900" y="457200"/>
                  </a:lnTo>
                  <a:cubicBezTo>
                    <a:pt x="84667" y="469900"/>
                    <a:pt x="83626" y="484161"/>
                    <a:pt x="76200" y="495300"/>
                  </a:cubicBezTo>
                  <a:lnTo>
                    <a:pt x="50800" y="533400"/>
                  </a:lnTo>
                  <a:cubicBezTo>
                    <a:pt x="35020" y="596521"/>
                    <a:pt x="38100" y="566746"/>
                    <a:pt x="38100" y="622300"/>
                  </a:cubicBezTo>
                  <a:lnTo>
                    <a:pt x="0" y="647700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BC080F-8BAB-D446-963B-23C420554201}"/>
                </a:ext>
              </a:extLst>
            </p:cNvPr>
            <p:cNvSpPr txBox="1"/>
            <p:nvPr/>
          </p:nvSpPr>
          <p:spPr>
            <a:xfrm>
              <a:off x="5730343" y="2298700"/>
              <a:ext cx="126028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Program</a:t>
              </a:r>
            </a:p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[Google]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75BDE8-B0F6-FC47-9CAB-477F4F292600}"/>
              </a:ext>
            </a:extLst>
          </p:cNvPr>
          <p:cNvGrpSpPr/>
          <p:nvPr/>
        </p:nvGrpSpPr>
        <p:grpSpPr>
          <a:xfrm>
            <a:off x="2311400" y="1446169"/>
            <a:ext cx="4000500" cy="1432613"/>
            <a:chOff x="2311400" y="1446169"/>
            <a:chExt cx="4000500" cy="1432613"/>
          </a:xfrm>
        </p:grpSpPr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id="{3A206DD5-49A7-B540-B9F1-4995D6A99DF3}"/>
                </a:ext>
              </a:extLst>
            </p:cNvPr>
            <p:cNvCxnSpPr>
              <a:cxnSpLocks/>
              <a:stCxn id="3" idx="32"/>
              <a:endCxn id="10" idx="16"/>
            </p:cNvCxnSpPr>
            <p:nvPr/>
          </p:nvCxnSpPr>
          <p:spPr>
            <a:xfrm flipV="1">
              <a:off x="2311400" y="2662882"/>
              <a:ext cx="4000500" cy="215900"/>
            </a:xfrm>
            <a:prstGeom prst="curvedConnector5">
              <a:avLst>
                <a:gd name="adj1" fmla="val 159"/>
                <a:gd name="adj2" fmla="val 464705"/>
                <a:gd name="adj3" fmla="val 105714"/>
              </a:avLst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8D4D7AB-8D39-5C4B-8B4E-8E8BADFC0B77}"/>
                </a:ext>
              </a:extLst>
            </p:cNvPr>
            <p:cNvSpPr txBox="1"/>
            <p:nvPr/>
          </p:nvSpPr>
          <p:spPr>
            <a:xfrm>
              <a:off x="4004514" y="1446169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065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1871</TotalTime>
  <Words>1027</Words>
  <Application>Microsoft Macintosh PowerPoint</Application>
  <PresentationFormat>On-screen Show (4:3)</PresentationFormat>
  <Paragraphs>192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Apple Chancery</vt:lpstr>
      <vt:lpstr>Arial</vt:lpstr>
      <vt:lpstr>Calibri</vt:lpstr>
      <vt:lpstr>Consolas</vt:lpstr>
      <vt:lpstr>Office Theme</vt:lpstr>
      <vt:lpstr>CS 18000 Problem Solving and Object Oriented Programming  Spring 2019</vt:lpstr>
      <vt:lpstr>This week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Learning Objective</vt:lpstr>
      <vt:lpstr>Sample problem: Create a search engine</vt:lpstr>
      <vt:lpstr>Sample problem: Create a communications engine</vt:lpstr>
      <vt:lpstr>Sample problem: Find the area of a circle!</vt:lpstr>
      <vt:lpstr>Programming is for everyone!  You will benefit by learning to program whatever be your major!</vt:lpstr>
      <vt:lpstr>Learning Outcome-1</vt:lpstr>
      <vt:lpstr>Learning Outcome-2</vt:lpstr>
      <vt:lpstr>Learning Outcome-3</vt:lpstr>
      <vt:lpstr>Useful Tools</vt:lpstr>
      <vt:lpstr>One Class- Two Sections</vt:lpstr>
      <vt:lpstr>Please note….</vt:lpstr>
      <vt:lpstr>More “Please notes”….</vt:lpstr>
      <vt:lpstr>Expectations: Academic Honesty</vt:lpstr>
      <vt:lpstr>Expectations: Attendance</vt:lpstr>
      <vt:lpstr>Textbook</vt:lpstr>
      <vt:lpstr>Grading</vt:lpstr>
      <vt:lpstr>Learning Opportunities in CS 180</vt:lpstr>
      <vt:lpstr>Schedule: LE2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198</cp:revision>
  <cp:lastPrinted>2019-01-06T15:05:33Z</cp:lastPrinted>
  <dcterms:created xsi:type="dcterms:W3CDTF">2011-08-22T14:24:18Z</dcterms:created>
  <dcterms:modified xsi:type="dcterms:W3CDTF">2019-02-06T23:10:04Z</dcterms:modified>
</cp:coreProperties>
</file>